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68.xml" ContentType="application/vnd.openxmlformats-officedocument.presentationml.notesSlide+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Layouts/slideLayout18.xml" ContentType="application/vnd.openxmlformats-officedocument.presentationml.slideLayout+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notesSlides/notesSlide37.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66" r:id="rId2"/>
    <p:sldMasterId id="2147483675" r:id="rId3"/>
    <p:sldMasterId id="2147483686" r:id="rId4"/>
  </p:sldMasterIdLst>
  <p:notesMasterIdLst>
    <p:notesMasterId r:id="rId270"/>
  </p:notesMasterIdLst>
  <p:handoutMasterIdLst>
    <p:handoutMasterId r:id="rId271"/>
  </p:handoutMasterIdLst>
  <p:sldIdLst>
    <p:sldId id="477" r:id="rId5"/>
    <p:sldId id="478" r:id="rId6"/>
    <p:sldId id="676" r:id="rId7"/>
    <p:sldId id="677" r:id="rId8"/>
    <p:sldId id="678" r:id="rId9"/>
    <p:sldId id="679" r:id="rId10"/>
    <p:sldId id="680" r:id="rId11"/>
    <p:sldId id="681" r:id="rId12"/>
    <p:sldId id="682" r:id="rId13"/>
    <p:sldId id="683" r:id="rId14"/>
    <p:sldId id="684" r:id="rId15"/>
    <p:sldId id="685" r:id="rId16"/>
    <p:sldId id="686" r:id="rId17"/>
    <p:sldId id="687" r:id="rId18"/>
    <p:sldId id="688" r:id="rId19"/>
    <p:sldId id="689"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2" r:id="rId33"/>
    <p:sldId id="283" r:id="rId34"/>
    <p:sldId id="284" r:id="rId35"/>
    <p:sldId id="285" r:id="rId36"/>
    <p:sldId id="286" r:id="rId37"/>
    <p:sldId id="288" r:id="rId38"/>
    <p:sldId id="667" r:id="rId39"/>
    <p:sldId id="289" r:id="rId40"/>
    <p:sldId id="290" r:id="rId41"/>
    <p:sldId id="291" r:id="rId42"/>
    <p:sldId id="292" r:id="rId43"/>
    <p:sldId id="293" r:id="rId44"/>
    <p:sldId id="294" r:id="rId45"/>
    <p:sldId id="295" r:id="rId46"/>
    <p:sldId id="296" r:id="rId47"/>
    <p:sldId id="297" r:id="rId48"/>
    <p:sldId id="298" r:id="rId49"/>
    <p:sldId id="668" r:id="rId50"/>
    <p:sldId id="669" r:id="rId51"/>
    <p:sldId id="299" r:id="rId52"/>
    <p:sldId id="287" r:id="rId53"/>
    <p:sldId id="670"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671" r:id="rId71"/>
    <p:sldId id="672" r:id="rId72"/>
    <p:sldId id="673" r:id="rId73"/>
    <p:sldId id="675" r:id="rId74"/>
    <p:sldId id="674" r:id="rId75"/>
    <p:sldId id="318" r:id="rId76"/>
    <p:sldId id="319" r:id="rId77"/>
    <p:sldId id="479" r:id="rId78"/>
    <p:sldId id="480" r:id="rId79"/>
    <p:sldId id="481" r:id="rId80"/>
    <p:sldId id="482" r:id="rId81"/>
    <p:sldId id="483" r:id="rId82"/>
    <p:sldId id="484" r:id="rId83"/>
    <p:sldId id="485" r:id="rId84"/>
    <p:sldId id="486" r:id="rId85"/>
    <p:sldId id="487" r:id="rId86"/>
    <p:sldId id="488" r:id="rId87"/>
    <p:sldId id="489" r:id="rId88"/>
    <p:sldId id="490" r:id="rId89"/>
    <p:sldId id="491" r:id="rId90"/>
    <p:sldId id="492" r:id="rId91"/>
    <p:sldId id="493" r:id="rId92"/>
    <p:sldId id="495" r:id="rId93"/>
    <p:sldId id="496" r:id="rId94"/>
    <p:sldId id="497" r:id="rId95"/>
    <p:sldId id="498" r:id="rId96"/>
    <p:sldId id="703" r:id="rId97"/>
    <p:sldId id="704" r:id="rId98"/>
    <p:sldId id="705" r:id="rId99"/>
    <p:sldId id="706" r:id="rId100"/>
    <p:sldId id="707" r:id="rId101"/>
    <p:sldId id="708" r:id="rId102"/>
    <p:sldId id="709" r:id="rId103"/>
    <p:sldId id="710" r:id="rId104"/>
    <p:sldId id="711" r:id="rId105"/>
    <p:sldId id="712" r:id="rId106"/>
    <p:sldId id="713" r:id="rId107"/>
    <p:sldId id="714" r:id="rId108"/>
    <p:sldId id="715" r:id="rId109"/>
    <p:sldId id="787" r:id="rId110"/>
    <p:sldId id="716" r:id="rId111"/>
    <p:sldId id="717" r:id="rId112"/>
    <p:sldId id="718" r:id="rId113"/>
    <p:sldId id="719" r:id="rId114"/>
    <p:sldId id="720" r:id="rId115"/>
    <p:sldId id="721" r:id="rId116"/>
    <p:sldId id="722" r:id="rId117"/>
    <p:sldId id="785" r:id="rId118"/>
    <p:sldId id="723" r:id="rId119"/>
    <p:sldId id="724" r:id="rId120"/>
    <p:sldId id="725" r:id="rId121"/>
    <p:sldId id="726" r:id="rId122"/>
    <p:sldId id="727" r:id="rId123"/>
    <p:sldId id="728" r:id="rId124"/>
    <p:sldId id="729" r:id="rId125"/>
    <p:sldId id="730" r:id="rId126"/>
    <p:sldId id="731" r:id="rId127"/>
    <p:sldId id="732" r:id="rId128"/>
    <p:sldId id="733" r:id="rId129"/>
    <p:sldId id="734" r:id="rId130"/>
    <p:sldId id="735" r:id="rId131"/>
    <p:sldId id="736" r:id="rId132"/>
    <p:sldId id="737" r:id="rId133"/>
    <p:sldId id="738" r:id="rId134"/>
    <p:sldId id="739" r:id="rId135"/>
    <p:sldId id="740" r:id="rId136"/>
    <p:sldId id="741" r:id="rId137"/>
    <p:sldId id="742" r:id="rId138"/>
    <p:sldId id="743" r:id="rId139"/>
    <p:sldId id="744" r:id="rId140"/>
    <p:sldId id="745" r:id="rId141"/>
    <p:sldId id="746" r:id="rId142"/>
    <p:sldId id="747" r:id="rId143"/>
    <p:sldId id="748" r:id="rId144"/>
    <p:sldId id="749" r:id="rId145"/>
    <p:sldId id="547" r:id="rId146"/>
    <p:sldId id="548" r:id="rId147"/>
    <p:sldId id="549" r:id="rId148"/>
    <p:sldId id="550" r:id="rId149"/>
    <p:sldId id="551" r:id="rId150"/>
    <p:sldId id="552" r:id="rId151"/>
    <p:sldId id="553" r:id="rId152"/>
    <p:sldId id="554" r:id="rId153"/>
    <p:sldId id="555" r:id="rId154"/>
    <p:sldId id="556" r:id="rId155"/>
    <p:sldId id="557" r:id="rId156"/>
    <p:sldId id="558" r:id="rId157"/>
    <p:sldId id="559" r:id="rId158"/>
    <p:sldId id="560" r:id="rId159"/>
    <p:sldId id="561" r:id="rId160"/>
    <p:sldId id="562" r:id="rId161"/>
    <p:sldId id="563" r:id="rId162"/>
    <p:sldId id="564" r:id="rId163"/>
    <p:sldId id="565" r:id="rId164"/>
    <p:sldId id="566" r:id="rId165"/>
    <p:sldId id="567" r:id="rId166"/>
    <p:sldId id="568" r:id="rId167"/>
    <p:sldId id="569" r:id="rId168"/>
    <p:sldId id="570" r:id="rId169"/>
    <p:sldId id="571" r:id="rId170"/>
    <p:sldId id="576" r:id="rId171"/>
    <p:sldId id="577" r:id="rId172"/>
    <p:sldId id="578" r:id="rId173"/>
    <p:sldId id="579" r:id="rId174"/>
    <p:sldId id="580" r:id="rId175"/>
    <p:sldId id="581" r:id="rId176"/>
    <p:sldId id="582" r:id="rId177"/>
    <p:sldId id="583" r:id="rId178"/>
    <p:sldId id="584" r:id="rId179"/>
    <p:sldId id="585" r:id="rId180"/>
    <p:sldId id="586" r:id="rId181"/>
    <p:sldId id="587" r:id="rId182"/>
    <p:sldId id="588" r:id="rId183"/>
    <p:sldId id="589" r:id="rId184"/>
    <p:sldId id="590" r:id="rId185"/>
    <p:sldId id="591" r:id="rId186"/>
    <p:sldId id="592" r:id="rId187"/>
    <p:sldId id="593" r:id="rId188"/>
    <p:sldId id="594" r:id="rId189"/>
    <p:sldId id="595" r:id="rId190"/>
    <p:sldId id="596" r:id="rId191"/>
    <p:sldId id="788" r:id="rId192"/>
    <p:sldId id="789" r:id="rId193"/>
    <p:sldId id="790" r:id="rId194"/>
    <p:sldId id="791" r:id="rId195"/>
    <p:sldId id="597" r:id="rId196"/>
    <p:sldId id="598" r:id="rId197"/>
    <p:sldId id="786" r:id="rId198"/>
    <p:sldId id="600" r:id="rId199"/>
    <p:sldId id="601" r:id="rId200"/>
    <p:sldId id="602" r:id="rId201"/>
    <p:sldId id="603" r:id="rId202"/>
    <p:sldId id="604" r:id="rId203"/>
    <p:sldId id="605" r:id="rId204"/>
    <p:sldId id="606" r:id="rId205"/>
    <p:sldId id="607" r:id="rId206"/>
    <p:sldId id="608" r:id="rId207"/>
    <p:sldId id="609" r:id="rId208"/>
    <p:sldId id="610" r:id="rId209"/>
    <p:sldId id="611" r:id="rId210"/>
    <p:sldId id="612" r:id="rId211"/>
    <p:sldId id="613" r:id="rId212"/>
    <p:sldId id="614" r:id="rId213"/>
    <p:sldId id="615" r:id="rId214"/>
    <p:sldId id="616" r:id="rId215"/>
    <p:sldId id="617" r:id="rId216"/>
    <p:sldId id="618" r:id="rId217"/>
    <p:sldId id="619" r:id="rId218"/>
    <p:sldId id="620" r:id="rId219"/>
    <p:sldId id="621" r:id="rId220"/>
    <p:sldId id="622" r:id="rId221"/>
    <p:sldId id="623" r:id="rId222"/>
    <p:sldId id="624" r:id="rId223"/>
    <p:sldId id="625" r:id="rId224"/>
    <p:sldId id="626" r:id="rId225"/>
    <p:sldId id="627" r:id="rId226"/>
    <p:sldId id="628" r:id="rId227"/>
    <p:sldId id="629" r:id="rId228"/>
    <p:sldId id="630" r:id="rId229"/>
    <p:sldId id="631" r:id="rId230"/>
    <p:sldId id="632" r:id="rId231"/>
    <p:sldId id="633" r:id="rId232"/>
    <p:sldId id="634" r:id="rId233"/>
    <p:sldId id="635" r:id="rId234"/>
    <p:sldId id="750" r:id="rId235"/>
    <p:sldId id="751" r:id="rId236"/>
    <p:sldId id="752" r:id="rId237"/>
    <p:sldId id="753" r:id="rId238"/>
    <p:sldId id="754" r:id="rId239"/>
    <p:sldId id="755" r:id="rId240"/>
    <p:sldId id="756" r:id="rId241"/>
    <p:sldId id="757" r:id="rId242"/>
    <p:sldId id="758" r:id="rId243"/>
    <p:sldId id="759" r:id="rId244"/>
    <p:sldId id="760" r:id="rId245"/>
    <p:sldId id="761" r:id="rId246"/>
    <p:sldId id="762" r:id="rId247"/>
    <p:sldId id="763" r:id="rId248"/>
    <p:sldId id="764" r:id="rId249"/>
    <p:sldId id="765" r:id="rId250"/>
    <p:sldId id="766" r:id="rId251"/>
    <p:sldId id="767" r:id="rId252"/>
    <p:sldId id="768" r:id="rId253"/>
    <p:sldId id="769" r:id="rId254"/>
    <p:sldId id="770" r:id="rId255"/>
    <p:sldId id="771" r:id="rId256"/>
    <p:sldId id="772" r:id="rId257"/>
    <p:sldId id="773" r:id="rId258"/>
    <p:sldId id="774" r:id="rId259"/>
    <p:sldId id="775" r:id="rId260"/>
    <p:sldId id="776" r:id="rId261"/>
    <p:sldId id="777" r:id="rId262"/>
    <p:sldId id="778" r:id="rId263"/>
    <p:sldId id="779" r:id="rId264"/>
    <p:sldId id="780" r:id="rId265"/>
    <p:sldId id="781" r:id="rId266"/>
    <p:sldId id="782" r:id="rId267"/>
    <p:sldId id="783" r:id="rId268"/>
    <p:sldId id="784" r:id="rId269"/>
  </p:sldIdLst>
  <p:sldSz cx="12192000" cy="6858000"/>
  <p:notesSz cx="6662738" cy="9832975"/>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947" autoAdjust="0"/>
    <p:restoredTop sz="94601" autoAdjust="0"/>
  </p:normalViewPr>
  <p:slideViewPr>
    <p:cSldViewPr snapToGrid="0">
      <p:cViewPr varScale="1">
        <p:scale>
          <a:sx n="79" d="100"/>
          <a:sy n="79" d="100"/>
        </p:scale>
        <p:origin x="-114" y="-600"/>
      </p:cViewPr>
      <p:guideLst>
        <p:guide orient="horz" pos="2160"/>
        <p:guide pos="3840"/>
      </p:guideLst>
    </p:cSldViewPr>
  </p:slideViewPr>
  <p:notesTextViewPr>
    <p:cViewPr>
      <p:scale>
        <a:sx n="1" d="1"/>
        <a:sy n="1" d="1"/>
      </p:scale>
      <p:origin x="0" y="0"/>
    </p:cViewPr>
  </p:notesTextViewPr>
  <p:sorterViewPr>
    <p:cViewPr>
      <p:scale>
        <a:sx n="150" d="100"/>
        <a:sy n="150" d="100"/>
      </p:scale>
      <p:origin x="0" y="-219618"/>
    </p:cViewPr>
  </p:sorterViewPr>
  <p:notesViewPr>
    <p:cSldViewPr snapToGrid="0">
      <p:cViewPr varScale="1">
        <p:scale>
          <a:sx n="83" d="100"/>
          <a:sy n="83" d="100"/>
        </p:scale>
        <p:origin x="1992" y="66"/>
      </p:cViewPr>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slide" Target="slides/slide243.xml"/><Relationship Id="rId107" Type="http://schemas.openxmlformats.org/officeDocument/2006/relationships/slide" Target="slides/slide103.xml"/><Relationship Id="rId268" Type="http://schemas.openxmlformats.org/officeDocument/2006/relationships/slide" Target="slides/slide264.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58" Type="http://schemas.openxmlformats.org/officeDocument/2006/relationships/slide" Target="slides/slide254.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slide" Target="slides/slide244.xml"/><Relationship Id="rId269" Type="http://schemas.openxmlformats.org/officeDocument/2006/relationships/slide" Target="slides/slide265.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slide" Target="slides/slide203.xml"/><Relationship Id="rId223" Type="http://schemas.openxmlformats.org/officeDocument/2006/relationships/slide" Target="slides/slide219.xml"/><Relationship Id="rId228" Type="http://schemas.openxmlformats.org/officeDocument/2006/relationships/slide" Target="slides/slide224.xml"/><Relationship Id="rId244" Type="http://schemas.openxmlformats.org/officeDocument/2006/relationships/slide" Target="slides/slide240.xml"/><Relationship Id="rId249" Type="http://schemas.openxmlformats.org/officeDocument/2006/relationships/slide" Target="slides/slide24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260" Type="http://schemas.openxmlformats.org/officeDocument/2006/relationships/slide" Target="slides/slide256.xml"/><Relationship Id="rId265" Type="http://schemas.openxmlformats.org/officeDocument/2006/relationships/slide" Target="slides/slide26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13" Type="http://schemas.openxmlformats.org/officeDocument/2006/relationships/slide" Target="slides/slide209.xml"/><Relationship Id="rId218" Type="http://schemas.openxmlformats.org/officeDocument/2006/relationships/slide" Target="slides/slide214.xml"/><Relationship Id="rId234" Type="http://schemas.openxmlformats.org/officeDocument/2006/relationships/slide" Target="slides/slide230.xml"/><Relationship Id="rId239" Type="http://schemas.openxmlformats.org/officeDocument/2006/relationships/slide" Target="slides/slide235.xml"/><Relationship Id="rId2" Type="http://schemas.openxmlformats.org/officeDocument/2006/relationships/slideMaster" Target="slideMasters/slideMaster2.xml"/><Relationship Id="rId29" Type="http://schemas.openxmlformats.org/officeDocument/2006/relationships/slide" Target="slides/slide25.xml"/><Relationship Id="rId250" Type="http://schemas.openxmlformats.org/officeDocument/2006/relationships/slide" Target="slides/slide246.xml"/><Relationship Id="rId255" Type="http://schemas.openxmlformats.org/officeDocument/2006/relationships/slide" Target="slides/slide251.xml"/><Relationship Id="rId271" Type="http://schemas.openxmlformats.org/officeDocument/2006/relationships/handoutMaster" Target="handoutMasters/handoutMaster1.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slide" Target="slides/slide204.xml"/><Relationship Id="rId229" Type="http://schemas.openxmlformats.org/officeDocument/2006/relationships/slide" Target="slides/slide225.xml"/><Relationship Id="rId19" Type="http://schemas.openxmlformats.org/officeDocument/2006/relationships/slide" Target="slides/slide15.xml"/><Relationship Id="rId224" Type="http://schemas.openxmlformats.org/officeDocument/2006/relationships/slide" Target="slides/slide220.xml"/><Relationship Id="rId240" Type="http://schemas.openxmlformats.org/officeDocument/2006/relationships/slide" Target="slides/slide236.xml"/><Relationship Id="rId245" Type="http://schemas.openxmlformats.org/officeDocument/2006/relationships/slide" Target="slides/slide241.xml"/><Relationship Id="rId261" Type="http://schemas.openxmlformats.org/officeDocument/2006/relationships/slide" Target="slides/slide257.xml"/><Relationship Id="rId266" Type="http://schemas.openxmlformats.org/officeDocument/2006/relationships/slide" Target="slides/slide262.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219" Type="http://schemas.openxmlformats.org/officeDocument/2006/relationships/slide" Target="slides/slide215.xml"/><Relationship Id="rId3" Type="http://schemas.openxmlformats.org/officeDocument/2006/relationships/slideMaster" Target="slideMasters/slideMaster3.xml"/><Relationship Id="rId214" Type="http://schemas.openxmlformats.org/officeDocument/2006/relationships/slide" Target="slides/slide210.xml"/><Relationship Id="rId230" Type="http://schemas.openxmlformats.org/officeDocument/2006/relationships/slide" Target="slides/slide226.xml"/><Relationship Id="rId235" Type="http://schemas.openxmlformats.org/officeDocument/2006/relationships/slide" Target="slides/slide231.xml"/><Relationship Id="rId251" Type="http://schemas.openxmlformats.org/officeDocument/2006/relationships/slide" Target="slides/slide247.xml"/><Relationship Id="rId256" Type="http://schemas.openxmlformats.org/officeDocument/2006/relationships/slide" Target="slides/slide252.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72"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241" Type="http://schemas.openxmlformats.org/officeDocument/2006/relationships/slide" Target="slides/slide237.xml"/><Relationship Id="rId246" Type="http://schemas.openxmlformats.org/officeDocument/2006/relationships/slide" Target="slides/slide242.xml"/><Relationship Id="rId267" Type="http://schemas.openxmlformats.org/officeDocument/2006/relationships/slide" Target="slides/slide263.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262" Type="http://schemas.openxmlformats.org/officeDocument/2006/relationships/slide" Target="slides/slide258.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viewProps" Target="viewProps.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theme" Target="theme/theme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775552" y="0"/>
            <a:ext cx="2887186" cy="493356"/>
          </a:xfrm>
          <a:prstGeom prst="rect">
            <a:avLst/>
          </a:prstGeom>
        </p:spPr>
        <p:txBody>
          <a:bodyPr vert="horz" lIns="91440" tIns="45720" rIns="91440" bIns="45720" rtlCol="1"/>
          <a:lstStyle>
            <a:lvl1pPr algn="r">
              <a:defRPr sz="1200"/>
            </a:lvl1pPr>
          </a:lstStyle>
          <a:p>
            <a:endParaRPr lang="he-IL"/>
          </a:p>
        </p:txBody>
      </p:sp>
      <p:sp>
        <p:nvSpPr>
          <p:cNvPr id="4" name="מציין מיקום של כותרת תחתונה 3"/>
          <p:cNvSpPr>
            <a:spLocks noGrp="1"/>
          </p:cNvSpPr>
          <p:nvPr>
            <p:ph type="ftr" sz="quarter" idx="2"/>
          </p:nvPr>
        </p:nvSpPr>
        <p:spPr>
          <a:xfrm>
            <a:off x="3775552" y="9339620"/>
            <a:ext cx="2887186" cy="493355"/>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43" y="9339620"/>
            <a:ext cx="2887186" cy="493355"/>
          </a:xfrm>
          <a:prstGeom prst="rect">
            <a:avLst/>
          </a:prstGeom>
        </p:spPr>
        <p:txBody>
          <a:bodyPr vert="horz" lIns="91440" tIns="45720" rIns="91440" bIns="45720" rtlCol="1" anchor="b"/>
          <a:lstStyle>
            <a:lvl1pPr algn="l">
              <a:defRPr sz="1200"/>
            </a:lvl1pPr>
          </a:lstStyle>
          <a:p>
            <a:fld id="{199EB62E-24FE-44EA-A951-6758E9150F7C}" type="slidenum">
              <a:rPr lang="he-IL" smtClean="0"/>
              <a:pPr/>
              <a:t>‹#›</a:t>
            </a:fld>
            <a:endParaRPr lang="he-IL"/>
          </a:p>
        </p:txBody>
      </p:sp>
    </p:spTree>
    <p:extLst>
      <p:ext uri="{BB962C8B-B14F-4D97-AF65-F5344CB8AC3E}">
        <p14:creationId xmlns:p14="http://schemas.microsoft.com/office/powerpoint/2010/main" xmlns="" val="1781991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775552" y="0"/>
            <a:ext cx="2887186" cy="493356"/>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43" y="0"/>
            <a:ext cx="2887186" cy="493356"/>
          </a:xfrm>
          <a:prstGeom prst="rect">
            <a:avLst/>
          </a:prstGeom>
        </p:spPr>
        <p:txBody>
          <a:bodyPr vert="horz" lIns="91440" tIns="45720" rIns="91440" bIns="45720" rtlCol="1"/>
          <a:lstStyle>
            <a:lvl1pPr algn="l">
              <a:defRPr sz="1200"/>
            </a:lvl1pPr>
          </a:lstStyle>
          <a:p>
            <a:fld id="{B5D2E548-5988-4AF7-91CB-6733F138B758}" type="datetimeFigureOut">
              <a:rPr lang="he-IL" smtClean="0"/>
              <a:pPr/>
              <a:t>ז'/חשון/תשע"ז</a:t>
            </a:fld>
            <a:endParaRPr lang="he-IL"/>
          </a:p>
        </p:txBody>
      </p:sp>
      <p:sp>
        <p:nvSpPr>
          <p:cNvPr id="4" name="מציין מיקום של תמונת שקופית 3"/>
          <p:cNvSpPr>
            <a:spLocks noGrp="1" noRot="1" noChangeAspect="1"/>
          </p:cNvSpPr>
          <p:nvPr>
            <p:ph type="sldImg" idx="2"/>
          </p:nvPr>
        </p:nvSpPr>
        <p:spPr>
          <a:xfrm>
            <a:off x="381000" y="1228725"/>
            <a:ext cx="5900738" cy="3319463"/>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66274" y="4732119"/>
            <a:ext cx="5330190" cy="3871734"/>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775552" y="9339620"/>
            <a:ext cx="2887186" cy="493355"/>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43" y="9339620"/>
            <a:ext cx="2887186" cy="493355"/>
          </a:xfrm>
          <a:prstGeom prst="rect">
            <a:avLst/>
          </a:prstGeom>
        </p:spPr>
        <p:txBody>
          <a:bodyPr vert="horz" lIns="91440" tIns="45720" rIns="91440" bIns="45720" rtlCol="1" anchor="b"/>
          <a:lstStyle>
            <a:lvl1pPr algn="l">
              <a:defRPr sz="1200"/>
            </a:lvl1pPr>
          </a:lstStyle>
          <a:p>
            <a:fld id="{B41EDF2B-FAF5-4B2C-AC24-78478D253BC0}" type="slidenum">
              <a:rPr lang="he-IL" smtClean="0"/>
              <a:pPr/>
              <a:t>‹#›</a:t>
            </a:fld>
            <a:endParaRPr lang="he-IL"/>
          </a:p>
        </p:txBody>
      </p:sp>
    </p:spTree>
    <p:extLst>
      <p:ext uri="{BB962C8B-B14F-4D97-AF65-F5344CB8AC3E}">
        <p14:creationId xmlns:p14="http://schemas.microsoft.com/office/powerpoint/2010/main" xmlns="" val="24757871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41EDF2B-FAF5-4B2C-AC24-78478D253BC0}" type="slidenum">
              <a:rPr lang="he-IL" smtClean="0"/>
              <a:pPr/>
              <a:t>1</a:t>
            </a:fld>
            <a:endParaRPr lang="he-IL"/>
          </a:p>
        </p:txBody>
      </p:sp>
    </p:spTree>
    <p:extLst>
      <p:ext uri="{BB962C8B-B14F-4D97-AF65-F5344CB8AC3E}">
        <p14:creationId xmlns:p14="http://schemas.microsoft.com/office/powerpoint/2010/main" xmlns="" val="2054071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214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214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E30EC5-D491-40EF-9988-8CB5D6C995A7}" type="slidenum">
              <a:rPr lang="he-IL" altLang="en-US">
                <a:solidFill>
                  <a:prstClr val="black"/>
                </a:solidFill>
                <a:latin typeface="Calibri" panose="020F0502020204030204" pitchFamily="34" charset="0"/>
              </a:rPr>
              <a:pPr eaLnBrk="1" hangingPunct="1"/>
              <a:t>15</a:t>
            </a:fld>
            <a:endParaRPr lang="en-US" altLang="en-US">
              <a:solidFill>
                <a:prstClr val="black"/>
              </a:solidFill>
              <a:latin typeface="Calibri" panose="020F0502020204030204" pitchFamily="34" charset="0"/>
            </a:endParaRPr>
          </a:p>
        </p:txBody>
      </p:sp>
      <p:sp>
        <p:nvSpPr>
          <p:cNvPr id="2580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805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Times New Roman" panose="02020603050405020304" pitchFamily="18" charset="0"/>
              </a:rPr>
              <a:t>It should take them 10 minutes.</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79614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317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317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AAE94F-D4A1-4426-BE63-C242BE1A751D}" type="slidenum">
              <a:rPr lang="he-IL" altLang="en-US">
                <a:solidFill>
                  <a:prstClr val="black"/>
                </a:solidFill>
                <a:latin typeface="Calibri" panose="020F0502020204030204" pitchFamily="34" charset="0"/>
              </a:rPr>
              <a:pPr eaLnBrk="1" hangingPunct="1"/>
              <a:t>16</a:t>
            </a:fld>
            <a:endParaRPr lang="en-US" altLang="en-US">
              <a:solidFill>
                <a:prstClr val="black"/>
              </a:solidFill>
              <a:latin typeface="Calibri" panose="020F0502020204030204" pitchFamily="34" charset="0"/>
            </a:endParaRPr>
          </a:p>
        </p:txBody>
      </p:sp>
      <p:sp>
        <p:nvSpPr>
          <p:cNvPr id="2590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907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הצבעים השונים זה בהתאם לסוג הקובץ. חשוב להדגיש שכל דבר מ</a:t>
            </a:r>
            <a:r>
              <a:rPr lang="en-US" smtClean="0">
                <a:cs typeface="Times New Roman" panose="02020603050405020304" pitchFamily="18" charset="0"/>
              </a:rPr>
              <a:t>unix</a:t>
            </a:r>
            <a:r>
              <a:rPr lang="he-IL" smtClean="0">
                <a:cs typeface="Times New Roman" panose="02020603050405020304" pitchFamily="18" charset="0"/>
              </a:rPr>
              <a:t> זה קובץ: ספריה, קובץ אמיתי, קובץ הרצה, מסך וכו'</a:t>
            </a:r>
          </a:p>
          <a:p>
            <a:pPr eaLnBrk="1" hangingPunct="1">
              <a:spcBef>
                <a:spcPct val="0"/>
              </a:spcBef>
            </a:pPr>
            <a:r>
              <a:rPr lang="he-IL" smtClean="0">
                <a:cs typeface="Times New Roman" panose="02020603050405020304" pitchFamily="18" charset="0"/>
              </a:rPr>
              <a:t>להדגיש את זה שאין </a:t>
            </a:r>
            <a:r>
              <a:rPr lang="en-US" smtClean="0">
                <a:cs typeface="Times New Roman" panose="02020603050405020304" pitchFamily="18" charset="0"/>
              </a:rPr>
              <a:t>HD</a:t>
            </a:r>
            <a:r>
              <a:rPr lang="he-IL" smtClean="0">
                <a:cs typeface="Times New Roman" panose="02020603050405020304" pitchFamily="18" charset="0"/>
              </a:rPr>
              <a:t> שונים</a:t>
            </a:r>
          </a:p>
          <a:p>
            <a:pPr eaLnBrk="1" hangingPunct="1">
              <a:spcBef>
                <a:spcPct val="0"/>
              </a:spcBef>
            </a:pP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70779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419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419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78A446-248A-4A63-A221-193784E6DCC1}" type="slidenum">
              <a:rPr lang="he-IL" altLang="en-US">
                <a:solidFill>
                  <a:prstClr val="black"/>
                </a:solidFill>
                <a:latin typeface="Calibri" panose="020F0502020204030204" pitchFamily="34" charset="0"/>
              </a:rPr>
              <a:pPr eaLnBrk="1" hangingPunct="1"/>
              <a:t>18</a:t>
            </a:fld>
            <a:endParaRPr lang="en-US" altLang="en-US">
              <a:solidFill>
                <a:prstClr val="black"/>
              </a:solidFill>
              <a:latin typeface="Calibri" panose="020F0502020204030204" pitchFamily="34" charset="0"/>
            </a:endParaRPr>
          </a:p>
        </p:txBody>
      </p:sp>
      <p:sp>
        <p:nvSpPr>
          <p:cNvPr id="2601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01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שווה להסביר גם על </a:t>
            </a:r>
            <a:r>
              <a:rPr lang="en-US" smtClean="0">
                <a:cs typeface="Times New Roman" panose="02020603050405020304" pitchFamily="18" charset="0"/>
              </a:rPr>
              <a:t>cd - </a:t>
            </a:r>
            <a:r>
              <a:rPr lang="he-IL" smtClean="0">
                <a:cs typeface="Times New Roman" panose="02020603050405020304" pitchFamily="18" charset="0"/>
              </a:rPr>
              <a:t> : חוזר לספרייה הקודמת</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405571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521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522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998E90-1251-4DEA-A288-D6AE11812961}" type="slidenum">
              <a:rPr lang="he-IL" altLang="en-US">
                <a:solidFill>
                  <a:prstClr val="black"/>
                </a:solidFill>
                <a:latin typeface="Calibri" panose="020F0502020204030204" pitchFamily="34" charset="0"/>
              </a:rPr>
              <a:pPr eaLnBrk="1" hangingPunct="1"/>
              <a:t>22</a:t>
            </a:fld>
            <a:endParaRPr lang="en-US" altLang="en-US">
              <a:solidFill>
                <a:prstClr val="black"/>
              </a:solidFill>
              <a:latin typeface="Calibri" panose="020F0502020204030204" pitchFamily="34" charset="0"/>
            </a:endParaRPr>
          </a:p>
        </p:txBody>
      </p:sp>
      <p:sp>
        <p:nvSpPr>
          <p:cNvPr id="2611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112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Times New Roman" panose="02020603050405020304" pitchFamily="18" charset="0"/>
              </a:rPr>
              <a:t>mv</a:t>
            </a:r>
            <a:r>
              <a:rPr lang="he-IL" smtClean="0">
                <a:cs typeface="Times New Roman" panose="02020603050405020304" pitchFamily="18" charset="0"/>
              </a:rPr>
              <a:t> זה לא באמת משנה שם – זה מזיז. שווה להזכיר את זה ואח"כ לדבר על זה בהקשר של </a:t>
            </a:r>
            <a:r>
              <a:rPr lang="en-US" smtClean="0">
                <a:cs typeface="Times New Roman" panose="02020603050405020304" pitchFamily="18" charset="0"/>
              </a:rPr>
              <a:t>i-nodes</a:t>
            </a:r>
            <a:r>
              <a:rPr lang="he-IL" smtClean="0">
                <a:cs typeface="Times New Roman" panose="02020603050405020304" pitchFamily="18" charset="0"/>
              </a:rPr>
              <a:t> ביום השני.</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95292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624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624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AAFFF5-329B-44F7-AB5C-9BB9F9DF4735}" type="slidenum">
              <a:rPr lang="he-IL" altLang="en-US">
                <a:solidFill>
                  <a:prstClr val="black"/>
                </a:solidFill>
                <a:latin typeface="Calibri" panose="020F0502020204030204" pitchFamily="34" charset="0"/>
              </a:rPr>
              <a:pPr eaLnBrk="1" hangingPunct="1"/>
              <a:t>27</a:t>
            </a:fld>
            <a:endParaRPr lang="en-US" altLang="en-US">
              <a:solidFill>
                <a:prstClr val="black"/>
              </a:solidFill>
              <a:latin typeface="Calibri" panose="020F0502020204030204" pitchFamily="34" charset="0"/>
            </a:endParaRPr>
          </a:p>
        </p:txBody>
      </p:sp>
      <p:sp>
        <p:nvSpPr>
          <p:cNvPr id="2621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215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דוגמה 1: תהיה העברה של </a:t>
            </a:r>
            <a:r>
              <a:rPr lang="en-US" smtClean="0">
                <a:cs typeface="Times New Roman" panose="02020603050405020304" pitchFamily="18" charset="0"/>
              </a:rPr>
              <a:t>a1 </a:t>
            </a:r>
            <a:r>
              <a:rPr lang="he-IL" smtClean="0">
                <a:cs typeface="Times New Roman" panose="02020603050405020304" pitchFamily="18" charset="0"/>
              </a:rPr>
              <a:t>לתוך </a:t>
            </a:r>
            <a:r>
              <a:rPr lang="en-US" smtClean="0">
                <a:cs typeface="Times New Roman" panose="02020603050405020304" pitchFamily="18" charset="0"/>
              </a:rPr>
              <a:t>a2</a:t>
            </a:r>
            <a:r>
              <a:rPr lang="he-IL" smtClean="0">
                <a:cs typeface="Times New Roman" panose="02020603050405020304" pitchFamily="18" charset="0"/>
              </a:rPr>
              <a:t>. בגלל זה כדאי להיזהר מאוד עם </a:t>
            </a:r>
            <a:r>
              <a:rPr lang="en-US" smtClean="0">
                <a:cs typeface="Times New Roman" panose="02020603050405020304" pitchFamily="18" charset="0"/>
              </a:rPr>
              <a:t>mv</a:t>
            </a:r>
            <a:r>
              <a:rPr lang="he-IL" smtClean="0">
                <a:cs typeface="Times New Roman" panose="02020603050405020304" pitchFamily="18" charset="0"/>
              </a:rPr>
              <a:t> ולעשות לו </a:t>
            </a:r>
            <a:r>
              <a:rPr lang="en-US" smtClean="0">
                <a:cs typeface="Times New Roman" panose="02020603050405020304" pitchFamily="18" charset="0"/>
              </a:rPr>
              <a:t>alias</a:t>
            </a:r>
            <a:r>
              <a:rPr lang="he-IL" smtClean="0">
                <a:cs typeface="Times New Roman" panose="02020603050405020304" pitchFamily="18" charset="0"/>
              </a:rPr>
              <a:t> עם </a:t>
            </a:r>
            <a:r>
              <a:rPr lang="en-US" smtClean="0">
                <a:cs typeface="Times New Roman" panose="02020603050405020304" pitchFamily="18" charset="0"/>
              </a:rPr>
              <a:t>-i</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77238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31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
        <p:nvSpPr>
          <p:cNvPr id="26726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726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7270"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FF9155-F020-45AF-B7DF-38E20954A0F8}" type="slidenum">
              <a:rPr lang="he-IL" altLang="en-US">
                <a:solidFill>
                  <a:prstClr val="black"/>
                </a:solidFill>
                <a:latin typeface="Calibri" panose="020F0502020204030204" pitchFamily="34" charset="0"/>
              </a:rPr>
              <a:pPr eaLnBrk="1" hangingPunct="1"/>
              <a:t>31</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175896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
        <p:nvSpPr>
          <p:cNvPr id="26829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829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8294"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23B993-36F6-46C7-8A16-17BAD36E05BD}" type="slidenum">
              <a:rPr lang="he-IL" altLang="en-US">
                <a:solidFill>
                  <a:prstClr val="black"/>
                </a:solidFill>
                <a:latin typeface="Calibri" panose="020F0502020204030204" pitchFamily="34" charset="0"/>
              </a:rPr>
              <a:pPr eaLnBrk="1" hangingPunct="1"/>
              <a:t>33</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904603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931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931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A6ED1A-6864-4B02-81FA-7C486DB413C8}" type="slidenum">
              <a:rPr lang="he-IL" altLang="en-US">
                <a:solidFill>
                  <a:prstClr val="black"/>
                </a:solidFill>
                <a:latin typeface="Calibri" panose="020F0502020204030204" pitchFamily="34" charset="0"/>
              </a:rPr>
              <a:pPr eaLnBrk="1" hangingPunct="1"/>
              <a:t>34</a:t>
            </a:fld>
            <a:endParaRPr lang="en-US" altLang="en-US">
              <a:solidFill>
                <a:prstClr val="black"/>
              </a:solidFill>
              <a:latin typeface="Calibri" panose="020F0502020204030204" pitchFamily="34" charset="0"/>
            </a:endParaRPr>
          </a:p>
        </p:txBody>
      </p:sp>
      <p:sp>
        <p:nvSpPr>
          <p:cNvPr id="26522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522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Important to add that variables are NULL if they are undefined. </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422948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dirty="0" smtClean="0"/>
          </a:p>
        </p:txBody>
      </p:sp>
      <p:sp>
        <p:nvSpPr>
          <p:cNvPr id="27034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034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0342"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946DFA-6848-4BFB-9D31-35B887B8DA2F}" type="slidenum">
              <a:rPr lang="he-IL" altLang="en-US">
                <a:solidFill>
                  <a:prstClr val="black"/>
                </a:solidFill>
                <a:latin typeface="Calibri" panose="020F0502020204030204" pitchFamily="34" charset="0"/>
              </a:rPr>
              <a:pPr eaLnBrk="1" hangingPunct="1"/>
              <a:t>38</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4090848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41EDF2B-FAF5-4B2C-AC24-78478D253BC0}" type="slidenum">
              <a:rPr lang="he-IL" smtClean="0"/>
              <a:pPr/>
              <a:t>53</a:t>
            </a:fld>
            <a:endParaRPr lang="he-IL"/>
          </a:p>
        </p:txBody>
      </p:sp>
    </p:spTree>
    <p:extLst>
      <p:ext uri="{BB962C8B-B14F-4D97-AF65-F5344CB8AC3E}">
        <p14:creationId xmlns:p14="http://schemas.microsoft.com/office/powerpoint/2010/main" xmlns="" val="314379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293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293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7F1A8-7FF8-4A54-A1A4-5028653612B3}" type="slidenum">
              <a:rPr lang="he-IL" altLang="en-US">
                <a:solidFill>
                  <a:prstClr val="black"/>
                </a:solidFill>
                <a:latin typeface="Calibri" panose="020F0502020204030204" pitchFamily="34" charset="0"/>
              </a:rPr>
              <a:pPr eaLnBrk="1" hangingPunct="1"/>
              <a:t>3</a:t>
            </a:fld>
            <a:endParaRPr lang="en-US" altLang="en-US">
              <a:solidFill>
                <a:prstClr val="black"/>
              </a:solidFill>
              <a:latin typeface="Calibri" panose="020F0502020204030204" pitchFamily="34" charset="0"/>
            </a:endParaRPr>
          </a:p>
        </p:txBody>
      </p:sp>
      <p:sp>
        <p:nvSpPr>
          <p:cNvPr id="24986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986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Tree>
    <p:extLst>
      <p:ext uri="{BB962C8B-B14F-4D97-AF65-F5344CB8AC3E}">
        <p14:creationId xmlns:p14="http://schemas.microsoft.com/office/powerpoint/2010/main" xmlns="" val="1050135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72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/dev/random works slow</a:t>
            </a:r>
          </a:p>
        </p:txBody>
      </p:sp>
      <p:sp>
        <p:nvSpPr>
          <p:cNvPr id="27238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238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2390"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890137-C285-4761-9832-52EFD36125B3}" type="slidenum">
              <a:rPr lang="he-IL" altLang="en-US">
                <a:solidFill>
                  <a:prstClr val="black"/>
                </a:solidFill>
                <a:latin typeface="Calibri" panose="020F0502020204030204" pitchFamily="34" charset="0"/>
              </a:rPr>
              <a:pPr eaLnBrk="1" hangingPunct="1"/>
              <a:t>59</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1294584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82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Sort sorts the file, uniq collapses conseuctive identical lines to one and –c adds a count, sort –n sorts by a first field which is a number</a:t>
            </a:r>
          </a:p>
          <a:p>
            <a:pPr eaLnBrk="1" hangingPunct="1">
              <a:spcBef>
                <a:spcPct val="0"/>
              </a:spcBef>
            </a:pPr>
            <a:endParaRPr lang="he-IL" smtClean="0"/>
          </a:p>
        </p:txBody>
      </p:sp>
      <p:sp>
        <p:nvSpPr>
          <p:cNvPr id="27341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341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3414"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B42601-6673-4D08-B1FC-372BB51D199D}" type="slidenum">
              <a:rPr lang="he-IL" altLang="en-US">
                <a:solidFill>
                  <a:prstClr val="black"/>
                </a:solidFill>
                <a:latin typeface="Calibri" panose="020F0502020204030204" pitchFamily="34" charset="0"/>
              </a:rPr>
              <a:pPr eaLnBrk="1" hangingPunct="1"/>
              <a:t>63</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354499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443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443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EA0CE8-6532-4AA6-B8DC-BFCD195866A8}" type="slidenum">
              <a:rPr lang="he-IL" altLang="en-US">
                <a:solidFill>
                  <a:prstClr val="black"/>
                </a:solidFill>
                <a:latin typeface="Calibri" panose="020F0502020204030204" pitchFamily="34" charset="0"/>
              </a:rPr>
              <a:pPr eaLnBrk="1" hangingPunct="1"/>
              <a:t>72</a:t>
            </a:fld>
            <a:endParaRPr lang="en-US" altLang="en-US">
              <a:solidFill>
                <a:prstClr val="black"/>
              </a:solidFill>
              <a:latin typeface="Calibri" panose="020F0502020204030204" pitchFamily="34" charset="0"/>
            </a:endParaRPr>
          </a:p>
        </p:txBody>
      </p:sp>
      <p:sp>
        <p:nvSpPr>
          <p:cNvPr id="26931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931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Its sometimes very useful. Opening a subshell on one hand and piping the result to the current shell.</a:t>
            </a:r>
          </a:p>
          <a:p>
            <a:pPr eaLnBrk="1" hangingPunct="1">
              <a:spcBef>
                <a:spcPct val="0"/>
              </a:spcBef>
            </a:pPr>
            <a:r>
              <a:rPr lang="en-US" smtClean="0">
                <a:cs typeface="Arial" panose="020B0604020202020204" pitchFamily="34" charset="0"/>
              </a:rPr>
              <a:t>(cd /tmp; tar cvf - .) | tar xvf -</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656855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41EDF2B-FAF5-4B2C-AC24-78478D253BC0}" type="slidenum">
              <a:rPr lang="he-IL" smtClean="0"/>
              <a:pPr/>
              <a:t>74</a:t>
            </a:fld>
            <a:endParaRPr lang="he-IL"/>
          </a:p>
        </p:txBody>
      </p:sp>
    </p:spTree>
    <p:extLst>
      <p:ext uri="{BB962C8B-B14F-4D97-AF65-F5344CB8AC3E}">
        <p14:creationId xmlns:p14="http://schemas.microsoft.com/office/powerpoint/2010/main" xmlns="" val="3018242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Bell is cool</a:t>
            </a:r>
          </a:p>
        </p:txBody>
      </p:sp>
      <p:sp>
        <p:nvSpPr>
          <p:cNvPr id="27853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853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8534"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D34245-81D8-4DD3-9726-2633A6376E76}" type="slidenum">
              <a:rPr lang="he-IL" altLang="en-US">
                <a:solidFill>
                  <a:prstClr val="black"/>
                </a:solidFill>
                <a:latin typeface="Calibri" panose="020F0502020204030204" pitchFamily="34" charset="0"/>
              </a:rPr>
              <a:pPr eaLnBrk="1" hangingPunct="1"/>
              <a:t>79</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3497512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3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Today also grep can do it</a:t>
            </a:r>
          </a:p>
        </p:txBody>
      </p:sp>
      <p:sp>
        <p:nvSpPr>
          <p:cNvPr id="27955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79557"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79558"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D17F2D-9BA6-4F7F-9013-9EE1D1BE6E95}" type="slidenum">
              <a:rPr lang="he-IL" altLang="en-US">
                <a:solidFill>
                  <a:prstClr val="black"/>
                </a:solidFill>
                <a:latin typeface="Calibri" panose="020F0502020204030204" pitchFamily="34" charset="0"/>
              </a:rPr>
              <a:pPr eaLnBrk="1" hangingPunct="1"/>
              <a:t>82</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5241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4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Today also grep can do it</a:t>
            </a:r>
          </a:p>
        </p:txBody>
      </p:sp>
      <p:sp>
        <p:nvSpPr>
          <p:cNvPr id="28058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80581"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80582"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B11038-58C1-4EDC-8942-1CD182709B52}" type="slidenum">
              <a:rPr lang="he-IL" altLang="en-US">
                <a:solidFill>
                  <a:prstClr val="black"/>
                </a:solidFill>
                <a:latin typeface="Calibri" panose="020F0502020204030204" pitchFamily="34" charset="0"/>
              </a:rPr>
              <a:pPr eaLnBrk="1" hangingPunct="1"/>
              <a:t>83</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xmlns="" val="2208561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8365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8365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F52CE8-C926-4332-9485-C8AE7E93857A}" type="slidenum">
              <a:rPr lang="he-IL" altLang="en-US">
                <a:solidFill>
                  <a:prstClr val="black"/>
                </a:solidFill>
                <a:latin typeface="Calibri" panose="020F0502020204030204" pitchFamily="34" charset="0"/>
              </a:rPr>
              <a:pPr eaLnBrk="1" hangingPunct="1"/>
              <a:t>89</a:t>
            </a:fld>
            <a:endParaRPr lang="en-US" altLang="en-US">
              <a:solidFill>
                <a:prstClr val="black"/>
              </a:solidFill>
              <a:latin typeface="Calibri" panose="020F0502020204030204" pitchFamily="34" charset="0"/>
            </a:endParaRPr>
          </a:p>
        </p:txBody>
      </p:sp>
      <p:sp>
        <p:nvSpPr>
          <p:cNvPr id="27750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751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Tree>
    <p:extLst>
      <p:ext uri="{BB962C8B-B14F-4D97-AF65-F5344CB8AC3E}">
        <p14:creationId xmlns:p14="http://schemas.microsoft.com/office/powerpoint/2010/main" xmlns="" val="1854251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8467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8467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E3C02C-91C8-44C7-BC70-05E6EAC54DC4}" type="slidenum">
              <a:rPr lang="he-IL" altLang="en-US">
                <a:solidFill>
                  <a:prstClr val="black"/>
                </a:solidFill>
                <a:latin typeface="Calibri" panose="020F0502020204030204" pitchFamily="34" charset="0"/>
              </a:rPr>
              <a:pPr eaLnBrk="1" hangingPunct="1"/>
              <a:t>90</a:t>
            </a:fld>
            <a:endParaRPr lang="en-US" altLang="en-US">
              <a:solidFill>
                <a:prstClr val="black"/>
              </a:solidFill>
              <a:latin typeface="Calibri" panose="020F0502020204030204" pitchFamily="34" charset="0"/>
            </a:endParaRPr>
          </a:p>
        </p:txBody>
      </p:sp>
      <p:sp>
        <p:nvSpPr>
          <p:cNvPr id="27853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85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dirty="0" smtClean="0"/>
          </a:p>
        </p:txBody>
      </p:sp>
    </p:spTree>
    <p:extLst>
      <p:ext uri="{BB962C8B-B14F-4D97-AF65-F5344CB8AC3E}">
        <p14:creationId xmlns:p14="http://schemas.microsoft.com/office/powerpoint/2010/main" xmlns="" val="3666600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8774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8774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80007A-6D39-4A9F-A2DF-0614D0C9EE30}" type="slidenum">
              <a:rPr lang="he-IL" altLang="en-US">
                <a:latin typeface="Calibri" panose="020F0502020204030204" pitchFamily="34" charset="0"/>
              </a:rPr>
              <a:pPr eaLnBrk="1" hangingPunct="1"/>
              <a:t>95</a:t>
            </a:fld>
            <a:endParaRPr lang="en-US" altLang="en-US">
              <a:latin typeface="Calibri" panose="020F0502020204030204" pitchFamily="34" charset="0"/>
            </a:endParaRPr>
          </a:p>
        </p:txBody>
      </p:sp>
      <p:sp>
        <p:nvSpPr>
          <p:cNvPr id="2816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160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דוגמה לפרוסס:</a:t>
            </a:r>
            <a:r>
              <a:rPr lang="en-US" smtClean="0">
                <a:cs typeface="Times New Roman" panose="02020603050405020304" pitchFamily="18" charset="0"/>
              </a:rPr>
              <a:t> </a:t>
            </a:r>
            <a:r>
              <a:rPr lang="he-IL" smtClean="0">
                <a:cs typeface="Times New Roman" panose="02020603050405020304" pitchFamily="18" charset="0"/>
              </a:rPr>
              <a:t>עוגה. תוכנית: מתכון. לפי אותו מתכון מייצרים הרבה עוגות</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1116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395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395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34AA2-E06E-4A90-9029-2AA1F998FB4D}" type="slidenum">
              <a:rPr lang="he-IL" altLang="en-US">
                <a:solidFill>
                  <a:prstClr val="black"/>
                </a:solidFill>
                <a:latin typeface="Calibri" panose="020F0502020204030204" pitchFamily="34" charset="0"/>
              </a:rPr>
              <a:pPr eaLnBrk="1" hangingPunct="1"/>
              <a:t>4</a:t>
            </a:fld>
            <a:endParaRPr lang="en-US" altLang="en-US">
              <a:solidFill>
                <a:prstClr val="black"/>
              </a:solidFill>
              <a:latin typeface="Calibri" panose="020F0502020204030204" pitchFamily="34" charset="0"/>
            </a:endParaRPr>
          </a:p>
        </p:txBody>
      </p:sp>
      <p:sp>
        <p:nvSpPr>
          <p:cNvPr id="25088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08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Tree>
    <p:extLst>
      <p:ext uri="{BB962C8B-B14F-4D97-AF65-F5344CB8AC3E}">
        <p14:creationId xmlns:p14="http://schemas.microsoft.com/office/powerpoint/2010/main" xmlns="" val="4289179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41EDF2B-FAF5-4B2C-AC24-78478D253BC0}" type="slidenum">
              <a:rPr lang="he-IL" smtClean="0"/>
              <a:pPr/>
              <a:t>97</a:t>
            </a:fld>
            <a:endParaRPr lang="he-IL"/>
          </a:p>
        </p:txBody>
      </p:sp>
    </p:spTree>
    <p:extLst>
      <p:ext uri="{BB962C8B-B14F-4D97-AF65-F5344CB8AC3E}">
        <p14:creationId xmlns:p14="http://schemas.microsoft.com/office/powerpoint/2010/main" xmlns="" val="3096220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8979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8979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BD1181-659F-4554-B93B-05E3B7309801}" type="slidenum">
              <a:rPr lang="he-IL" altLang="en-US">
                <a:latin typeface="Calibri" panose="020F0502020204030204" pitchFamily="34" charset="0"/>
              </a:rPr>
              <a:pPr eaLnBrk="1" hangingPunct="1"/>
              <a:t>101</a:t>
            </a:fld>
            <a:endParaRPr lang="en-US" altLang="en-US">
              <a:latin typeface="Calibri" panose="020F0502020204030204" pitchFamily="34" charset="0"/>
            </a:endParaRPr>
          </a:p>
        </p:txBody>
      </p:sp>
      <p:sp>
        <p:nvSpPr>
          <p:cNvPr id="2836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365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SVR4 – system V release 4 </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218069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8877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8877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29C4BD-1375-46CD-A44B-32C73CB5D1AB}" type="slidenum">
              <a:rPr lang="he-IL" altLang="en-US">
                <a:latin typeface="Calibri" panose="020F0502020204030204" pitchFamily="34" charset="0"/>
              </a:rPr>
              <a:pPr eaLnBrk="1" hangingPunct="1"/>
              <a:t>102</a:t>
            </a:fld>
            <a:endParaRPr lang="en-US" altLang="en-US">
              <a:latin typeface="Calibri" panose="020F0502020204030204" pitchFamily="34" charset="0"/>
            </a:endParaRPr>
          </a:p>
        </p:txBody>
      </p:sp>
      <p:sp>
        <p:nvSpPr>
          <p:cNvPr id="2826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263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SZ – including shared libraries, memory allocations and others</a:t>
            </a:r>
          </a:p>
          <a:p>
            <a:pPr eaLnBrk="1" hangingPunct="1">
              <a:spcBef>
                <a:spcPct val="0"/>
              </a:spcBef>
            </a:pPr>
            <a:r>
              <a:rPr lang="en-US" smtClean="0">
                <a:cs typeface="Arial" panose="020B0604020202020204" pitchFamily="34" charset="0"/>
              </a:rPr>
              <a:t>STAT – depending on the system</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680243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081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082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B2D35B-9976-4217-8569-9C0659E5A1C9}" type="slidenum">
              <a:rPr lang="he-IL" altLang="en-US">
                <a:latin typeface="Calibri" panose="020F0502020204030204" pitchFamily="34" charset="0"/>
              </a:rPr>
              <a:pPr eaLnBrk="1" hangingPunct="1"/>
              <a:t>108</a:t>
            </a:fld>
            <a:endParaRPr lang="en-US" altLang="en-US">
              <a:latin typeface="Calibri" panose="020F0502020204030204" pitchFamily="34" charset="0"/>
            </a:endParaRPr>
          </a:p>
        </p:txBody>
      </p:sp>
      <p:sp>
        <p:nvSpPr>
          <p:cNvPr id="2846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467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IPC = inter-process communication </a:t>
            </a:r>
          </a:p>
          <a:p>
            <a:pPr eaLnBrk="1" hangingPunct="1">
              <a:spcBef>
                <a:spcPct val="0"/>
              </a:spcBef>
            </a:pPr>
            <a:r>
              <a:rPr lang="en-US" smtClean="0">
                <a:cs typeface="Arial" panose="020B0604020202020204" pitchFamily="34" charset="0"/>
              </a:rPr>
              <a:t>Pipes – are one way we already know!</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69752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184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184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BF3A05-4520-460E-B9DD-ACF083A90135}" type="slidenum">
              <a:rPr lang="he-IL" altLang="en-US">
                <a:latin typeface="Calibri" panose="020F0502020204030204" pitchFamily="34" charset="0"/>
              </a:rPr>
              <a:pPr eaLnBrk="1" hangingPunct="1"/>
              <a:t>109</a:t>
            </a:fld>
            <a:endParaRPr lang="en-US" altLang="en-US">
              <a:latin typeface="Calibri" panose="020F0502020204030204" pitchFamily="34" charset="0"/>
            </a:endParaRPr>
          </a:p>
        </p:txBody>
      </p:sp>
      <p:sp>
        <p:nvSpPr>
          <p:cNvPr id="2857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57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Talk about the green ones.</a:t>
            </a:r>
          </a:p>
          <a:p>
            <a:pPr eaLnBrk="1" hangingPunct="1">
              <a:spcBef>
                <a:spcPct val="0"/>
              </a:spcBef>
            </a:pPr>
            <a:r>
              <a:rPr lang="en-US" smtClean="0">
                <a:cs typeface="Arial" panose="020B0604020202020204" pitchFamily="34" charset="0"/>
              </a:rPr>
              <a:t>1 – used to cause a refresh operation. Like re-read the config file</a:t>
            </a:r>
          </a:p>
          <a:p>
            <a:pPr eaLnBrk="1" hangingPunct="1">
              <a:spcBef>
                <a:spcPct val="0"/>
              </a:spcBef>
            </a:pPr>
            <a:r>
              <a:rPr lang="en-US" smtClean="0">
                <a:cs typeface="Arial" panose="020B0604020202020204" pitchFamily="34" charset="0"/>
              </a:rPr>
              <a:t>2 – ctrl+c</a:t>
            </a:r>
          </a:p>
          <a:p>
            <a:pPr eaLnBrk="1" hangingPunct="1">
              <a:spcBef>
                <a:spcPct val="0"/>
              </a:spcBef>
            </a:pPr>
            <a:r>
              <a:rPr lang="en-US" smtClean="0">
                <a:cs typeface="Arial" panose="020B0604020202020204" pitchFamily="34" charset="0"/>
              </a:rPr>
              <a:t>9 – cant stop it – kills immediately</a:t>
            </a:r>
          </a:p>
          <a:p>
            <a:pPr eaLnBrk="1" hangingPunct="1">
              <a:spcBef>
                <a:spcPct val="0"/>
              </a:spcBef>
            </a:pPr>
            <a:r>
              <a:rPr lang="en-US" smtClean="0">
                <a:cs typeface="Arial" panose="020B0604020202020204" pitchFamily="34" charset="0"/>
              </a:rPr>
              <a:t>11 – access memory you are not allowed to. Some platforms allow you to “catch” it</a:t>
            </a:r>
          </a:p>
          <a:p>
            <a:pPr eaLnBrk="1" hangingPunct="1">
              <a:spcBef>
                <a:spcPct val="0"/>
              </a:spcBef>
            </a:pPr>
            <a:r>
              <a:rPr lang="en-US" smtClean="0">
                <a:cs typeface="Arial" panose="020B0604020202020204" pitchFamily="34" charset="0"/>
              </a:rPr>
              <a:t>15-  default signal for kill</a:t>
            </a:r>
          </a:p>
        </p:txBody>
      </p:sp>
    </p:spTree>
    <p:extLst>
      <p:ext uri="{BB962C8B-B14F-4D97-AF65-F5344CB8AC3E}">
        <p14:creationId xmlns:p14="http://schemas.microsoft.com/office/powerpoint/2010/main" xmlns="" val="123685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מציין מיקום של תמונת שקופית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23" name="מציין מיקום של הערות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he-IL" smtClean="0"/>
          </a:p>
        </p:txBody>
      </p:sp>
      <p:sp>
        <p:nvSpPr>
          <p:cNvPr id="4" name="מציין מיקום של מספר שקופית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F9EACD-8991-4BB2-81F9-29422B57097E}" type="slidenum">
              <a:rPr lang="he-IL">
                <a:latin typeface="Calibri" panose="020F0502020204030204" pitchFamily="34" charset="0"/>
              </a:rPr>
              <a:pPr eaLnBrk="1" hangingPunct="1"/>
              <a:t>111</a:t>
            </a:fld>
            <a:endParaRPr lang="he-IL">
              <a:latin typeface="Calibri" panose="020F0502020204030204" pitchFamily="34" charset="0"/>
            </a:endParaRPr>
          </a:p>
        </p:txBody>
      </p:sp>
    </p:spTree>
    <p:extLst>
      <p:ext uri="{BB962C8B-B14F-4D97-AF65-F5344CB8AC3E}">
        <p14:creationId xmlns:p14="http://schemas.microsoft.com/office/powerpoint/2010/main" xmlns="" val="491673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286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286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9605F0-81F5-4C1E-9E85-8163DE522C5F}" type="slidenum">
              <a:rPr lang="he-IL" altLang="en-US">
                <a:latin typeface="Calibri" panose="020F0502020204030204" pitchFamily="34" charset="0"/>
              </a:rPr>
              <a:pPr eaLnBrk="1" hangingPunct="1"/>
              <a:t>112</a:t>
            </a:fld>
            <a:endParaRPr lang="en-US" altLang="en-US">
              <a:latin typeface="Calibri" panose="020F0502020204030204" pitchFamily="34" charset="0"/>
            </a:endParaRPr>
          </a:p>
        </p:txBody>
      </p:sp>
      <p:sp>
        <p:nvSpPr>
          <p:cNvPr id="2877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775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cs typeface="Arial" panose="020B0604020202020204" pitchFamily="34" charset="0"/>
              </a:rPr>
              <a:t>This is actually for </a:t>
            </a:r>
            <a:r>
              <a:rPr lang="en-US" dirty="0" err="1" smtClean="0">
                <a:cs typeface="Arial" panose="020B0604020202020204" pitchFamily="34" charset="0"/>
              </a:rPr>
              <a:t>linux</a:t>
            </a:r>
            <a:r>
              <a:rPr lang="en-US" dirty="0" smtClean="0">
                <a:cs typeface="Arial" panose="020B0604020202020204" pitchFamily="34" charset="0"/>
              </a:rPr>
              <a:t> programming and not shell. Just to understand things better.</a:t>
            </a:r>
          </a:p>
          <a:p>
            <a:pPr eaLnBrk="1" hangingPunct="1">
              <a:spcBef>
                <a:spcPct val="0"/>
              </a:spcBef>
            </a:pPr>
            <a:endParaRPr lang="en-US" dirty="0" smtClean="0">
              <a:cs typeface="Arial" panose="020B0604020202020204" pitchFamily="34" charset="0"/>
            </a:endParaRPr>
          </a:p>
        </p:txBody>
      </p:sp>
    </p:spTree>
    <p:extLst>
      <p:ext uri="{BB962C8B-B14F-4D97-AF65-F5344CB8AC3E}">
        <p14:creationId xmlns:p14="http://schemas.microsoft.com/office/powerpoint/2010/main" xmlns="" val="1646386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389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389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6BD64F-1D2A-4115-B018-F9EBFB35D888}" type="slidenum">
              <a:rPr lang="he-IL" altLang="en-US">
                <a:latin typeface="Calibri" panose="020F0502020204030204" pitchFamily="34" charset="0"/>
              </a:rPr>
              <a:pPr eaLnBrk="1" hangingPunct="1"/>
              <a:t>119</a:t>
            </a:fld>
            <a:endParaRPr lang="en-US" altLang="en-US">
              <a:latin typeface="Calibri" panose="020F0502020204030204" pitchFamily="34" charset="0"/>
            </a:endParaRPr>
          </a:p>
        </p:txBody>
      </p:sp>
      <p:sp>
        <p:nvSpPr>
          <p:cNvPr id="28877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877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/etc/hosts – translates machine names to IP addresses. </a:t>
            </a:r>
          </a:p>
          <a:p>
            <a:pPr eaLnBrk="1" hangingPunct="1">
              <a:spcBef>
                <a:spcPct val="0"/>
              </a:spcBef>
            </a:pPr>
            <a:r>
              <a:rPr lang="en-US" smtClean="0">
                <a:cs typeface="Arial" panose="020B0604020202020204" pitchFamily="34" charset="0"/>
              </a:rPr>
              <a:t>/etc/motd – message of the day, displayed for all users on login</a:t>
            </a:r>
          </a:p>
          <a:p>
            <a:pPr eaLnBrk="1" hangingPunct="1">
              <a:spcBef>
                <a:spcPct val="0"/>
              </a:spcBef>
            </a:pPr>
            <a:r>
              <a:rPr lang="en-US" smtClean="0">
                <a:cs typeface="Arial" panose="020B0604020202020204" pitchFamily="34" charset="0"/>
              </a:rPr>
              <a:t>There are others. And this is not a MUST. Every system admin organizes his system differently. /opt may contain all software installations. /bin can hold utilities. /lib and more…</a:t>
            </a:r>
          </a:p>
        </p:txBody>
      </p:sp>
    </p:spTree>
    <p:extLst>
      <p:ext uri="{BB962C8B-B14F-4D97-AF65-F5344CB8AC3E}">
        <p14:creationId xmlns:p14="http://schemas.microsoft.com/office/powerpoint/2010/main" xmlns="" val="2513759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491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491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0C09AB-BF31-4FB0-94D2-E19A5782E73D}" type="slidenum">
              <a:rPr lang="he-IL" altLang="en-US">
                <a:latin typeface="Calibri" panose="020F0502020204030204" pitchFamily="34" charset="0"/>
              </a:rPr>
              <a:pPr eaLnBrk="1" hangingPunct="1"/>
              <a:t>120</a:t>
            </a:fld>
            <a:endParaRPr lang="en-US" altLang="en-US">
              <a:latin typeface="Calibri" panose="020F0502020204030204" pitchFamily="34" charset="0"/>
            </a:endParaRPr>
          </a:p>
        </p:txBody>
      </p:sp>
      <p:sp>
        <p:nvSpPr>
          <p:cNvPr id="2897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979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This slide is important for understanding.</a:t>
            </a:r>
          </a:p>
          <a:p>
            <a:pPr eaLnBrk="1" hangingPunct="1">
              <a:spcBef>
                <a:spcPct val="0"/>
              </a:spcBef>
            </a:pPr>
            <a:r>
              <a:rPr lang="en-US" smtClean="0">
                <a:cs typeface="Arial" panose="020B0604020202020204" pitchFamily="34" charset="0"/>
              </a:rPr>
              <a:t>The colors are different file systems. The hard disks show which filesystem belongs to which hard disk.</a:t>
            </a:r>
          </a:p>
          <a:p>
            <a:pPr eaLnBrk="1" hangingPunct="1">
              <a:spcBef>
                <a:spcPct val="0"/>
              </a:spcBef>
            </a:pPr>
            <a:r>
              <a:rPr lang="en-US" smtClean="0">
                <a:cs typeface="Arial" panose="020B0604020202020204" pitchFamily="34" charset="0"/>
              </a:rPr>
              <a:t>We can see that the yellow root file system is located on HD1 for example.</a:t>
            </a:r>
          </a:p>
          <a:p>
            <a:pPr eaLnBrk="1" hangingPunct="1">
              <a:spcBef>
                <a:spcPct val="0"/>
              </a:spcBef>
            </a:pPr>
            <a:r>
              <a:rPr lang="en-US" smtClean="0">
                <a:cs typeface="Arial" panose="020B0604020202020204" pitchFamily="34" charset="0"/>
              </a:rPr>
              <a:t>Basically its good practice to put /tmp in different file system as well so that root will not get filled up.</a:t>
            </a:r>
          </a:p>
        </p:txBody>
      </p:sp>
    </p:spTree>
    <p:extLst>
      <p:ext uri="{BB962C8B-B14F-4D97-AF65-F5344CB8AC3E}">
        <p14:creationId xmlns:p14="http://schemas.microsoft.com/office/powerpoint/2010/main" xmlns="" val="4007503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29798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29798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5DC2EE-6C92-4FA8-B0C6-DA2E16E2BE5C}" type="slidenum">
              <a:rPr lang="he-IL" altLang="en-US">
                <a:latin typeface="Calibri" panose="020F0502020204030204" pitchFamily="34" charset="0"/>
              </a:rPr>
              <a:pPr eaLnBrk="1" hangingPunct="1"/>
              <a:t>124</a:t>
            </a:fld>
            <a:endParaRPr lang="en-US" altLang="en-US">
              <a:latin typeface="Calibri" panose="020F0502020204030204" pitchFamily="34" charset="0"/>
            </a:endParaRPr>
          </a:p>
        </p:txBody>
      </p:sp>
      <p:sp>
        <p:nvSpPr>
          <p:cNvPr id="2928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287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The “tables” are actually the content of the correlated directory file</a:t>
            </a:r>
          </a:p>
        </p:txBody>
      </p:sp>
    </p:spTree>
    <p:extLst>
      <p:ext uri="{BB962C8B-B14F-4D97-AF65-F5344CB8AC3E}">
        <p14:creationId xmlns:p14="http://schemas.microsoft.com/office/powerpoint/2010/main" xmlns="" val="231043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600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600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7F289E-D722-43CD-84BD-0C330F088E38}" type="slidenum">
              <a:rPr lang="he-IL" altLang="en-US">
                <a:solidFill>
                  <a:prstClr val="black"/>
                </a:solidFill>
                <a:latin typeface="Calibri" panose="020F0502020204030204" pitchFamily="34" charset="0"/>
              </a:rPr>
              <a:pPr eaLnBrk="1" hangingPunct="1"/>
              <a:t>6</a:t>
            </a:fld>
            <a:endParaRPr lang="en-US" altLang="en-US">
              <a:solidFill>
                <a:prstClr val="black"/>
              </a:solidFill>
              <a:latin typeface="Calibri" panose="020F0502020204030204" pitchFamily="34" charset="0"/>
            </a:endParaRPr>
          </a:p>
        </p:txBody>
      </p:sp>
      <p:sp>
        <p:nvSpPr>
          <p:cNvPr id="25190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191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ה </a:t>
            </a:r>
            <a:r>
              <a:rPr lang="en-US" smtClean="0">
                <a:cs typeface="Times New Roman" panose="02020603050405020304" pitchFamily="18" charset="0"/>
              </a:rPr>
              <a:t>Kernel</a:t>
            </a:r>
            <a:r>
              <a:rPr lang="he-IL" smtClean="0">
                <a:cs typeface="Times New Roman" panose="02020603050405020304" pitchFamily="18" charset="0"/>
              </a:rPr>
              <a:t> משמש כמתווך בין התוכניות לבין החמורה, הוא מפשט את העבודה של התוכניתן מולה. </a:t>
            </a:r>
          </a:p>
          <a:p>
            <a:pPr eaLnBrk="1" hangingPunct="1">
              <a:spcBef>
                <a:spcPct val="0"/>
              </a:spcBef>
            </a:pPr>
            <a:r>
              <a:rPr lang="he-IL" smtClean="0">
                <a:cs typeface="Times New Roman" panose="02020603050405020304" pitchFamily="18" charset="0"/>
              </a:rPr>
              <a:t>ה </a:t>
            </a:r>
            <a:r>
              <a:rPr lang="en-US" smtClean="0">
                <a:cs typeface="Times New Roman" panose="02020603050405020304" pitchFamily="18" charset="0"/>
              </a:rPr>
              <a:t>Shell</a:t>
            </a:r>
            <a:r>
              <a:rPr lang="he-IL" smtClean="0">
                <a:cs typeface="Times New Roman" panose="02020603050405020304" pitchFamily="18" charset="0"/>
              </a:rPr>
              <a:t> מפשט את העבודה של המשתמש מול ה </a:t>
            </a:r>
            <a:r>
              <a:rPr lang="en-US" smtClean="0">
                <a:cs typeface="Times New Roman" panose="02020603050405020304" pitchFamily="18" charset="0"/>
              </a:rPr>
              <a:t>Kernel</a:t>
            </a:r>
            <a:r>
              <a:rPr lang="he-IL" smtClean="0">
                <a:cs typeface="Times New Roman" panose="02020603050405020304" pitchFamily="18" charset="0"/>
              </a:rPr>
              <a:t>. </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395188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003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003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5B27C4-DD5A-4071-B334-062584CACCC8}" type="slidenum">
              <a:rPr lang="he-IL" altLang="en-US">
                <a:latin typeface="Calibri" panose="020F0502020204030204" pitchFamily="34" charset="0"/>
              </a:rPr>
              <a:pPr eaLnBrk="1" hangingPunct="1"/>
              <a:t>135</a:t>
            </a:fld>
            <a:endParaRPr lang="en-US" altLang="en-US">
              <a:latin typeface="Calibri" panose="020F0502020204030204" pitchFamily="34" charset="0"/>
            </a:endParaRPr>
          </a:p>
        </p:txBody>
      </p:sp>
      <p:sp>
        <p:nvSpPr>
          <p:cNvPr id="29491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491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+x for directory – enables you to cd to this directory or subdirectories it may have. You cant access anything under this directory if you don’t have execute permissions. Read permission on dir is to actually see the files it contain.</a:t>
            </a:r>
          </a:p>
        </p:txBody>
      </p:sp>
    </p:spTree>
    <p:extLst>
      <p:ext uri="{BB962C8B-B14F-4D97-AF65-F5344CB8AC3E}">
        <p14:creationId xmlns:p14="http://schemas.microsoft.com/office/powerpoint/2010/main" xmlns="" val="1000199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105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106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B7E4ED-2276-4C2B-BA88-01742932B287}" type="slidenum">
              <a:rPr lang="he-IL" altLang="en-US">
                <a:latin typeface="Calibri" panose="020F0502020204030204" pitchFamily="34" charset="0"/>
              </a:rPr>
              <a:pPr eaLnBrk="1" hangingPunct="1"/>
              <a:t>140</a:t>
            </a:fld>
            <a:endParaRPr lang="en-US" altLang="en-US">
              <a:latin typeface="Calibri" panose="020F0502020204030204" pitchFamily="34" charset="0"/>
            </a:endParaRPr>
          </a:p>
        </p:txBody>
      </p:sp>
      <p:sp>
        <p:nvSpPr>
          <p:cNvPr id="2959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594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err="1" smtClean="0">
                <a:cs typeface="Arial" panose="020B0604020202020204" pitchFamily="34" charset="0"/>
              </a:rPr>
              <a:t>Fsck</a:t>
            </a:r>
            <a:r>
              <a:rPr lang="en-US" dirty="0" smtClean="0">
                <a:cs typeface="Arial" panose="020B0604020202020204" pitchFamily="34" charset="0"/>
              </a:rPr>
              <a:t> – sometimes there are </a:t>
            </a:r>
            <a:r>
              <a:rPr lang="en-US" dirty="0" err="1" smtClean="0">
                <a:cs typeface="Arial" panose="020B0604020202020204" pitchFamily="34" charset="0"/>
              </a:rPr>
              <a:t>inodes</a:t>
            </a:r>
            <a:r>
              <a:rPr lang="en-US" dirty="0" smtClean="0">
                <a:cs typeface="Arial" panose="020B0604020202020204" pitchFamily="34" charset="0"/>
              </a:rPr>
              <a:t> in the superblock which do not appear in any directory. Those files are “lost”. This can happen as a result of system crash or unclean shutdown.</a:t>
            </a:r>
          </a:p>
        </p:txBody>
      </p:sp>
    </p:spTree>
    <p:extLst>
      <p:ext uri="{BB962C8B-B14F-4D97-AF65-F5344CB8AC3E}">
        <p14:creationId xmlns:p14="http://schemas.microsoft.com/office/powerpoint/2010/main" xmlns="" val="250454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208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208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6705C1-BE38-430D-86F1-338E34B2F343}" type="slidenum">
              <a:rPr lang="he-IL" altLang="en-US">
                <a:latin typeface="Calibri" panose="020F0502020204030204" pitchFamily="34" charset="0"/>
              </a:rPr>
              <a:pPr eaLnBrk="1" hangingPunct="1"/>
              <a:t>141</a:t>
            </a:fld>
            <a:endParaRPr lang="en-US" altLang="en-US">
              <a:latin typeface="Calibri" panose="020F0502020204030204" pitchFamily="34" charset="0"/>
            </a:endParaRPr>
          </a:p>
        </p:txBody>
      </p:sp>
      <p:sp>
        <p:nvSpPr>
          <p:cNvPr id="29696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6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Tree>
    <p:extLst>
      <p:ext uri="{BB962C8B-B14F-4D97-AF65-F5344CB8AC3E}">
        <p14:creationId xmlns:p14="http://schemas.microsoft.com/office/powerpoint/2010/main" xmlns="" val="12775688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310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310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211600-DC28-4308-8FCD-91505AF9B3D3}" type="slidenum">
              <a:rPr lang="he-IL" altLang="en-US">
                <a:latin typeface="Calibri" panose="020F0502020204030204" pitchFamily="34" charset="0"/>
              </a:rPr>
              <a:pPr eaLnBrk="1" hangingPunct="1"/>
              <a:t>143</a:t>
            </a:fld>
            <a:endParaRPr lang="en-US" altLang="en-US">
              <a:latin typeface="Calibri" panose="020F0502020204030204" pitchFamily="34" charset="0"/>
            </a:endParaRPr>
          </a:p>
        </p:txBody>
      </p:sp>
      <p:sp>
        <p:nvSpPr>
          <p:cNvPr id="2979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799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dirty="0" smtClean="0">
                <a:cs typeface="Arial" panose="020B0604020202020204" pitchFamily="34" charset="0"/>
              </a:rPr>
              <a:t>Most Unix scripts are written using “</a:t>
            </a:r>
            <a:r>
              <a:rPr lang="en-US" dirty="0" err="1" smtClean="0">
                <a:cs typeface="Arial" panose="020B0604020202020204" pitchFamily="34" charset="0"/>
              </a:rPr>
              <a:t>sh</a:t>
            </a:r>
            <a:r>
              <a:rPr lang="en-US" dirty="0" smtClean="0">
                <a:cs typeface="Arial" panose="020B0604020202020204" pitchFamily="34" charset="0"/>
              </a:rPr>
              <a:t>” and not “</a:t>
            </a:r>
            <a:r>
              <a:rPr lang="en-US" dirty="0" err="1" smtClean="0">
                <a:cs typeface="Arial" panose="020B0604020202020204" pitchFamily="34" charset="0"/>
              </a:rPr>
              <a:t>csh</a:t>
            </a:r>
            <a:r>
              <a:rPr lang="en-US" dirty="0" smtClean="0">
                <a:cs typeface="Arial" panose="020B0604020202020204" pitchFamily="34" charset="0"/>
              </a:rPr>
              <a:t>”/”</a:t>
            </a:r>
            <a:r>
              <a:rPr lang="en-US" dirty="0" err="1" smtClean="0">
                <a:cs typeface="Arial" panose="020B0604020202020204" pitchFamily="34" charset="0"/>
              </a:rPr>
              <a:t>tcsh</a:t>
            </a:r>
            <a:r>
              <a:rPr lang="en-US" dirty="0" smtClean="0">
                <a:cs typeface="Arial" panose="020B0604020202020204" pitchFamily="34" charset="0"/>
              </a:rPr>
              <a:t>”. Maybe the reason is that </a:t>
            </a:r>
            <a:r>
              <a:rPr lang="en-US" dirty="0" err="1" smtClean="0">
                <a:cs typeface="Arial" panose="020B0604020202020204" pitchFamily="34" charset="0"/>
              </a:rPr>
              <a:t>csh</a:t>
            </a:r>
            <a:r>
              <a:rPr lang="en-US" dirty="0" smtClean="0">
                <a:cs typeface="Arial" panose="020B0604020202020204" pitchFamily="34" charset="0"/>
              </a:rPr>
              <a:t> doesn’t support subroutines (it only supports </a:t>
            </a:r>
            <a:r>
              <a:rPr lang="en-US" dirty="0" err="1" smtClean="0">
                <a:cs typeface="Arial" panose="020B0604020202020204" pitchFamily="34" charset="0"/>
              </a:rPr>
              <a:t>goto</a:t>
            </a:r>
            <a:r>
              <a:rPr lang="en-US" dirty="0" smtClean="0">
                <a:cs typeface="Arial" panose="020B0604020202020204" pitchFamily="34" charset="0"/>
              </a:rPr>
              <a:t> and labels). Although </a:t>
            </a:r>
            <a:r>
              <a:rPr lang="en-US" dirty="0" err="1" smtClean="0">
                <a:cs typeface="Arial" panose="020B0604020202020204" pitchFamily="34" charset="0"/>
              </a:rPr>
              <a:t>csh</a:t>
            </a:r>
            <a:r>
              <a:rPr lang="en-US" dirty="0" smtClean="0">
                <a:cs typeface="Arial" panose="020B0604020202020204" pitchFamily="34" charset="0"/>
              </a:rPr>
              <a:t> has other advantages such as arrays.</a:t>
            </a:r>
          </a:p>
          <a:p>
            <a:pPr marL="228600" indent="-228600" eaLnBrk="1" hangingPunct="1">
              <a:spcBef>
                <a:spcPct val="0"/>
              </a:spcBef>
              <a:buFontTx/>
              <a:buAutoNum type="arabicPeriod"/>
            </a:pPr>
            <a:r>
              <a:rPr lang="en-US" dirty="0" err="1" smtClean="0">
                <a:cs typeface="Arial" panose="020B0604020202020204" pitchFamily="34" charset="0"/>
              </a:rPr>
              <a:t>Sh</a:t>
            </a:r>
            <a:r>
              <a:rPr lang="en-US" dirty="0" smtClean="0">
                <a:cs typeface="Arial" panose="020B0604020202020204" pitchFamily="34" charset="0"/>
              </a:rPr>
              <a:t> is a much more advanced language as programming goes. Besides functions, it has superior support in IO redirection and file-descriptor manipulations. It’s support in signals is very restricted. Quoting behavior is </a:t>
            </a:r>
            <a:r>
              <a:rPr lang="en-US" dirty="0" err="1" smtClean="0">
                <a:cs typeface="Arial" panose="020B0604020202020204" pitchFamily="34" charset="0"/>
              </a:rPr>
              <a:t>inconsistant</a:t>
            </a:r>
            <a:r>
              <a:rPr lang="en-US" dirty="0" smtClean="0">
                <a:cs typeface="Arial" panose="020B0604020202020204" pitchFamily="34" charset="0"/>
              </a:rPr>
              <a:t>. Furthermore, various design flaws in </a:t>
            </a:r>
            <a:r>
              <a:rPr lang="en-US" dirty="0" err="1" smtClean="0">
                <a:cs typeface="Arial" panose="020B0604020202020204" pitchFamily="34" charset="0"/>
              </a:rPr>
              <a:t>csh</a:t>
            </a:r>
            <a:r>
              <a:rPr lang="en-US" dirty="0" smtClean="0">
                <a:cs typeface="Arial" panose="020B0604020202020204" pitchFamily="34" charset="0"/>
              </a:rPr>
              <a:t> interpreter causes unexpected behavior in known scenarios.</a:t>
            </a:r>
          </a:p>
          <a:p>
            <a:pPr marL="228600" indent="-228600" eaLnBrk="1" hangingPunct="1">
              <a:spcBef>
                <a:spcPct val="0"/>
              </a:spcBef>
              <a:buFontTx/>
              <a:buAutoNum type="arabicPeriod"/>
            </a:pPr>
            <a:r>
              <a:rPr lang="en-US" dirty="0" smtClean="0">
                <a:cs typeface="Arial" panose="020B0604020202020204" pitchFamily="34" charset="0"/>
              </a:rPr>
              <a:t>Basically – most users will prefer to work under </a:t>
            </a:r>
            <a:r>
              <a:rPr lang="en-US" dirty="0" err="1" smtClean="0">
                <a:cs typeface="Arial" panose="020B0604020202020204" pitchFamily="34" charset="0"/>
              </a:rPr>
              <a:t>csh</a:t>
            </a:r>
            <a:r>
              <a:rPr lang="en-US" dirty="0" smtClean="0">
                <a:cs typeface="Arial" panose="020B0604020202020204" pitchFamily="34" charset="0"/>
              </a:rPr>
              <a:t> because it has history, file completion and other cool, helpful stuff, however, when they need to write a script they will do so using sh.</a:t>
            </a:r>
          </a:p>
          <a:p>
            <a:pPr marL="228600" indent="-228600" eaLnBrk="1" hangingPunct="1">
              <a:spcBef>
                <a:spcPct val="0"/>
              </a:spcBef>
              <a:buFontTx/>
              <a:buAutoNum type="arabicPeriod"/>
            </a:pPr>
            <a:r>
              <a:rPr lang="en-US" dirty="0" smtClean="0">
                <a:cs typeface="Arial" panose="020B0604020202020204" pitchFamily="34" charset="0"/>
              </a:rPr>
              <a:t>Today – there are advanced shells – “bash” and “</a:t>
            </a:r>
            <a:r>
              <a:rPr lang="en-US" dirty="0" err="1" smtClean="0">
                <a:cs typeface="Arial" panose="020B0604020202020204" pitchFamily="34" charset="0"/>
              </a:rPr>
              <a:t>ksh</a:t>
            </a:r>
            <a:r>
              <a:rPr lang="en-US" dirty="0" smtClean="0">
                <a:cs typeface="Arial" panose="020B0604020202020204" pitchFamily="34" charset="0"/>
              </a:rPr>
              <a:t>” for example – belong to the </a:t>
            </a:r>
            <a:r>
              <a:rPr lang="en-US" dirty="0" err="1" smtClean="0">
                <a:cs typeface="Arial" panose="020B0604020202020204" pitchFamily="34" charset="0"/>
              </a:rPr>
              <a:t>sh</a:t>
            </a:r>
            <a:r>
              <a:rPr lang="en-US" dirty="0" smtClean="0">
                <a:cs typeface="Arial" panose="020B0604020202020204" pitchFamily="34" charset="0"/>
              </a:rPr>
              <a:t> family but also include </a:t>
            </a:r>
            <a:r>
              <a:rPr lang="en-US" dirty="0" err="1" smtClean="0">
                <a:cs typeface="Arial" panose="020B0604020202020204" pitchFamily="34" charset="0"/>
              </a:rPr>
              <a:t>csh’s</a:t>
            </a:r>
            <a:r>
              <a:rPr lang="en-US" dirty="0" smtClean="0">
                <a:cs typeface="Arial" panose="020B0604020202020204" pitchFamily="34" charset="0"/>
              </a:rPr>
              <a:t> history, file completion and more.</a:t>
            </a:r>
            <a:br>
              <a:rPr lang="en-US" dirty="0" smtClean="0">
                <a:cs typeface="Arial" panose="020B0604020202020204" pitchFamily="34" charset="0"/>
              </a:rPr>
            </a:br>
            <a:endParaRPr lang="en-US" dirty="0" smtClean="0">
              <a:cs typeface="Arial" panose="020B0604020202020204" pitchFamily="34" charset="0"/>
            </a:endParaRPr>
          </a:p>
          <a:p>
            <a:pPr marL="228600" indent="-228600" eaLnBrk="1" hangingPunct="1">
              <a:spcBef>
                <a:spcPct val="0"/>
              </a:spcBef>
              <a:buFontTx/>
              <a:buAutoNum type="arabicPeriod"/>
            </a:pPr>
            <a:endParaRPr lang="en-US" dirty="0" smtClean="0">
              <a:cs typeface="Arial" panose="020B0604020202020204" pitchFamily="34" charset="0"/>
            </a:endParaRPr>
          </a:p>
          <a:p>
            <a:pPr marL="228600" indent="-228600" eaLnBrk="1" hangingPunct="1">
              <a:spcBef>
                <a:spcPct val="0"/>
              </a:spcBef>
            </a:pPr>
            <a:endParaRPr lang="en-US" dirty="0" smtClean="0">
              <a:cs typeface="Arial" panose="020B0604020202020204" pitchFamily="34" charset="0"/>
            </a:endParaRPr>
          </a:p>
        </p:txBody>
      </p:sp>
    </p:spTree>
    <p:extLst>
      <p:ext uri="{BB962C8B-B14F-4D97-AF65-F5344CB8AC3E}">
        <p14:creationId xmlns:p14="http://schemas.microsoft.com/office/powerpoint/2010/main" xmlns="" val="1751501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413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413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8C88C0-7465-47DC-93E5-DE571542E4B6}" type="slidenum">
              <a:rPr lang="he-IL" altLang="en-US">
                <a:latin typeface="Calibri" panose="020F0502020204030204" pitchFamily="34" charset="0"/>
              </a:rPr>
              <a:pPr eaLnBrk="1" hangingPunct="1"/>
              <a:t>144</a:t>
            </a:fld>
            <a:endParaRPr lang="en-US" altLang="en-US">
              <a:latin typeface="Calibri" panose="020F0502020204030204" pitchFamily="34" charset="0"/>
            </a:endParaRPr>
          </a:p>
        </p:txBody>
      </p:sp>
      <p:sp>
        <p:nvSpPr>
          <p:cNvPr id="2990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901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US" smtClean="0">
                <a:cs typeface="Arial" panose="020B0604020202020204" pitchFamily="34" charset="0"/>
              </a:rPr>
              <a:t>The ${ :- } works only in bash. Very useful in scripting: Optional input arguments</a:t>
            </a:r>
          </a:p>
          <a:p>
            <a:pPr marL="228600" indent="-228600" eaLnBrk="1" hangingPunct="1">
              <a:spcBef>
                <a:spcPct val="0"/>
              </a:spcBef>
              <a:buFontTx/>
              <a:buAutoNum type="arabicPeriod"/>
            </a:pPr>
            <a:endParaRPr lang="en-US" smtClean="0">
              <a:cs typeface="Arial" panose="020B0604020202020204" pitchFamily="34" charset="0"/>
            </a:endParaRPr>
          </a:p>
          <a:p>
            <a:pPr marL="228600" indent="-228600" eaLnBrk="1" hangingPunct="1">
              <a:spcBef>
                <a:spcPct val="0"/>
              </a:spcBef>
              <a:buFontTx/>
              <a:buAutoNum type="arabicPeriod"/>
            </a:pPr>
            <a:r>
              <a:rPr lang="en-US" smtClean="0">
                <a:cs typeface="Arial" panose="020B0604020202020204" pitchFamily="34" charset="0"/>
              </a:rPr>
              <a:t>These are 7 “shortcuts” the shell supplies. May be useful. The most important thing to explain is the regular ${var} that is useful when concatenating string. Example:</a:t>
            </a:r>
            <a:br>
              <a:rPr lang="en-US" smtClean="0">
                <a:cs typeface="Arial" panose="020B0604020202020204" pitchFamily="34" charset="0"/>
              </a:rPr>
            </a:br>
            <a:endParaRPr lang="en-US" smtClean="0">
              <a:cs typeface="Arial" panose="020B0604020202020204" pitchFamily="34" charset="0"/>
            </a:endParaRPr>
          </a:p>
          <a:p>
            <a:pPr marL="228600" indent="-228600" eaLnBrk="1" hangingPunct="1">
              <a:spcBef>
                <a:spcPct val="0"/>
              </a:spcBef>
            </a:pPr>
            <a:endParaRPr lang="en-US" smtClean="0">
              <a:cs typeface="Arial" panose="020B0604020202020204" pitchFamily="34" charset="0"/>
            </a:endParaRPr>
          </a:p>
          <a:p>
            <a:pPr marL="228600" indent="-228600" eaLnBrk="1" hangingPunct="1">
              <a:spcBef>
                <a:spcPct val="0"/>
              </a:spcBef>
            </a:pPr>
            <a:endParaRPr lang="en-US" smtClean="0">
              <a:cs typeface="Times New Roman" panose="02020603050405020304" pitchFamily="18" charset="0"/>
            </a:endParaRPr>
          </a:p>
          <a:p>
            <a:pPr marL="228600" indent="-228600"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901642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515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515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35ACF2-11AD-4004-ACCD-0275E77B4615}" type="slidenum">
              <a:rPr lang="he-IL" altLang="en-US">
                <a:latin typeface="Calibri" panose="020F0502020204030204" pitchFamily="34" charset="0"/>
              </a:rPr>
              <a:pPr eaLnBrk="1" hangingPunct="1"/>
              <a:t>145</a:t>
            </a:fld>
            <a:endParaRPr lang="en-US" altLang="en-US">
              <a:latin typeface="Calibri" panose="020F0502020204030204" pitchFamily="34" charset="0"/>
            </a:endParaRPr>
          </a:p>
        </p:txBody>
      </p:sp>
      <p:sp>
        <p:nvSpPr>
          <p:cNvPr id="3000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003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Very important for scripts.</a:t>
            </a:r>
          </a:p>
          <a:p>
            <a:pPr eaLnBrk="1" hangingPunct="1">
              <a:spcBef>
                <a:spcPct val="0"/>
              </a:spcBef>
            </a:pPr>
            <a:r>
              <a:rPr lang="en-US" smtClean="0">
                <a:cs typeface="Arial" panose="020B0604020202020204" pitchFamily="34" charset="0"/>
              </a:rPr>
              <a:t>The exit value is an unsigned char. It is important for C/C++ programmers to know that they shouldn’t return negative exit codes, as they will be received in sh as 255 or something else depending on Endianity.</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539588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617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618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60F65E-AF80-4A66-83EE-A149618B18BD}" type="slidenum">
              <a:rPr lang="he-IL" altLang="en-US">
                <a:latin typeface="Calibri" panose="020F0502020204030204" pitchFamily="34" charset="0"/>
              </a:rPr>
              <a:pPr eaLnBrk="1" hangingPunct="1"/>
              <a:t>147</a:t>
            </a:fld>
            <a:endParaRPr lang="en-US" altLang="en-US">
              <a:latin typeface="Calibri" panose="020F0502020204030204" pitchFamily="34" charset="0"/>
            </a:endParaRPr>
          </a:p>
        </p:txBody>
      </p:sp>
      <p:sp>
        <p:nvSpPr>
          <p:cNvPr id="30106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106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Differences between examples: test.sh will run from the PATH, Sh test.sh will run from the current location .</a:t>
            </a:r>
          </a:p>
          <a:p>
            <a:pPr eaLnBrk="1" hangingPunct="1">
              <a:spcBef>
                <a:spcPct val="0"/>
              </a:spcBef>
            </a:pPr>
            <a:r>
              <a:rPr lang="en-US" smtClean="0">
                <a:cs typeface="Arial" panose="020B0604020202020204" pitchFamily="34" charset="0"/>
              </a:rPr>
              <a:t>The last question is for the students. The answer is – the same, but with csh instead of sh. And “source” instead of “.”</a:t>
            </a:r>
          </a:p>
          <a:p>
            <a:pPr eaLnBrk="1" hangingPunct="1">
              <a:spcBef>
                <a:spcPct val="0"/>
              </a:spcBef>
            </a:pPr>
            <a:r>
              <a:rPr lang="en-US" smtClean="0">
                <a:cs typeface="Arial" panose="020B0604020202020204" pitchFamily="34" charset="0"/>
              </a:rPr>
              <a:t>$ test.csh</a:t>
            </a:r>
          </a:p>
          <a:p>
            <a:pPr eaLnBrk="1" hangingPunct="1">
              <a:spcBef>
                <a:spcPct val="0"/>
              </a:spcBef>
            </a:pPr>
            <a:r>
              <a:rPr lang="en-US" smtClean="0">
                <a:cs typeface="Arial" panose="020B0604020202020204" pitchFamily="34" charset="0"/>
              </a:rPr>
              <a:t>$ csh test.csh</a:t>
            </a:r>
          </a:p>
          <a:p>
            <a:pPr eaLnBrk="1" hangingPunct="1">
              <a:spcBef>
                <a:spcPct val="0"/>
              </a:spcBef>
            </a:pPr>
            <a:r>
              <a:rPr lang="en-US" smtClean="0">
                <a:cs typeface="Arial" panose="020B0604020202020204" pitchFamily="34" charset="0"/>
              </a:rPr>
              <a:t>$ source test.csh</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1062947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720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720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7ABE6A-039D-4B4F-8695-55EBBFEA3B98}" type="slidenum">
              <a:rPr lang="he-IL" altLang="en-US">
                <a:latin typeface="Calibri" panose="020F0502020204030204" pitchFamily="34" charset="0"/>
              </a:rPr>
              <a:pPr eaLnBrk="1" hangingPunct="1"/>
              <a:t>148</a:t>
            </a:fld>
            <a:endParaRPr lang="en-US" altLang="en-US">
              <a:latin typeface="Calibri" panose="020F0502020204030204" pitchFamily="34" charset="0"/>
            </a:endParaRPr>
          </a:p>
        </p:txBody>
      </p:sp>
      <p:sp>
        <p:nvSpPr>
          <p:cNvPr id="30208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20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Important to say that we ALWAYS put the interpreter as first line ( #!/bin/sh )</a:t>
            </a:r>
          </a:p>
          <a:p>
            <a:pPr eaLnBrk="1" hangingPunct="1">
              <a:spcBef>
                <a:spcPct val="0"/>
              </a:spcBef>
            </a:pPr>
            <a:r>
              <a:rPr lang="en-US" smtClean="0">
                <a:cs typeface="Arial" panose="020B0604020202020204" pitchFamily="34" charset="0"/>
              </a:rPr>
              <a:t>Running a script explicitly ($ csh test.csh ) overrides the interpreter.</a:t>
            </a:r>
          </a:p>
          <a:p>
            <a:pPr eaLnBrk="1" hangingPunct="1">
              <a:spcBef>
                <a:spcPct val="0"/>
              </a:spcBef>
            </a:pPr>
            <a:r>
              <a:rPr lang="en-US" smtClean="0">
                <a:cs typeface="Arial" panose="020B0604020202020204" pitchFamily="34" charset="0"/>
              </a:rPr>
              <a:t>“#” is a comment in shell / c-shell. Important to say… </a:t>
            </a:r>
            <a:r>
              <a:rPr lang="en-US" smtClean="0">
                <a:cs typeface="Arial" panose="020B0604020202020204" pitchFamily="34" charset="0"/>
                <a:sym typeface="Wingdings" panose="05000000000000000000" pitchFamily="2" charset="2"/>
              </a:rPr>
              <a:t></a:t>
            </a:r>
            <a:endParaRPr lang="en-US" smtClean="0">
              <a:cs typeface="Arial" panose="020B0604020202020204" pitchFamily="34" charset="0"/>
            </a:endParaRPr>
          </a:p>
          <a:p>
            <a:pPr eaLnBrk="1" hangingPunct="1">
              <a:spcBef>
                <a:spcPct val="0"/>
              </a:spcBef>
            </a:pPr>
            <a:endParaRPr lang="en-US" smtClean="0">
              <a:cs typeface="Arial" panose="020B0604020202020204" pitchFamily="34" charset="0"/>
            </a:endParaRPr>
          </a:p>
          <a:p>
            <a:pPr eaLnBrk="1" hangingPunct="1">
              <a:spcBef>
                <a:spcPct val="0"/>
              </a:spcBef>
            </a:pPr>
            <a:endParaRPr lang="en-US" smtClean="0">
              <a:cs typeface="Arial" panose="020B0604020202020204" pitchFamily="34"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528787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822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822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1DBDCE-5AFF-4D4B-8CE6-087C510E2A81}" type="slidenum">
              <a:rPr lang="he-IL" altLang="en-US">
                <a:latin typeface="Calibri" panose="020F0502020204030204" pitchFamily="34" charset="0"/>
              </a:rPr>
              <a:pPr eaLnBrk="1" hangingPunct="1"/>
              <a:t>149</a:t>
            </a:fld>
            <a:endParaRPr lang="en-US" altLang="en-US">
              <a:latin typeface="Calibri" panose="020F0502020204030204" pitchFamily="34" charset="0"/>
            </a:endParaRPr>
          </a:p>
        </p:txBody>
      </p:sp>
      <p:sp>
        <p:nvSpPr>
          <p:cNvPr id="30310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311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If enclosing the argument with “” then its considered a single argument even if it contains spaces</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701183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0925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0925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555CEA-84F9-4114-9FA1-3D0F92060CC1}" type="slidenum">
              <a:rPr lang="he-IL" altLang="en-US">
                <a:latin typeface="Calibri" panose="020F0502020204030204" pitchFamily="34" charset="0"/>
              </a:rPr>
              <a:pPr eaLnBrk="1" hangingPunct="1"/>
              <a:t>150</a:t>
            </a:fld>
            <a:endParaRPr lang="en-US" altLang="en-US">
              <a:latin typeface="Calibri" panose="020F0502020204030204" pitchFamily="34" charset="0"/>
            </a:endParaRPr>
          </a:p>
        </p:txBody>
      </p:sp>
      <p:sp>
        <p:nvSpPr>
          <p:cNvPr id="30413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41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There are only $1..$9. If you want the 10</a:t>
            </a:r>
            <a:r>
              <a:rPr lang="en-US" baseline="30000" smtClean="0">
                <a:cs typeface="Arial" panose="020B0604020202020204" pitchFamily="34" charset="0"/>
              </a:rPr>
              <a:t>th</a:t>
            </a:r>
            <a:r>
              <a:rPr lang="en-US" smtClean="0">
                <a:cs typeface="Arial" panose="020B0604020202020204" pitchFamily="34" charset="0"/>
              </a:rPr>
              <a:t> argument – you have to use shift!</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00109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702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702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5FF72C-FA1E-430B-87DA-EFAFDB0EA0DE}" type="slidenum">
              <a:rPr lang="he-IL" altLang="en-US">
                <a:solidFill>
                  <a:prstClr val="black"/>
                </a:solidFill>
                <a:latin typeface="Calibri" panose="020F0502020204030204" pitchFamily="34" charset="0"/>
              </a:rPr>
              <a:pPr eaLnBrk="1" hangingPunct="1"/>
              <a:t>7</a:t>
            </a:fld>
            <a:endParaRPr lang="en-US" altLang="en-US">
              <a:solidFill>
                <a:prstClr val="black"/>
              </a:solidFill>
              <a:latin typeface="Calibri" panose="020F0502020204030204" pitchFamily="34" charset="0"/>
            </a:endParaRPr>
          </a:p>
        </p:txBody>
      </p:sp>
      <p:sp>
        <p:nvSpPr>
          <p:cNvPr id="25293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29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ה </a:t>
            </a:r>
            <a:r>
              <a:rPr lang="en-US" smtClean="0">
                <a:cs typeface="Times New Roman" panose="02020603050405020304" pitchFamily="18" charset="0"/>
              </a:rPr>
              <a:t>kernel</a:t>
            </a:r>
            <a:r>
              <a:rPr lang="he-IL" smtClean="0">
                <a:cs typeface="Times New Roman" panose="02020603050405020304" pitchFamily="18" charset="0"/>
              </a:rPr>
              <a:t> הינו אוסף תוכניות האחראיות לניהול משאבי המערכת, ניהול ותזמון תאריכים, ניהול הזיכרון, אמצעי קלט-פלט.</a:t>
            </a:r>
            <a:endParaRPr lang="en-CA" smtClean="0">
              <a:cs typeface="Times New Roman" panose="02020603050405020304" pitchFamily="18" charset="0"/>
            </a:endParaRPr>
          </a:p>
          <a:p>
            <a:pPr eaLnBrk="1" hangingPunct="1">
              <a:spcBef>
                <a:spcPct val="0"/>
              </a:spcBef>
            </a:pPr>
            <a:r>
              <a:rPr lang="he-IL" smtClean="0">
                <a:cs typeface="Times New Roman" panose="02020603050405020304" pitchFamily="18" charset="0"/>
              </a:rPr>
              <a:t>אפשר להסתכל על ה </a:t>
            </a:r>
            <a:r>
              <a:rPr lang="en-US" smtClean="0">
                <a:cs typeface="Times New Roman" panose="02020603050405020304" pitchFamily="18" charset="0"/>
              </a:rPr>
              <a:t>Kernel</a:t>
            </a:r>
            <a:r>
              <a:rPr lang="he-IL" smtClean="0">
                <a:cs typeface="Times New Roman" panose="02020603050405020304" pitchFamily="18" charset="0"/>
              </a:rPr>
              <a:t> גם כנותן שרותי אבטחה לפרוסס כנגד פרוססים אחרים – מגן על הזיכרון שלהם מפני אחרים....</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741253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027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027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70755F-CBE5-4D0D-9170-DFEBC9F4753D}" type="slidenum">
              <a:rPr lang="he-IL" altLang="en-US">
                <a:latin typeface="Calibri" panose="020F0502020204030204" pitchFamily="34" charset="0"/>
              </a:rPr>
              <a:pPr eaLnBrk="1" hangingPunct="1"/>
              <a:t>155</a:t>
            </a:fld>
            <a:endParaRPr lang="en-US" altLang="en-US">
              <a:latin typeface="Calibri" panose="020F0502020204030204" pitchFamily="34" charset="0"/>
            </a:endParaRPr>
          </a:p>
        </p:txBody>
      </p:sp>
      <p:sp>
        <p:nvSpPr>
          <p:cNvPr id="3051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51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Important to understand that “test” is being run as a regular program and if our PATH has a different test in it, it will be run instead.</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1282782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129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130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7EB577-BF28-4217-B6B9-693DBD19307F}" type="slidenum">
              <a:rPr lang="he-IL" altLang="en-US">
                <a:latin typeface="Calibri" panose="020F0502020204030204" pitchFamily="34" charset="0"/>
              </a:rPr>
              <a:pPr eaLnBrk="1" hangingPunct="1"/>
              <a:t>157</a:t>
            </a:fld>
            <a:endParaRPr lang="en-US" altLang="en-US">
              <a:latin typeface="Calibri" panose="020F0502020204030204" pitchFamily="34" charset="0"/>
            </a:endParaRPr>
          </a:p>
        </p:txBody>
      </p:sp>
      <p:sp>
        <p:nvSpPr>
          <p:cNvPr id="3061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618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Enclosing string values with “” is important because if the variable will not be defined, we will encounter an error and the script will crash</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35545087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232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232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BE34A4-B765-4F0A-B625-EB5EA80677E4}" type="slidenum">
              <a:rPr lang="he-IL" altLang="en-US">
                <a:latin typeface="Calibri" panose="020F0502020204030204" pitchFamily="34" charset="0"/>
              </a:rPr>
              <a:pPr eaLnBrk="1" hangingPunct="1"/>
              <a:t>161</a:t>
            </a:fld>
            <a:endParaRPr lang="en-US" altLang="en-US">
              <a:latin typeface="Calibri" panose="020F0502020204030204" pitchFamily="34" charset="0"/>
            </a:endParaRPr>
          </a:p>
        </p:txBody>
      </p:sp>
      <p:sp>
        <p:nvSpPr>
          <p:cNvPr id="3072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0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It’s a matter of style. Both ways are valid.</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30760158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334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334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AD23AD-77EE-451E-B1AF-7A2CE0A515A9}" type="slidenum">
              <a:rPr lang="he-IL" altLang="en-US">
                <a:latin typeface="Calibri" panose="020F0502020204030204" pitchFamily="34" charset="0"/>
              </a:rPr>
              <a:pPr eaLnBrk="1" hangingPunct="1"/>
              <a:t>163</a:t>
            </a:fld>
            <a:endParaRPr lang="en-US" altLang="en-US">
              <a:latin typeface="Calibri" panose="020F0502020204030204" pitchFamily="34" charset="0"/>
            </a:endParaRPr>
          </a:p>
        </p:txBody>
      </p:sp>
      <p:sp>
        <p:nvSpPr>
          <p:cNvPr id="3082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823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cs typeface="Arial" panose="020B0604020202020204" pitchFamily="34" charset="0"/>
              </a:rPr>
              <a:t>On most </a:t>
            </a:r>
            <a:r>
              <a:rPr lang="en-US" dirty="0" err="1" smtClean="0">
                <a:cs typeface="Arial" panose="020B0604020202020204" pitchFamily="34" charset="0"/>
              </a:rPr>
              <a:t>unix</a:t>
            </a:r>
            <a:r>
              <a:rPr lang="en-US" dirty="0" smtClean="0">
                <a:cs typeface="Arial" panose="020B0604020202020204" pitchFamily="34" charset="0"/>
              </a:rPr>
              <a:t> machines, “[“ is actually a file in /bin which is a link to “test”!</a:t>
            </a:r>
          </a:p>
          <a:p>
            <a:pPr eaLnBrk="1" hangingPunct="1">
              <a:spcBef>
                <a:spcPct val="0"/>
              </a:spcBef>
            </a:pPr>
            <a:r>
              <a:rPr lang="en-US" dirty="0" smtClean="0">
                <a:cs typeface="Arial" panose="020B0604020202020204" pitchFamily="34" charset="0"/>
              </a:rPr>
              <a:t>However, if you use “[“ you have to close it with a “]” (the test command checks how it was run)</a:t>
            </a:r>
          </a:p>
          <a:p>
            <a:pPr eaLnBrk="1" hangingPunct="1">
              <a:spcBef>
                <a:spcPct val="0"/>
              </a:spcBef>
            </a:pPr>
            <a:r>
              <a:rPr lang="en-US" dirty="0" smtClean="0">
                <a:cs typeface="Arial" panose="020B0604020202020204" pitchFamily="34" charset="0"/>
              </a:rPr>
              <a:t>IMPORTANT – watch the spaces! Before and after “[“ and before “]”!</a:t>
            </a:r>
          </a:p>
          <a:p>
            <a:pPr eaLnBrk="1" hangingPunct="1">
              <a:spcBef>
                <a:spcPct val="0"/>
              </a:spcBef>
            </a:pPr>
            <a:endParaRPr lang="en-US" dirty="0" smtClean="0">
              <a:cs typeface="Arial" panose="020B0604020202020204" pitchFamily="34" charset="0"/>
            </a:endParaRPr>
          </a:p>
        </p:txBody>
      </p:sp>
    </p:spTree>
    <p:extLst>
      <p:ext uri="{BB962C8B-B14F-4D97-AF65-F5344CB8AC3E}">
        <p14:creationId xmlns:p14="http://schemas.microsoft.com/office/powerpoint/2010/main" xmlns="" val="2957679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437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437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47F667-1AE5-4429-B5F1-17ACC7F33996}" type="slidenum">
              <a:rPr lang="he-IL" altLang="en-US">
                <a:latin typeface="Calibri" panose="020F0502020204030204" pitchFamily="34" charset="0"/>
              </a:rPr>
              <a:pPr eaLnBrk="1" hangingPunct="1"/>
              <a:t>164</a:t>
            </a:fld>
            <a:endParaRPr lang="en-US" altLang="en-US">
              <a:latin typeface="Calibri" panose="020F0502020204030204" pitchFamily="34" charset="0"/>
            </a:endParaRPr>
          </a:p>
        </p:txBody>
      </p:sp>
      <p:sp>
        <p:nvSpPr>
          <p:cNvPr id="3092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925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cs typeface="Arial" panose="020B0604020202020204" pitchFamily="34" charset="0"/>
              </a:rPr>
              <a:t>An even better script would check for –r and –f before the “more” to see that this file can be read!</a:t>
            </a:r>
          </a:p>
          <a:p>
            <a:pPr eaLnBrk="1" hangingPunct="1">
              <a:spcBef>
                <a:spcPct val="0"/>
              </a:spcBef>
            </a:pPr>
            <a:r>
              <a:rPr lang="en-US" dirty="0" smtClean="0">
                <a:cs typeface="Arial" panose="020B0604020202020204" pitchFamily="34" charset="0"/>
              </a:rPr>
              <a:t>A good thing would be to show the students that this works the same not in a script. Just type “if” on the prompt and show that this is a regular shell command!</a:t>
            </a:r>
          </a:p>
          <a:p>
            <a:pPr eaLnBrk="1" hangingPunct="1">
              <a:spcBef>
                <a:spcPct val="0"/>
              </a:spcBef>
            </a:pPr>
            <a:endParaRPr lang="en-US" dirty="0" smtClean="0">
              <a:cs typeface="Arial" panose="020B0604020202020204" pitchFamily="34" charset="0"/>
            </a:endParaRPr>
          </a:p>
        </p:txBody>
      </p:sp>
    </p:spTree>
    <p:extLst>
      <p:ext uri="{BB962C8B-B14F-4D97-AF65-F5344CB8AC3E}">
        <p14:creationId xmlns:p14="http://schemas.microsoft.com/office/powerpoint/2010/main" xmlns="" val="1143323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539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539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82E4F0-9F45-49A5-AB54-521030D9B106}" type="slidenum">
              <a:rPr lang="he-IL" altLang="en-US">
                <a:latin typeface="Calibri" panose="020F0502020204030204" pitchFamily="34" charset="0"/>
              </a:rPr>
              <a:pPr eaLnBrk="1" hangingPunct="1"/>
              <a:t>166</a:t>
            </a:fld>
            <a:endParaRPr lang="en-US" altLang="en-US">
              <a:latin typeface="Calibri" panose="020F0502020204030204" pitchFamily="34" charset="0"/>
            </a:endParaRPr>
          </a:p>
        </p:txBody>
      </p:sp>
      <p:sp>
        <p:nvSpPr>
          <p:cNvPr id="3102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027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This is NOT a regular expression!! More like F.N.G</a:t>
            </a:r>
          </a:p>
          <a:p>
            <a:pPr eaLnBrk="1" hangingPunct="1">
              <a:spcBef>
                <a:spcPct val="0"/>
              </a:spcBef>
            </a:pPr>
            <a:r>
              <a:rPr lang="en-US" smtClean="0">
                <a:cs typeface="Arial" panose="020B0604020202020204" pitchFamily="34" charset="0"/>
              </a:rPr>
              <a:t>[] allow ranges. Meaning : a-z, etc…</a:t>
            </a:r>
          </a:p>
          <a:p>
            <a:pPr eaLnBrk="1" hangingPunct="1">
              <a:spcBef>
                <a:spcPct val="0"/>
              </a:spcBef>
            </a:pPr>
            <a:r>
              <a:rPr lang="en-US" smtClean="0">
                <a:cs typeface="Arial" panose="020B0604020202020204" pitchFamily="34" charset="0"/>
              </a:rPr>
              <a:t>For default – we add *) as the last pattern.</a:t>
            </a:r>
          </a:p>
        </p:txBody>
      </p:sp>
    </p:spTree>
    <p:extLst>
      <p:ext uri="{BB962C8B-B14F-4D97-AF65-F5344CB8AC3E}">
        <p14:creationId xmlns:p14="http://schemas.microsoft.com/office/powerpoint/2010/main" xmlns="" val="2873087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641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642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7C646B-0A68-4D59-BEBC-6AEE95583712}" type="slidenum">
              <a:rPr lang="he-IL" altLang="en-US">
                <a:latin typeface="Calibri" panose="020F0502020204030204" pitchFamily="34" charset="0"/>
              </a:rPr>
              <a:pPr eaLnBrk="1" hangingPunct="1"/>
              <a:t>173</a:t>
            </a:fld>
            <a:endParaRPr lang="en-US" altLang="en-US">
              <a:latin typeface="Calibri" panose="020F0502020204030204" pitchFamily="34" charset="0"/>
            </a:endParaRPr>
          </a:p>
        </p:txBody>
      </p:sp>
      <p:sp>
        <p:nvSpPr>
          <p:cNvPr id="3113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13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If exit is specified without n, 0 Is the exit code.</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5180111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744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744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7E8ECE-36F5-4BFE-9BA0-47261F0F36D8}" type="slidenum">
              <a:rPr lang="he-IL" altLang="en-US">
                <a:latin typeface="Calibri" panose="020F0502020204030204" pitchFamily="34" charset="0"/>
              </a:rPr>
              <a:pPr eaLnBrk="1" hangingPunct="1"/>
              <a:t>174</a:t>
            </a:fld>
            <a:endParaRPr lang="en-US" altLang="en-US">
              <a:latin typeface="Calibri" panose="020F0502020204030204" pitchFamily="34" charset="0"/>
            </a:endParaRPr>
          </a:p>
        </p:txBody>
      </p:sp>
      <p:sp>
        <p:nvSpPr>
          <p:cNvPr id="3123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232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If exit is specified without n, 0 Is the exit code.</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605368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8467"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8468"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8E1D8-E211-4118-A8EA-DF62B31CEAA6}" type="slidenum">
              <a:rPr lang="he-IL" altLang="en-US">
                <a:latin typeface="Calibri" panose="020F0502020204030204" pitchFamily="34" charset="0"/>
              </a:rPr>
              <a:pPr eaLnBrk="1" hangingPunct="1"/>
              <a:t>175</a:t>
            </a:fld>
            <a:endParaRPr lang="en-US" altLang="en-US">
              <a:latin typeface="Calibri" panose="020F0502020204030204" pitchFamily="34" charset="0"/>
            </a:endParaRPr>
          </a:p>
        </p:txBody>
      </p:sp>
      <p:sp>
        <p:nvSpPr>
          <p:cNvPr id="3133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335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arenR"/>
            </a:pPr>
            <a:r>
              <a:rPr lang="en-US" smtClean="0">
                <a:cs typeface="Arial" panose="020B0604020202020204" pitchFamily="34" charset="0"/>
              </a:rPr>
              <a:t>(Omer: below is not a good example. Did I miss anything?)</a:t>
            </a:r>
          </a:p>
          <a:p>
            <a:pPr marL="228600" indent="-228600" eaLnBrk="1" hangingPunct="1">
              <a:spcBef>
                <a:spcPct val="0"/>
              </a:spcBef>
              <a:buFontTx/>
              <a:buAutoNum type="arabicParenR"/>
            </a:pPr>
            <a:r>
              <a:rPr lang="en-US" smtClean="0">
                <a:cs typeface="Arial" panose="020B0604020202020204" pitchFamily="34" charset="0"/>
              </a:rPr>
              <a:t>A good example may be:</a:t>
            </a:r>
            <a:br>
              <a:rPr lang="en-US" smtClean="0">
                <a:cs typeface="Arial" panose="020B0604020202020204" pitchFamily="34" charset="0"/>
              </a:rPr>
            </a:br>
            <a:r>
              <a:rPr lang="en-US" smtClean="0">
                <a:cs typeface="Arial" panose="020B0604020202020204" pitchFamily="34" charset="0"/>
              </a:rPr>
              <a:t>for I in 1 2 3 4 5 6</a:t>
            </a:r>
            <a:br>
              <a:rPr lang="en-US" smtClean="0">
                <a:cs typeface="Arial" panose="020B0604020202020204" pitchFamily="34" charset="0"/>
              </a:rPr>
            </a:br>
            <a:r>
              <a:rPr lang="en-US" smtClean="0">
                <a:cs typeface="Arial" panose="020B0604020202020204" pitchFamily="34" charset="0"/>
              </a:rPr>
              <a:t>do</a:t>
            </a:r>
            <a:br>
              <a:rPr lang="en-US" smtClean="0">
                <a:cs typeface="Arial" panose="020B0604020202020204" pitchFamily="34" charset="0"/>
              </a:rPr>
            </a:br>
            <a:r>
              <a:rPr lang="en-US" smtClean="0">
                <a:cs typeface="Arial" panose="020B0604020202020204" pitchFamily="34" charset="0"/>
              </a:rPr>
              <a:t>     eval read p$I</a:t>
            </a:r>
            <a:br>
              <a:rPr lang="en-US" smtClean="0">
                <a:cs typeface="Arial" panose="020B0604020202020204" pitchFamily="34" charset="0"/>
              </a:rPr>
            </a:br>
            <a:r>
              <a:rPr lang="en-US" smtClean="0">
                <a:cs typeface="Arial" panose="020B0604020202020204" pitchFamily="34" charset="0"/>
              </a:rPr>
              <a:t>done</a:t>
            </a:r>
            <a:br>
              <a:rPr lang="en-US" smtClean="0">
                <a:cs typeface="Arial" panose="020B0604020202020204" pitchFamily="34" charset="0"/>
              </a:rPr>
            </a:br>
            <a:r>
              <a:rPr lang="en-US" smtClean="0">
                <a:cs typeface="Arial" panose="020B0604020202020204" pitchFamily="34" charset="0"/>
              </a:rPr>
              <a:t>echo $p1</a:t>
            </a:r>
          </a:p>
          <a:p>
            <a:pPr marL="228600" indent="-228600" eaLnBrk="1" hangingPunct="1">
              <a:spcBef>
                <a:spcPct val="0"/>
              </a:spcBef>
            </a:pPr>
            <a:r>
              <a:rPr lang="en-US" smtClean="0">
                <a:cs typeface="Arial" panose="020B0604020202020204" pitchFamily="34" charset="0"/>
              </a:rPr>
              <a:t>2) X=1</a:t>
            </a:r>
          </a:p>
          <a:p>
            <a:pPr marL="228600" indent="-228600" eaLnBrk="1" hangingPunct="1">
              <a:spcBef>
                <a:spcPct val="0"/>
              </a:spcBef>
            </a:pPr>
            <a:r>
              <a:rPr lang="en-US" smtClean="0">
                <a:cs typeface="Arial" panose="020B0604020202020204" pitchFamily="34" charset="0"/>
              </a:rPr>
              <a:t>Y=\$X</a:t>
            </a:r>
          </a:p>
          <a:p>
            <a:pPr marL="228600" indent="-228600" eaLnBrk="1" hangingPunct="1">
              <a:spcBef>
                <a:spcPct val="0"/>
              </a:spcBef>
            </a:pPr>
            <a:r>
              <a:rPr lang="en-US" smtClean="0">
                <a:cs typeface="Arial" panose="020B0604020202020204" pitchFamily="34" charset="0"/>
              </a:rPr>
              <a:t>Z=\$Y</a:t>
            </a:r>
          </a:p>
          <a:p>
            <a:pPr marL="228600" indent="-228600" eaLnBrk="1" hangingPunct="1">
              <a:spcBef>
                <a:spcPct val="0"/>
              </a:spcBef>
            </a:pPr>
            <a:endParaRPr lang="en-US" smtClean="0">
              <a:cs typeface="Arial" panose="020B0604020202020204" pitchFamily="34" charset="0"/>
            </a:endParaRPr>
          </a:p>
          <a:p>
            <a:pPr marL="228600" indent="-228600" eaLnBrk="1" hangingPunct="1">
              <a:spcBef>
                <a:spcPct val="0"/>
              </a:spcBef>
            </a:pPr>
            <a:r>
              <a:rPr lang="en-US" smtClean="0">
                <a:cs typeface="Arial" panose="020B0604020202020204" pitchFamily="34" charset="0"/>
              </a:rPr>
              <a:t>eval eval $Z</a:t>
            </a:r>
          </a:p>
          <a:p>
            <a:pPr marL="228600" indent="-228600" eaLnBrk="1" hangingPunct="1">
              <a:spcBef>
                <a:spcPct val="0"/>
              </a:spcBef>
            </a:pPr>
            <a:r>
              <a:rPr lang="en-US" smtClean="0">
                <a:cs typeface="Arial" panose="020B0604020202020204" pitchFamily="34" charset="0"/>
              </a:rPr>
              <a:t>1</a:t>
            </a:r>
          </a:p>
          <a:p>
            <a:pPr marL="228600" indent="-228600"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3620469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43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he-IL" smtClean="0"/>
          </a:p>
        </p:txBody>
      </p:sp>
      <p:sp>
        <p:nvSpPr>
          <p:cNvPr id="31949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1949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19494"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A2B996-D23A-4AB2-B914-87DE8FA76601}" type="slidenum">
              <a:rPr lang="he-IL" altLang="en-US">
                <a:latin typeface="Calibri" panose="020F0502020204030204" pitchFamily="34" charset="0"/>
              </a:rPr>
              <a:pPr eaLnBrk="1" hangingPunct="1"/>
              <a:t>177</a:t>
            </a:fld>
            <a:endParaRPr lang="en-US" altLang="en-US">
              <a:latin typeface="Calibri" panose="020F0502020204030204" pitchFamily="34" charset="0"/>
            </a:endParaRPr>
          </a:p>
        </p:txBody>
      </p:sp>
    </p:spTree>
    <p:extLst>
      <p:ext uri="{BB962C8B-B14F-4D97-AF65-F5344CB8AC3E}">
        <p14:creationId xmlns:p14="http://schemas.microsoft.com/office/powerpoint/2010/main" xmlns="" val="126360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805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805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5B13F7-2522-4DC9-BF23-266F07ABCA30}" type="slidenum">
              <a:rPr lang="he-IL" altLang="en-US">
                <a:solidFill>
                  <a:prstClr val="black"/>
                </a:solidFill>
                <a:latin typeface="Calibri" panose="020F0502020204030204" pitchFamily="34" charset="0"/>
              </a:rPr>
              <a:pPr eaLnBrk="1" hangingPunct="1"/>
              <a:t>8</a:t>
            </a:fld>
            <a:endParaRPr lang="en-US" altLang="en-US">
              <a:solidFill>
                <a:prstClr val="black"/>
              </a:solidFill>
              <a:latin typeface="Calibri" panose="020F0502020204030204" pitchFamily="34" charset="0"/>
            </a:endParaRPr>
          </a:p>
        </p:txBody>
      </p:sp>
      <p:sp>
        <p:nvSpPr>
          <p:cNvPr id="2539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39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המעטפת מתרגמת את פקודות המשתמש לגרעין שמבצע אותם, מגנה על משתמש מטעויות שלו ומשמשת כשפת תיכנות</a:t>
            </a:r>
          </a:p>
          <a:p>
            <a:pPr eaLnBrk="1" hangingPunct="1">
              <a:spcBef>
                <a:spcPct val="0"/>
              </a:spcBef>
            </a:pPr>
            <a:r>
              <a:rPr lang="he-IL" smtClean="0">
                <a:cs typeface="Times New Roman" panose="02020603050405020304" pitchFamily="18" charset="0"/>
              </a:rPr>
              <a:t>ישנם מספר סוגי מעטפות. הנפוצים שבהם. </a:t>
            </a:r>
            <a:r>
              <a:rPr lang="en-US" smtClean="0">
                <a:cs typeface="Times New Roman" panose="02020603050405020304" pitchFamily="18" charset="0"/>
              </a:rPr>
              <a:t>Bourne Shell </a:t>
            </a:r>
            <a:r>
              <a:rPr lang="he-IL" smtClean="0">
                <a:cs typeface="Times New Roman" panose="02020603050405020304" pitchFamily="18" charset="0"/>
              </a:rPr>
              <a:t> - הכי פשוט.</a:t>
            </a:r>
          </a:p>
          <a:p>
            <a:pPr eaLnBrk="1" hangingPunct="1">
              <a:spcBef>
                <a:spcPct val="0"/>
              </a:spcBef>
            </a:pPr>
            <a:r>
              <a:rPr lang="en-US" smtClean="0">
                <a:cs typeface="Times New Roman" panose="02020603050405020304" pitchFamily="18" charset="0"/>
              </a:rPr>
              <a:t>Korn Shell</a:t>
            </a:r>
            <a:r>
              <a:rPr lang="he-IL" smtClean="0">
                <a:cs typeface="Times New Roman" panose="02020603050405020304" pitchFamily="18" charset="0"/>
              </a:rPr>
              <a:t> – הרחבה של ה </a:t>
            </a:r>
            <a:r>
              <a:rPr lang="en-US" smtClean="0">
                <a:cs typeface="Times New Roman" panose="02020603050405020304" pitchFamily="18" charset="0"/>
              </a:rPr>
              <a:t>Bourne Shell</a:t>
            </a:r>
            <a:r>
              <a:rPr lang="he-IL" smtClean="0">
                <a:cs typeface="Times New Roman" panose="02020603050405020304" pitchFamily="18" charset="0"/>
              </a:rPr>
              <a:t>.</a:t>
            </a:r>
          </a:p>
          <a:p>
            <a:pPr eaLnBrk="1" hangingPunct="1">
              <a:spcBef>
                <a:spcPct val="0"/>
              </a:spcBef>
            </a:pPr>
            <a:r>
              <a:rPr lang="en-US" smtClean="0">
                <a:cs typeface="Times New Roman" panose="02020603050405020304" pitchFamily="18" charset="0"/>
              </a:rPr>
              <a:t>C-Shell</a:t>
            </a:r>
            <a:r>
              <a:rPr lang="he-IL" smtClean="0">
                <a:cs typeface="Times New Roman" panose="02020603050405020304" pitchFamily="18" charset="0"/>
              </a:rPr>
              <a:t> – משתמש בתחביר של </a:t>
            </a:r>
            <a:r>
              <a:rPr lang="en-US" smtClean="0">
                <a:cs typeface="Times New Roman" panose="02020603050405020304" pitchFamily="18" charset="0"/>
              </a:rPr>
              <a:t>C</a:t>
            </a:r>
            <a:r>
              <a:rPr lang="he-IL" smtClean="0">
                <a:cs typeface="Times New Roman" panose="02020603050405020304" pitchFamily="18" charset="0"/>
              </a:rPr>
              <a:t>. מאפשר מה שהשתיים הקודמות מאפשרות.</a:t>
            </a:r>
          </a:p>
          <a:p>
            <a:pPr eaLnBrk="1" hangingPunct="1">
              <a:spcBef>
                <a:spcPct val="0"/>
              </a:spcBef>
            </a:pPr>
            <a:r>
              <a:rPr lang="he-IL" smtClean="0">
                <a:cs typeface="Times New Roman" panose="02020603050405020304" pitchFamily="18" charset="0"/>
              </a:rPr>
              <a:t>* בשדה האחרון של הרשומה שלנו ב </a:t>
            </a:r>
            <a:r>
              <a:rPr lang="en-US" smtClean="0">
                <a:cs typeface="Times New Roman" panose="02020603050405020304" pitchFamily="18" charset="0"/>
              </a:rPr>
              <a:t>etc/passwd</a:t>
            </a:r>
            <a:r>
              <a:rPr lang="he-IL" smtClean="0">
                <a:cs typeface="Times New Roman" panose="02020603050405020304" pitchFamily="18" charset="0"/>
              </a:rPr>
              <a:t> מכילה את המעטפת שאיתה אנחנו עובדים.</a:t>
            </a:r>
          </a:p>
          <a:p>
            <a:pPr eaLnBrk="1" hangingPunct="1">
              <a:spcBef>
                <a:spcPct val="0"/>
              </a:spcBef>
            </a:pPr>
            <a:endParaRPr lang="en-CA" smtClean="0">
              <a:cs typeface="Arial" panose="020B0604020202020204" pitchFamily="34" charset="0"/>
            </a:endParaRPr>
          </a:p>
          <a:p>
            <a:pPr eaLnBrk="1" hangingPunct="1">
              <a:spcBef>
                <a:spcPct val="0"/>
              </a:spcBef>
            </a:pPr>
            <a:endParaRPr lang="en-CA" smtClean="0">
              <a:cs typeface="Arial" panose="020B0604020202020204" pitchFamily="34"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2514095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2051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2051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EBD050-5375-420A-AC79-DDF493CC3C70}" type="slidenum">
              <a:rPr lang="he-IL" altLang="en-US">
                <a:latin typeface="Calibri" panose="020F0502020204030204" pitchFamily="34" charset="0"/>
              </a:rPr>
              <a:pPr eaLnBrk="1" hangingPunct="1"/>
              <a:t>179</a:t>
            </a:fld>
            <a:endParaRPr lang="en-US" altLang="en-US">
              <a:latin typeface="Calibri" panose="020F0502020204030204" pitchFamily="34" charset="0"/>
            </a:endParaRPr>
          </a:p>
        </p:txBody>
      </p:sp>
      <p:sp>
        <p:nvSpPr>
          <p:cNvPr id="3153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539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Try to build “azeret” function with the students. (next slide).</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8655438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2153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2154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007512-6791-4FF6-A7E1-66D19475A377}" type="slidenum">
              <a:rPr lang="he-IL" altLang="en-US">
                <a:latin typeface="Calibri" panose="020F0502020204030204" pitchFamily="34" charset="0"/>
              </a:rPr>
              <a:pPr eaLnBrk="1" hangingPunct="1"/>
              <a:t>182</a:t>
            </a:fld>
            <a:endParaRPr lang="en-US" altLang="en-US">
              <a:latin typeface="Calibri" panose="020F0502020204030204" pitchFamily="34" charset="0"/>
            </a:endParaRPr>
          </a:p>
        </p:txBody>
      </p:sp>
      <p:sp>
        <p:nvSpPr>
          <p:cNvPr id="31642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642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Magic number is a value within the first 512 bytes of a file that determines the file type. The file /etc/magic contains instructions to the “file” command regarding how to identify various files.</a:t>
            </a:r>
          </a:p>
          <a:p>
            <a:pPr eaLnBrk="1" hangingPunct="1">
              <a:spcBef>
                <a:spcPct val="0"/>
              </a:spcBef>
            </a:pPr>
            <a:endParaRPr lang="en-US" smtClean="0">
              <a:cs typeface="Arial" panose="020B0604020202020204" pitchFamily="34" charset="0"/>
            </a:endParaRPr>
          </a:p>
          <a:p>
            <a:pPr eaLnBrk="1" hangingPunct="1">
              <a:spcBef>
                <a:spcPct val="0"/>
              </a:spcBef>
            </a:pPr>
            <a:r>
              <a:rPr lang="en-US" smtClean="0">
                <a:cs typeface="Arial" panose="020B0604020202020204" pitchFamily="34" charset="0"/>
              </a:rPr>
              <a:t>Besides “set” – the rest are regular commands that can be activated from all shells.</a:t>
            </a: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167231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Example will be for the last set</a:t>
            </a:r>
          </a:p>
        </p:txBody>
      </p:sp>
      <p:sp>
        <p:nvSpPr>
          <p:cNvPr id="32256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22565"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22566"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39008F-FDBC-40A7-8C13-06C2FE172687}" type="slidenum">
              <a:rPr lang="he-IL" altLang="en-US">
                <a:latin typeface="Calibri" panose="020F0502020204030204" pitchFamily="34" charset="0"/>
              </a:rPr>
              <a:pPr eaLnBrk="1" hangingPunct="1"/>
              <a:t>183</a:t>
            </a:fld>
            <a:endParaRPr lang="en-US" altLang="en-US">
              <a:latin typeface="Calibri" panose="020F0502020204030204" pitchFamily="34" charset="0"/>
            </a:endParaRPr>
          </a:p>
        </p:txBody>
      </p:sp>
    </p:spTree>
    <p:extLst>
      <p:ext uri="{BB962C8B-B14F-4D97-AF65-F5344CB8AC3E}">
        <p14:creationId xmlns:p14="http://schemas.microsoft.com/office/powerpoint/2010/main" xmlns="" val="19196893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84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Example will be for the last set</a:t>
            </a:r>
          </a:p>
        </p:txBody>
      </p:sp>
      <p:sp>
        <p:nvSpPr>
          <p:cNvPr id="32358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23589"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23590" name="Slide Number Placeholder 5"/>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0C4CE2-3ABD-43F6-8627-3B557543074D}" type="slidenum">
              <a:rPr lang="he-IL" altLang="en-US">
                <a:latin typeface="Calibri" panose="020F0502020204030204" pitchFamily="34" charset="0"/>
              </a:rPr>
              <a:pPr eaLnBrk="1" hangingPunct="1"/>
              <a:t>184</a:t>
            </a:fld>
            <a:endParaRPr lang="en-US" altLang="en-US">
              <a:latin typeface="Calibri" panose="020F0502020204030204" pitchFamily="34" charset="0"/>
            </a:endParaRPr>
          </a:p>
        </p:txBody>
      </p:sp>
    </p:spTree>
    <p:extLst>
      <p:ext uri="{BB962C8B-B14F-4D97-AF65-F5344CB8AC3E}">
        <p14:creationId xmlns:p14="http://schemas.microsoft.com/office/powerpoint/2010/main" xmlns="" val="17347632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skipped input validation to</a:t>
            </a:r>
            <a:r>
              <a:rPr lang="en-US" baseline="0" dirty="0" smtClean="0"/>
              <a:t> save space</a:t>
            </a:r>
            <a:endParaRPr lang="en-US" dirty="0"/>
          </a:p>
        </p:txBody>
      </p:sp>
      <p:sp>
        <p:nvSpPr>
          <p:cNvPr id="4" name="Slide Number Placeholder 3"/>
          <p:cNvSpPr>
            <a:spLocks noGrp="1"/>
          </p:cNvSpPr>
          <p:nvPr>
            <p:ph type="sldNum" sz="quarter" idx="10"/>
          </p:nvPr>
        </p:nvSpPr>
        <p:spPr/>
        <p:txBody>
          <a:bodyPr/>
          <a:lstStyle/>
          <a:p>
            <a:fld id="{B41EDF2B-FAF5-4B2C-AC24-78478D253BC0}" type="slidenum">
              <a:rPr lang="he-IL" smtClean="0"/>
              <a:pPr/>
              <a:t>191</a:t>
            </a:fld>
            <a:endParaRPr lang="he-I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t>ביה"ס למקצועות המחשב</a:t>
            </a:r>
            <a:endParaRPr lang="en-CA" altLang="en-US" smtClean="0">
              <a:cs typeface="Arial" pitchFamily="34" charset="0"/>
            </a:endParaRPr>
          </a:p>
        </p:txBody>
      </p:sp>
      <p:sp>
        <p:nvSpPr>
          <p:cNvPr id="324611"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t>בלמ"ס</a:t>
            </a:r>
            <a:endParaRPr lang="en-CA" altLang="en-US" smtClean="0">
              <a:cs typeface="Arial" pitchFamily="34" charset="0"/>
            </a:endParaRPr>
          </a:p>
        </p:txBody>
      </p:sp>
      <p:sp>
        <p:nvSpPr>
          <p:cNvPr id="324612"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884456-A7EE-4405-B943-EBC32223421D}" type="slidenum">
              <a:rPr lang="he-IL" altLang="en-US">
                <a:latin typeface="Calibri" panose="020F0502020204030204" pitchFamily="34" charset="0"/>
              </a:rPr>
              <a:pPr eaLnBrk="1" hangingPunct="1"/>
              <a:t>197</a:t>
            </a:fld>
            <a:endParaRPr lang="en-US" altLang="en-US">
              <a:latin typeface="Calibri" panose="020F0502020204030204" pitchFamily="34" charset="0"/>
            </a:endParaRPr>
          </a:p>
        </p:txBody>
      </p:sp>
      <p:sp>
        <p:nvSpPr>
          <p:cNvPr id="31949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949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תוך כדי ההרצאה צריך להסביר להם כבר עניין של מחרוזות ב</a:t>
            </a:r>
            <a:r>
              <a:rPr lang="en-US" smtClean="0">
                <a:cs typeface="Times New Roman" panose="02020603050405020304" pitchFamily="18" charset="0"/>
              </a:rPr>
              <a:t>unix</a:t>
            </a:r>
            <a:r>
              <a:rPr lang="he-IL" smtClean="0">
                <a:cs typeface="Times New Roman" panose="02020603050405020304" pitchFamily="18" charset="0"/>
              </a:rPr>
              <a:t>:</a:t>
            </a:r>
            <a:r>
              <a:rPr lang="en-US" smtClean="0">
                <a:cs typeface="Times New Roman" panose="02020603050405020304" pitchFamily="18" charset="0"/>
              </a:rPr>
              <a:t> </a:t>
            </a:r>
            <a:r>
              <a:rPr lang="he-IL" smtClean="0">
                <a:cs typeface="Times New Roman" panose="02020603050405020304" pitchFamily="18" charset="0"/>
              </a:rPr>
              <a:t>"" וגם </a:t>
            </a:r>
            <a:r>
              <a:rPr lang="en-US" smtClean="0">
                <a:cs typeface="Times New Roman" panose="02020603050405020304" pitchFamily="18" charset="0"/>
              </a:rPr>
              <a:t>‘’</a:t>
            </a:r>
            <a:r>
              <a:rPr lang="he-IL" smtClean="0">
                <a:cs typeface="Times New Roman" panose="02020603050405020304" pitchFamily="18" charset="0"/>
              </a:rPr>
              <a:t> – בשביל </a:t>
            </a:r>
            <a:r>
              <a:rPr lang="en-US" smtClean="0">
                <a:cs typeface="Times New Roman" panose="02020603050405020304" pitchFamily="18" charset="0"/>
              </a:rPr>
              <a:t>grep</a:t>
            </a:r>
            <a:r>
              <a:rPr lang="he-IL" smtClean="0">
                <a:cs typeface="Times New Roman" panose="02020603050405020304" pitchFamily="18" charset="0"/>
              </a:rPr>
              <a:t>.</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871004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05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cs typeface="Arial" panose="020B0604020202020204" pitchFamily="34" charset="0"/>
              </a:rPr>
              <a:t>Worth mentioning that there are several “flavors” of awk, for instance </a:t>
            </a:r>
            <a:r>
              <a:rPr lang="en-US" dirty="0" err="1" smtClean="0">
                <a:cs typeface="Arial" panose="020B0604020202020204" pitchFamily="34" charset="0"/>
              </a:rPr>
              <a:t>nawk</a:t>
            </a:r>
            <a:r>
              <a:rPr lang="en-US" dirty="0" smtClean="0">
                <a:cs typeface="Arial" panose="020B0604020202020204" pitchFamily="34" charset="0"/>
              </a:rPr>
              <a:t> (Sun) or gawk (GNU). They have extra features such as functions</a:t>
            </a:r>
          </a:p>
        </p:txBody>
      </p:sp>
    </p:spTree>
    <p:extLst>
      <p:ext uri="{BB962C8B-B14F-4D97-AF65-F5344CB8AC3E}">
        <p14:creationId xmlns:p14="http://schemas.microsoft.com/office/powerpoint/2010/main" xmlns="" val="39583335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2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So what happens if both commands and condition are dropped? – it prints everything!</a:t>
            </a:r>
          </a:p>
        </p:txBody>
      </p:sp>
    </p:spTree>
    <p:extLst>
      <p:ext uri="{BB962C8B-B14F-4D97-AF65-F5344CB8AC3E}">
        <p14:creationId xmlns:p14="http://schemas.microsoft.com/office/powerpoint/2010/main" xmlns="" val="7996933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5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Arial" panose="020B0604020202020204" pitchFamily="34" charset="0"/>
              </a:rPr>
              <a:t>Line 4 is ok because even though $1 is “ziv” in first iteration, it is treated as 0 in context of + operation.</a:t>
            </a:r>
          </a:p>
        </p:txBody>
      </p:sp>
    </p:spTree>
    <p:extLst>
      <p:ext uri="{BB962C8B-B14F-4D97-AF65-F5344CB8AC3E}">
        <p14:creationId xmlns:p14="http://schemas.microsoft.com/office/powerpoint/2010/main" xmlns="" val="2343454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Maybe present also a[2:2]</a:t>
            </a:r>
            <a:r>
              <a:rPr lang="en-US" baseline="0" dirty="0" smtClean="0"/>
              <a:t> = [2,3,4,5] and a[2:3]=[]</a:t>
            </a:r>
            <a:endParaRPr lang="he-IL" dirty="0"/>
          </a:p>
        </p:txBody>
      </p:sp>
      <p:sp>
        <p:nvSpPr>
          <p:cNvPr id="4" name="Slide Number Placeholder 3"/>
          <p:cNvSpPr>
            <a:spLocks noGrp="1"/>
          </p:cNvSpPr>
          <p:nvPr>
            <p:ph type="sldNum" sz="quarter" idx="10"/>
          </p:nvPr>
        </p:nvSpPr>
        <p:spPr/>
        <p:txBody>
          <a:bodyPr/>
          <a:lstStyle/>
          <a:p>
            <a:fld id="{B41EDF2B-FAF5-4B2C-AC24-78478D253BC0}" type="slidenum">
              <a:rPr lang="he-IL" smtClean="0">
                <a:solidFill>
                  <a:prstClr val="black"/>
                </a:solidFill>
              </a:rPr>
              <a:pPr/>
              <a:t>252</a:t>
            </a:fld>
            <a:endParaRPr lang="he-IL">
              <a:solidFill>
                <a:prstClr val="black"/>
              </a:solidFill>
            </a:endParaRPr>
          </a:p>
        </p:txBody>
      </p:sp>
    </p:spTree>
    <p:extLst>
      <p:ext uri="{BB962C8B-B14F-4D97-AF65-F5344CB8AC3E}">
        <p14:creationId xmlns:p14="http://schemas.microsoft.com/office/powerpoint/2010/main" xmlns="" val="2254235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59075"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59076"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8BBC09-EF00-483D-8D37-DB1F1C2E653F}" type="slidenum">
              <a:rPr lang="he-IL"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
        <p:nvSpPr>
          <p:cNvPr id="2549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498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cs typeface="Times New Roman" panose="02020603050405020304" pitchFamily="18" charset="0"/>
              </a:rPr>
              <a:t>Man –k date</a:t>
            </a:r>
            <a:r>
              <a:rPr lang="he-IL" smtClean="0">
                <a:cs typeface="Times New Roman" panose="02020603050405020304" pitchFamily="18" charset="0"/>
              </a:rPr>
              <a:t> נותן את כל הפקודות שבהסבר שלהם מופיעה המילה </a:t>
            </a:r>
            <a:r>
              <a:rPr lang="en-US" smtClean="0">
                <a:cs typeface="Times New Roman" panose="02020603050405020304" pitchFamily="18" charset="0"/>
              </a:rPr>
              <a:t>date</a:t>
            </a:r>
            <a:r>
              <a:rPr lang="he-IL" smtClean="0">
                <a:cs typeface="Times New Roman" panose="02020603050405020304" pitchFamily="18" charset="0"/>
              </a:rPr>
              <a:t>.</a:t>
            </a:r>
          </a:p>
          <a:p>
            <a:pPr eaLnBrk="1" hangingPunct="1">
              <a:spcBef>
                <a:spcPct val="0"/>
              </a:spcBef>
            </a:pPr>
            <a:r>
              <a:rPr lang="he-IL" smtClean="0">
                <a:cs typeface="Times New Roman" panose="02020603050405020304" pitchFamily="18" charset="0"/>
              </a:rPr>
              <a:t>*ניתן להבין זאת ע"י חיפוש האופציה ע"י – </a:t>
            </a:r>
            <a:r>
              <a:rPr lang="en-US" smtClean="0">
                <a:cs typeface="Times New Roman" panose="02020603050405020304" pitchFamily="18" charset="0"/>
              </a:rPr>
              <a:t>man man</a:t>
            </a:r>
            <a:r>
              <a:rPr lang="he-IL" smtClean="0">
                <a:cs typeface="Times New Roman" panose="02020603050405020304" pitchFamily="18" charset="0"/>
              </a:rPr>
              <a:t>...</a:t>
            </a:r>
            <a:endParaRPr lang="en-CA" smtClean="0">
              <a:cs typeface="Times New Roman" panose="02020603050405020304" pitchFamily="18" charset="0"/>
            </a:endParaRPr>
          </a:p>
          <a:p>
            <a:pPr eaLnBrk="1" hangingPunct="1">
              <a:spcBef>
                <a:spcPct val="0"/>
              </a:spcBef>
            </a:pPr>
            <a:endParaRPr lang="en-CA" smtClean="0">
              <a:cs typeface="Arial" panose="020B0604020202020204" pitchFamily="34"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56187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0099"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0100"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4F16AC-25EF-4455-99AE-6423502ADD13}" type="slidenum">
              <a:rPr lang="he-IL" altLang="en-US">
                <a:solidFill>
                  <a:prstClr val="black"/>
                </a:solidFill>
                <a:latin typeface="Calibri" panose="020F0502020204030204" pitchFamily="34" charset="0"/>
              </a:rPr>
              <a:pPr eaLnBrk="1" hangingPunct="1"/>
              <a:t>11</a:t>
            </a:fld>
            <a:endParaRPr lang="en-US" altLang="en-US">
              <a:solidFill>
                <a:prstClr val="black"/>
              </a:solidFill>
              <a:latin typeface="Calibri" panose="020F0502020204030204" pitchFamily="34" charset="0"/>
            </a:endParaRPr>
          </a:p>
        </p:txBody>
      </p:sp>
      <p:sp>
        <p:nvSpPr>
          <p:cNvPr id="2560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0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פקודות בסיסיות חשובות נוספות ניתן למצוא בחוברת החל מדף 23.</a:t>
            </a:r>
            <a:endParaRPr lang="en-CA" smtClean="0">
              <a:cs typeface="Times New Roman" panose="02020603050405020304" pitchFamily="18" charset="0"/>
            </a:endParaRPr>
          </a:p>
          <a:p>
            <a:pPr eaLnBrk="1" hangingPunct="1">
              <a:spcBef>
                <a:spcPct val="0"/>
              </a:spcBef>
            </a:pPr>
            <a:endParaRPr lang="en-CA" smtClean="0">
              <a:cs typeface="Arial" panose="020B0604020202020204" pitchFamily="34"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716912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8"/>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he-IL" altLang="en-US" smtClean="0">
                <a:solidFill>
                  <a:prstClr val="black"/>
                </a:solidFill>
              </a:rPr>
              <a:t>ביה"ס למקצועות המחשב</a:t>
            </a:r>
            <a:endParaRPr lang="en-CA" altLang="en-US" smtClean="0">
              <a:solidFill>
                <a:prstClr val="black"/>
              </a:solidFill>
              <a:cs typeface="Arial" pitchFamily="34" charset="0"/>
            </a:endParaRPr>
          </a:p>
        </p:txBody>
      </p:sp>
      <p:sp>
        <p:nvSpPr>
          <p:cNvPr id="261123" name="Rectangle 12"/>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he-IL" altLang="en-US" smtClean="0">
                <a:solidFill>
                  <a:prstClr val="black"/>
                </a:solidFill>
              </a:rPr>
              <a:t>בלמ"ס</a:t>
            </a:r>
            <a:endParaRPr lang="en-CA" altLang="en-US" smtClean="0">
              <a:solidFill>
                <a:prstClr val="black"/>
              </a:solidFill>
              <a:cs typeface="Arial" pitchFamily="34" charset="0"/>
            </a:endParaRPr>
          </a:p>
        </p:txBody>
      </p:sp>
      <p:sp>
        <p:nvSpPr>
          <p:cNvPr id="261124" name="Rectangle 13"/>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8169D6-E35A-4091-ADD4-E7E94A422FA9}" type="slidenum">
              <a:rPr lang="he-IL" altLang="en-US">
                <a:solidFill>
                  <a:prstClr val="black"/>
                </a:solidFill>
                <a:latin typeface="Calibri" panose="020F0502020204030204" pitchFamily="34" charset="0"/>
              </a:rPr>
              <a:pPr eaLnBrk="1" hangingPunct="1"/>
              <a:t>12</a:t>
            </a:fld>
            <a:endParaRPr lang="en-US" altLang="en-US">
              <a:solidFill>
                <a:prstClr val="black"/>
              </a:solidFill>
              <a:latin typeface="Calibri" panose="020F0502020204030204" pitchFamily="34" charset="0"/>
            </a:endParaRPr>
          </a:p>
        </p:txBody>
      </p:sp>
      <p:sp>
        <p:nvSpPr>
          <p:cNvPr id="2570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7030"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he-IL" smtClean="0">
                <a:cs typeface="Times New Roman" panose="02020603050405020304" pitchFamily="18" charset="0"/>
              </a:rPr>
              <a:t>למה חשוב לדעת משמעות ה</a:t>
            </a:r>
            <a:r>
              <a:rPr lang="en-US" smtClean="0">
                <a:cs typeface="Times New Roman" panose="02020603050405020304" pitchFamily="18" charset="0"/>
              </a:rPr>
              <a:t>Section </a:t>
            </a:r>
            <a:r>
              <a:rPr lang="he-IL" smtClean="0">
                <a:cs typeface="Times New Roman" panose="02020603050405020304" pitchFamily="18" charset="0"/>
              </a:rPr>
              <a:t>? כי יש כניסות שונות עם אותו </a:t>
            </a:r>
            <a:r>
              <a:rPr lang="en-US" smtClean="0">
                <a:cs typeface="Times New Roman" panose="02020603050405020304" pitchFamily="18" charset="0"/>
              </a:rPr>
              <a:t>TITLE</a:t>
            </a:r>
            <a:r>
              <a:rPr lang="he-IL" smtClean="0">
                <a:cs typeface="Times New Roman" panose="02020603050405020304" pitchFamily="18" charset="0"/>
              </a:rPr>
              <a:t>. דוגמה: </a:t>
            </a:r>
            <a:r>
              <a:rPr lang="en-US" smtClean="0">
                <a:cs typeface="Times New Roman" panose="02020603050405020304" pitchFamily="18" charset="0"/>
              </a:rPr>
              <a:t>passwd</a:t>
            </a:r>
            <a:r>
              <a:rPr lang="he-IL" smtClean="0">
                <a:cs typeface="Times New Roman" panose="02020603050405020304" pitchFamily="18" charset="0"/>
              </a:rPr>
              <a:t> – גם פקודה וגם קובץ עם פורמט מסוים</a:t>
            </a:r>
            <a:endParaRPr lang="en-CA" smtClean="0">
              <a:cs typeface="Times New Roman" panose="02020603050405020304" pitchFamily="18" charset="0"/>
            </a:endParaRPr>
          </a:p>
          <a:p>
            <a:pPr eaLnBrk="1" hangingPunct="1">
              <a:spcBef>
                <a:spcPct val="0"/>
              </a:spcBef>
            </a:pPr>
            <a:endParaRPr lang="en-US" smtClean="0">
              <a:cs typeface="Arial" panose="020B0604020202020204" pitchFamily="34" charset="0"/>
            </a:endParaRPr>
          </a:p>
        </p:txBody>
      </p:sp>
    </p:spTree>
    <p:extLst>
      <p:ext uri="{BB962C8B-B14F-4D97-AF65-F5344CB8AC3E}">
        <p14:creationId xmlns:p14="http://schemas.microsoft.com/office/powerpoint/2010/main" xmlns="" val="207015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838200" y="1825625"/>
            <a:ext cx="10515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endParaRPr lang="he-IL">
              <a:solidFill>
                <a:prstClr val="black"/>
              </a:solidFill>
            </a:endParaRPr>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solidFill>
                <a:prstClr val="black"/>
              </a:solidFill>
            </a:endParaRPr>
          </a:p>
        </p:txBody>
      </p:sp>
      <p:sp>
        <p:nvSpPr>
          <p:cNvPr id="6" name="מציין מיקום של מספר שקופית 5"/>
          <p:cNvSpPr>
            <a:spLocks noGrp="1"/>
          </p:cNvSpPr>
          <p:nvPr>
            <p:ph type="sldNum" sz="quarter" idx="12"/>
          </p:nvPr>
        </p:nvSpPr>
        <p:spPr>
          <a:xfrm>
            <a:off x="838200" y="6356350"/>
            <a:ext cx="2743200" cy="365125"/>
          </a:xfrm>
          <a:prstGeom prst="rect">
            <a:avLst/>
          </a:prstGeom>
        </p:spPr>
        <p:txBody>
          <a:bodyPr/>
          <a:lstStyle/>
          <a:p>
            <a:fld id="{ABBABB95-5248-4647-B5F0-6CA3024572D8}" type="slidenum">
              <a:rPr lang="he-IL">
                <a:solidFill>
                  <a:prstClr val="black"/>
                </a:solidFill>
              </a:rPr>
              <a:pPr/>
              <a:t>‹#›</a:t>
            </a:fld>
            <a:endParaRPr lang="he-IL">
              <a:solidFill>
                <a:prstClr val="black"/>
              </a:solidFill>
            </a:endParaRPr>
          </a:p>
        </p:txBody>
      </p:sp>
    </p:spTree>
    <p:extLst>
      <p:ext uri="{BB962C8B-B14F-4D97-AF65-F5344CB8AC3E}">
        <p14:creationId xmlns:p14="http://schemas.microsoft.com/office/powerpoint/2010/main" xmlns="" val="59029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406400" y="2017713"/>
            <a:ext cx="5664200" cy="4114800"/>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273800" y="2017713"/>
            <a:ext cx="5666317" cy="4114800"/>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6"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Tree>
    <p:extLst>
      <p:ext uri="{BB962C8B-B14F-4D97-AF65-F5344CB8AC3E}">
        <p14:creationId xmlns:p14="http://schemas.microsoft.com/office/powerpoint/2010/main" xmlns="" val="32832896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endParaRPr lang="he-IL">
              <a:solidFill>
                <a:prstClr val="black"/>
              </a:solidFill>
            </a:endParaRPr>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solidFill>
                <a:prstClr val="black"/>
              </a:solidFill>
            </a:endParaRPr>
          </a:p>
        </p:txBody>
      </p:sp>
    </p:spTree>
    <p:extLst>
      <p:ext uri="{BB962C8B-B14F-4D97-AF65-F5344CB8AC3E}">
        <p14:creationId xmlns:p14="http://schemas.microsoft.com/office/powerpoint/2010/main" xmlns="" val="230203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טבלה 2"/>
          <p:cNvSpPr>
            <a:spLocks noGrp="1"/>
          </p:cNvSpPr>
          <p:nvPr>
            <p:ph type="tbl" idx="1"/>
          </p:nvPr>
        </p:nvSpPr>
        <p:spPr>
          <a:xfrm>
            <a:off x="406400" y="2017713"/>
            <a:ext cx="11533717" cy="4114800"/>
          </a:xfrm>
          <a:prstGeom prst="rect">
            <a:avLst/>
          </a:prstGeom>
        </p:spPr>
        <p:txBody>
          <a:bodyPr/>
          <a:lstStyle/>
          <a:p>
            <a:pPr lvl="0"/>
            <a:endParaRPr lang="he-IL" noProof="0" smtClean="0"/>
          </a:p>
        </p:txBody>
      </p:sp>
      <p:sp>
        <p:nvSpPr>
          <p:cNvPr id="4"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5"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Tree>
    <p:extLst>
      <p:ext uri="{BB962C8B-B14F-4D97-AF65-F5344CB8AC3E}">
        <p14:creationId xmlns:p14="http://schemas.microsoft.com/office/powerpoint/2010/main" xmlns="" val="414008612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כותרת ודיאגרמה או תרשים ארגוני">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SmartArt 2"/>
          <p:cNvSpPr>
            <a:spLocks noGrp="1"/>
          </p:cNvSpPr>
          <p:nvPr>
            <p:ph type="dgm" idx="1"/>
          </p:nvPr>
        </p:nvSpPr>
        <p:spPr>
          <a:xfrm>
            <a:off x="406400" y="2017713"/>
            <a:ext cx="11533717" cy="4114800"/>
          </a:xfrm>
          <a:prstGeom prst="rect">
            <a:avLst/>
          </a:prstGeom>
        </p:spPr>
        <p:txBody>
          <a:bodyPr/>
          <a:lstStyle/>
          <a:p>
            <a:pPr lvl="0"/>
            <a:endParaRPr lang="he-IL" noProof="0" smtClean="0"/>
          </a:p>
        </p:txBody>
      </p:sp>
      <p:sp>
        <p:nvSpPr>
          <p:cNvPr id="4"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5"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Tree>
    <p:extLst>
      <p:ext uri="{BB962C8B-B14F-4D97-AF65-F5344CB8AC3E}">
        <p14:creationId xmlns:p14="http://schemas.microsoft.com/office/powerpoint/2010/main" xmlns="" val="391201201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3802" y="1122363"/>
            <a:ext cx="9144397" cy="2387600"/>
          </a:xfrm>
          <a:prstGeom prst="rect">
            <a:avLst/>
          </a:prstGeom>
        </p:spPr>
        <p:txBody>
          <a:bodyPr anchor="b"/>
          <a:lstStyle>
            <a:lvl1pPr algn="ctr">
              <a:defRPr sz="5999"/>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3802" y="3602038"/>
            <a:ext cx="9144397" cy="1655762"/>
          </a:xfrm>
          <a:prstGeom prst="rect">
            <a:avLst/>
          </a:prstGeo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he-IL" smtClean="0"/>
              <a:t>לחץ כדי לערוך סגנון כותרת משנה של תבנית בסיס</a:t>
            </a:r>
            <a:endParaRPr lang="he-IL"/>
          </a:p>
        </p:txBody>
      </p:sp>
    </p:spTree>
    <p:extLst>
      <p:ext uri="{BB962C8B-B14F-4D97-AF65-F5344CB8AC3E}">
        <p14:creationId xmlns:p14="http://schemas.microsoft.com/office/powerpoint/2010/main" xmlns="" val="954227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6ED936FA-D0DD-4C43-A074-0D522D4EBD9B}" type="slidenum">
              <a:rPr lang="he-IL" smtClean="0"/>
              <a:pPr/>
              <a:t>‹#›</a:t>
            </a:fld>
            <a:endParaRPr lang="he-IL" dirty="0"/>
          </a:p>
        </p:txBody>
      </p:sp>
    </p:spTree>
    <p:extLst>
      <p:ext uri="{BB962C8B-B14F-4D97-AF65-F5344CB8AC3E}">
        <p14:creationId xmlns:p14="http://schemas.microsoft.com/office/powerpoint/2010/main" xmlns="" val="208495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כותרת ותוכן">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6ED936FA-D0DD-4C43-A074-0D522D4EBD9B}" type="slidenum">
              <a:rPr lang="he-IL" smtClean="0"/>
              <a:pPr/>
              <a:t>‹#›</a:t>
            </a:fld>
            <a:endParaRPr lang="he-IL" dirty="0"/>
          </a:p>
        </p:txBody>
      </p:sp>
    </p:spTree>
    <p:extLst>
      <p:ext uri="{BB962C8B-B14F-4D97-AF65-F5344CB8AC3E}">
        <p14:creationId xmlns:p14="http://schemas.microsoft.com/office/powerpoint/2010/main" xmlns="" val="889023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02DEADBB-14E0-4590-9838-47F331917F30}" type="slidenum">
              <a:rPr lang="he-IL" smtClean="0"/>
              <a:pPr/>
              <a:t>‹#›</a:t>
            </a:fld>
            <a:endParaRPr lang="he-IL"/>
          </a:p>
        </p:txBody>
      </p:sp>
    </p:spTree>
    <p:extLst>
      <p:ext uri="{BB962C8B-B14F-4D97-AF65-F5344CB8AC3E}">
        <p14:creationId xmlns:p14="http://schemas.microsoft.com/office/powerpoint/2010/main" xmlns="" val="151553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פריסה מותאמת אישית">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57903057-6D21-4467-BDB6-CE650D41E8A5}" type="slidenum">
              <a:rPr lang="he-IL" smtClean="0"/>
              <a:pPr/>
              <a:t>‹#›</a:t>
            </a:fld>
            <a:endParaRPr lang="he-IL"/>
          </a:p>
        </p:txBody>
      </p:sp>
    </p:spTree>
    <p:extLst>
      <p:ext uri="{BB962C8B-B14F-4D97-AF65-F5344CB8AC3E}">
        <p14:creationId xmlns:p14="http://schemas.microsoft.com/office/powerpoint/2010/main" xmlns="" val="3188430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0EFBE37-EDCC-4914-B6CA-5BFC38C2A509}" type="slidenum">
              <a:rPr lang="he-IL" smtClean="0"/>
              <a:pPr/>
              <a:t>‹#›</a:t>
            </a:fld>
            <a:endParaRPr lang="he-IL"/>
          </a:p>
        </p:txBody>
      </p:sp>
    </p:spTree>
    <p:extLst>
      <p:ext uri="{BB962C8B-B14F-4D97-AF65-F5344CB8AC3E}">
        <p14:creationId xmlns:p14="http://schemas.microsoft.com/office/powerpoint/2010/main" xmlns="" val="355237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dgm">
  <p:cSld name="כותרת ודיאגרמה או תרשים ארגוני">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SmartArt 2"/>
          <p:cNvSpPr>
            <a:spLocks noGrp="1"/>
          </p:cNvSpPr>
          <p:nvPr>
            <p:ph type="dgm" idx="1"/>
          </p:nvPr>
        </p:nvSpPr>
        <p:spPr>
          <a:xfrm>
            <a:off x="406400" y="2017713"/>
            <a:ext cx="11533717" cy="4114800"/>
          </a:xfrm>
          <a:prstGeom prst="rect">
            <a:avLst/>
          </a:prstGeom>
        </p:spPr>
        <p:txBody>
          <a:bodyPr/>
          <a:lstStyle/>
          <a:p>
            <a:pPr lvl="0"/>
            <a:endParaRPr lang="he-IL" noProof="0" smtClean="0"/>
          </a:p>
        </p:txBody>
      </p:sp>
      <p:sp>
        <p:nvSpPr>
          <p:cNvPr id="4"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5"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
        <p:nvSpPr>
          <p:cNvPr id="6" name="Rectangle 13"/>
          <p:cNvSpPr>
            <a:spLocks noGrp="1" noChangeArrowheads="1"/>
          </p:cNvSpPr>
          <p:nvPr>
            <p:ph type="sldNum" sz="quarter" idx="12"/>
          </p:nvPr>
        </p:nvSpPr>
        <p:spPr>
          <a:xfrm>
            <a:off x="838200" y="6356350"/>
            <a:ext cx="2743200" cy="365125"/>
          </a:xfrm>
          <a:prstGeom prst="rect">
            <a:avLst/>
          </a:prstGeom>
        </p:spPr>
        <p:txBody>
          <a:bodyPr/>
          <a:lstStyle>
            <a:lvl1pPr>
              <a:defRPr/>
            </a:lvl1pPr>
          </a:lstStyle>
          <a:p>
            <a:fld id="{CDE61D04-B751-4EE2-8EF0-A83993CE8761}" type="slidenum">
              <a:rPr lang="he-IL">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42361981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6ED936FA-D0DD-4C43-A074-0D522D4EBD9B}" type="slidenum">
              <a:rPr lang="he-IL" smtClean="0">
                <a:solidFill>
                  <a:prstClr val="white"/>
                </a:solidFill>
              </a:rPr>
              <a:pPr/>
              <a:t>‹#›</a:t>
            </a:fld>
            <a:endParaRPr lang="he-IL" dirty="0">
              <a:solidFill>
                <a:prstClr val="white"/>
              </a:solidFill>
            </a:endParaRPr>
          </a:p>
        </p:txBody>
      </p:sp>
    </p:spTree>
    <p:extLst>
      <p:ext uri="{BB962C8B-B14F-4D97-AF65-F5344CB8AC3E}">
        <p14:creationId xmlns:p14="http://schemas.microsoft.com/office/powerpoint/2010/main" xmlns="" val="2025614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כותרת ותוכן">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6ED936FA-D0DD-4C43-A074-0D522D4EBD9B}" type="slidenum">
              <a:rPr lang="he-IL" smtClean="0">
                <a:solidFill>
                  <a:prstClr val="white"/>
                </a:solidFill>
              </a:rPr>
              <a:pPr/>
              <a:t>‹#›</a:t>
            </a:fld>
            <a:endParaRPr lang="he-IL" dirty="0">
              <a:solidFill>
                <a:prstClr val="white"/>
              </a:solidFill>
            </a:endParaRPr>
          </a:p>
        </p:txBody>
      </p:sp>
    </p:spTree>
    <p:extLst>
      <p:ext uri="{BB962C8B-B14F-4D97-AF65-F5344CB8AC3E}">
        <p14:creationId xmlns:p14="http://schemas.microsoft.com/office/powerpoint/2010/main" xmlns="" val="131708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endParaRPr lang="he-IL">
              <a:solidFill>
                <a:prstClr val="black">
                  <a:tint val="75000"/>
                </a:prstClr>
              </a:solidFill>
            </a:endParaRPr>
          </a:p>
        </p:txBody>
      </p:sp>
      <p:sp>
        <p:nvSpPr>
          <p:cNvPr id="6" name="מציין מיקום של כותרת תחתונה 5"/>
          <p:cNvSpPr>
            <a:spLocks noGrp="1"/>
          </p:cNvSpPr>
          <p:nvPr>
            <p:ph type="ftr" sz="quarter" idx="11"/>
          </p:nvPr>
        </p:nvSpPr>
        <p:spPr/>
        <p:txBody>
          <a:bodyPr/>
          <a:lstStyle/>
          <a:p>
            <a:endParaRPr lang="he-IL">
              <a:solidFill>
                <a:prstClr val="black">
                  <a:tint val="75000"/>
                </a:prstClr>
              </a:solidFill>
            </a:endParaRPr>
          </a:p>
        </p:txBody>
      </p:sp>
      <p:sp>
        <p:nvSpPr>
          <p:cNvPr id="7" name="מציין מיקום של מספר שקופית 6"/>
          <p:cNvSpPr>
            <a:spLocks noGrp="1"/>
          </p:cNvSpPr>
          <p:nvPr>
            <p:ph type="sldNum" sz="quarter" idx="12"/>
          </p:nvPr>
        </p:nvSpPr>
        <p:spPr/>
        <p:txBody>
          <a:bodyPr/>
          <a:lstStyle/>
          <a:p>
            <a:fld id="{02DEADBB-14E0-4590-9838-47F331917F30}"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xmlns="" val="1850242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שקופית כותרת">
    <p:spTree>
      <p:nvGrpSpPr>
        <p:cNvPr id="1" name=""/>
        <p:cNvGrpSpPr/>
        <p:nvPr/>
      </p:nvGrpSpPr>
      <p:grpSpPr>
        <a:xfrm>
          <a:off x="0" y="0"/>
          <a:ext cx="0" cy="0"/>
          <a:chOff x="0" y="0"/>
          <a:chExt cx="0" cy="0"/>
        </a:xfrm>
      </p:grpSpPr>
      <p:sp>
        <p:nvSpPr>
          <p:cNvPr id="5" name="מציין מיקום של כותרת תחתונה 4"/>
          <p:cNvSpPr>
            <a:spLocks noGrp="1"/>
          </p:cNvSpPr>
          <p:nvPr>
            <p:ph type="ftr" sz="quarter" idx="11"/>
          </p:nvPr>
        </p:nvSpPr>
        <p:spPr/>
        <p:txBody>
          <a:bodyPr/>
          <a:lstStyle/>
          <a:p>
            <a:endParaRPr lang="he-IL" dirty="0">
              <a:solidFill>
                <a:prstClr val="black">
                  <a:tint val="75000"/>
                </a:prstClr>
              </a:solidFill>
            </a:endParaRPr>
          </a:p>
        </p:txBody>
      </p:sp>
      <p:sp>
        <p:nvSpPr>
          <p:cNvPr id="3" name="מציין מיקום של מספר שקופית 6"/>
          <p:cNvSpPr>
            <a:spLocks noGrp="1"/>
          </p:cNvSpPr>
          <p:nvPr>
            <p:ph type="sldNum" sz="quarter" idx="12"/>
          </p:nvPr>
        </p:nvSpPr>
        <p:spPr>
          <a:xfrm>
            <a:off x="838200" y="6356350"/>
            <a:ext cx="2743200" cy="365125"/>
          </a:xfrm>
        </p:spPr>
        <p:txBody>
          <a:bodyPr/>
          <a:lstStyle/>
          <a:p>
            <a:fld id="{02DEADBB-14E0-4590-9838-47F331917F30}"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xmlns="" val="2049004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פריסה מותאמת אישית">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endParaRPr lang="he-IL">
              <a:solidFill>
                <a:prstClr val="black">
                  <a:tint val="75000"/>
                </a:prstClr>
              </a:solidFill>
            </a:endParaRPr>
          </a:p>
        </p:txBody>
      </p:sp>
      <p:sp>
        <p:nvSpPr>
          <p:cNvPr id="4" name="מציין מיקום של כותרת תחתונה 3"/>
          <p:cNvSpPr>
            <a:spLocks noGrp="1"/>
          </p:cNvSpPr>
          <p:nvPr>
            <p:ph type="ftr" sz="quarter" idx="11"/>
          </p:nvPr>
        </p:nvSpPr>
        <p:spPr/>
        <p:txBody>
          <a:bodyPr/>
          <a:lstStyle/>
          <a:p>
            <a:endParaRPr lang="he-IL">
              <a:solidFill>
                <a:prstClr val="black">
                  <a:tint val="75000"/>
                </a:prstClr>
              </a:solidFill>
            </a:endParaRPr>
          </a:p>
        </p:txBody>
      </p:sp>
      <p:sp>
        <p:nvSpPr>
          <p:cNvPr id="5" name="מציין מיקום של מספר שקופית 4"/>
          <p:cNvSpPr>
            <a:spLocks noGrp="1"/>
          </p:cNvSpPr>
          <p:nvPr>
            <p:ph type="sldNum" sz="quarter" idx="12"/>
          </p:nvPr>
        </p:nvSpPr>
        <p:spPr/>
        <p:txBody>
          <a:bodyPr/>
          <a:lstStyle/>
          <a:p>
            <a:fld id="{57903057-6D21-4467-BDB6-CE650D41E8A5}"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xmlns="" val="5764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endParaRPr lang="he-IL">
              <a:solidFill>
                <a:prstClr val="black">
                  <a:tint val="75000"/>
                </a:prstClr>
              </a:solidFill>
            </a:endParaRPr>
          </a:p>
        </p:txBody>
      </p:sp>
      <p:sp>
        <p:nvSpPr>
          <p:cNvPr id="3" name="מציין מיקום של כותרת תחתונה 2"/>
          <p:cNvSpPr>
            <a:spLocks noGrp="1"/>
          </p:cNvSpPr>
          <p:nvPr>
            <p:ph type="ftr" sz="quarter" idx="11"/>
          </p:nvPr>
        </p:nvSpPr>
        <p:spPr/>
        <p:txBody>
          <a:bodyPr/>
          <a:lstStyle/>
          <a:p>
            <a:endParaRPr lang="he-IL">
              <a:solidFill>
                <a:prstClr val="black">
                  <a:tint val="75000"/>
                </a:prstClr>
              </a:solidFill>
            </a:endParaRPr>
          </a:p>
        </p:txBody>
      </p:sp>
      <p:sp>
        <p:nvSpPr>
          <p:cNvPr id="4" name="מציין מיקום של מספר שקופית 3"/>
          <p:cNvSpPr>
            <a:spLocks noGrp="1"/>
          </p:cNvSpPr>
          <p:nvPr>
            <p:ph type="sldNum" sz="quarter" idx="12"/>
          </p:nvPr>
        </p:nvSpPr>
        <p:spPr/>
        <p:txBody>
          <a:bodyPr/>
          <a:lstStyle/>
          <a:p>
            <a:fld id="{A0EFBE37-EDCC-4914-B6CA-5BFC38C2A509}" type="slidenum">
              <a:rPr lang="he-IL" smtClean="0">
                <a:solidFill>
                  <a:prstClr val="white"/>
                </a:solidFill>
              </a:rPr>
              <a:pPr/>
              <a:t>‹#›</a:t>
            </a:fld>
            <a:endParaRPr lang="he-IL">
              <a:solidFill>
                <a:prstClr val="white"/>
              </a:solidFill>
            </a:endParaRPr>
          </a:p>
        </p:txBody>
      </p:sp>
    </p:spTree>
    <p:extLst>
      <p:ext uri="{BB962C8B-B14F-4D97-AF65-F5344CB8AC3E}">
        <p14:creationId xmlns:p14="http://schemas.microsoft.com/office/powerpoint/2010/main" xmlns="" val="358014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כותרת, טקסט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sz="half" idx="1"/>
          </p:nvPr>
        </p:nvSpPr>
        <p:spPr>
          <a:xfrm>
            <a:off x="406400" y="2017713"/>
            <a:ext cx="5664200" cy="4114800"/>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273800" y="2017713"/>
            <a:ext cx="5666317" cy="4114800"/>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6"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
        <p:nvSpPr>
          <p:cNvPr id="7" name="Rectangle 13"/>
          <p:cNvSpPr>
            <a:spLocks noGrp="1" noChangeArrowheads="1"/>
          </p:cNvSpPr>
          <p:nvPr>
            <p:ph type="sldNum" sz="quarter" idx="12"/>
          </p:nvPr>
        </p:nvSpPr>
        <p:spPr>
          <a:xfrm>
            <a:off x="838200" y="6356350"/>
            <a:ext cx="2743200" cy="365125"/>
          </a:xfrm>
          <a:prstGeom prst="rect">
            <a:avLst/>
          </a:prstGeom>
        </p:spPr>
        <p:txBody>
          <a:bodyPr/>
          <a:lstStyle>
            <a:lvl1pPr>
              <a:defRPr/>
            </a:lvl1pPr>
          </a:lstStyle>
          <a:p>
            <a:fld id="{169DA58B-97C2-4C96-AB9C-A212C56F01A2}" type="slidenum">
              <a:rPr lang="he-IL">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18301244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endParaRPr lang="he-IL">
              <a:solidFill>
                <a:prstClr val="black"/>
              </a:solidFill>
            </a:endParaRPr>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solidFill>
                <a:prstClr val="black"/>
              </a:solidFill>
            </a:endParaRPr>
          </a:p>
        </p:txBody>
      </p:sp>
      <p:sp>
        <p:nvSpPr>
          <p:cNvPr id="7" name="מציין מיקום של מספר שקופית 6"/>
          <p:cNvSpPr>
            <a:spLocks noGrp="1"/>
          </p:cNvSpPr>
          <p:nvPr>
            <p:ph type="sldNum" sz="quarter" idx="12"/>
          </p:nvPr>
        </p:nvSpPr>
        <p:spPr>
          <a:xfrm>
            <a:off x="838200" y="6356350"/>
            <a:ext cx="2743200" cy="365125"/>
          </a:xfrm>
          <a:prstGeom prst="rect">
            <a:avLst/>
          </a:prstGeom>
        </p:spPr>
        <p:txBody>
          <a:bodyPr/>
          <a:lstStyle/>
          <a:p>
            <a:fld id="{ABBABB95-5248-4647-B5F0-6CA3024572D8}" type="slidenum">
              <a:rPr lang="he-IL">
                <a:solidFill>
                  <a:prstClr val="black"/>
                </a:solidFill>
              </a:rPr>
              <a:pPr/>
              <a:t>‹#›</a:t>
            </a:fld>
            <a:endParaRPr lang="he-IL">
              <a:solidFill>
                <a:prstClr val="black"/>
              </a:solidFill>
            </a:endParaRPr>
          </a:p>
        </p:txBody>
      </p:sp>
    </p:spTree>
    <p:extLst>
      <p:ext uri="{BB962C8B-B14F-4D97-AF65-F5344CB8AC3E}">
        <p14:creationId xmlns:p14="http://schemas.microsoft.com/office/powerpoint/2010/main" xmlns="" val="51797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1488018" y="260350"/>
            <a:ext cx="10390716" cy="1143000"/>
          </a:xfrm>
          <a:prstGeom prst="rect">
            <a:avLst/>
          </a:prstGeom>
        </p:spPr>
        <p:txBody>
          <a:bodyPr/>
          <a:lstStyle/>
          <a:p>
            <a:r>
              <a:rPr lang="he-IL" smtClean="0"/>
              <a:t>לחץ כדי לערוך סגנון כותרת של תבנית בסיס</a:t>
            </a:r>
            <a:endParaRPr lang="he-IL"/>
          </a:p>
        </p:txBody>
      </p:sp>
      <p:sp>
        <p:nvSpPr>
          <p:cNvPr id="3" name="מציין מיקום של טבלה 2"/>
          <p:cNvSpPr>
            <a:spLocks noGrp="1"/>
          </p:cNvSpPr>
          <p:nvPr>
            <p:ph type="tbl" idx="1"/>
          </p:nvPr>
        </p:nvSpPr>
        <p:spPr>
          <a:xfrm>
            <a:off x="406400" y="2017713"/>
            <a:ext cx="11533717" cy="4114800"/>
          </a:xfrm>
          <a:prstGeom prst="rect">
            <a:avLst/>
          </a:prstGeom>
        </p:spPr>
        <p:txBody>
          <a:bodyPr/>
          <a:lstStyle/>
          <a:p>
            <a:pPr lvl="0"/>
            <a:endParaRPr lang="he-IL" noProof="0" smtClean="0"/>
          </a:p>
        </p:txBody>
      </p:sp>
      <p:sp>
        <p:nvSpPr>
          <p:cNvPr id="4" name="Rectangle 11"/>
          <p:cNvSpPr>
            <a:spLocks noGrp="1" noChangeArrowheads="1"/>
          </p:cNvSpPr>
          <p:nvPr>
            <p:ph type="dt" sz="half" idx="10"/>
          </p:nvPr>
        </p:nvSpPr>
        <p:spPr>
          <a:xfrm>
            <a:off x="8610600" y="6356350"/>
            <a:ext cx="2743200" cy="365125"/>
          </a:xfrm>
          <a:prstGeom prst="rect">
            <a:avLst/>
          </a:prstGeom>
        </p:spPr>
        <p:txBody>
          <a:bodyPr/>
          <a:lstStyle>
            <a:lvl1pPr>
              <a:defRPr/>
            </a:lvl1pPr>
          </a:lstStyle>
          <a:p>
            <a:pPr>
              <a:defRPr/>
            </a:pPr>
            <a:endParaRPr lang="en-US">
              <a:solidFill>
                <a:prstClr val="black"/>
              </a:solidFill>
            </a:endParaRPr>
          </a:p>
        </p:txBody>
      </p:sp>
      <p:sp>
        <p:nvSpPr>
          <p:cNvPr id="5" name="Rectangle 12"/>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en-US" dirty="0">
              <a:solidFill>
                <a:prstClr val="black"/>
              </a:solidFill>
            </a:endParaRPr>
          </a:p>
        </p:txBody>
      </p:sp>
      <p:sp>
        <p:nvSpPr>
          <p:cNvPr id="6" name="Rectangle 13"/>
          <p:cNvSpPr>
            <a:spLocks noGrp="1" noChangeArrowheads="1"/>
          </p:cNvSpPr>
          <p:nvPr>
            <p:ph type="sldNum" sz="quarter" idx="12"/>
          </p:nvPr>
        </p:nvSpPr>
        <p:spPr>
          <a:xfrm>
            <a:off x="838200" y="6356350"/>
            <a:ext cx="2743200" cy="365125"/>
          </a:xfrm>
          <a:prstGeom prst="rect">
            <a:avLst/>
          </a:prstGeom>
        </p:spPr>
        <p:txBody>
          <a:bodyPr/>
          <a:lstStyle>
            <a:lvl1pPr>
              <a:defRPr/>
            </a:lvl1pPr>
          </a:lstStyle>
          <a:p>
            <a:fld id="{A091C130-51C1-4443-8A3A-B78744CE9CAB}" type="slidenum">
              <a:rPr lang="he-IL">
                <a:solidFill>
                  <a:prstClr val="black"/>
                </a:solidFill>
              </a:rPr>
              <a:pPr/>
              <a:t>‹#›</a:t>
            </a:fld>
            <a:endParaRPr lang="en-US">
              <a:solidFill>
                <a:prstClr val="black"/>
              </a:solidFill>
            </a:endParaRPr>
          </a:p>
        </p:txBody>
      </p:sp>
    </p:spTree>
    <p:extLst>
      <p:ext uri="{BB962C8B-B14F-4D97-AF65-F5344CB8AC3E}">
        <p14:creationId xmlns:p14="http://schemas.microsoft.com/office/powerpoint/2010/main" xmlns="" val="21167411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6197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2683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34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a:prstGeom prst="rect">
            <a:avLst/>
          </a:prstGeom>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838200" y="1825625"/>
            <a:ext cx="10515600" cy="4351338"/>
          </a:xfrm>
          <a:prstGeom prst="rect">
            <a:avLst/>
          </a:prstGeo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endParaRPr lang="he-IL">
              <a:solidFill>
                <a:prstClr val="black"/>
              </a:solidFill>
            </a:endParaRPr>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solidFill>
                <a:prstClr val="black"/>
              </a:solidFill>
            </a:endParaRPr>
          </a:p>
        </p:txBody>
      </p:sp>
    </p:spTree>
    <p:extLst>
      <p:ext uri="{BB962C8B-B14F-4D97-AF65-F5344CB8AC3E}">
        <p14:creationId xmlns:p14="http://schemas.microsoft.com/office/powerpoint/2010/main" xmlns="" val="306059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slideLayout" Target="../slideLayouts/slideLayout8.xml"/><Relationship Id="rId21" Type="http://schemas.openxmlformats.org/officeDocument/2006/relationships/image" Target="../media/image22.png"/><Relationship Id="rId7" Type="http://schemas.openxmlformats.org/officeDocument/2006/relationships/slideLayout" Target="../slideLayouts/slideLayout12.xm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Layout" Target="../slideLayouts/slideLayout7.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2.png"/><Relationship Id="rId5" Type="http://schemas.openxmlformats.org/officeDocument/2006/relationships/slideLayout" Target="../slideLayouts/slideLayout10.xml"/><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theme" Target="../theme/theme2.xml"/><Relationship Id="rId19" Type="http://schemas.openxmlformats.org/officeDocument/2006/relationships/image" Target="../media/image20.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5.png"/><Relationship Id="rId22" Type="http://schemas.openxmlformats.org/officeDocument/2006/relationships/image" Target="../media/image2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t="-17000" b="-17000"/>
          </a:stretch>
        </a:blipFill>
        <a:effectLst/>
      </p:bgPr>
    </p:bg>
    <p:spTree>
      <p:nvGrpSpPr>
        <p:cNvPr id="1" name=""/>
        <p:cNvGrpSpPr/>
        <p:nvPr/>
      </p:nvGrpSpPr>
      <p:grpSpPr>
        <a:xfrm>
          <a:off x="0" y="0"/>
          <a:ext cx="0" cy="0"/>
          <a:chOff x="0" y="0"/>
          <a:chExt cx="0" cy="0"/>
        </a:xfrm>
      </p:grpSpPr>
      <p:grpSp>
        <p:nvGrpSpPr>
          <p:cNvPr id="7" name="Group 1"/>
          <p:cNvGrpSpPr>
            <a:grpSpLocks/>
          </p:cNvGrpSpPr>
          <p:nvPr/>
        </p:nvGrpSpPr>
        <p:grpSpPr bwMode="auto">
          <a:xfrm>
            <a:off x="1541463" y="1844675"/>
            <a:ext cx="3360737" cy="3365500"/>
            <a:chOff x="1540808" y="1844261"/>
            <a:chExt cx="3360654" cy="3366267"/>
          </a:xfrm>
        </p:grpSpPr>
        <p:pic>
          <p:nvPicPr>
            <p:cNvPr id="8" name="Picture 20" descr="http://upload.wikimedia.org/wikipedia/commons/1/1b/Graduation_cap.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rot="19877599">
              <a:off x="1540808" y="1844261"/>
              <a:ext cx="2095976" cy="2120368"/>
            </a:xfrm>
            <a:prstGeom prst="rect">
              <a:avLst/>
            </a:prstGeom>
            <a:noFill/>
            <a:effectLst>
              <a:glow rad="228600">
                <a:schemeClr val="accent3">
                  <a:satMod val="175000"/>
                  <a:alpha val="40000"/>
                </a:schemeClr>
              </a:glow>
            </a:effectLst>
            <a:extLst>
              <a:ext uri="{909E8E84-426E-40DD-AFC4-6F175D3DCCD1}">
                <a14:hiddenFill xmlns:a14="http://schemas.microsoft.com/office/drawing/2010/main" xmlns="">
                  <a:solidFill>
                    <a:srgbClr val="FFFFFF"/>
                  </a:solidFill>
                </a14:hiddenFill>
              </a:ext>
            </a:extLst>
          </p:spPr>
        </p:pic>
        <p:pic>
          <p:nvPicPr>
            <p:cNvPr id="9" name="Picture 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2050601" y="2326490"/>
              <a:ext cx="2850861" cy="2884038"/>
            </a:xfrm>
            <a:prstGeom prst="rect">
              <a:avLst/>
            </a:prstGeom>
            <a:ln>
              <a:noFill/>
            </a:ln>
            <a:effectLst>
              <a:softEdge rad="112500"/>
            </a:effectLst>
          </p:spPr>
        </p:pic>
      </p:grpSp>
      <p:grpSp>
        <p:nvGrpSpPr>
          <p:cNvPr id="10" name="Group 11"/>
          <p:cNvGrpSpPr>
            <a:grpSpLocks/>
          </p:cNvGrpSpPr>
          <p:nvPr userDrawn="1"/>
        </p:nvGrpSpPr>
        <p:grpSpPr bwMode="auto">
          <a:xfrm>
            <a:off x="14853" y="6138863"/>
            <a:ext cx="5607050" cy="693737"/>
            <a:chOff x="38466" y="6139290"/>
            <a:chExt cx="5607323" cy="693310"/>
          </a:xfrm>
        </p:grpSpPr>
        <p:pic>
          <p:nvPicPr>
            <p:cNvPr id="11" name="Picture 2" descr="http://upload.wikimedia.org/wikipedia/he/thumb/e/ee/Mazi_IDF_Symbol.svg/1024px-Mazi_IDF_Symbol.svg.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929111" y="6142014"/>
              <a:ext cx="690586" cy="690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
            <p:cNvPicPr>
              <a:picLocks noChangeAspect="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745752" y="6142014"/>
              <a:ext cx="696764" cy="690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6" descr="http://upload.wikimedia.org/wikipedia/he/5/51/Logo-aka.png"/>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3385709" y="6141516"/>
              <a:ext cx="690585" cy="6905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descr="http://upload.wikimedia.org/wikipedia/he/f/f5/Atal_-_logo.pn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568571" y="6141516"/>
              <a:ext cx="691083" cy="6910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0" descr="http://upload.wikimedia.org/wikipedia/he/3/39/Amaz_-_logo.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952978" y="6139290"/>
              <a:ext cx="692811" cy="692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2" descr="http://i44.tinypic.com/21kwef5.png"/>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4202350" y="6140484"/>
              <a:ext cx="624572" cy="691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2" descr="http://upload.wikimedia.org/wikipedia/he/a/ae/%D7%A1%D7%9E%D7%9C_%D7%97%D7%99%D7%9C_%D7%94%D7%99%D7%9D.png"/>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38466" y="6139290"/>
              <a:ext cx="764589" cy="692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8" name="TextBox 14"/>
          <p:cNvSpPr txBox="1">
            <a:spLocks noChangeArrowheads="1"/>
          </p:cNvSpPr>
          <p:nvPr/>
        </p:nvSpPr>
        <p:spPr bwMode="auto">
          <a:xfrm>
            <a:off x="-1841" y="6481951"/>
            <a:ext cx="1219200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defRPr>
                <a:solidFill>
                  <a:schemeClr val="tx1"/>
                </a:solidFill>
                <a:latin typeface="Calibri" panose="020F0502020204030204" pitchFamily="34" charset="0"/>
                <a:cs typeface="Arial" panose="020B0604020202020204" pitchFamily="34" charset="0"/>
              </a:defRPr>
            </a:lvl1pPr>
            <a:lvl2pPr marL="742950" indent="-285750" algn="r" rtl="1">
              <a:defRPr>
                <a:solidFill>
                  <a:schemeClr val="tx1"/>
                </a:solidFill>
                <a:latin typeface="Calibri" panose="020F0502020204030204" pitchFamily="34" charset="0"/>
                <a:cs typeface="Arial" panose="020B0604020202020204" pitchFamily="34" charset="0"/>
              </a:defRPr>
            </a:lvl2pPr>
            <a:lvl3pPr marL="1143000" indent="-228600" algn="r" rtl="1">
              <a:defRPr>
                <a:solidFill>
                  <a:schemeClr val="tx1"/>
                </a:solidFill>
                <a:latin typeface="Calibri" panose="020F0502020204030204" pitchFamily="34" charset="0"/>
                <a:cs typeface="Arial" panose="020B0604020202020204" pitchFamily="34" charset="0"/>
              </a:defRPr>
            </a:lvl3pPr>
            <a:lvl4pPr marL="1600200" indent="-228600" algn="r" rtl="1">
              <a:defRPr>
                <a:solidFill>
                  <a:schemeClr val="tx1"/>
                </a:solidFill>
                <a:latin typeface="Calibri" panose="020F0502020204030204" pitchFamily="34" charset="0"/>
                <a:cs typeface="Arial" panose="020B0604020202020204" pitchFamily="34" charset="0"/>
              </a:defRPr>
            </a:lvl4pPr>
            <a:lvl5pPr marL="2057400" indent="-228600" algn="r" rtl="1">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he-IL" b="1" dirty="0" smtClean="0">
                <a:solidFill>
                  <a:prstClr val="white"/>
                </a:solidFill>
                <a:latin typeface="Gisha" panose="020B0502040204020203" pitchFamily="34" charset="-79"/>
                <a:cs typeface="Gisha" panose="020B0502040204020203" pitchFamily="34" charset="-79"/>
              </a:rPr>
              <a:t>-בלמ"ס-</a:t>
            </a:r>
          </a:p>
          <a:p>
            <a:pPr algn="ctr"/>
            <a:endParaRPr lang="he-IL" b="1" dirty="0">
              <a:solidFill>
                <a:prstClr val="white"/>
              </a:solidFill>
              <a:latin typeface="Noto Sans Hebrew" pitchFamily="34" charset="-79"/>
              <a:cs typeface="Noto Sans Hebrew" pitchFamily="34" charset="-79"/>
            </a:endParaRPr>
          </a:p>
        </p:txBody>
      </p:sp>
      <p:pic>
        <p:nvPicPr>
          <p:cNvPr id="19" name="Picture 3"/>
          <p:cNvPicPr>
            <a:picLocks noChangeAspect="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101850" y="249238"/>
            <a:ext cx="9820275"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מציין מיקום של מספר שקופית 5"/>
          <p:cNvSpPr txBox="1">
            <a:spLocks/>
          </p:cNvSpPr>
          <p:nvPr userDrawn="1"/>
        </p:nvSpPr>
        <p:spPr>
          <a:xfrm>
            <a:off x="990600" y="6508750"/>
            <a:ext cx="2743200" cy="365125"/>
          </a:xfrm>
          <a:prstGeom prst="rect">
            <a:avLst/>
          </a:prstGeom>
        </p:spPr>
        <p:txBody>
          <a:bodyPr vert="horz" lIns="91440" tIns="45720" rIns="91440" bIns="45720" rtlCol="1" anchor="ctr"/>
          <a:lstStyle>
            <a:defPPr>
              <a:defRPr lang="he-IL"/>
            </a:defPPr>
            <a:lvl1pPr marL="0" algn="l" defTabSz="914400" rtl="1" eaLnBrk="1" latinLnBrk="0" hangingPunct="1">
              <a:defRPr sz="3200" b="1" kern="1200">
                <a:solidFill>
                  <a:schemeClr val="bg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6ED936FA-D0DD-4C43-A074-0D522D4EBD9B}" type="slidenum">
              <a:rPr lang="he-IL" smtClean="0">
                <a:solidFill>
                  <a:schemeClr val="bg1"/>
                </a:solidFill>
              </a:rPr>
              <a:pPr/>
              <a:t>‹#›</a:t>
            </a:fld>
            <a:endParaRPr lang="he-IL" dirty="0">
              <a:solidFill>
                <a:schemeClr val="bg1"/>
              </a:solidFill>
            </a:endParaRPr>
          </a:p>
        </p:txBody>
      </p:sp>
    </p:spTree>
    <p:extLst>
      <p:ext uri="{BB962C8B-B14F-4D97-AF65-F5344CB8AC3E}">
        <p14:creationId xmlns:p14="http://schemas.microsoft.com/office/powerpoint/2010/main" xmlns="" val="2738628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3"/>
          <p:cNvPicPr>
            <a:picLocks noChangeAspect="1"/>
          </p:cNvPicPr>
          <p:nvPr/>
        </p:nvPicPr>
        <p:blipFill rotWithShape="1">
          <a:blip r:embed="rId11" cstate="print"/>
          <a:srcRect t="77074" r="26848" b="342"/>
          <a:stretch/>
        </p:blipFill>
        <p:spPr>
          <a:xfrm>
            <a:off x="0" y="6457071"/>
            <a:ext cx="12192000" cy="407963"/>
          </a:xfrm>
          <a:prstGeom prst="rect">
            <a:avLst/>
          </a:prstGeom>
        </p:spPr>
      </p:pic>
      <p:pic>
        <p:nvPicPr>
          <p:cNvPr id="8" name="Picture 6"/>
          <p:cNvPicPr>
            <a:picLocks noChangeAspect="1"/>
          </p:cNvPicPr>
          <p:nvPr/>
        </p:nvPicPr>
        <p:blipFill rotWithShape="1">
          <a:blip r:embed="rId12" cstate="print">
            <a:extLst>
              <a:ext uri="{28A0092B-C50C-407E-A947-70E740481C1C}">
                <a14:useLocalDpi xmlns:a14="http://schemas.microsoft.com/office/drawing/2010/main" xmlns="" val="0"/>
              </a:ext>
            </a:extLst>
          </a:blip>
          <a:srcRect l="9412" b="23960"/>
          <a:stretch/>
        </p:blipFill>
        <p:spPr>
          <a:xfrm>
            <a:off x="-3092" y="5725336"/>
            <a:ext cx="2164401" cy="1141364"/>
          </a:xfrm>
          <a:prstGeom prst="rect">
            <a:avLst/>
          </a:prstGeom>
        </p:spPr>
      </p:pic>
      <p:pic>
        <p:nvPicPr>
          <p:cNvPr id="9" name="Picture 1"/>
          <p:cNvPicPr>
            <a:picLocks noChangeAspect="1"/>
          </p:cNvPicPr>
          <p:nvPr/>
        </p:nvPicPr>
        <p:blipFill>
          <a:blip r:embed="rId13" cstate="print"/>
          <a:stretch>
            <a:fillRect/>
          </a:stretch>
        </p:blipFill>
        <p:spPr>
          <a:xfrm>
            <a:off x="0" y="-84405"/>
            <a:ext cx="12191999" cy="988621"/>
          </a:xfrm>
          <a:prstGeom prst="rect">
            <a:avLst/>
          </a:prstGeom>
        </p:spPr>
      </p:pic>
      <p:pic>
        <p:nvPicPr>
          <p:cNvPr id="10" name="Picture 11"/>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1" y="902828"/>
            <a:ext cx="12191999" cy="333375"/>
          </a:xfrm>
          <a:prstGeom prst="rect">
            <a:avLst/>
          </a:prstGeom>
        </p:spPr>
      </p:pic>
      <p:pic>
        <p:nvPicPr>
          <p:cNvPr id="11" name="Picture 28"/>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10775767" y="226513"/>
            <a:ext cx="1398946" cy="1398946"/>
          </a:xfrm>
          <a:prstGeom prst="rect">
            <a:avLst/>
          </a:prstGeom>
          <a:effectLst>
            <a:outerShdw blurRad="127000" sx="105000" sy="105000" algn="r" rotWithShape="0">
              <a:prstClr val="black">
                <a:alpha val="40000"/>
              </a:prstClr>
            </a:outerShdw>
          </a:effectLst>
        </p:spPr>
      </p:pic>
      <p:pic>
        <p:nvPicPr>
          <p:cNvPr id="12" name="תמונה 11"/>
          <p:cNvPicPr>
            <a:picLocks noChangeAspect="1"/>
          </p:cNvPicPr>
          <p:nvPr/>
        </p:nvPicPr>
        <p:blipFill>
          <a:blip r:embed="rId16" cstate="print">
            <a:extLst>
              <a:ext uri="{28A0092B-C50C-407E-A947-70E740481C1C}">
                <a14:useLocalDpi xmlns:a14="http://schemas.microsoft.com/office/drawing/2010/main" xmlns="" val="0"/>
              </a:ext>
            </a:extLst>
          </a:blip>
          <a:stretch>
            <a:fillRect/>
          </a:stretch>
        </p:blipFill>
        <p:spPr>
          <a:xfrm>
            <a:off x="1172738" y="409287"/>
            <a:ext cx="310767" cy="310767"/>
          </a:xfrm>
          <a:prstGeom prst="rect">
            <a:avLst/>
          </a:prstGeom>
        </p:spPr>
      </p:pic>
      <p:pic>
        <p:nvPicPr>
          <p:cNvPr id="13" name="תמונה 12"/>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683609" y="409287"/>
            <a:ext cx="310767" cy="310767"/>
          </a:xfrm>
          <a:prstGeom prst="rect">
            <a:avLst/>
          </a:prstGeom>
        </p:spPr>
      </p:pic>
      <p:pic>
        <p:nvPicPr>
          <p:cNvPr id="14" name="תמונה 13"/>
          <p:cNvPicPr>
            <a:picLocks noChangeAspect="1"/>
          </p:cNvPicPr>
          <p:nvPr/>
        </p:nvPicPr>
        <p:blipFill>
          <a:blip r:embed="rId18" cstate="print">
            <a:extLst>
              <a:ext uri="{28A0092B-C50C-407E-A947-70E740481C1C}">
                <a14:useLocalDpi xmlns:a14="http://schemas.microsoft.com/office/drawing/2010/main" xmlns="" val="0"/>
              </a:ext>
            </a:extLst>
          </a:blip>
          <a:stretch>
            <a:fillRect/>
          </a:stretch>
        </p:blipFill>
        <p:spPr>
          <a:xfrm>
            <a:off x="185827" y="408693"/>
            <a:ext cx="311955" cy="311955"/>
          </a:xfrm>
          <a:prstGeom prst="rect">
            <a:avLst/>
          </a:prstGeom>
        </p:spPr>
      </p:pic>
      <p:pic>
        <p:nvPicPr>
          <p:cNvPr id="15" name="תמונה 14"/>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1661867" y="408693"/>
            <a:ext cx="310603" cy="310603"/>
          </a:xfrm>
          <a:prstGeom prst="rect">
            <a:avLst/>
          </a:prstGeom>
        </p:spPr>
      </p:pic>
      <p:pic>
        <p:nvPicPr>
          <p:cNvPr id="16" name="תמונה 15"/>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683609" y="6040712"/>
            <a:ext cx="1717722" cy="824322"/>
          </a:xfrm>
          <a:prstGeom prst="rect">
            <a:avLst/>
          </a:prstGeom>
        </p:spPr>
      </p:pic>
      <p:pic>
        <p:nvPicPr>
          <p:cNvPr id="17" name="תמונה 16"/>
          <p:cNvPicPr>
            <a:picLocks noChangeAspect="1"/>
          </p:cNvPicPr>
          <p:nvPr/>
        </p:nvPicPr>
        <p:blipFill>
          <a:blip r:embed="rId21" cstate="print">
            <a:extLst>
              <a:ext uri="{28A0092B-C50C-407E-A947-70E740481C1C}">
                <a14:useLocalDpi xmlns:a14="http://schemas.microsoft.com/office/drawing/2010/main" xmlns="" val="0"/>
              </a:ext>
            </a:extLst>
          </a:blip>
          <a:stretch>
            <a:fillRect/>
          </a:stretch>
        </p:blipFill>
        <p:spPr>
          <a:xfrm>
            <a:off x="9643486" y="6459131"/>
            <a:ext cx="676506" cy="405903"/>
          </a:xfrm>
          <a:prstGeom prst="rect">
            <a:avLst/>
          </a:prstGeom>
        </p:spPr>
      </p:pic>
      <p:pic>
        <p:nvPicPr>
          <p:cNvPr id="18" name="תמונה 17"/>
          <p:cNvPicPr>
            <a:picLocks noChangeAspect="1"/>
          </p:cNvPicPr>
          <p:nvPr/>
        </p:nvPicPr>
        <p:blipFill>
          <a:blip r:embed="rId22" cstate="print">
            <a:extLst>
              <a:ext uri="{28A0092B-C50C-407E-A947-70E740481C1C}">
                <a14:useLocalDpi xmlns:a14="http://schemas.microsoft.com/office/drawing/2010/main" xmlns="" val="0"/>
              </a:ext>
            </a:extLst>
          </a:blip>
          <a:stretch>
            <a:fillRect/>
          </a:stretch>
        </p:blipFill>
        <p:spPr>
          <a:xfrm>
            <a:off x="10494014" y="6456238"/>
            <a:ext cx="681325" cy="408796"/>
          </a:xfrm>
          <a:prstGeom prst="rect">
            <a:avLst/>
          </a:prstGeom>
        </p:spPr>
      </p:pic>
      <p:pic>
        <p:nvPicPr>
          <p:cNvPr id="19" name="תמונה 18"/>
          <p:cNvPicPr>
            <a:picLocks noChangeAspect="1"/>
          </p:cNvPicPr>
          <p:nvPr/>
        </p:nvPicPr>
        <p:blipFill>
          <a:blip r:embed="rId23" cstate="print">
            <a:extLst>
              <a:ext uri="{28A0092B-C50C-407E-A947-70E740481C1C}">
                <a14:useLocalDpi xmlns:a14="http://schemas.microsoft.com/office/drawing/2010/main" xmlns="" val="0"/>
              </a:ext>
            </a:extLst>
          </a:blip>
          <a:stretch>
            <a:fillRect/>
          </a:stretch>
        </p:blipFill>
        <p:spPr>
          <a:xfrm>
            <a:off x="11344523" y="6456238"/>
            <a:ext cx="681328" cy="408796"/>
          </a:xfrm>
          <a:prstGeom prst="rect">
            <a:avLst/>
          </a:prstGeom>
        </p:spPr>
      </p:pic>
      <p:sp>
        <p:nvSpPr>
          <p:cNvPr id="20" name="TextBox 14"/>
          <p:cNvSpPr txBox="1">
            <a:spLocks noChangeArrowheads="1"/>
          </p:cNvSpPr>
          <p:nvPr/>
        </p:nvSpPr>
        <p:spPr bwMode="auto">
          <a:xfrm>
            <a:off x="-1841" y="6481951"/>
            <a:ext cx="12192001"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defRPr>
                <a:solidFill>
                  <a:schemeClr val="tx1"/>
                </a:solidFill>
                <a:latin typeface="Calibri" panose="020F0502020204030204" pitchFamily="34" charset="0"/>
                <a:cs typeface="Arial" panose="020B0604020202020204" pitchFamily="34" charset="0"/>
              </a:defRPr>
            </a:lvl1pPr>
            <a:lvl2pPr marL="742950" indent="-285750" algn="r" rtl="1">
              <a:defRPr>
                <a:solidFill>
                  <a:schemeClr val="tx1"/>
                </a:solidFill>
                <a:latin typeface="Calibri" panose="020F0502020204030204" pitchFamily="34" charset="0"/>
                <a:cs typeface="Arial" panose="020B0604020202020204" pitchFamily="34" charset="0"/>
              </a:defRPr>
            </a:lvl2pPr>
            <a:lvl3pPr marL="1143000" indent="-228600" algn="r" rtl="1">
              <a:defRPr>
                <a:solidFill>
                  <a:schemeClr val="tx1"/>
                </a:solidFill>
                <a:latin typeface="Calibri" panose="020F0502020204030204" pitchFamily="34" charset="0"/>
                <a:cs typeface="Arial" panose="020B0604020202020204" pitchFamily="34" charset="0"/>
              </a:defRPr>
            </a:lvl3pPr>
            <a:lvl4pPr marL="1600200" indent="-228600" algn="r" rtl="1">
              <a:defRPr>
                <a:solidFill>
                  <a:schemeClr val="tx1"/>
                </a:solidFill>
                <a:latin typeface="Calibri" panose="020F0502020204030204" pitchFamily="34" charset="0"/>
                <a:cs typeface="Arial" panose="020B0604020202020204" pitchFamily="34" charset="0"/>
              </a:defRPr>
            </a:lvl4pPr>
            <a:lvl5pPr marL="2057400" indent="-228600" algn="r" rtl="1">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he-IL" b="1" dirty="0" smtClean="0">
                <a:solidFill>
                  <a:prstClr val="white"/>
                </a:solidFill>
                <a:latin typeface="Gisha" panose="020B0502040204020203" pitchFamily="34" charset="-79"/>
                <a:cs typeface="Gisha" panose="020B0502040204020203" pitchFamily="34" charset="-79"/>
              </a:rPr>
              <a:t>-בלמ"ס-</a:t>
            </a:r>
            <a:endParaRPr lang="he-IL" b="1" dirty="0">
              <a:solidFill>
                <a:prstClr val="white"/>
              </a:solidFill>
              <a:latin typeface="Noto Sans Hebrew" pitchFamily="34" charset="-79"/>
              <a:cs typeface="Noto Sans Hebrew" pitchFamily="34" charset="-79"/>
            </a:endParaRPr>
          </a:p>
        </p:txBody>
      </p:sp>
      <p:sp>
        <p:nvSpPr>
          <p:cNvPr id="22" name="מציין מיקום של מספר שקופית 5"/>
          <p:cNvSpPr txBox="1">
            <a:spLocks/>
          </p:cNvSpPr>
          <p:nvPr userDrawn="1"/>
        </p:nvSpPr>
        <p:spPr>
          <a:xfrm>
            <a:off x="990600" y="6508750"/>
            <a:ext cx="2743200" cy="365125"/>
          </a:xfrm>
          <a:prstGeom prst="rect">
            <a:avLst/>
          </a:prstGeom>
        </p:spPr>
        <p:txBody>
          <a:bodyPr vert="horz" lIns="91440" tIns="45720" rIns="91440" bIns="45720" rtlCol="1" anchor="ctr"/>
          <a:lstStyle>
            <a:defPPr>
              <a:defRPr lang="he-IL"/>
            </a:defPPr>
            <a:lvl1pPr marL="0" algn="l" defTabSz="914400" rtl="1" eaLnBrk="1" latinLnBrk="0" hangingPunct="1">
              <a:defRPr sz="3200" b="1" kern="1200">
                <a:solidFill>
                  <a:schemeClr val="bg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6ED936FA-D0DD-4C43-A074-0D522D4EBD9B}" type="slidenum">
              <a:rPr lang="he-IL" smtClean="0"/>
              <a:pPr/>
              <a:t>‹#›</a:t>
            </a:fld>
            <a:endParaRPr lang="he-IL" dirty="0"/>
          </a:p>
        </p:txBody>
      </p:sp>
    </p:spTree>
    <p:extLst>
      <p:ext uri="{BB962C8B-B14F-4D97-AF65-F5344CB8AC3E}">
        <p14:creationId xmlns:p14="http://schemas.microsoft.com/office/powerpoint/2010/main" xmlns="" val="17824037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2" r:id="rId5"/>
    <p:sldLayoutId id="2147483673" r:id="rId6"/>
    <p:sldLayoutId id="2147483674" r:id="rId7"/>
    <p:sldLayoutId id="2147483683" r:id="rId8"/>
    <p:sldLayoutId id="2147483693" r:id="rId9"/>
  </p:sldLayoutIdLst>
  <p:hf hdr="0" ftr="0" dt="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a:solidFill>
                <a:prstClr val="black">
                  <a:tint val="75000"/>
                </a:prstClr>
              </a:solidFill>
            </a:endParaRPr>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solidFill>
                <a:prstClr val="black">
                  <a:tint val="75000"/>
                </a:prstClr>
              </a:solidFill>
            </a:endParaRP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3200" b="1">
                <a:solidFill>
                  <a:schemeClr val="bg1"/>
                </a:solidFill>
              </a:defRPr>
            </a:lvl1pPr>
          </a:lstStyle>
          <a:p>
            <a:fld id="{6ED936FA-D0DD-4C43-A074-0D522D4EBD9B}" type="slidenum">
              <a:rPr lang="he-IL" smtClean="0"/>
              <a:pPr/>
              <a:t>‹#›</a:t>
            </a:fld>
            <a:endParaRPr lang="he-IL" dirty="0"/>
          </a:p>
        </p:txBody>
      </p:sp>
    </p:spTree>
    <p:extLst>
      <p:ext uri="{BB962C8B-B14F-4D97-AF65-F5344CB8AC3E}">
        <p14:creationId xmlns:p14="http://schemas.microsoft.com/office/powerpoint/2010/main" xmlns="" val="288630521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4" r:id="rId4"/>
    <p:sldLayoutId id="2147483685" r:id="rId5"/>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a:solidFill>
                <a:prstClr val="black">
                  <a:tint val="75000"/>
                </a:prstClr>
              </a:solidFill>
            </a:endParaRPr>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solidFill>
                <a:prstClr val="black">
                  <a:tint val="75000"/>
                </a:prstClr>
              </a:solidFill>
            </a:endParaRP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3200" b="1">
                <a:solidFill>
                  <a:schemeClr val="bg1"/>
                </a:solidFill>
              </a:defRPr>
            </a:lvl1pPr>
          </a:lstStyle>
          <a:p>
            <a:fld id="{6ED936FA-D0DD-4C43-A074-0D522D4EBD9B}" type="slidenum">
              <a:rPr lang="he-IL" smtClean="0">
                <a:solidFill>
                  <a:prstClr val="white"/>
                </a:solidFill>
              </a:rPr>
              <a:pPr/>
              <a:t>‹#›</a:t>
            </a:fld>
            <a:endParaRPr lang="he-IL" dirty="0">
              <a:solidFill>
                <a:prstClr val="white"/>
              </a:solidFill>
            </a:endParaRPr>
          </a:p>
        </p:txBody>
      </p:sp>
    </p:spTree>
    <p:extLst>
      <p:ext uri="{BB962C8B-B14F-4D97-AF65-F5344CB8AC3E}">
        <p14:creationId xmlns:p14="http://schemas.microsoft.com/office/powerpoint/2010/main" xmlns="" val="63993091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slide" Target="slide202.xml"/><Relationship Id="rId3" Type="http://schemas.openxmlformats.org/officeDocument/2006/relationships/slide" Target="slide30.xml"/><Relationship Id="rId7" Type="http://schemas.openxmlformats.org/officeDocument/2006/relationships/slide" Target="slide142.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15.xml"/><Relationship Id="rId5" Type="http://schemas.openxmlformats.org/officeDocument/2006/relationships/slide" Target="slide92.xml"/><Relationship Id="rId4" Type="http://schemas.openxmlformats.org/officeDocument/2006/relationships/slide" Target="slide74.xml"/><Relationship Id="rId9" Type="http://schemas.openxmlformats.org/officeDocument/2006/relationships/slide" Target="slide2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1.xml"/><Relationship Id="rId5" Type="http://schemas.openxmlformats.org/officeDocument/2006/relationships/image" Target="../media/image36.png"/><Relationship Id="rId4" Type="http://schemas.openxmlformats.org/officeDocument/2006/relationships/image" Target="../media/image35.png"/></Relationships>
</file>

<file path=ppt/slides/_rels/slide2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1.xml"/></Relationships>
</file>

<file path=ppt/slides/_rels/slide2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1.xml"/><Relationship Id="rId5" Type="http://schemas.openxmlformats.org/officeDocument/2006/relationships/image" Target="../media/image40.jpeg"/><Relationship Id="rId4" Type="http://schemas.openxmlformats.org/officeDocument/2006/relationships/image" Target="../media/image39.png"/></Relationships>
</file>

<file path=ppt/slides/_rels/slide235.xml.rels><?xml version="1.0" encoding="UTF-8" standalone="yes"?>
<Relationships xmlns="http://schemas.openxmlformats.org/package/2006/relationships"><Relationship Id="rId3" Type="http://schemas.openxmlformats.org/officeDocument/2006/relationships/hyperlink" Target="http://programarcadegames.com/" TargetMode="External"/><Relationship Id="rId2" Type="http://schemas.openxmlformats.org/officeDocument/2006/relationships/hyperlink" Target="http://www.cyber.org.il/python/python.pdf" TargetMode="External"/><Relationship Id="rId1" Type="http://schemas.openxmlformats.org/officeDocument/2006/relationships/slideLayout" Target="../slideLayouts/slideLayout21.xml"/></Relationships>
</file>

<file path=ppt/slides/_rels/slide2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jpeg"/><Relationship Id="rId1" Type="http://schemas.openxmlformats.org/officeDocument/2006/relationships/slideLayout" Target="../slideLayouts/slideLayout2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249618" y="2782070"/>
            <a:ext cx="6076969" cy="1143000"/>
          </a:xfrm>
        </p:spPr>
        <p:txBody>
          <a:bodyPr/>
          <a:lstStyle/>
          <a:p>
            <a:pPr algn="ctr" eaLnBrk="1" hangingPunct="1"/>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Basic Linux Scripting</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381784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84015" y="292210"/>
            <a:ext cx="8229600" cy="1143000"/>
          </a:xfrm>
        </p:spPr>
        <p:txBody>
          <a:bodyPr/>
          <a:lstStyle/>
          <a:p>
            <a:r>
              <a:rPr lang="en-US" dirty="0">
                <a:solidFill>
                  <a:schemeClr val="bg1"/>
                </a:solidFill>
                <a:cs typeface="Times New Roman" panose="02020603050405020304" pitchFamily="18" charset="0"/>
              </a:rPr>
              <a:t>Command structure</a:t>
            </a:r>
          </a:p>
        </p:txBody>
      </p:sp>
      <p:sp>
        <p:nvSpPr>
          <p:cNvPr id="14339" name="Rectangle 3"/>
          <p:cNvSpPr>
            <a:spLocks noGrp="1" noChangeArrowheads="1"/>
          </p:cNvSpPr>
          <p:nvPr>
            <p:ph idx="1"/>
          </p:nvPr>
        </p:nvSpPr>
        <p:spPr/>
        <p:txBody>
          <a:bodyPr/>
          <a:lstStyle/>
          <a:p>
            <a:pPr lvl="1" algn="l" rtl="0" eaLnBrk="1" hangingPunct="1">
              <a:buFont typeface="Wingdings" panose="05000000000000000000" pitchFamily="2" charset="2"/>
              <a:buNone/>
            </a:pPr>
            <a:r>
              <a:rPr lang="en-US" dirty="0" smtClean="0">
                <a:solidFill>
                  <a:srgbClr val="006F6C"/>
                </a:solidFill>
                <a:cs typeface="Arial" panose="020B0604020202020204" pitchFamily="34" charset="0"/>
              </a:rPr>
              <a:t>command [-options] [parameters] </a:t>
            </a:r>
          </a:p>
          <a:p>
            <a:pPr lvl="1" algn="l" rtl="0" eaLnBrk="1" hangingPunct="1">
              <a:buFont typeface="Wingdings" panose="05000000000000000000" pitchFamily="2" charset="2"/>
              <a:buNone/>
            </a:pPr>
            <a:endParaRPr lang="en-US" dirty="0" smtClean="0">
              <a:solidFill>
                <a:srgbClr val="006F6C"/>
              </a:solidFill>
              <a:cs typeface="Arial" panose="020B0604020202020204" pitchFamily="34" charset="0"/>
            </a:endParaRP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chemeClr val="accent5"/>
                </a:solidFill>
                <a:cs typeface="Arial" panose="020B0604020202020204" pitchFamily="34" charset="0"/>
              </a:rPr>
              <a:t>passwd</a:t>
            </a:r>
            <a:endParaRPr lang="en-US" dirty="0" smtClean="0">
              <a:solidFill>
                <a:schemeClr val="accent5"/>
              </a:solidFill>
              <a:cs typeface="Arial" panose="020B0604020202020204" pitchFamily="34" charset="0"/>
            </a:endParaRP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smtClean="0">
                <a:solidFill>
                  <a:schemeClr val="accent5"/>
                </a:solidFill>
                <a:cs typeface="Arial" panose="020B0604020202020204" pitchFamily="34" charset="0"/>
              </a:rPr>
              <a:t>date</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a:solidFill>
                  <a:schemeClr val="accent5"/>
                </a:solidFill>
                <a:cs typeface="Arial" panose="020B0604020202020204" pitchFamily="34" charset="0"/>
              </a:rPr>
              <a:t>ls </a:t>
            </a:r>
            <a:r>
              <a:rPr lang="en-US" dirty="0" smtClean="0">
                <a:solidFill>
                  <a:schemeClr val="accent5"/>
                </a:solidFill>
                <a:latin typeface="Times New Roman" panose="02020603050405020304" pitchFamily="18" charset="0"/>
                <a:cs typeface="Arial" panose="020B0604020202020204" pitchFamily="34" charset="0"/>
              </a:rPr>
              <a:t>–</a:t>
            </a:r>
            <a:r>
              <a:rPr lang="en-US" dirty="0" smtClean="0">
                <a:solidFill>
                  <a:schemeClr val="accent5"/>
                </a:solidFill>
                <a:cs typeface="Arial" panose="020B0604020202020204" pitchFamily="34" charset="0"/>
              </a:rPr>
              <a:t>l</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a:solidFill>
                  <a:schemeClr val="accent5"/>
                </a:solidFill>
                <a:cs typeface="Arial" panose="020B0604020202020204" pitchFamily="34" charset="0"/>
              </a:rPr>
              <a:t>man </a:t>
            </a:r>
            <a:r>
              <a:rPr lang="en-US" dirty="0" smtClean="0">
                <a:solidFill>
                  <a:schemeClr val="accent5"/>
                </a:solidFill>
                <a:latin typeface="Times New Roman" panose="02020603050405020304" pitchFamily="18" charset="0"/>
                <a:cs typeface="Arial" panose="020B0604020202020204" pitchFamily="34" charset="0"/>
              </a:rPr>
              <a:t>–</a:t>
            </a:r>
            <a:r>
              <a:rPr lang="en-US" dirty="0" smtClean="0">
                <a:solidFill>
                  <a:schemeClr val="accent5"/>
                </a:solidFill>
                <a:cs typeface="Arial" panose="020B0604020202020204" pitchFamily="34" charset="0"/>
              </a:rPr>
              <a:t>k date</a:t>
            </a:r>
          </a:p>
        </p:txBody>
      </p:sp>
    </p:spTree>
    <p:extLst>
      <p:ext uri="{BB962C8B-B14F-4D97-AF65-F5344CB8AC3E}">
        <p14:creationId xmlns:p14="http://schemas.microsoft.com/office/powerpoint/2010/main" xmlns="" val="282581286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ChangeArrowheads="1"/>
          </p:cNvSpPr>
          <p:nvPr>
            <p:ph type="title"/>
          </p:nvPr>
        </p:nvSpPr>
        <p:spPr>
          <a:xfrm>
            <a:off x="399789" y="9525"/>
            <a:ext cx="10515600" cy="1325563"/>
          </a:xfrm>
        </p:spPr>
        <p:txBody>
          <a:bodyPr>
            <a:normAutofit/>
          </a:bodyPr>
          <a:lstStyle/>
          <a:p>
            <a:r>
              <a:rPr lang="en-US" dirty="0">
                <a:solidFill>
                  <a:schemeClr val="bg1"/>
                </a:solidFill>
                <a:cs typeface="Times New Roman" panose="02020603050405020304" pitchFamily="18" charset="0"/>
              </a:rPr>
              <a:t>Process </a:t>
            </a:r>
            <a:r>
              <a:rPr lang="en-US" dirty="0" smtClean="0">
                <a:solidFill>
                  <a:schemeClr val="bg1"/>
                </a:solidFill>
                <a:cs typeface="Times New Roman" panose="02020603050405020304" pitchFamily="18" charset="0"/>
              </a:rPr>
              <a:t>Hierarchy (cont.)</a:t>
            </a:r>
            <a:endParaRPr lang="en-US" dirty="0">
              <a:solidFill>
                <a:schemeClr val="bg1"/>
              </a:solidFill>
              <a:cs typeface="Times New Roman" panose="02020603050405020304" pitchFamily="18" charset="0"/>
            </a:endParaRPr>
          </a:p>
        </p:txBody>
      </p:sp>
      <p:sp>
        <p:nvSpPr>
          <p:cNvPr id="104453" name="Rectangle 3"/>
          <p:cNvSpPr>
            <a:spLocks noGrp="1" noChangeArrowheads="1"/>
          </p:cNvSpPr>
          <p:nvPr>
            <p:ph idx="1"/>
          </p:nvPr>
        </p:nvSpPr>
        <p:spPr>
          <a:xfrm>
            <a:off x="1774825" y="1700213"/>
            <a:ext cx="8650288" cy="4291012"/>
          </a:xfrm>
        </p:spPr>
        <p:txBody>
          <a:bodyPr>
            <a:normAutofit/>
          </a:bodyPr>
          <a:lstStyle/>
          <a:p>
            <a:pPr algn="l" rtl="0" eaLnBrk="1" hangingPunct="1">
              <a:lnSpc>
                <a:spcPct val="95000"/>
              </a:lnSpc>
            </a:pPr>
            <a:r>
              <a:rPr lang="en-US" sz="2200" dirty="0" smtClean="0">
                <a:cs typeface="Arial" panose="020B0604020202020204" pitchFamily="34" charset="0"/>
              </a:rPr>
              <a:t>Shell commands are executed within a new child process</a:t>
            </a:r>
          </a:p>
          <a:p>
            <a:pPr lvl="1" algn="l" rtl="0">
              <a:lnSpc>
                <a:spcPct val="95000"/>
              </a:lnSpc>
            </a:pPr>
            <a:r>
              <a:rPr lang="en-US" sz="1800" dirty="0" smtClean="0">
                <a:cs typeface="Arial" panose="020B0604020202020204" pitchFamily="34" charset="0"/>
              </a:rPr>
              <a:t>The </a:t>
            </a:r>
            <a:r>
              <a:rPr lang="en-US" sz="1800" dirty="0">
                <a:cs typeface="Arial" panose="020B0604020202020204" pitchFamily="34" charset="0"/>
              </a:rPr>
              <a:t>shell is the parent </a:t>
            </a:r>
            <a:r>
              <a:rPr lang="en-US" sz="1800" dirty="0" smtClean="0">
                <a:cs typeface="Arial" panose="020B0604020202020204" pitchFamily="34" charset="0"/>
              </a:rPr>
              <a:t>process.</a:t>
            </a:r>
          </a:p>
          <a:p>
            <a:pPr algn="l" rtl="0">
              <a:lnSpc>
                <a:spcPct val="95000"/>
              </a:lnSpc>
            </a:pPr>
            <a:r>
              <a:rPr lang="en-US" sz="2200" dirty="0" smtClean="0">
                <a:cs typeface="Arial" panose="020B0604020202020204" pitchFamily="34" charset="0"/>
              </a:rPr>
              <a:t>When </a:t>
            </a:r>
            <a:r>
              <a:rPr lang="en-US" sz="2200" dirty="0">
                <a:cs typeface="Arial" panose="020B0604020202020204" pitchFamily="34" charset="0"/>
              </a:rPr>
              <a:t>the shell process terminates – all the child processes die too.</a:t>
            </a:r>
          </a:p>
          <a:p>
            <a:pPr lvl="1" algn="l" rtl="0">
              <a:lnSpc>
                <a:spcPct val="95000"/>
              </a:lnSpc>
            </a:pPr>
            <a:r>
              <a:rPr lang="en-US" sz="1800" dirty="0">
                <a:cs typeface="Arial" panose="020B0604020202020204" pitchFamily="34" charset="0"/>
              </a:rPr>
              <a:t>In order to avoid this – use </a:t>
            </a:r>
            <a:r>
              <a:rPr lang="en-US" sz="1800" dirty="0" err="1">
                <a:cs typeface="Arial" panose="020B0604020202020204" pitchFamily="34" charset="0"/>
              </a:rPr>
              <a:t>nohup</a:t>
            </a:r>
            <a:r>
              <a:rPr lang="en-US" sz="1800" dirty="0">
                <a:cs typeface="Arial" panose="020B0604020202020204" pitchFamily="34" charset="0"/>
              </a:rPr>
              <a:t> (no hang up) command</a:t>
            </a:r>
            <a:r>
              <a:rPr lang="en-US" sz="1800" dirty="0" smtClean="0">
                <a:cs typeface="Arial" panose="020B0604020202020204" pitchFamily="34" charset="0"/>
              </a:rPr>
              <a:t>.</a:t>
            </a:r>
          </a:p>
          <a:p>
            <a:pPr lvl="1" algn="l" rtl="0">
              <a:lnSpc>
                <a:spcPct val="95000"/>
              </a:lnSpc>
            </a:pPr>
            <a:r>
              <a:rPr lang="en-US" sz="1800" dirty="0" smtClean="0">
                <a:cs typeface="Arial" panose="020B0604020202020204" pitchFamily="34" charset="0"/>
              </a:rPr>
              <a:t>Makes </a:t>
            </a:r>
            <a:r>
              <a:rPr lang="en-US" sz="1800" dirty="0">
                <a:cs typeface="Arial" panose="020B0604020202020204" pitchFamily="34" charset="0"/>
              </a:rPr>
              <a:t>INIT the father process of the executed command. </a:t>
            </a:r>
          </a:p>
          <a:p>
            <a:pPr algn="l" rtl="0" eaLnBrk="1" hangingPunct="1">
              <a:lnSpc>
                <a:spcPct val="80000"/>
              </a:lnSpc>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100</a:t>
            </a:fld>
            <a:endParaRPr lang="he-IL" dirty="0"/>
          </a:p>
        </p:txBody>
      </p:sp>
    </p:spTree>
    <p:extLst>
      <p:ext uri="{BB962C8B-B14F-4D97-AF65-F5344CB8AC3E}">
        <p14:creationId xmlns:p14="http://schemas.microsoft.com/office/powerpoint/2010/main" xmlns="" val="362485053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a:xfrm>
            <a:off x="362211" y="0"/>
            <a:ext cx="10515600" cy="1325563"/>
          </a:xfrm>
        </p:spPr>
        <p:txBody>
          <a:bodyPr>
            <a:normAutofit/>
          </a:bodyPr>
          <a:lstStyle/>
          <a:p>
            <a:r>
              <a:rPr lang="en-US" dirty="0" err="1">
                <a:solidFill>
                  <a:schemeClr val="bg1"/>
                </a:solidFill>
                <a:cs typeface="Times New Roman" panose="02020603050405020304" pitchFamily="18" charset="0"/>
              </a:rPr>
              <a:t>ps</a:t>
            </a:r>
            <a:endParaRPr lang="en-US" dirty="0">
              <a:solidFill>
                <a:schemeClr val="bg1"/>
              </a:solidFill>
              <a:cs typeface="Times New Roman" panose="02020603050405020304" pitchFamily="18" charset="0"/>
            </a:endParaRPr>
          </a:p>
        </p:txBody>
      </p:sp>
      <p:sp>
        <p:nvSpPr>
          <p:cNvPr id="101381" name="Rectangle 3"/>
          <p:cNvSpPr>
            <a:spLocks noGrp="1" noChangeArrowheads="1"/>
          </p:cNvSpPr>
          <p:nvPr>
            <p:ph idx="1"/>
          </p:nvPr>
        </p:nvSpPr>
        <p:spPr/>
        <p:txBody>
          <a:bodyPr/>
          <a:lstStyle/>
          <a:p>
            <a:pPr algn="l" rtl="0" eaLnBrk="1" hangingPunct="1">
              <a:lnSpc>
                <a:spcPct val="80000"/>
              </a:lnSpc>
            </a:pPr>
            <a:r>
              <a:rPr lang="en-US" sz="2400" dirty="0">
                <a:cs typeface="Arial" panose="020B0604020202020204" pitchFamily="34" charset="0"/>
              </a:rPr>
              <a:t>To get information about running processes we use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ps</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p>
          <a:p>
            <a:pPr algn="l" rtl="0" eaLnBrk="1" hangingPunct="1">
              <a:lnSpc>
                <a:spcPct val="80000"/>
              </a:lnSpc>
            </a:pPr>
            <a:r>
              <a:rPr lang="en-US" sz="2400" dirty="0">
                <a:cs typeface="Arial" panose="020B0604020202020204" pitchFamily="34" charset="0"/>
              </a:rPr>
              <a:t>With no parameters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information about your process and sub-processes</a:t>
            </a:r>
          </a:p>
          <a:p>
            <a:pPr algn="l" rtl="0" eaLnBrk="1" hangingPunct="1">
              <a:lnSpc>
                <a:spcPct val="80000"/>
              </a:lnSpc>
            </a:pPr>
            <a:r>
              <a:rPr lang="en-US" sz="2400" dirty="0">
                <a:cs typeface="Arial" panose="020B0604020202020204" pitchFamily="34" charset="0"/>
              </a:rPr>
              <a:t>Parameters (SVR4):</a:t>
            </a:r>
            <a:br>
              <a:rPr lang="en-US" sz="2400" dirty="0">
                <a:cs typeface="Arial" panose="020B0604020202020204" pitchFamily="34" charset="0"/>
              </a:rPr>
            </a:br>
            <a:r>
              <a:rPr lang="en-US" sz="2400" dirty="0">
                <a:cs typeface="Arial" panose="020B0604020202020204" pitchFamily="34" charset="0"/>
              </a:rPr>
              <a:t>-e  all processes</a:t>
            </a:r>
            <a:br>
              <a:rPr lang="en-US" sz="2400" dirty="0">
                <a:cs typeface="Arial" panose="020B0604020202020204" pitchFamily="34" charset="0"/>
              </a:rPr>
            </a:br>
            <a:r>
              <a:rPr lang="en-US" sz="2400" dirty="0">
                <a:cs typeface="Arial" panose="020B0604020202020204" pitchFamily="34" charset="0"/>
              </a:rPr>
              <a:t>-f  full listing</a:t>
            </a:r>
          </a:p>
          <a:p>
            <a:pPr algn="l" rtl="0">
              <a:lnSpc>
                <a:spcPct val="80000"/>
              </a:lnSpc>
            </a:pPr>
            <a:r>
              <a:rPr lang="en-US" sz="2400" dirty="0">
                <a:cs typeface="Arial" panose="020B0604020202020204" pitchFamily="34" charset="0"/>
              </a:rPr>
              <a:t>Parameters (BSD):</a:t>
            </a:r>
            <a:br>
              <a:rPr lang="en-US" sz="2400" dirty="0">
                <a:cs typeface="Arial" panose="020B0604020202020204" pitchFamily="34" charset="0"/>
              </a:rPr>
            </a:br>
            <a:r>
              <a:rPr lang="en-US" sz="2400" dirty="0">
                <a:cs typeface="Arial" panose="020B0604020202020204" pitchFamily="34" charset="0"/>
              </a:rPr>
              <a:t>a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all with terminal</a:t>
            </a:r>
            <a:br>
              <a:rPr lang="en-US" sz="2400" dirty="0">
                <a:cs typeface="Arial" panose="020B0604020202020204" pitchFamily="34" charset="0"/>
              </a:rPr>
            </a:br>
            <a:r>
              <a:rPr lang="en-US" sz="2400" dirty="0">
                <a:cs typeface="Arial" panose="020B0604020202020204" pitchFamily="34" charset="0"/>
              </a:rPr>
              <a:t>x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also include processes without a terminal</a:t>
            </a:r>
            <a:br>
              <a:rPr lang="en-US" sz="2400" dirty="0">
                <a:cs typeface="Arial" panose="020B0604020202020204" pitchFamily="34" charset="0"/>
              </a:rPr>
            </a:br>
            <a:r>
              <a:rPr lang="en-US" sz="2400" dirty="0">
                <a:cs typeface="Arial" panose="020B0604020202020204" pitchFamily="34" charset="0"/>
              </a:rPr>
              <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400" dirty="0" err="1">
                <a:solidFill>
                  <a:srgbClr val="006F6C"/>
                </a:solidFill>
                <a:cs typeface="Arial" panose="020B0604020202020204" pitchFamily="34" charset="0"/>
              </a:rPr>
              <a:t>ps</a:t>
            </a:r>
            <a:r>
              <a:rPr lang="en-US" sz="2400" dirty="0">
                <a:solidFill>
                  <a:srgbClr val="006F6C"/>
                </a:solidFill>
                <a:cs typeface="Arial" panose="020B0604020202020204" pitchFamily="34" charset="0"/>
              </a:rPr>
              <a:t> –</a:t>
            </a:r>
            <a:r>
              <a:rPr lang="en-US" sz="2400" dirty="0" err="1">
                <a:solidFill>
                  <a:srgbClr val="006F6C"/>
                </a:solidFill>
                <a:cs typeface="Arial" panose="020B0604020202020204" pitchFamily="34" charset="0"/>
              </a:rPr>
              <a:t>ef</a:t>
            </a:r>
            <a:r>
              <a:rPr lang="en-US" sz="2400" dirty="0">
                <a:solidFill>
                  <a:srgbClr val="006F6C"/>
                </a:solidFill>
                <a:cs typeface="Arial" panose="020B0604020202020204" pitchFamily="34" charset="0"/>
              </a:rPr>
              <a:t/>
            </a:r>
            <a:br>
              <a:rPr lang="en-US" sz="24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400" dirty="0" err="1">
                <a:solidFill>
                  <a:srgbClr val="006F6C"/>
                </a:solidFill>
                <a:cs typeface="Arial" panose="020B0604020202020204" pitchFamily="34" charset="0"/>
              </a:rPr>
              <a:t>ps</a:t>
            </a:r>
            <a:r>
              <a:rPr lang="en-US" sz="2400" dirty="0">
                <a:solidFill>
                  <a:srgbClr val="006F6C"/>
                </a:solidFill>
                <a:cs typeface="Arial" panose="020B0604020202020204" pitchFamily="34" charset="0"/>
              </a:rPr>
              <a:t> aux</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101</a:t>
            </a:fld>
            <a:endParaRPr lang="he-IL" dirty="0"/>
          </a:p>
        </p:txBody>
      </p:sp>
    </p:spTree>
    <p:extLst>
      <p:ext uri="{BB962C8B-B14F-4D97-AF65-F5344CB8AC3E}">
        <p14:creationId xmlns:p14="http://schemas.microsoft.com/office/powerpoint/2010/main" xmlns="" val="70261263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a:xfrm>
            <a:off x="4425146" y="119193"/>
            <a:ext cx="6400800" cy="1143000"/>
          </a:xfrm>
        </p:spPr>
        <p:txBody>
          <a:bodyPr>
            <a:normAutofit/>
          </a:bodyPr>
          <a:lstStyle/>
          <a:p>
            <a:r>
              <a:rPr lang="en-US" dirty="0">
                <a:solidFill>
                  <a:schemeClr val="bg1"/>
                </a:solidFill>
                <a:cs typeface="Times New Roman" panose="02020603050405020304" pitchFamily="18" charset="0"/>
              </a:rPr>
              <a:t>Process Information</a:t>
            </a:r>
          </a:p>
        </p:txBody>
      </p:sp>
      <p:sp>
        <p:nvSpPr>
          <p:cNvPr id="100357" name="Rectangle 3"/>
          <p:cNvSpPr>
            <a:spLocks noGrp="1" noChangeArrowheads="1"/>
          </p:cNvSpPr>
          <p:nvPr>
            <p:ph idx="1"/>
          </p:nvPr>
        </p:nvSpPr>
        <p:spPr>
          <a:xfrm>
            <a:off x="1828800" y="1773239"/>
            <a:ext cx="8650288" cy="4359275"/>
          </a:xfrm>
        </p:spPr>
        <p:txBody>
          <a:bodyPr>
            <a:normAutofit fontScale="92500" lnSpcReduction="10000"/>
          </a:bodyPr>
          <a:lstStyle/>
          <a:p>
            <a:pPr algn="l" rtl="0" eaLnBrk="1" hangingPunct="1">
              <a:lnSpc>
                <a:spcPct val="85000"/>
              </a:lnSpc>
            </a:pPr>
            <a:r>
              <a:rPr lang="en-US" sz="2400" dirty="0">
                <a:cs typeface="Arial" panose="020B0604020202020204" pitchFamily="34" charset="0"/>
              </a:rPr>
              <a:t>PID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process unique numeric ID</a:t>
            </a:r>
          </a:p>
          <a:p>
            <a:pPr algn="l" rtl="0" eaLnBrk="1" hangingPunct="1">
              <a:lnSpc>
                <a:spcPct val="85000"/>
              </a:lnSpc>
            </a:pPr>
            <a:r>
              <a:rPr lang="en-US" sz="2400" dirty="0">
                <a:cs typeface="Arial" panose="020B0604020202020204" pitchFamily="34" charset="0"/>
              </a:rPr>
              <a:t>PPID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parent process PID</a:t>
            </a:r>
          </a:p>
          <a:p>
            <a:pPr algn="l" rtl="0" eaLnBrk="1" hangingPunct="1">
              <a:lnSpc>
                <a:spcPct val="85000"/>
              </a:lnSpc>
            </a:pPr>
            <a:r>
              <a:rPr lang="en-US" sz="2400" dirty="0">
                <a:cs typeface="Arial" panose="020B0604020202020204" pitchFamily="34" charset="0"/>
              </a:rPr>
              <a:t>Owner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User who started this process</a:t>
            </a:r>
          </a:p>
          <a:p>
            <a:pPr algn="l" rtl="0" eaLnBrk="1" hangingPunct="1">
              <a:lnSpc>
                <a:spcPct val="85000"/>
              </a:lnSpc>
            </a:pPr>
            <a:r>
              <a:rPr lang="en-US" sz="2400" dirty="0">
                <a:cs typeface="Arial" panose="020B0604020202020204" pitchFamily="34" charset="0"/>
              </a:rPr>
              <a:t>SZ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the total virtual size of the process </a:t>
            </a:r>
          </a:p>
          <a:p>
            <a:pPr algn="l" rtl="0" eaLnBrk="1" hangingPunct="1">
              <a:lnSpc>
                <a:spcPct val="85000"/>
              </a:lnSpc>
            </a:pPr>
            <a:r>
              <a:rPr lang="en-US" sz="2400" dirty="0">
                <a:cs typeface="Arial" panose="020B0604020202020204" pitchFamily="34" charset="0"/>
              </a:rPr>
              <a:t>RSS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the real memory size that the process occupies</a:t>
            </a:r>
          </a:p>
          <a:p>
            <a:pPr algn="l" rtl="0" eaLnBrk="1" hangingPunct="1">
              <a:lnSpc>
                <a:spcPct val="85000"/>
              </a:lnSpc>
            </a:pPr>
            <a:r>
              <a:rPr lang="en-US" sz="2400" dirty="0">
                <a:cs typeface="Arial" panose="020B0604020202020204" pitchFamily="34" charset="0"/>
              </a:rPr>
              <a:t>TTY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the terminal device the process is associated with</a:t>
            </a:r>
          </a:p>
          <a:p>
            <a:pPr algn="l" rtl="0" eaLnBrk="1" hangingPunct="1">
              <a:lnSpc>
                <a:spcPct val="85000"/>
              </a:lnSpc>
            </a:pPr>
            <a:r>
              <a:rPr lang="en-US" sz="2400" dirty="0">
                <a:cs typeface="Arial" panose="020B0604020202020204" pitchFamily="34" charset="0"/>
              </a:rPr>
              <a:t>CMD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the command that the process is running</a:t>
            </a:r>
          </a:p>
          <a:p>
            <a:pPr algn="l" rtl="0" eaLnBrk="1" hangingPunct="1">
              <a:lnSpc>
                <a:spcPct val="85000"/>
              </a:lnSpc>
            </a:pPr>
            <a:r>
              <a:rPr lang="en-US" sz="2400" dirty="0">
                <a:cs typeface="Arial" panose="020B0604020202020204" pitchFamily="34" charset="0"/>
              </a:rPr>
              <a:t>PRI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the priority of the process </a:t>
            </a:r>
          </a:p>
          <a:p>
            <a:pPr algn="l" rtl="0" eaLnBrk="1" hangingPunct="1">
              <a:lnSpc>
                <a:spcPct val="85000"/>
              </a:lnSpc>
            </a:pPr>
            <a:r>
              <a:rPr lang="en-US" sz="2400" dirty="0">
                <a:cs typeface="Arial" panose="020B0604020202020204" pitchFamily="34" charset="0"/>
              </a:rPr>
              <a:t>START/STIME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starting time of the process</a:t>
            </a:r>
          </a:p>
          <a:p>
            <a:pPr algn="l" rtl="0" eaLnBrk="1" hangingPunct="1">
              <a:lnSpc>
                <a:spcPct val="85000"/>
              </a:lnSpc>
            </a:pPr>
            <a:r>
              <a:rPr lang="en-US" sz="2400" dirty="0">
                <a:cs typeface="Arial" panose="020B0604020202020204" pitchFamily="34" charset="0"/>
              </a:rPr>
              <a:t>STAT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status (R=running, T=stopped, W=swapped out</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p>
          <a:p>
            <a:pPr algn="l" rtl="0" eaLnBrk="1" hangingPunct="1">
              <a:lnSpc>
                <a:spcPct val="85000"/>
              </a:lnSpc>
            </a:pPr>
            <a:r>
              <a:rPr lang="en-US" sz="2400" dirty="0">
                <a:cs typeface="Arial" panose="020B0604020202020204" pitchFamily="34" charset="0"/>
              </a:rPr>
              <a:t>%CPU, %MEM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resources taken by the process since boot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102</a:t>
            </a:fld>
            <a:endParaRPr lang="he-IL" dirty="0"/>
          </a:p>
        </p:txBody>
      </p:sp>
    </p:spTree>
    <p:extLst>
      <p:ext uri="{BB962C8B-B14F-4D97-AF65-F5344CB8AC3E}">
        <p14:creationId xmlns:p14="http://schemas.microsoft.com/office/powerpoint/2010/main" xmlns="" val="134563467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a:xfrm>
            <a:off x="324633" y="0"/>
            <a:ext cx="10515600" cy="1325563"/>
          </a:xfrm>
        </p:spPr>
        <p:txBody>
          <a:bodyPr>
            <a:normAutofit/>
          </a:bodyPr>
          <a:lstStyle/>
          <a:p>
            <a:r>
              <a:rPr lang="en-US" dirty="0" err="1">
                <a:solidFill>
                  <a:schemeClr val="bg1"/>
                </a:solidFill>
                <a:cs typeface="Times New Roman" panose="02020603050405020304" pitchFamily="18" charset="0"/>
              </a:rPr>
              <a:t>ps</a:t>
            </a:r>
            <a:r>
              <a:rPr lang="en-US" dirty="0">
                <a:solidFill>
                  <a:schemeClr val="bg1"/>
                </a:solidFill>
                <a:cs typeface="Times New Roman" panose="02020603050405020304" pitchFamily="18" charset="0"/>
              </a:rPr>
              <a:t> - example</a:t>
            </a:r>
          </a:p>
        </p:txBody>
      </p:sp>
      <p:sp>
        <p:nvSpPr>
          <p:cNvPr id="102405" name="Rectangle 3"/>
          <p:cNvSpPr>
            <a:spLocks noGrp="1" noChangeArrowheads="1"/>
          </p:cNvSpPr>
          <p:nvPr>
            <p:ph idx="1"/>
          </p:nvPr>
        </p:nvSpPr>
        <p:spPr/>
        <p:txBody>
          <a:bodyPr>
            <a:normAutofit lnSpcReduction="10000"/>
          </a:bodyPr>
          <a:lstStyle/>
          <a:p>
            <a:pPr algn="l" rtl="0" eaLnBrk="1" hangingPunct="1">
              <a:lnSpc>
                <a:spcPct val="95000"/>
              </a:lnSpc>
              <a:buFont typeface="Wingdings" panose="05000000000000000000" pitchFamily="2" charset="2"/>
              <a:buNone/>
            </a:pPr>
            <a:r>
              <a:rPr kumimoji="1" lang="en-US" sz="1600" b="1">
                <a:solidFill>
                  <a:srgbClr val="006F6C"/>
                </a:solidFill>
                <a:cs typeface="Arial" panose="020B0604020202020204" pitchFamily="34" charset="0"/>
              </a:rPr>
              <a:t>&gt; ps aux</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USER    PID %CPU %MEM VSZ  	RSS  TTY  STAT START   TIME COMMAND</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root        1      0.0     0.0    1096  	472    ?        S     Aug06   0:05  init [3] </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bin         264  0.0     0.0    1088  	376    ?        S     Aug06   0:00  portmap</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daemon 316  0.0     0.0    1112  	472    ?        S     Aug06   0:00  /usr/sbin/atd</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root        330  0.0     0.1    1284  	592    ?        S     Aug06   0:00  crond</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root        348  0.0     0.0    1104  	472    ?        S     Aug06   0:00  inetd</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root        362  0.0     0.0    1156  	480    ?        S     Aug06   0:00  lpd</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roee      3547 0.0     0.2     2004 	1116 pts/1 S     14:24    0:00  -tcsh</a:t>
            </a:r>
          </a:p>
          <a:p>
            <a:pPr algn="l" rtl="0" eaLnBrk="1" hangingPunct="1">
              <a:lnSpc>
                <a:spcPct val="95000"/>
              </a:lnSpc>
              <a:buFont typeface="Wingdings" panose="05000000000000000000" pitchFamily="2" charset="2"/>
              <a:buNone/>
            </a:pPr>
            <a:r>
              <a:rPr kumimoji="1" lang="en-US" sz="1600" b="1">
                <a:cs typeface="Arial" panose="020B0604020202020204" pitchFamily="34" charset="0"/>
              </a:rPr>
              <a:t>roee      3595 0.0     0.2     2740 	1120 pts/1 R     15:10    0:00  ps aux</a:t>
            </a:r>
          </a:p>
          <a:p>
            <a:pPr algn="l" rtl="0" eaLnBrk="1" hangingPunct="1">
              <a:lnSpc>
                <a:spcPct val="80000"/>
              </a:lnSpc>
              <a:buFont typeface="Wingdings" panose="05000000000000000000" pitchFamily="2" charset="2"/>
              <a:buNone/>
            </a:pPr>
            <a:r>
              <a:rPr kumimoji="1" lang="en-US" sz="1600" b="1">
                <a:cs typeface="Arial" panose="020B0604020202020204" pitchFamily="34" charset="0"/>
              </a:rPr>
              <a:t>.</a:t>
            </a:r>
          </a:p>
          <a:p>
            <a:pPr algn="l" rtl="0" eaLnBrk="1" hangingPunct="1">
              <a:lnSpc>
                <a:spcPct val="80000"/>
              </a:lnSpc>
              <a:buFont typeface="Wingdings" panose="05000000000000000000" pitchFamily="2" charset="2"/>
              <a:buNone/>
            </a:pPr>
            <a:r>
              <a:rPr kumimoji="1" lang="en-US" sz="1600" b="1">
                <a:cs typeface="Arial" panose="020B0604020202020204" pitchFamily="34" charset="0"/>
              </a:rPr>
              <a:t>.</a:t>
            </a:r>
          </a:p>
          <a:p>
            <a:pPr algn="l" rtl="0" eaLnBrk="1" hangingPunct="1">
              <a:lnSpc>
                <a:spcPct val="80000"/>
              </a:lnSpc>
              <a:buFont typeface="Wingdings" panose="05000000000000000000" pitchFamily="2" charset="2"/>
              <a:buNone/>
            </a:pPr>
            <a:r>
              <a:rPr kumimoji="1" lang="en-US" sz="1600" b="1">
                <a:cs typeface="Arial" panose="020B0604020202020204" pitchFamily="34" charset="0"/>
              </a:rPr>
              <a:t>.</a:t>
            </a:r>
          </a:p>
          <a:p>
            <a:pPr algn="l" rtl="0" eaLnBrk="1" hangingPunct="1">
              <a:lnSpc>
                <a:spcPct val="80000"/>
              </a:lnSpc>
            </a:pPr>
            <a:endParaRPr lang="en-US" sz="1600" b="1">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103</a:t>
            </a:fld>
            <a:endParaRPr lang="he-IL" dirty="0"/>
          </a:p>
        </p:txBody>
      </p:sp>
    </p:spTree>
    <p:extLst>
      <p:ext uri="{BB962C8B-B14F-4D97-AF65-F5344CB8AC3E}">
        <p14:creationId xmlns:p14="http://schemas.microsoft.com/office/powerpoint/2010/main" xmlns="" val="3132026016"/>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a:xfrm>
            <a:off x="374737" y="0"/>
            <a:ext cx="10515600" cy="1325563"/>
          </a:xfrm>
        </p:spPr>
        <p:txBody>
          <a:bodyPr>
            <a:normAutofit/>
          </a:bodyPr>
          <a:lstStyle/>
          <a:p>
            <a:r>
              <a:rPr lang="en-US" dirty="0" err="1">
                <a:solidFill>
                  <a:schemeClr val="bg1"/>
                </a:solidFill>
                <a:cs typeface="Times New Roman" panose="02020603050405020304" pitchFamily="18" charset="0"/>
              </a:rPr>
              <a:t>ps</a:t>
            </a:r>
            <a:r>
              <a:rPr lang="en-US" dirty="0">
                <a:solidFill>
                  <a:schemeClr val="bg1"/>
                </a:solidFill>
                <a:cs typeface="Times New Roman" panose="02020603050405020304" pitchFamily="18" charset="0"/>
              </a:rPr>
              <a:t> - example</a:t>
            </a:r>
          </a:p>
        </p:txBody>
      </p:sp>
      <p:sp>
        <p:nvSpPr>
          <p:cNvPr id="103429" name="Rectangle 7"/>
          <p:cNvSpPr>
            <a:spLocks noGrp="1" noChangeArrowheads="1"/>
          </p:cNvSpPr>
          <p:nvPr>
            <p:ph idx="1"/>
          </p:nvPr>
        </p:nvSpPr>
        <p:spPr>
          <a:noFill/>
        </p:spPr>
        <p:txBody>
          <a:bodyPr>
            <a:normAutofit lnSpcReduction="10000"/>
          </a:bodyPr>
          <a:lstStyle/>
          <a:p>
            <a:pPr algn="l" rtl="0" eaLnBrk="1" hangingPunct="1">
              <a:buFont typeface="Wingdings" panose="05000000000000000000" pitchFamily="2" charset="2"/>
              <a:buNone/>
            </a:pPr>
            <a:r>
              <a:rPr lang="en-US" sz="1600" b="1">
                <a:solidFill>
                  <a:srgbClr val="006F6C"/>
                </a:solidFill>
                <a:cs typeface="Arial" panose="020B0604020202020204" pitchFamily="34" charset="0"/>
              </a:rPr>
              <a:t>&gt; ps -ef</a:t>
            </a:r>
          </a:p>
          <a:p>
            <a:pPr algn="l" rtl="0" eaLnBrk="1" hangingPunct="1">
              <a:buFont typeface="Wingdings" panose="05000000000000000000" pitchFamily="2" charset="2"/>
              <a:buNone/>
            </a:pPr>
            <a:r>
              <a:rPr lang="en-US" sz="1600" b="1">
                <a:cs typeface="Arial" panose="020B0604020202020204" pitchFamily="34" charset="0"/>
              </a:rPr>
              <a:t>UID        PID  PPID  C STIME TTY             TIME         CMD</a:t>
            </a:r>
          </a:p>
          <a:p>
            <a:pPr algn="l" rtl="0" eaLnBrk="1" hangingPunct="1">
              <a:buFont typeface="Wingdings" panose="05000000000000000000" pitchFamily="2" charset="2"/>
              <a:buNone/>
            </a:pPr>
            <a:r>
              <a:rPr lang="en-US" sz="1600" b="1">
                <a:cs typeface="Arial" panose="020B0604020202020204" pitchFamily="34" charset="0"/>
              </a:rPr>
              <a:t>root          1        0     0 Aug06     ?          00:00:05    init [3] </a:t>
            </a:r>
          </a:p>
          <a:p>
            <a:pPr algn="l" rtl="0" eaLnBrk="1" hangingPunct="1">
              <a:buFont typeface="Wingdings" panose="05000000000000000000" pitchFamily="2" charset="2"/>
              <a:buNone/>
            </a:pPr>
            <a:r>
              <a:rPr lang="en-US" sz="1600" b="1">
                <a:cs typeface="Arial" panose="020B0604020202020204" pitchFamily="34" charset="0"/>
              </a:rPr>
              <a:t>bin           264     1     0 Aug06    ?          00:00:00    portmap</a:t>
            </a:r>
          </a:p>
          <a:p>
            <a:pPr algn="l" rtl="0" eaLnBrk="1" hangingPunct="1">
              <a:buFont typeface="Wingdings" panose="05000000000000000000" pitchFamily="2" charset="2"/>
              <a:buNone/>
            </a:pPr>
            <a:r>
              <a:rPr lang="en-US" sz="1600" b="1">
                <a:cs typeface="Arial" panose="020B0604020202020204" pitchFamily="34" charset="0"/>
              </a:rPr>
              <a:t>daemon   316    1      0 Aug06    ?          00:00:00    /usr/sbin/atd</a:t>
            </a:r>
          </a:p>
          <a:p>
            <a:pPr algn="l" rtl="0" eaLnBrk="1" hangingPunct="1">
              <a:buFont typeface="Wingdings" panose="05000000000000000000" pitchFamily="2" charset="2"/>
              <a:buNone/>
            </a:pPr>
            <a:r>
              <a:rPr lang="en-US" sz="1600" b="1">
                <a:cs typeface="Arial" panose="020B0604020202020204" pitchFamily="34" charset="0"/>
              </a:rPr>
              <a:t>root         330     1      0 Aug06    ?          00:00:00    crond</a:t>
            </a:r>
          </a:p>
          <a:p>
            <a:pPr algn="l" rtl="0" eaLnBrk="1" hangingPunct="1">
              <a:buFont typeface="Wingdings" panose="05000000000000000000" pitchFamily="2" charset="2"/>
              <a:buNone/>
            </a:pPr>
            <a:r>
              <a:rPr lang="en-US" sz="1600" b="1">
                <a:cs typeface="Arial" panose="020B0604020202020204" pitchFamily="34" charset="0"/>
              </a:rPr>
              <a:t>root         348     1      0 Aug06    ?          00:00:00    inetd</a:t>
            </a:r>
          </a:p>
          <a:p>
            <a:pPr algn="l" rtl="0" eaLnBrk="1" hangingPunct="1">
              <a:buFont typeface="Wingdings" panose="05000000000000000000" pitchFamily="2" charset="2"/>
              <a:buNone/>
            </a:pPr>
            <a:r>
              <a:rPr lang="en-US" sz="1600" b="1">
                <a:cs typeface="Arial" panose="020B0604020202020204" pitchFamily="34" charset="0"/>
              </a:rPr>
              <a:t>root         362     1      0 Aug06    ?          00:00:00    lpd</a:t>
            </a:r>
          </a:p>
          <a:p>
            <a:pPr algn="l" rtl="0" eaLnBrk="1" hangingPunct="1">
              <a:buFont typeface="Wingdings" panose="05000000000000000000" pitchFamily="2" charset="2"/>
              <a:buNone/>
            </a:pPr>
            <a:r>
              <a:rPr lang="en-US" sz="1600" b="1">
                <a:cs typeface="Arial" panose="020B0604020202020204" pitchFamily="34" charset="0"/>
              </a:rPr>
              <a:t>roee      3502  3501   0 12:54   pts/0     00:00:00   -tcsh</a:t>
            </a:r>
          </a:p>
          <a:p>
            <a:pPr algn="l" rtl="0" eaLnBrk="1" hangingPunct="1">
              <a:buFont typeface="Wingdings" panose="05000000000000000000" pitchFamily="2" charset="2"/>
              <a:buNone/>
            </a:pPr>
            <a:r>
              <a:rPr lang="en-US" sz="1600" b="1">
                <a:cs typeface="Arial" panose="020B0604020202020204" pitchFamily="34" charset="0"/>
              </a:rPr>
              <a:t>root      3545   348     0 14:24      ?         00:00:00    in.telnetd</a:t>
            </a:r>
          </a:p>
          <a:p>
            <a:pPr algn="l" rtl="0" eaLnBrk="1" hangingPunct="1">
              <a:buFont typeface="Wingdings" panose="05000000000000000000" pitchFamily="2" charset="2"/>
              <a:buNone/>
            </a:pPr>
            <a:r>
              <a:rPr lang="en-US" sz="1600" b="1">
                <a:cs typeface="Arial" panose="020B0604020202020204" pitchFamily="34" charset="0"/>
              </a:rPr>
              <a:t>root      3546  3545    0 14:24    pts/1   00:00:00     login -- roee                            </a:t>
            </a:r>
          </a:p>
          <a:p>
            <a:pPr algn="l" rtl="0" eaLnBrk="1" hangingPunct="1">
              <a:buFont typeface="Wingdings" panose="05000000000000000000" pitchFamily="2" charset="2"/>
              <a:buNone/>
            </a:pPr>
            <a:r>
              <a:rPr lang="en-US" sz="1600" b="1">
                <a:cs typeface="Arial" panose="020B0604020202020204" pitchFamily="34" charset="0"/>
              </a:rPr>
              <a:t>roee      3547  3546   0 14:24    pts/1    00:00:00    -tcsh</a:t>
            </a:r>
          </a:p>
          <a:p>
            <a:pPr algn="l" rtl="0" eaLnBrk="1" hangingPunct="1">
              <a:buFont typeface="Wingdings" panose="05000000000000000000" pitchFamily="2" charset="2"/>
              <a:buNone/>
            </a:pPr>
            <a:r>
              <a:rPr lang="en-US" sz="1600" b="1">
                <a:cs typeface="Arial" panose="020B0604020202020204" pitchFamily="34" charset="0"/>
              </a:rPr>
              <a:t>roee      3596  3547   0 15:12    pts/1    00:00:00     ps -ef</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104</a:t>
            </a:fld>
            <a:endParaRPr lang="he-IL" dirty="0"/>
          </a:p>
        </p:txBody>
      </p:sp>
    </p:spTree>
    <p:extLst>
      <p:ext uri="{BB962C8B-B14F-4D97-AF65-F5344CB8AC3E}">
        <p14:creationId xmlns:p14="http://schemas.microsoft.com/office/powerpoint/2010/main" xmlns="" val="2249096815"/>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374737" y="9525"/>
            <a:ext cx="10515600" cy="1325563"/>
          </a:xfrm>
        </p:spPr>
        <p:txBody>
          <a:bodyPr>
            <a:normAutofit/>
          </a:bodyPr>
          <a:lstStyle/>
          <a:p>
            <a:r>
              <a:rPr lang="en-US" dirty="0">
                <a:solidFill>
                  <a:schemeClr val="bg1"/>
                </a:solidFill>
                <a:cs typeface="Times New Roman" panose="02020603050405020304" pitchFamily="18" charset="0"/>
              </a:rPr>
              <a:t>Jobs</a:t>
            </a:r>
          </a:p>
        </p:txBody>
      </p:sp>
      <p:sp>
        <p:nvSpPr>
          <p:cNvPr id="105477" name="Rectangle 3"/>
          <p:cNvSpPr>
            <a:spLocks noGrp="1" noChangeArrowheads="1"/>
          </p:cNvSpPr>
          <p:nvPr>
            <p:ph idx="1"/>
          </p:nvPr>
        </p:nvSpPr>
        <p:spPr>
          <a:xfrm>
            <a:off x="1774825" y="1700213"/>
            <a:ext cx="8650288" cy="4291012"/>
          </a:xfrm>
        </p:spPr>
        <p:txBody>
          <a:bodyPr>
            <a:normAutofit/>
          </a:bodyPr>
          <a:lstStyle/>
          <a:p>
            <a:pPr algn="l" rtl="0" eaLnBrk="1" hangingPunct="1">
              <a:lnSpc>
                <a:spcPct val="95000"/>
              </a:lnSpc>
            </a:pPr>
            <a:r>
              <a:rPr lang="en-US" sz="2000" dirty="0" smtClean="0">
                <a:cs typeface="Arial" panose="020B0604020202020204" pitchFamily="34" charset="0"/>
              </a:rPr>
              <a:t>The shell tracks processes using the notion of ‘Jobs’</a:t>
            </a:r>
          </a:p>
          <a:p>
            <a:pPr lvl="1" algn="l" rtl="0">
              <a:lnSpc>
                <a:spcPct val="95000"/>
              </a:lnSpc>
            </a:pPr>
            <a:r>
              <a:rPr lang="en-US" sz="1600" dirty="0" smtClean="0">
                <a:cs typeface="Arial" panose="020B0604020202020204" pitchFamily="34" charset="0"/>
              </a:rPr>
              <a:t>Corresponds to the processes spawned by a single shell command line</a:t>
            </a:r>
          </a:p>
          <a:p>
            <a:pPr lvl="1" algn="l" rtl="0">
              <a:lnSpc>
                <a:spcPct val="95000"/>
              </a:lnSpc>
            </a:pPr>
            <a:r>
              <a:rPr lang="en-US" sz="1600" dirty="0" smtClean="0">
                <a:cs typeface="Arial" panose="020B0604020202020204" pitchFamily="34" charset="0"/>
              </a:rPr>
              <a:t>Share the same process group ID in the kernel</a:t>
            </a:r>
          </a:p>
          <a:p>
            <a:pPr algn="l" rtl="0" eaLnBrk="1" hangingPunct="1">
              <a:lnSpc>
                <a:spcPct val="95000"/>
              </a:lnSpc>
            </a:pPr>
            <a:r>
              <a:rPr lang="en-US" sz="2000" dirty="0" smtClean="0">
                <a:cs typeface="Arial" panose="020B0604020202020204" pitchFamily="34" charset="0"/>
              </a:rPr>
              <a:t>By default, each command is run in the foreground</a:t>
            </a:r>
          </a:p>
          <a:p>
            <a:pPr lvl="1" algn="l" rtl="0">
              <a:lnSpc>
                <a:spcPct val="95000"/>
              </a:lnSpc>
            </a:pPr>
            <a:r>
              <a:rPr lang="en-US" sz="1600" dirty="0" smtClean="0">
                <a:cs typeface="Arial" panose="020B0604020202020204" pitchFamily="34" charset="0"/>
              </a:rPr>
              <a:t>Standard input is redirected to the foreground job</a:t>
            </a:r>
          </a:p>
          <a:p>
            <a:pPr lvl="1" algn="l" rtl="0">
              <a:lnSpc>
                <a:spcPct val="95000"/>
              </a:lnSpc>
            </a:pPr>
            <a:r>
              <a:rPr lang="en-US" sz="1600" dirty="0" smtClean="0">
                <a:cs typeface="Arial" panose="020B0604020202020204" pitchFamily="34" charset="0"/>
              </a:rPr>
              <a:t>Shell resumes control when the job terminates or is suspended (ctrl + z)</a:t>
            </a:r>
          </a:p>
          <a:p>
            <a:pPr algn="l" rtl="0" eaLnBrk="1" hangingPunct="1">
              <a:lnSpc>
                <a:spcPct val="95000"/>
              </a:lnSpc>
            </a:pPr>
            <a:r>
              <a:rPr lang="en-US" sz="2000" dirty="0" smtClean="0">
                <a:cs typeface="Arial" panose="020B0604020202020204" pitchFamily="34" charset="0"/>
              </a:rPr>
              <a:t>The </a:t>
            </a:r>
            <a:r>
              <a:rPr lang="en-US" sz="2000" dirty="0">
                <a:cs typeface="Arial" panose="020B0604020202020204" pitchFamily="34" charset="0"/>
              </a:rPr>
              <a:t>shell </a:t>
            </a:r>
            <a:r>
              <a:rPr lang="en-US" sz="2000" dirty="0" smtClean="0">
                <a:cs typeface="Arial" panose="020B0604020202020204" pitchFamily="34" charset="0"/>
              </a:rPr>
              <a:t>also enables </a:t>
            </a:r>
            <a:r>
              <a:rPr lang="en-US" sz="2000" dirty="0">
                <a:cs typeface="Arial" panose="020B0604020202020204" pitchFamily="34" charset="0"/>
              </a:rPr>
              <a:t>the user to run </a:t>
            </a:r>
            <a:r>
              <a:rPr lang="en-US" sz="2000" dirty="0" smtClean="0">
                <a:cs typeface="Arial" panose="020B0604020202020204" pitchFamily="34" charset="0"/>
              </a:rPr>
              <a:t>jobs in the background</a:t>
            </a:r>
            <a:endParaRPr lang="en-US" sz="2000" dirty="0">
              <a:cs typeface="Arial" panose="020B0604020202020204" pitchFamily="34" charset="0"/>
            </a:endParaRPr>
          </a:p>
          <a:p>
            <a:pPr algn="l" rtl="0">
              <a:lnSpc>
                <a:spcPct val="9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find /</a:t>
            </a:r>
            <a:r>
              <a:rPr lang="en-US" sz="2000" dirty="0" err="1">
                <a:solidFill>
                  <a:srgbClr val="006F6C"/>
                </a:solidFill>
                <a:cs typeface="Arial" panose="020B0604020202020204" pitchFamily="34" charset="0"/>
              </a:rPr>
              <a:t>usr</a:t>
            </a:r>
            <a:r>
              <a:rPr lang="en-US" sz="2000" dirty="0">
                <a:solidFill>
                  <a:srgbClr val="006F6C"/>
                </a:solidFill>
                <a:cs typeface="Arial" panose="020B0604020202020204" pitchFamily="34" charset="0"/>
              </a:rPr>
              <a: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name “*.</a:t>
            </a:r>
            <a:r>
              <a:rPr lang="en-US" sz="2000" dirty="0" err="1">
                <a:solidFill>
                  <a:srgbClr val="006F6C"/>
                </a:solidFill>
                <a:cs typeface="Arial" panose="020B0604020202020204" pitchFamily="34" charset="0"/>
              </a:rPr>
              <a:t>tmp</a:t>
            </a:r>
            <a:r>
              <a:rPr lang="en-US" sz="2000" dirty="0">
                <a:solidFill>
                  <a:srgbClr val="006F6C"/>
                </a:solidFill>
                <a:cs typeface="Arial" panose="020B0604020202020204" pitchFamily="34" charset="0"/>
              </a:rPr>
              <a:t>” | </a:t>
            </a:r>
            <a:r>
              <a:rPr lang="en-US" sz="2000" dirty="0" err="1">
                <a:solidFill>
                  <a:srgbClr val="006F6C"/>
                </a:solidFill>
                <a:cs typeface="Arial" panose="020B0604020202020204" pitchFamily="34" charset="0"/>
              </a:rPr>
              <a:t>xargs</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rm</a:t>
            </a:r>
            <a:r>
              <a:rPr lang="en-US" sz="2000" dirty="0">
                <a:solidFill>
                  <a:srgbClr val="006F6C"/>
                </a:solidFill>
                <a:cs typeface="Arial" panose="020B0604020202020204" pitchFamily="34" charset="0"/>
              </a:rPr>
              <a:t> –f </a:t>
            </a:r>
            <a:r>
              <a:rPr lang="en-US" sz="2000" u="sng" dirty="0">
                <a:solidFill>
                  <a:schemeClr val="hlink"/>
                </a:solidFill>
                <a:cs typeface="Arial" panose="020B0604020202020204" pitchFamily="34" charset="0"/>
              </a:rPr>
              <a:t>&amp;</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[1] 3597</a:t>
            </a:r>
          </a:p>
          <a:p>
            <a:pPr algn="l" rtl="0">
              <a:lnSpc>
                <a:spcPct val="9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whoami</a:t>
            </a:r>
            <a:r>
              <a:rPr lang="en-US" sz="2000" dirty="0">
                <a:cs typeface="Arial" panose="020B0604020202020204" pitchFamily="34" charset="0"/>
              </a:rPr>
              <a:t/>
            </a:r>
            <a:br>
              <a:rPr lang="en-US" sz="2000" dirty="0">
                <a:cs typeface="Arial" panose="020B0604020202020204" pitchFamily="34" charset="0"/>
              </a:rPr>
            </a:br>
            <a:r>
              <a:rPr lang="en-US" sz="2000" dirty="0" err="1">
                <a:cs typeface="Arial" panose="020B0604020202020204" pitchFamily="34" charset="0"/>
              </a:rPr>
              <a:t>ziv</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[1]  + Done                          find /</a:t>
            </a:r>
            <a:r>
              <a:rPr lang="en-US" sz="2000" dirty="0" err="1">
                <a:cs typeface="Arial" panose="020B0604020202020204" pitchFamily="34" charset="0"/>
              </a:rPr>
              <a:t>usr</a:t>
            </a:r>
            <a:r>
              <a:rPr lang="en-US" sz="2000" dirty="0">
                <a:cs typeface="Arial" panose="020B0604020202020204" pitchFamily="34" charset="0"/>
              </a:rPr>
              <a:t>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name </a:t>
            </a:r>
            <a:r>
              <a:rPr lang="en-US" sz="2000" dirty="0" smtClean="0">
                <a:latin typeface="Times New Roman" panose="02020603050405020304" pitchFamily="18" charset="0"/>
                <a:cs typeface="Arial" panose="020B0604020202020204" pitchFamily="34" charset="0"/>
              </a:rPr>
              <a:t>…</a:t>
            </a:r>
            <a:r>
              <a:rPr lang="en-US" sz="2000" dirty="0" smtClean="0">
                <a:cs typeface="Arial" panose="020B0604020202020204" pitchFamily="34" charset="0"/>
              </a:rPr>
              <a:t>.</a:t>
            </a: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105</a:t>
            </a:fld>
            <a:endParaRPr lang="he-IL" dirty="0"/>
          </a:p>
        </p:txBody>
      </p:sp>
    </p:spTree>
    <p:extLst>
      <p:ext uri="{BB962C8B-B14F-4D97-AF65-F5344CB8AC3E}">
        <p14:creationId xmlns:p14="http://schemas.microsoft.com/office/powerpoint/2010/main" xmlns="" val="3142080809"/>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374737" y="9525"/>
            <a:ext cx="10515600" cy="1325563"/>
          </a:xfrm>
        </p:spPr>
        <p:txBody>
          <a:bodyPr>
            <a:normAutofit/>
          </a:bodyPr>
          <a:lstStyle/>
          <a:p>
            <a:r>
              <a:rPr lang="en-US" dirty="0" smtClean="0">
                <a:solidFill>
                  <a:schemeClr val="bg1"/>
                </a:solidFill>
                <a:cs typeface="Times New Roman" panose="02020603050405020304" pitchFamily="18" charset="0"/>
              </a:rPr>
              <a:t>Jobs (2)</a:t>
            </a:r>
            <a:endParaRPr lang="en-US" dirty="0">
              <a:solidFill>
                <a:schemeClr val="bg1"/>
              </a:solidFill>
              <a:cs typeface="Times New Roman" panose="02020603050405020304" pitchFamily="18" charset="0"/>
            </a:endParaRPr>
          </a:p>
        </p:txBody>
      </p:sp>
      <p:sp>
        <p:nvSpPr>
          <p:cNvPr id="105477" name="Rectangle 3"/>
          <p:cNvSpPr>
            <a:spLocks noGrp="1" noChangeArrowheads="1"/>
          </p:cNvSpPr>
          <p:nvPr>
            <p:ph idx="1"/>
          </p:nvPr>
        </p:nvSpPr>
        <p:spPr>
          <a:xfrm>
            <a:off x="1774825" y="1700213"/>
            <a:ext cx="8650288" cy="4291012"/>
          </a:xfrm>
        </p:spPr>
        <p:txBody>
          <a:bodyPr>
            <a:normAutofit/>
          </a:bodyPr>
          <a:lstStyle/>
          <a:p>
            <a:pPr algn="l" rtl="0" eaLnBrk="1" hangingPunct="1">
              <a:lnSpc>
                <a:spcPct val="95000"/>
              </a:lnSpc>
            </a:pPr>
            <a:r>
              <a:rPr lang="en-US" sz="2000" dirty="0" smtClean="0">
                <a:cs typeface="Arial" panose="020B0604020202020204" pitchFamily="34" charset="0"/>
              </a:rPr>
              <a:t>Background </a:t>
            </a:r>
            <a:r>
              <a:rPr lang="en-US" sz="2000" dirty="0" smtClean="0">
                <a:cs typeface="Arial" panose="020B0604020202020204" pitchFamily="34" charset="0"/>
              </a:rPr>
              <a:t>jobs </a:t>
            </a:r>
            <a:r>
              <a:rPr lang="en-US" sz="2000" dirty="0">
                <a:cs typeface="Arial" panose="020B0604020202020204" pitchFamily="34" charset="0"/>
              </a:rPr>
              <a:t>can be in one of 2 states: </a:t>
            </a:r>
            <a:r>
              <a:rPr lang="en-US" sz="2000" dirty="0">
                <a:solidFill>
                  <a:schemeClr val="hlink"/>
                </a:solidFill>
                <a:cs typeface="Arial" panose="020B0604020202020204" pitchFamily="34" charset="0"/>
              </a:rPr>
              <a:t>Suspended</a:t>
            </a:r>
            <a:r>
              <a:rPr lang="en-US" sz="2000" dirty="0">
                <a:cs typeface="Arial" panose="020B0604020202020204" pitchFamily="34" charset="0"/>
              </a:rPr>
              <a:t> and </a:t>
            </a:r>
            <a:r>
              <a:rPr lang="en-US" sz="2000" dirty="0">
                <a:solidFill>
                  <a:srgbClr val="00CC00"/>
                </a:solidFill>
                <a:cs typeface="Arial" panose="020B0604020202020204" pitchFamily="34" charset="0"/>
              </a:rPr>
              <a:t>Running.</a:t>
            </a:r>
          </a:p>
          <a:p>
            <a:pPr algn="l" rtl="0">
              <a:lnSpc>
                <a:spcPct val="95000"/>
              </a:lnSpc>
            </a:pPr>
            <a:r>
              <a:rPr lang="en-US" sz="2000" dirty="0">
                <a:cs typeface="Arial" panose="020B0604020202020204" pitchFamily="34" charset="0"/>
              </a:rPr>
              <a:t>To watch the list of background </a:t>
            </a:r>
            <a:r>
              <a:rPr lang="en-US" sz="2000" dirty="0" smtClean="0">
                <a:cs typeface="Arial" panose="020B0604020202020204" pitchFamily="34" charset="0"/>
              </a:rPr>
              <a:t>jobs, </a:t>
            </a:r>
            <a:r>
              <a:rPr lang="en-US" sz="2000" dirty="0">
                <a:cs typeface="Arial" panose="020B0604020202020204" pitchFamily="34" charset="0"/>
              </a:rPr>
              <a:t>we use the command </a:t>
            </a:r>
            <a:r>
              <a:rPr lang="en-US" sz="2000" b="1" dirty="0">
                <a:cs typeface="Arial" panose="020B0604020202020204" pitchFamily="34" charset="0"/>
              </a:rPr>
              <a:t>jobs.</a:t>
            </a:r>
            <a:r>
              <a:rPr lang="en-US" sz="2000" dirty="0">
                <a:cs typeface="Arial" panose="020B0604020202020204" pitchFamily="34" charset="0"/>
              </a:rPr>
              <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jobs</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[1]  + Suspended                      find / -name </a:t>
            </a:r>
            <a:r>
              <a:rPr lang="en-US" sz="2000" dirty="0" err="1">
                <a:cs typeface="Arial" panose="020B0604020202020204" pitchFamily="34" charset="0"/>
              </a:rPr>
              <a:t>secret_file.dmp</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[2]  - Running                          sleep 50</a:t>
            </a:r>
            <a:endParaRPr lang="en-US" sz="2000" b="1" dirty="0">
              <a:cs typeface="Arial" panose="020B0604020202020204" pitchFamily="34" charset="0"/>
            </a:endParaRPr>
          </a:p>
          <a:p>
            <a:pPr algn="l" rtl="0" eaLnBrk="1" hangingPunct="1">
              <a:lnSpc>
                <a:spcPct val="80000"/>
              </a:lnSpc>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106</a:t>
            </a:fld>
            <a:endParaRPr lang="he-IL" dirty="0"/>
          </a:p>
        </p:txBody>
      </p:sp>
    </p:spTree>
    <p:extLst>
      <p:ext uri="{BB962C8B-B14F-4D97-AF65-F5344CB8AC3E}">
        <p14:creationId xmlns:p14="http://schemas.microsoft.com/office/powerpoint/2010/main" xmlns="" val="3142080809"/>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a:xfrm>
            <a:off x="387263" y="0"/>
            <a:ext cx="10515600" cy="1325563"/>
          </a:xfrm>
        </p:spPr>
        <p:txBody>
          <a:bodyPr>
            <a:normAutofit/>
          </a:bodyPr>
          <a:lstStyle/>
          <a:p>
            <a:r>
              <a:rPr lang="en-US" dirty="0">
                <a:solidFill>
                  <a:schemeClr val="bg1"/>
                </a:solidFill>
                <a:cs typeface="Times New Roman" panose="02020603050405020304" pitchFamily="18" charset="0"/>
              </a:rPr>
              <a:t>Jobs </a:t>
            </a:r>
            <a:r>
              <a:rPr lang="en-US" dirty="0" smtClean="0">
                <a:solidFill>
                  <a:schemeClr val="bg1"/>
                </a:solidFill>
                <a:cs typeface="Times New Roman" panose="02020603050405020304" pitchFamily="18" charset="0"/>
              </a:rPr>
              <a:t>(3)</a:t>
            </a:r>
            <a:endParaRPr lang="en-US" dirty="0">
              <a:solidFill>
                <a:schemeClr val="bg1"/>
              </a:solidFill>
              <a:cs typeface="Times New Roman" panose="02020603050405020304" pitchFamily="18" charset="0"/>
            </a:endParaRPr>
          </a:p>
        </p:txBody>
      </p:sp>
      <p:sp>
        <p:nvSpPr>
          <p:cNvPr id="106501" name="Rectangle 3"/>
          <p:cNvSpPr>
            <a:spLocks noGrp="1" noChangeArrowheads="1"/>
          </p:cNvSpPr>
          <p:nvPr>
            <p:ph idx="1"/>
          </p:nvPr>
        </p:nvSpPr>
        <p:spPr/>
        <p:txBody>
          <a:bodyPr/>
          <a:lstStyle/>
          <a:p>
            <a:pPr algn="l" rtl="0" eaLnBrk="1" hangingPunct="1">
              <a:lnSpc>
                <a:spcPct val="90000"/>
              </a:lnSpc>
            </a:pPr>
            <a:r>
              <a:rPr lang="en-US" sz="2400" dirty="0">
                <a:cs typeface="Arial" panose="020B0604020202020204" pitchFamily="34" charset="0"/>
              </a:rPr>
              <a:t>Each background </a:t>
            </a:r>
            <a:r>
              <a:rPr lang="en-US" sz="2400" dirty="0" smtClean="0">
                <a:cs typeface="Arial" panose="020B0604020202020204" pitchFamily="34" charset="0"/>
              </a:rPr>
              <a:t>job </a:t>
            </a:r>
            <a:r>
              <a:rPr lang="en-US" sz="2400" dirty="0">
                <a:cs typeface="Arial" panose="020B0604020202020204" pitchFamily="34" charset="0"/>
              </a:rPr>
              <a:t>is identified by a job-ID and, of course, by its PID. </a:t>
            </a:r>
          </a:p>
          <a:p>
            <a:pPr algn="l" rtl="0" eaLnBrk="1" hangingPunct="1">
              <a:lnSpc>
                <a:spcPct val="90000"/>
              </a:lnSpc>
            </a:pPr>
            <a:r>
              <a:rPr lang="en-US" sz="2400" dirty="0">
                <a:cs typeface="Arial" panose="020B0604020202020204" pitchFamily="34" charset="0"/>
              </a:rPr>
              <a:t>In order to refer to the job-ID we precede it with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r>
              <a:rPr lang="en-US" sz="2400" dirty="0">
                <a:latin typeface="Times New Roman" panose="02020603050405020304" pitchFamily="18" charset="0"/>
                <a:cs typeface="Arial" panose="020B0604020202020204" pitchFamily="34" charset="0"/>
              </a:rPr>
              <a:t>”</a:t>
            </a:r>
            <a:endParaRPr lang="en-US" sz="2400" dirty="0">
              <a:cs typeface="Arial" panose="020B0604020202020204" pitchFamily="34" charset="0"/>
            </a:endParaRPr>
          </a:p>
          <a:p>
            <a:pPr algn="l" rtl="0" eaLnBrk="1" hangingPunct="1">
              <a:lnSpc>
                <a:spcPct val="90000"/>
              </a:lnSpc>
            </a:pPr>
            <a:r>
              <a:rPr lang="en-US" sz="2400" dirty="0">
                <a:cs typeface="Arial" panose="020B0604020202020204" pitchFamily="34" charset="0"/>
              </a:rPr>
              <a:t>The command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stop</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causes a job to be suspended</a:t>
            </a:r>
          </a:p>
          <a:p>
            <a:pPr algn="l" rtl="0" eaLnBrk="1" hangingPunct="1">
              <a:lnSpc>
                <a:spcPct val="90000"/>
              </a:lnSpc>
            </a:pPr>
            <a:r>
              <a:rPr lang="en-US" sz="2400" dirty="0">
                <a:cs typeface="Arial" panose="020B0604020202020204" pitchFamily="34" charset="0"/>
              </a:rPr>
              <a:t>The command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bg</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causes a suspended job to continue executing in the background</a:t>
            </a:r>
          </a:p>
          <a:p>
            <a:pPr algn="l" rtl="0" eaLnBrk="1" hangingPunct="1">
              <a:lnSpc>
                <a:spcPct val="90000"/>
              </a:lnSpc>
            </a:pPr>
            <a:r>
              <a:rPr lang="en-US" sz="2400" dirty="0">
                <a:cs typeface="Arial" panose="020B0604020202020204" pitchFamily="34" charset="0"/>
              </a:rPr>
              <a:t>The command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fg</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activates a background job and brings it to foreground</a:t>
            </a:r>
          </a:p>
          <a:p>
            <a:pPr algn="l" rtl="0" eaLnBrk="1" hangingPunct="1">
              <a:lnSpc>
                <a:spcPct val="90000"/>
              </a:lnSpc>
            </a:pPr>
            <a:r>
              <a:rPr lang="en-US" sz="2400" dirty="0">
                <a:cs typeface="Arial" panose="020B0604020202020204" pitchFamily="34" charset="0"/>
              </a:rPr>
              <a:t>All commands can receive PID or %job-ID</a:t>
            </a:r>
          </a:p>
          <a:p>
            <a:pPr algn="l" rtl="0" eaLnBrk="1" hangingPunct="1">
              <a:lnSpc>
                <a:spcPct val="90000"/>
              </a:lnSpc>
              <a:buFont typeface="Wingdings" panose="05000000000000000000" pitchFamily="2" charset="2"/>
              <a:buNone/>
            </a:pPr>
            <a:endParaRPr lang="en-US" sz="2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107</a:t>
            </a:fld>
            <a:endParaRPr lang="he-IL" dirty="0"/>
          </a:p>
        </p:txBody>
      </p:sp>
    </p:spTree>
    <p:extLst>
      <p:ext uri="{BB962C8B-B14F-4D97-AF65-F5344CB8AC3E}">
        <p14:creationId xmlns:p14="http://schemas.microsoft.com/office/powerpoint/2010/main" xmlns="" val="2980744074"/>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274529" y="0"/>
            <a:ext cx="10515600" cy="1325563"/>
          </a:xfrm>
        </p:spPr>
        <p:txBody>
          <a:bodyPr>
            <a:normAutofit/>
          </a:bodyPr>
          <a:lstStyle/>
          <a:p>
            <a:r>
              <a:rPr lang="en-US" dirty="0">
                <a:solidFill>
                  <a:schemeClr val="bg1"/>
                </a:solidFill>
                <a:cs typeface="Times New Roman" panose="02020603050405020304" pitchFamily="18" charset="0"/>
              </a:rPr>
              <a:t>IPC</a:t>
            </a:r>
          </a:p>
        </p:txBody>
      </p:sp>
      <p:sp>
        <p:nvSpPr>
          <p:cNvPr id="107525" name="Rectangle 3"/>
          <p:cNvSpPr>
            <a:spLocks noGrp="1" noChangeArrowheads="1"/>
          </p:cNvSpPr>
          <p:nvPr>
            <p:ph idx="1"/>
          </p:nvPr>
        </p:nvSpPr>
        <p:spPr/>
        <p:txBody>
          <a:bodyPr/>
          <a:lstStyle/>
          <a:p>
            <a:pPr algn="l" rtl="0" eaLnBrk="1" hangingPunct="1">
              <a:lnSpc>
                <a:spcPct val="90000"/>
              </a:lnSpc>
            </a:pPr>
            <a:r>
              <a:rPr lang="en-US" sz="2400">
                <a:cs typeface="Arial" panose="020B0604020202020204" pitchFamily="34" charset="0"/>
              </a:rPr>
              <a:t>Several common mechanisms exist to allow Inter-Process-Communication.</a:t>
            </a:r>
          </a:p>
          <a:p>
            <a:pPr algn="l" rtl="0" eaLnBrk="1" hangingPunct="1">
              <a:lnSpc>
                <a:spcPct val="90000"/>
              </a:lnSpc>
            </a:pPr>
            <a:r>
              <a:rPr lang="en-US" sz="2400">
                <a:cs typeface="Arial" panose="020B0604020202020204" pitchFamily="34" charset="0"/>
              </a:rPr>
              <a:t>Most of them are beyond the scope of this course</a:t>
            </a:r>
          </a:p>
          <a:p>
            <a:pPr lvl="1" algn="l" rtl="0" eaLnBrk="1" hangingPunct="1">
              <a:lnSpc>
                <a:spcPct val="90000"/>
              </a:lnSpc>
            </a:pPr>
            <a:r>
              <a:rPr lang="en-US" sz="2000">
                <a:solidFill>
                  <a:srgbClr val="006F6C"/>
                </a:solidFill>
                <a:cs typeface="Arial" panose="020B0604020202020204" pitchFamily="34" charset="0"/>
              </a:rPr>
              <a:t>Shared Memory</a:t>
            </a:r>
          </a:p>
          <a:p>
            <a:pPr lvl="1" algn="l" rtl="0" eaLnBrk="1" hangingPunct="1">
              <a:lnSpc>
                <a:spcPct val="90000"/>
              </a:lnSpc>
            </a:pPr>
            <a:r>
              <a:rPr lang="en-US" sz="2000">
                <a:solidFill>
                  <a:srgbClr val="006F6C"/>
                </a:solidFill>
                <a:cs typeface="Arial" panose="020B0604020202020204" pitchFamily="34" charset="0"/>
              </a:rPr>
              <a:t>Semaphores</a:t>
            </a:r>
          </a:p>
          <a:p>
            <a:pPr lvl="1" algn="l" rtl="0" eaLnBrk="1" hangingPunct="1">
              <a:lnSpc>
                <a:spcPct val="90000"/>
              </a:lnSpc>
            </a:pPr>
            <a:r>
              <a:rPr lang="en-US" sz="2000">
                <a:solidFill>
                  <a:srgbClr val="006F6C"/>
                </a:solidFill>
                <a:cs typeface="Arial" panose="020B0604020202020204" pitchFamily="34" charset="0"/>
              </a:rPr>
              <a:t>Message Queues</a:t>
            </a:r>
          </a:p>
          <a:p>
            <a:pPr lvl="1" algn="l" rtl="0" eaLnBrk="1" hangingPunct="1">
              <a:lnSpc>
                <a:spcPct val="90000"/>
              </a:lnSpc>
            </a:pPr>
            <a:r>
              <a:rPr lang="en-US" sz="2000">
                <a:solidFill>
                  <a:srgbClr val="006F6C"/>
                </a:solidFill>
                <a:cs typeface="Arial" panose="020B0604020202020204" pitchFamily="34" charset="0"/>
              </a:rPr>
              <a:t>Sockets</a:t>
            </a:r>
          </a:p>
          <a:p>
            <a:pPr lvl="1" algn="l" rtl="0" eaLnBrk="1" hangingPunct="1">
              <a:lnSpc>
                <a:spcPct val="90000"/>
              </a:lnSpc>
            </a:pPr>
            <a:r>
              <a:rPr lang="en-US" sz="2000">
                <a:solidFill>
                  <a:srgbClr val="006F6C"/>
                </a:solidFill>
                <a:cs typeface="Arial" panose="020B0604020202020204" pitchFamily="34" charset="0"/>
              </a:rPr>
              <a:t>More</a:t>
            </a:r>
          </a:p>
          <a:p>
            <a:pPr algn="l" rtl="0" eaLnBrk="1" hangingPunct="1">
              <a:lnSpc>
                <a:spcPct val="90000"/>
              </a:lnSpc>
            </a:pPr>
            <a:r>
              <a:rPr lang="en-US" sz="2400">
                <a:cs typeface="Arial" panose="020B0604020202020204" pitchFamily="34" charset="0"/>
              </a:rPr>
              <a:t>Signals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 process can be given a signal, and can specify a signal handler to activate in case the signal was sent</a:t>
            </a:r>
          </a:p>
          <a:p>
            <a:pPr algn="l" rtl="0" eaLnBrk="1" hangingPunct="1">
              <a:lnSpc>
                <a:spcPct val="90000"/>
              </a:lnSpc>
            </a:pPr>
            <a:r>
              <a:rPr lang="en-US" sz="2400">
                <a:cs typeface="Arial" panose="020B0604020202020204" pitchFamily="34" charset="0"/>
              </a:rPr>
              <a:t>There are several types of signals, identified by numbers</a:t>
            </a:r>
          </a:p>
          <a:p>
            <a:pPr algn="l" rtl="0" eaLnBrk="1" hangingPunct="1">
              <a:lnSpc>
                <a:spcPct val="90000"/>
              </a:lnSpc>
              <a:buFont typeface="Wingdings" panose="05000000000000000000" pitchFamily="2" charset="2"/>
              <a:buNone/>
            </a:pPr>
            <a:endParaRPr lang="en-US" sz="24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108</a:t>
            </a:fld>
            <a:endParaRPr lang="he-IL" dirty="0"/>
          </a:p>
        </p:txBody>
      </p:sp>
    </p:spTree>
    <p:extLst>
      <p:ext uri="{BB962C8B-B14F-4D97-AF65-F5344CB8AC3E}">
        <p14:creationId xmlns:p14="http://schemas.microsoft.com/office/powerpoint/2010/main" xmlns="" val="69672725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362211" y="0"/>
            <a:ext cx="10515600" cy="1325563"/>
          </a:xfrm>
        </p:spPr>
        <p:txBody>
          <a:bodyPr>
            <a:normAutofit/>
          </a:bodyPr>
          <a:lstStyle/>
          <a:p>
            <a:r>
              <a:rPr lang="en-US" dirty="0">
                <a:solidFill>
                  <a:schemeClr val="bg1"/>
                </a:solidFill>
                <a:cs typeface="Times New Roman" panose="02020603050405020304" pitchFamily="18" charset="0"/>
              </a:rPr>
              <a:t>Signals</a:t>
            </a:r>
          </a:p>
        </p:txBody>
      </p:sp>
      <p:sp>
        <p:nvSpPr>
          <p:cNvPr id="108549" name="Rectangle 3"/>
          <p:cNvSpPr>
            <a:spLocks noGrp="1" noChangeArrowheads="1"/>
          </p:cNvSpPr>
          <p:nvPr>
            <p:ph idx="1"/>
          </p:nvPr>
        </p:nvSpPr>
        <p:spPr>
          <a:xfrm>
            <a:off x="1805049" y="1320801"/>
            <a:ext cx="8650288" cy="5040312"/>
          </a:xfrm>
        </p:spPr>
        <p:txBody>
          <a:bodyPr/>
          <a:lstStyle/>
          <a:p>
            <a:pPr algn="l" rtl="0" eaLnBrk="1" hangingPunct="1">
              <a:lnSpc>
                <a:spcPct val="105000"/>
              </a:lnSpc>
              <a:spcBef>
                <a:spcPct val="0"/>
              </a:spcBef>
              <a:buFont typeface="Wingdings" panose="05000000000000000000" pitchFamily="2" charset="2"/>
              <a:buNone/>
            </a:pPr>
            <a:r>
              <a:rPr lang="en-US" sz="2000" dirty="0">
                <a:cs typeface="Arial" panose="020B0604020202020204" pitchFamily="34" charset="0"/>
              </a:rPr>
              <a:t>The common signals are the first 15:</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SIGHUP		</a:t>
            </a:r>
            <a:r>
              <a:rPr lang="en-US" sz="1800" dirty="0">
                <a:solidFill>
                  <a:srgbClr val="00CC00"/>
                </a:solidFill>
                <a:cs typeface="Arial" panose="020B0604020202020204" pitchFamily="34" charset="0"/>
              </a:rPr>
              <a:t>1</a:t>
            </a:r>
            <a:r>
              <a:rPr lang="en-US" sz="1800" dirty="0">
                <a:cs typeface="Arial" panose="020B0604020202020204" pitchFamily="34" charset="0"/>
              </a:rPr>
              <a:t>       /* </a:t>
            </a:r>
            <a:r>
              <a:rPr lang="en-US" sz="1800" dirty="0" err="1">
                <a:cs typeface="Arial" panose="020B0604020202020204" pitchFamily="34" charset="0"/>
              </a:rPr>
              <a:t>Hangup</a:t>
            </a:r>
            <a:r>
              <a:rPr lang="en-US" sz="1800" dirty="0">
                <a:cs typeface="Arial" panose="020B0604020202020204" pitchFamily="34" charset="0"/>
              </a:rPr>
              <a:t>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SIGINT		</a:t>
            </a:r>
            <a:r>
              <a:rPr lang="en-US" sz="1800" dirty="0">
                <a:solidFill>
                  <a:srgbClr val="00CC00"/>
                </a:solidFill>
                <a:cs typeface="Arial" panose="020B0604020202020204" pitchFamily="34" charset="0"/>
              </a:rPr>
              <a:t>2</a:t>
            </a:r>
            <a:r>
              <a:rPr lang="en-US" sz="1800" dirty="0">
                <a:cs typeface="Arial" panose="020B0604020202020204" pitchFamily="34" charset="0"/>
              </a:rPr>
              <a:t>       /* Interrupt (ANSI).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SIGQUIT		3       /* Quit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SIGILL		4       /* Illegal instruction (ANSI).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SIGTRAP		5       /* Trace trap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SIGABRT		6       /* Abort (ANSI).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SIGIOT		6       /* IOT trap (4.2 BSD).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SIGBUS		7       /* BUS error (4.2 BSD).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SIGFPE		8       /* Floating-point exception (ANSI).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SIGKILL		</a:t>
            </a:r>
            <a:r>
              <a:rPr lang="en-US" sz="1800" dirty="0">
                <a:solidFill>
                  <a:srgbClr val="00CC00"/>
                </a:solidFill>
                <a:cs typeface="Arial" panose="020B0604020202020204" pitchFamily="34" charset="0"/>
              </a:rPr>
              <a:t>9</a:t>
            </a:r>
            <a:r>
              <a:rPr lang="en-US" sz="1800" dirty="0">
                <a:cs typeface="Arial" panose="020B0604020202020204" pitchFamily="34" charset="0"/>
              </a:rPr>
              <a:t>       /* Kill, </a:t>
            </a:r>
            <a:r>
              <a:rPr lang="en-US" sz="1800" dirty="0" err="1">
                <a:cs typeface="Arial" panose="020B0604020202020204" pitchFamily="34" charset="0"/>
              </a:rPr>
              <a:t>unblockable</a:t>
            </a:r>
            <a:r>
              <a:rPr lang="en-US" sz="1800" dirty="0">
                <a:cs typeface="Arial" panose="020B0604020202020204" pitchFamily="34" charset="0"/>
              </a:rPr>
              <a:t>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SIGUSR1		10      /* User-defined signal 1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SIGSEGV		</a:t>
            </a:r>
            <a:r>
              <a:rPr lang="en-US" sz="1800" dirty="0">
                <a:solidFill>
                  <a:srgbClr val="00CC00"/>
                </a:solidFill>
                <a:cs typeface="Arial" panose="020B0604020202020204" pitchFamily="34" charset="0"/>
              </a:rPr>
              <a:t>11</a:t>
            </a:r>
            <a:r>
              <a:rPr lang="en-US" sz="1800" dirty="0">
                <a:cs typeface="Arial" panose="020B0604020202020204" pitchFamily="34" charset="0"/>
              </a:rPr>
              <a:t>      /* Segmentation violation (ANSI).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SIGUSR2		12      /* User-defined signal 2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SIGPIPE		13      /* Broken pipe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SIGALRM	</a:t>
            </a:r>
            <a:r>
              <a:rPr lang="en-US" sz="1800" dirty="0" smtClean="0">
                <a:cs typeface="Arial" panose="020B0604020202020204" pitchFamily="34" charset="0"/>
              </a:rPr>
              <a:t>	14      </a:t>
            </a:r>
            <a:r>
              <a:rPr lang="en-US" sz="1800" dirty="0">
                <a:cs typeface="Arial" panose="020B0604020202020204" pitchFamily="34" charset="0"/>
              </a:rPr>
              <a:t>/* Alarm clock (POSIX).  */</a:t>
            </a:r>
          </a:p>
          <a:p>
            <a:pPr algn="l" rtl="0" eaLnBrk="1" hangingPunct="1">
              <a:lnSpc>
                <a:spcPct val="105000"/>
              </a:lnSpc>
              <a:spcBef>
                <a:spcPct val="0"/>
              </a:spcBef>
              <a:buFont typeface="Wingdings" panose="05000000000000000000" pitchFamily="2" charset="2"/>
              <a:buNone/>
            </a:pPr>
            <a:r>
              <a:rPr lang="en-US" sz="1800" dirty="0">
                <a:cs typeface="Arial" panose="020B0604020202020204" pitchFamily="34" charset="0"/>
              </a:rPr>
              <a:t>SIGTERM	</a:t>
            </a:r>
            <a:r>
              <a:rPr lang="en-US" sz="1800" dirty="0" smtClean="0">
                <a:cs typeface="Arial" panose="020B0604020202020204" pitchFamily="34" charset="0"/>
              </a:rPr>
              <a:t>	</a:t>
            </a:r>
            <a:r>
              <a:rPr lang="en-US" sz="1800" dirty="0" smtClean="0">
                <a:solidFill>
                  <a:srgbClr val="00CC00"/>
                </a:solidFill>
                <a:cs typeface="Arial" panose="020B0604020202020204" pitchFamily="34" charset="0"/>
              </a:rPr>
              <a:t>15</a:t>
            </a:r>
            <a:r>
              <a:rPr lang="en-US" sz="1800" dirty="0" smtClean="0">
                <a:cs typeface="Arial" panose="020B0604020202020204" pitchFamily="34" charset="0"/>
              </a:rPr>
              <a:t>      </a:t>
            </a:r>
            <a:r>
              <a:rPr lang="en-US" sz="1800" dirty="0">
                <a:cs typeface="Arial" panose="020B0604020202020204" pitchFamily="34" charset="0"/>
              </a:rPr>
              <a:t>/* Termination (ANSI).  */</a:t>
            </a:r>
          </a:p>
          <a:p>
            <a:pPr algn="l" rtl="0" eaLnBrk="1" hangingPunct="1">
              <a:lnSpc>
                <a:spcPct val="105000"/>
              </a:lnSpc>
              <a:buFont typeface="Wingdings" panose="05000000000000000000" pitchFamily="2" charset="2"/>
              <a:buNone/>
            </a:pPr>
            <a:endParaRPr lang="en-US" sz="18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109</a:t>
            </a:fld>
            <a:endParaRPr lang="he-IL" dirty="0"/>
          </a:p>
        </p:txBody>
      </p:sp>
    </p:spTree>
    <p:extLst>
      <p:ext uri="{BB962C8B-B14F-4D97-AF65-F5344CB8AC3E}">
        <p14:creationId xmlns:p14="http://schemas.microsoft.com/office/powerpoint/2010/main" xmlns="" val="26909672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87734" y="320980"/>
            <a:ext cx="8229600" cy="1143000"/>
          </a:xfrm>
        </p:spPr>
        <p:txBody>
          <a:bodyPr/>
          <a:lstStyle/>
          <a:p>
            <a:r>
              <a:rPr lang="en-US" dirty="0">
                <a:solidFill>
                  <a:schemeClr val="bg1"/>
                </a:solidFill>
                <a:cs typeface="Times New Roman" panose="02020603050405020304" pitchFamily="18" charset="0"/>
              </a:rPr>
              <a:t>Useful commands</a:t>
            </a:r>
          </a:p>
        </p:txBody>
      </p:sp>
      <p:sp>
        <p:nvSpPr>
          <p:cNvPr id="15363" name="Rectangle 3"/>
          <p:cNvSpPr>
            <a:spLocks noGrp="1" noChangeArrowheads="1"/>
          </p:cNvSpPr>
          <p:nvPr>
            <p:ph idx="1"/>
          </p:nvPr>
        </p:nvSpPr>
        <p:spPr/>
        <p:txBody>
          <a:bodyPr/>
          <a:lstStyle/>
          <a:p>
            <a:pPr lvl="1" algn="l" rtl="0">
              <a:lnSpc>
                <a:spcPct val="85000"/>
              </a:lnSpc>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a:solidFill>
                  <a:schemeClr val="accent5"/>
                </a:solidFill>
                <a:cs typeface="Arial" panose="020B0604020202020204" pitchFamily="34" charset="0"/>
              </a:rPr>
              <a:t>who</a:t>
            </a:r>
          </a:p>
          <a:p>
            <a:pPr lvl="1" algn="l" rtl="0" eaLnBrk="1" hangingPunct="1">
              <a:lnSpc>
                <a:spcPct val="85000"/>
              </a:lnSpc>
              <a:buFont typeface="Wingdings" panose="05000000000000000000" pitchFamily="2" charset="2"/>
              <a:buNone/>
            </a:pPr>
            <a:r>
              <a:rPr lang="en-US" sz="1800" dirty="0">
                <a:solidFill>
                  <a:srgbClr val="006F6C"/>
                </a:solidFill>
                <a:cs typeface="Arial" panose="020B0604020202020204" pitchFamily="34" charset="0"/>
              </a:rPr>
              <a:t>users	tty0n	Mar 7	08:13</a:t>
            </a:r>
          </a:p>
          <a:p>
            <a:pPr lvl="1" algn="l" rtl="0" eaLnBrk="1" hangingPunct="1">
              <a:lnSpc>
                <a:spcPct val="85000"/>
              </a:lnSpc>
              <a:buFont typeface="Wingdings" panose="05000000000000000000" pitchFamily="2" charset="2"/>
              <a:buNone/>
            </a:pPr>
            <a:r>
              <a:rPr lang="en-US" sz="1800" dirty="0" err="1">
                <a:solidFill>
                  <a:srgbClr val="006F6C"/>
                </a:solidFill>
                <a:cs typeface="Arial" panose="020B0604020202020204" pitchFamily="34" charset="0"/>
              </a:rPr>
              <a:t>ehood</a:t>
            </a:r>
            <a:r>
              <a:rPr lang="en-US" sz="1800" dirty="0">
                <a:solidFill>
                  <a:srgbClr val="006F6C"/>
                </a:solidFill>
                <a:cs typeface="Arial" panose="020B0604020202020204" pitchFamily="34" charset="0"/>
              </a:rPr>
              <a:t>	tty2o	Mar 7	09:24</a:t>
            </a:r>
          </a:p>
          <a:p>
            <a:pPr lvl="1" algn="l" rtl="0" eaLnBrk="1" hangingPunct="1">
              <a:lnSpc>
                <a:spcPct val="85000"/>
              </a:lnSpc>
              <a:buFont typeface="Wingdings" panose="05000000000000000000" pitchFamily="2" charset="2"/>
              <a:buNone/>
            </a:pPr>
            <a:r>
              <a:rPr lang="en-US" sz="1800" dirty="0" err="1">
                <a:solidFill>
                  <a:srgbClr val="006F6C"/>
                </a:solidFill>
                <a:cs typeface="Arial" panose="020B0604020202020204" pitchFamily="34" charset="0"/>
              </a:rPr>
              <a:t>david</a:t>
            </a:r>
            <a:r>
              <a:rPr lang="en-US" sz="1800" dirty="0">
                <a:solidFill>
                  <a:srgbClr val="006F6C"/>
                </a:solidFill>
                <a:cs typeface="Arial" panose="020B0604020202020204" pitchFamily="34" charset="0"/>
              </a:rPr>
              <a:t>	tty21	Mar 7	10:35</a:t>
            </a:r>
          </a:p>
          <a:p>
            <a:pPr lvl="1" algn="l" rtl="0" eaLnBrk="1" hangingPunct="1">
              <a:lnSpc>
                <a:spcPct val="85000"/>
              </a:lnSpc>
              <a:buFont typeface="Wingdings" panose="05000000000000000000" pitchFamily="2" charset="2"/>
              <a:buNone/>
            </a:pPr>
            <a:r>
              <a:rPr lang="en-US" sz="1800" dirty="0">
                <a:solidFill>
                  <a:srgbClr val="006F6C"/>
                </a:solidFill>
                <a:cs typeface="Arial" panose="020B0604020202020204" pitchFamily="34" charset="0"/>
              </a:rPr>
              <a:t>w6100	tty03	Mar 7	08:15</a:t>
            </a:r>
          </a:p>
          <a:p>
            <a:pPr lvl="1" algn="l" rtl="0" eaLnBrk="1" hangingPunct="1">
              <a:lnSpc>
                <a:spcPct val="85000"/>
              </a:lnSpc>
              <a:buFont typeface="Wingdings" panose="05000000000000000000" pitchFamily="2" charset="2"/>
              <a:buNone/>
            </a:pPr>
            <a:endParaRPr lang="en-US" sz="1800" dirty="0">
              <a:solidFill>
                <a:srgbClr val="006F6C"/>
              </a:solidFill>
              <a:cs typeface="Arial" panose="020B0604020202020204" pitchFamily="34" charset="0"/>
            </a:endParaRPr>
          </a:p>
          <a:p>
            <a:pPr lvl="1" algn="l" rtl="0">
              <a:lnSpc>
                <a:spcPct val="85000"/>
              </a:lnSpc>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a:solidFill>
                  <a:schemeClr val="accent5"/>
                </a:solidFill>
                <a:cs typeface="Arial" panose="020B0604020202020204" pitchFamily="34" charset="0"/>
              </a:rPr>
              <a:t>who am I</a:t>
            </a:r>
          </a:p>
          <a:p>
            <a:pPr lvl="1" algn="l" rtl="0" eaLnBrk="1" hangingPunct="1">
              <a:lnSpc>
                <a:spcPct val="85000"/>
              </a:lnSpc>
              <a:buFont typeface="Wingdings" panose="05000000000000000000" pitchFamily="2" charset="2"/>
              <a:buNone/>
            </a:pPr>
            <a:r>
              <a:rPr lang="en-US" sz="1800" dirty="0" err="1">
                <a:solidFill>
                  <a:srgbClr val="006F6C"/>
                </a:solidFill>
                <a:cs typeface="Arial" panose="020B0604020202020204" pitchFamily="34" charset="0"/>
              </a:rPr>
              <a:t>ehood</a:t>
            </a:r>
            <a:r>
              <a:rPr lang="en-US" sz="1800" dirty="0">
                <a:solidFill>
                  <a:srgbClr val="006F6C"/>
                </a:solidFill>
                <a:cs typeface="Arial" panose="020B0604020202020204" pitchFamily="34" charset="0"/>
              </a:rPr>
              <a:t> 	tty20	Mar 7	09:24</a:t>
            </a:r>
          </a:p>
          <a:p>
            <a:pPr lvl="1" algn="l" rtl="0" eaLnBrk="1" hangingPunct="1">
              <a:lnSpc>
                <a:spcPct val="85000"/>
              </a:lnSpc>
              <a:buFont typeface="Wingdings" panose="05000000000000000000" pitchFamily="2" charset="2"/>
              <a:buNone/>
            </a:pPr>
            <a:endParaRPr lang="en-US" sz="1800" dirty="0">
              <a:solidFill>
                <a:srgbClr val="006F6C"/>
              </a:solidFill>
              <a:cs typeface="Arial" panose="020B0604020202020204" pitchFamily="34" charset="0"/>
            </a:endParaRPr>
          </a:p>
          <a:p>
            <a:pPr lvl="1" algn="l" rtl="0">
              <a:lnSpc>
                <a:spcPct val="85000"/>
              </a:lnSpc>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err="1">
                <a:solidFill>
                  <a:schemeClr val="accent5"/>
                </a:solidFill>
                <a:cs typeface="Arial" panose="020B0604020202020204" pitchFamily="34" charset="0"/>
              </a:rPr>
              <a:t>whoami</a:t>
            </a:r>
            <a:endParaRPr lang="en-US" sz="1800" dirty="0">
              <a:solidFill>
                <a:schemeClr val="accent5"/>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1800" dirty="0" err="1">
                <a:solidFill>
                  <a:srgbClr val="006F6C"/>
                </a:solidFill>
                <a:cs typeface="Arial" panose="020B0604020202020204" pitchFamily="34" charset="0"/>
              </a:rPr>
              <a:t>ehood</a:t>
            </a:r>
            <a:endParaRPr lang="en-US" sz="18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endParaRPr lang="en-US" sz="1800" dirty="0">
              <a:solidFill>
                <a:srgbClr val="006F6C"/>
              </a:solidFill>
              <a:cs typeface="Arial" panose="020B0604020202020204" pitchFamily="34" charset="0"/>
            </a:endParaRPr>
          </a:p>
          <a:p>
            <a:pPr lvl="1" algn="l" rtl="0">
              <a:lnSpc>
                <a:spcPct val="85000"/>
              </a:lnSpc>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a:solidFill>
                  <a:schemeClr val="accent5"/>
                </a:solidFill>
                <a:cs typeface="Arial" panose="020B0604020202020204" pitchFamily="34" charset="0"/>
              </a:rPr>
              <a:t>echo hello world</a:t>
            </a:r>
          </a:p>
          <a:p>
            <a:pPr lvl="1" algn="l" rtl="0" eaLnBrk="1" hangingPunct="1">
              <a:lnSpc>
                <a:spcPct val="85000"/>
              </a:lnSpc>
              <a:buFont typeface="Wingdings" panose="05000000000000000000" pitchFamily="2" charset="2"/>
              <a:buNone/>
            </a:pPr>
            <a:r>
              <a:rPr lang="en-US" sz="1800" dirty="0">
                <a:solidFill>
                  <a:srgbClr val="006F6C"/>
                </a:solidFill>
                <a:cs typeface="Arial" panose="020B0604020202020204" pitchFamily="34" charset="0"/>
              </a:rPr>
              <a:t>hello world	</a:t>
            </a:r>
          </a:p>
          <a:p>
            <a:pPr algn="l" rtl="0" eaLnBrk="1" hangingPunct="1">
              <a:lnSpc>
                <a:spcPct val="80000"/>
              </a:lnSpc>
            </a:pPr>
            <a:endParaRPr lang="en-US" sz="1800"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3796799612"/>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a:xfrm>
            <a:off x="2676394" y="148432"/>
            <a:ext cx="8229600" cy="1143000"/>
          </a:xfrm>
        </p:spPr>
        <p:txBody>
          <a:bodyPr>
            <a:normAutofit/>
          </a:bodyPr>
          <a:lstStyle/>
          <a:p>
            <a:r>
              <a:rPr lang="en-US" dirty="0">
                <a:solidFill>
                  <a:schemeClr val="bg1"/>
                </a:solidFill>
                <a:cs typeface="Times New Roman" panose="02020603050405020304" pitchFamily="18" charset="0"/>
              </a:rPr>
              <a:t>Sending Signals</a:t>
            </a:r>
          </a:p>
        </p:txBody>
      </p:sp>
      <p:sp>
        <p:nvSpPr>
          <p:cNvPr id="109573" name="Rectangle 3"/>
          <p:cNvSpPr>
            <a:spLocks noGrp="1" noChangeArrowheads="1"/>
          </p:cNvSpPr>
          <p:nvPr>
            <p:ph idx="1"/>
          </p:nvPr>
        </p:nvSpPr>
        <p:spPr>
          <a:xfrm>
            <a:off x="1828800" y="1989138"/>
            <a:ext cx="9077194" cy="4114800"/>
          </a:xfrm>
        </p:spPr>
        <p:txBody>
          <a:bodyPr>
            <a:normAutofit/>
          </a:bodyPr>
          <a:lstStyle/>
          <a:p>
            <a:pPr algn="l" rtl="0" eaLnBrk="1" hangingPunct="1">
              <a:lnSpc>
                <a:spcPct val="90000"/>
              </a:lnSpc>
            </a:pPr>
            <a:r>
              <a:rPr lang="en-US" sz="2400" dirty="0">
                <a:cs typeface="Arial" panose="020B0604020202020204" pitchFamily="34" charset="0"/>
              </a:rPr>
              <a:t>Sending signals is done using the command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kill</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p>
          <a:p>
            <a:pPr algn="l" rtl="0" eaLnBrk="1" hangingPunct="1">
              <a:lnSpc>
                <a:spcPct val="90000"/>
              </a:lnSpc>
            </a:pPr>
            <a:r>
              <a:rPr lang="en-US" sz="2400" dirty="0">
                <a:cs typeface="Arial" panose="020B0604020202020204" pitchFamily="34" charset="0"/>
              </a:rPr>
              <a:t>kill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can either receive the signal number or its name (parameter).</a:t>
            </a:r>
          </a:p>
          <a:p>
            <a:pPr algn="l" rtl="0" eaLnBrk="1" hangingPunct="1">
              <a:lnSpc>
                <a:spcPct val="90000"/>
              </a:lnSpc>
            </a:pPr>
            <a:r>
              <a:rPr lang="en-US" sz="2400" dirty="0">
                <a:cs typeface="Arial" panose="020B0604020202020204" pitchFamily="34" charset="0"/>
              </a:rPr>
              <a:t>kill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can send signals to </a:t>
            </a:r>
            <a:r>
              <a:rPr lang="en-US" sz="2400" dirty="0" smtClean="0">
                <a:cs typeface="Arial" panose="020B0604020202020204" pitchFamily="34" charset="0"/>
              </a:rPr>
              <a:t>other processes </a:t>
            </a:r>
            <a:r>
              <a:rPr lang="en-US" sz="2400" dirty="0">
                <a:cs typeface="Arial" panose="020B0604020202020204" pitchFamily="34" charset="0"/>
              </a:rPr>
              <a:t>by PID or </a:t>
            </a:r>
            <a:r>
              <a:rPr lang="en-US" sz="2400" dirty="0" smtClean="0">
                <a:cs typeface="Arial" panose="020B0604020202020204" pitchFamily="34" charset="0"/>
              </a:rPr>
              <a:t>job-ID.</a:t>
            </a:r>
            <a:endParaRPr lang="en-US" sz="2400" dirty="0">
              <a:cs typeface="Arial" panose="020B0604020202020204" pitchFamily="34" charset="0"/>
            </a:endParaRPr>
          </a:p>
          <a:p>
            <a:pPr algn="l" rtl="0" eaLnBrk="1" hangingPunct="1">
              <a:lnSpc>
                <a:spcPct val="90000"/>
              </a:lnSpc>
            </a:pPr>
            <a:r>
              <a:rPr lang="en-US" sz="2400" dirty="0">
                <a:cs typeface="Arial" panose="020B0604020202020204" pitchFamily="34" charset="0"/>
              </a:rPr>
              <a:t>Only root can kill </a:t>
            </a:r>
            <a:r>
              <a:rPr lang="en-US" sz="2400" dirty="0" smtClean="0">
                <a:cs typeface="Arial" panose="020B0604020202020204" pitchFamily="34" charset="0"/>
              </a:rPr>
              <a:t>another </a:t>
            </a:r>
            <a:r>
              <a:rPr lang="en-US" sz="2400" dirty="0">
                <a:cs typeface="Arial" panose="020B0604020202020204" pitchFamily="34" charset="0"/>
              </a:rPr>
              <a:t>user</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s processes</a:t>
            </a:r>
          </a:p>
          <a:p>
            <a:pPr algn="l" rtl="0"/>
            <a:r>
              <a:rPr lang="en-US" sz="2400" dirty="0">
                <a:cs typeface="Arial" panose="020B0604020202020204" pitchFamily="34" charset="0"/>
              </a:rPr>
              <a:t>Examples:</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kill –9 </a:t>
            </a:r>
            <a:r>
              <a:rPr lang="en-US" sz="2400" dirty="0" smtClean="0">
                <a:solidFill>
                  <a:srgbClr val="006F6C"/>
                </a:solidFill>
                <a:cs typeface="Arial" panose="020B0604020202020204" pitchFamily="34" charset="0"/>
              </a:rPr>
              <a:t>3422</a:t>
            </a:r>
            <a:r>
              <a:rPr lang="en-US" sz="2400" dirty="0">
                <a:solidFill>
                  <a:srgbClr val="006F6C"/>
                </a:solidFill>
                <a:cs typeface="Arial" panose="020B0604020202020204" pitchFamily="34" charset="0"/>
              </a:rPr>
              <a:t/>
            </a:r>
            <a:br>
              <a:rPr lang="en-US" sz="24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kill –9</a:t>
            </a:r>
            <a:r>
              <a:rPr lang="en-US" sz="2400" dirty="0">
                <a:solidFill>
                  <a:srgbClr val="006F6C"/>
                </a:solidFill>
                <a:latin typeface="Times New Roman" panose="02020603050405020304" pitchFamily="18" charset="0"/>
                <a:cs typeface="Arial" panose="020B0604020202020204" pitchFamily="34" charset="0"/>
              </a:rPr>
              <a:t> </a:t>
            </a:r>
            <a:r>
              <a:rPr lang="en-US" sz="2400" dirty="0">
                <a:solidFill>
                  <a:srgbClr val="006F6C"/>
                </a:solidFill>
                <a:cs typeface="Arial" panose="020B0604020202020204" pitchFamily="34" charset="0"/>
              </a:rPr>
              <a:t>%1</a:t>
            </a:r>
            <a:br>
              <a:rPr lang="en-US" sz="24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kill –KILL 12111</a:t>
            </a:r>
          </a:p>
          <a:p>
            <a:pPr algn="l" rtl="0" eaLnBrk="1" hangingPunct="1">
              <a:lnSpc>
                <a:spcPct val="80000"/>
              </a:lnSpc>
            </a:pPr>
            <a:endParaRPr lang="en-US" sz="2400" dirty="0">
              <a:cs typeface="Arial" panose="020B0604020202020204" pitchFamily="34" charset="0"/>
            </a:endParaRPr>
          </a:p>
          <a:p>
            <a:pPr algn="l" rtl="0" eaLnBrk="1" hangingPunct="1">
              <a:lnSpc>
                <a:spcPct val="80000"/>
              </a:lnSpc>
            </a:pPr>
            <a:r>
              <a:rPr lang="en-US" sz="2400" dirty="0">
                <a:cs typeface="Arial" panose="020B0604020202020204" pitchFamily="34" charset="0"/>
              </a:rPr>
              <a:t>The default signal sent by kill is SIGTERM</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110</a:t>
            </a:fld>
            <a:endParaRPr lang="he-IL" dirty="0"/>
          </a:p>
        </p:txBody>
      </p:sp>
    </p:spTree>
    <p:extLst>
      <p:ext uri="{BB962C8B-B14F-4D97-AF65-F5344CB8AC3E}">
        <p14:creationId xmlns:p14="http://schemas.microsoft.com/office/powerpoint/2010/main" xmlns="" val="4077884596"/>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4139397" y="149334"/>
            <a:ext cx="6715125" cy="1143000"/>
          </a:xfrm>
        </p:spPr>
        <p:txBody>
          <a:bodyPr>
            <a:normAutofit/>
          </a:bodyPr>
          <a:lstStyle/>
          <a:p>
            <a:r>
              <a:rPr lang="en-US" dirty="0">
                <a:solidFill>
                  <a:schemeClr val="bg1"/>
                </a:solidFill>
                <a:cs typeface="Times New Roman" panose="02020603050405020304" pitchFamily="18" charset="0"/>
              </a:rPr>
              <a:t>Catching Signals - </a:t>
            </a:r>
            <a:r>
              <a:rPr lang="en-US" dirty="0" err="1">
                <a:solidFill>
                  <a:schemeClr val="bg1"/>
                </a:solidFill>
                <a:cs typeface="Times New Roman" panose="02020603050405020304" pitchFamily="18" charset="0"/>
              </a:rPr>
              <a:t>sh</a:t>
            </a:r>
            <a:endParaRPr lang="en-US" dirty="0">
              <a:solidFill>
                <a:schemeClr val="bg1"/>
              </a:solidFill>
              <a:cs typeface="Times New Roman" panose="02020603050405020304" pitchFamily="18" charset="0"/>
            </a:endParaRPr>
          </a:p>
        </p:txBody>
      </p:sp>
      <p:sp>
        <p:nvSpPr>
          <p:cNvPr id="110597" name="Rectangle 3"/>
          <p:cNvSpPr>
            <a:spLocks noGrp="1" noChangeArrowheads="1"/>
          </p:cNvSpPr>
          <p:nvPr>
            <p:ph idx="1"/>
          </p:nvPr>
        </p:nvSpPr>
        <p:spPr/>
        <p:txBody>
          <a:bodyPr/>
          <a:lstStyle/>
          <a:p>
            <a:pPr algn="l" rtl="0" eaLnBrk="1" hangingPunct="1">
              <a:lnSpc>
                <a:spcPct val="80000"/>
              </a:lnSpc>
            </a:pPr>
            <a:r>
              <a:rPr lang="en-US" sz="2400" dirty="0">
                <a:cs typeface="Arial" panose="020B0604020202020204" pitchFamily="34" charset="0"/>
              </a:rPr>
              <a:t>We can add signal handlers to our </a:t>
            </a:r>
            <a:r>
              <a:rPr lang="en-US" sz="2400" dirty="0" err="1">
                <a:cs typeface="Arial" panose="020B0604020202020204" pitchFamily="34" charset="0"/>
              </a:rPr>
              <a:t>bourne</a:t>
            </a:r>
            <a:r>
              <a:rPr lang="en-US" sz="2400" dirty="0">
                <a:cs typeface="Arial" panose="020B0604020202020204" pitchFamily="34" charset="0"/>
              </a:rPr>
              <a:t>-shell program using the command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b="1" dirty="0">
                <a:cs typeface="Arial" panose="020B0604020202020204" pitchFamily="34" charset="0"/>
              </a:rPr>
              <a:t>trap</a:t>
            </a:r>
          </a:p>
          <a:p>
            <a:pPr algn="l" rtl="0" eaLnBrk="1" hangingPunct="1">
              <a:lnSpc>
                <a:spcPct val="80000"/>
              </a:lnSpc>
            </a:pPr>
            <a:r>
              <a:rPr lang="en-US" sz="2400" dirty="0">
                <a:cs typeface="Arial" panose="020B0604020202020204" pitchFamily="34" charset="0"/>
              </a:rPr>
              <a:t>Syntax:</a:t>
            </a:r>
            <a:br>
              <a:rPr lang="en-US" sz="2400" dirty="0">
                <a:cs typeface="Arial" panose="020B0604020202020204" pitchFamily="34" charset="0"/>
              </a:rPr>
            </a:br>
            <a:r>
              <a:rPr lang="en-US" sz="2400" b="1" dirty="0">
                <a:cs typeface="Arial" panose="020B0604020202020204" pitchFamily="34" charset="0"/>
              </a:rPr>
              <a:t>trap </a:t>
            </a:r>
            <a:r>
              <a:rPr lang="en-US" sz="2400" b="1" dirty="0">
                <a:latin typeface="Times New Roman" panose="02020603050405020304" pitchFamily="18" charset="0"/>
                <a:cs typeface="Arial" panose="020B0604020202020204" pitchFamily="34" charset="0"/>
              </a:rPr>
              <a:t>‘</a:t>
            </a:r>
            <a:r>
              <a:rPr lang="en-US" sz="2400" b="1" i="1" dirty="0">
                <a:cs typeface="Arial" panose="020B0604020202020204" pitchFamily="34" charset="0"/>
              </a:rPr>
              <a:t>handler code</a:t>
            </a:r>
            <a:r>
              <a:rPr lang="en-US" sz="2400" b="1" dirty="0">
                <a:latin typeface="Times New Roman" panose="02020603050405020304" pitchFamily="18" charset="0"/>
                <a:cs typeface="Arial" panose="020B0604020202020204" pitchFamily="34" charset="0"/>
              </a:rPr>
              <a:t>’</a:t>
            </a:r>
            <a:r>
              <a:rPr lang="en-US" sz="2400" b="1" dirty="0">
                <a:cs typeface="Arial" panose="020B0604020202020204" pitchFamily="34" charset="0"/>
              </a:rPr>
              <a:t> </a:t>
            </a:r>
            <a:r>
              <a:rPr lang="en-US" sz="2400" b="1" i="1" dirty="0">
                <a:cs typeface="Arial" panose="020B0604020202020204" pitchFamily="34" charset="0"/>
              </a:rPr>
              <a:t>signals</a:t>
            </a:r>
          </a:p>
          <a:p>
            <a:pPr algn="l" rtl="0" eaLnBrk="1" hangingPunct="1">
              <a:lnSpc>
                <a:spcPct val="80000"/>
              </a:lnSpc>
            </a:pPr>
            <a:r>
              <a:rPr lang="en-US" sz="2400" b="1" i="1" dirty="0">
                <a:cs typeface="Arial" panose="020B0604020202020204" pitchFamily="34" charset="0"/>
              </a:rPr>
              <a:t>Signals</a:t>
            </a:r>
            <a:r>
              <a:rPr lang="en-US" sz="2400" dirty="0">
                <a:cs typeface="Arial" panose="020B0604020202020204" pitchFamily="34" charset="0"/>
              </a:rPr>
              <a:t>- can be the numeric or string name of the signals we want to trap.</a:t>
            </a:r>
          </a:p>
          <a:p>
            <a:pPr algn="l" rtl="0" eaLnBrk="1" hangingPunct="1">
              <a:lnSpc>
                <a:spcPct val="80000"/>
              </a:lnSpc>
            </a:pPr>
            <a:r>
              <a:rPr lang="en-US" sz="2400" dirty="0">
                <a:cs typeface="Arial" panose="020B0604020202020204" pitchFamily="34" charset="0"/>
              </a:rPr>
              <a:t>Special signal is 0 or EXIT, which will be executed when program finishes (useful for cleanup).</a:t>
            </a:r>
          </a:p>
          <a:p>
            <a:pPr algn="l" rtl="0">
              <a:lnSpc>
                <a:spcPct val="80000"/>
              </a:lnSpc>
            </a:pPr>
            <a:r>
              <a:rPr lang="en-US" sz="2400" dirty="0">
                <a:cs typeface="Arial" panose="020B0604020202020204" pitchFamily="34" charset="0"/>
              </a:rPr>
              <a:t>Example:</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trap </a:t>
            </a:r>
            <a:r>
              <a:rPr lang="he-IL" sz="2400" dirty="0">
                <a:solidFill>
                  <a:srgbClr val="006F6C"/>
                </a:solidFill>
                <a:latin typeface="Times New Roman" panose="02020603050405020304" pitchFamily="18" charset="0"/>
              </a:rPr>
              <a:t>'</a:t>
            </a:r>
            <a:r>
              <a:rPr lang="en-US" sz="2400" dirty="0">
                <a:solidFill>
                  <a:srgbClr val="006F6C"/>
                </a:solidFill>
                <a:cs typeface="Arial" panose="020B0604020202020204" pitchFamily="34" charset="0"/>
              </a:rPr>
              <a:t>echo bye </a:t>
            </a:r>
            <a:r>
              <a:rPr lang="en-US" sz="2400" dirty="0" err="1">
                <a:solidFill>
                  <a:srgbClr val="006F6C"/>
                </a:solidFill>
                <a:cs typeface="Arial" panose="020B0604020202020204" pitchFamily="34" charset="0"/>
              </a:rPr>
              <a:t>bye</a:t>
            </a:r>
            <a:r>
              <a:rPr lang="en-US" sz="2400" dirty="0">
                <a:solidFill>
                  <a:srgbClr val="006F6C"/>
                </a:solidFill>
                <a:cs typeface="Arial" panose="020B0604020202020204" pitchFamily="34" charset="0"/>
              </a:rPr>
              <a:t>; exit 1’ EXIT 2 15</a:t>
            </a:r>
            <a:endParaRPr lang="en-US" sz="2400" b="1" i="1" dirty="0">
              <a:solidFill>
                <a:srgbClr val="006F6C"/>
              </a:solidFill>
              <a:cs typeface="Arial" panose="020B0604020202020204" pitchFamily="34" charset="0"/>
            </a:endParaRPr>
          </a:p>
          <a:p>
            <a:pPr algn="l" rtl="0" eaLnBrk="1" hangingPunct="1">
              <a:lnSpc>
                <a:spcPct val="80000"/>
              </a:lnSpc>
              <a:buFont typeface="Wingdings" panose="05000000000000000000" pitchFamily="2" charset="2"/>
              <a:buNone/>
            </a:pPr>
            <a:endParaRPr lang="en-US" sz="2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111</a:t>
            </a:fld>
            <a:endParaRPr lang="he-IL" dirty="0"/>
          </a:p>
        </p:txBody>
      </p:sp>
    </p:spTree>
    <p:extLst>
      <p:ext uri="{BB962C8B-B14F-4D97-AF65-F5344CB8AC3E}">
        <p14:creationId xmlns:p14="http://schemas.microsoft.com/office/powerpoint/2010/main" xmlns="" val="324176386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a:xfrm>
            <a:off x="2626291" y="145615"/>
            <a:ext cx="8229600" cy="1143000"/>
          </a:xfrm>
        </p:spPr>
        <p:txBody>
          <a:bodyPr>
            <a:normAutofit/>
          </a:bodyPr>
          <a:lstStyle/>
          <a:p>
            <a:r>
              <a:rPr lang="en-US" dirty="0">
                <a:solidFill>
                  <a:schemeClr val="bg1"/>
                </a:solidFill>
                <a:cs typeface="Times New Roman" panose="02020603050405020304" pitchFamily="18" charset="0"/>
              </a:rPr>
              <a:t>Process Creation under the hood</a:t>
            </a:r>
          </a:p>
        </p:txBody>
      </p:sp>
      <p:sp>
        <p:nvSpPr>
          <p:cNvPr id="111621" name="Rectangle 3"/>
          <p:cNvSpPr>
            <a:spLocks noGrp="1" noChangeArrowheads="1"/>
          </p:cNvSpPr>
          <p:nvPr>
            <p:ph idx="1"/>
          </p:nvPr>
        </p:nvSpPr>
        <p:spPr/>
        <p:txBody>
          <a:bodyPr>
            <a:normAutofit/>
          </a:bodyPr>
          <a:lstStyle/>
          <a:p>
            <a:pPr algn="l" rtl="0" eaLnBrk="1" hangingPunct="1">
              <a:lnSpc>
                <a:spcPct val="90000"/>
              </a:lnSpc>
            </a:pPr>
            <a:r>
              <a:rPr lang="en-US" sz="2400" dirty="0">
                <a:cs typeface="Arial" panose="020B0604020202020204" pitchFamily="34" charset="0"/>
              </a:rPr>
              <a:t>L</a:t>
            </a:r>
            <a:r>
              <a:rPr lang="en-US" sz="2400" dirty="0" smtClean="0">
                <a:cs typeface="Arial" panose="020B0604020202020204" pitchFamily="34" charset="0"/>
              </a:rPr>
              <a:t>inux </a:t>
            </a:r>
            <a:r>
              <a:rPr lang="en-US" sz="2400" dirty="0">
                <a:cs typeface="Arial" panose="020B0604020202020204" pitchFamily="34" charset="0"/>
              </a:rPr>
              <a:t>system call for creating a process is </a:t>
            </a:r>
            <a:r>
              <a:rPr lang="en-US" sz="2400" b="1" i="1" dirty="0">
                <a:cs typeface="Arial" panose="020B0604020202020204" pitchFamily="34" charset="0"/>
              </a:rPr>
              <a:t>fork</a:t>
            </a:r>
            <a:endParaRPr lang="en-US" sz="2400" dirty="0">
              <a:cs typeface="Arial" panose="020B0604020202020204" pitchFamily="34" charset="0"/>
            </a:endParaRPr>
          </a:p>
          <a:p>
            <a:pPr algn="l" rtl="0" eaLnBrk="1" hangingPunct="1">
              <a:lnSpc>
                <a:spcPct val="90000"/>
              </a:lnSpc>
            </a:pPr>
            <a:r>
              <a:rPr lang="en-US" sz="2400" b="1" i="1" dirty="0">
                <a:cs typeface="Arial" panose="020B0604020202020204" pitchFamily="34" charset="0"/>
              </a:rPr>
              <a:t>fork</a:t>
            </a:r>
            <a:r>
              <a:rPr lang="en-US" sz="2400" dirty="0">
                <a:cs typeface="Arial" panose="020B0604020202020204" pitchFamily="34" charset="0"/>
              </a:rPr>
              <a:t>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Actually </a:t>
            </a:r>
            <a:r>
              <a:rPr lang="en-US" sz="2400" u="sng" dirty="0">
                <a:cs typeface="Arial" panose="020B0604020202020204" pitchFamily="34" charset="0"/>
              </a:rPr>
              <a:t>clones</a:t>
            </a:r>
            <a:r>
              <a:rPr lang="en-US" sz="2400" dirty="0">
                <a:cs typeface="Arial" panose="020B0604020202020204" pitchFamily="34" charset="0"/>
              </a:rPr>
              <a:t> the running </a:t>
            </a:r>
            <a:r>
              <a:rPr lang="en-US" sz="2400" dirty="0" smtClean="0">
                <a:cs typeface="Arial" panose="020B0604020202020204" pitchFamily="34" charset="0"/>
              </a:rPr>
              <a:t>process</a:t>
            </a:r>
          </a:p>
          <a:p>
            <a:pPr lvl="1" algn="l" rtl="0"/>
            <a:r>
              <a:rPr lang="en-US" sz="2000" dirty="0" smtClean="0">
                <a:cs typeface="Arial" panose="020B0604020202020204" pitchFamily="34" charset="0"/>
              </a:rPr>
              <a:t>With </a:t>
            </a:r>
            <a:r>
              <a:rPr lang="en-US" sz="2000" dirty="0">
                <a:cs typeface="Arial" panose="020B0604020202020204" pitchFamily="34" charset="0"/>
              </a:rPr>
              <a:t>all the environment, open files, etc</a:t>
            </a:r>
            <a:r>
              <a:rPr lang="en-US" sz="2000" dirty="0" smtClean="0">
                <a:latin typeface="Times New Roman" panose="02020603050405020304" pitchFamily="18" charset="0"/>
                <a:cs typeface="Arial" panose="020B0604020202020204" pitchFamily="34" charset="0"/>
              </a:rPr>
              <a:t>…</a:t>
            </a:r>
            <a:endParaRPr lang="en-US" sz="2000" dirty="0">
              <a:cs typeface="Arial" panose="020B0604020202020204" pitchFamily="34" charset="0"/>
            </a:endParaRPr>
          </a:p>
          <a:p>
            <a:pPr algn="l" rtl="0" eaLnBrk="1" hangingPunct="1">
              <a:lnSpc>
                <a:spcPct val="90000"/>
              </a:lnSpc>
            </a:pPr>
            <a:r>
              <a:rPr lang="en-US" sz="2400" dirty="0">
                <a:cs typeface="Arial" panose="020B0604020202020204" pitchFamily="34" charset="0"/>
              </a:rPr>
              <a:t>After </a:t>
            </a:r>
            <a:r>
              <a:rPr lang="en-US" sz="2400" b="1" i="1" dirty="0">
                <a:cs typeface="Arial" panose="020B0604020202020204" pitchFamily="34" charset="0"/>
              </a:rPr>
              <a:t>fork</a:t>
            </a:r>
            <a:r>
              <a:rPr lang="en-US" sz="2400" dirty="0">
                <a:cs typeface="Arial" panose="020B0604020202020204" pitchFamily="34" charset="0"/>
              </a:rPr>
              <a:t>, we make the new process execute the desired program.</a:t>
            </a:r>
            <a:br>
              <a:rPr lang="en-US" sz="2400" dirty="0">
                <a:cs typeface="Arial" panose="020B0604020202020204" pitchFamily="34" charset="0"/>
              </a:rPr>
            </a:br>
            <a:r>
              <a:rPr lang="en-US" sz="2400" dirty="0">
                <a:cs typeface="Arial" panose="020B0604020202020204" pitchFamily="34" charset="0"/>
              </a:rPr>
              <a:t>We do so using the system call </a:t>
            </a:r>
            <a:r>
              <a:rPr lang="en-US" sz="2400" b="1" i="1" dirty="0">
                <a:cs typeface="Arial" panose="020B0604020202020204" pitchFamily="34" charset="0"/>
              </a:rPr>
              <a:t>exec</a:t>
            </a:r>
          </a:p>
          <a:p>
            <a:pPr algn="l" rtl="0" eaLnBrk="1" hangingPunct="1">
              <a:lnSpc>
                <a:spcPct val="90000"/>
              </a:lnSpc>
            </a:pPr>
            <a:r>
              <a:rPr lang="en-US" sz="2400" dirty="0" smtClean="0">
                <a:cs typeface="Arial" panose="020B0604020202020204" pitchFamily="34" charset="0"/>
              </a:rPr>
              <a:t>When running a script the shell</a:t>
            </a:r>
          </a:p>
          <a:p>
            <a:pPr lvl="1" algn="l" rtl="0"/>
            <a:r>
              <a:rPr lang="en-US" sz="2000" dirty="0" smtClean="0">
                <a:cs typeface="Arial" panose="020B0604020202020204" pitchFamily="34" charset="0"/>
              </a:rPr>
              <a:t>Inspects the first line to determine the interpreter</a:t>
            </a:r>
          </a:p>
          <a:p>
            <a:pPr lvl="1" algn="l" rtl="0"/>
            <a:r>
              <a:rPr lang="en-US" sz="2000" b="1" i="1" dirty="0" smtClean="0">
                <a:cs typeface="Arial" panose="020B0604020202020204" pitchFamily="34" charset="0"/>
              </a:rPr>
              <a:t>fork</a:t>
            </a:r>
            <a:r>
              <a:rPr lang="en-US" sz="2000" dirty="0" smtClean="0">
                <a:cs typeface="Arial" panose="020B0604020202020204" pitchFamily="34" charset="0"/>
              </a:rPr>
              <a:t>’s a child process</a:t>
            </a:r>
          </a:p>
          <a:p>
            <a:pPr lvl="1" algn="l" rtl="0"/>
            <a:r>
              <a:rPr lang="en-US" sz="2000" b="1" i="1" dirty="0" smtClean="0">
                <a:cs typeface="Arial" panose="020B0604020202020204" pitchFamily="34" charset="0"/>
              </a:rPr>
              <a:t>exec</a:t>
            </a:r>
            <a:r>
              <a:rPr lang="en-US" sz="2000" dirty="0" smtClean="0">
                <a:cs typeface="Arial" panose="020B0604020202020204" pitchFamily="34" charset="0"/>
              </a:rPr>
              <a:t>’s the interpreter while passing the script file as the first parameter</a:t>
            </a:r>
          </a:p>
          <a:p>
            <a:pPr lvl="2" algn="l" rtl="0"/>
            <a:r>
              <a:rPr lang="en-US" sz="1600" dirty="0" smtClean="0">
                <a:cs typeface="Arial" panose="020B0604020202020204" pitchFamily="34" charset="0"/>
              </a:rPr>
              <a:t>Additional parameters (if provided) are appended</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112</a:t>
            </a:fld>
            <a:endParaRPr lang="he-IL" dirty="0"/>
          </a:p>
        </p:txBody>
      </p:sp>
    </p:spTree>
    <p:extLst>
      <p:ext uri="{BB962C8B-B14F-4D97-AF65-F5344CB8AC3E}">
        <p14:creationId xmlns:p14="http://schemas.microsoft.com/office/powerpoint/2010/main" xmlns="" val="414936591"/>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a:xfrm>
            <a:off x="2590800" y="114300"/>
            <a:ext cx="8229600" cy="1143000"/>
          </a:xfrm>
        </p:spPr>
        <p:txBody>
          <a:bodyPr>
            <a:normAutofit/>
          </a:bodyPr>
          <a:lstStyle/>
          <a:p>
            <a:r>
              <a:rPr lang="en-US" dirty="0">
                <a:solidFill>
                  <a:schemeClr val="bg1"/>
                </a:solidFill>
                <a:cs typeface="Times New Roman" panose="02020603050405020304" pitchFamily="18" charset="0"/>
              </a:rPr>
              <a:t>Running a script</a:t>
            </a:r>
          </a:p>
        </p:txBody>
      </p:sp>
      <p:sp>
        <p:nvSpPr>
          <p:cNvPr id="1904645" name="Text Box 5"/>
          <p:cNvSpPr txBox="1">
            <a:spLocks noChangeArrowheads="1"/>
          </p:cNvSpPr>
          <p:nvPr/>
        </p:nvSpPr>
        <p:spPr bwMode="auto">
          <a:xfrm>
            <a:off x="8077200" y="1600201"/>
            <a:ext cx="1447800" cy="1200329"/>
          </a:xfrm>
          <a:prstGeom prst="rect">
            <a:avLst/>
          </a:prstGeom>
          <a:noFill/>
          <a:ln w="12700">
            <a:solidFill>
              <a:schemeClr val="tx1"/>
            </a:solidFill>
            <a:miter lim="800000"/>
            <a:headEnd type="none" w="sm" len="sm"/>
            <a:tailEnd type="none" w="sm" len="sm"/>
          </a:ln>
          <a:effectLst/>
        </p:spPr>
        <p:txBody>
          <a:bodyPr lIns="36000">
            <a:spAutoFit/>
          </a:bodyPr>
          <a:lstStyle/>
          <a:p>
            <a:pPr algn="l" rtl="0" eaLnBrk="0" hangingPunct="0">
              <a:buClr>
                <a:schemeClr val="tx1"/>
              </a:buClr>
              <a:defRPr/>
            </a:pPr>
            <a:r>
              <a:rPr kumimoji="1" lang="en-US" b="1" dirty="0">
                <a:effectLst>
                  <a:outerShdw blurRad="38100" dist="38100" dir="2700000" algn="tl">
                    <a:srgbClr val="C0C0C0"/>
                  </a:outerShdw>
                </a:effectLst>
                <a:latin typeface="Arial Rounded MT Bold" pitchFamily="34" charset="0"/>
                <a:cs typeface="Guttman Haim" pitchFamily="2" charset="-79"/>
              </a:rPr>
              <a:t>Test.sh</a:t>
            </a:r>
          </a:p>
          <a:p>
            <a:pPr algn="l" rtl="0" eaLnBrk="0" hangingPunct="0">
              <a:buClr>
                <a:schemeClr val="tx1"/>
              </a:buClr>
              <a:defRPr/>
            </a:pPr>
            <a:r>
              <a:rPr kumimoji="1" lang="en-US" dirty="0">
                <a:effectLst>
                  <a:outerShdw blurRad="38100" dist="38100" dir="2700000" algn="tl">
                    <a:srgbClr val="C0C0C0"/>
                  </a:outerShdw>
                </a:effectLst>
                <a:latin typeface="Arial Rounded MT Bold" pitchFamily="34" charset="0"/>
                <a:cs typeface="Guttman Haim" pitchFamily="2" charset="-79"/>
              </a:rPr>
              <a:t>#!/bin/</a:t>
            </a:r>
            <a:r>
              <a:rPr kumimoji="1" lang="en-US" dirty="0" err="1">
                <a:effectLst>
                  <a:outerShdw blurRad="38100" dist="38100" dir="2700000" algn="tl">
                    <a:srgbClr val="C0C0C0"/>
                  </a:outerShdw>
                </a:effectLst>
                <a:latin typeface="Arial Rounded MT Bold" pitchFamily="34" charset="0"/>
                <a:cs typeface="Guttman Haim" pitchFamily="2" charset="-79"/>
              </a:rPr>
              <a:t>sh</a:t>
            </a:r>
            <a:endParaRPr kumimoji="1" lang="en-US" dirty="0">
              <a:effectLst>
                <a:outerShdw blurRad="38100" dist="38100" dir="2700000" algn="tl">
                  <a:srgbClr val="C0C0C0"/>
                </a:outerShdw>
              </a:effectLst>
              <a:latin typeface="Arial Rounded MT Bold" pitchFamily="34" charset="0"/>
              <a:cs typeface="Guttman Haim" pitchFamily="2" charset="-79"/>
            </a:endParaRPr>
          </a:p>
          <a:p>
            <a:pPr algn="l" rtl="0" eaLnBrk="0" hangingPunct="0">
              <a:buClr>
                <a:schemeClr val="tx1"/>
              </a:buClr>
              <a:defRPr/>
            </a:pPr>
            <a:r>
              <a:rPr kumimoji="1" lang="en-US" dirty="0" err="1">
                <a:effectLst>
                  <a:outerShdw blurRad="38100" dist="38100" dir="2700000" algn="tl">
                    <a:srgbClr val="C0C0C0"/>
                  </a:outerShdw>
                </a:effectLst>
                <a:latin typeface="Arial Rounded MT Bold" pitchFamily="34" charset="0"/>
                <a:cs typeface="Guttman Haim" pitchFamily="2" charset="-79"/>
              </a:rPr>
              <a:t>ls</a:t>
            </a:r>
            <a:r>
              <a:rPr kumimoji="1" lang="en-US" dirty="0">
                <a:effectLst>
                  <a:outerShdw blurRad="38100" dist="38100" dir="2700000" algn="tl">
                    <a:srgbClr val="C0C0C0"/>
                  </a:outerShdw>
                </a:effectLst>
                <a:latin typeface="Arial Rounded MT Bold" pitchFamily="34" charset="0"/>
                <a:cs typeface="Guttman Haim" pitchFamily="2" charset="-79"/>
              </a:rPr>
              <a:t> –l</a:t>
            </a:r>
          </a:p>
          <a:p>
            <a:pPr algn="l" rtl="0" eaLnBrk="0" hangingPunct="0">
              <a:buClr>
                <a:schemeClr val="tx1"/>
              </a:buClr>
              <a:defRPr/>
            </a:pPr>
            <a:r>
              <a:rPr kumimoji="1" lang="en-US" dirty="0">
                <a:effectLst>
                  <a:outerShdw blurRad="38100" dist="38100" dir="2700000" algn="tl">
                    <a:srgbClr val="C0C0C0"/>
                  </a:outerShdw>
                </a:effectLst>
                <a:latin typeface="Arial Rounded MT Bold" pitchFamily="34" charset="0"/>
                <a:cs typeface="Guttman Haim" pitchFamily="2" charset="-79"/>
              </a:rPr>
              <a:t>cat story.txt</a:t>
            </a:r>
          </a:p>
        </p:txBody>
      </p:sp>
      <p:sp>
        <p:nvSpPr>
          <p:cNvPr id="112646" name="Oval 6"/>
          <p:cNvSpPr>
            <a:spLocks noChangeArrowheads="1"/>
          </p:cNvSpPr>
          <p:nvPr/>
        </p:nvSpPr>
        <p:spPr bwMode="auto">
          <a:xfrm>
            <a:off x="2133600" y="15240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Csh</a:t>
            </a:r>
          </a:p>
          <a:p>
            <a:pPr algn="ctr">
              <a:buClr>
                <a:schemeClr val="tx1"/>
              </a:buClr>
            </a:pPr>
            <a:r>
              <a:rPr kumimoji="1" lang="en-US" sz="1600">
                <a:latin typeface="Arial Rounded MT Bold" panose="020F0704030504030204" pitchFamily="34" charset="0"/>
                <a:cs typeface="Guttman Haim" panose="02010401010101010101" pitchFamily="2" charset="-79"/>
              </a:rPr>
              <a:t>Pid=345</a:t>
            </a:r>
          </a:p>
        </p:txBody>
      </p:sp>
      <p:sp>
        <p:nvSpPr>
          <p:cNvPr id="112647" name="Text Box 7"/>
          <p:cNvSpPr txBox="1">
            <a:spLocks noChangeArrowheads="1"/>
          </p:cNvSpPr>
          <p:nvPr/>
        </p:nvSpPr>
        <p:spPr bwMode="auto">
          <a:xfrm>
            <a:off x="3810001" y="1295400"/>
            <a:ext cx="1089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 ./test.sh</a:t>
            </a:r>
          </a:p>
        </p:txBody>
      </p:sp>
      <p:sp>
        <p:nvSpPr>
          <p:cNvPr id="112648" name="Line 8"/>
          <p:cNvSpPr>
            <a:spLocks noChangeShapeType="1"/>
          </p:cNvSpPr>
          <p:nvPr/>
        </p:nvSpPr>
        <p:spPr bwMode="auto">
          <a:xfrm flipH="1">
            <a:off x="3048000" y="1524000"/>
            <a:ext cx="7620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49" name="Line 9"/>
          <p:cNvSpPr>
            <a:spLocks noChangeShapeType="1"/>
          </p:cNvSpPr>
          <p:nvPr/>
        </p:nvSpPr>
        <p:spPr bwMode="auto">
          <a:xfrm>
            <a:off x="3048000" y="2057400"/>
            <a:ext cx="990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50" name="Text Box 10"/>
          <p:cNvSpPr txBox="1">
            <a:spLocks noChangeArrowheads="1"/>
          </p:cNvSpPr>
          <p:nvPr/>
        </p:nvSpPr>
        <p:spPr bwMode="auto">
          <a:xfrm>
            <a:off x="3124201" y="1752600"/>
            <a:ext cx="523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fork</a:t>
            </a:r>
          </a:p>
        </p:txBody>
      </p:sp>
      <p:sp>
        <p:nvSpPr>
          <p:cNvPr id="112651" name="Oval 11"/>
          <p:cNvSpPr>
            <a:spLocks noChangeArrowheads="1"/>
          </p:cNvSpPr>
          <p:nvPr/>
        </p:nvSpPr>
        <p:spPr bwMode="auto">
          <a:xfrm>
            <a:off x="4038600" y="16764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Csh</a:t>
            </a:r>
          </a:p>
          <a:p>
            <a:pPr algn="ctr">
              <a:buClr>
                <a:schemeClr val="tx1"/>
              </a:buClr>
            </a:pPr>
            <a:r>
              <a:rPr kumimoji="1" lang="en-US" sz="1600">
                <a:latin typeface="Arial Rounded MT Bold" panose="020F0704030504030204" pitchFamily="34" charset="0"/>
                <a:cs typeface="Guttman Haim" panose="02010401010101010101" pitchFamily="2" charset="-79"/>
              </a:rPr>
              <a:t>Pid=349</a:t>
            </a:r>
          </a:p>
        </p:txBody>
      </p:sp>
      <p:sp>
        <p:nvSpPr>
          <p:cNvPr id="112652" name="Line 12"/>
          <p:cNvSpPr>
            <a:spLocks noChangeShapeType="1"/>
          </p:cNvSpPr>
          <p:nvPr/>
        </p:nvSpPr>
        <p:spPr bwMode="auto">
          <a:xfrm>
            <a:off x="4495800" y="2438400"/>
            <a:ext cx="0" cy="533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53" name="Text Box 13"/>
          <p:cNvSpPr txBox="1">
            <a:spLocks noChangeArrowheads="1"/>
          </p:cNvSpPr>
          <p:nvPr/>
        </p:nvSpPr>
        <p:spPr bwMode="auto">
          <a:xfrm>
            <a:off x="4495801" y="2438400"/>
            <a:ext cx="12985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exec /bin/sh</a:t>
            </a:r>
          </a:p>
        </p:txBody>
      </p:sp>
      <p:sp>
        <p:nvSpPr>
          <p:cNvPr id="112654" name="Oval 14"/>
          <p:cNvSpPr>
            <a:spLocks noChangeArrowheads="1"/>
          </p:cNvSpPr>
          <p:nvPr/>
        </p:nvSpPr>
        <p:spPr bwMode="auto">
          <a:xfrm>
            <a:off x="4038600" y="29718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sh</a:t>
            </a:r>
          </a:p>
          <a:p>
            <a:pPr algn="ctr">
              <a:buClr>
                <a:schemeClr val="tx1"/>
              </a:buClr>
            </a:pPr>
            <a:r>
              <a:rPr kumimoji="1" lang="en-US" sz="1600">
                <a:latin typeface="Arial Rounded MT Bold" panose="020F0704030504030204" pitchFamily="34" charset="0"/>
                <a:cs typeface="Guttman Haim" panose="02010401010101010101" pitchFamily="2" charset="-79"/>
              </a:rPr>
              <a:t>Pid=349</a:t>
            </a:r>
          </a:p>
        </p:txBody>
      </p:sp>
      <p:sp>
        <p:nvSpPr>
          <p:cNvPr id="112655" name="Line 15"/>
          <p:cNvSpPr>
            <a:spLocks noChangeShapeType="1"/>
          </p:cNvSpPr>
          <p:nvPr/>
        </p:nvSpPr>
        <p:spPr bwMode="auto">
          <a:xfrm flipV="1">
            <a:off x="4953000" y="3200400"/>
            <a:ext cx="990600" cy="152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56" name="Oval 16"/>
          <p:cNvSpPr>
            <a:spLocks noChangeArrowheads="1"/>
          </p:cNvSpPr>
          <p:nvPr/>
        </p:nvSpPr>
        <p:spPr bwMode="auto">
          <a:xfrm>
            <a:off x="5943600" y="27432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sh</a:t>
            </a:r>
          </a:p>
          <a:p>
            <a:pPr algn="ctr">
              <a:buClr>
                <a:schemeClr val="tx1"/>
              </a:buClr>
            </a:pPr>
            <a:r>
              <a:rPr kumimoji="1" lang="en-US" sz="1600">
                <a:latin typeface="Arial Rounded MT Bold" panose="020F0704030504030204" pitchFamily="34" charset="0"/>
                <a:cs typeface="Guttman Haim" panose="02010401010101010101" pitchFamily="2" charset="-79"/>
              </a:rPr>
              <a:t>Pid=350</a:t>
            </a:r>
          </a:p>
        </p:txBody>
      </p:sp>
      <p:sp>
        <p:nvSpPr>
          <p:cNvPr id="112657" name="Line 17"/>
          <p:cNvSpPr>
            <a:spLocks noChangeShapeType="1"/>
          </p:cNvSpPr>
          <p:nvPr/>
        </p:nvSpPr>
        <p:spPr bwMode="auto">
          <a:xfrm>
            <a:off x="6400800" y="3505200"/>
            <a:ext cx="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58" name="Text Box 18"/>
          <p:cNvSpPr txBox="1">
            <a:spLocks noChangeArrowheads="1"/>
          </p:cNvSpPr>
          <p:nvPr/>
        </p:nvSpPr>
        <p:spPr bwMode="auto">
          <a:xfrm>
            <a:off x="5105401" y="3048000"/>
            <a:ext cx="523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fork</a:t>
            </a:r>
          </a:p>
        </p:txBody>
      </p:sp>
      <p:sp>
        <p:nvSpPr>
          <p:cNvPr id="112659" name="Text Box 19"/>
          <p:cNvSpPr txBox="1">
            <a:spLocks noChangeArrowheads="1"/>
          </p:cNvSpPr>
          <p:nvPr/>
        </p:nvSpPr>
        <p:spPr bwMode="auto">
          <a:xfrm>
            <a:off x="6400800" y="3429000"/>
            <a:ext cx="12080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exec “ls –l”</a:t>
            </a:r>
          </a:p>
        </p:txBody>
      </p:sp>
      <p:sp>
        <p:nvSpPr>
          <p:cNvPr id="112660" name="Oval 20"/>
          <p:cNvSpPr>
            <a:spLocks noChangeArrowheads="1"/>
          </p:cNvSpPr>
          <p:nvPr/>
        </p:nvSpPr>
        <p:spPr bwMode="auto">
          <a:xfrm>
            <a:off x="5943600" y="38100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ls -l</a:t>
            </a:r>
          </a:p>
          <a:p>
            <a:pPr algn="ctr">
              <a:buClr>
                <a:schemeClr val="tx1"/>
              </a:buClr>
            </a:pPr>
            <a:r>
              <a:rPr kumimoji="1" lang="en-US" sz="1600">
                <a:latin typeface="Arial Rounded MT Bold" panose="020F0704030504030204" pitchFamily="34" charset="0"/>
                <a:cs typeface="Guttman Haim" panose="02010401010101010101" pitchFamily="2" charset="-79"/>
              </a:rPr>
              <a:t>Pid=350</a:t>
            </a:r>
          </a:p>
        </p:txBody>
      </p:sp>
      <p:sp>
        <p:nvSpPr>
          <p:cNvPr id="112661" name="Line 21"/>
          <p:cNvSpPr>
            <a:spLocks noChangeShapeType="1"/>
          </p:cNvSpPr>
          <p:nvPr/>
        </p:nvSpPr>
        <p:spPr bwMode="auto">
          <a:xfrm flipH="1" flipV="1">
            <a:off x="4572000" y="4267200"/>
            <a:ext cx="1371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62" name="Line 22"/>
          <p:cNvSpPr>
            <a:spLocks noChangeShapeType="1"/>
          </p:cNvSpPr>
          <p:nvPr/>
        </p:nvSpPr>
        <p:spPr bwMode="auto">
          <a:xfrm>
            <a:off x="4572000" y="3733800"/>
            <a:ext cx="0" cy="2590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63" name="Line 23"/>
          <p:cNvSpPr>
            <a:spLocks noChangeShapeType="1"/>
          </p:cNvSpPr>
          <p:nvPr/>
        </p:nvSpPr>
        <p:spPr bwMode="auto">
          <a:xfrm flipV="1">
            <a:off x="4572000" y="5105400"/>
            <a:ext cx="1371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64" name="Oval 24"/>
          <p:cNvSpPr>
            <a:spLocks noChangeArrowheads="1"/>
          </p:cNvSpPr>
          <p:nvPr/>
        </p:nvSpPr>
        <p:spPr bwMode="auto">
          <a:xfrm>
            <a:off x="5956300" y="4648200"/>
            <a:ext cx="914400" cy="7620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sh</a:t>
            </a:r>
          </a:p>
          <a:p>
            <a:pPr algn="ctr">
              <a:buClr>
                <a:schemeClr val="tx1"/>
              </a:buClr>
            </a:pPr>
            <a:r>
              <a:rPr kumimoji="1" lang="en-US" sz="1600">
                <a:latin typeface="Arial Rounded MT Bold" panose="020F0704030504030204" pitchFamily="34" charset="0"/>
                <a:cs typeface="Guttman Haim" panose="02010401010101010101" pitchFamily="2" charset="-79"/>
              </a:rPr>
              <a:t>Pid=351</a:t>
            </a:r>
          </a:p>
        </p:txBody>
      </p:sp>
      <p:sp>
        <p:nvSpPr>
          <p:cNvPr id="112665" name="Line 25"/>
          <p:cNvSpPr>
            <a:spLocks noChangeShapeType="1"/>
          </p:cNvSpPr>
          <p:nvPr/>
        </p:nvSpPr>
        <p:spPr bwMode="auto">
          <a:xfrm>
            <a:off x="6400800" y="5410200"/>
            <a:ext cx="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66" name="Text Box 26"/>
          <p:cNvSpPr txBox="1">
            <a:spLocks noChangeArrowheads="1"/>
          </p:cNvSpPr>
          <p:nvPr/>
        </p:nvSpPr>
        <p:spPr bwMode="auto">
          <a:xfrm>
            <a:off x="5105401" y="4800600"/>
            <a:ext cx="523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fork</a:t>
            </a:r>
          </a:p>
        </p:txBody>
      </p:sp>
      <p:sp>
        <p:nvSpPr>
          <p:cNvPr id="112667" name="Text Box 27"/>
          <p:cNvSpPr txBox="1">
            <a:spLocks noChangeArrowheads="1"/>
          </p:cNvSpPr>
          <p:nvPr/>
        </p:nvSpPr>
        <p:spPr bwMode="auto">
          <a:xfrm>
            <a:off x="6596063" y="5286375"/>
            <a:ext cx="20129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exec “cat story.txt”</a:t>
            </a:r>
          </a:p>
        </p:txBody>
      </p:sp>
      <p:sp>
        <p:nvSpPr>
          <p:cNvPr id="112668" name="Oval 28"/>
          <p:cNvSpPr>
            <a:spLocks noChangeArrowheads="1"/>
          </p:cNvSpPr>
          <p:nvPr/>
        </p:nvSpPr>
        <p:spPr bwMode="auto">
          <a:xfrm>
            <a:off x="5953126" y="5500688"/>
            <a:ext cx="1160463" cy="88265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tx1"/>
              </a:buClr>
            </a:pPr>
            <a:r>
              <a:rPr kumimoji="1" lang="en-US" sz="1600">
                <a:latin typeface="Arial Rounded MT Bold" panose="020F0704030504030204" pitchFamily="34" charset="0"/>
                <a:cs typeface="Guttman Haim" panose="02010401010101010101" pitchFamily="2" charset="-79"/>
              </a:rPr>
              <a:t>cat story.txt</a:t>
            </a:r>
          </a:p>
          <a:p>
            <a:pPr algn="ctr">
              <a:buClr>
                <a:schemeClr val="tx1"/>
              </a:buClr>
            </a:pPr>
            <a:r>
              <a:rPr kumimoji="1" lang="en-US" sz="1600">
                <a:latin typeface="Arial Rounded MT Bold" panose="020F0704030504030204" pitchFamily="34" charset="0"/>
                <a:cs typeface="Guttman Haim" panose="02010401010101010101" pitchFamily="2" charset="-79"/>
              </a:rPr>
              <a:t>Pid=351</a:t>
            </a:r>
          </a:p>
        </p:txBody>
      </p:sp>
      <p:sp>
        <p:nvSpPr>
          <p:cNvPr id="112669" name="Line 29"/>
          <p:cNvSpPr>
            <a:spLocks noChangeShapeType="1"/>
          </p:cNvSpPr>
          <p:nvPr/>
        </p:nvSpPr>
        <p:spPr bwMode="auto">
          <a:xfrm flipH="1" flipV="1">
            <a:off x="4572000" y="6096000"/>
            <a:ext cx="1371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70" name="Text Box 30"/>
          <p:cNvSpPr txBox="1">
            <a:spLocks noChangeArrowheads="1"/>
          </p:cNvSpPr>
          <p:nvPr/>
        </p:nvSpPr>
        <p:spPr bwMode="auto">
          <a:xfrm>
            <a:off x="4860926" y="3962400"/>
            <a:ext cx="1065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SIGCHLD</a:t>
            </a:r>
          </a:p>
        </p:txBody>
      </p:sp>
      <p:sp>
        <p:nvSpPr>
          <p:cNvPr id="112671" name="Text Box 31"/>
          <p:cNvSpPr txBox="1">
            <a:spLocks noChangeArrowheads="1"/>
          </p:cNvSpPr>
          <p:nvPr/>
        </p:nvSpPr>
        <p:spPr bwMode="auto">
          <a:xfrm>
            <a:off x="4876801" y="5835650"/>
            <a:ext cx="1065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SIGCHLD</a:t>
            </a:r>
          </a:p>
        </p:txBody>
      </p:sp>
      <p:sp>
        <p:nvSpPr>
          <p:cNvPr id="112672" name="Line 32"/>
          <p:cNvSpPr>
            <a:spLocks noChangeShapeType="1"/>
          </p:cNvSpPr>
          <p:nvPr/>
        </p:nvSpPr>
        <p:spPr bwMode="auto">
          <a:xfrm>
            <a:off x="2590800" y="2286000"/>
            <a:ext cx="0" cy="4267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73" name="Line 33"/>
          <p:cNvSpPr>
            <a:spLocks noChangeShapeType="1"/>
          </p:cNvSpPr>
          <p:nvPr/>
        </p:nvSpPr>
        <p:spPr bwMode="auto">
          <a:xfrm flipH="1">
            <a:off x="2590800" y="6324600"/>
            <a:ext cx="1905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12674" name="Text Box 34"/>
          <p:cNvSpPr txBox="1">
            <a:spLocks noChangeArrowheads="1"/>
          </p:cNvSpPr>
          <p:nvPr/>
        </p:nvSpPr>
        <p:spPr bwMode="auto">
          <a:xfrm>
            <a:off x="3108326" y="6064250"/>
            <a:ext cx="1065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schemeClr val="tx1"/>
              </a:buClr>
            </a:pPr>
            <a:r>
              <a:rPr kumimoji="1" lang="en-US" sz="1600">
                <a:latin typeface="Arial Rounded MT Bold" panose="020F0704030504030204" pitchFamily="34" charset="0"/>
                <a:cs typeface="Guttman Haim" panose="02010401010101010101" pitchFamily="2" charset="-79"/>
              </a:rPr>
              <a:t>SIGCHLD</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113</a:t>
            </a:fld>
            <a:endParaRPr lang="he-IL" dirty="0"/>
          </a:p>
        </p:txBody>
      </p:sp>
    </p:spTree>
    <p:extLst>
      <p:ext uri="{BB962C8B-B14F-4D97-AF65-F5344CB8AC3E}">
        <p14:creationId xmlns:p14="http://schemas.microsoft.com/office/powerpoint/2010/main" xmlns="" val="1173544119"/>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rtl="0"/>
            <a:r>
              <a:rPr lang="en-US" dirty="0" smtClean="0"/>
              <a:t>Threads are flows of execution within processes</a:t>
            </a:r>
          </a:p>
          <a:p>
            <a:pPr algn="l" rtl="0"/>
            <a:r>
              <a:rPr lang="en-US" dirty="0"/>
              <a:t>Each Thread has a distinct</a:t>
            </a:r>
          </a:p>
          <a:p>
            <a:pPr lvl="1" algn="l" rtl="0"/>
            <a:r>
              <a:rPr lang="en-US" dirty="0" smtClean="0"/>
              <a:t>Thread ID</a:t>
            </a:r>
          </a:p>
          <a:p>
            <a:pPr lvl="1" algn="l" rtl="0"/>
            <a:r>
              <a:rPr lang="en-US" dirty="0" smtClean="0"/>
              <a:t>Processor </a:t>
            </a:r>
            <a:r>
              <a:rPr lang="en-US" dirty="0"/>
              <a:t>execution state</a:t>
            </a:r>
          </a:p>
          <a:p>
            <a:pPr lvl="1" algn="l" rtl="0"/>
            <a:r>
              <a:rPr lang="en-US" dirty="0"/>
              <a:t>Stack</a:t>
            </a:r>
            <a:endParaRPr lang="he-IL" dirty="0"/>
          </a:p>
          <a:p>
            <a:pPr algn="l" rtl="0"/>
            <a:r>
              <a:rPr lang="en-US" dirty="0" smtClean="0"/>
              <a:t>Threads within the same process share</a:t>
            </a:r>
          </a:p>
          <a:p>
            <a:pPr lvl="1" algn="l" rtl="0"/>
            <a:r>
              <a:rPr lang="en-US" dirty="0" smtClean="0"/>
              <a:t>Process ID</a:t>
            </a:r>
          </a:p>
          <a:p>
            <a:pPr lvl="1" algn="l" rtl="0"/>
            <a:r>
              <a:rPr lang="en-US" dirty="0" smtClean="0"/>
              <a:t>Address space</a:t>
            </a:r>
          </a:p>
          <a:p>
            <a:pPr lvl="1" algn="l" rtl="0"/>
            <a:r>
              <a:rPr lang="en-US" dirty="0" smtClean="0"/>
              <a:t>File descriptor table</a:t>
            </a:r>
          </a:p>
          <a:p>
            <a:pPr lvl="1" algn="l" rtl="0"/>
            <a:r>
              <a:rPr lang="en-US" dirty="0" smtClean="0"/>
              <a:t>Environment</a:t>
            </a:r>
          </a:p>
          <a:p>
            <a:pPr lvl="1" algn="l" rtl="0"/>
            <a:endParaRPr lang="en-US" dirty="0" smtClean="0"/>
          </a:p>
        </p:txBody>
      </p:sp>
      <p:sp>
        <p:nvSpPr>
          <p:cNvPr id="4" name="Slide Number Placeholder 3"/>
          <p:cNvSpPr>
            <a:spLocks noGrp="1"/>
          </p:cNvSpPr>
          <p:nvPr>
            <p:ph type="sldNum" sz="quarter" idx="12"/>
          </p:nvPr>
        </p:nvSpPr>
        <p:spPr/>
        <p:txBody>
          <a:bodyPr/>
          <a:lstStyle/>
          <a:p>
            <a:fld id="{6ED936FA-D0DD-4C43-A074-0D522D4EBD9B}" type="slidenum">
              <a:rPr lang="he-IL" smtClean="0"/>
              <a:pPr/>
              <a:t>114</a:t>
            </a:fld>
            <a:endParaRPr lang="he-IL" dirty="0"/>
          </a:p>
        </p:txBody>
      </p:sp>
      <p:sp>
        <p:nvSpPr>
          <p:cNvPr id="6" name="Rectangle 2"/>
          <p:cNvSpPr>
            <a:spLocks noGrp="1" noChangeArrowheads="1"/>
          </p:cNvSpPr>
          <p:nvPr>
            <p:ph type="title"/>
          </p:nvPr>
        </p:nvSpPr>
        <p:spPr>
          <a:xfrm>
            <a:off x="2590800" y="114300"/>
            <a:ext cx="8229600" cy="1143000"/>
          </a:xfrm>
        </p:spPr>
        <p:txBody>
          <a:bodyPr>
            <a:normAutofit/>
          </a:bodyPr>
          <a:lstStyle/>
          <a:p>
            <a:r>
              <a:rPr lang="en-US" dirty="0" smtClean="0">
                <a:solidFill>
                  <a:schemeClr val="bg1"/>
                </a:solidFill>
                <a:cs typeface="Times New Roman" panose="02020603050405020304" pitchFamily="18" charset="0"/>
              </a:rPr>
              <a:t>Processes and Threads</a:t>
            </a:r>
            <a:endParaRPr lang="en-US"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xmlns="" val="7064519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99131" y="1821776"/>
            <a:ext cx="8192869"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Files And </a:t>
            </a:r>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File Systems</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
        <p:nvSpPr>
          <p:cNvPr id="4" name="Rectangle 3"/>
          <p:cNvSpPr txBox="1">
            <a:spLocks noChangeArrowheads="1"/>
          </p:cNvSpPr>
          <p:nvPr/>
        </p:nvSpPr>
        <p:spPr>
          <a:xfrm>
            <a:off x="8500151" y="2802764"/>
            <a:ext cx="3691849" cy="690562"/>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5</a:t>
            </a:r>
          </a:p>
          <a:p>
            <a:pPr>
              <a:buFont typeface="Wingdings" panose="05000000000000000000" pitchFamily="2" charset="2"/>
              <a:buNone/>
            </a:pPr>
            <a:endParaRPr lang="en-US" dirty="0" smtClean="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A0EFBE37-EDCC-4914-B6CA-5BFC38C2A509}" type="slidenum">
              <a:rPr lang="he-IL" smtClean="0"/>
              <a:pPr/>
              <a:t>115</a:t>
            </a:fld>
            <a:endParaRPr lang="he-IL"/>
          </a:p>
        </p:txBody>
      </p:sp>
    </p:spTree>
    <p:extLst>
      <p:ext uri="{BB962C8B-B14F-4D97-AF65-F5344CB8AC3E}">
        <p14:creationId xmlns:p14="http://schemas.microsoft.com/office/powerpoint/2010/main" xmlns="" val="6866172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9893"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File System “logical view”</a:t>
            </a:r>
          </a:p>
        </p:txBody>
      </p:sp>
      <p:sp>
        <p:nvSpPr>
          <p:cNvPr id="5" name="Content Placeholder 2"/>
          <p:cNvSpPr txBox="1">
            <a:spLocks/>
          </p:cNvSpPr>
          <p:nvPr/>
        </p:nvSpPr>
        <p:spPr>
          <a:xfrm>
            <a:off x="449893" y="1544812"/>
            <a:ext cx="8650287" cy="872711"/>
          </a:xfrm>
          <a:prstGeom prst="rect">
            <a:avLst/>
          </a:prstGeom>
        </p:spPr>
        <p:txBody>
          <a:bodyPr vert="horz" lIns="92075" tIns="46038" rIns="92075" bIns="46038"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dirty="0" smtClean="0">
                <a:cs typeface="Arial" panose="020B0604020202020204" pitchFamily="34" charset="0"/>
              </a:rPr>
              <a:t>Users usually imagine the file system as a “tree” of directories. Each directory holds files and other directories.</a:t>
            </a:r>
            <a:endParaRPr lang="en-US" sz="2400" dirty="0">
              <a:cs typeface="Arial" panose="020B0604020202020204" pitchFamily="34" charset="0"/>
            </a:endParaRPr>
          </a:p>
        </p:txBody>
      </p:sp>
      <p:pic>
        <p:nvPicPr>
          <p:cNvPr id="6" name="Picture 4" descr="tree.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91802" y="2308204"/>
            <a:ext cx="7239000" cy="4037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116</a:t>
            </a:fld>
            <a:endParaRPr lang="he-IL" dirty="0"/>
          </a:p>
        </p:txBody>
      </p:sp>
    </p:spTree>
    <p:extLst>
      <p:ext uri="{BB962C8B-B14F-4D97-AF65-F5344CB8AC3E}">
        <p14:creationId xmlns:p14="http://schemas.microsoft.com/office/powerpoint/2010/main" xmlns="" val="10513668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523"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File System “Physical view”</a:t>
            </a:r>
          </a:p>
        </p:txBody>
      </p:sp>
      <p:sp>
        <p:nvSpPr>
          <p:cNvPr id="5" name="Content Placeholder 2"/>
          <p:cNvSpPr>
            <a:spLocks noGrp="1"/>
          </p:cNvSpPr>
          <p:nvPr>
            <p:ph idx="4294967295"/>
          </p:nvPr>
        </p:nvSpPr>
        <p:spPr>
          <a:xfrm>
            <a:off x="237994" y="1325563"/>
            <a:ext cx="10446707" cy="1105226"/>
          </a:xfrm>
        </p:spPr>
        <p:txBody>
          <a:bodyPr vert="horz" lIns="92075" tIns="46038" rIns="92075" bIns="46038" rtlCol="1">
            <a:normAutofit/>
          </a:bodyPr>
          <a:lstStyle/>
          <a:p>
            <a:pPr algn="l" rtl="0" eaLnBrk="1" hangingPunct="1"/>
            <a:r>
              <a:rPr lang="en-US" dirty="0">
                <a:cs typeface="Arial" panose="020B0604020202020204" pitchFamily="34" charset="0"/>
              </a:rPr>
              <a:t>In reality the file-system usually exists on Disks, partitions of disks and even remote storage:</a:t>
            </a:r>
          </a:p>
          <a:p>
            <a:pPr algn="l" rtl="0" eaLnBrk="1" hangingPunct="1"/>
            <a:endParaRPr lang="en-US" dirty="0">
              <a:cs typeface="Arial" panose="020B0604020202020204" pitchFamily="34" charset="0"/>
            </a:endParaRPr>
          </a:p>
        </p:txBody>
      </p:sp>
      <p:grpSp>
        <p:nvGrpSpPr>
          <p:cNvPr id="7" name="קבוצה 6"/>
          <p:cNvGrpSpPr/>
          <p:nvPr/>
        </p:nvGrpSpPr>
        <p:grpSpPr>
          <a:xfrm>
            <a:off x="512523" y="2430789"/>
            <a:ext cx="8215312" cy="3714750"/>
            <a:chOff x="357188" y="2714625"/>
            <a:chExt cx="8215312" cy="3714750"/>
          </a:xfrm>
        </p:grpSpPr>
        <p:sp>
          <p:nvSpPr>
            <p:cNvPr id="8" name="computr1"/>
            <p:cNvSpPr>
              <a:spLocks noEditPoints="1" noChangeArrowheads="1"/>
            </p:cNvSpPr>
            <p:nvPr/>
          </p:nvSpPr>
          <p:spPr bwMode="auto">
            <a:xfrm>
              <a:off x="357188" y="2714625"/>
              <a:ext cx="4572000" cy="37147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9" name="Flowchart: Magnetic Disk 3"/>
            <p:cNvSpPr/>
            <p:nvPr/>
          </p:nvSpPr>
          <p:spPr bwMode="auto">
            <a:xfrm>
              <a:off x="785813" y="5429250"/>
              <a:ext cx="785812" cy="857250"/>
            </a:xfrm>
            <a:prstGeom prst="flowChartMagneticDisk">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nvGrpSpPr>
            <p:cNvPr id="10" name="Group 8"/>
            <p:cNvGrpSpPr>
              <a:grpSpLocks/>
            </p:cNvGrpSpPr>
            <p:nvPr/>
          </p:nvGrpSpPr>
          <p:grpSpPr bwMode="auto">
            <a:xfrm>
              <a:off x="5572125" y="4572000"/>
              <a:ext cx="785813" cy="1714500"/>
              <a:chOff x="5572132" y="4572008"/>
              <a:chExt cx="785818" cy="1714512"/>
            </a:xfrm>
          </p:grpSpPr>
          <p:sp>
            <p:nvSpPr>
              <p:cNvPr id="16" name="Flowchart: Magnetic Disk 4"/>
              <p:cNvSpPr/>
              <p:nvPr/>
            </p:nvSpPr>
            <p:spPr bwMode="auto">
              <a:xfrm>
                <a:off x="5572132" y="4572008"/>
                <a:ext cx="785818" cy="1000132"/>
              </a:xfrm>
              <a:prstGeom prst="flowChartMagneticDisk">
                <a:avLst/>
              </a:prstGeom>
              <a:solidFill>
                <a:srgbClr val="99CC00"/>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7" name="Flowchart: Magnetic Disk 5"/>
              <p:cNvSpPr/>
              <p:nvPr/>
            </p:nvSpPr>
            <p:spPr bwMode="auto">
              <a:xfrm>
                <a:off x="5572132" y="5286388"/>
                <a:ext cx="785818" cy="1000132"/>
              </a:xfrm>
              <a:prstGeom prst="flowChartMagneticDisk">
                <a:avLst/>
              </a:prstGeom>
              <a:solidFill>
                <a:srgbClr val="0066FF"/>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sp>
          <p:nvSpPr>
            <p:cNvPr id="11" name="Flowchart: Magnetic Disk 6"/>
            <p:cNvSpPr/>
            <p:nvPr/>
          </p:nvSpPr>
          <p:spPr bwMode="auto">
            <a:xfrm>
              <a:off x="7786688" y="3071813"/>
              <a:ext cx="785812" cy="1000125"/>
            </a:xfrm>
            <a:prstGeom prst="flowChartMagneticDisk">
              <a:avLst/>
            </a:prstGeom>
            <a:solidFill>
              <a:srgbClr val="002060"/>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2" name="Rectangle 9"/>
            <p:cNvSpPr/>
            <p:nvPr/>
          </p:nvSpPr>
          <p:spPr bwMode="auto">
            <a:xfrm>
              <a:off x="4929188" y="5572125"/>
              <a:ext cx="642937" cy="1428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3" name="Cloud 10"/>
            <p:cNvSpPr/>
            <p:nvPr/>
          </p:nvSpPr>
          <p:spPr bwMode="auto">
            <a:xfrm>
              <a:off x="5357813" y="3071813"/>
              <a:ext cx="1928812" cy="1000125"/>
            </a:xfrm>
            <a:prstGeom prst="cloud">
              <a:avLst/>
            </a:prstGeom>
            <a:solidFill>
              <a:srgbClr val="FFFF00"/>
            </a:solidFill>
            <a:ln w="12700" cap="flat" cmpd="sng" algn="ctr">
              <a:solidFill>
                <a:schemeClr val="tx1"/>
              </a:solidFill>
              <a:prstDash val="solid"/>
              <a:round/>
              <a:headEnd type="none" w="sm" len="sm"/>
              <a:tailEnd type="none" w="sm" len="sm"/>
            </a:ln>
            <a:effectLst/>
          </p:spPr>
          <p:txBody>
            <a:bodyPr lIns="36000"/>
            <a:lstStyle/>
            <a:p>
              <a:pPr algn="ctr" eaLnBrk="0" fontAlgn="auto"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LAN</a:t>
              </a:r>
            </a:p>
          </p:txBody>
        </p:sp>
        <p:sp>
          <p:nvSpPr>
            <p:cNvPr id="14" name="Rectangle 11"/>
            <p:cNvSpPr/>
            <p:nvPr/>
          </p:nvSpPr>
          <p:spPr bwMode="auto">
            <a:xfrm>
              <a:off x="4500563" y="3500438"/>
              <a:ext cx="857250" cy="460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5" name="Rectangle 12"/>
            <p:cNvSpPr/>
            <p:nvPr/>
          </p:nvSpPr>
          <p:spPr bwMode="auto">
            <a:xfrm>
              <a:off x="7286625" y="3500438"/>
              <a:ext cx="500063" cy="1174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sp>
        <p:nvSpPr>
          <p:cNvPr id="19" name="מציין מיקום של מספר שקופית 18"/>
          <p:cNvSpPr>
            <a:spLocks noGrp="1"/>
          </p:cNvSpPr>
          <p:nvPr>
            <p:ph type="sldNum" sz="quarter" idx="12"/>
          </p:nvPr>
        </p:nvSpPr>
        <p:spPr/>
        <p:txBody>
          <a:bodyPr/>
          <a:lstStyle/>
          <a:p>
            <a:fld id="{6ED936FA-D0DD-4C43-A074-0D522D4EBD9B}" type="slidenum">
              <a:rPr lang="he-IL" smtClean="0"/>
              <a:pPr/>
              <a:t>117</a:t>
            </a:fld>
            <a:endParaRPr lang="he-IL" dirty="0"/>
          </a:p>
        </p:txBody>
      </p:sp>
    </p:spTree>
    <p:extLst>
      <p:ext uri="{BB962C8B-B14F-4D97-AF65-F5344CB8AC3E}">
        <p14:creationId xmlns:p14="http://schemas.microsoft.com/office/powerpoint/2010/main" xmlns="" val="277306661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4425"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The Gap</a:t>
            </a:r>
          </a:p>
        </p:txBody>
      </p:sp>
      <p:sp>
        <p:nvSpPr>
          <p:cNvPr id="5" name="Content Placeholder 2"/>
          <p:cNvSpPr>
            <a:spLocks noGrp="1"/>
          </p:cNvSpPr>
          <p:nvPr>
            <p:ph idx="4294967295"/>
          </p:nvPr>
        </p:nvSpPr>
        <p:spPr>
          <a:xfrm>
            <a:off x="648200" y="1482182"/>
            <a:ext cx="8650287" cy="947867"/>
          </a:xfrm>
        </p:spPr>
        <p:txBody>
          <a:bodyPr vert="horz" lIns="92075" tIns="46038" rIns="92075" bIns="46038" rtlCol="1">
            <a:normAutofit/>
          </a:bodyPr>
          <a:lstStyle/>
          <a:p>
            <a:pPr algn="l" rtl="0" eaLnBrk="1" hangingPunct="1"/>
            <a:r>
              <a:rPr lang="en-US" sz="2400" dirty="0">
                <a:cs typeface="Arial" panose="020B0604020202020204" pitchFamily="34" charset="0"/>
              </a:rPr>
              <a:t>The operating system is responsible to make sure that the users are unaware of the physical view</a:t>
            </a:r>
          </a:p>
        </p:txBody>
      </p:sp>
      <p:pic>
        <p:nvPicPr>
          <p:cNvPr id="6" name="Picture 3" descr="tree.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034507" y="2586668"/>
            <a:ext cx="4289054" cy="3431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 name="קבוצה 7"/>
          <p:cNvGrpSpPr/>
          <p:nvPr/>
        </p:nvGrpSpPr>
        <p:grpSpPr>
          <a:xfrm>
            <a:off x="5623142" y="2866094"/>
            <a:ext cx="6051115" cy="3151818"/>
            <a:chOff x="357188" y="2714625"/>
            <a:chExt cx="8215312" cy="3714750"/>
          </a:xfrm>
        </p:grpSpPr>
        <p:sp>
          <p:nvSpPr>
            <p:cNvPr id="9" name="computr1"/>
            <p:cNvSpPr>
              <a:spLocks noEditPoints="1" noChangeArrowheads="1"/>
            </p:cNvSpPr>
            <p:nvPr/>
          </p:nvSpPr>
          <p:spPr bwMode="auto">
            <a:xfrm>
              <a:off x="357188" y="2714625"/>
              <a:ext cx="4572000" cy="371475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0" name="Flowchart: Magnetic Disk 3"/>
            <p:cNvSpPr/>
            <p:nvPr/>
          </p:nvSpPr>
          <p:spPr bwMode="auto">
            <a:xfrm>
              <a:off x="785813" y="5429250"/>
              <a:ext cx="785812" cy="857250"/>
            </a:xfrm>
            <a:prstGeom prst="flowChartMagneticDisk">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nvGrpSpPr>
            <p:cNvPr id="11" name="Group 8"/>
            <p:cNvGrpSpPr>
              <a:grpSpLocks/>
            </p:cNvGrpSpPr>
            <p:nvPr/>
          </p:nvGrpSpPr>
          <p:grpSpPr bwMode="auto">
            <a:xfrm>
              <a:off x="5572125" y="4572000"/>
              <a:ext cx="785813" cy="1714500"/>
              <a:chOff x="5572132" y="4572008"/>
              <a:chExt cx="785818" cy="1714512"/>
            </a:xfrm>
          </p:grpSpPr>
          <p:sp>
            <p:nvSpPr>
              <p:cNvPr id="17" name="Flowchart: Magnetic Disk 4"/>
              <p:cNvSpPr/>
              <p:nvPr/>
            </p:nvSpPr>
            <p:spPr bwMode="auto">
              <a:xfrm>
                <a:off x="5572132" y="4572008"/>
                <a:ext cx="785818" cy="1000132"/>
              </a:xfrm>
              <a:prstGeom prst="flowChartMagneticDisk">
                <a:avLst/>
              </a:prstGeom>
              <a:solidFill>
                <a:srgbClr val="99CC00"/>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8" name="Flowchart: Magnetic Disk 5"/>
              <p:cNvSpPr/>
              <p:nvPr/>
            </p:nvSpPr>
            <p:spPr bwMode="auto">
              <a:xfrm>
                <a:off x="5572132" y="5286388"/>
                <a:ext cx="785818" cy="1000132"/>
              </a:xfrm>
              <a:prstGeom prst="flowChartMagneticDisk">
                <a:avLst/>
              </a:prstGeom>
              <a:solidFill>
                <a:srgbClr val="0066FF"/>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sp>
          <p:nvSpPr>
            <p:cNvPr id="12" name="Flowchart: Magnetic Disk 6"/>
            <p:cNvSpPr/>
            <p:nvPr/>
          </p:nvSpPr>
          <p:spPr bwMode="auto">
            <a:xfrm>
              <a:off x="7786688" y="3071813"/>
              <a:ext cx="785812" cy="1000125"/>
            </a:xfrm>
            <a:prstGeom prst="flowChartMagneticDisk">
              <a:avLst/>
            </a:prstGeom>
            <a:solidFill>
              <a:srgbClr val="002060"/>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3" name="Rectangle 9"/>
            <p:cNvSpPr/>
            <p:nvPr/>
          </p:nvSpPr>
          <p:spPr bwMode="auto">
            <a:xfrm>
              <a:off x="4929188" y="5572125"/>
              <a:ext cx="642937" cy="1428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4" name="Cloud 10"/>
            <p:cNvSpPr/>
            <p:nvPr/>
          </p:nvSpPr>
          <p:spPr bwMode="auto">
            <a:xfrm>
              <a:off x="5357813" y="3071813"/>
              <a:ext cx="1928812" cy="1000125"/>
            </a:xfrm>
            <a:prstGeom prst="cloud">
              <a:avLst/>
            </a:prstGeom>
            <a:solidFill>
              <a:srgbClr val="FFFF00"/>
            </a:solidFill>
            <a:ln w="12700" cap="flat" cmpd="sng" algn="ctr">
              <a:solidFill>
                <a:schemeClr val="tx1"/>
              </a:solidFill>
              <a:prstDash val="solid"/>
              <a:round/>
              <a:headEnd type="none" w="sm" len="sm"/>
              <a:tailEnd type="none" w="sm" len="sm"/>
            </a:ln>
            <a:effectLst/>
          </p:spPr>
          <p:txBody>
            <a:bodyPr lIns="36000"/>
            <a:lstStyle/>
            <a:p>
              <a:pPr algn="ctr" eaLnBrk="0" fontAlgn="auto"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LAN</a:t>
              </a:r>
            </a:p>
          </p:txBody>
        </p:sp>
        <p:sp>
          <p:nvSpPr>
            <p:cNvPr id="15" name="Rectangle 11"/>
            <p:cNvSpPr/>
            <p:nvPr/>
          </p:nvSpPr>
          <p:spPr bwMode="auto">
            <a:xfrm>
              <a:off x="4500563" y="3500438"/>
              <a:ext cx="857250" cy="460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sp>
          <p:nvSpPr>
            <p:cNvPr id="16" name="Rectangle 12"/>
            <p:cNvSpPr/>
            <p:nvPr/>
          </p:nvSpPr>
          <p:spPr bwMode="auto">
            <a:xfrm>
              <a:off x="7286625" y="3500438"/>
              <a:ext cx="500063" cy="1174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charset="0"/>
                <a:cs typeface="Guttman Haim" pitchFamily="2" charset="-79"/>
              </a:endParaRPr>
            </a:p>
          </p:txBody>
        </p:sp>
      </p:grpSp>
      <p:sp>
        <p:nvSpPr>
          <p:cNvPr id="20" name="מציין מיקום של מספר שקופית 19"/>
          <p:cNvSpPr>
            <a:spLocks noGrp="1"/>
          </p:cNvSpPr>
          <p:nvPr>
            <p:ph type="sldNum" sz="quarter" idx="12"/>
          </p:nvPr>
        </p:nvSpPr>
        <p:spPr/>
        <p:txBody>
          <a:bodyPr/>
          <a:lstStyle/>
          <a:p>
            <a:fld id="{6ED936FA-D0DD-4C43-A074-0D522D4EBD9B}" type="slidenum">
              <a:rPr lang="he-IL" smtClean="0"/>
              <a:pPr/>
              <a:t>118</a:t>
            </a:fld>
            <a:endParaRPr lang="he-IL" dirty="0"/>
          </a:p>
        </p:txBody>
      </p:sp>
    </p:spTree>
    <p:extLst>
      <p:ext uri="{BB962C8B-B14F-4D97-AF65-F5344CB8AC3E}">
        <p14:creationId xmlns:p14="http://schemas.microsoft.com/office/powerpoint/2010/main" xmlns="" val="5611708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a:xfrm>
            <a:off x="3858735" y="124282"/>
            <a:ext cx="6943725" cy="1143000"/>
          </a:xfrm>
        </p:spPr>
        <p:txBody>
          <a:bodyPr>
            <a:normAutofit/>
          </a:bodyPr>
          <a:lstStyle/>
          <a:p>
            <a:r>
              <a:rPr lang="en-US" dirty="0">
                <a:solidFill>
                  <a:schemeClr val="bg1"/>
                </a:solidFill>
                <a:cs typeface="Times New Roman" panose="02020603050405020304" pitchFamily="18" charset="0"/>
              </a:rPr>
              <a:t>Putting it all together</a:t>
            </a:r>
          </a:p>
        </p:txBody>
      </p:sp>
      <p:sp>
        <p:nvSpPr>
          <p:cNvPr id="117765" name="Rectangle 3"/>
          <p:cNvSpPr>
            <a:spLocks noGrp="1" noChangeArrowheads="1"/>
          </p:cNvSpPr>
          <p:nvPr>
            <p:ph idx="1"/>
          </p:nvPr>
        </p:nvSpPr>
        <p:spPr>
          <a:xfrm>
            <a:off x="1791222" y="1327150"/>
            <a:ext cx="8229600" cy="5029200"/>
          </a:xfrm>
        </p:spPr>
        <p:txBody>
          <a:bodyPr>
            <a:normAutofit lnSpcReduction="10000"/>
          </a:bodyPr>
          <a:lstStyle/>
          <a:p>
            <a:pPr algn="l" rtl="0" eaLnBrk="1" hangingPunct="1">
              <a:lnSpc>
                <a:spcPct val="90000"/>
              </a:lnSpc>
            </a:pPr>
            <a:r>
              <a:rPr lang="en-US" sz="2000" dirty="0">
                <a:cs typeface="Arial" panose="020B0604020202020204" pitchFamily="34" charset="0"/>
              </a:rPr>
              <a:t>L</a:t>
            </a:r>
            <a:r>
              <a:rPr lang="en-US" sz="2000" dirty="0" smtClean="0">
                <a:cs typeface="Arial" panose="020B0604020202020204" pitchFamily="34" charset="0"/>
              </a:rPr>
              <a:t>inux </a:t>
            </a:r>
            <a:r>
              <a:rPr lang="en-US" sz="2000" dirty="0">
                <a:cs typeface="Arial" panose="020B0604020202020204" pitchFamily="34" charset="0"/>
              </a:rPr>
              <a:t>files are logically arranged as a tree.</a:t>
            </a:r>
            <a:br>
              <a:rPr lang="en-US" sz="2000" dirty="0">
                <a:cs typeface="Arial" panose="020B0604020202020204" pitchFamily="34" charset="0"/>
              </a:rPr>
            </a:br>
            <a:r>
              <a:rPr lang="en-US" sz="2000" dirty="0">
                <a:cs typeface="Arial" panose="020B0604020202020204" pitchFamily="34" charset="0"/>
              </a:rPr>
              <a:t>The nodes of the tree are directories and the leafs are files.</a:t>
            </a:r>
          </a:p>
          <a:p>
            <a:pPr algn="l" rtl="0" eaLnBrk="1" hangingPunct="1">
              <a:lnSpc>
                <a:spcPct val="90000"/>
              </a:lnSpc>
            </a:pPr>
            <a:r>
              <a:rPr lang="en-US" sz="2000" dirty="0">
                <a:cs typeface="Arial" panose="020B0604020202020204" pitchFamily="34" charset="0"/>
              </a:rPr>
              <a:t>The top level directory is commonly known as the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root directory</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t>
            </a:r>
          </a:p>
          <a:p>
            <a:pPr algn="l" rtl="0" eaLnBrk="1" hangingPunct="1">
              <a:lnSpc>
                <a:spcPct val="90000"/>
              </a:lnSpc>
            </a:pPr>
            <a:r>
              <a:rPr lang="en-US" sz="2000" dirty="0">
                <a:cs typeface="Arial" panose="020B0604020202020204" pitchFamily="34" charset="0"/>
              </a:rPr>
              <a:t>On a typical L</a:t>
            </a:r>
            <a:r>
              <a:rPr lang="en-US" sz="2000" dirty="0" smtClean="0">
                <a:cs typeface="Arial" panose="020B0604020202020204" pitchFamily="34" charset="0"/>
              </a:rPr>
              <a:t>inux </a:t>
            </a:r>
            <a:r>
              <a:rPr lang="en-US" sz="2000" dirty="0">
                <a:cs typeface="Arial" panose="020B0604020202020204" pitchFamily="34" charset="0"/>
              </a:rPr>
              <a:t>system, you will find the following directories below the root directory:</a:t>
            </a:r>
          </a:p>
          <a:p>
            <a:pPr algn="l" rtl="0" eaLnBrk="1" hangingPunct="1">
              <a:lnSpc>
                <a:spcPct val="90000"/>
              </a:lnSpc>
            </a:pPr>
            <a:endParaRPr lang="en-US" sz="2000" dirty="0">
              <a:cs typeface="Arial" panose="020B0604020202020204" pitchFamily="34" charset="0"/>
            </a:endParaRPr>
          </a:p>
          <a:p>
            <a:pPr lvl="1" algn="l" rtl="0" eaLnBrk="1" hangingPunct="1">
              <a:lnSpc>
                <a:spcPct val="90000"/>
              </a:lnSpc>
            </a:pPr>
            <a:r>
              <a:rPr lang="en-US" sz="1600" dirty="0">
                <a:cs typeface="Arial" panose="020B0604020202020204" pitchFamily="34" charset="0"/>
              </a:rPr>
              <a:t>/</a:t>
            </a:r>
            <a:r>
              <a:rPr lang="en-US" sz="1600" dirty="0" err="1">
                <a:cs typeface="Arial" panose="020B0604020202020204" pitchFamily="34" charset="0"/>
              </a:rPr>
              <a:t>tmp</a:t>
            </a:r>
            <a:r>
              <a:rPr lang="en-US" sz="1600" dirty="0">
                <a:cs typeface="Arial" panose="020B0604020202020204" pitchFamily="34" charset="0"/>
              </a:rPr>
              <a:t> 	:    A place for temporary files. On some </a:t>
            </a:r>
            <a:r>
              <a:rPr lang="en-US" sz="1600" dirty="0" smtClean="0">
                <a:cs typeface="Arial" panose="020B0604020202020204" pitchFamily="34" charset="0"/>
              </a:rPr>
              <a:t>systems, </a:t>
            </a:r>
            <a:r>
              <a:rPr lang="en-US" sz="1600" dirty="0">
                <a:cs typeface="Arial" panose="020B0604020202020204" pitchFamily="34" charset="0"/>
              </a:rPr>
              <a:t>this </a:t>
            </a:r>
            <a:r>
              <a:rPr lang="en-US" sz="1600" dirty="0" smtClean="0">
                <a:cs typeface="Arial" panose="020B0604020202020204" pitchFamily="34" charset="0"/>
              </a:rPr>
              <a:t>directory</a:t>
            </a:r>
            <a:br>
              <a:rPr lang="en-US" sz="1600" dirty="0" smtClean="0">
                <a:cs typeface="Arial" panose="020B0604020202020204" pitchFamily="34" charset="0"/>
              </a:rPr>
            </a:br>
            <a:r>
              <a:rPr lang="en-US" sz="1600" dirty="0" smtClean="0">
                <a:cs typeface="Arial" panose="020B0604020202020204" pitchFamily="34" charset="0"/>
              </a:rPr>
              <a:t>		     is </a:t>
            </a:r>
            <a:r>
              <a:rPr lang="en-US" sz="1600" dirty="0">
                <a:cs typeface="Arial" panose="020B0604020202020204" pitchFamily="34" charset="0"/>
              </a:rPr>
              <a:t>erased on startup (or shutdown).</a:t>
            </a:r>
          </a:p>
          <a:p>
            <a:pPr lvl="1" algn="l" rtl="0" eaLnBrk="1" hangingPunct="1">
              <a:lnSpc>
                <a:spcPct val="90000"/>
              </a:lnSpc>
            </a:pPr>
            <a:r>
              <a:rPr lang="en-US" sz="1600" dirty="0">
                <a:cs typeface="Arial" panose="020B0604020202020204" pitchFamily="34" charset="0"/>
              </a:rPr>
              <a:t>/</a:t>
            </a:r>
            <a:r>
              <a:rPr lang="en-US" sz="1600" dirty="0" err="1">
                <a:cs typeface="Arial" panose="020B0604020202020204" pitchFamily="34" charset="0"/>
              </a:rPr>
              <a:t>etc</a:t>
            </a:r>
            <a:r>
              <a:rPr lang="en-US" sz="1600" dirty="0">
                <a:cs typeface="Arial" panose="020B0604020202020204" pitchFamily="34" charset="0"/>
              </a:rPr>
              <a:t>	:    A place for commonly used and configuration files. </a:t>
            </a:r>
            <a:br>
              <a:rPr lang="en-US" sz="1600" dirty="0">
                <a:cs typeface="Arial" panose="020B0604020202020204" pitchFamily="34" charset="0"/>
              </a:rPr>
            </a:br>
            <a:r>
              <a:rPr lang="en-US" sz="1600" dirty="0">
                <a:cs typeface="Arial" panose="020B0604020202020204" pitchFamily="34" charset="0"/>
              </a:rPr>
              <a:t>                         </a:t>
            </a:r>
            <a:r>
              <a:rPr lang="en-US" sz="1600" dirty="0" smtClean="0">
                <a:cs typeface="Arial" panose="020B0604020202020204" pitchFamily="34" charset="0"/>
              </a:rPr>
              <a:t>     For </a:t>
            </a:r>
            <a:r>
              <a:rPr lang="en-US" sz="1600" dirty="0">
                <a:cs typeface="Arial" panose="020B0604020202020204" pitchFamily="34" charset="0"/>
              </a:rPr>
              <a:t>example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 /</a:t>
            </a:r>
            <a:r>
              <a:rPr lang="en-US" sz="1600" dirty="0" err="1">
                <a:cs typeface="Arial" panose="020B0604020202020204" pitchFamily="34" charset="0"/>
              </a:rPr>
              <a:t>etc</a:t>
            </a:r>
            <a:r>
              <a:rPr lang="en-US" sz="1600" dirty="0">
                <a:cs typeface="Arial" panose="020B0604020202020204" pitchFamily="34" charset="0"/>
              </a:rPr>
              <a:t>/</a:t>
            </a:r>
            <a:r>
              <a:rPr lang="en-US" sz="1600" dirty="0" err="1">
                <a:cs typeface="Arial" panose="020B0604020202020204" pitchFamily="34" charset="0"/>
              </a:rPr>
              <a:t>passwd</a:t>
            </a:r>
            <a:r>
              <a:rPr lang="en-US" sz="1600" dirty="0">
                <a:cs typeface="Arial" panose="020B0604020202020204" pitchFamily="34" charset="0"/>
              </a:rPr>
              <a:t> , /</a:t>
            </a:r>
            <a:r>
              <a:rPr lang="en-US" sz="1600" dirty="0" err="1">
                <a:cs typeface="Arial" panose="020B0604020202020204" pitchFamily="34" charset="0"/>
              </a:rPr>
              <a:t>etc</a:t>
            </a:r>
            <a:r>
              <a:rPr lang="en-US" sz="1600" dirty="0">
                <a:cs typeface="Arial" panose="020B0604020202020204" pitchFamily="34" charset="0"/>
              </a:rPr>
              <a:t>/hosts , /</a:t>
            </a:r>
            <a:r>
              <a:rPr lang="en-US" sz="1600" dirty="0" err="1">
                <a:cs typeface="Arial" panose="020B0604020202020204" pitchFamily="34" charset="0"/>
              </a:rPr>
              <a:t>etc</a:t>
            </a:r>
            <a:r>
              <a:rPr lang="en-US" sz="1600" dirty="0">
                <a:cs typeface="Arial" panose="020B0604020202020204" pitchFamily="34" charset="0"/>
              </a:rPr>
              <a:t>/</a:t>
            </a:r>
            <a:r>
              <a:rPr lang="en-US" sz="1600" dirty="0" err="1">
                <a:cs typeface="Arial" panose="020B0604020202020204" pitchFamily="34" charset="0"/>
              </a:rPr>
              <a:t>motd</a:t>
            </a:r>
            <a:endParaRPr lang="en-US" sz="1600" dirty="0">
              <a:cs typeface="Arial" panose="020B0604020202020204" pitchFamily="34" charset="0"/>
            </a:endParaRPr>
          </a:p>
          <a:p>
            <a:pPr lvl="1" algn="l" rtl="0" eaLnBrk="1" hangingPunct="1">
              <a:lnSpc>
                <a:spcPct val="90000"/>
              </a:lnSpc>
            </a:pPr>
            <a:r>
              <a:rPr lang="en-US" sz="1600" dirty="0">
                <a:cs typeface="Arial" panose="020B0604020202020204" pitchFamily="34" charset="0"/>
              </a:rPr>
              <a:t>/</a:t>
            </a:r>
            <a:r>
              <a:rPr lang="en-US" sz="1600" dirty="0" err="1">
                <a:cs typeface="Arial" panose="020B0604020202020204" pitchFamily="34" charset="0"/>
              </a:rPr>
              <a:t>dev</a:t>
            </a:r>
            <a:r>
              <a:rPr lang="en-US" sz="1600" dirty="0">
                <a:cs typeface="Arial" panose="020B0604020202020204" pitchFamily="34" charset="0"/>
              </a:rPr>
              <a:t>	:    A directory that contains all devices and pseudo devices of</a:t>
            </a:r>
            <a:br>
              <a:rPr lang="en-US" sz="1600" dirty="0">
                <a:cs typeface="Arial" panose="020B0604020202020204" pitchFamily="34" charset="0"/>
              </a:rPr>
            </a:br>
            <a:r>
              <a:rPr lang="en-US" sz="1600" dirty="0">
                <a:cs typeface="Arial" panose="020B0604020202020204" pitchFamily="34" charset="0"/>
              </a:rPr>
              <a:t>                        </a:t>
            </a:r>
            <a:r>
              <a:rPr lang="en-US" sz="1600" dirty="0" smtClean="0">
                <a:cs typeface="Arial" panose="020B0604020202020204" pitchFamily="34" charset="0"/>
              </a:rPr>
              <a:t>      the </a:t>
            </a:r>
            <a:r>
              <a:rPr lang="en-US" sz="1600" dirty="0">
                <a:cs typeface="Arial" panose="020B0604020202020204" pitchFamily="34" charset="0"/>
              </a:rPr>
              <a:t>system. In L</a:t>
            </a:r>
            <a:r>
              <a:rPr lang="en-US" sz="1600" dirty="0" smtClean="0">
                <a:cs typeface="Arial" panose="020B0604020202020204" pitchFamily="34" charset="0"/>
              </a:rPr>
              <a:t>inux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 all devices are represented as files.</a:t>
            </a:r>
          </a:p>
          <a:p>
            <a:pPr lvl="1" algn="l" rtl="0" eaLnBrk="1" hangingPunct="1">
              <a:lnSpc>
                <a:spcPct val="90000"/>
              </a:lnSpc>
            </a:pPr>
            <a:r>
              <a:rPr lang="en-US" sz="1600" dirty="0">
                <a:cs typeface="Arial" panose="020B0604020202020204" pitchFamily="34" charset="0"/>
              </a:rPr>
              <a:t>/</a:t>
            </a:r>
            <a:r>
              <a:rPr lang="en-US" sz="1600" dirty="0" err="1">
                <a:cs typeface="Arial" panose="020B0604020202020204" pitchFamily="34" charset="0"/>
              </a:rPr>
              <a:t>usr</a:t>
            </a:r>
            <a:r>
              <a:rPr lang="en-US" sz="1600" dirty="0">
                <a:cs typeface="Arial" panose="020B0604020202020204" pitchFamily="34" charset="0"/>
              </a:rPr>
              <a:t>	:    User applications directory. Under it we will find more </a:t>
            </a:r>
            <a:br>
              <a:rPr lang="en-US" sz="1600" dirty="0">
                <a:cs typeface="Arial" panose="020B0604020202020204" pitchFamily="34" charset="0"/>
              </a:rPr>
            </a:br>
            <a:r>
              <a:rPr lang="en-US" sz="1600" dirty="0">
                <a:cs typeface="Arial" panose="020B0604020202020204" pitchFamily="34" charset="0"/>
              </a:rPr>
              <a:t>		      directories containing applications, libraries, system include</a:t>
            </a:r>
            <a:br>
              <a:rPr lang="en-US" sz="1600" dirty="0">
                <a:cs typeface="Arial" panose="020B0604020202020204" pitchFamily="34" charset="0"/>
              </a:rPr>
            </a:br>
            <a:r>
              <a:rPr lang="en-US" sz="1600" dirty="0">
                <a:cs typeface="Arial" panose="020B0604020202020204" pitchFamily="34" charset="0"/>
              </a:rPr>
              <a:t>		      files, utilities and programs.</a:t>
            </a:r>
          </a:p>
          <a:p>
            <a:pPr lvl="1" algn="l" rtl="0" eaLnBrk="1" hangingPunct="1">
              <a:lnSpc>
                <a:spcPct val="90000"/>
              </a:lnSpc>
            </a:pPr>
            <a:r>
              <a:rPr lang="en-US" sz="1600" dirty="0">
                <a:cs typeface="Arial" panose="020B0604020202020204" pitchFamily="34" charset="0"/>
              </a:rPr>
              <a:t>/home	:     Personal user directories. Sometimes will be under /</a:t>
            </a:r>
            <a:r>
              <a:rPr lang="en-US" sz="1600" dirty="0" err="1">
                <a:cs typeface="Arial" panose="020B0604020202020204" pitchFamily="34" charset="0"/>
              </a:rPr>
              <a:t>usr</a:t>
            </a:r>
            <a:r>
              <a:rPr lang="en-US" sz="1600" dirty="0">
                <a:cs typeface="Arial" panose="020B0604020202020204" pitchFamily="34" charset="0"/>
              </a:rPr>
              <a:t>.</a:t>
            </a:r>
          </a:p>
          <a:p>
            <a:pPr lvl="1" algn="l" rtl="0" eaLnBrk="1" hangingPunct="1">
              <a:lnSpc>
                <a:spcPct val="90000"/>
              </a:lnSpc>
            </a:pPr>
            <a:r>
              <a:rPr lang="en-US" sz="1600" dirty="0">
                <a:cs typeface="Arial" panose="020B0604020202020204" pitchFamily="34" charset="0"/>
              </a:rPr>
              <a:t>/</a:t>
            </a:r>
            <a:r>
              <a:rPr lang="en-US" sz="1600" dirty="0" err="1">
                <a:cs typeface="Arial" panose="020B0604020202020204" pitchFamily="34" charset="0"/>
              </a:rPr>
              <a:t>var</a:t>
            </a:r>
            <a:r>
              <a:rPr lang="en-US" sz="1600" dirty="0">
                <a:cs typeface="Arial" panose="020B0604020202020204" pitchFamily="34" charset="0"/>
              </a:rPr>
              <a:t>	:     System and application files that are dynamic (in size). </a:t>
            </a:r>
            <a:br>
              <a:rPr lang="en-US" sz="1600" dirty="0">
                <a:cs typeface="Arial" panose="020B0604020202020204" pitchFamily="34" charset="0"/>
              </a:rPr>
            </a:br>
            <a:r>
              <a:rPr lang="en-US" sz="1600" dirty="0">
                <a:cs typeface="Arial" panose="020B0604020202020204" pitchFamily="34" charset="0"/>
              </a:rPr>
              <a:t>		       For example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 mail.</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119</a:t>
            </a:fld>
            <a:endParaRPr lang="he-IL" dirty="0"/>
          </a:p>
        </p:txBody>
      </p:sp>
    </p:spTree>
    <p:extLst>
      <p:ext uri="{BB962C8B-B14F-4D97-AF65-F5344CB8AC3E}">
        <p14:creationId xmlns:p14="http://schemas.microsoft.com/office/powerpoint/2010/main" xmlns="" val="1136554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5563" y="320980"/>
            <a:ext cx="8229600" cy="1143000"/>
          </a:xfrm>
        </p:spPr>
        <p:txBody>
          <a:bodyPr/>
          <a:lstStyle/>
          <a:p>
            <a:r>
              <a:rPr lang="en-US" dirty="0">
                <a:solidFill>
                  <a:schemeClr val="bg1"/>
                </a:solidFill>
                <a:cs typeface="Times New Roman" panose="02020603050405020304" pitchFamily="18" charset="0"/>
              </a:rPr>
              <a:t>Reference Manual</a:t>
            </a:r>
          </a:p>
        </p:txBody>
      </p:sp>
      <p:sp>
        <p:nvSpPr>
          <p:cNvPr id="16387" name="Rectangle 3"/>
          <p:cNvSpPr>
            <a:spLocks noGrp="1" noChangeArrowheads="1"/>
          </p:cNvSpPr>
          <p:nvPr>
            <p:ph idx="1"/>
          </p:nvPr>
        </p:nvSpPr>
        <p:spPr/>
        <p:txBody>
          <a:bodyPr/>
          <a:lstStyle/>
          <a:p>
            <a:pPr algn="l" rtl="0" eaLnBrk="1" hangingPunct="1">
              <a:lnSpc>
                <a:spcPct val="85000"/>
              </a:lnSpc>
            </a:pPr>
            <a:r>
              <a:rPr lang="en-US" sz="2400" dirty="0">
                <a:cs typeface="Arial" panose="020B0604020202020204" pitchFamily="34" charset="0"/>
              </a:rPr>
              <a:t>Section 1:	User commands     </a:t>
            </a:r>
          </a:p>
          <a:p>
            <a:pPr algn="l" rtl="0" eaLnBrk="1" hangingPunct="1">
              <a:lnSpc>
                <a:spcPct val="85000"/>
              </a:lnSpc>
            </a:pPr>
            <a:r>
              <a:rPr lang="en-US" sz="2400" dirty="0">
                <a:cs typeface="Arial" panose="020B0604020202020204" pitchFamily="34" charset="0"/>
              </a:rPr>
              <a:t>Section 2:	System calls</a:t>
            </a:r>
          </a:p>
          <a:p>
            <a:pPr algn="l" rtl="0" eaLnBrk="1" hangingPunct="1">
              <a:lnSpc>
                <a:spcPct val="85000"/>
              </a:lnSpc>
            </a:pPr>
            <a:r>
              <a:rPr lang="en-US" sz="2400" dirty="0">
                <a:cs typeface="Arial" panose="020B0604020202020204" pitchFamily="34" charset="0"/>
              </a:rPr>
              <a:t>Section 3:	Library subroutines</a:t>
            </a:r>
          </a:p>
          <a:p>
            <a:pPr algn="l" rtl="0" eaLnBrk="1" hangingPunct="1">
              <a:lnSpc>
                <a:spcPct val="85000"/>
              </a:lnSpc>
            </a:pPr>
            <a:r>
              <a:rPr lang="en-US" sz="2400" dirty="0">
                <a:cs typeface="Arial" panose="020B0604020202020204" pitchFamily="34" charset="0"/>
              </a:rPr>
              <a:t>Section 4:	Special files</a:t>
            </a:r>
          </a:p>
          <a:p>
            <a:pPr algn="l" rtl="0" eaLnBrk="1" hangingPunct="1">
              <a:lnSpc>
                <a:spcPct val="85000"/>
              </a:lnSpc>
            </a:pPr>
            <a:r>
              <a:rPr lang="en-US" sz="2400" dirty="0">
                <a:cs typeface="Arial" panose="020B0604020202020204" pitchFamily="34" charset="0"/>
              </a:rPr>
              <a:t>Section 5:	File formats</a:t>
            </a:r>
          </a:p>
          <a:p>
            <a:pPr algn="l" rtl="0" eaLnBrk="1" hangingPunct="1">
              <a:lnSpc>
                <a:spcPct val="85000"/>
              </a:lnSpc>
            </a:pPr>
            <a:r>
              <a:rPr lang="en-US" sz="2400" dirty="0">
                <a:cs typeface="Arial" panose="020B0604020202020204" pitchFamily="34" charset="0"/>
              </a:rPr>
              <a:t>Section 6:	Games</a:t>
            </a:r>
          </a:p>
          <a:p>
            <a:pPr algn="l" rtl="0" eaLnBrk="1" hangingPunct="1">
              <a:lnSpc>
                <a:spcPct val="85000"/>
              </a:lnSpc>
            </a:pPr>
            <a:r>
              <a:rPr lang="en-US" sz="2400" dirty="0">
                <a:cs typeface="Arial" panose="020B0604020202020204" pitchFamily="34" charset="0"/>
              </a:rPr>
              <a:t>Section 7:	Miscellaneous facilities</a:t>
            </a:r>
          </a:p>
          <a:p>
            <a:pPr algn="l" rtl="0" eaLnBrk="1" hangingPunct="1">
              <a:lnSpc>
                <a:spcPct val="85000"/>
              </a:lnSpc>
            </a:pPr>
            <a:r>
              <a:rPr lang="en-US" sz="2400" dirty="0">
                <a:cs typeface="Arial" panose="020B0604020202020204" pitchFamily="34" charset="0"/>
              </a:rPr>
              <a:t>Section 8:	System administration commands</a:t>
            </a:r>
          </a:p>
          <a:p>
            <a:pPr algn="l" rtl="0" eaLnBrk="1" hangingPunct="1">
              <a:lnSpc>
                <a:spcPct val="85000"/>
              </a:lnSpc>
            </a:pPr>
            <a:r>
              <a:rPr lang="en-US" sz="2400" dirty="0">
                <a:cs typeface="Arial" panose="020B0604020202020204" pitchFamily="34" charset="0"/>
              </a:rPr>
              <a:t>Section 9:	Glossary</a:t>
            </a:r>
          </a:p>
        </p:txBody>
      </p:sp>
    </p:spTree>
    <p:extLst>
      <p:ext uri="{BB962C8B-B14F-4D97-AF65-F5344CB8AC3E}">
        <p14:creationId xmlns:p14="http://schemas.microsoft.com/office/powerpoint/2010/main" xmlns="" val="3223761509"/>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8" name="Rectangle 7"/>
          <p:cNvSpPr>
            <a:spLocks noGrp="1" noChangeArrowheads="1"/>
          </p:cNvSpPr>
          <p:nvPr>
            <p:ph type="title"/>
          </p:nvPr>
        </p:nvSpPr>
        <p:spPr>
          <a:xfrm>
            <a:off x="228600" y="53181"/>
            <a:ext cx="10515600" cy="1325563"/>
          </a:xfrm>
        </p:spPr>
        <p:txBody>
          <a:bodyPr>
            <a:normAutofit/>
          </a:bodyPr>
          <a:lstStyle/>
          <a:p>
            <a:r>
              <a:rPr lang="en-US" dirty="0" err="1">
                <a:solidFill>
                  <a:schemeClr val="bg1"/>
                </a:solidFill>
                <a:cs typeface="Times New Roman" panose="02020603050405020304" pitchFamily="18" charset="0"/>
              </a:rPr>
              <a:t>FileSystems</a:t>
            </a:r>
            <a:endParaRPr lang="en-US" dirty="0">
              <a:solidFill>
                <a:schemeClr val="bg1"/>
              </a:solidFill>
              <a:cs typeface="Times New Roman" panose="02020603050405020304" pitchFamily="18" charset="0"/>
            </a:endParaRPr>
          </a:p>
        </p:txBody>
      </p:sp>
      <p:sp>
        <p:nvSpPr>
          <p:cNvPr id="118789" name="Rectangle 8"/>
          <p:cNvSpPr>
            <a:spLocks noGrp="1" noChangeArrowheads="1"/>
          </p:cNvSpPr>
          <p:nvPr>
            <p:ph idx="1"/>
          </p:nvPr>
        </p:nvSpPr>
        <p:spPr>
          <a:xfrm>
            <a:off x="1371600" y="1509714"/>
            <a:ext cx="8229600" cy="1000125"/>
          </a:xfrm>
        </p:spPr>
        <p:txBody>
          <a:bodyPr>
            <a:normAutofit lnSpcReduction="10000"/>
          </a:bodyPr>
          <a:lstStyle/>
          <a:p>
            <a:pPr algn="l" rtl="0" eaLnBrk="1" hangingPunct="1"/>
            <a:r>
              <a:rPr lang="en-US" sz="2000" dirty="0">
                <a:cs typeface="Arial" panose="020B0604020202020204" pitchFamily="34" charset="0"/>
              </a:rPr>
              <a:t>Eventually, the logical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tree structure</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is stored on disks. </a:t>
            </a:r>
            <a:br>
              <a:rPr lang="en-US" sz="2000" dirty="0">
                <a:cs typeface="Arial" panose="020B0604020202020204" pitchFamily="34" charset="0"/>
              </a:rPr>
            </a:br>
            <a:r>
              <a:rPr lang="en-US" sz="2000" dirty="0">
                <a:cs typeface="Arial" panose="020B0604020202020204" pitchFamily="34" charset="0"/>
              </a:rPr>
              <a:t>More </a:t>
            </a:r>
            <a:r>
              <a:rPr lang="en-US" sz="2000" dirty="0" smtClean="0">
                <a:cs typeface="Arial" panose="020B0604020202020204" pitchFamily="34" charset="0"/>
              </a:rPr>
              <a:t>precisely, </a:t>
            </a:r>
            <a:r>
              <a:rPr lang="en-US" sz="2000" dirty="0">
                <a:cs typeface="Arial" panose="020B0604020202020204" pitchFamily="34" charset="0"/>
              </a:rPr>
              <a:t>on partitions of disks.</a:t>
            </a:r>
          </a:p>
          <a:p>
            <a:pPr algn="l" rtl="0" eaLnBrk="1" hangingPunct="1"/>
            <a:r>
              <a:rPr lang="en-US" sz="2000" dirty="0">
                <a:cs typeface="Arial" panose="020B0604020202020204" pitchFamily="34" charset="0"/>
              </a:rPr>
              <a:t>Each color represent different file system.</a:t>
            </a:r>
          </a:p>
        </p:txBody>
      </p:sp>
      <p:grpSp>
        <p:nvGrpSpPr>
          <p:cNvPr id="118790" name="Group 104"/>
          <p:cNvGrpSpPr>
            <a:grpSpLocks/>
          </p:cNvGrpSpPr>
          <p:nvPr/>
        </p:nvGrpSpPr>
        <p:grpSpPr bwMode="auto">
          <a:xfrm>
            <a:off x="1631950" y="2636838"/>
            <a:ext cx="8502650" cy="3886200"/>
            <a:chOff x="68" y="1392"/>
            <a:chExt cx="5356" cy="2448"/>
          </a:xfrm>
        </p:grpSpPr>
        <p:sp>
          <p:nvSpPr>
            <p:cNvPr id="118791" name="Oval 2"/>
            <p:cNvSpPr>
              <a:spLocks noChangeArrowheads="1"/>
            </p:cNvSpPr>
            <p:nvPr/>
          </p:nvSpPr>
          <p:spPr bwMode="auto">
            <a:xfrm>
              <a:off x="144" y="1392"/>
              <a:ext cx="5280" cy="1920"/>
            </a:xfrm>
            <a:prstGeom prst="ellipse">
              <a:avLst/>
            </a:prstGeom>
            <a:solidFill>
              <a:srgbClr val="FFFF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2" name="Oval 3"/>
            <p:cNvSpPr>
              <a:spLocks noChangeArrowheads="1"/>
            </p:cNvSpPr>
            <p:nvPr/>
          </p:nvSpPr>
          <p:spPr bwMode="auto">
            <a:xfrm>
              <a:off x="144" y="1872"/>
              <a:ext cx="1056" cy="1008"/>
            </a:xfrm>
            <a:prstGeom prst="ellipse">
              <a:avLst/>
            </a:prstGeom>
            <a:solidFill>
              <a:schemeClr val="folHlink"/>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3" name="Oval 4"/>
            <p:cNvSpPr>
              <a:spLocks noChangeArrowheads="1"/>
            </p:cNvSpPr>
            <p:nvPr/>
          </p:nvSpPr>
          <p:spPr bwMode="auto">
            <a:xfrm>
              <a:off x="2688" y="3360"/>
              <a:ext cx="480" cy="288"/>
            </a:xfrm>
            <a:prstGeom prst="ellipse">
              <a:avLst/>
            </a:prstGeom>
            <a:solidFill>
              <a:schemeClr val="hlink"/>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4" name="Oval 5"/>
            <p:cNvSpPr>
              <a:spLocks noChangeArrowheads="1"/>
            </p:cNvSpPr>
            <p:nvPr/>
          </p:nvSpPr>
          <p:spPr bwMode="auto">
            <a:xfrm>
              <a:off x="2208" y="3072"/>
              <a:ext cx="536" cy="288"/>
            </a:xfrm>
            <a:prstGeom prst="ellipse">
              <a:avLst/>
            </a:prstGeom>
            <a:solidFill>
              <a:srgbClr val="FF99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5" name="Oval 6"/>
            <p:cNvSpPr>
              <a:spLocks noChangeArrowheads="1"/>
            </p:cNvSpPr>
            <p:nvPr/>
          </p:nvSpPr>
          <p:spPr bwMode="auto">
            <a:xfrm>
              <a:off x="1488" y="3120"/>
              <a:ext cx="528" cy="720"/>
            </a:xfrm>
            <a:prstGeom prst="ellipse">
              <a:avLst/>
            </a:prstGeom>
            <a:solidFill>
              <a:srgbClr val="FF99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6" name="Oval 9"/>
            <p:cNvSpPr>
              <a:spLocks noChangeArrowheads="1"/>
            </p:cNvSpPr>
            <p:nvPr/>
          </p:nvSpPr>
          <p:spPr bwMode="auto">
            <a:xfrm>
              <a:off x="2880" y="1824"/>
              <a:ext cx="912" cy="1536"/>
            </a:xfrm>
            <a:prstGeom prst="ellipse">
              <a:avLst/>
            </a:prstGeom>
            <a:solidFill>
              <a:schemeClr val="accent2"/>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797" name="Oval 10"/>
            <p:cNvSpPr>
              <a:spLocks noChangeArrowheads="1"/>
            </p:cNvSpPr>
            <p:nvPr/>
          </p:nvSpPr>
          <p:spPr bwMode="auto">
            <a:xfrm>
              <a:off x="4320" y="1824"/>
              <a:ext cx="1056" cy="1008"/>
            </a:xfrm>
            <a:prstGeom prst="ellipse">
              <a:avLst/>
            </a:prstGeom>
            <a:solidFill>
              <a:schemeClr val="accent1"/>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2160651" name="Text Box 11"/>
            <p:cNvSpPr txBox="1">
              <a:spLocks noChangeArrowheads="1"/>
            </p:cNvSpPr>
            <p:nvPr/>
          </p:nvSpPr>
          <p:spPr bwMode="auto">
            <a:xfrm>
              <a:off x="2542" y="1536"/>
              <a:ext cx="141" cy="310"/>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a:t>
              </a:r>
            </a:p>
          </p:txBody>
        </p:sp>
        <p:sp>
          <p:nvSpPr>
            <p:cNvPr id="2160652" name="Text Box 12"/>
            <p:cNvSpPr txBox="1">
              <a:spLocks noChangeArrowheads="1"/>
            </p:cNvSpPr>
            <p:nvPr/>
          </p:nvSpPr>
          <p:spPr bwMode="auto">
            <a:xfrm>
              <a:off x="576" y="1872"/>
              <a:ext cx="535" cy="308"/>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usr</a:t>
              </a:r>
            </a:p>
          </p:txBody>
        </p:sp>
        <p:sp>
          <p:nvSpPr>
            <p:cNvPr id="2160653" name="Text Box 13"/>
            <p:cNvSpPr txBox="1">
              <a:spLocks noChangeArrowheads="1"/>
            </p:cNvSpPr>
            <p:nvPr/>
          </p:nvSpPr>
          <p:spPr bwMode="auto">
            <a:xfrm>
              <a:off x="1248" y="1872"/>
              <a:ext cx="432" cy="308"/>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bin</a:t>
              </a:r>
            </a:p>
          </p:txBody>
        </p:sp>
        <p:sp>
          <p:nvSpPr>
            <p:cNvPr id="2160654" name="Text Box 14"/>
            <p:cNvSpPr txBox="1">
              <a:spLocks noChangeArrowheads="1"/>
            </p:cNvSpPr>
            <p:nvPr/>
          </p:nvSpPr>
          <p:spPr bwMode="auto">
            <a:xfrm>
              <a:off x="1824" y="1872"/>
              <a:ext cx="469" cy="308"/>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tmp</a:t>
              </a:r>
            </a:p>
          </p:txBody>
        </p:sp>
        <p:sp>
          <p:nvSpPr>
            <p:cNvPr id="2160655" name="Text Box 15"/>
            <p:cNvSpPr txBox="1">
              <a:spLocks noChangeArrowheads="1"/>
            </p:cNvSpPr>
            <p:nvPr/>
          </p:nvSpPr>
          <p:spPr bwMode="auto">
            <a:xfrm>
              <a:off x="2448" y="1872"/>
              <a:ext cx="448" cy="308"/>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dev</a:t>
              </a:r>
            </a:p>
          </p:txBody>
        </p:sp>
        <p:sp>
          <p:nvSpPr>
            <p:cNvPr id="2160656" name="Text Box 16"/>
            <p:cNvSpPr txBox="1">
              <a:spLocks noChangeArrowheads="1"/>
            </p:cNvSpPr>
            <p:nvPr/>
          </p:nvSpPr>
          <p:spPr bwMode="auto">
            <a:xfrm>
              <a:off x="3024" y="1872"/>
              <a:ext cx="641" cy="308"/>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home</a:t>
              </a:r>
            </a:p>
          </p:txBody>
        </p:sp>
        <p:sp>
          <p:nvSpPr>
            <p:cNvPr id="2160657" name="Text Box 17"/>
            <p:cNvSpPr txBox="1">
              <a:spLocks noChangeArrowheads="1"/>
            </p:cNvSpPr>
            <p:nvPr/>
          </p:nvSpPr>
          <p:spPr bwMode="auto">
            <a:xfrm>
              <a:off x="3792" y="1872"/>
              <a:ext cx="403" cy="308"/>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etc</a:t>
              </a:r>
            </a:p>
          </p:txBody>
        </p:sp>
        <p:sp>
          <p:nvSpPr>
            <p:cNvPr id="2160658" name="Text Box 18"/>
            <p:cNvSpPr txBox="1">
              <a:spLocks noChangeArrowheads="1"/>
            </p:cNvSpPr>
            <p:nvPr/>
          </p:nvSpPr>
          <p:spPr bwMode="auto">
            <a:xfrm>
              <a:off x="4416" y="1872"/>
              <a:ext cx="409" cy="308"/>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a:effectLst>
                    <a:outerShdw blurRad="38100" dist="38100" dir="2700000" algn="tl">
                      <a:srgbClr val="C0C0C0"/>
                    </a:outerShdw>
                  </a:effectLst>
                  <a:latin typeface="Arial Rounded MT Bold" pitchFamily="34" charset="0"/>
                  <a:cs typeface="Guttman Haim" pitchFamily="2" charset="-79"/>
                </a:rPr>
                <a:t>var</a:t>
              </a:r>
            </a:p>
          </p:txBody>
        </p:sp>
        <p:sp>
          <p:nvSpPr>
            <p:cNvPr id="118806" name="Line 19"/>
            <p:cNvSpPr>
              <a:spLocks noChangeShapeType="1"/>
            </p:cNvSpPr>
            <p:nvPr/>
          </p:nvSpPr>
          <p:spPr bwMode="auto">
            <a:xfrm flipV="1">
              <a:off x="816" y="1776"/>
              <a:ext cx="168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07" name="Line 20"/>
            <p:cNvSpPr>
              <a:spLocks noChangeShapeType="1"/>
            </p:cNvSpPr>
            <p:nvPr/>
          </p:nvSpPr>
          <p:spPr bwMode="auto">
            <a:xfrm flipV="1">
              <a:off x="1536" y="1776"/>
              <a:ext cx="96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08" name="Line 21"/>
            <p:cNvSpPr>
              <a:spLocks noChangeShapeType="1"/>
            </p:cNvSpPr>
            <p:nvPr/>
          </p:nvSpPr>
          <p:spPr bwMode="auto">
            <a:xfrm flipH="1">
              <a:off x="2160" y="1776"/>
              <a:ext cx="384"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09" name="Line 22"/>
            <p:cNvSpPr>
              <a:spLocks noChangeShapeType="1"/>
            </p:cNvSpPr>
            <p:nvPr/>
          </p:nvSpPr>
          <p:spPr bwMode="auto">
            <a:xfrm>
              <a:off x="2592" y="177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0" name="Line 23"/>
            <p:cNvSpPr>
              <a:spLocks noChangeShapeType="1"/>
            </p:cNvSpPr>
            <p:nvPr/>
          </p:nvSpPr>
          <p:spPr bwMode="auto">
            <a:xfrm>
              <a:off x="2640" y="1776"/>
              <a:ext cx="57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1" name="Line 24"/>
            <p:cNvSpPr>
              <a:spLocks noChangeShapeType="1"/>
            </p:cNvSpPr>
            <p:nvPr/>
          </p:nvSpPr>
          <p:spPr bwMode="auto">
            <a:xfrm>
              <a:off x="2640" y="1776"/>
              <a:ext cx="1248"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2" name="Line 25"/>
            <p:cNvSpPr>
              <a:spLocks noChangeShapeType="1"/>
            </p:cNvSpPr>
            <p:nvPr/>
          </p:nvSpPr>
          <p:spPr bwMode="auto">
            <a:xfrm>
              <a:off x="2640" y="1776"/>
              <a:ext cx="1968"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3" name="Line 26"/>
            <p:cNvSpPr>
              <a:spLocks noChangeShapeType="1"/>
            </p:cNvSpPr>
            <p:nvPr/>
          </p:nvSpPr>
          <p:spPr bwMode="auto">
            <a:xfrm flipH="1">
              <a:off x="432" y="2112"/>
              <a:ext cx="24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67" name="Text Box 27"/>
            <p:cNvSpPr txBox="1">
              <a:spLocks noChangeArrowheads="1"/>
            </p:cNvSpPr>
            <p:nvPr/>
          </p:nvSpPr>
          <p:spPr bwMode="auto">
            <a:xfrm>
              <a:off x="68" y="2341"/>
              <a:ext cx="786"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include</a:t>
              </a:r>
            </a:p>
          </p:txBody>
        </p:sp>
        <p:sp>
          <p:nvSpPr>
            <p:cNvPr id="2160668" name="Text Box 28"/>
            <p:cNvSpPr txBox="1">
              <a:spLocks noChangeArrowheads="1"/>
            </p:cNvSpPr>
            <p:nvPr/>
          </p:nvSpPr>
          <p:spPr bwMode="auto">
            <a:xfrm>
              <a:off x="576" y="2448"/>
              <a:ext cx="288"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lib</a:t>
              </a:r>
            </a:p>
          </p:txBody>
        </p:sp>
        <p:sp>
          <p:nvSpPr>
            <p:cNvPr id="2160669" name="Text Box 29"/>
            <p:cNvSpPr txBox="1">
              <a:spLocks noChangeArrowheads="1"/>
            </p:cNvSpPr>
            <p:nvPr/>
          </p:nvSpPr>
          <p:spPr bwMode="auto">
            <a:xfrm>
              <a:off x="768" y="2341"/>
              <a:ext cx="661"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games</a:t>
              </a:r>
            </a:p>
          </p:txBody>
        </p:sp>
        <p:sp>
          <p:nvSpPr>
            <p:cNvPr id="118817" name="Line 30"/>
            <p:cNvSpPr>
              <a:spLocks noChangeShapeType="1"/>
            </p:cNvSpPr>
            <p:nvPr/>
          </p:nvSpPr>
          <p:spPr bwMode="auto">
            <a:xfrm flipV="1">
              <a:off x="672" y="2064"/>
              <a:ext cx="4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8" name="Line 31"/>
            <p:cNvSpPr>
              <a:spLocks noChangeShapeType="1"/>
            </p:cNvSpPr>
            <p:nvPr/>
          </p:nvSpPr>
          <p:spPr bwMode="auto">
            <a:xfrm flipH="1" flipV="1">
              <a:off x="768" y="2112"/>
              <a:ext cx="19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19" name="Line 32"/>
            <p:cNvSpPr>
              <a:spLocks noChangeShapeType="1"/>
            </p:cNvSpPr>
            <p:nvPr/>
          </p:nvSpPr>
          <p:spPr bwMode="auto">
            <a:xfrm>
              <a:off x="1296" y="211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73" name="Text Box 33"/>
            <p:cNvSpPr txBox="1">
              <a:spLocks noChangeArrowheads="1"/>
            </p:cNvSpPr>
            <p:nvPr/>
          </p:nvSpPr>
          <p:spPr bwMode="auto">
            <a:xfrm>
              <a:off x="1392" y="2284"/>
              <a:ext cx="240"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dirty="0" err="1">
                  <a:effectLst>
                    <a:outerShdw blurRad="38100" dist="38100" dir="2700000" algn="tl">
                      <a:srgbClr val="C0C0C0"/>
                    </a:outerShdw>
                  </a:effectLst>
                  <a:latin typeface="Arial Rounded MT Bold" pitchFamily="34" charset="0"/>
                  <a:cs typeface="Guttman Haim" pitchFamily="2" charset="-79"/>
                </a:rPr>
                <a:t>ls</a:t>
              </a:r>
              <a:endParaRPr kumimoji="1" lang="en-US" sz="1600" i="1" dirty="0">
                <a:effectLst>
                  <a:outerShdw blurRad="38100" dist="38100" dir="2700000" algn="tl">
                    <a:srgbClr val="C0C0C0"/>
                  </a:outerShdw>
                </a:effectLst>
                <a:latin typeface="Arial Rounded MT Bold" pitchFamily="34" charset="0"/>
                <a:cs typeface="Guttman Haim" pitchFamily="2" charset="-79"/>
              </a:endParaRPr>
            </a:p>
          </p:txBody>
        </p:sp>
        <p:sp>
          <p:nvSpPr>
            <p:cNvPr id="2160674" name="Text Box 34"/>
            <p:cNvSpPr txBox="1">
              <a:spLocks noChangeArrowheads="1"/>
            </p:cNvSpPr>
            <p:nvPr/>
          </p:nvSpPr>
          <p:spPr bwMode="auto">
            <a:xfrm>
              <a:off x="1392" y="2428"/>
              <a:ext cx="445" cy="213"/>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dirty="0" err="1">
                  <a:effectLst>
                    <a:outerShdw blurRad="38100" dist="38100" dir="2700000" algn="tl">
                      <a:srgbClr val="C0C0C0"/>
                    </a:outerShdw>
                  </a:effectLst>
                  <a:latin typeface="Arial Rounded MT Bold" pitchFamily="34" charset="0"/>
                  <a:cs typeface="Guttman Haim" pitchFamily="2" charset="-79"/>
                </a:rPr>
                <a:t>rm</a:t>
              </a:r>
              <a:endParaRPr kumimoji="1" lang="en-US" sz="1600" i="1" dirty="0">
                <a:effectLst>
                  <a:outerShdw blurRad="38100" dist="38100" dir="2700000" algn="tl">
                    <a:srgbClr val="C0C0C0"/>
                  </a:outerShdw>
                </a:effectLst>
                <a:latin typeface="Arial Rounded MT Bold" pitchFamily="34" charset="0"/>
                <a:cs typeface="Guttman Haim" pitchFamily="2" charset="-79"/>
              </a:endParaRPr>
            </a:p>
          </p:txBody>
        </p:sp>
        <p:sp>
          <p:nvSpPr>
            <p:cNvPr id="2160675" name="Text Box 35"/>
            <p:cNvSpPr txBox="1">
              <a:spLocks noChangeArrowheads="1"/>
            </p:cNvSpPr>
            <p:nvPr/>
          </p:nvSpPr>
          <p:spPr bwMode="auto">
            <a:xfrm>
              <a:off x="1392" y="2620"/>
              <a:ext cx="354" cy="213"/>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dirty="0">
                  <a:effectLst>
                    <a:outerShdw blurRad="38100" dist="38100" dir="2700000" algn="tl">
                      <a:srgbClr val="C0C0C0"/>
                    </a:outerShdw>
                  </a:effectLst>
                  <a:latin typeface="Arial Rounded MT Bold" pitchFamily="34" charset="0"/>
                  <a:cs typeface="Guttman Haim" pitchFamily="2" charset="-79"/>
                </a:rPr>
                <a:t>test</a:t>
              </a:r>
            </a:p>
          </p:txBody>
        </p:sp>
        <p:sp>
          <p:nvSpPr>
            <p:cNvPr id="118823" name="Line 36"/>
            <p:cNvSpPr>
              <a:spLocks noChangeShapeType="1"/>
            </p:cNvSpPr>
            <p:nvPr/>
          </p:nvSpPr>
          <p:spPr bwMode="auto">
            <a:xfrm>
              <a:off x="1296" y="240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24" name="Line 37"/>
            <p:cNvSpPr>
              <a:spLocks noChangeShapeType="1"/>
            </p:cNvSpPr>
            <p:nvPr/>
          </p:nvSpPr>
          <p:spPr bwMode="auto">
            <a:xfrm>
              <a:off x="1296" y="254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25" name="Line 38"/>
            <p:cNvSpPr>
              <a:spLocks noChangeShapeType="1"/>
            </p:cNvSpPr>
            <p:nvPr/>
          </p:nvSpPr>
          <p:spPr bwMode="auto">
            <a:xfrm>
              <a:off x="1296" y="273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26" name="Line 39"/>
            <p:cNvSpPr>
              <a:spLocks noChangeShapeType="1"/>
            </p:cNvSpPr>
            <p:nvPr/>
          </p:nvSpPr>
          <p:spPr bwMode="auto">
            <a:xfrm>
              <a:off x="1872" y="2112"/>
              <a:ext cx="0" cy="7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80" name="Text Box 40"/>
            <p:cNvSpPr txBox="1">
              <a:spLocks noChangeArrowheads="1"/>
            </p:cNvSpPr>
            <p:nvPr/>
          </p:nvSpPr>
          <p:spPr bwMode="auto">
            <a:xfrm>
              <a:off x="1968" y="2256"/>
              <a:ext cx="458" cy="213"/>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dirty="0">
                  <a:effectLst>
                    <a:outerShdw blurRad="38100" dist="38100" dir="2700000" algn="tl">
                      <a:srgbClr val="C0C0C0"/>
                    </a:outerShdw>
                  </a:effectLst>
                  <a:latin typeface="Arial Rounded MT Bold" pitchFamily="34" charset="0"/>
                  <a:cs typeface="Guttman Haim" pitchFamily="2" charset="-79"/>
                </a:rPr>
                <a:t>a.tmp</a:t>
              </a:r>
            </a:p>
          </p:txBody>
        </p:sp>
        <p:sp>
          <p:nvSpPr>
            <p:cNvPr id="2160681" name="Text Box 41"/>
            <p:cNvSpPr txBox="1">
              <a:spLocks noChangeArrowheads="1"/>
            </p:cNvSpPr>
            <p:nvPr/>
          </p:nvSpPr>
          <p:spPr bwMode="auto">
            <a:xfrm>
              <a:off x="1968" y="2400"/>
              <a:ext cx="240"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b</a:t>
              </a:r>
            </a:p>
          </p:txBody>
        </p:sp>
        <p:sp>
          <p:nvSpPr>
            <p:cNvPr id="2160682" name="Text Box 42"/>
            <p:cNvSpPr txBox="1">
              <a:spLocks noChangeArrowheads="1"/>
            </p:cNvSpPr>
            <p:nvPr/>
          </p:nvSpPr>
          <p:spPr bwMode="auto">
            <a:xfrm>
              <a:off x="1968" y="2592"/>
              <a:ext cx="384"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dirty="0" err="1">
                  <a:effectLst>
                    <a:outerShdw blurRad="38100" dist="38100" dir="2700000" algn="tl">
                      <a:srgbClr val="C0C0C0"/>
                    </a:outerShdw>
                  </a:effectLst>
                  <a:latin typeface="Arial Rounded MT Bold" pitchFamily="34" charset="0"/>
                  <a:cs typeface="Guttman Haim" pitchFamily="2" charset="-79"/>
                </a:rPr>
                <a:t>stam</a:t>
              </a:r>
              <a:endParaRPr kumimoji="1" lang="en-US" sz="1600" i="1" dirty="0">
                <a:effectLst>
                  <a:outerShdw blurRad="38100" dist="38100" dir="2700000" algn="tl">
                    <a:srgbClr val="C0C0C0"/>
                  </a:outerShdw>
                </a:effectLst>
                <a:latin typeface="Arial Rounded MT Bold" pitchFamily="34" charset="0"/>
                <a:cs typeface="Guttman Haim" pitchFamily="2" charset="-79"/>
              </a:endParaRPr>
            </a:p>
          </p:txBody>
        </p:sp>
        <p:sp>
          <p:nvSpPr>
            <p:cNvPr id="118830" name="Line 43"/>
            <p:cNvSpPr>
              <a:spLocks noChangeShapeType="1"/>
            </p:cNvSpPr>
            <p:nvPr/>
          </p:nvSpPr>
          <p:spPr bwMode="auto">
            <a:xfrm>
              <a:off x="1872" y="237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31" name="Line 44"/>
            <p:cNvSpPr>
              <a:spLocks noChangeShapeType="1"/>
            </p:cNvSpPr>
            <p:nvPr/>
          </p:nvSpPr>
          <p:spPr bwMode="auto">
            <a:xfrm>
              <a:off x="1872" y="25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32" name="Line 45"/>
            <p:cNvSpPr>
              <a:spLocks noChangeShapeType="1"/>
            </p:cNvSpPr>
            <p:nvPr/>
          </p:nvSpPr>
          <p:spPr bwMode="auto">
            <a:xfrm>
              <a:off x="1872" y="270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86" name="Text Box 46"/>
            <p:cNvSpPr txBox="1">
              <a:spLocks noChangeArrowheads="1"/>
            </p:cNvSpPr>
            <p:nvPr/>
          </p:nvSpPr>
          <p:spPr bwMode="auto">
            <a:xfrm>
              <a:off x="2592" y="2256"/>
              <a:ext cx="336"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hd0</a:t>
              </a:r>
            </a:p>
          </p:txBody>
        </p:sp>
        <p:sp>
          <p:nvSpPr>
            <p:cNvPr id="2160687" name="Text Box 47"/>
            <p:cNvSpPr txBox="1">
              <a:spLocks noChangeArrowheads="1"/>
            </p:cNvSpPr>
            <p:nvPr/>
          </p:nvSpPr>
          <p:spPr bwMode="auto">
            <a:xfrm>
              <a:off x="2592" y="2400"/>
              <a:ext cx="432"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hd1</a:t>
              </a:r>
            </a:p>
          </p:txBody>
        </p:sp>
        <p:sp>
          <p:nvSpPr>
            <p:cNvPr id="2160688" name="Text Box 48"/>
            <p:cNvSpPr txBox="1">
              <a:spLocks noChangeArrowheads="1"/>
            </p:cNvSpPr>
            <p:nvPr/>
          </p:nvSpPr>
          <p:spPr bwMode="auto">
            <a:xfrm>
              <a:off x="2592" y="2592"/>
              <a:ext cx="384"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eth0</a:t>
              </a:r>
            </a:p>
          </p:txBody>
        </p:sp>
        <p:sp>
          <p:nvSpPr>
            <p:cNvPr id="118836" name="Line 49"/>
            <p:cNvSpPr>
              <a:spLocks noChangeShapeType="1"/>
            </p:cNvSpPr>
            <p:nvPr/>
          </p:nvSpPr>
          <p:spPr bwMode="auto">
            <a:xfrm>
              <a:off x="2496" y="237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37" name="Line 50"/>
            <p:cNvSpPr>
              <a:spLocks noChangeShapeType="1"/>
            </p:cNvSpPr>
            <p:nvPr/>
          </p:nvSpPr>
          <p:spPr bwMode="auto">
            <a:xfrm>
              <a:off x="2496" y="251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38" name="Line 51"/>
            <p:cNvSpPr>
              <a:spLocks noChangeShapeType="1"/>
            </p:cNvSpPr>
            <p:nvPr/>
          </p:nvSpPr>
          <p:spPr bwMode="auto">
            <a:xfrm>
              <a:off x="2496" y="270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39" name="Line 52"/>
            <p:cNvSpPr>
              <a:spLocks noChangeShapeType="1"/>
            </p:cNvSpPr>
            <p:nvPr/>
          </p:nvSpPr>
          <p:spPr bwMode="auto">
            <a:xfrm>
              <a:off x="2496" y="2112"/>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93" name="Text Box 53"/>
            <p:cNvSpPr txBox="1">
              <a:spLocks noChangeArrowheads="1"/>
            </p:cNvSpPr>
            <p:nvPr/>
          </p:nvSpPr>
          <p:spPr bwMode="auto">
            <a:xfrm>
              <a:off x="2592" y="2736"/>
              <a:ext cx="384"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tty0</a:t>
              </a:r>
            </a:p>
          </p:txBody>
        </p:sp>
        <p:sp>
          <p:nvSpPr>
            <p:cNvPr id="118841" name="Line 54"/>
            <p:cNvSpPr>
              <a:spLocks noChangeShapeType="1"/>
            </p:cNvSpPr>
            <p:nvPr/>
          </p:nvSpPr>
          <p:spPr bwMode="auto">
            <a:xfrm>
              <a:off x="2496" y="288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42" name="Line 55"/>
            <p:cNvSpPr>
              <a:spLocks noChangeShapeType="1"/>
            </p:cNvSpPr>
            <p:nvPr/>
          </p:nvSpPr>
          <p:spPr bwMode="auto">
            <a:xfrm flipH="1">
              <a:off x="3024" y="2160"/>
              <a:ext cx="24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696" name="Text Box 56"/>
            <p:cNvSpPr txBox="1">
              <a:spLocks noChangeArrowheads="1"/>
            </p:cNvSpPr>
            <p:nvPr/>
          </p:nvSpPr>
          <p:spPr bwMode="auto">
            <a:xfrm>
              <a:off x="2880" y="2387"/>
              <a:ext cx="499"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roee</a:t>
              </a:r>
            </a:p>
          </p:txBody>
        </p:sp>
        <p:sp>
          <p:nvSpPr>
            <p:cNvPr id="2160697" name="Text Box 57"/>
            <p:cNvSpPr txBox="1">
              <a:spLocks noChangeArrowheads="1"/>
            </p:cNvSpPr>
            <p:nvPr/>
          </p:nvSpPr>
          <p:spPr bwMode="auto">
            <a:xfrm>
              <a:off x="3264" y="2400"/>
              <a:ext cx="432"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edo</a:t>
              </a:r>
            </a:p>
          </p:txBody>
        </p:sp>
        <p:sp>
          <p:nvSpPr>
            <p:cNvPr id="2160698" name="Text Box 58"/>
            <p:cNvSpPr txBox="1">
              <a:spLocks noChangeArrowheads="1"/>
            </p:cNvSpPr>
            <p:nvPr/>
          </p:nvSpPr>
          <p:spPr bwMode="auto">
            <a:xfrm>
              <a:off x="3552" y="2256"/>
              <a:ext cx="336"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avi</a:t>
              </a:r>
            </a:p>
          </p:txBody>
        </p:sp>
        <p:sp>
          <p:nvSpPr>
            <p:cNvPr id="118846" name="Line 59"/>
            <p:cNvSpPr>
              <a:spLocks noChangeShapeType="1"/>
            </p:cNvSpPr>
            <p:nvPr/>
          </p:nvSpPr>
          <p:spPr bwMode="auto">
            <a:xfrm flipH="1" flipV="1">
              <a:off x="3312" y="2112"/>
              <a:ext cx="4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47" name="Line 60"/>
            <p:cNvSpPr>
              <a:spLocks noChangeShapeType="1"/>
            </p:cNvSpPr>
            <p:nvPr/>
          </p:nvSpPr>
          <p:spPr bwMode="auto">
            <a:xfrm flipH="1" flipV="1">
              <a:off x="3360" y="2160"/>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48" name="Line 61"/>
            <p:cNvSpPr>
              <a:spLocks noChangeShapeType="1"/>
            </p:cNvSpPr>
            <p:nvPr/>
          </p:nvSpPr>
          <p:spPr bwMode="auto">
            <a:xfrm flipH="1">
              <a:off x="2640" y="2544"/>
              <a:ext cx="336" cy="62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02" name="Text Box 62"/>
            <p:cNvSpPr txBox="1">
              <a:spLocks noChangeArrowheads="1"/>
            </p:cNvSpPr>
            <p:nvPr/>
          </p:nvSpPr>
          <p:spPr bwMode="auto">
            <a:xfrm>
              <a:off x="2784" y="3360"/>
              <a:ext cx="432"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mp3</a:t>
              </a:r>
            </a:p>
          </p:txBody>
        </p:sp>
        <p:sp>
          <p:nvSpPr>
            <p:cNvPr id="2160703" name="Text Box 63"/>
            <p:cNvSpPr txBox="1">
              <a:spLocks noChangeArrowheads="1"/>
            </p:cNvSpPr>
            <p:nvPr/>
          </p:nvSpPr>
          <p:spPr bwMode="auto">
            <a:xfrm>
              <a:off x="2256" y="3072"/>
              <a:ext cx="624"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movies</a:t>
              </a:r>
            </a:p>
          </p:txBody>
        </p:sp>
        <p:sp>
          <p:nvSpPr>
            <p:cNvPr id="118851" name="Line 64"/>
            <p:cNvSpPr>
              <a:spLocks noChangeShapeType="1"/>
            </p:cNvSpPr>
            <p:nvPr/>
          </p:nvSpPr>
          <p:spPr bwMode="auto">
            <a:xfrm flipH="1">
              <a:off x="2928" y="2544"/>
              <a:ext cx="96"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52" name="Line 65"/>
            <p:cNvSpPr>
              <a:spLocks noChangeShapeType="1"/>
            </p:cNvSpPr>
            <p:nvPr/>
          </p:nvSpPr>
          <p:spPr bwMode="auto">
            <a:xfrm>
              <a:off x="3072" y="2496"/>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06" name="Text Box 66"/>
            <p:cNvSpPr txBox="1">
              <a:spLocks noChangeArrowheads="1"/>
            </p:cNvSpPr>
            <p:nvPr/>
          </p:nvSpPr>
          <p:spPr bwMode="auto">
            <a:xfrm>
              <a:off x="3168" y="2736"/>
              <a:ext cx="480"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.login</a:t>
              </a:r>
            </a:p>
          </p:txBody>
        </p:sp>
        <p:sp>
          <p:nvSpPr>
            <p:cNvPr id="2160707" name="Text Box 67"/>
            <p:cNvSpPr txBox="1">
              <a:spLocks noChangeArrowheads="1"/>
            </p:cNvSpPr>
            <p:nvPr/>
          </p:nvSpPr>
          <p:spPr bwMode="auto">
            <a:xfrm>
              <a:off x="3168" y="2880"/>
              <a:ext cx="384"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a.txt</a:t>
              </a:r>
            </a:p>
          </p:txBody>
        </p:sp>
        <p:sp>
          <p:nvSpPr>
            <p:cNvPr id="2160708" name="Text Box 68"/>
            <p:cNvSpPr txBox="1">
              <a:spLocks noChangeArrowheads="1"/>
            </p:cNvSpPr>
            <p:nvPr/>
          </p:nvSpPr>
          <p:spPr bwMode="auto">
            <a:xfrm>
              <a:off x="3168" y="3072"/>
              <a:ext cx="619"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test.sh</a:t>
              </a:r>
            </a:p>
          </p:txBody>
        </p:sp>
        <p:sp>
          <p:nvSpPr>
            <p:cNvPr id="118856" name="Line 69"/>
            <p:cNvSpPr>
              <a:spLocks noChangeShapeType="1"/>
            </p:cNvSpPr>
            <p:nvPr/>
          </p:nvSpPr>
          <p:spPr bwMode="auto">
            <a:xfrm>
              <a:off x="3072" y="2852"/>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57" name="Line 70"/>
            <p:cNvSpPr>
              <a:spLocks noChangeShapeType="1"/>
            </p:cNvSpPr>
            <p:nvPr/>
          </p:nvSpPr>
          <p:spPr bwMode="auto">
            <a:xfrm>
              <a:off x="3072" y="299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58" name="Line 71"/>
            <p:cNvSpPr>
              <a:spLocks noChangeShapeType="1"/>
            </p:cNvSpPr>
            <p:nvPr/>
          </p:nvSpPr>
          <p:spPr bwMode="auto">
            <a:xfrm>
              <a:off x="3072" y="3188"/>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59" name="Line 72"/>
            <p:cNvSpPr>
              <a:spLocks noChangeShapeType="1"/>
            </p:cNvSpPr>
            <p:nvPr/>
          </p:nvSpPr>
          <p:spPr bwMode="auto">
            <a:xfrm>
              <a:off x="3984" y="213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13" name="Text Box 73"/>
            <p:cNvSpPr txBox="1">
              <a:spLocks noChangeArrowheads="1"/>
            </p:cNvSpPr>
            <p:nvPr/>
          </p:nvSpPr>
          <p:spPr bwMode="auto">
            <a:xfrm>
              <a:off x="4080" y="2304"/>
              <a:ext cx="614"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passwd</a:t>
              </a:r>
            </a:p>
          </p:txBody>
        </p:sp>
        <p:sp>
          <p:nvSpPr>
            <p:cNvPr id="2160714" name="Text Box 74"/>
            <p:cNvSpPr txBox="1">
              <a:spLocks noChangeArrowheads="1"/>
            </p:cNvSpPr>
            <p:nvPr/>
          </p:nvSpPr>
          <p:spPr bwMode="auto">
            <a:xfrm>
              <a:off x="4080" y="2448"/>
              <a:ext cx="432"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motd</a:t>
              </a:r>
            </a:p>
          </p:txBody>
        </p:sp>
        <p:sp>
          <p:nvSpPr>
            <p:cNvPr id="2160715" name="Text Box 75"/>
            <p:cNvSpPr txBox="1">
              <a:spLocks noChangeArrowheads="1"/>
            </p:cNvSpPr>
            <p:nvPr/>
          </p:nvSpPr>
          <p:spPr bwMode="auto">
            <a:xfrm>
              <a:off x="4080" y="2640"/>
              <a:ext cx="432" cy="212"/>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1600" i="1">
                  <a:effectLst>
                    <a:outerShdw blurRad="38100" dist="38100" dir="2700000" algn="tl">
                      <a:srgbClr val="C0C0C0"/>
                    </a:outerShdw>
                  </a:effectLst>
                  <a:latin typeface="Arial Rounded MT Bold" pitchFamily="34" charset="0"/>
                  <a:cs typeface="Guttman Haim" pitchFamily="2" charset="-79"/>
                </a:rPr>
                <a:t>hosts</a:t>
              </a:r>
            </a:p>
          </p:txBody>
        </p:sp>
        <p:sp>
          <p:nvSpPr>
            <p:cNvPr id="118863" name="Line 76"/>
            <p:cNvSpPr>
              <a:spLocks noChangeShapeType="1"/>
            </p:cNvSpPr>
            <p:nvPr/>
          </p:nvSpPr>
          <p:spPr bwMode="auto">
            <a:xfrm>
              <a:off x="3984" y="2420"/>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64" name="Line 77"/>
            <p:cNvSpPr>
              <a:spLocks noChangeShapeType="1"/>
            </p:cNvSpPr>
            <p:nvPr/>
          </p:nvSpPr>
          <p:spPr bwMode="auto">
            <a:xfrm>
              <a:off x="3984" y="2564"/>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65" name="Line 78"/>
            <p:cNvSpPr>
              <a:spLocks noChangeShapeType="1"/>
            </p:cNvSpPr>
            <p:nvPr/>
          </p:nvSpPr>
          <p:spPr bwMode="auto">
            <a:xfrm>
              <a:off x="3984" y="2756"/>
              <a:ext cx="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19" name="Text Box 79"/>
            <p:cNvSpPr txBox="1">
              <a:spLocks noChangeArrowheads="1"/>
            </p:cNvSpPr>
            <p:nvPr/>
          </p:nvSpPr>
          <p:spPr bwMode="auto">
            <a:xfrm>
              <a:off x="4800" y="2208"/>
              <a:ext cx="528" cy="231"/>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mail</a:t>
              </a:r>
            </a:p>
          </p:txBody>
        </p:sp>
        <p:sp>
          <p:nvSpPr>
            <p:cNvPr id="118867" name="Line 80"/>
            <p:cNvSpPr>
              <a:spLocks noChangeShapeType="1"/>
            </p:cNvSpPr>
            <p:nvPr/>
          </p:nvSpPr>
          <p:spPr bwMode="auto">
            <a:xfrm flipH="1" flipV="1">
              <a:off x="4608" y="2112"/>
              <a:ext cx="19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grpSp>
          <p:nvGrpSpPr>
            <p:cNvPr id="118868" name="Group 81"/>
            <p:cNvGrpSpPr>
              <a:grpSpLocks/>
            </p:cNvGrpSpPr>
            <p:nvPr/>
          </p:nvGrpSpPr>
          <p:grpSpPr bwMode="auto">
            <a:xfrm>
              <a:off x="240" y="3072"/>
              <a:ext cx="576" cy="768"/>
              <a:chOff x="240" y="3072"/>
              <a:chExt cx="576" cy="768"/>
            </a:xfrm>
          </p:grpSpPr>
          <p:sp>
            <p:nvSpPr>
              <p:cNvPr id="118883" name="Oval 82"/>
              <p:cNvSpPr>
                <a:spLocks noChangeArrowheads="1"/>
              </p:cNvSpPr>
              <p:nvPr/>
            </p:nvSpPr>
            <p:spPr bwMode="auto">
              <a:xfrm>
                <a:off x="240" y="3360"/>
                <a:ext cx="528" cy="192"/>
              </a:xfrm>
              <a:prstGeom prst="ellipse">
                <a:avLst/>
              </a:prstGeom>
              <a:solidFill>
                <a:srgbClr val="FFFF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84" name="Oval 83"/>
              <p:cNvSpPr>
                <a:spLocks noChangeArrowheads="1"/>
              </p:cNvSpPr>
              <p:nvPr/>
            </p:nvSpPr>
            <p:spPr bwMode="auto">
              <a:xfrm>
                <a:off x="240" y="3504"/>
                <a:ext cx="528" cy="192"/>
              </a:xfrm>
              <a:prstGeom prst="ellipse">
                <a:avLst/>
              </a:prstGeom>
              <a:solidFill>
                <a:srgbClr val="99CC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85" name="Oval 84"/>
              <p:cNvSpPr>
                <a:spLocks noChangeArrowheads="1"/>
              </p:cNvSpPr>
              <p:nvPr/>
            </p:nvSpPr>
            <p:spPr bwMode="auto">
              <a:xfrm>
                <a:off x="240" y="3648"/>
                <a:ext cx="528" cy="19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86" name="Oval 85"/>
              <p:cNvSpPr>
                <a:spLocks noChangeArrowheads="1"/>
              </p:cNvSpPr>
              <p:nvPr/>
            </p:nvSpPr>
            <p:spPr bwMode="auto">
              <a:xfrm>
                <a:off x="240" y="3072"/>
                <a:ext cx="528" cy="28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87" name="Line 86"/>
              <p:cNvSpPr>
                <a:spLocks noChangeShapeType="1"/>
              </p:cNvSpPr>
              <p:nvPr/>
            </p:nvSpPr>
            <p:spPr bwMode="auto">
              <a:xfrm>
                <a:off x="240"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88" name="Line 87"/>
              <p:cNvSpPr>
                <a:spLocks noChangeShapeType="1"/>
              </p:cNvSpPr>
              <p:nvPr/>
            </p:nvSpPr>
            <p:spPr bwMode="auto">
              <a:xfrm>
                <a:off x="768"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28" name="Text Box 88"/>
              <p:cNvSpPr txBox="1">
                <a:spLocks noChangeArrowheads="1"/>
              </p:cNvSpPr>
              <p:nvPr/>
            </p:nvSpPr>
            <p:spPr bwMode="auto">
              <a:xfrm>
                <a:off x="288" y="3360"/>
                <a:ext cx="528" cy="308"/>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2600">
                    <a:effectLst>
                      <a:outerShdw blurRad="38100" dist="38100" dir="2700000" algn="tl">
                        <a:srgbClr val="C0C0C0"/>
                      </a:outerShdw>
                    </a:effectLst>
                    <a:latin typeface="Arial Rounded MT Bold" pitchFamily="34" charset="0"/>
                    <a:cs typeface="Guttman Haim" pitchFamily="2" charset="-79"/>
                  </a:rPr>
                  <a:t>HD1</a:t>
                </a:r>
              </a:p>
            </p:txBody>
          </p:sp>
          <p:sp>
            <p:nvSpPr>
              <p:cNvPr id="118890" name="Oval 89"/>
              <p:cNvSpPr>
                <a:spLocks noChangeArrowheads="1"/>
              </p:cNvSpPr>
              <p:nvPr/>
            </p:nvSpPr>
            <p:spPr bwMode="auto">
              <a:xfrm>
                <a:off x="240" y="3648"/>
                <a:ext cx="528" cy="192"/>
              </a:xfrm>
              <a:prstGeom prst="ellipse">
                <a:avLst/>
              </a:prstGeom>
              <a:solidFill>
                <a:schemeClr val="accent1"/>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grpSp>
        <p:grpSp>
          <p:nvGrpSpPr>
            <p:cNvPr id="118869" name="Group 90"/>
            <p:cNvGrpSpPr>
              <a:grpSpLocks/>
            </p:cNvGrpSpPr>
            <p:nvPr/>
          </p:nvGrpSpPr>
          <p:grpSpPr bwMode="auto">
            <a:xfrm>
              <a:off x="864" y="3072"/>
              <a:ext cx="576" cy="768"/>
              <a:chOff x="864" y="3072"/>
              <a:chExt cx="576" cy="768"/>
            </a:xfrm>
          </p:grpSpPr>
          <p:sp>
            <p:nvSpPr>
              <p:cNvPr id="118876" name="Oval 91"/>
              <p:cNvSpPr>
                <a:spLocks noChangeArrowheads="1"/>
              </p:cNvSpPr>
              <p:nvPr/>
            </p:nvSpPr>
            <p:spPr bwMode="auto">
              <a:xfrm>
                <a:off x="864" y="3360"/>
                <a:ext cx="528" cy="192"/>
              </a:xfrm>
              <a:prstGeom prst="ellipse">
                <a:avLst/>
              </a:prstGeom>
              <a:solidFill>
                <a:schemeClr val="folHlink"/>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77" name="Oval 92"/>
              <p:cNvSpPr>
                <a:spLocks noChangeArrowheads="1"/>
              </p:cNvSpPr>
              <p:nvPr/>
            </p:nvSpPr>
            <p:spPr bwMode="auto">
              <a:xfrm>
                <a:off x="864" y="3504"/>
                <a:ext cx="528" cy="192"/>
              </a:xfrm>
              <a:prstGeom prst="ellipse">
                <a:avLst/>
              </a:prstGeom>
              <a:solidFill>
                <a:srgbClr val="FF6600"/>
              </a:solid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78" name="Oval 93"/>
              <p:cNvSpPr>
                <a:spLocks noChangeArrowheads="1"/>
              </p:cNvSpPr>
              <p:nvPr/>
            </p:nvSpPr>
            <p:spPr bwMode="auto">
              <a:xfrm>
                <a:off x="864" y="3648"/>
                <a:ext cx="528" cy="19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79" name="Oval 94"/>
              <p:cNvSpPr>
                <a:spLocks noChangeArrowheads="1"/>
              </p:cNvSpPr>
              <p:nvPr/>
            </p:nvSpPr>
            <p:spPr bwMode="auto">
              <a:xfrm>
                <a:off x="864" y="3072"/>
                <a:ext cx="528" cy="28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80" name="Line 95"/>
              <p:cNvSpPr>
                <a:spLocks noChangeShapeType="1"/>
              </p:cNvSpPr>
              <p:nvPr/>
            </p:nvSpPr>
            <p:spPr bwMode="auto">
              <a:xfrm>
                <a:off x="864"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81" name="Line 96"/>
              <p:cNvSpPr>
                <a:spLocks noChangeShapeType="1"/>
              </p:cNvSpPr>
              <p:nvPr/>
            </p:nvSpPr>
            <p:spPr bwMode="auto">
              <a:xfrm>
                <a:off x="1392"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37" name="Text Box 97"/>
              <p:cNvSpPr txBox="1">
                <a:spLocks noChangeArrowheads="1"/>
              </p:cNvSpPr>
              <p:nvPr/>
            </p:nvSpPr>
            <p:spPr bwMode="auto">
              <a:xfrm>
                <a:off x="912" y="3360"/>
                <a:ext cx="528" cy="308"/>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2600">
                    <a:effectLst>
                      <a:outerShdw blurRad="38100" dist="38100" dir="2700000" algn="tl">
                        <a:srgbClr val="C0C0C0"/>
                      </a:outerShdw>
                    </a:effectLst>
                    <a:latin typeface="Arial Rounded MT Bold" pitchFamily="34" charset="0"/>
                    <a:cs typeface="Guttman Haim" pitchFamily="2" charset="-79"/>
                  </a:rPr>
                  <a:t>HD2</a:t>
                </a:r>
              </a:p>
            </p:txBody>
          </p:sp>
        </p:grpSp>
        <p:grpSp>
          <p:nvGrpSpPr>
            <p:cNvPr id="118870" name="Group 98"/>
            <p:cNvGrpSpPr>
              <a:grpSpLocks/>
            </p:cNvGrpSpPr>
            <p:nvPr/>
          </p:nvGrpSpPr>
          <p:grpSpPr bwMode="auto">
            <a:xfrm>
              <a:off x="1488" y="3072"/>
              <a:ext cx="576" cy="768"/>
              <a:chOff x="1488" y="3072"/>
              <a:chExt cx="576" cy="768"/>
            </a:xfrm>
          </p:grpSpPr>
          <p:sp>
            <p:nvSpPr>
              <p:cNvPr id="118871" name="Oval 99"/>
              <p:cNvSpPr>
                <a:spLocks noChangeArrowheads="1"/>
              </p:cNvSpPr>
              <p:nvPr/>
            </p:nvSpPr>
            <p:spPr bwMode="auto">
              <a:xfrm>
                <a:off x="1488" y="3648"/>
                <a:ext cx="528" cy="192"/>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72" name="Oval 100"/>
              <p:cNvSpPr>
                <a:spLocks noChangeArrowheads="1"/>
              </p:cNvSpPr>
              <p:nvPr/>
            </p:nvSpPr>
            <p:spPr bwMode="auto">
              <a:xfrm>
                <a:off x="1488" y="3072"/>
                <a:ext cx="528" cy="288"/>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18873" name="Line 101"/>
              <p:cNvSpPr>
                <a:spLocks noChangeShapeType="1"/>
              </p:cNvSpPr>
              <p:nvPr/>
            </p:nvSpPr>
            <p:spPr bwMode="auto">
              <a:xfrm>
                <a:off x="1488"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18874" name="Line 102"/>
              <p:cNvSpPr>
                <a:spLocks noChangeShapeType="1"/>
              </p:cNvSpPr>
              <p:nvPr/>
            </p:nvSpPr>
            <p:spPr bwMode="auto">
              <a:xfrm>
                <a:off x="2016" y="3216"/>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0743" name="Text Box 103"/>
              <p:cNvSpPr txBox="1">
                <a:spLocks noChangeArrowheads="1"/>
              </p:cNvSpPr>
              <p:nvPr/>
            </p:nvSpPr>
            <p:spPr bwMode="auto">
              <a:xfrm>
                <a:off x="1536" y="3360"/>
                <a:ext cx="528" cy="308"/>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schemeClr val="tx1"/>
                  </a:buClr>
                  <a:defRPr/>
                </a:pPr>
                <a:r>
                  <a:rPr kumimoji="1" lang="en-US" sz="2600">
                    <a:effectLst>
                      <a:outerShdw blurRad="38100" dist="38100" dir="2700000" algn="tl">
                        <a:srgbClr val="C0C0C0"/>
                      </a:outerShdw>
                    </a:effectLst>
                    <a:latin typeface="Arial Rounded MT Bold" pitchFamily="34" charset="0"/>
                    <a:cs typeface="Guttman Haim" pitchFamily="2" charset="-79"/>
                  </a:rPr>
                  <a:t>HD3</a:t>
                </a:r>
              </a:p>
            </p:txBody>
          </p:sp>
        </p:gr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120</a:t>
            </a:fld>
            <a:endParaRPr lang="he-IL" dirty="0"/>
          </a:p>
        </p:txBody>
      </p:sp>
    </p:spTree>
    <p:extLst>
      <p:ext uri="{BB962C8B-B14F-4D97-AF65-F5344CB8AC3E}">
        <p14:creationId xmlns:p14="http://schemas.microsoft.com/office/powerpoint/2010/main" xmlns="" val="3362851788"/>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1249" y="2229633"/>
            <a:ext cx="8329808" cy="3539582"/>
          </a:xfrm>
          <a:prstGeom prst="rect">
            <a:avLst/>
          </a:prstGeom>
        </p:spPr>
        <p:txBody>
          <a:bodyPr vert="horz" lIns="92075" tIns="46038" rIns="92075" bIns="46038"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smtClean="0">
                <a:cs typeface="Arial" panose="020B0604020202020204" pitchFamily="34" charset="0"/>
              </a:rPr>
              <a:t>The command “df” shows us details on available </a:t>
            </a:r>
            <a:r>
              <a:rPr lang="en-US" sz="1800" dirty="0" err="1" smtClean="0">
                <a:cs typeface="Arial" panose="020B0604020202020204" pitchFamily="34" charset="0"/>
              </a:rPr>
              <a:t>filesystems</a:t>
            </a:r>
            <a:r>
              <a:rPr lang="en-US" sz="1800" dirty="0" smtClean="0">
                <a:cs typeface="Arial" panose="020B0604020202020204" pitchFamily="34" charset="0"/>
              </a:rPr>
              <a:t>.</a:t>
            </a:r>
          </a:p>
          <a:p>
            <a:pPr algn="l" rtl="0"/>
            <a:r>
              <a:rPr lang="en-US" sz="1800" dirty="0" smtClean="0">
                <a:cs typeface="Arial" panose="020B0604020202020204" pitchFamily="34" charset="0"/>
              </a:rPr>
              <a:t>The default size unit is block (512B). The flag –k makes it use KB.</a:t>
            </a:r>
          </a:p>
          <a:p>
            <a:pPr algn="l" rtl="0">
              <a:spcBef>
                <a:spcPct val="0"/>
              </a:spcBef>
              <a:buFont typeface="Wingdings" panose="05000000000000000000" pitchFamily="2" charset="2"/>
              <a:buNone/>
            </a:pPr>
            <a:r>
              <a:rPr lang="en-US" sz="1400" dirty="0" smtClean="0">
                <a:cs typeface="Arial" panose="020B0604020202020204" pitchFamily="34" charset="0"/>
              </a:rPr>
              <a:t>$ df –k</a:t>
            </a:r>
          </a:p>
          <a:p>
            <a:pPr algn="l" rtl="0">
              <a:spcBef>
                <a:spcPct val="0"/>
              </a:spcBef>
              <a:buFont typeface="Wingdings" panose="05000000000000000000" pitchFamily="2" charset="2"/>
              <a:buNone/>
            </a:pPr>
            <a:r>
              <a:rPr lang="en-US" sz="1400" dirty="0" err="1" smtClean="0">
                <a:cs typeface="Arial" panose="020B0604020202020204" pitchFamily="34" charset="0"/>
              </a:rPr>
              <a:t>Filesystem</a:t>
            </a:r>
            <a:r>
              <a:rPr lang="en-US" sz="1400" dirty="0" smtClean="0">
                <a:cs typeface="Arial" panose="020B0604020202020204" pitchFamily="34" charset="0"/>
              </a:rPr>
              <a:t>                	</a:t>
            </a:r>
            <a:r>
              <a:rPr lang="en-US" sz="1400" dirty="0" err="1" smtClean="0">
                <a:cs typeface="Arial" panose="020B0604020202020204" pitchFamily="34" charset="0"/>
              </a:rPr>
              <a:t>kbytes</a:t>
            </a:r>
            <a:r>
              <a:rPr lang="en-US" sz="1400" dirty="0" smtClean="0">
                <a:cs typeface="Arial" panose="020B0604020202020204" pitchFamily="34" charset="0"/>
              </a:rPr>
              <a:t>     	used       	avail      capacity  	Mounted on</a:t>
            </a:r>
          </a:p>
          <a:p>
            <a:pPr algn="l" rtl="0">
              <a:spcBef>
                <a:spcPct val="0"/>
              </a:spcBef>
              <a:buFont typeface="Wingdings" panose="05000000000000000000" pitchFamily="2" charset="2"/>
              <a:buNone/>
            </a:pPr>
            <a:r>
              <a:rPr lang="en-US" sz="1400" dirty="0" smtClean="0">
                <a:cs typeface="Arial" panose="020B0604020202020204" pitchFamily="34" charset="0"/>
              </a:rPr>
              <a:t>/</a:t>
            </a:r>
            <a:r>
              <a:rPr lang="en-US" sz="1400" dirty="0" err="1" smtClean="0">
                <a:cs typeface="Arial" panose="020B0604020202020204" pitchFamily="34" charset="0"/>
              </a:rPr>
              <a:t>dev</a:t>
            </a:r>
            <a:r>
              <a:rPr lang="en-US" sz="1400" dirty="0" smtClean="0">
                <a:cs typeface="Arial" panose="020B0604020202020204" pitchFamily="34" charset="0"/>
              </a:rPr>
              <a:t>/dsk1/c0t2d0s1 	290065   	45377     	215682    	18%	/</a:t>
            </a:r>
          </a:p>
          <a:p>
            <a:pPr algn="l" rtl="0">
              <a:spcBef>
                <a:spcPct val="0"/>
              </a:spcBef>
              <a:buFont typeface="Wingdings" panose="05000000000000000000" pitchFamily="2" charset="2"/>
              <a:buNone/>
            </a:pPr>
            <a:r>
              <a:rPr lang="en-US" sz="1400" dirty="0" smtClean="0">
                <a:cs typeface="Arial" panose="020B0604020202020204" pitchFamily="34" charset="0"/>
              </a:rPr>
              <a:t>/</a:t>
            </a:r>
            <a:r>
              <a:rPr lang="en-US" sz="1400" dirty="0" err="1" smtClean="0">
                <a:cs typeface="Arial" panose="020B0604020202020204" pitchFamily="34" charset="0"/>
              </a:rPr>
              <a:t>dev</a:t>
            </a:r>
            <a:r>
              <a:rPr lang="en-US" sz="1400" dirty="0" smtClean="0">
                <a:cs typeface="Arial" panose="020B0604020202020204" pitchFamily="34" charset="0"/>
              </a:rPr>
              <a:t>/dsk2/c0t2d0s2 	963869   	818690   	87347      	91% 	/</a:t>
            </a:r>
            <a:r>
              <a:rPr lang="en-US" sz="1400" dirty="0" err="1" smtClean="0">
                <a:cs typeface="Arial" panose="020B0604020202020204" pitchFamily="34" charset="0"/>
              </a:rPr>
              <a:t>usr</a:t>
            </a:r>
            <a:endParaRPr lang="en-US" sz="1400" dirty="0" smtClean="0">
              <a:cs typeface="Arial" panose="020B0604020202020204" pitchFamily="34" charset="0"/>
            </a:endParaRPr>
          </a:p>
          <a:p>
            <a:pPr algn="l" rtl="0">
              <a:spcBef>
                <a:spcPct val="0"/>
              </a:spcBef>
              <a:buFont typeface="Wingdings" panose="05000000000000000000" pitchFamily="2" charset="2"/>
              <a:buNone/>
            </a:pPr>
            <a:r>
              <a:rPr lang="en-US" sz="1400" dirty="0" smtClean="0">
                <a:cs typeface="Arial" panose="020B0604020202020204" pitchFamily="34" charset="0"/>
              </a:rPr>
              <a:t>/</a:t>
            </a:r>
            <a:r>
              <a:rPr lang="en-US" sz="1400" dirty="0" err="1" smtClean="0">
                <a:cs typeface="Arial" panose="020B0604020202020204" pitchFamily="34" charset="0"/>
              </a:rPr>
              <a:t>dev</a:t>
            </a:r>
            <a:r>
              <a:rPr lang="en-US" sz="1400" dirty="0" smtClean="0">
                <a:cs typeface="Arial" panose="020B0604020202020204" pitchFamily="34" charset="0"/>
              </a:rPr>
              <a:t>/dsk1/c0t2d0s3	290065   	173466   	87593    	67%    	 /</a:t>
            </a:r>
            <a:r>
              <a:rPr lang="en-US" sz="1400" dirty="0" err="1" smtClean="0">
                <a:cs typeface="Arial" panose="020B0604020202020204" pitchFamily="34" charset="0"/>
              </a:rPr>
              <a:t>var</a:t>
            </a:r>
            <a:endParaRPr lang="en-US" sz="1400" dirty="0" smtClean="0">
              <a:cs typeface="Arial" panose="020B0604020202020204" pitchFamily="34" charset="0"/>
            </a:endParaRPr>
          </a:p>
          <a:p>
            <a:pPr algn="l" rtl="0">
              <a:spcBef>
                <a:spcPct val="0"/>
              </a:spcBef>
              <a:buFont typeface="Wingdings" panose="05000000000000000000" pitchFamily="2" charset="2"/>
              <a:buNone/>
            </a:pPr>
            <a:r>
              <a:rPr lang="en-US" sz="1400" dirty="0" smtClean="0">
                <a:cs typeface="Arial" panose="020B0604020202020204" pitchFamily="34" charset="0"/>
              </a:rPr>
              <a:t>/</a:t>
            </a:r>
            <a:r>
              <a:rPr lang="en-US" sz="1400" dirty="0" err="1" smtClean="0">
                <a:cs typeface="Arial" panose="020B0604020202020204" pitchFamily="34" charset="0"/>
              </a:rPr>
              <a:t>dev</a:t>
            </a:r>
            <a:r>
              <a:rPr lang="en-US" sz="1400" dirty="0" smtClean="0">
                <a:cs typeface="Arial" panose="020B0604020202020204" pitchFamily="34" charset="0"/>
              </a:rPr>
              <a:t>/dsk1/c0t2d0s7   	35009161 	33483216 	1175854    97%    	 /home</a:t>
            </a:r>
          </a:p>
          <a:p>
            <a:pPr algn="l" rtl="0">
              <a:spcBef>
                <a:spcPct val="0"/>
              </a:spcBef>
              <a:buFont typeface="Wingdings" panose="05000000000000000000" pitchFamily="2" charset="2"/>
              <a:buNone/>
            </a:pPr>
            <a:r>
              <a:rPr lang="en-US" sz="1400" dirty="0" smtClean="0">
                <a:cs typeface="Arial" panose="020B0604020202020204" pitchFamily="34" charset="0"/>
              </a:rPr>
              <a:t>/</a:t>
            </a:r>
            <a:r>
              <a:rPr lang="en-US" sz="1400" dirty="0" err="1" smtClean="0">
                <a:cs typeface="Arial" panose="020B0604020202020204" pitchFamily="34" charset="0"/>
              </a:rPr>
              <a:t>dev</a:t>
            </a:r>
            <a:r>
              <a:rPr lang="en-US" sz="1400" dirty="0" smtClean="0">
                <a:cs typeface="Arial" panose="020B0604020202020204" pitchFamily="34" charset="0"/>
              </a:rPr>
              <a:t>/dsk3/c2t2d0s0   	44013568 	24878752 	19037120  57% 	 /movies</a:t>
            </a:r>
          </a:p>
          <a:p>
            <a:pPr algn="l" rtl="0">
              <a:spcBef>
                <a:spcPct val="0"/>
              </a:spcBef>
              <a:buFont typeface="Wingdings" panose="05000000000000000000" pitchFamily="2" charset="2"/>
              <a:buNone/>
            </a:pPr>
            <a:endParaRPr lang="en-US" sz="1400" dirty="0" smtClean="0">
              <a:cs typeface="Arial" panose="020B0604020202020204" pitchFamily="34" charset="0"/>
            </a:endParaRPr>
          </a:p>
          <a:p>
            <a:pPr algn="l" rtl="0">
              <a:spcBef>
                <a:spcPct val="0"/>
              </a:spcBef>
              <a:buFont typeface="Wingdings" panose="05000000000000000000" pitchFamily="2" charset="2"/>
              <a:buNone/>
            </a:pPr>
            <a:endParaRPr lang="en-US" sz="1400" dirty="0" smtClean="0">
              <a:cs typeface="Arial" panose="020B0604020202020204" pitchFamily="34" charset="0"/>
            </a:endParaRPr>
          </a:p>
          <a:p>
            <a:pPr algn="l" rtl="0">
              <a:spcBef>
                <a:spcPct val="0"/>
              </a:spcBef>
              <a:buFont typeface="Wingdings" panose="05000000000000000000" pitchFamily="2" charset="2"/>
              <a:buNone/>
            </a:pPr>
            <a:endParaRPr lang="en-US" sz="1400" dirty="0">
              <a:cs typeface="Arial" panose="020B0604020202020204" pitchFamily="34" charset="0"/>
            </a:endParaRPr>
          </a:p>
        </p:txBody>
      </p:sp>
      <p:sp>
        <p:nvSpPr>
          <p:cNvPr id="7" name="Rectangle 2"/>
          <p:cNvSpPr>
            <a:spLocks noGrp="1" noChangeArrowheads="1"/>
          </p:cNvSpPr>
          <p:nvPr>
            <p:ph type="title" idx="4294967295"/>
          </p:nvPr>
        </p:nvSpPr>
        <p:spPr>
          <a:xfrm>
            <a:off x="200417"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df</a:t>
            </a:r>
          </a:p>
        </p:txBody>
      </p:sp>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121</a:t>
            </a:fld>
            <a:endParaRPr lang="he-IL" dirty="0"/>
          </a:p>
        </p:txBody>
      </p:sp>
    </p:spTree>
    <p:extLst>
      <p:ext uri="{BB962C8B-B14F-4D97-AF65-F5344CB8AC3E}">
        <p14:creationId xmlns:p14="http://schemas.microsoft.com/office/powerpoint/2010/main" xmlns="" val="38216287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9477" y="0"/>
            <a:ext cx="10515600" cy="1325563"/>
          </a:xfrm>
        </p:spPr>
        <p:txBody>
          <a:bodyPr vert="horz" lIns="92075" tIns="46038" rIns="92075" bIns="46038" rtlCol="1" anchor="ctr">
            <a:normAutofit/>
          </a:bodyPr>
          <a:lstStyle/>
          <a:p>
            <a:r>
              <a:rPr lang="en-US" dirty="0" smtClean="0">
                <a:solidFill>
                  <a:schemeClr val="bg1"/>
                </a:solidFill>
                <a:cs typeface="Times New Roman" panose="02020603050405020304" pitchFamily="18" charset="0"/>
              </a:rPr>
              <a:t>Files</a:t>
            </a:r>
            <a:endParaRPr lang="en-US" dirty="0">
              <a:solidFill>
                <a:schemeClr val="bg1"/>
              </a:solidFill>
              <a:cs typeface="Times New Roman" panose="02020603050405020304" pitchFamily="18" charset="0"/>
            </a:endParaRPr>
          </a:p>
        </p:txBody>
      </p:sp>
      <p:sp>
        <p:nvSpPr>
          <p:cNvPr id="5" name="Content Placeholder 2"/>
          <p:cNvSpPr>
            <a:spLocks noGrp="1"/>
          </p:cNvSpPr>
          <p:nvPr>
            <p:ph idx="4294967295"/>
          </p:nvPr>
        </p:nvSpPr>
        <p:spPr>
          <a:xfrm>
            <a:off x="413359" y="1474896"/>
            <a:ext cx="10515600" cy="4351338"/>
          </a:xfrm>
        </p:spPr>
        <p:txBody>
          <a:bodyPr vert="horz" lIns="92075" tIns="46038" rIns="92075" bIns="46038" rtlCol="1">
            <a:noAutofit/>
          </a:bodyPr>
          <a:lstStyle/>
          <a:p>
            <a:pPr algn="l" rtl="0" eaLnBrk="1" hangingPunct="1"/>
            <a:r>
              <a:rPr lang="en-US" sz="2400" dirty="0">
                <a:cs typeface="Arial" panose="020B0604020202020204" pitchFamily="34" charset="0"/>
              </a:rPr>
              <a:t>Each file </a:t>
            </a:r>
            <a:r>
              <a:rPr lang="en-US" sz="2400" dirty="0" smtClean="0">
                <a:cs typeface="Arial" panose="020B0604020202020204" pitchFamily="34" charset="0"/>
              </a:rPr>
              <a:t>is associated with two types of </a:t>
            </a:r>
            <a:r>
              <a:rPr lang="en-US" sz="2400" dirty="0">
                <a:cs typeface="Arial" panose="020B0604020202020204" pitchFamily="34" charset="0"/>
              </a:rPr>
              <a:t>information:</a:t>
            </a:r>
          </a:p>
          <a:p>
            <a:pPr lvl="1" algn="l" rtl="0" eaLnBrk="1" hangingPunct="1"/>
            <a:r>
              <a:rPr lang="en-US" sz="2000" dirty="0">
                <a:cs typeface="Arial" panose="020B0604020202020204" pitchFamily="34" charset="0"/>
              </a:rPr>
              <a:t>Data – the content of the </a:t>
            </a:r>
            <a:r>
              <a:rPr lang="en-US" sz="2000" dirty="0" smtClean="0">
                <a:cs typeface="Arial" panose="020B0604020202020204" pitchFamily="34" charset="0"/>
              </a:rPr>
              <a:t>file, e.g.</a:t>
            </a:r>
          </a:p>
          <a:p>
            <a:pPr lvl="2" algn="l" rtl="0"/>
            <a:r>
              <a:rPr lang="en-US" sz="1600" dirty="0" smtClean="0">
                <a:cs typeface="Arial" panose="020B0604020202020204" pitchFamily="34" charset="0"/>
              </a:rPr>
              <a:t>A movie</a:t>
            </a:r>
          </a:p>
          <a:p>
            <a:pPr lvl="2" algn="l" rtl="0"/>
            <a:r>
              <a:rPr lang="en-US" sz="1600" dirty="0" smtClean="0">
                <a:cs typeface="Arial" panose="020B0604020202020204" pitchFamily="34" charset="0"/>
              </a:rPr>
              <a:t>A photo</a:t>
            </a:r>
          </a:p>
          <a:p>
            <a:pPr lvl="2" algn="l" rtl="0"/>
            <a:r>
              <a:rPr lang="en-US" sz="1600" dirty="0" smtClean="0">
                <a:cs typeface="Arial" panose="020B0604020202020204" pitchFamily="34" charset="0"/>
              </a:rPr>
              <a:t>A document</a:t>
            </a:r>
          </a:p>
          <a:p>
            <a:pPr lvl="2" algn="l" rtl="0"/>
            <a:r>
              <a:rPr lang="en-US" sz="1600" dirty="0" smtClean="0">
                <a:cs typeface="Arial" panose="020B0604020202020204" pitchFamily="34" charset="0"/>
              </a:rPr>
              <a:t>A </a:t>
            </a:r>
            <a:r>
              <a:rPr lang="en-US" sz="1600" dirty="0">
                <a:cs typeface="Arial" panose="020B0604020202020204" pitchFamily="34" charset="0"/>
              </a:rPr>
              <a:t>text file or an </a:t>
            </a:r>
            <a:r>
              <a:rPr lang="en-US" sz="1600" dirty="0" smtClean="0">
                <a:cs typeface="Arial" panose="020B0604020202020204" pitchFamily="34" charset="0"/>
              </a:rPr>
              <a:t>executable</a:t>
            </a:r>
            <a:endParaRPr lang="en-US" sz="1800" dirty="0">
              <a:cs typeface="Arial" panose="020B0604020202020204" pitchFamily="34" charset="0"/>
            </a:endParaRPr>
          </a:p>
          <a:p>
            <a:pPr lvl="1" algn="l" rtl="0" eaLnBrk="1" hangingPunct="1"/>
            <a:r>
              <a:rPr lang="en-US" sz="2000" dirty="0">
                <a:cs typeface="Arial" panose="020B0604020202020204" pitchFamily="34" charset="0"/>
              </a:rPr>
              <a:t>Metadata:</a:t>
            </a:r>
          </a:p>
          <a:p>
            <a:pPr lvl="2" algn="l" rtl="0" eaLnBrk="1" hangingPunct="1"/>
            <a:r>
              <a:rPr lang="en-US" sz="1800" dirty="0">
                <a:cs typeface="Arial" panose="020B0604020202020204" pitchFamily="34" charset="0"/>
              </a:rPr>
              <a:t>Includes:</a:t>
            </a:r>
          </a:p>
          <a:p>
            <a:pPr lvl="3" algn="l" rtl="0" eaLnBrk="1" hangingPunct="1"/>
            <a:r>
              <a:rPr lang="en-US" sz="1600" dirty="0">
                <a:cs typeface="Arial" panose="020B0604020202020204" pitchFamily="34" charset="0"/>
              </a:rPr>
              <a:t>Owner and Permissions</a:t>
            </a:r>
          </a:p>
          <a:p>
            <a:pPr lvl="3" algn="l" rtl="0" eaLnBrk="1" hangingPunct="1"/>
            <a:r>
              <a:rPr lang="en-US" sz="1600" dirty="0">
                <a:cs typeface="Arial" panose="020B0604020202020204" pitchFamily="34" charset="0"/>
              </a:rPr>
              <a:t>Size of file </a:t>
            </a:r>
          </a:p>
          <a:p>
            <a:pPr lvl="3" algn="l" rtl="0" eaLnBrk="1" hangingPunct="1"/>
            <a:r>
              <a:rPr lang="en-US" sz="1600" dirty="0">
                <a:cs typeface="Arial" panose="020B0604020202020204" pitchFamily="34" charset="0"/>
              </a:rPr>
              <a:t>Type of file (regular, directory, device…)</a:t>
            </a:r>
          </a:p>
          <a:p>
            <a:pPr lvl="3" algn="l" rtl="0" eaLnBrk="1" hangingPunct="1"/>
            <a:r>
              <a:rPr lang="en-US" sz="1600" dirty="0">
                <a:cs typeface="Arial" panose="020B0604020202020204" pitchFamily="34" charset="0"/>
              </a:rPr>
              <a:t>Time stamps</a:t>
            </a:r>
          </a:p>
          <a:p>
            <a:pPr lvl="3" algn="l" rtl="0" eaLnBrk="1" hangingPunct="1"/>
            <a:r>
              <a:rPr lang="en-US" sz="1600" dirty="0">
                <a:cs typeface="Arial" panose="020B0604020202020204" pitchFamily="34" charset="0"/>
              </a:rPr>
              <a:t>Pointers to the actual disk blocks (file data blocks)</a:t>
            </a:r>
          </a:p>
          <a:p>
            <a:pPr lvl="2" algn="l" rtl="0" eaLnBrk="1" hangingPunct="1"/>
            <a:r>
              <a:rPr lang="en-US" sz="1800" dirty="0" smtClean="0">
                <a:cs typeface="Arial" panose="020B0604020202020204" pitchFamily="34" charset="0"/>
              </a:rPr>
              <a:t>Accessed </a:t>
            </a:r>
            <a:r>
              <a:rPr lang="en-US" sz="1800" dirty="0">
                <a:cs typeface="Arial" panose="020B0604020202020204" pitchFamily="34" charset="0"/>
              </a:rPr>
              <a:t>more frequently than any part of the file </a:t>
            </a:r>
            <a:r>
              <a:rPr lang="en-US" sz="1800" dirty="0" smtClean="0">
                <a:cs typeface="Arial" panose="020B0604020202020204" pitchFamily="34" charset="0"/>
              </a:rPr>
              <a:t>data</a:t>
            </a:r>
          </a:p>
          <a:p>
            <a:pPr algn="l" rtl="0"/>
            <a:r>
              <a:rPr lang="en-US" sz="2400" dirty="0">
                <a:cs typeface="Arial" panose="020B0604020202020204" pitchFamily="34" charset="0"/>
              </a:rPr>
              <a:t>File data sizes may vary considerably, while the meta-data is constant in size</a:t>
            </a: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122</a:t>
            </a:fld>
            <a:endParaRPr lang="he-IL" dirty="0"/>
          </a:p>
        </p:txBody>
      </p:sp>
    </p:spTree>
    <p:extLst>
      <p:ext uri="{BB962C8B-B14F-4D97-AF65-F5344CB8AC3E}">
        <p14:creationId xmlns:p14="http://schemas.microsoft.com/office/powerpoint/2010/main" xmlns="" val="25955495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99581" y="0"/>
            <a:ext cx="10515600" cy="1325563"/>
          </a:xfrm>
        </p:spPr>
        <p:txBody>
          <a:bodyPr vert="horz" lIns="92075" tIns="46038" rIns="92075" bIns="46038" rtlCol="1" anchor="ctr">
            <a:normAutofit/>
          </a:bodyPr>
          <a:lstStyle/>
          <a:p>
            <a:r>
              <a:rPr lang="en-US" dirty="0" smtClean="0">
                <a:solidFill>
                  <a:schemeClr val="bg1"/>
                </a:solidFill>
                <a:cs typeface="Times New Roman" panose="02020603050405020304" pitchFamily="18" charset="0"/>
              </a:rPr>
              <a:t>File </a:t>
            </a:r>
            <a:r>
              <a:rPr lang="en-US" dirty="0" err="1" smtClean="0">
                <a:solidFill>
                  <a:schemeClr val="bg1"/>
                </a:solidFill>
                <a:cs typeface="Times New Roman" panose="02020603050405020304" pitchFamily="18" charset="0"/>
              </a:rPr>
              <a:t>inodes</a:t>
            </a:r>
            <a:endParaRPr lang="en-US" dirty="0">
              <a:solidFill>
                <a:schemeClr val="bg1"/>
              </a:solidFill>
              <a:cs typeface="Times New Roman" panose="02020603050405020304" pitchFamily="18" charset="0"/>
            </a:endParaRPr>
          </a:p>
        </p:txBody>
      </p:sp>
      <p:sp>
        <p:nvSpPr>
          <p:cNvPr id="5" name="Rectangle 3"/>
          <p:cNvSpPr txBox="1">
            <a:spLocks noChangeArrowheads="1"/>
          </p:cNvSpPr>
          <p:nvPr/>
        </p:nvSpPr>
        <p:spPr>
          <a:xfrm>
            <a:off x="501041" y="1737943"/>
            <a:ext cx="10515600" cy="4351338"/>
          </a:xfrm>
          <a:prstGeom prst="rect">
            <a:avLst/>
          </a:prstGeom>
        </p:spPr>
        <p:txBody>
          <a:bodyPr vert="horz" lIns="92075" tIns="46038" rIns="92075" bIns="46038"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dirty="0" smtClean="0">
                <a:cs typeface="Arial" panose="020B0604020202020204" pitchFamily="34" charset="0"/>
              </a:rPr>
              <a:t>Linux holds file meta-data in a structures called </a:t>
            </a:r>
            <a:r>
              <a:rPr lang="en-US" sz="2000" b="1" i="1" dirty="0" err="1">
                <a:cs typeface="Arial" panose="020B0604020202020204" pitchFamily="34" charset="0"/>
              </a:rPr>
              <a:t>i</a:t>
            </a:r>
            <a:r>
              <a:rPr lang="en-US" sz="2000" b="1" i="1" dirty="0" err="1" smtClean="0">
                <a:cs typeface="Arial" panose="020B0604020202020204" pitchFamily="34" charset="0"/>
              </a:rPr>
              <a:t>node</a:t>
            </a:r>
            <a:endParaRPr lang="en-US" sz="2000" b="1" i="1" dirty="0" smtClean="0">
              <a:cs typeface="Arial" panose="020B0604020202020204" pitchFamily="34" charset="0"/>
            </a:endParaRPr>
          </a:p>
          <a:p>
            <a:pPr lvl="1" algn="l" rtl="0"/>
            <a:r>
              <a:rPr lang="en-US" sz="1600" dirty="0" smtClean="0">
                <a:cs typeface="Arial" panose="020B0604020202020204" pitchFamily="34" charset="0"/>
              </a:rPr>
              <a:t>Each </a:t>
            </a:r>
            <a:r>
              <a:rPr lang="en-US" sz="1600" b="1" i="1" dirty="0" err="1">
                <a:cs typeface="Arial" panose="020B0604020202020204" pitchFamily="34" charset="0"/>
              </a:rPr>
              <a:t>i</a:t>
            </a:r>
            <a:r>
              <a:rPr lang="en-US" sz="1600" b="1" i="1" dirty="0" err="1" smtClean="0">
                <a:cs typeface="Arial" panose="020B0604020202020204" pitchFamily="34" charset="0"/>
              </a:rPr>
              <a:t>node</a:t>
            </a:r>
            <a:r>
              <a:rPr lang="en-US" sz="1600" dirty="0" smtClean="0">
                <a:cs typeface="Arial" panose="020B0604020202020204" pitchFamily="34" charset="0"/>
              </a:rPr>
              <a:t> holds the metadata information on a single file</a:t>
            </a:r>
          </a:p>
          <a:p>
            <a:pPr algn="l" rtl="0"/>
            <a:r>
              <a:rPr lang="en-US" sz="2000" dirty="0" smtClean="0">
                <a:cs typeface="Arial" panose="020B0604020202020204" pitchFamily="34" charset="0"/>
              </a:rPr>
              <a:t>When a file is created, it is assigned with a unique numeric identifier, called – </a:t>
            </a:r>
            <a:r>
              <a:rPr lang="en-US" sz="2000" b="1" i="1" dirty="0" err="1" smtClean="0">
                <a:cs typeface="Arial" panose="020B0604020202020204" pitchFamily="34" charset="0"/>
              </a:rPr>
              <a:t>inode</a:t>
            </a:r>
            <a:r>
              <a:rPr lang="en-US" sz="2000" b="1" i="1" dirty="0" smtClean="0">
                <a:cs typeface="Arial" panose="020B0604020202020204" pitchFamily="34" charset="0"/>
              </a:rPr>
              <a:t> number</a:t>
            </a:r>
            <a:r>
              <a:rPr lang="en-US" sz="2000" dirty="0" smtClean="0">
                <a:cs typeface="Arial" panose="020B0604020202020204" pitchFamily="34" charset="0"/>
              </a:rPr>
              <a:t>. This is actually a pointer to the </a:t>
            </a:r>
            <a:r>
              <a:rPr lang="en-US" sz="2000" b="1" i="1" dirty="0" err="1" smtClean="0">
                <a:cs typeface="Arial" panose="020B0604020202020204" pitchFamily="34" charset="0"/>
              </a:rPr>
              <a:t>inode</a:t>
            </a:r>
            <a:r>
              <a:rPr lang="en-US" sz="2000" dirty="0" smtClean="0">
                <a:cs typeface="Arial" panose="020B0604020202020204" pitchFamily="34" charset="0"/>
              </a:rPr>
              <a:t> structure in the </a:t>
            </a:r>
            <a:r>
              <a:rPr lang="en-US" sz="2000" dirty="0" err="1" smtClean="0">
                <a:cs typeface="Arial" panose="020B0604020202020204" pitchFamily="34" charset="0"/>
              </a:rPr>
              <a:t>inodes</a:t>
            </a:r>
            <a:r>
              <a:rPr lang="en-US" sz="2000" dirty="0" smtClean="0">
                <a:cs typeface="Arial" panose="020B0604020202020204" pitchFamily="34" charset="0"/>
              </a:rPr>
              <a:t> section of the partition</a:t>
            </a:r>
            <a:endParaRPr lang="en-US" sz="2000" b="1" i="1" dirty="0" smtClean="0">
              <a:cs typeface="Arial" panose="020B0604020202020204" pitchFamily="34" charset="0"/>
            </a:endParaRPr>
          </a:p>
          <a:p>
            <a:pPr lvl="1" algn="l" rtl="0"/>
            <a:r>
              <a:rPr lang="en-US" sz="1800" b="1" i="1" dirty="0" smtClean="0">
                <a:cs typeface="Arial" panose="020B0604020202020204" pitchFamily="34" charset="0"/>
              </a:rPr>
              <a:t>Each block in the </a:t>
            </a:r>
            <a:r>
              <a:rPr lang="en-US" sz="1800" b="1" i="1" dirty="0" err="1" smtClean="0">
                <a:cs typeface="Arial" panose="020B0604020202020204" pitchFamily="34" charset="0"/>
              </a:rPr>
              <a:t>inode</a:t>
            </a:r>
            <a:r>
              <a:rPr lang="en-US" sz="1800" b="1" i="1" dirty="0" smtClean="0">
                <a:cs typeface="Arial" panose="020B0604020202020204" pitchFamily="34" charset="0"/>
              </a:rPr>
              <a:t> section holds several </a:t>
            </a:r>
            <a:r>
              <a:rPr lang="en-US" sz="1800" b="1" i="1" dirty="0" err="1" smtClean="0">
                <a:cs typeface="Arial" panose="020B0604020202020204" pitchFamily="34" charset="0"/>
              </a:rPr>
              <a:t>inodes</a:t>
            </a:r>
            <a:endParaRPr lang="en-US" sz="1800" b="1" i="1" dirty="0" smtClean="0">
              <a:cs typeface="Arial" panose="020B0604020202020204" pitchFamily="34" charset="0"/>
            </a:endParaRPr>
          </a:p>
          <a:p>
            <a:pPr lvl="1" algn="l" rtl="0"/>
            <a:r>
              <a:rPr lang="en-US" sz="1800" b="1" i="1" dirty="0" smtClean="0">
                <a:cs typeface="Arial" panose="020B0604020202020204" pitchFamily="34" charset="0"/>
              </a:rPr>
              <a:t>Can translate an </a:t>
            </a:r>
            <a:r>
              <a:rPr lang="en-US" sz="1800" b="1" i="1" dirty="0" err="1" smtClean="0">
                <a:cs typeface="Arial" panose="020B0604020202020204" pitchFamily="34" charset="0"/>
              </a:rPr>
              <a:t>inode</a:t>
            </a:r>
            <a:r>
              <a:rPr lang="en-US" sz="1800" b="1" i="1" dirty="0" smtClean="0">
                <a:cs typeface="Arial" panose="020B0604020202020204" pitchFamily="34" charset="0"/>
              </a:rPr>
              <a:t> number to a block and an offset in the block.</a:t>
            </a:r>
          </a:p>
          <a:p>
            <a:pPr algn="l" rtl="0"/>
            <a:r>
              <a:rPr lang="en-US" sz="2000" dirty="0" smtClean="0">
                <a:cs typeface="Arial" panose="020B0604020202020204" pitchFamily="34" charset="0"/>
              </a:rPr>
              <a:t>The </a:t>
            </a:r>
            <a:r>
              <a:rPr lang="en-US" sz="2000" dirty="0" err="1" smtClean="0">
                <a:cs typeface="Arial" panose="020B0604020202020204" pitchFamily="34" charset="0"/>
              </a:rPr>
              <a:t>ls</a:t>
            </a:r>
            <a:r>
              <a:rPr lang="en-US" sz="2000" dirty="0" smtClean="0">
                <a:cs typeface="Arial" panose="020B0604020202020204" pitchFamily="34" charset="0"/>
              </a:rPr>
              <a:t> command presents information about the metadata of a file</a:t>
            </a:r>
          </a:p>
          <a:p>
            <a:pPr algn="l" rtl="0"/>
            <a:r>
              <a:rPr lang="en-US" sz="2000" dirty="0" err="1" smtClean="0">
                <a:cs typeface="Arial" panose="020B0604020202020204" pitchFamily="34" charset="0"/>
              </a:rPr>
              <a:t>ls</a:t>
            </a:r>
            <a:r>
              <a:rPr lang="en-US" sz="2000" dirty="0" smtClean="0">
                <a:cs typeface="Arial" panose="020B0604020202020204" pitchFamily="34" charset="0"/>
              </a:rPr>
              <a:t> –l will present the owner, group, permissions, size, type, and last modification date of the file</a:t>
            </a:r>
          </a:p>
          <a:p>
            <a:pPr algn="l" rtl="0"/>
            <a:r>
              <a:rPr lang="en-US" sz="2000" dirty="0" smtClean="0">
                <a:cs typeface="Arial" panose="020B0604020202020204" pitchFamily="34" charset="0"/>
              </a:rPr>
              <a:t>To show the </a:t>
            </a:r>
            <a:r>
              <a:rPr lang="en-US" sz="2000" b="1" i="1" dirty="0" err="1" smtClean="0">
                <a:cs typeface="Arial" panose="020B0604020202020204" pitchFamily="34" charset="0"/>
              </a:rPr>
              <a:t>inode</a:t>
            </a:r>
            <a:r>
              <a:rPr lang="en-US" sz="2000" b="1" i="1" dirty="0" smtClean="0">
                <a:cs typeface="Arial" panose="020B0604020202020204" pitchFamily="34" charset="0"/>
              </a:rPr>
              <a:t> number</a:t>
            </a:r>
            <a:r>
              <a:rPr lang="en-US" sz="2000" dirty="0" smtClean="0">
                <a:cs typeface="Arial" panose="020B0604020202020204" pitchFamily="34" charset="0"/>
              </a:rPr>
              <a:t> of files, use “</a:t>
            </a:r>
            <a:r>
              <a:rPr lang="en-US" sz="2000" dirty="0" err="1" smtClean="0">
                <a:cs typeface="Arial" panose="020B0604020202020204" pitchFamily="34" charset="0"/>
              </a:rPr>
              <a:t>ls</a:t>
            </a:r>
            <a:r>
              <a:rPr lang="en-US" sz="2000" dirty="0" smtClean="0">
                <a:cs typeface="Arial" panose="020B0604020202020204" pitchFamily="34" charset="0"/>
              </a:rPr>
              <a:t> –</a:t>
            </a:r>
            <a:r>
              <a:rPr lang="en-US" sz="2000" dirty="0" err="1" smtClean="0">
                <a:cs typeface="Arial" panose="020B0604020202020204" pitchFamily="34" charset="0"/>
              </a:rPr>
              <a:t>i</a:t>
            </a:r>
            <a:r>
              <a:rPr lang="en-US" sz="2000" dirty="0" smtClean="0">
                <a:cs typeface="Arial" panose="020B0604020202020204" pitchFamily="34" charset="0"/>
              </a:rPr>
              <a:t>”</a:t>
            </a:r>
            <a:endParaRPr lang="en-US" sz="2000" b="1" i="1" dirty="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123</a:t>
            </a:fld>
            <a:endParaRPr lang="he-IL" dirty="0"/>
          </a:p>
        </p:txBody>
      </p:sp>
    </p:spTree>
    <p:extLst>
      <p:ext uri="{BB962C8B-B14F-4D97-AF65-F5344CB8AC3E}">
        <p14:creationId xmlns:p14="http://schemas.microsoft.com/office/powerpoint/2010/main" xmlns="" val="37342098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7"/>
          <p:cNvSpPr>
            <a:spLocks noGrp="1" noChangeArrowheads="1"/>
          </p:cNvSpPr>
          <p:nvPr>
            <p:ph type="title"/>
          </p:nvPr>
        </p:nvSpPr>
        <p:spPr>
          <a:xfrm>
            <a:off x="345225" y="-50447"/>
            <a:ext cx="10515600" cy="1325563"/>
          </a:xfrm>
        </p:spPr>
        <p:txBody>
          <a:bodyPr>
            <a:normAutofit/>
          </a:bodyPr>
          <a:lstStyle/>
          <a:p>
            <a:r>
              <a:rPr lang="en-US" dirty="0" smtClean="0">
                <a:solidFill>
                  <a:schemeClr val="bg1"/>
                </a:solidFill>
                <a:cs typeface="Times New Roman" panose="02020603050405020304" pitchFamily="18" charset="0"/>
              </a:rPr>
              <a:t>Directories</a:t>
            </a:r>
            <a:endParaRPr lang="en-US" dirty="0">
              <a:solidFill>
                <a:schemeClr val="bg1"/>
              </a:solidFill>
              <a:cs typeface="Times New Roman" panose="02020603050405020304" pitchFamily="18" charset="0"/>
            </a:endParaRPr>
          </a:p>
        </p:txBody>
      </p:sp>
      <p:sp>
        <p:nvSpPr>
          <p:cNvPr id="122885" name="Rectangle 8"/>
          <p:cNvSpPr>
            <a:spLocks noGrp="1" noChangeArrowheads="1"/>
          </p:cNvSpPr>
          <p:nvPr>
            <p:ph idx="1"/>
          </p:nvPr>
        </p:nvSpPr>
        <p:spPr>
          <a:xfrm>
            <a:off x="1828800" y="1309967"/>
            <a:ext cx="8650288" cy="1026885"/>
          </a:xfrm>
        </p:spPr>
        <p:txBody>
          <a:bodyPr>
            <a:normAutofit/>
          </a:bodyPr>
          <a:lstStyle/>
          <a:p>
            <a:pPr algn="l" rtl="0" eaLnBrk="1" hangingPunct="1"/>
            <a:r>
              <a:rPr lang="en-US" sz="2000" dirty="0" smtClean="0">
                <a:cs typeface="Arial" panose="020B0604020202020204" pitchFamily="34" charset="0"/>
              </a:rPr>
              <a:t>A directory </a:t>
            </a:r>
            <a:r>
              <a:rPr lang="en-US" sz="2000" dirty="0">
                <a:cs typeface="Arial" panose="020B0604020202020204" pitchFamily="34" charset="0"/>
              </a:rPr>
              <a:t>is nothing but a table that </a:t>
            </a:r>
            <a:r>
              <a:rPr lang="en-US" sz="2000" dirty="0" smtClean="0">
                <a:cs typeface="Arial" panose="020B0604020202020204" pitchFamily="34" charset="0"/>
              </a:rPr>
              <a:t>maps a file name to an </a:t>
            </a:r>
            <a:r>
              <a:rPr lang="en-US" sz="2000" b="1" i="1" dirty="0" err="1">
                <a:cs typeface="Arial" panose="020B0604020202020204" pitchFamily="34" charset="0"/>
              </a:rPr>
              <a:t>inode</a:t>
            </a:r>
            <a:r>
              <a:rPr lang="en-US" sz="2000" b="1" i="1" dirty="0">
                <a:cs typeface="Arial" panose="020B0604020202020204" pitchFamily="34" charset="0"/>
              </a:rPr>
              <a:t> </a:t>
            </a:r>
            <a:r>
              <a:rPr lang="en-US" sz="2000" b="1" i="1" dirty="0" smtClean="0">
                <a:cs typeface="Arial" panose="020B0604020202020204" pitchFamily="34" charset="0"/>
              </a:rPr>
              <a:t>number</a:t>
            </a:r>
            <a:endParaRPr lang="en-US" sz="2000" dirty="0" smtClean="0">
              <a:cs typeface="Arial" panose="020B0604020202020204" pitchFamily="34" charset="0"/>
            </a:endParaRPr>
          </a:p>
          <a:p>
            <a:pPr algn="l" rtl="0" eaLnBrk="1" hangingPunct="1"/>
            <a:r>
              <a:rPr lang="en-US" sz="2000" dirty="0" smtClean="0">
                <a:cs typeface="Arial" panose="020B0604020202020204" pitchFamily="34" charset="0"/>
              </a:rPr>
              <a:t>The directory itself is also a (special) file, represented by an </a:t>
            </a:r>
            <a:r>
              <a:rPr lang="en-US" sz="2000" b="1" i="1" dirty="0" err="1" smtClean="0">
                <a:cs typeface="Arial" panose="020B0604020202020204" pitchFamily="34" charset="0"/>
              </a:rPr>
              <a:t>inode</a:t>
            </a:r>
            <a:endParaRPr lang="en-US" sz="2000" b="1" i="1" dirty="0">
              <a:cs typeface="Arial" panose="020B0604020202020204" pitchFamily="34" charset="0"/>
            </a:endParaRPr>
          </a:p>
        </p:txBody>
      </p:sp>
      <p:grpSp>
        <p:nvGrpSpPr>
          <p:cNvPr id="122886" name="Group 66"/>
          <p:cNvGrpSpPr>
            <a:grpSpLocks/>
          </p:cNvGrpSpPr>
          <p:nvPr/>
        </p:nvGrpSpPr>
        <p:grpSpPr bwMode="auto">
          <a:xfrm>
            <a:off x="2016126" y="2133600"/>
            <a:ext cx="7535863" cy="4598988"/>
            <a:chOff x="158" y="1210"/>
            <a:chExt cx="4912" cy="3032"/>
          </a:xfrm>
        </p:grpSpPr>
        <p:sp>
          <p:nvSpPr>
            <p:cNvPr id="2167810" name="Text Box 2"/>
            <p:cNvSpPr txBox="1">
              <a:spLocks noChangeArrowheads="1"/>
            </p:cNvSpPr>
            <p:nvPr/>
          </p:nvSpPr>
          <p:spPr bwMode="auto">
            <a:xfrm>
              <a:off x="753" y="1824"/>
              <a:ext cx="417" cy="24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a:solidFill>
                    <a:schemeClr val="hlink"/>
                  </a:solidFill>
                  <a:effectLst>
                    <a:outerShdw blurRad="38100" dist="38100" dir="2700000" algn="tl">
                      <a:srgbClr val="C0C0C0"/>
                    </a:outerShdw>
                  </a:effectLst>
                  <a:latin typeface="Arial Rounded MT Bold" pitchFamily="34" charset="0"/>
                  <a:cs typeface="Guttman Haim" pitchFamily="2" charset="-79"/>
                </a:rPr>
                <a:t>roee</a:t>
              </a:r>
            </a:p>
          </p:txBody>
        </p:sp>
        <p:sp>
          <p:nvSpPr>
            <p:cNvPr id="2167811" name="Text Box 3"/>
            <p:cNvSpPr txBox="1">
              <a:spLocks noChangeArrowheads="1"/>
            </p:cNvSpPr>
            <p:nvPr/>
          </p:nvSpPr>
          <p:spPr bwMode="auto">
            <a:xfrm>
              <a:off x="340" y="1852"/>
              <a:ext cx="398" cy="223"/>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chemeClr val="hlink"/>
                  </a:solidFill>
                  <a:effectLst>
                    <a:outerShdw blurRad="38100" dist="38100" dir="2700000" algn="tl">
                      <a:srgbClr val="C0C0C0"/>
                    </a:outerShdw>
                  </a:effectLst>
                  <a:latin typeface="Arial Rounded MT Bold" pitchFamily="34" charset="0"/>
                  <a:cs typeface="Guttman Haim" pitchFamily="2" charset="-79"/>
                </a:rPr>
                <a:t>1023</a:t>
              </a:r>
            </a:p>
          </p:txBody>
        </p:sp>
        <p:sp>
          <p:nvSpPr>
            <p:cNvPr id="2167812" name="Text Box 4"/>
            <p:cNvSpPr txBox="1">
              <a:spLocks noChangeArrowheads="1"/>
            </p:cNvSpPr>
            <p:nvPr/>
          </p:nvSpPr>
          <p:spPr bwMode="auto">
            <a:xfrm>
              <a:off x="2736" y="2372"/>
              <a:ext cx="596" cy="24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a:solidFill>
                    <a:srgbClr val="00CC00"/>
                  </a:solidFill>
                  <a:effectLst>
                    <a:outerShdw blurRad="38100" dist="38100" dir="2700000" algn="tl">
                      <a:srgbClr val="C0C0C0"/>
                    </a:outerShdw>
                  </a:effectLst>
                  <a:latin typeface="Arial Rounded MT Bold" pitchFamily="34" charset="0"/>
                  <a:cs typeface="Guttman Haim" pitchFamily="2" charset="-79"/>
                </a:rPr>
                <a:t>movies</a:t>
              </a:r>
            </a:p>
          </p:txBody>
        </p:sp>
        <p:sp>
          <p:nvSpPr>
            <p:cNvPr id="2167813" name="Text Box 5"/>
            <p:cNvSpPr txBox="1">
              <a:spLocks noChangeArrowheads="1"/>
            </p:cNvSpPr>
            <p:nvPr/>
          </p:nvSpPr>
          <p:spPr bwMode="auto">
            <a:xfrm>
              <a:off x="2245" y="2400"/>
              <a:ext cx="477"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CC00"/>
                  </a:solidFill>
                  <a:effectLst>
                    <a:outerShdw blurRad="38100" dist="38100" dir="2700000" algn="tl">
                      <a:srgbClr val="C0C0C0"/>
                    </a:outerShdw>
                  </a:effectLst>
                  <a:latin typeface="Arial Rounded MT Bold" pitchFamily="34" charset="0"/>
                  <a:cs typeface="Guttman Haim" pitchFamily="2" charset="-79"/>
                </a:rPr>
                <a:t>15985</a:t>
              </a:r>
            </a:p>
          </p:txBody>
        </p:sp>
        <p:sp>
          <p:nvSpPr>
            <p:cNvPr id="2167814" name="Text Box 6"/>
            <p:cNvSpPr txBox="1">
              <a:spLocks noChangeArrowheads="1"/>
            </p:cNvSpPr>
            <p:nvPr/>
          </p:nvSpPr>
          <p:spPr bwMode="auto">
            <a:xfrm>
              <a:off x="2496" y="3148"/>
              <a:ext cx="477"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15985</a:t>
              </a:r>
            </a:p>
          </p:txBody>
        </p:sp>
        <p:sp>
          <p:nvSpPr>
            <p:cNvPr id="2167817" name="Text Box 9"/>
            <p:cNvSpPr txBox="1">
              <a:spLocks noChangeArrowheads="1"/>
            </p:cNvSpPr>
            <p:nvPr/>
          </p:nvSpPr>
          <p:spPr bwMode="auto">
            <a:xfrm>
              <a:off x="2359" y="1210"/>
              <a:ext cx="480" cy="3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i="1" dirty="0">
                  <a:effectLst>
                    <a:outerShdw blurRad="38100" dist="38100" dir="2700000" algn="tl">
                      <a:srgbClr val="C0C0C0"/>
                    </a:outerShdw>
                  </a:effectLst>
                  <a:latin typeface="Arial Rounded MT Bold" pitchFamily="34" charset="0"/>
                  <a:cs typeface="Guttman Haim" pitchFamily="2" charset="-79"/>
                </a:rPr>
                <a:t>/</a:t>
              </a:r>
              <a:r>
                <a:rPr kumimoji="1" lang="en-US" sz="2600" b="1" dirty="0">
                  <a:effectLst>
                    <a:outerShdw blurRad="38100" dist="38100" dir="2700000" algn="tl">
                      <a:srgbClr val="C0C0C0"/>
                    </a:outerShdw>
                  </a:effectLst>
                  <a:latin typeface="Arial Rounded MT Bold" pitchFamily="34" charset="0"/>
                  <a:cs typeface="Guttman Haim" pitchFamily="2" charset="-79"/>
                </a:rPr>
                <a:t> </a:t>
              </a:r>
              <a:r>
                <a:rPr kumimoji="1" lang="en-US" sz="2600" i="1" dirty="0">
                  <a:effectLst>
                    <a:outerShdw blurRad="38100" dist="38100" dir="2700000" algn="tl">
                      <a:srgbClr val="C0C0C0"/>
                    </a:outerShdw>
                  </a:effectLst>
                  <a:latin typeface="Arial Rounded MT Bold" pitchFamily="34" charset="0"/>
                  <a:cs typeface="Guttman Haim" pitchFamily="2" charset="-79"/>
                </a:rPr>
                <a:t>(2)</a:t>
              </a:r>
              <a:endParaRPr kumimoji="1" lang="en-US" sz="2600" b="1" dirty="0">
                <a:effectLst>
                  <a:outerShdw blurRad="38100" dist="38100" dir="2700000" algn="tl">
                    <a:srgbClr val="C0C0C0"/>
                  </a:outerShdw>
                </a:effectLst>
                <a:latin typeface="Arial Rounded MT Bold" pitchFamily="34" charset="0"/>
                <a:cs typeface="Guttman Haim" pitchFamily="2" charset="-79"/>
              </a:endParaRPr>
            </a:p>
          </p:txBody>
        </p:sp>
        <p:sp>
          <p:nvSpPr>
            <p:cNvPr id="2167818" name="Text Box 10"/>
            <p:cNvSpPr txBox="1">
              <a:spLocks noChangeArrowheads="1"/>
            </p:cNvSpPr>
            <p:nvPr/>
          </p:nvSpPr>
          <p:spPr bwMode="auto">
            <a:xfrm>
              <a:off x="1527" y="1535"/>
              <a:ext cx="1008" cy="325"/>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dirty="0">
                  <a:solidFill>
                    <a:schemeClr val="hlink"/>
                  </a:solidFill>
                  <a:effectLst>
                    <a:outerShdw blurRad="38100" dist="38100" dir="2700000" algn="tl">
                      <a:srgbClr val="C0C0C0"/>
                    </a:outerShdw>
                  </a:effectLst>
                  <a:latin typeface="Arial Rounded MT Bold" pitchFamily="34" charset="0"/>
                  <a:cs typeface="Guttman Haim" pitchFamily="2" charset="-79"/>
                </a:rPr>
                <a:t>home </a:t>
              </a:r>
              <a:r>
                <a:rPr kumimoji="1" lang="en-US" sz="2600" i="1" dirty="0">
                  <a:solidFill>
                    <a:schemeClr val="hlink"/>
                  </a:solidFill>
                  <a:effectLst>
                    <a:outerShdw blurRad="38100" dist="38100" dir="2700000" algn="tl">
                      <a:srgbClr val="C0C0C0"/>
                    </a:outerShdw>
                  </a:effectLst>
                  <a:latin typeface="Arial Rounded MT Bold" pitchFamily="34" charset="0"/>
                  <a:cs typeface="Guttman Haim" pitchFamily="2" charset="-79"/>
                </a:rPr>
                <a:t>(5)</a:t>
              </a:r>
              <a:endParaRPr kumimoji="1" lang="en-US" sz="2600" b="1" dirty="0">
                <a:solidFill>
                  <a:schemeClr val="hlink"/>
                </a:solidFill>
                <a:effectLst>
                  <a:outerShdw blurRad="38100" dist="38100" dir="2700000" algn="tl">
                    <a:srgbClr val="C0C0C0"/>
                  </a:outerShdw>
                </a:effectLst>
                <a:latin typeface="Arial Rounded MT Bold" pitchFamily="34" charset="0"/>
                <a:cs typeface="Guttman Haim" pitchFamily="2" charset="-79"/>
              </a:endParaRPr>
            </a:p>
          </p:txBody>
        </p:sp>
        <p:sp>
          <p:nvSpPr>
            <p:cNvPr id="2167819" name="Text Box 11"/>
            <p:cNvSpPr txBox="1">
              <a:spLocks noChangeArrowheads="1"/>
            </p:cNvSpPr>
            <p:nvPr/>
          </p:nvSpPr>
          <p:spPr bwMode="auto">
            <a:xfrm>
              <a:off x="839" y="2016"/>
              <a:ext cx="1285" cy="3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dirty="0" err="1">
                  <a:solidFill>
                    <a:srgbClr val="00CC00"/>
                  </a:solidFill>
                  <a:effectLst>
                    <a:outerShdw blurRad="38100" dist="38100" dir="2700000" algn="tl">
                      <a:srgbClr val="C0C0C0"/>
                    </a:outerShdw>
                  </a:effectLst>
                  <a:latin typeface="Arial Rounded MT Bold" pitchFamily="34" charset="0"/>
                  <a:cs typeface="Guttman Haim" pitchFamily="2" charset="-79"/>
                </a:rPr>
                <a:t>roee</a:t>
              </a:r>
              <a:r>
                <a:rPr kumimoji="1" lang="en-US" sz="2600" b="1" dirty="0">
                  <a:solidFill>
                    <a:srgbClr val="00CC00"/>
                  </a:solidFill>
                  <a:effectLst>
                    <a:outerShdw blurRad="38100" dist="38100" dir="2700000" algn="tl">
                      <a:srgbClr val="C0C0C0"/>
                    </a:outerShdw>
                  </a:effectLst>
                  <a:latin typeface="Arial Rounded MT Bold" pitchFamily="34" charset="0"/>
                  <a:cs typeface="Guttman Haim" pitchFamily="2" charset="-79"/>
                </a:rPr>
                <a:t> </a:t>
              </a:r>
              <a:r>
                <a:rPr kumimoji="1" lang="en-US" sz="2600" i="1" dirty="0">
                  <a:solidFill>
                    <a:srgbClr val="00CC00"/>
                  </a:solidFill>
                  <a:effectLst>
                    <a:outerShdw blurRad="38100" dist="38100" dir="2700000" algn="tl">
                      <a:srgbClr val="C0C0C0"/>
                    </a:outerShdw>
                  </a:effectLst>
                  <a:latin typeface="Arial Rounded MT Bold" pitchFamily="34" charset="0"/>
                  <a:cs typeface="Guttman Haim" pitchFamily="2" charset="-79"/>
                </a:rPr>
                <a:t>(1023)</a:t>
              </a:r>
              <a:endParaRPr kumimoji="1" lang="en-US" sz="2600" b="1" dirty="0">
                <a:solidFill>
                  <a:srgbClr val="00CC00"/>
                </a:solidFill>
                <a:effectLst>
                  <a:outerShdw blurRad="38100" dist="38100" dir="2700000" algn="tl">
                    <a:srgbClr val="C0C0C0"/>
                  </a:outerShdw>
                </a:effectLst>
                <a:latin typeface="Arial Rounded MT Bold" pitchFamily="34" charset="0"/>
                <a:cs typeface="Guttman Haim" pitchFamily="2" charset="-79"/>
              </a:endParaRPr>
            </a:p>
          </p:txBody>
        </p:sp>
        <p:sp>
          <p:nvSpPr>
            <p:cNvPr id="2167820" name="Text Box 12"/>
            <p:cNvSpPr txBox="1">
              <a:spLocks noChangeArrowheads="1"/>
            </p:cNvSpPr>
            <p:nvPr/>
          </p:nvSpPr>
          <p:spPr bwMode="auto">
            <a:xfrm>
              <a:off x="576" y="2592"/>
              <a:ext cx="1673" cy="3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600" b="1" dirty="0">
                  <a:solidFill>
                    <a:srgbClr val="0066FF"/>
                  </a:solidFill>
                  <a:effectLst>
                    <a:outerShdw blurRad="38100" dist="38100" dir="2700000" algn="tl">
                      <a:srgbClr val="C0C0C0"/>
                    </a:outerShdw>
                  </a:effectLst>
                  <a:latin typeface="Arial Rounded MT Bold" pitchFamily="34" charset="0"/>
                  <a:cs typeface="Guttman Haim" pitchFamily="2" charset="-79"/>
                </a:rPr>
                <a:t>movies </a:t>
              </a:r>
              <a:r>
                <a:rPr kumimoji="1" lang="en-US" sz="2600" i="1" dirty="0">
                  <a:solidFill>
                    <a:srgbClr val="0066FF"/>
                  </a:solidFill>
                  <a:effectLst>
                    <a:outerShdw blurRad="38100" dist="38100" dir="2700000" algn="tl">
                      <a:srgbClr val="C0C0C0"/>
                    </a:outerShdw>
                  </a:effectLst>
                  <a:latin typeface="Arial Rounded MT Bold" pitchFamily="34" charset="0"/>
                  <a:cs typeface="Guttman Haim" pitchFamily="2" charset="-79"/>
                </a:rPr>
                <a:t>(15985)</a:t>
              </a:r>
              <a:endParaRPr kumimoji="1" lang="en-US" sz="2600" b="1" dirty="0">
                <a:solidFill>
                  <a:srgbClr val="0066FF"/>
                </a:solidFill>
                <a:effectLst>
                  <a:outerShdw blurRad="38100" dist="38100" dir="2700000" algn="tl">
                    <a:srgbClr val="C0C0C0"/>
                  </a:outerShdw>
                </a:effectLst>
                <a:latin typeface="Arial Rounded MT Bold" pitchFamily="34" charset="0"/>
                <a:cs typeface="Guttman Haim" pitchFamily="2" charset="-79"/>
              </a:endParaRPr>
            </a:p>
          </p:txBody>
        </p:sp>
        <p:sp>
          <p:nvSpPr>
            <p:cNvPr id="122896" name="Line 13"/>
            <p:cNvSpPr>
              <a:spLocks noChangeShapeType="1"/>
            </p:cNvSpPr>
            <p:nvPr/>
          </p:nvSpPr>
          <p:spPr bwMode="auto">
            <a:xfrm flipH="1">
              <a:off x="1872" y="1440"/>
              <a:ext cx="528"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897" name="Line 14"/>
            <p:cNvSpPr>
              <a:spLocks noChangeShapeType="1"/>
            </p:cNvSpPr>
            <p:nvPr/>
          </p:nvSpPr>
          <p:spPr bwMode="auto">
            <a:xfrm flipH="1">
              <a:off x="1344" y="1776"/>
              <a:ext cx="336"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898" name="Line 15"/>
            <p:cNvSpPr>
              <a:spLocks noChangeShapeType="1"/>
            </p:cNvSpPr>
            <p:nvPr/>
          </p:nvSpPr>
          <p:spPr bwMode="auto">
            <a:xfrm flipH="1">
              <a:off x="1056" y="2256"/>
              <a:ext cx="192"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899" name="Line 16"/>
            <p:cNvSpPr>
              <a:spLocks noChangeShapeType="1"/>
            </p:cNvSpPr>
            <p:nvPr/>
          </p:nvSpPr>
          <p:spPr bwMode="auto">
            <a:xfrm>
              <a:off x="672" y="2832"/>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7825" name="Text Box 17"/>
            <p:cNvSpPr txBox="1">
              <a:spLocks noChangeArrowheads="1"/>
            </p:cNvSpPr>
            <p:nvPr/>
          </p:nvSpPr>
          <p:spPr bwMode="auto">
            <a:xfrm>
              <a:off x="775" y="2808"/>
              <a:ext cx="1433" cy="242"/>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dirty="0">
                  <a:solidFill>
                    <a:srgbClr val="0066FF"/>
                  </a:solidFill>
                  <a:effectLst>
                    <a:outerShdw blurRad="38100" dist="38100" dir="2700000" algn="tl">
                      <a:srgbClr val="C0C0C0"/>
                    </a:outerShdw>
                  </a:effectLst>
                  <a:latin typeface="Arial Rounded MT Bold" pitchFamily="34" charset="0"/>
                  <a:cs typeface="Guttman Haim" pitchFamily="2" charset="-79"/>
                </a:rPr>
                <a:t>Aba_ganuv_1.avi</a:t>
              </a:r>
            </a:p>
          </p:txBody>
        </p:sp>
        <p:sp>
          <p:nvSpPr>
            <p:cNvPr id="2167826" name="Text Box 18"/>
            <p:cNvSpPr txBox="1">
              <a:spLocks noChangeArrowheads="1"/>
            </p:cNvSpPr>
            <p:nvPr/>
          </p:nvSpPr>
          <p:spPr bwMode="auto">
            <a:xfrm>
              <a:off x="769" y="2985"/>
              <a:ext cx="1548" cy="242"/>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a:solidFill>
                    <a:srgbClr val="0066FF"/>
                  </a:solidFill>
                  <a:effectLst>
                    <a:outerShdw blurRad="38100" dist="38100" dir="2700000" algn="tl">
                      <a:srgbClr val="C0C0C0"/>
                    </a:outerShdw>
                  </a:effectLst>
                  <a:latin typeface="Arial Rounded MT Bold" pitchFamily="34" charset="0"/>
                  <a:cs typeface="Guttman Haim" pitchFamily="2" charset="-79"/>
                </a:rPr>
                <a:t>Aba_ganuv_2.avi</a:t>
              </a:r>
            </a:p>
          </p:txBody>
        </p:sp>
        <p:sp>
          <p:nvSpPr>
            <p:cNvPr id="2167827" name="Text Box 19"/>
            <p:cNvSpPr txBox="1">
              <a:spLocks noChangeArrowheads="1"/>
            </p:cNvSpPr>
            <p:nvPr/>
          </p:nvSpPr>
          <p:spPr bwMode="auto">
            <a:xfrm>
              <a:off x="769" y="3168"/>
              <a:ext cx="1548" cy="242"/>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a:solidFill>
                    <a:srgbClr val="0066FF"/>
                  </a:solidFill>
                  <a:effectLst>
                    <a:outerShdw blurRad="38100" dist="38100" dir="2700000" algn="tl">
                      <a:srgbClr val="C0C0C0"/>
                    </a:outerShdw>
                  </a:effectLst>
                  <a:latin typeface="Arial Rounded MT Bold" pitchFamily="34" charset="0"/>
                  <a:cs typeface="Guttman Haim" pitchFamily="2" charset="-79"/>
                </a:rPr>
                <a:t>Aba_ganuv_3.avi</a:t>
              </a:r>
            </a:p>
          </p:txBody>
        </p:sp>
        <p:sp>
          <p:nvSpPr>
            <p:cNvPr id="122903" name="Line 20"/>
            <p:cNvSpPr>
              <a:spLocks noChangeShapeType="1"/>
            </p:cNvSpPr>
            <p:nvPr/>
          </p:nvSpPr>
          <p:spPr bwMode="auto">
            <a:xfrm>
              <a:off x="672" y="2928"/>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04" name="Line 21"/>
            <p:cNvSpPr>
              <a:spLocks noChangeShapeType="1"/>
            </p:cNvSpPr>
            <p:nvPr/>
          </p:nvSpPr>
          <p:spPr bwMode="auto">
            <a:xfrm>
              <a:off x="672" y="3120"/>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05" name="Line 22"/>
            <p:cNvSpPr>
              <a:spLocks noChangeShapeType="1"/>
            </p:cNvSpPr>
            <p:nvPr/>
          </p:nvSpPr>
          <p:spPr bwMode="auto">
            <a:xfrm>
              <a:off x="672" y="326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06" name="Rectangle 23"/>
            <p:cNvSpPr>
              <a:spLocks noChangeArrowheads="1"/>
            </p:cNvSpPr>
            <p:nvPr/>
          </p:nvSpPr>
          <p:spPr bwMode="auto">
            <a:xfrm>
              <a:off x="3792" y="1248"/>
              <a:ext cx="1248" cy="81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22907" name="Line 24"/>
            <p:cNvSpPr>
              <a:spLocks noChangeShapeType="1"/>
            </p:cNvSpPr>
            <p:nvPr/>
          </p:nvSpPr>
          <p:spPr bwMode="auto">
            <a:xfrm>
              <a:off x="4357" y="1248"/>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08" name="Line 25"/>
            <p:cNvSpPr>
              <a:spLocks noChangeShapeType="1"/>
            </p:cNvSpPr>
            <p:nvPr/>
          </p:nvSpPr>
          <p:spPr bwMode="auto">
            <a:xfrm>
              <a:off x="3792" y="1440"/>
              <a:ext cx="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7834" name="Text Box 26"/>
            <p:cNvSpPr txBox="1">
              <a:spLocks noChangeArrowheads="1"/>
            </p:cNvSpPr>
            <p:nvPr/>
          </p:nvSpPr>
          <p:spPr bwMode="auto">
            <a:xfrm>
              <a:off x="3787" y="1248"/>
              <a:ext cx="616"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effectLst>
                    <a:outerShdw blurRad="38100" dist="38100" dir="2700000" algn="tl">
                      <a:srgbClr val="C0C0C0"/>
                    </a:outerShdw>
                  </a:effectLst>
                  <a:latin typeface="Arial Rounded MT Bold" pitchFamily="34" charset="0"/>
                  <a:cs typeface="Guttman Haim" pitchFamily="2" charset="-79"/>
                </a:rPr>
                <a:t>inumber</a:t>
              </a:r>
            </a:p>
          </p:txBody>
        </p:sp>
        <p:sp>
          <p:nvSpPr>
            <p:cNvPr id="2167835" name="Text Box 27"/>
            <p:cNvSpPr txBox="1">
              <a:spLocks noChangeArrowheads="1"/>
            </p:cNvSpPr>
            <p:nvPr/>
          </p:nvSpPr>
          <p:spPr bwMode="auto">
            <a:xfrm>
              <a:off x="4368" y="1248"/>
              <a:ext cx="702"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effectLst>
                    <a:outerShdw blurRad="38100" dist="38100" dir="2700000" algn="tl">
                      <a:srgbClr val="C0C0C0"/>
                    </a:outerShdw>
                  </a:effectLst>
                  <a:latin typeface="Arial Rounded MT Bold" pitchFamily="34" charset="0"/>
                  <a:cs typeface="Guttman Haim" pitchFamily="2" charset="-79"/>
                </a:rPr>
                <a:t>File name</a:t>
              </a:r>
            </a:p>
          </p:txBody>
        </p:sp>
        <p:sp>
          <p:nvSpPr>
            <p:cNvPr id="2167836" name="Text Box 28"/>
            <p:cNvSpPr txBox="1">
              <a:spLocks noChangeArrowheads="1"/>
            </p:cNvSpPr>
            <p:nvPr/>
          </p:nvSpPr>
          <p:spPr bwMode="auto">
            <a:xfrm>
              <a:off x="4368" y="1410"/>
              <a:ext cx="136" cy="26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effectLst>
                    <a:outerShdw blurRad="38100" dist="38100" dir="2700000" algn="tl">
                      <a:srgbClr val="C0C0C0"/>
                    </a:outerShdw>
                  </a:effectLst>
                  <a:latin typeface="Arial Rounded MT Bold" pitchFamily="34" charset="0"/>
                  <a:cs typeface="Guttman Haim" pitchFamily="2" charset="-79"/>
                </a:rPr>
                <a:t>.</a:t>
              </a:r>
            </a:p>
          </p:txBody>
        </p:sp>
        <p:sp>
          <p:nvSpPr>
            <p:cNvPr id="2167837" name="Text Box 29"/>
            <p:cNvSpPr txBox="1">
              <a:spLocks noChangeArrowheads="1"/>
            </p:cNvSpPr>
            <p:nvPr/>
          </p:nvSpPr>
          <p:spPr bwMode="auto">
            <a:xfrm>
              <a:off x="4361" y="1574"/>
              <a:ext cx="188" cy="264"/>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effectLst>
                    <a:outerShdw blurRad="38100" dist="38100" dir="2700000" algn="tl">
                      <a:srgbClr val="C0C0C0"/>
                    </a:outerShdw>
                  </a:effectLst>
                  <a:latin typeface="Arial Rounded MT Bold" pitchFamily="34" charset="0"/>
                  <a:cs typeface="Guttman Haim" pitchFamily="2" charset="-79"/>
                </a:rPr>
                <a:t>..</a:t>
              </a:r>
            </a:p>
          </p:txBody>
        </p:sp>
        <p:sp>
          <p:nvSpPr>
            <p:cNvPr id="2167838" name="Text Box 30"/>
            <p:cNvSpPr txBox="1">
              <a:spLocks noChangeArrowheads="1"/>
            </p:cNvSpPr>
            <p:nvPr/>
          </p:nvSpPr>
          <p:spPr bwMode="auto">
            <a:xfrm>
              <a:off x="4358" y="1776"/>
              <a:ext cx="488" cy="243"/>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home</a:t>
              </a:r>
            </a:p>
          </p:txBody>
        </p:sp>
        <p:sp>
          <p:nvSpPr>
            <p:cNvPr id="2167839" name="Text Box 31"/>
            <p:cNvSpPr txBox="1">
              <a:spLocks noChangeArrowheads="1"/>
            </p:cNvSpPr>
            <p:nvPr/>
          </p:nvSpPr>
          <p:spPr bwMode="auto">
            <a:xfrm>
              <a:off x="3984" y="1469"/>
              <a:ext cx="162" cy="224"/>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effectLst>
                    <a:outerShdw blurRad="38100" dist="38100" dir="2700000" algn="tl">
                      <a:srgbClr val="C0C0C0"/>
                    </a:outerShdw>
                  </a:effectLst>
                  <a:latin typeface="Arial Rounded MT Bold" pitchFamily="34" charset="0"/>
                  <a:cs typeface="Guttman Haim" pitchFamily="2" charset="-79"/>
                </a:rPr>
                <a:t>2</a:t>
              </a:r>
            </a:p>
          </p:txBody>
        </p:sp>
        <p:sp>
          <p:nvSpPr>
            <p:cNvPr id="2167840" name="Text Box 32"/>
            <p:cNvSpPr txBox="1">
              <a:spLocks noChangeArrowheads="1"/>
            </p:cNvSpPr>
            <p:nvPr/>
          </p:nvSpPr>
          <p:spPr bwMode="auto">
            <a:xfrm>
              <a:off x="3984" y="1632"/>
              <a:ext cx="162"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effectLst>
                    <a:outerShdw blurRad="38100" dist="38100" dir="2700000" algn="tl">
                      <a:srgbClr val="C0C0C0"/>
                    </a:outerShdw>
                  </a:effectLst>
                  <a:latin typeface="Arial Rounded MT Bold" pitchFamily="34" charset="0"/>
                  <a:cs typeface="Guttman Haim" pitchFamily="2" charset="-79"/>
                </a:rPr>
                <a:t>2</a:t>
              </a:r>
            </a:p>
          </p:txBody>
        </p:sp>
        <p:sp>
          <p:nvSpPr>
            <p:cNvPr id="2167841" name="Text Box 33"/>
            <p:cNvSpPr txBox="1">
              <a:spLocks noChangeArrowheads="1"/>
            </p:cNvSpPr>
            <p:nvPr/>
          </p:nvSpPr>
          <p:spPr bwMode="auto">
            <a:xfrm>
              <a:off x="3984" y="1804"/>
              <a:ext cx="162"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effectLst>
                    <a:outerShdw blurRad="38100" dist="38100" dir="2700000" algn="tl">
                      <a:srgbClr val="C0C0C0"/>
                    </a:outerShdw>
                  </a:effectLst>
                  <a:latin typeface="Arial Rounded MT Bold" pitchFamily="34" charset="0"/>
                  <a:cs typeface="Guttman Haim" pitchFamily="2" charset="-79"/>
                </a:rPr>
                <a:t>5</a:t>
              </a:r>
            </a:p>
          </p:txBody>
        </p:sp>
        <p:sp>
          <p:nvSpPr>
            <p:cNvPr id="122917" name="Rectangle 34"/>
            <p:cNvSpPr>
              <a:spLocks noChangeArrowheads="1"/>
            </p:cNvSpPr>
            <p:nvPr/>
          </p:nvSpPr>
          <p:spPr bwMode="auto">
            <a:xfrm>
              <a:off x="177" y="1276"/>
              <a:ext cx="1252" cy="819"/>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22918" name="Line 35"/>
            <p:cNvSpPr>
              <a:spLocks noChangeShapeType="1"/>
            </p:cNvSpPr>
            <p:nvPr/>
          </p:nvSpPr>
          <p:spPr bwMode="auto">
            <a:xfrm>
              <a:off x="748" y="1286"/>
              <a:ext cx="0" cy="8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19" name="Line 36"/>
            <p:cNvSpPr>
              <a:spLocks noChangeShapeType="1"/>
            </p:cNvSpPr>
            <p:nvPr/>
          </p:nvSpPr>
          <p:spPr bwMode="auto">
            <a:xfrm flipV="1">
              <a:off x="177" y="1480"/>
              <a:ext cx="1252"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7845" name="Text Box 37"/>
            <p:cNvSpPr txBox="1">
              <a:spLocks noChangeArrowheads="1"/>
            </p:cNvSpPr>
            <p:nvPr/>
          </p:nvSpPr>
          <p:spPr bwMode="auto">
            <a:xfrm>
              <a:off x="158" y="1296"/>
              <a:ext cx="616"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chemeClr val="hlink"/>
                  </a:solidFill>
                  <a:effectLst>
                    <a:outerShdw blurRad="38100" dist="38100" dir="2700000" algn="tl">
                      <a:srgbClr val="C0C0C0"/>
                    </a:outerShdw>
                  </a:effectLst>
                  <a:latin typeface="Arial Rounded MT Bold" pitchFamily="34" charset="0"/>
                  <a:cs typeface="Guttman Haim" pitchFamily="2" charset="-79"/>
                </a:rPr>
                <a:t>inumber</a:t>
              </a:r>
            </a:p>
          </p:txBody>
        </p:sp>
        <p:sp>
          <p:nvSpPr>
            <p:cNvPr id="2167846" name="Text Box 38"/>
            <p:cNvSpPr txBox="1">
              <a:spLocks noChangeArrowheads="1"/>
            </p:cNvSpPr>
            <p:nvPr/>
          </p:nvSpPr>
          <p:spPr bwMode="auto">
            <a:xfrm>
              <a:off x="748" y="1298"/>
              <a:ext cx="705"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chemeClr val="hlink"/>
                  </a:solidFill>
                  <a:effectLst>
                    <a:outerShdw blurRad="38100" dist="38100" dir="2700000" algn="tl">
                      <a:srgbClr val="C0C0C0"/>
                    </a:outerShdw>
                  </a:effectLst>
                  <a:latin typeface="Arial Rounded MT Bold" pitchFamily="34" charset="0"/>
                  <a:cs typeface="Guttman Haim" pitchFamily="2" charset="-79"/>
                </a:rPr>
                <a:t>File name</a:t>
              </a:r>
            </a:p>
          </p:txBody>
        </p:sp>
        <p:sp>
          <p:nvSpPr>
            <p:cNvPr id="2167847" name="Text Box 39"/>
            <p:cNvSpPr txBox="1">
              <a:spLocks noChangeArrowheads="1"/>
            </p:cNvSpPr>
            <p:nvPr/>
          </p:nvSpPr>
          <p:spPr bwMode="auto">
            <a:xfrm>
              <a:off x="753" y="1458"/>
              <a:ext cx="136" cy="26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chemeClr val="hlink"/>
                  </a:solidFill>
                  <a:effectLst>
                    <a:outerShdw blurRad="38100" dist="38100" dir="2700000" algn="tl">
                      <a:srgbClr val="C0C0C0"/>
                    </a:outerShdw>
                  </a:effectLst>
                  <a:latin typeface="Arial Rounded MT Bold" pitchFamily="34" charset="0"/>
                  <a:cs typeface="Guttman Haim" pitchFamily="2" charset="-79"/>
                </a:rPr>
                <a:t>.</a:t>
              </a:r>
            </a:p>
          </p:txBody>
        </p:sp>
        <p:sp>
          <p:nvSpPr>
            <p:cNvPr id="2167848" name="Text Box 40"/>
            <p:cNvSpPr txBox="1">
              <a:spLocks noChangeArrowheads="1"/>
            </p:cNvSpPr>
            <p:nvPr/>
          </p:nvSpPr>
          <p:spPr bwMode="auto">
            <a:xfrm>
              <a:off x="753" y="1622"/>
              <a:ext cx="187" cy="26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chemeClr val="hlink"/>
                  </a:solidFill>
                  <a:effectLst>
                    <a:outerShdw blurRad="38100" dist="38100" dir="2700000" algn="tl">
                      <a:srgbClr val="C0C0C0"/>
                    </a:outerShdw>
                  </a:effectLst>
                  <a:latin typeface="Arial Rounded MT Bold" pitchFamily="34" charset="0"/>
                  <a:cs typeface="Guttman Haim" pitchFamily="2" charset="-79"/>
                </a:rPr>
                <a:t>..</a:t>
              </a:r>
            </a:p>
          </p:txBody>
        </p:sp>
        <p:sp>
          <p:nvSpPr>
            <p:cNvPr id="2167849" name="Text Box 41"/>
            <p:cNvSpPr txBox="1">
              <a:spLocks noChangeArrowheads="1"/>
            </p:cNvSpPr>
            <p:nvPr/>
          </p:nvSpPr>
          <p:spPr bwMode="auto">
            <a:xfrm>
              <a:off x="367" y="1516"/>
              <a:ext cx="163" cy="223"/>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chemeClr val="hlink"/>
                  </a:solidFill>
                  <a:effectLst>
                    <a:outerShdw blurRad="38100" dist="38100" dir="2700000" algn="tl">
                      <a:srgbClr val="C0C0C0"/>
                    </a:outerShdw>
                  </a:effectLst>
                  <a:latin typeface="Arial Rounded MT Bold" pitchFamily="34" charset="0"/>
                  <a:cs typeface="Guttman Haim" pitchFamily="2" charset="-79"/>
                </a:rPr>
                <a:t>5</a:t>
              </a:r>
            </a:p>
          </p:txBody>
        </p:sp>
        <p:sp>
          <p:nvSpPr>
            <p:cNvPr id="2167850" name="Text Box 42"/>
            <p:cNvSpPr txBox="1">
              <a:spLocks noChangeArrowheads="1"/>
            </p:cNvSpPr>
            <p:nvPr/>
          </p:nvSpPr>
          <p:spPr bwMode="auto">
            <a:xfrm>
              <a:off x="367" y="1680"/>
              <a:ext cx="163" cy="223"/>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chemeClr val="hlink"/>
                  </a:solidFill>
                  <a:effectLst>
                    <a:outerShdw blurRad="38100" dist="38100" dir="2700000" algn="tl">
                      <a:srgbClr val="C0C0C0"/>
                    </a:outerShdw>
                  </a:effectLst>
                  <a:latin typeface="Arial Rounded MT Bold" pitchFamily="34" charset="0"/>
                  <a:cs typeface="Guttman Haim" pitchFamily="2" charset="-79"/>
                </a:rPr>
                <a:t>2</a:t>
              </a:r>
            </a:p>
          </p:txBody>
        </p:sp>
        <p:sp>
          <p:nvSpPr>
            <p:cNvPr id="122926" name="Rectangle 43"/>
            <p:cNvSpPr>
              <a:spLocks noChangeArrowheads="1"/>
            </p:cNvSpPr>
            <p:nvPr/>
          </p:nvSpPr>
          <p:spPr bwMode="auto">
            <a:xfrm>
              <a:off x="2160" y="1844"/>
              <a:ext cx="1264" cy="77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22927" name="Line 44"/>
            <p:cNvSpPr>
              <a:spLocks noChangeShapeType="1"/>
            </p:cNvSpPr>
            <p:nvPr/>
          </p:nvSpPr>
          <p:spPr bwMode="auto">
            <a:xfrm>
              <a:off x="2734" y="1844"/>
              <a:ext cx="0" cy="7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28" name="Line 45"/>
            <p:cNvSpPr>
              <a:spLocks noChangeShapeType="1"/>
            </p:cNvSpPr>
            <p:nvPr/>
          </p:nvSpPr>
          <p:spPr bwMode="auto">
            <a:xfrm>
              <a:off x="2160" y="2036"/>
              <a:ext cx="12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7854" name="Text Box 46"/>
            <p:cNvSpPr txBox="1">
              <a:spLocks noChangeArrowheads="1"/>
            </p:cNvSpPr>
            <p:nvPr/>
          </p:nvSpPr>
          <p:spPr bwMode="auto">
            <a:xfrm>
              <a:off x="2154" y="1844"/>
              <a:ext cx="616"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CC00"/>
                  </a:solidFill>
                  <a:effectLst>
                    <a:outerShdw blurRad="38100" dist="38100" dir="2700000" algn="tl">
                      <a:srgbClr val="C0C0C0"/>
                    </a:outerShdw>
                  </a:effectLst>
                  <a:latin typeface="Arial Rounded MT Bold" pitchFamily="34" charset="0"/>
                  <a:cs typeface="Guttman Haim" pitchFamily="2" charset="-79"/>
                </a:rPr>
                <a:t>inumber</a:t>
              </a:r>
            </a:p>
          </p:txBody>
        </p:sp>
        <p:sp>
          <p:nvSpPr>
            <p:cNvPr id="2167855" name="Text Box 47"/>
            <p:cNvSpPr txBox="1">
              <a:spLocks noChangeArrowheads="1"/>
            </p:cNvSpPr>
            <p:nvPr/>
          </p:nvSpPr>
          <p:spPr bwMode="auto">
            <a:xfrm>
              <a:off x="2736" y="1857"/>
              <a:ext cx="712"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CC00"/>
                  </a:solidFill>
                  <a:effectLst>
                    <a:outerShdw blurRad="38100" dist="38100" dir="2700000" algn="tl">
                      <a:srgbClr val="C0C0C0"/>
                    </a:outerShdw>
                  </a:effectLst>
                  <a:latin typeface="Arial Rounded MT Bold" pitchFamily="34" charset="0"/>
                  <a:cs typeface="Guttman Haim" pitchFamily="2" charset="-79"/>
                </a:rPr>
                <a:t>File name</a:t>
              </a:r>
            </a:p>
          </p:txBody>
        </p:sp>
        <p:sp>
          <p:nvSpPr>
            <p:cNvPr id="2167856" name="Text Box 48"/>
            <p:cNvSpPr txBox="1">
              <a:spLocks noChangeArrowheads="1"/>
            </p:cNvSpPr>
            <p:nvPr/>
          </p:nvSpPr>
          <p:spPr bwMode="auto">
            <a:xfrm>
              <a:off x="2746" y="2006"/>
              <a:ext cx="136" cy="264"/>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rgbClr val="00CC00"/>
                  </a:solidFill>
                  <a:effectLst>
                    <a:outerShdw blurRad="38100" dist="38100" dir="2700000" algn="tl">
                      <a:srgbClr val="C0C0C0"/>
                    </a:outerShdw>
                  </a:effectLst>
                  <a:latin typeface="Arial Rounded MT Bold" pitchFamily="34" charset="0"/>
                  <a:cs typeface="Guttman Haim" pitchFamily="2" charset="-79"/>
                </a:rPr>
                <a:t>.</a:t>
              </a:r>
            </a:p>
          </p:txBody>
        </p:sp>
        <p:sp>
          <p:nvSpPr>
            <p:cNvPr id="2167857" name="Text Box 49"/>
            <p:cNvSpPr txBox="1">
              <a:spLocks noChangeArrowheads="1"/>
            </p:cNvSpPr>
            <p:nvPr/>
          </p:nvSpPr>
          <p:spPr bwMode="auto">
            <a:xfrm>
              <a:off x="2736" y="2170"/>
              <a:ext cx="187" cy="265"/>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rgbClr val="00CC00"/>
                  </a:solidFill>
                  <a:effectLst>
                    <a:outerShdw blurRad="38100" dist="38100" dir="2700000" algn="tl">
                      <a:srgbClr val="C0C0C0"/>
                    </a:outerShdw>
                  </a:effectLst>
                  <a:latin typeface="Arial Rounded MT Bold" pitchFamily="34" charset="0"/>
                  <a:cs typeface="Guttman Haim" pitchFamily="2" charset="-79"/>
                </a:rPr>
                <a:t>..</a:t>
              </a:r>
            </a:p>
          </p:txBody>
        </p:sp>
        <p:sp>
          <p:nvSpPr>
            <p:cNvPr id="2167858" name="Text Box 50"/>
            <p:cNvSpPr txBox="1">
              <a:spLocks noChangeArrowheads="1"/>
            </p:cNvSpPr>
            <p:nvPr/>
          </p:nvSpPr>
          <p:spPr bwMode="auto">
            <a:xfrm>
              <a:off x="2245" y="2064"/>
              <a:ext cx="398"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CC00"/>
                  </a:solidFill>
                  <a:effectLst>
                    <a:outerShdw blurRad="38100" dist="38100" dir="2700000" algn="tl">
                      <a:srgbClr val="C0C0C0"/>
                    </a:outerShdw>
                  </a:effectLst>
                  <a:latin typeface="Arial Rounded MT Bold" pitchFamily="34" charset="0"/>
                  <a:cs typeface="Guttman Haim" pitchFamily="2" charset="-79"/>
                </a:rPr>
                <a:t>1023</a:t>
              </a:r>
            </a:p>
          </p:txBody>
        </p:sp>
        <p:sp>
          <p:nvSpPr>
            <p:cNvPr id="2167859" name="Text Box 51"/>
            <p:cNvSpPr txBox="1">
              <a:spLocks noChangeArrowheads="1"/>
            </p:cNvSpPr>
            <p:nvPr/>
          </p:nvSpPr>
          <p:spPr bwMode="auto">
            <a:xfrm>
              <a:off x="2290" y="2228"/>
              <a:ext cx="162"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CC00"/>
                  </a:solidFill>
                  <a:effectLst>
                    <a:outerShdw blurRad="38100" dist="38100" dir="2700000" algn="tl">
                      <a:srgbClr val="C0C0C0"/>
                    </a:outerShdw>
                  </a:effectLst>
                  <a:latin typeface="Arial Rounded MT Bold" pitchFamily="34" charset="0"/>
                  <a:cs typeface="Guttman Haim" pitchFamily="2" charset="-79"/>
                </a:rPr>
                <a:t>5</a:t>
              </a:r>
            </a:p>
          </p:txBody>
        </p:sp>
        <p:sp>
          <p:nvSpPr>
            <p:cNvPr id="122935" name="Rectangle 52"/>
            <p:cNvSpPr>
              <a:spLocks noChangeArrowheads="1"/>
            </p:cNvSpPr>
            <p:nvPr/>
          </p:nvSpPr>
          <p:spPr bwMode="auto">
            <a:xfrm>
              <a:off x="2448" y="2928"/>
              <a:ext cx="1884" cy="11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latin typeface="Calibri" panose="020F0502020204030204" pitchFamily="34" charset="0"/>
              </a:endParaRPr>
            </a:p>
          </p:txBody>
        </p:sp>
        <p:sp>
          <p:nvSpPr>
            <p:cNvPr id="122936" name="Line 53"/>
            <p:cNvSpPr>
              <a:spLocks noChangeShapeType="1"/>
            </p:cNvSpPr>
            <p:nvPr/>
          </p:nvSpPr>
          <p:spPr bwMode="auto">
            <a:xfrm>
              <a:off x="3016" y="29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122937" name="Line 54"/>
            <p:cNvSpPr>
              <a:spLocks noChangeShapeType="1"/>
            </p:cNvSpPr>
            <p:nvPr/>
          </p:nvSpPr>
          <p:spPr bwMode="auto">
            <a:xfrm>
              <a:off x="2468" y="3120"/>
              <a:ext cx="18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lIns="36000"/>
            <a:lstStyle/>
            <a:p>
              <a:endParaRPr lang="he-IL"/>
            </a:p>
          </p:txBody>
        </p:sp>
        <p:sp>
          <p:nvSpPr>
            <p:cNvPr id="2167863" name="Text Box 55"/>
            <p:cNvSpPr txBox="1">
              <a:spLocks noChangeArrowheads="1"/>
            </p:cNvSpPr>
            <p:nvPr/>
          </p:nvSpPr>
          <p:spPr bwMode="auto">
            <a:xfrm>
              <a:off x="2446" y="2918"/>
              <a:ext cx="616"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inumber</a:t>
              </a:r>
            </a:p>
          </p:txBody>
        </p:sp>
        <p:sp>
          <p:nvSpPr>
            <p:cNvPr id="2167864" name="Text Box 56"/>
            <p:cNvSpPr txBox="1">
              <a:spLocks noChangeArrowheads="1"/>
            </p:cNvSpPr>
            <p:nvPr/>
          </p:nvSpPr>
          <p:spPr bwMode="auto">
            <a:xfrm>
              <a:off x="3245" y="2931"/>
              <a:ext cx="709"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File name</a:t>
              </a:r>
            </a:p>
          </p:txBody>
        </p:sp>
        <p:sp>
          <p:nvSpPr>
            <p:cNvPr id="2167865" name="Text Box 57"/>
            <p:cNvSpPr txBox="1">
              <a:spLocks noChangeArrowheads="1"/>
            </p:cNvSpPr>
            <p:nvPr/>
          </p:nvSpPr>
          <p:spPr bwMode="auto">
            <a:xfrm>
              <a:off x="3024" y="3090"/>
              <a:ext cx="136" cy="265"/>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rgbClr val="0066FF"/>
                  </a:solidFill>
                  <a:effectLst>
                    <a:outerShdw blurRad="38100" dist="38100" dir="2700000" algn="tl">
                      <a:srgbClr val="C0C0C0"/>
                    </a:outerShdw>
                  </a:effectLst>
                  <a:latin typeface="Arial Rounded MT Bold" pitchFamily="34" charset="0"/>
                  <a:cs typeface="Guttman Haim" pitchFamily="2" charset="-79"/>
                </a:rPr>
                <a:t>.</a:t>
              </a:r>
            </a:p>
          </p:txBody>
        </p:sp>
        <p:sp>
          <p:nvSpPr>
            <p:cNvPr id="2167866" name="Text Box 58"/>
            <p:cNvSpPr txBox="1">
              <a:spLocks noChangeArrowheads="1"/>
            </p:cNvSpPr>
            <p:nvPr/>
          </p:nvSpPr>
          <p:spPr bwMode="auto">
            <a:xfrm>
              <a:off x="3021" y="3254"/>
              <a:ext cx="188" cy="264"/>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2000" b="1">
                  <a:solidFill>
                    <a:srgbClr val="0066FF"/>
                  </a:solidFill>
                  <a:effectLst>
                    <a:outerShdw blurRad="38100" dist="38100" dir="2700000" algn="tl">
                      <a:srgbClr val="C0C0C0"/>
                    </a:outerShdw>
                  </a:effectLst>
                  <a:latin typeface="Arial Rounded MT Bold" pitchFamily="34" charset="0"/>
                  <a:cs typeface="Guttman Haim" pitchFamily="2" charset="-79"/>
                </a:rPr>
                <a:t>..</a:t>
              </a:r>
            </a:p>
          </p:txBody>
        </p:sp>
        <p:sp>
          <p:nvSpPr>
            <p:cNvPr id="2167867" name="Text Box 59"/>
            <p:cNvSpPr txBox="1">
              <a:spLocks noChangeArrowheads="1"/>
            </p:cNvSpPr>
            <p:nvPr/>
          </p:nvSpPr>
          <p:spPr bwMode="auto">
            <a:xfrm>
              <a:off x="3024" y="3456"/>
              <a:ext cx="1435" cy="498"/>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a:solidFill>
                    <a:srgbClr val="0066FF"/>
                  </a:solidFill>
                  <a:effectLst>
                    <a:outerShdw blurRad="38100" dist="38100" dir="2700000" algn="tl">
                      <a:srgbClr val="C0C0C0"/>
                    </a:outerShdw>
                  </a:effectLst>
                  <a:latin typeface="Arial Rounded MT Bold" pitchFamily="34" charset="0"/>
                  <a:cs typeface="Guttman Haim" pitchFamily="2" charset="-79"/>
                </a:rPr>
                <a:t>Aba_ganuv_1.avi</a:t>
              </a:r>
            </a:p>
            <a:p>
              <a:pPr eaLnBrk="0" hangingPunct="0">
                <a:spcBef>
                  <a:spcPts val="600"/>
                </a:spcBef>
                <a:spcAft>
                  <a:spcPts val="300"/>
                </a:spcAft>
                <a:buClr>
                  <a:schemeClr val="tx1"/>
                </a:buClr>
                <a:defRPr/>
              </a:pPr>
              <a:endParaRPr kumimoji="1" lang="en-US">
                <a:solidFill>
                  <a:srgbClr val="0066FF"/>
                </a:solidFill>
                <a:effectLst>
                  <a:outerShdw blurRad="38100" dist="38100" dir="2700000" algn="tl">
                    <a:srgbClr val="C0C0C0"/>
                  </a:outerShdw>
                </a:effectLst>
                <a:latin typeface="Arial Rounded MT Bold" pitchFamily="34" charset="0"/>
                <a:cs typeface="Guttman Haim" pitchFamily="2" charset="-79"/>
              </a:endParaRPr>
            </a:p>
          </p:txBody>
        </p:sp>
        <p:sp>
          <p:nvSpPr>
            <p:cNvPr id="2167868" name="Text Box 60"/>
            <p:cNvSpPr txBox="1">
              <a:spLocks noChangeArrowheads="1"/>
            </p:cNvSpPr>
            <p:nvPr/>
          </p:nvSpPr>
          <p:spPr bwMode="auto">
            <a:xfrm>
              <a:off x="2496" y="3312"/>
              <a:ext cx="398" cy="223"/>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1023</a:t>
              </a:r>
            </a:p>
          </p:txBody>
        </p:sp>
        <p:sp>
          <p:nvSpPr>
            <p:cNvPr id="2167869" name="Text Box 61"/>
            <p:cNvSpPr txBox="1">
              <a:spLocks noChangeArrowheads="1"/>
            </p:cNvSpPr>
            <p:nvPr/>
          </p:nvSpPr>
          <p:spPr bwMode="auto">
            <a:xfrm>
              <a:off x="2496" y="3484"/>
              <a:ext cx="477"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17354</a:t>
              </a:r>
            </a:p>
          </p:txBody>
        </p:sp>
        <p:sp>
          <p:nvSpPr>
            <p:cNvPr id="2167870" name="Text Box 62"/>
            <p:cNvSpPr txBox="1">
              <a:spLocks noChangeArrowheads="1"/>
            </p:cNvSpPr>
            <p:nvPr/>
          </p:nvSpPr>
          <p:spPr bwMode="auto">
            <a:xfrm>
              <a:off x="3024" y="3600"/>
              <a:ext cx="1488" cy="502"/>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a:solidFill>
                    <a:srgbClr val="0066FF"/>
                  </a:solidFill>
                  <a:effectLst>
                    <a:outerShdw blurRad="38100" dist="38100" dir="2700000" algn="tl">
                      <a:srgbClr val="C0C0C0"/>
                    </a:outerShdw>
                  </a:effectLst>
                  <a:latin typeface="Arial Rounded MT Bold" pitchFamily="34" charset="0"/>
                  <a:cs typeface="Guttman Haim" pitchFamily="2" charset="-79"/>
                </a:rPr>
                <a:t>Aba_ganuv_2.avi</a:t>
              </a:r>
            </a:p>
            <a:p>
              <a:pPr eaLnBrk="0" hangingPunct="0">
                <a:spcBef>
                  <a:spcPts val="600"/>
                </a:spcBef>
                <a:spcAft>
                  <a:spcPts val="300"/>
                </a:spcAft>
                <a:buClr>
                  <a:schemeClr val="tx1"/>
                </a:buClr>
                <a:defRPr/>
              </a:pPr>
              <a:endParaRPr kumimoji="1" lang="en-US">
                <a:solidFill>
                  <a:srgbClr val="0066FF"/>
                </a:solidFill>
                <a:effectLst>
                  <a:outerShdw blurRad="38100" dist="38100" dir="2700000" algn="tl">
                    <a:srgbClr val="C0C0C0"/>
                  </a:outerShdw>
                </a:effectLst>
                <a:latin typeface="Arial Rounded MT Bold" pitchFamily="34" charset="0"/>
                <a:cs typeface="Guttman Haim" pitchFamily="2" charset="-79"/>
              </a:endParaRPr>
            </a:p>
          </p:txBody>
        </p:sp>
        <p:sp>
          <p:nvSpPr>
            <p:cNvPr id="2167871" name="Text Box 63"/>
            <p:cNvSpPr txBox="1">
              <a:spLocks noChangeArrowheads="1"/>
            </p:cNvSpPr>
            <p:nvPr/>
          </p:nvSpPr>
          <p:spPr bwMode="auto">
            <a:xfrm>
              <a:off x="2496" y="3632"/>
              <a:ext cx="477"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17355</a:t>
              </a:r>
            </a:p>
          </p:txBody>
        </p:sp>
        <p:sp>
          <p:nvSpPr>
            <p:cNvPr id="2167872" name="Text Box 64"/>
            <p:cNvSpPr txBox="1">
              <a:spLocks noChangeArrowheads="1"/>
            </p:cNvSpPr>
            <p:nvPr/>
          </p:nvSpPr>
          <p:spPr bwMode="auto">
            <a:xfrm>
              <a:off x="3024" y="3744"/>
              <a:ext cx="1435" cy="498"/>
            </a:xfrm>
            <a:prstGeom prst="rect">
              <a:avLst/>
            </a:prstGeom>
            <a:noFill/>
            <a:ln w="12700">
              <a:noFill/>
              <a:miter lim="800000"/>
              <a:headEnd type="none" w="sm" len="sm"/>
              <a:tailEnd type="none" w="sm" len="sm"/>
            </a:ln>
            <a:effectLst/>
          </p:spPr>
          <p:txBody>
            <a:bodyPr lIns="36000">
              <a:spAutoFit/>
            </a:bodyPr>
            <a:lstStyle/>
            <a:p>
              <a:pPr eaLnBrk="0" hangingPunct="0">
                <a:spcBef>
                  <a:spcPts val="600"/>
                </a:spcBef>
                <a:spcAft>
                  <a:spcPts val="300"/>
                </a:spcAft>
                <a:buClr>
                  <a:schemeClr val="tx1"/>
                </a:buClr>
                <a:defRPr/>
              </a:pPr>
              <a:r>
                <a:rPr kumimoji="1" lang="en-US">
                  <a:solidFill>
                    <a:srgbClr val="0066FF"/>
                  </a:solidFill>
                  <a:effectLst>
                    <a:outerShdw blurRad="38100" dist="38100" dir="2700000" algn="tl">
                      <a:srgbClr val="C0C0C0"/>
                    </a:outerShdw>
                  </a:effectLst>
                  <a:latin typeface="Arial Rounded MT Bold" pitchFamily="34" charset="0"/>
                  <a:cs typeface="Guttman Haim" pitchFamily="2" charset="-79"/>
                </a:rPr>
                <a:t>Aba_ganuv_3.avi</a:t>
              </a:r>
            </a:p>
            <a:p>
              <a:pPr eaLnBrk="0" hangingPunct="0">
                <a:spcBef>
                  <a:spcPts val="600"/>
                </a:spcBef>
                <a:spcAft>
                  <a:spcPts val="300"/>
                </a:spcAft>
                <a:buClr>
                  <a:schemeClr val="tx1"/>
                </a:buClr>
                <a:defRPr/>
              </a:pPr>
              <a:endParaRPr kumimoji="1" lang="en-US">
                <a:solidFill>
                  <a:srgbClr val="0066FF"/>
                </a:solidFill>
                <a:effectLst>
                  <a:outerShdw blurRad="38100" dist="38100" dir="2700000" algn="tl">
                    <a:srgbClr val="C0C0C0"/>
                  </a:outerShdw>
                </a:effectLst>
                <a:latin typeface="Arial Rounded MT Bold" pitchFamily="34" charset="0"/>
                <a:cs typeface="Guttman Haim" pitchFamily="2" charset="-79"/>
              </a:endParaRPr>
            </a:p>
          </p:txBody>
        </p:sp>
        <p:sp>
          <p:nvSpPr>
            <p:cNvPr id="2167873" name="Text Box 65"/>
            <p:cNvSpPr txBox="1">
              <a:spLocks noChangeArrowheads="1"/>
            </p:cNvSpPr>
            <p:nvPr/>
          </p:nvSpPr>
          <p:spPr bwMode="auto">
            <a:xfrm>
              <a:off x="2496" y="3772"/>
              <a:ext cx="477" cy="222"/>
            </a:xfrm>
            <a:prstGeom prst="rect">
              <a:avLst/>
            </a:prstGeom>
            <a:noFill/>
            <a:ln w="12700">
              <a:noFill/>
              <a:miter lim="800000"/>
              <a:headEnd type="none" w="sm" len="sm"/>
              <a:tailEnd type="none" w="sm" len="sm"/>
            </a:ln>
            <a:effectLst/>
          </p:spPr>
          <p:txBody>
            <a:bodyPr wrap="none" lIns="36000">
              <a:spAutoFit/>
            </a:bodyPr>
            <a:lstStyle/>
            <a:p>
              <a:pPr eaLnBrk="0" hangingPunct="0">
                <a:spcBef>
                  <a:spcPts val="600"/>
                </a:spcBef>
                <a:spcAft>
                  <a:spcPts val="300"/>
                </a:spcAft>
                <a:buClr>
                  <a:schemeClr val="tx1"/>
                </a:buClr>
                <a:defRPr/>
              </a:pPr>
              <a:r>
                <a:rPr kumimoji="1" lang="en-US" sz="1600">
                  <a:solidFill>
                    <a:srgbClr val="0066FF"/>
                  </a:solidFill>
                  <a:effectLst>
                    <a:outerShdw blurRad="38100" dist="38100" dir="2700000" algn="tl">
                      <a:srgbClr val="C0C0C0"/>
                    </a:outerShdw>
                  </a:effectLst>
                  <a:latin typeface="Arial Rounded MT Bold" pitchFamily="34" charset="0"/>
                  <a:cs typeface="Guttman Haim" pitchFamily="2" charset="-79"/>
                </a:rPr>
                <a:t>17356</a:t>
              </a:r>
            </a:p>
          </p:txBody>
        </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124</a:t>
            </a:fld>
            <a:endParaRPr lang="he-IL" dirty="0"/>
          </a:p>
        </p:txBody>
      </p:sp>
    </p:spTree>
    <p:extLst>
      <p:ext uri="{BB962C8B-B14F-4D97-AF65-F5344CB8AC3E}">
        <p14:creationId xmlns:p14="http://schemas.microsoft.com/office/powerpoint/2010/main" xmlns="" val="2637770443"/>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4633" y="0"/>
            <a:ext cx="10515600" cy="1325563"/>
          </a:xfrm>
        </p:spPr>
        <p:txBody>
          <a:bodyPr vert="horz" lIns="92075" tIns="46038" rIns="92075" bIns="46038" rtlCol="1" anchor="ctr">
            <a:normAutofit/>
          </a:bodyPr>
          <a:lstStyle/>
          <a:p>
            <a:r>
              <a:rPr lang="en-US" dirty="0" smtClean="0">
                <a:solidFill>
                  <a:schemeClr val="bg1"/>
                </a:solidFill>
                <a:cs typeface="Times New Roman" panose="02020603050405020304" pitchFamily="18" charset="0"/>
              </a:rPr>
              <a:t>Directories (cont.)</a:t>
            </a:r>
            <a:endParaRPr lang="en-US" dirty="0">
              <a:solidFill>
                <a:schemeClr val="bg1"/>
              </a:solidFill>
              <a:cs typeface="Times New Roman" panose="02020603050405020304" pitchFamily="18" charset="0"/>
            </a:endParaRPr>
          </a:p>
        </p:txBody>
      </p:sp>
      <p:sp>
        <p:nvSpPr>
          <p:cNvPr id="5" name="Content Placeholder 2"/>
          <p:cNvSpPr>
            <a:spLocks noGrp="1"/>
          </p:cNvSpPr>
          <p:nvPr>
            <p:ph idx="1"/>
          </p:nvPr>
        </p:nvSpPr>
        <p:spPr>
          <a:xfrm>
            <a:off x="587680" y="1537526"/>
            <a:ext cx="10515600" cy="4351338"/>
          </a:xfrm>
        </p:spPr>
        <p:txBody>
          <a:bodyPr vert="horz" lIns="92075" tIns="46038" rIns="92075" bIns="46038" rtlCol="1">
            <a:normAutofit/>
          </a:bodyPr>
          <a:lstStyle/>
          <a:p>
            <a:pPr algn="l" rtl="0" eaLnBrk="1" hangingPunct="1"/>
            <a:r>
              <a:rPr lang="en-US" sz="2200" dirty="0">
                <a:cs typeface="Arial" panose="020B0604020202020204" pitchFamily="34" charset="0"/>
              </a:rPr>
              <a:t>Inodes do not include the file name</a:t>
            </a:r>
          </a:p>
          <a:p>
            <a:pPr lvl="1" algn="l" rtl="0" eaLnBrk="1" hangingPunct="1"/>
            <a:r>
              <a:rPr lang="en-US" sz="2000" dirty="0" smtClean="0">
                <a:cs typeface="Arial" panose="020B0604020202020204" pitchFamily="34" charset="0"/>
              </a:rPr>
              <a:t>File names are stored as part of the data of directory </a:t>
            </a:r>
            <a:r>
              <a:rPr lang="en-US" sz="2000" dirty="0" err="1" smtClean="0">
                <a:cs typeface="Arial" panose="020B0604020202020204" pitchFamily="34" charset="0"/>
              </a:rPr>
              <a:t>inodes</a:t>
            </a:r>
            <a:endParaRPr lang="en-US" sz="2000" dirty="0" smtClean="0">
              <a:cs typeface="Arial" panose="020B0604020202020204" pitchFamily="34" charset="0"/>
            </a:endParaRPr>
          </a:p>
          <a:p>
            <a:pPr lvl="1" algn="l" rtl="0" eaLnBrk="1" hangingPunct="1"/>
            <a:endParaRPr lang="en-US" sz="2000" dirty="0" smtClean="0">
              <a:cs typeface="Arial" panose="020B0604020202020204" pitchFamily="34" charset="0"/>
            </a:endParaRPr>
          </a:p>
          <a:p>
            <a:pPr algn="l" rtl="0"/>
            <a:r>
              <a:rPr lang="en-US" sz="2200" dirty="0">
                <a:cs typeface="Arial" panose="020B0604020202020204" pitchFamily="34" charset="0"/>
              </a:rPr>
              <a:t>File </a:t>
            </a:r>
            <a:r>
              <a:rPr lang="en-US" sz="2200" dirty="0" err="1">
                <a:cs typeface="Arial" panose="020B0604020202020204" pitchFamily="34" charset="0"/>
              </a:rPr>
              <a:t>inodes</a:t>
            </a:r>
            <a:r>
              <a:rPr lang="en-US" sz="2200" dirty="0">
                <a:cs typeface="Arial" panose="020B0604020202020204" pitchFamily="34" charset="0"/>
              </a:rPr>
              <a:t> are obtained while traversing directories</a:t>
            </a:r>
          </a:p>
          <a:p>
            <a:pPr lvl="1" algn="l" rtl="0" eaLnBrk="1" hangingPunct="1"/>
            <a:r>
              <a:rPr lang="en-US" sz="2000" dirty="0">
                <a:cs typeface="Arial" panose="020B0604020202020204" pitchFamily="34" charset="0"/>
              </a:rPr>
              <a:t>The file name is translated to the </a:t>
            </a:r>
            <a:r>
              <a:rPr lang="en-US" sz="2000" dirty="0" err="1">
                <a:cs typeface="Arial" panose="020B0604020202020204" pitchFamily="34" charset="0"/>
              </a:rPr>
              <a:t>inode</a:t>
            </a:r>
            <a:r>
              <a:rPr lang="en-US" sz="2000" dirty="0">
                <a:cs typeface="Arial" panose="020B0604020202020204" pitchFamily="34" charset="0"/>
              </a:rPr>
              <a:t> using the directory</a:t>
            </a:r>
          </a:p>
          <a:p>
            <a:pPr lvl="1" algn="l" rtl="0" eaLnBrk="1" hangingPunct="1"/>
            <a:r>
              <a:rPr lang="en-US" sz="2000" dirty="0">
                <a:cs typeface="Arial" panose="020B0604020202020204" pitchFamily="34" charset="0"/>
              </a:rPr>
              <a:t>Two names (or more) can access the same </a:t>
            </a:r>
            <a:r>
              <a:rPr lang="en-US" sz="2000" dirty="0" err="1">
                <a:cs typeface="Arial" panose="020B0604020202020204" pitchFamily="34" charset="0"/>
              </a:rPr>
              <a:t>inode</a:t>
            </a:r>
            <a:r>
              <a:rPr lang="en-US" sz="2000" dirty="0">
                <a:cs typeface="Arial" panose="020B0604020202020204" pitchFamily="34" charset="0"/>
              </a:rPr>
              <a:t> from different directories</a:t>
            </a: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125</a:t>
            </a:fld>
            <a:endParaRPr lang="he-IL" dirty="0"/>
          </a:p>
        </p:txBody>
      </p:sp>
    </p:spTree>
    <p:extLst>
      <p:ext uri="{BB962C8B-B14F-4D97-AF65-F5344CB8AC3E}">
        <p14:creationId xmlns:p14="http://schemas.microsoft.com/office/powerpoint/2010/main" xmlns="" val="8209511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6951" y="327547"/>
            <a:ext cx="10515600" cy="1325563"/>
          </a:xfrm>
        </p:spPr>
        <p:txBody>
          <a:bodyPr vert="horz" lIns="92075" tIns="46038" rIns="92075" bIns="46038" rtlCol="1" anchor="ctr">
            <a:noAutofit/>
          </a:bodyPr>
          <a:lstStyle/>
          <a:p>
            <a:pPr>
              <a:defRPr/>
            </a:pPr>
            <a:r>
              <a:rPr lang="en-US" sz="2800" dirty="0" smtClean="0">
                <a:solidFill>
                  <a:schemeClr val="bg1"/>
                </a:solidFill>
                <a:cs typeface="Times New Roman" panose="02020603050405020304" pitchFamily="18" charset="0"/>
              </a:rPr>
              <a:t>Example: Opening </a:t>
            </a:r>
            <a:r>
              <a:rPr lang="en-US" sz="2800" dirty="0">
                <a:solidFill>
                  <a:schemeClr val="bg1"/>
                </a:solidFill>
                <a:cs typeface="Times New Roman" panose="02020603050405020304" pitchFamily="18" charset="0"/>
              </a:rPr>
              <a:t>/home/</a:t>
            </a:r>
            <a:r>
              <a:rPr lang="en-US" sz="2800" dirty="0" err="1">
                <a:solidFill>
                  <a:schemeClr val="bg1"/>
                </a:solidFill>
                <a:cs typeface="Times New Roman" panose="02020603050405020304" pitchFamily="18" charset="0"/>
              </a:rPr>
              <a:t>roee</a:t>
            </a:r>
            <a:r>
              <a:rPr lang="en-US" sz="2800" dirty="0">
                <a:solidFill>
                  <a:schemeClr val="bg1"/>
                </a:solidFill>
                <a:cs typeface="Times New Roman" panose="02020603050405020304" pitchFamily="18" charset="0"/>
              </a:rPr>
              <a:t>/movies/Aba_ganuv_1.avi</a:t>
            </a:r>
            <a:br>
              <a:rPr lang="en-US" sz="2800" dirty="0">
                <a:solidFill>
                  <a:schemeClr val="bg1"/>
                </a:solidFill>
                <a:cs typeface="Times New Roman" panose="02020603050405020304" pitchFamily="18" charset="0"/>
              </a:rPr>
            </a:br>
            <a:r>
              <a:rPr lang="en-US" sz="2800" dirty="0">
                <a:solidFill>
                  <a:schemeClr val="bg1"/>
                </a:solidFill>
                <a:cs typeface="Times New Roman" panose="02020603050405020304" pitchFamily="18" charset="0"/>
              </a:rPr>
              <a:t> </a:t>
            </a:r>
          </a:p>
        </p:txBody>
      </p:sp>
      <p:sp>
        <p:nvSpPr>
          <p:cNvPr id="7" name="Content Placeholder 2"/>
          <p:cNvSpPr>
            <a:spLocks noGrp="1"/>
          </p:cNvSpPr>
          <p:nvPr>
            <p:ph idx="4294967295"/>
          </p:nvPr>
        </p:nvSpPr>
        <p:spPr>
          <a:xfrm>
            <a:off x="450937" y="1653110"/>
            <a:ext cx="10515600" cy="4351338"/>
          </a:xfrm>
        </p:spPr>
        <p:txBody>
          <a:bodyPr vert="horz" lIns="92075" tIns="46038" rIns="92075" bIns="46038" rtlCol="1">
            <a:normAutofit/>
          </a:bodyPr>
          <a:lstStyle/>
          <a:p>
            <a:pPr algn="l" rtl="0" eaLnBrk="1" hangingPunct="1">
              <a:defRPr/>
            </a:pPr>
            <a:r>
              <a:rPr lang="en-US" sz="1800" dirty="0"/>
              <a:t>OS knows </a:t>
            </a:r>
            <a:r>
              <a:rPr lang="en-US" sz="1800" dirty="0" err="1"/>
              <a:t>inode</a:t>
            </a:r>
            <a:r>
              <a:rPr lang="en-US" sz="1800" dirty="0"/>
              <a:t> number of / (it is part of the information in the super block)</a:t>
            </a:r>
          </a:p>
          <a:p>
            <a:pPr algn="l" rtl="0" eaLnBrk="1" hangingPunct="1">
              <a:defRPr/>
            </a:pPr>
            <a:r>
              <a:rPr lang="en-US" sz="1800" dirty="0"/>
              <a:t>OS opens the </a:t>
            </a:r>
            <a:r>
              <a:rPr lang="en-US" sz="1800" dirty="0" err="1"/>
              <a:t>inode</a:t>
            </a:r>
            <a:r>
              <a:rPr lang="en-US" sz="1800" dirty="0"/>
              <a:t> (already have / </a:t>
            </a:r>
            <a:r>
              <a:rPr lang="en-US" sz="1800" dirty="0" err="1"/>
              <a:t>inode</a:t>
            </a:r>
            <a:r>
              <a:rPr lang="en-US" sz="1800" dirty="0"/>
              <a:t> in the node cache)</a:t>
            </a:r>
          </a:p>
          <a:p>
            <a:pPr algn="l" rtl="0" eaLnBrk="1" hangingPunct="1">
              <a:defRPr/>
            </a:pPr>
            <a:r>
              <a:rPr lang="en-US" sz="1800" dirty="0"/>
              <a:t>OS finds in the </a:t>
            </a:r>
            <a:r>
              <a:rPr lang="en-US" sz="1800" dirty="0" err="1"/>
              <a:t>inode</a:t>
            </a:r>
            <a:r>
              <a:rPr lang="en-US" sz="1800" dirty="0"/>
              <a:t> </a:t>
            </a:r>
            <a:r>
              <a:rPr lang="en-US" sz="1800" dirty="0" smtClean="0"/>
              <a:t>the locations of the data blocks that comprise this file</a:t>
            </a:r>
            <a:endParaRPr lang="en-US" sz="1800" dirty="0"/>
          </a:p>
          <a:p>
            <a:pPr lvl="1" algn="l" rtl="0">
              <a:defRPr/>
            </a:pPr>
            <a:r>
              <a:rPr lang="en-US" sz="1400" dirty="0"/>
              <a:t>This file is a </a:t>
            </a:r>
            <a:r>
              <a:rPr lang="en-US" sz="1400" dirty="0" smtClean="0"/>
              <a:t>directory </a:t>
            </a:r>
            <a:r>
              <a:rPr lang="en-US" sz="1400" dirty="0"/>
              <a:t>so the data in it is a table</a:t>
            </a:r>
          </a:p>
          <a:p>
            <a:pPr algn="l" rtl="0" eaLnBrk="1" hangingPunct="1">
              <a:defRPr/>
            </a:pPr>
            <a:r>
              <a:rPr lang="en-US" sz="1800" dirty="0"/>
              <a:t>OS starts to read the data blocks sequentially searching for the string “home”</a:t>
            </a:r>
          </a:p>
          <a:p>
            <a:pPr algn="l" rtl="0" eaLnBrk="1" hangingPunct="1">
              <a:defRPr/>
            </a:pPr>
            <a:r>
              <a:rPr lang="en-US" sz="1800" dirty="0"/>
              <a:t>OS finds the string and finds that “home” </a:t>
            </a:r>
            <a:r>
              <a:rPr lang="en-US" sz="1800" dirty="0" err="1"/>
              <a:t>inode</a:t>
            </a:r>
            <a:r>
              <a:rPr lang="en-US" sz="1800" dirty="0"/>
              <a:t> number is 5</a:t>
            </a:r>
          </a:p>
          <a:p>
            <a:pPr algn="l" rtl="0" eaLnBrk="1" hangingPunct="1">
              <a:defRPr/>
            </a:pPr>
            <a:r>
              <a:rPr lang="en-US" sz="1800" dirty="0"/>
              <a:t>OS gets </a:t>
            </a:r>
            <a:r>
              <a:rPr lang="en-US" sz="1800" dirty="0" err="1"/>
              <a:t>inode</a:t>
            </a:r>
            <a:r>
              <a:rPr lang="en-US" sz="1800" dirty="0"/>
              <a:t> 5 (direct access), and </a:t>
            </a:r>
            <a:r>
              <a:rPr lang="en-US" sz="1800" dirty="0" smtClean="0"/>
              <a:t>locates its </a:t>
            </a:r>
            <a:r>
              <a:rPr lang="en-US" sz="1800" dirty="0"/>
              <a:t>data blocks</a:t>
            </a:r>
          </a:p>
          <a:p>
            <a:pPr algn="l" rtl="0" eaLnBrk="1" hangingPunct="1">
              <a:defRPr/>
            </a:pPr>
            <a:r>
              <a:rPr lang="en-US" sz="1800" dirty="0"/>
              <a:t>OS reads the data blocks from disk, and search for the string “</a:t>
            </a:r>
            <a:r>
              <a:rPr lang="en-US" sz="1800" dirty="0" err="1"/>
              <a:t>roee</a:t>
            </a:r>
            <a:r>
              <a:rPr lang="en-US" sz="1800" dirty="0"/>
              <a:t>”. It finds out that the </a:t>
            </a:r>
            <a:r>
              <a:rPr lang="en-US" sz="1800" dirty="0" err="1"/>
              <a:t>inode</a:t>
            </a:r>
            <a:r>
              <a:rPr lang="en-US" sz="1800" dirty="0"/>
              <a:t> number 1023</a:t>
            </a:r>
          </a:p>
          <a:p>
            <a:pPr algn="l" rtl="0" eaLnBrk="1" hangingPunct="1">
              <a:defRPr/>
            </a:pPr>
            <a:r>
              <a:rPr lang="en-US" sz="1800" dirty="0"/>
              <a:t>OS gets </a:t>
            </a:r>
            <a:r>
              <a:rPr lang="en-US" sz="1800" dirty="0" err="1"/>
              <a:t>inode</a:t>
            </a:r>
            <a:r>
              <a:rPr lang="en-US" sz="1800" dirty="0"/>
              <a:t> 1023(direct access), and find where is the data blocks, it reads the data blocks from disk, and search for the string “movies”. It finds out that the </a:t>
            </a:r>
            <a:r>
              <a:rPr lang="en-US" sz="1800" dirty="0" err="1"/>
              <a:t>inode</a:t>
            </a:r>
            <a:r>
              <a:rPr lang="en-US" sz="1800" dirty="0"/>
              <a:t> number 15985</a:t>
            </a:r>
          </a:p>
          <a:p>
            <a:pPr algn="l" rtl="0" eaLnBrk="1" hangingPunct="1">
              <a:defRPr/>
            </a:pPr>
            <a:r>
              <a:rPr lang="en-US" sz="1800" dirty="0"/>
              <a:t>The same for 15985 and the </a:t>
            </a:r>
            <a:r>
              <a:rPr lang="en-US" sz="1800" dirty="0">
                <a:solidFill>
                  <a:srgbClr val="000000"/>
                </a:solidFill>
              </a:rPr>
              <a:t>string “</a:t>
            </a:r>
            <a:r>
              <a:rPr lang="en-US" sz="1800" dirty="0">
                <a:solidFill>
                  <a:srgbClr val="000000"/>
                </a:solidFill>
                <a:effectLst>
                  <a:outerShdw blurRad="38100" dist="38100" dir="2700000" algn="tl">
                    <a:srgbClr val="C0C0C0"/>
                  </a:outerShdw>
                </a:effectLst>
              </a:rPr>
              <a:t>Aba_ganuv_1.avi</a:t>
            </a:r>
            <a:r>
              <a:rPr lang="en-US" sz="1800" dirty="0">
                <a:solidFill>
                  <a:srgbClr val="000000"/>
                </a:solidFill>
              </a:rPr>
              <a:t> “. It founds out that the </a:t>
            </a:r>
            <a:r>
              <a:rPr lang="en-US" sz="1800" dirty="0" err="1">
                <a:solidFill>
                  <a:srgbClr val="000000"/>
                </a:solidFill>
              </a:rPr>
              <a:t>inode</a:t>
            </a:r>
            <a:r>
              <a:rPr lang="en-US" sz="1800" dirty="0">
                <a:solidFill>
                  <a:srgbClr val="000000"/>
                </a:solidFill>
              </a:rPr>
              <a:t> is 17354, and now it can access </a:t>
            </a:r>
            <a:r>
              <a:rPr lang="en-US" sz="1800" dirty="0" err="1">
                <a:solidFill>
                  <a:srgbClr val="000000"/>
                </a:solidFill>
              </a:rPr>
              <a:t>inode</a:t>
            </a:r>
            <a:r>
              <a:rPr lang="en-US" sz="1800" dirty="0">
                <a:solidFill>
                  <a:srgbClr val="000000"/>
                </a:solidFill>
              </a:rPr>
              <a:t> 17354 and start </a:t>
            </a:r>
            <a:r>
              <a:rPr lang="en-US" sz="1800" dirty="0" smtClean="0">
                <a:solidFill>
                  <a:srgbClr val="000000"/>
                </a:solidFill>
              </a:rPr>
              <a:t>reading </a:t>
            </a:r>
            <a:r>
              <a:rPr lang="en-US" sz="1800" dirty="0">
                <a:solidFill>
                  <a:srgbClr val="000000"/>
                </a:solidFill>
              </a:rPr>
              <a:t>its data blocks</a:t>
            </a:r>
            <a:endParaRPr lang="en-US" sz="1800" dirty="0"/>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126</a:t>
            </a:fld>
            <a:endParaRPr lang="he-IL" dirty="0"/>
          </a:p>
        </p:txBody>
      </p:sp>
    </p:spTree>
    <p:extLst>
      <p:ext uri="{BB962C8B-B14F-4D97-AF65-F5344CB8AC3E}">
        <p14:creationId xmlns:p14="http://schemas.microsoft.com/office/powerpoint/2010/main" xmlns="" val="400684929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9685" y="0"/>
            <a:ext cx="10515600" cy="1325563"/>
          </a:xfrm>
        </p:spPr>
        <p:txBody>
          <a:bodyPr vert="horz" lIns="92075" tIns="46038" rIns="92075" bIns="46038" rtlCol="1" anchor="ctr">
            <a:normAutofit/>
          </a:bodyPr>
          <a:lstStyle/>
          <a:p>
            <a:r>
              <a:rPr lang="en-US" dirty="0" err="1" smtClean="0">
                <a:solidFill>
                  <a:schemeClr val="bg1"/>
                </a:solidFill>
                <a:cs typeface="Times New Roman" panose="02020603050405020304" pitchFamily="18" charset="0"/>
              </a:rPr>
              <a:t>Inode</a:t>
            </a:r>
            <a:r>
              <a:rPr lang="en-US" dirty="0" smtClean="0">
                <a:solidFill>
                  <a:schemeClr val="bg1"/>
                </a:solidFill>
                <a:cs typeface="Times New Roman" panose="02020603050405020304" pitchFamily="18" charset="0"/>
              </a:rPr>
              <a:t> contents</a:t>
            </a:r>
            <a:endParaRPr lang="en-US" dirty="0">
              <a:solidFill>
                <a:schemeClr val="bg1"/>
              </a:solidFill>
              <a:cs typeface="Times New Roman" panose="02020603050405020304" pitchFamily="18" charset="0"/>
            </a:endParaRPr>
          </a:p>
        </p:txBody>
      </p:sp>
      <p:sp>
        <p:nvSpPr>
          <p:cNvPr id="5" name="Content Placeholder 2"/>
          <p:cNvSpPr>
            <a:spLocks noGrp="1"/>
          </p:cNvSpPr>
          <p:nvPr>
            <p:ph idx="1"/>
          </p:nvPr>
        </p:nvSpPr>
        <p:spPr>
          <a:xfrm>
            <a:off x="612732" y="1650261"/>
            <a:ext cx="10515600" cy="4351338"/>
          </a:xfrm>
        </p:spPr>
        <p:txBody>
          <a:bodyPr vert="horz" lIns="92075" tIns="46038" rIns="92075" bIns="46038" rtlCol="1">
            <a:normAutofit/>
          </a:bodyPr>
          <a:lstStyle/>
          <a:p>
            <a:pPr algn="l" rtl="0" eaLnBrk="1" hangingPunct="1"/>
            <a:r>
              <a:rPr lang="en-US" sz="2200" dirty="0">
                <a:cs typeface="Arial" panose="020B0604020202020204" pitchFamily="34" charset="0"/>
              </a:rPr>
              <a:t>Inodes includes the following information:</a:t>
            </a:r>
          </a:p>
          <a:p>
            <a:pPr lvl="1" algn="l" rtl="0" eaLnBrk="1" hangingPunct="1"/>
            <a:r>
              <a:rPr lang="en-US" sz="1600" dirty="0">
                <a:cs typeface="Arial" panose="020B0604020202020204" pitchFamily="34" charset="0"/>
              </a:rPr>
              <a:t>Owner:</a:t>
            </a:r>
          </a:p>
          <a:p>
            <a:pPr lvl="2" algn="l" rtl="0" eaLnBrk="1" hangingPunct="1"/>
            <a:r>
              <a:rPr lang="en-US" sz="1600" dirty="0">
                <a:cs typeface="Arial" panose="020B0604020202020204" pitchFamily="34" charset="0"/>
              </a:rPr>
              <a:t>Owner id</a:t>
            </a:r>
          </a:p>
          <a:p>
            <a:pPr lvl="2" algn="l" rtl="0" eaLnBrk="1" hangingPunct="1"/>
            <a:r>
              <a:rPr lang="en-US" sz="1600" dirty="0">
                <a:cs typeface="Arial" panose="020B0604020202020204" pitchFamily="34" charset="0"/>
              </a:rPr>
              <a:t>Group id</a:t>
            </a:r>
          </a:p>
          <a:p>
            <a:pPr lvl="1" algn="l" rtl="0" eaLnBrk="1" hangingPunct="1"/>
            <a:r>
              <a:rPr lang="en-US" sz="1600" dirty="0">
                <a:cs typeface="Arial" panose="020B0604020202020204" pitchFamily="34" charset="0"/>
              </a:rPr>
              <a:t>Permissions</a:t>
            </a:r>
          </a:p>
          <a:p>
            <a:pPr lvl="2" algn="l" rtl="0" eaLnBrk="1" hangingPunct="1"/>
            <a:r>
              <a:rPr lang="en-US" sz="1600" dirty="0">
                <a:cs typeface="Arial" panose="020B0604020202020204" pitchFamily="34" charset="0"/>
              </a:rPr>
              <a:t>Read/write/execute for owner/group/others</a:t>
            </a:r>
          </a:p>
          <a:p>
            <a:pPr lvl="1" algn="l" rtl="0" eaLnBrk="1" hangingPunct="1"/>
            <a:r>
              <a:rPr lang="en-US" sz="1600" dirty="0">
                <a:cs typeface="Arial" panose="020B0604020202020204" pitchFamily="34" charset="0"/>
              </a:rPr>
              <a:t>Size of file </a:t>
            </a:r>
          </a:p>
          <a:p>
            <a:pPr lvl="1" algn="l" rtl="0" eaLnBrk="1" hangingPunct="1"/>
            <a:r>
              <a:rPr lang="en-US" sz="1600" dirty="0">
                <a:cs typeface="Arial" panose="020B0604020202020204" pitchFamily="34" charset="0"/>
              </a:rPr>
              <a:t>Type of file (regular, directory, device…)</a:t>
            </a:r>
          </a:p>
          <a:p>
            <a:pPr lvl="1" algn="l" rtl="0" eaLnBrk="1" hangingPunct="1"/>
            <a:r>
              <a:rPr lang="en-US" sz="1600" dirty="0">
                <a:cs typeface="Arial" panose="020B0604020202020204" pitchFamily="34" charset="0"/>
              </a:rPr>
              <a:t>Time stamps:</a:t>
            </a:r>
          </a:p>
          <a:p>
            <a:pPr lvl="2" algn="l" rtl="0" eaLnBrk="1" hangingPunct="1"/>
            <a:r>
              <a:rPr lang="en-US" sz="1600" dirty="0">
                <a:cs typeface="Arial" panose="020B0604020202020204" pitchFamily="34" charset="0"/>
              </a:rPr>
              <a:t>Last access time (</a:t>
            </a:r>
            <a:r>
              <a:rPr lang="en-US" sz="1600" dirty="0" err="1">
                <a:cs typeface="Arial" panose="020B0604020202020204" pitchFamily="34" charset="0"/>
              </a:rPr>
              <a:t>atime</a:t>
            </a:r>
            <a:r>
              <a:rPr lang="en-US" sz="1600" dirty="0">
                <a:cs typeface="Arial" panose="020B0604020202020204" pitchFamily="34" charset="0"/>
              </a:rPr>
              <a:t>)</a:t>
            </a:r>
          </a:p>
          <a:p>
            <a:pPr lvl="2" algn="l" rtl="0" eaLnBrk="1" hangingPunct="1"/>
            <a:r>
              <a:rPr lang="en-US" sz="1600" dirty="0">
                <a:cs typeface="Arial" panose="020B0604020202020204" pitchFamily="34" charset="0"/>
              </a:rPr>
              <a:t>Last modification time (</a:t>
            </a:r>
            <a:r>
              <a:rPr lang="en-US" sz="1600" dirty="0" err="1">
                <a:cs typeface="Arial" panose="020B0604020202020204" pitchFamily="34" charset="0"/>
              </a:rPr>
              <a:t>mtime</a:t>
            </a:r>
            <a:r>
              <a:rPr lang="en-US" sz="1600" dirty="0">
                <a:cs typeface="Arial" panose="020B0604020202020204" pitchFamily="34" charset="0"/>
              </a:rPr>
              <a:t>)</a:t>
            </a:r>
          </a:p>
          <a:p>
            <a:pPr lvl="2" algn="l" rtl="0" eaLnBrk="1" hangingPunct="1"/>
            <a:r>
              <a:rPr lang="en-US" sz="1600" dirty="0">
                <a:cs typeface="Arial" panose="020B0604020202020204" pitchFamily="34" charset="0"/>
              </a:rPr>
              <a:t>Last </a:t>
            </a:r>
            <a:r>
              <a:rPr lang="en-US" sz="1600" dirty="0" err="1">
                <a:cs typeface="Arial" panose="020B0604020202020204" pitchFamily="34" charset="0"/>
              </a:rPr>
              <a:t>inode</a:t>
            </a:r>
            <a:r>
              <a:rPr lang="en-US" sz="1600" dirty="0">
                <a:cs typeface="Arial" panose="020B0604020202020204" pitchFamily="34" charset="0"/>
              </a:rPr>
              <a:t> change time (</a:t>
            </a:r>
            <a:r>
              <a:rPr lang="en-US" sz="1600" dirty="0" err="1">
                <a:cs typeface="Arial" panose="020B0604020202020204" pitchFamily="34" charset="0"/>
              </a:rPr>
              <a:t>ctime</a:t>
            </a:r>
            <a:r>
              <a:rPr lang="en-US" sz="1600" dirty="0">
                <a:cs typeface="Arial" panose="020B0604020202020204" pitchFamily="34" charset="0"/>
              </a:rPr>
              <a:t>)</a:t>
            </a:r>
          </a:p>
          <a:p>
            <a:pPr lvl="1" algn="l" rtl="0" eaLnBrk="1" hangingPunct="1"/>
            <a:r>
              <a:rPr lang="en-US" sz="1600" dirty="0">
                <a:cs typeface="Arial" panose="020B0604020202020204" pitchFamily="34" charset="0"/>
              </a:rPr>
              <a:t>Link count – How many names this file has.</a:t>
            </a:r>
          </a:p>
          <a:p>
            <a:pPr lvl="1" algn="l" rtl="0" eaLnBrk="1" hangingPunct="1"/>
            <a:r>
              <a:rPr lang="en-US" sz="1600" dirty="0">
                <a:cs typeface="Arial" panose="020B0604020202020204" pitchFamily="34" charset="0"/>
              </a:rPr>
              <a:t>Pointers to the actual disk blocks (file data blocks)</a:t>
            </a:r>
          </a:p>
        </p:txBody>
      </p:sp>
      <p:grpSp>
        <p:nvGrpSpPr>
          <p:cNvPr id="6" name="קבוצה 5"/>
          <p:cNvGrpSpPr/>
          <p:nvPr/>
        </p:nvGrpSpPr>
        <p:grpSpPr>
          <a:xfrm>
            <a:off x="7813414" y="1650261"/>
            <a:ext cx="3421063" cy="4151313"/>
            <a:chOff x="5508625" y="2006600"/>
            <a:chExt cx="3421063" cy="4151313"/>
          </a:xfrm>
        </p:grpSpPr>
        <p:sp>
          <p:nvSpPr>
            <p:cNvPr id="7" name="Cloud Callout 3"/>
            <p:cNvSpPr>
              <a:spLocks noChangeArrowheads="1"/>
            </p:cNvSpPr>
            <p:nvPr/>
          </p:nvSpPr>
          <p:spPr bwMode="auto">
            <a:xfrm>
              <a:off x="6143626" y="2006600"/>
              <a:ext cx="2786062" cy="928688"/>
            </a:xfrm>
            <a:prstGeom prst="cloudCallout">
              <a:avLst>
                <a:gd name="adj1" fmla="val -199823"/>
                <a:gd name="adj2" fmla="val -3267"/>
              </a:avLst>
            </a:prstGeom>
            <a:solidFill>
              <a:schemeClr val="accent1"/>
            </a:solidFill>
            <a:ln w="12700" algn="ctr">
              <a:solidFill>
                <a:schemeClr val="tx1"/>
              </a:solidFill>
              <a:round/>
              <a:headEnd type="none" w="sm" len="sm"/>
              <a:tailEnd type="none" w="sm" len="sm"/>
            </a:ln>
          </p:spPr>
          <p:txBody>
            <a:bodyPr lIns="36000"/>
            <a:lstStyle/>
            <a:p>
              <a:pPr algn="ctr" eaLnBrk="0" fontAlgn="auto" hangingPunct="0">
                <a:spcBef>
                  <a:spcPts val="600"/>
                </a:spcBef>
                <a:spcAft>
                  <a:spcPts val="300"/>
                </a:spcAft>
                <a:buClr>
                  <a:schemeClr val="tx1"/>
                </a:buClr>
                <a:defRPr/>
              </a:pPr>
              <a:r>
                <a:rPr kumimoji="1" lang="en-US" sz="2000" dirty="0">
                  <a:effectLst>
                    <a:outerShdw blurRad="38100" dist="38100" dir="2700000" algn="tl">
                      <a:srgbClr val="000000">
                        <a:alpha val="43137"/>
                      </a:srgbClr>
                    </a:outerShdw>
                  </a:effectLst>
                  <a:latin typeface="Arial Rounded MT Bold" charset="0"/>
                  <a:cs typeface="Guttman Haim" pitchFamily="2" charset="-79"/>
                </a:rPr>
                <a:t>See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ls</a:t>
              </a:r>
              <a:r>
                <a:rPr kumimoji="1" lang="en-US" sz="2000" dirty="0">
                  <a:effectLst>
                    <a:outerShdw blurRad="38100" dist="38100" dir="2700000" algn="tl">
                      <a:srgbClr val="000000">
                        <a:alpha val="43137"/>
                      </a:srgbClr>
                    </a:outerShdw>
                  </a:effectLst>
                  <a:latin typeface="Arial Rounded MT Bold" charset="0"/>
                  <a:cs typeface="Guttman Haim" pitchFamily="2" charset="-79"/>
                </a:rPr>
                <a:t>,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chown</a:t>
              </a:r>
              <a:r>
                <a:rPr kumimoji="1" lang="en-US" sz="2000" dirty="0">
                  <a:effectLst>
                    <a:outerShdw blurRad="38100" dist="38100" dir="2700000" algn="tl">
                      <a:srgbClr val="000000">
                        <a:alpha val="43137"/>
                      </a:srgbClr>
                    </a:outerShdw>
                  </a:effectLst>
                  <a:latin typeface="Arial Rounded MT Bold" charset="0"/>
                  <a:cs typeface="Guttman Haim" pitchFamily="2" charset="-79"/>
                </a:rPr>
                <a:t>,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chgrp</a:t>
              </a:r>
              <a:endParaRPr kumimoji="1" lang="en-US" sz="20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8" name="Cloud Callout 4"/>
            <p:cNvSpPr>
              <a:spLocks noChangeArrowheads="1"/>
            </p:cNvSpPr>
            <p:nvPr/>
          </p:nvSpPr>
          <p:spPr bwMode="auto">
            <a:xfrm>
              <a:off x="6143625" y="3214688"/>
              <a:ext cx="2786063" cy="714375"/>
            </a:xfrm>
            <a:prstGeom prst="cloudCallout">
              <a:avLst>
                <a:gd name="adj1" fmla="val -178798"/>
                <a:gd name="adj2" fmla="val -17522"/>
              </a:avLst>
            </a:prstGeom>
            <a:solidFill>
              <a:schemeClr val="accent1"/>
            </a:solidFill>
            <a:ln w="12700" algn="ctr">
              <a:solidFill>
                <a:schemeClr val="tx1"/>
              </a:solidFill>
              <a:round/>
              <a:headEnd type="none" w="sm" len="sm"/>
              <a:tailEnd type="none" w="sm" len="sm"/>
            </a:ln>
          </p:spPr>
          <p:txBody>
            <a:bodyPr lIns="36000"/>
            <a:lstStyle/>
            <a:p>
              <a:pPr algn="ctr" eaLnBrk="0" fontAlgn="auto" hangingPunct="0">
                <a:spcBef>
                  <a:spcPts val="600"/>
                </a:spcBef>
                <a:spcAft>
                  <a:spcPts val="300"/>
                </a:spcAft>
                <a:buClr>
                  <a:schemeClr val="tx1"/>
                </a:buClr>
                <a:defRPr/>
              </a:pPr>
              <a:r>
                <a:rPr kumimoji="1" lang="en-US" sz="2000" dirty="0">
                  <a:effectLst>
                    <a:outerShdw blurRad="38100" dist="38100" dir="2700000" algn="tl">
                      <a:srgbClr val="000000">
                        <a:alpha val="43137"/>
                      </a:srgbClr>
                    </a:outerShdw>
                  </a:effectLst>
                  <a:latin typeface="Arial Rounded MT Bold" charset="0"/>
                  <a:cs typeface="Guttman Haim" pitchFamily="2" charset="-79"/>
                </a:rPr>
                <a:t>See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ls</a:t>
              </a:r>
              <a:r>
                <a:rPr kumimoji="1" lang="en-US" sz="2000" dirty="0">
                  <a:effectLst>
                    <a:outerShdw blurRad="38100" dist="38100" dir="2700000" algn="tl">
                      <a:srgbClr val="000000">
                        <a:alpha val="43137"/>
                      </a:srgbClr>
                    </a:outerShdw>
                  </a:effectLst>
                  <a:latin typeface="Arial Rounded MT Bold" charset="0"/>
                  <a:cs typeface="Guttman Haim" pitchFamily="2" charset="-79"/>
                </a:rPr>
                <a:t>,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chmod</a:t>
              </a:r>
              <a:endParaRPr kumimoji="1" lang="en-US" sz="20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9" name="Cloud Callout 5"/>
            <p:cNvSpPr>
              <a:spLocks noChangeArrowheads="1"/>
            </p:cNvSpPr>
            <p:nvPr/>
          </p:nvSpPr>
          <p:spPr bwMode="auto">
            <a:xfrm>
              <a:off x="6804025" y="4292600"/>
              <a:ext cx="1428750" cy="571500"/>
            </a:xfrm>
            <a:prstGeom prst="cloudCallout">
              <a:avLst>
                <a:gd name="adj1" fmla="val -358873"/>
                <a:gd name="adj2" fmla="val -93231"/>
              </a:avLst>
            </a:prstGeom>
            <a:solidFill>
              <a:schemeClr val="accent1"/>
            </a:solidFill>
            <a:ln w="12700" algn="ctr">
              <a:solidFill>
                <a:schemeClr val="tx1"/>
              </a:solidFill>
              <a:round/>
              <a:headEnd type="none" w="sm" len="sm"/>
              <a:tailEnd type="none" w="sm" len="sm"/>
            </a:ln>
          </p:spPr>
          <p:txBody>
            <a:bodyPr lIns="36000"/>
            <a:lstStyle/>
            <a:p>
              <a:pPr algn="ctr" eaLnBrk="0" fontAlgn="auto" hangingPunct="0">
                <a:spcBef>
                  <a:spcPts val="600"/>
                </a:spcBef>
                <a:spcAft>
                  <a:spcPts val="300"/>
                </a:spcAft>
                <a:buClr>
                  <a:schemeClr val="tx1"/>
                </a:buClr>
                <a:defRPr/>
              </a:pPr>
              <a:r>
                <a:rPr kumimoji="1" lang="en-US" sz="2000" dirty="0">
                  <a:effectLst>
                    <a:outerShdw blurRad="38100" dist="38100" dir="2700000" algn="tl">
                      <a:srgbClr val="000000">
                        <a:alpha val="43137"/>
                      </a:srgbClr>
                    </a:outerShdw>
                  </a:effectLst>
                  <a:latin typeface="Arial Rounded MT Bold" charset="0"/>
                  <a:cs typeface="Guttman Haim" pitchFamily="2" charset="-79"/>
                </a:rPr>
                <a:t>See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ls</a:t>
              </a:r>
              <a:endParaRPr kumimoji="1" lang="en-US" sz="20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10" name="Cloud Callout 6"/>
            <p:cNvSpPr>
              <a:spLocks noChangeArrowheads="1"/>
            </p:cNvSpPr>
            <p:nvPr/>
          </p:nvSpPr>
          <p:spPr bwMode="auto">
            <a:xfrm>
              <a:off x="5508625" y="5300663"/>
              <a:ext cx="2643188" cy="857250"/>
            </a:xfrm>
            <a:prstGeom prst="cloudCallout">
              <a:avLst>
                <a:gd name="adj1" fmla="val -69408"/>
                <a:gd name="adj2" fmla="val 10262"/>
              </a:avLst>
            </a:prstGeom>
            <a:solidFill>
              <a:schemeClr val="accent1"/>
            </a:solidFill>
            <a:ln w="12700" algn="ctr">
              <a:solidFill>
                <a:schemeClr val="tx1"/>
              </a:solidFill>
              <a:round/>
              <a:headEnd type="none" w="sm" len="sm"/>
              <a:tailEnd type="none" w="sm" len="sm"/>
            </a:ln>
          </p:spPr>
          <p:txBody>
            <a:bodyPr lIns="36000"/>
            <a:lstStyle/>
            <a:p>
              <a:pPr algn="ctr" eaLnBrk="0" fontAlgn="auto" hangingPunct="0">
                <a:spcBef>
                  <a:spcPts val="600"/>
                </a:spcBef>
                <a:spcAft>
                  <a:spcPts val="300"/>
                </a:spcAft>
                <a:buClr>
                  <a:schemeClr val="tx1"/>
                </a:buClr>
                <a:defRPr/>
              </a:pPr>
              <a:r>
                <a:rPr kumimoji="1" lang="en-US" sz="2000" dirty="0">
                  <a:effectLst>
                    <a:outerShdw blurRad="38100" dist="38100" dir="2700000" algn="tl">
                      <a:srgbClr val="000000">
                        <a:alpha val="43137"/>
                      </a:srgbClr>
                    </a:outerShdw>
                  </a:effectLst>
                  <a:latin typeface="Arial Rounded MT Bold" charset="0"/>
                  <a:cs typeface="Guttman Haim" pitchFamily="2" charset="-79"/>
                </a:rPr>
                <a:t>See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ls</a:t>
              </a:r>
              <a:r>
                <a:rPr kumimoji="1" lang="en-US" sz="2000" dirty="0">
                  <a:effectLst>
                    <a:outerShdw blurRad="38100" dist="38100" dir="2700000" algn="tl">
                      <a:srgbClr val="000000">
                        <a:alpha val="43137"/>
                      </a:srgbClr>
                    </a:outerShdw>
                  </a:effectLst>
                  <a:latin typeface="Arial Rounded MT Bold" charset="0"/>
                  <a:cs typeface="Guttman Haim" pitchFamily="2" charset="-79"/>
                </a:rPr>
                <a:t>, </a:t>
              </a:r>
              <a:r>
                <a:rPr kumimoji="1" lang="en-US" sz="2000" dirty="0" err="1">
                  <a:effectLst>
                    <a:outerShdw blurRad="38100" dist="38100" dir="2700000" algn="tl">
                      <a:srgbClr val="000000">
                        <a:alpha val="43137"/>
                      </a:srgbClr>
                    </a:outerShdw>
                  </a:effectLst>
                  <a:latin typeface="Arial Rounded MT Bold" charset="0"/>
                  <a:cs typeface="Guttman Haim" pitchFamily="2" charset="-79"/>
                </a:rPr>
                <a:t>ln</a:t>
              </a:r>
              <a:endParaRPr kumimoji="1" lang="en-US" sz="2000" dirty="0">
                <a:effectLst>
                  <a:outerShdw blurRad="38100" dist="38100" dir="2700000" algn="tl">
                    <a:srgbClr val="000000">
                      <a:alpha val="43137"/>
                    </a:srgbClr>
                  </a:outerShdw>
                </a:effectLst>
                <a:latin typeface="Arial Rounded MT Bold" charset="0"/>
                <a:cs typeface="Guttman Haim" pitchFamily="2" charset="-79"/>
              </a:endParaRPr>
            </a:p>
          </p:txBody>
        </p:sp>
      </p:grpSp>
      <p:sp>
        <p:nvSpPr>
          <p:cNvPr id="13" name="מציין מיקום של מספר שקופית 12"/>
          <p:cNvSpPr>
            <a:spLocks noGrp="1"/>
          </p:cNvSpPr>
          <p:nvPr>
            <p:ph type="sldNum" sz="quarter" idx="12"/>
          </p:nvPr>
        </p:nvSpPr>
        <p:spPr/>
        <p:txBody>
          <a:bodyPr/>
          <a:lstStyle/>
          <a:p>
            <a:fld id="{6ED936FA-D0DD-4C43-A074-0D522D4EBD9B}" type="slidenum">
              <a:rPr lang="he-IL" smtClean="0"/>
              <a:pPr/>
              <a:t>127</a:t>
            </a:fld>
            <a:endParaRPr lang="he-IL" dirty="0"/>
          </a:p>
        </p:txBody>
      </p:sp>
    </p:spTree>
    <p:extLst>
      <p:ext uri="{BB962C8B-B14F-4D97-AF65-F5344CB8AC3E}">
        <p14:creationId xmlns:p14="http://schemas.microsoft.com/office/powerpoint/2010/main" xmlns="" val="164742659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2"/>
          <p:cNvSpPr>
            <a:spLocks noGrp="1" noChangeArrowheads="1"/>
          </p:cNvSpPr>
          <p:nvPr>
            <p:ph type="title"/>
          </p:nvPr>
        </p:nvSpPr>
        <p:spPr>
          <a:xfrm>
            <a:off x="236951" y="0"/>
            <a:ext cx="10515600" cy="1325563"/>
          </a:xfrm>
        </p:spPr>
        <p:txBody>
          <a:bodyPr>
            <a:normAutofit/>
          </a:bodyPr>
          <a:lstStyle/>
          <a:p>
            <a:r>
              <a:rPr lang="en-US" dirty="0" smtClean="0">
                <a:solidFill>
                  <a:schemeClr val="bg1"/>
                </a:solidFill>
                <a:cs typeface="Times New Roman" panose="02020603050405020304" pitchFamily="18" charset="0"/>
              </a:rPr>
              <a:t>Hard Links</a:t>
            </a:r>
            <a:endParaRPr lang="en-US" dirty="0">
              <a:solidFill>
                <a:schemeClr val="bg1"/>
              </a:solidFill>
              <a:cs typeface="Times New Roman" panose="02020603050405020304" pitchFamily="18" charset="0"/>
            </a:endParaRPr>
          </a:p>
        </p:txBody>
      </p:sp>
      <p:sp>
        <p:nvSpPr>
          <p:cNvPr id="126981" name="Rectangle 3"/>
          <p:cNvSpPr>
            <a:spLocks noGrp="1" noChangeArrowheads="1"/>
          </p:cNvSpPr>
          <p:nvPr>
            <p:ph idx="1"/>
          </p:nvPr>
        </p:nvSpPr>
        <p:spPr/>
        <p:txBody>
          <a:bodyPr/>
          <a:lstStyle/>
          <a:p>
            <a:pPr algn="l" rtl="0" eaLnBrk="1" hangingPunct="1"/>
            <a:r>
              <a:rPr lang="en-US" dirty="0" smtClean="0">
                <a:cs typeface="Arial" panose="020B0604020202020204" pitchFamily="34" charset="0"/>
              </a:rPr>
              <a:t>A (hard) link is a reference to a file from a directory</a:t>
            </a:r>
          </a:p>
          <a:p>
            <a:pPr algn="l" rtl="0" eaLnBrk="1" hangingPunct="1"/>
            <a:r>
              <a:rPr lang="en-US" dirty="0" smtClean="0">
                <a:cs typeface="Arial" panose="020B0604020202020204" pitchFamily="34" charset="0"/>
              </a:rPr>
              <a:t>The </a:t>
            </a:r>
            <a:r>
              <a:rPr lang="en-US" b="1" i="1" dirty="0" err="1">
                <a:cs typeface="Arial" panose="020B0604020202020204" pitchFamily="34" charset="0"/>
              </a:rPr>
              <a:t>inode</a:t>
            </a:r>
            <a:r>
              <a:rPr lang="en-US" b="1" i="1" dirty="0">
                <a:cs typeface="Arial" panose="020B0604020202020204" pitchFamily="34" charset="0"/>
              </a:rPr>
              <a:t> structure</a:t>
            </a:r>
            <a:r>
              <a:rPr lang="en-US" dirty="0">
                <a:cs typeface="Arial" panose="020B0604020202020204" pitchFamily="34" charset="0"/>
              </a:rPr>
              <a:t> holds the number of links to the file.</a:t>
            </a:r>
          </a:p>
          <a:p>
            <a:pPr algn="l" rtl="0" eaLnBrk="1" hangingPunct="1"/>
            <a:r>
              <a:rPr lang="en-US" dirty="0">
                <a:cs typeface="Arial" panose="020B0604020202020204" pitchFamily="34" charset="0"/>
              </a:rPr>
              <a:t>When a file is deleted (</a:t>
            </a:r>
            <a:r>
              <a:rPr lang="en-US" dirty="0" err="1">
                <a:cs typeface="Arial" panose="020B0604020202020204" pitchFamily="34" charset="0"/>
              </a:rPr>
              <a:t>rm</a:t>
            </a:r>
            <a:r>
              <a:rPr lang="en-US" dirty="0">
                <a:cs typeface="Arial" panose="020B0604020202020204" pitchFamily="34" charset="0"/>
              </a:rPr>
              <a:t>), the link count is decreased</a:t>
            </a:r>
            <a:r>
              <a:rPr lang="en-US" dirty="0" smtClean="0">
                <a:cs typeface="Arial" panose="020B0604020202020204" pitchFamily="34" charset="0"/>
              </a:rPr>
              <a:t>.</a:t>
            </a:r>
          </a:p>
          <a:p>
            <a:pPr lvl="1" algn="l" rtl="0"/>
            <a:r>
              <a:rPr lang="en-US" dirty="0" smtClean="0">
                <a:cs typeface="Arial" panose="020B0604020202020204" pitchFamily="34" charset="0"/>
              </a:rPr>
              <a:t>When </a:t>
            </a:r>
            <a:r>
              <a:rPr lang="en-US" dirty="0">
                <a:cs typeface="Arial" panose="020B0604020202020204" pitchFamily="34" charset="0"/>
              </a:rPr>
              <a:t>the link count </a:t>
            </a:r>
            <a:r>
              <a:rPr lang="en-US" dirty="0" smtClean="0">
                <a:cs typeface="Arial" panose="020B0604020202020204" pitchFamily="34" charset="0"/>
              </a:rPr>
              <a:t>drops to 0</a:t>
            </a:r>
            <a:r>
              <a:rPr lang="en-US" dirty="0">
                <a:cs typeface="Arial" panose="020B0604020202020204" pitchFamily="34" charset="0"/>
              </a:rPr>
              <a:t>, the </a:t>
            </a:r>
            <a:r>
              <a:rPr lang="en-US" dirty="0" smtClean="0">
                <a:cs typeface="Arial" panose="020B0604020202020204" pitchFamily="34" charset="0"/>
              </a:rPr>
              <a:t>file</a:t>
            </a:r>
            <a:r>
              <a:rPr lang="en-US" dirty="0" smtClean="0">
                <a:latin typeface="Times New Roman" panose="02020603050405020304" pitchFamily="18" charset="0"/>
                <a:cs typeface="Arial" panose="020B0604020202020204" pitchFamily="34" charset="0"/>
              </a:rPr>
              <a:t>’</a:t>
            </a:r>
            <a:r>
              <a:rPr lang="en-US" dirty="0" smtClean="0">
                <a:cs typeface="Arial" panose="020B0604020202020204" pitchFamily="34" charset="0"/>
              </a:rPr>
              <a:t>s </a:t>
            </a:r>
            <a:r>
              <a:rPr lang="en-US" dirty="0">
                <a:cs typeface="Arial" panose="020B0604020202020204" pitchFamily="34" charset="0"/>
              </a:rPr>
              <a:t>data blocks </a:t>
            </a:r>
            <a:r>
              <a:rPr lang="en-US" dirty="0" smtClean="0">
                <a:cs typeface="Arial" panose="020B0604020202020204" pitchFamily="34" charset="0"/>
              </a:rPr>
              <a:t>are released and the </a:t>
            </a:r>
            <a:r>
              <a:rPr lang="en-US" dirty="0" err="1" smtClean="0">
                <a:cs typeface="Arial" panose="020B0604020202020204" pitchFamily="34" charset="0"/>
              </a:rPr>
              <a:t>inode</a:t>
            </a:r>
            <a:r>
              <a:rPr lang="en-US" dirty="0" smtClean="0">
                <a:cs typeface="Arial" panose="020B0604020202020204" pitchFamily="34" charset="0"/>
              </a:rPr>
              <a:t> structure is freed</a:t>
            </a:r>
            <a:endParaRPr lang="en-US" dirty="0">
              <a:cs typeface="Arial" panose="020B0604020202020204" pitchFamily="34" charset="0"/>
            </a:endParaRPr>
          </a:p>
          <a:p>
            <a:pPr algn="l" rtl="0" eaLnBrk="1" hangingPunct="1"/>
            <a:r>
              <a:rPr lang="en-US" dirty="0" smtClean="0">
                <a:cs typeface="Arial" panose="020B0604020202020204" pitchFamily="34" charset="0"/>
              </a:rPr>
              <a:t>The initial link to a file is established upon file creation</a:t>
            </a:r>
          </a:p>
          <a:p>
            <a:pPr algn="l" rtl="0" eaLnBrk="1" hangingPunct="1"/>
            <a:r>
              <a:rPr lang="en-US" dirty="0" smtClean="0">
                <a:cs typeface="Arial" panose="020B0604020202020204" pitchFamily="34" charset="0"/>
              </a:rPr>
              <a:t>Creating additional links </a:t>
            </a:r>
            <a:r>
              <a:rPr lang="en-US" dirty="0">
                <a:cs typeface="Arial" panose="020B0604020202020204" pitchFamily="34" charset="0"/>
              </a:rPr>
              <a:t>is done using the </a:t>
            </a:r>
            <a:r>
              <a:rPr lang="en-US" b="1" i="1" dirty="0" err="1">
                <a:cs typeface="Arial" panose="020B0604020202020204" pitchFamily="34" charset="0"/>
              </a:rPr>
              <a:t>ln</a:t>
            </a:r>
            <a:r>
              <a:rPr lang="en-US" dirty="0">
                <a:cs typeface="Arial" panose="020B0604020202020204" pitchFamily="34" charset="0"/>
              </a:rPr>
              <a:t> command.</a:t>
            </a:r>
            <a:br>
              <a:rPr lang="en-US" dirty="0">
                <a:cs typeface="Arial" panose="020B0604020202020204" pitchFamily="34" charset="0"/>
              </a:rPr>
            </a:br>
            <a:r>
              <a:rPr lang="en-US" dirty="0">
                <a:cs typeface="Arial" panose="020B0604020202020204" pitchFamily="34" charset="0"/>
              </a:rPr>
              <a:t>&gt; </a:t>
            </a:r>
            <a:r>
              <a:rPr lang="en-US" dirty="0" err="1">
                <a:cs typeface="Arial" panose="020B0604020202020204" pitchFamily="34" charset="0"/>
              </a:rPr>
              <a:t>ln</a:t>
            </a:r>
            <a:r>
              <a:rPr lang="en-US" dirty="0">
                <a:cs typeface="Arial" panose="020B0604020202020204" pitchFamily="34" charset="0"/>
              </a:rPr>
              <a:t>  source  </a:t>
            </a:r>
            <a:r>
              <a:rPr lang="en-US" dirty="0" smtClean="0">
                <a:cs typeface="Arial" panose="020B0604020202020204" pitchFamily="34" charset="0"/>
              </a:rPr>
              <a:t>link-name</a:t>
            </a:r>
          </a:p>
          <a:p>
            <a:pPr algn="l" rtl="0" eaLnBrk="1" hangingPunct="1"/>
            <a:r>
              <a:rPr lang="en-US" dirty="0" smtClean="0">
                <a:cs typeface="Arial" panose="020B0604020202020204" pitchFamily="34" charset="0"/>
              </a:rPr>
              <a:t>Once created, all links are equal!</a:t>
            </a:r>
            <a:endParaRPr lang="en-US"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128</a:t>
            </a:fld>
            <a:endParaRPr lang="he-IL" dirty="0"/>
          </a:p>
        </p:txBody>
      </p:sp>
    </p:spTree>
    <p:extLst>
      <p:ext uri="{BB962C8B-B14F-4D97-AF65-F5344CB8AC3E}">
        <p14:creationId xmlns:p14="http://schemas.microsoft.com/office/powerpoint/2010/main" xmlns="" val="295929851"/>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2107" y="0"/>
            <a:ext cx="10515600" cy="1325563"/>
          </a:xfrm>
        </p:spPr>
        <p:txBody>
          <a:bodyPr vert="horz" lIns="92075" tIns="46038" rIns="92075" bIns="46038" rtlCol="1" anchor="ctr">
            <a:normAutofit/>
          </a:bodyPr>
          <a:lstStyle/>
          <a:p>
            <a:r>
              <a:rPr lang="en-US" dirty="0" smtClean="0">
                <a:solidFill>
                  <a:schemeClr val="bg1"/>
                </a:solidFill>
                <a:cs typeface="Times New Roman" panose="02020603050405020304" pitchFamily="18" charset="0"/>
              </a:rPr>
              <a:t>(Hard</a:t>
            </a:r>
            <a:r>
              <a:rPr lang="en-US" dirty="0">
                <a:solidFill>
                  <a:schemeClr val="bg1"/>
                </a:solidFill>
                <a:cs typeface="Times New Roman" panose="02020603050405020304" pitchFamily="18" charset="0"/>
              </a:rPr>
              <a:t>) link example	</a:t>
            </a:r>
          </a:p>
        </p:txBody>
      </p:sp>
      <p:grpSp>
        <p:nvGrpSpPr>
          <p:cNvPr id="78" name="קבוצה 77"/>
          <p:cNvGrpSpPr/>
          <p:nvPr/>
        </p:nvGrpSpPr>
        <p:grpSpPr>
          <a:xfrm>
            <a:off x="1181359" y="1770404"/>
            <a:ext cx="7112000" cy="4554538"/>
            <a:chOff x="508000" y="2403475"/>
            <a:chExt cx="7112000" cy="4554538"/>
          </a:xfrm>
        </p:grpSpPr>
        <p:grpSp>
          <p:nvGrpSpPr>
            <p:cNvPr id="7" name="Group 95"/>
            <p:cNvGrpSpPr>
              <a:grpSpLocks/>
            </p:cNvGrpSpPr>
            <p:nvPr/>
          </p:nvGrpSpPr>
          <p:grpSpPr bwMode="auto">
            <a:xfrm>
              <a:off x="3265488" y="3395663"/>
              <a:ext cx="1149350" cy="404812"/>
              <a:chOff x="1543" y="3519"/>
              <a:chExt cx="543" cy="340"/>
            </a:xfrm>
          </p:grpSpPr>
          <p:sp>
            <p:nvSpPr>
              <p:cNvPr id="8" name="Freeform 93"/>
              <p:cNvSpPr>
                <a:spLocks/>
              </p:cNvSpPr>
              <p:nvPr/>
            </p:nvSpPr>
            <p:spPr bwMode="auto">
              <a:xfrm>
                <a:off x="1543" y="3519"/>
                <a:ext cx="543" cy="340"/>
              </a:xfrm>
              <a:custGeom>
                <a:avLst/>
                <a:gdLst/>
                <a:ahLst/>
                <a:cxnLst>
                  <a:cxn ang="0">
                    <a:pos x="15" y="0"/>
                  </a:cxn>
                  <a:cxn ang="0">
                    <a:pos x="0" y="24"/>
                  </a:cxn>
                  <a:cxn ang="0">
                    <a:pos x="528" y="340"/>
                  </a:cxn>
                  <a:cxn ang="0">
                    <a:pos x="543" y="317"/>
                  </a:cxn>
                  <a:cxn ang="0">
                    <a:pos x="15" y="0"/>
                  </a:cxn>
                </a:cxnLst>
                <a:rect l="0" t="0" r="r" b="b"/>
                <a:pathLst>
                  <a:path w="543" h="340">
                    <a:moveTo>
                      <a:pt x="15" y="0"/>
                    </a:moveTo>
                    <a:lnTo>
                      <a:pt x="0" y="24"/>
                    </a:lnTo>
                    <a:lnTo>
                      <a:pt x="528" y="340"/>
                    </a:lnTo>
                    <a:lnTo>
                      <a:pt x="543" y="317"/>
                    </a:lnTo>
                    <a:lnTo>
                      <a:pt x="15" y="0"/>
                    </a:lnTo>
                    <a:close/>
                  </a:path>
                </a:pathLst>
              </a:custGeom>
              <a:solidFill>
                <a:srgbClr val="000000"/>
              </a:solidFill>
              <a:ln w="9525">
                <a:no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9" name="Freeform 94"/>
              <p:cNvSpPr>
                <a:spLocks/>
              </p:cNvSpPr>
              <p:nvPr/>
            </p:nvSpPr>
            <p:spPr bwMode="auto">
              <a:xfrm>
                <a:off x="1965" y="3754"/>
                <a:ext cx="112" cy="96"/>
              </a:xfrm>
              <a:custGeom>
                <a:avLst/>
                <a:gdLst/>
                <a:ahLst/>
                <a:cxnLst>
                  <a:cxn ang="0">
                    <a:pos x="0" y="88"/>
                  </a:cxn>
                  <a:cxn ang="0">
                    <a:pos x="112" y="94"/>
                  </a:cxn>
                  <a:cxn ang="0">
                    <a:pos x="50" y="0"/>
                  </a:cxn>
                </a:cxnLst>
                <a:rect l="0" t="0" r="r" b="b"/>
                <a:pathLst>
                  <a:path w="112" h="94">
                    <a:moveTo>
                      <a:pt x="0" y="88"/>
                    </a:moveTo>
                    <a:lnTo>
                      <a:pt x="112" y="94"/>
                    </a:lnTo>
                    <a:lnTo>
                      <a:pt x="50" y="0"/>
                    </a:lnTo>
                  </a:path>
                </a:pathLst>
              </a:custGeom>
              <a:noFill/>
              <a:ln w="4603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77" name="קבוצה 76"/>
            <p:cNvGrpSpPr/>
            <p:nvPr/>
          </p:nvGrpSpPr>
          <p:grpSpPr>
            <a:xfrm>
              <a:off x="508000" y="2403475"/>
              <a:ext cx="7112000" cy="4554538"/>
              <a:chOff x="508000" y="2403475"/>
              <a:chExt cx="7112000" cy="4554538"/>
            </a:xfrm>
          </p:grpSpPr>
          <p:sp>
            <p:nvSpPr>
              <p:cNvPr id="5" name="Rectangle 67"/>
              <p:cNvSpPr>
                <a:spLocks noChangeArrowheads="1"/>
              </p:cNvSpPr>
              <p:nvPr/>
            </p:nvSpPr>
            <p:spPr bwMode="auto">
              <a:xfrm>
                <a:off x="4618038" y="3409950"/>
                <a:ext cx="1795462" cy="882650"/>
              </a:xfrm>
              <a:prstGeom prst="rect">
                <a:avLst/>
              </a:prstGeom>
              <a:solidFill>
                <a:srgbClr val="FFFFFF"/>
              </a:solidFill>
              <a:ln w="19050">
                <a:solidFill>
                  <a:srgbClr val="000000"/>
                </a:solidFill>
                <a:miter lim="800000"/>
                <a:headEnd/>
                <a:tailEnd/>
              </a:ln>
            </p:spPr>
            <p:txBody>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Link</a:t>
                </a:r>
                <a:r>
                  <a:rPr kumimoji="1" lang="en-US" sz="2600" dirty="0" smtClean="0">
                    <a:effectLst>
                      <a:outerShdw blurRad="38100" dist="38100" dir="2700000" algn="tl">
                        <a:srgbClr val="000000">
                          <a:alpha val="43137"/>
                        </a:srgbClr>
                      </a:outerShdw>
                    </a:effectLst>
                    <a:latin typeface="Arial Rounded MT Bold" pitchFamily="34" charset="0"/>
                    <a:cs typeface="Guttman Haim" pitchFamily="2" charset="-79"/>
                  </a:rPr>
                  <a:t> </a:t>
                </a: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count= 2</a:t>
                </a:r>
              </a:p>
            </p:txBody>
          </p:sp>
          <p:sp>
            <p:nvSpPr>
              <p:cNvPr id="6" name="Rectangle 73"/>
              <p:cNvSpPr>
                <a:spLocks noChangeArrowheads="1"/>
              </p:cNvSpPr>
              <p:nvPr/>
            </p:nvSpPr>
            <p:spPr bwMode="auto">
              <a:xfrm>
                <a:off x="5176838" y="3063875"/>
                <a:ext cx="508000" cy="27463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nvGrpSpPr>
              <p:cNvPr id="10" name="קבוצה 9"/>
              <p:cNvGrpSpPr/>
              <p:nvPr/>
            </p:nvGrpSpPr>
            <p:grpSpPr>
              <a:xfrm>
                <a:off x="508000" y="2403475"/>
                <a:ext cx="7112000" cy="4554538"/>
                <a:chOff x="508000" y="2403475"/>
                <a:chExt cx="7112000" cy="4554538"/>
              </a:xfrm>
            </p:grpSpPr>
            <p:sp>
              <p:nvSpPr>
                <p:cNvPr id="11" name="Line 21"/>
                <p:cNvSpPr>
                  <a:spLocks noChangeShapeType="1"/>
                </p:cNvSpPr>
                <p:nvPr/>
              </p:nvSpPr>
              <p:spPr bwMode="auto">
                <a:xfrm flipH="1">
                  <a:off x="1265238" y="2403475"/>
                  <a:ext cx="449262" cy="250825"/>
                </a:xfrm>
                <a:prstGeom prst="line">
                  <a:avLst/>
                </a:prstGeom>
                <a:noFill/>
                <a:ln w="19050">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2" name="Freeform 22"/>
                <p:cNvSpPr>
                  <a:spLocks/>
                </p:cNvSpPr>
                <p:nvPr/>
              </p:nvSpPr>
              <p:spPr bwMode="auto">
                <a:xfrm>
                  <a:off x="1265238" y="2560389"/>
                  <a:ext cx="163175" cy="93911"/>
                </a:xfrm>
                <a:custGeom>
                  <a:avLst/>
                  <a:gdLst/>
                  <a:ahLst/>
                  <a:cxnLst>
                    <a:cxn ang="0">
                      <a:pos x="24" y="0"/>
                    </a:cxn>
                    <a:cxn ang="0">
                      <a:pos x="0" y="79"/>
                    </a:cxn>
                    <a:cxn ang="0">
                      <a:pos x="77" y="53"/>
                    </a:cxn>
                  </a:cxnLst>
                  <a:rect l="0" t="0" r="r" b="b"/>
                  <a:pathLst>
                    <a:path w="77" h="79">
                      <a:moveTo>
                        <a:pt x="24" y="0"/>
                      </a:moveTo>
                      <a:lnTo>
                        <a:pt x="0" y="79"/>
                      </a:lnTo>
                      <a:lnTo>
                        <a:pt x="77" y="53"/>
                      </a:lnTo>
                    </a:path>
                  </a:pathLst>
                </a:custGeom>
                <a:noFill/>
                <a:ln w="19050">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3" name="Line 27"/>
                <p:cNvSpPr>
                  <a:spLocks noChangeShapeType="1"/>
                </p:cNvSpPr>
                <p:nvPr/>
              </p:nvSpPr>
              <p:spPr bwMode="auto">
                <a:xfrm>
                  <a:off x="1265238" y="2906713"/>
                  <a:ext cx="449262" cy="252412"/>
                </a:xfrm>
                <a:prstGeom prst="line">
                  <a:avLst/>
                </a:prstGeom>
                <a:noFill/>
                <a:ln w="19050">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4" name="Freeform 28"/>
                <p:cNvSpPr>
                  <a:spLocks/>
                </p:cNvSpPr>
                <p:nvPr/>
              </p:nvSpPr>
              <p:spPr bwMode="auto">
                <a:xfrm>
                  <a:off x="1544967" y="3067013"/>
                  <a:ext cx="169533" cy="92112"/>
                </a:xfrm>
                <a:custGeom>
                  <a:avLst/>
                  <a:gdLst/>
                  <a:ahLst/>
                  <a:cxnLst>
                    <a:cxn ang="0">
                      <a:pos x="0" y="53"/>
                    </a:cxn>
                    <a:cxn ang="0">
                      <a:pos x="80" y="77"/>
                    </a:cxn>
                    <a:cxn ang="0">
                      <a:pos x="53" y="0"/>
                    </a:cxn>
                  </a:cxnLst>
                  <a:rect l="0" t="0" r="r" b="b"/>
                  <a:pathLst>
                    <a:path w="80" h="77">
                      <a:moveTo>
                        <a:pt x="0" y="53"/>
                      </a:moveTo>
                      <a:lnTo>
                        <a:pt x="80" y="77"/>
                      </a:lnTo>
                      <a:lnTo>
                        <a:pt x="53" y="0"/>
                      </a:lnTo>
                    </a:path>
                  </a:pathLst>
                </a:custGeom>
                <a:noFill/>
                <a:ln w="19050">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5" name="Line 33"/>
                <p:cNvSpPr>
                  <a:spLocks noChangeShapeType="1"/>
                </p:cNvSpPr>
                <p:nvPr/>
              </p:nvSpPr>
              <p:spPr bwMode="auto">
                <a:xfrm>
                  <a:off x="1714500" y="2403475"/>
                  <a:ext cx="446088" cy="250825"/>
                </a:xfrm>
                <a:prstGeom prst="line">
                  <a:avLst/>
                </a:prstGeom>
                <a:noFill/>
                <a:ln w="19050">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6" name="Freeform 34"/>
                <p:cNvSpPr>
                  <a:spLocks/>
                </p:cNvSpPr>
                <p:nvPr/>
              </p:nvSpPr>
              <p:spPr bwMode="auto">
                <a:xfrm>
                  <a:off x="1993569" y="2563955"/>
                  <a:ext cx="167019" cy="90345"/>
                </a:xfrm>
                <a:custGeom>
                  <a:avLst/>
                  <a:gdLst/>
                  <a:ahLst/>
                  <a:cxnLst>
                    <a:cxn ang="0">
                      <a:pos x="0" y="53"/>
                    </a:cxn>
                    <a:cxn ang="0">
                      <a:pos x="79" y="76"/>
                    </a:cxn>
                    <a:cxn ang="0">
                      <a:pos x="52" y="0"/>
                    </a:cxn>
                  </a:cxnLst>
                  <a:rect l="0" t="0" r="r" b="b"/>
                  <a:pathLst>
                    <a:path w="79" h="76">
                      <a:moveTo>
                        <a:pt x="0" y="53"/>
                      </a:moveTo>
                      <a:lnTo>
                        <a:pt x="79" y="76"/>
                      </a:lnTo>
                      <a:lnTo>
                        <a:pt x="52" y="0"/>
                      </a:lnTo>
                    </a:path>
                  </a:pathLst>
                </a:custGeom>
                <a:noFill/>
                <a:ln w="19050">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7" name="Line 39"/>
                <p:cNvSpPr>
                  <a:spLocks noChangeShapeType="1"/>
                </p:cNvSpPr>
                <p:nvPr/>
              </p:nvSpPr>
              <p:spPr bwMode="auto">
                <a:xfrm>
                  <a:off x="2382838" y="2906713"/>
                  <a:ext cx="449262" cy="252412"/>
                </a:xfrm>
                <a:prstGeom prst="line">
                  <a:avLst/>
                </a:prstGeom>
                <a:noFill/>
                <a:ln w="19050">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8" name="Freeform 40"/>
                <p:cNvSpPr>
                  <a:spLocks/>
                </p:cNvSpPr>
                <p:nvPr/>
              </p:nvSpPr>
              <p:spPr bwMode="auto">
                <a:xfrm>
                  <a:off x="2662567" y="3067013"/>
                  <a:ext cx="169533" cy="92112"/>
                </a:xfrm>
                <a:custGeom>
                  <a:avLst/>
                  <a:gdLst/>
                  <a:ahLst/>
                  <a:cxnLst>
                    <a:cxn ang="0">
                      <a:pos x="0" y="53"/>
                    </a:cxn>
                    <a:cxn ang="0">
                      <a:pos x="80" y="77"/>
                    </a:cxn>
                    <a:cxn ang="0">
                      <a:pos x="53" y="0"/>
                    </a:cxn>
                  </a:cxnLst>
                  <a:rect l="0" t="0" r="r" b="b"/>
                  <a:pathLst>
                    <a:path w="80" h="77">
                      <a:moveTo>
                        <a:pt x="0" y="53"/>
                      </a:moveTo>
                      <a:lnTo>
                        <a:pt x="80" y="77"/>
                      </a:lnTo>
                      <a:lnTo>
                        <a:pt x="53" y="0"/>
                      </a:lnTo>
                    </a:path>
                  </a:pathLst>
                </a:custGeom>
                <a:noFill/>
                <a:ln w="19050">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9" name="Freeform 87"/>
                <p:cNvSpPr>
                  <a:spLocks/>
                </p:cNvSpPr>
                <p:nvPr/>
              </p:nvSpPr>
              <p:spPr bwMode="auto">
                <a:xfrm>
                  <a:off x="1708150" y="3395663"/>
                  <a:ext cx="2700338" cy="534590"/>
                </a:xfrm>
                <a:custGeom>
                  <a:avLst/>
                  <a:gdLst/>
                  <a:ahLst/>
                  <a:cxnLst>
                    <a:cxn ang="0">
                      <a:pos x="8" y="0"/>
                    </a:cxn>
                    <a:cxn ang="0">
                      <a:pos x="0" y="27"/>
                    </a:cxn>
                    <a:cxn ang="0">
                      <a:pos x="1267" y="449"/>
                    </a:cxn>
                    <a:cxn ang="0">
                      <a:pos x="1276" y="423"/>
                    </a:cxn>
                    <a:cxn ang="0">
                      <a:pos x="8" y="0"/>
                    </a:cxn>
                  </a:cxnLst>
                  <a:rect l="0" t="0" r="r" b="b"/>
                  <a:pathLst>
                    <a:path w="1276" h="449">
                      <a:moveTo>
                        <a:pt x="8" y="0"/>
                      </a:moveTo>
                      <a:lnTo>
                        <a:pt x="0" y="27"/>
                      </a:lnTo>
                      <a:lnTo>
                        <a:pt x="1267" y="449"/>
                      </a:lnTo>
                      <a:lnTo>
                        <a:pt x="1276" y="423"/>
                      </a:lnTo>
                      <a:lnTo>
                        <a:pt x="8" y="0"/>
                      </a:lnTo>
                      <a:close/>
                    </a:path>
                  </a:pathLst>
                </a:custGeom>
                <a:solidFill>
                  <a:srgbClr val="000000"/>
                </a:solidFill>
                <a:ln w="9525">
                  <a:no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0" name="Freeform 88"/>
                <p:cNvSpPr>
                  <a:spLocks/>
                </p:cNvSpPr>
                <p:nvPr/>
              </p:nvSpPr>
              <p:spPr bwMode="auto">
                <a:xfrm>
                  <a:off x="4158770" y="3818334"/>
                  <a:ext cx="237020" cy="115491"/>
                </a:xfrm>
                <a:custGeom>
                  <a:avLst/>
                  <a:gdLst/>
                  <a:ahLst/>
                  <a:cxnLst>
                    <a:cxn ang="0">
                      <a:pos x="0" y="97"/>
                    </a:cxn>
                    <a:cxn ang="0">
                      <a:pos x="112" y="79"/>
                    </a:cxn>
                    <a:cxn ang="0">
                      <a:pos x="33" y="0"/>
                    </a:cxn>
                  </a:cxnLst>
                  <a:rect l="0" t="0" r="r" b="b"/>
                  <a:pathLst>
                    <a:path w="112" h="97">
                      <a:moveTo>
                        <a:pt x="0" y="97"/>
                      </a:moveTo>
                      <a:lnTo>
                        <a:pt x="112" y="79"/>
                      </a:lnTo>
                      <a:lnTo>
                        <a:pt x="33" y="0"/>
                      </a:lnTo>
                    </a:path>
                  </a:pathLst>
                </a:custGeom>
                <a:noFill/>
                <a:ln w="4603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1" name="AutoShape 6"/>
                <p:cNvSpPr>
                  <a:spLocks noChangeAspect="1" noChangeArrowheads="1" noTextEdit="1"/>
                </p:cNvSpPr>
                <p:nvPr/>
              </p:nvSpPr>
              <p:spPr bwMode="auto">
                <a:xfrm>
                  <a:off x="508000" y="4291013"/>
                  <a:ext cx="7112000" cy="2667000"/>
                </a:xfrm>
                <a:prstGeom prst="rect">
                  <a:avLst/>
                </a:prstGeom>
                <a:no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2" name="Rectangle 9"/>
                <p:cNvSpPr>
                  <a:spLocks noChangeArrowheads="1"/>
                </p:cNvSpPr>
                <p:nvPr/>
              </p:nvSpPr>
              <p:spPr bwMode="auto">
                <a:xfrm>
                  <a:off x="7474857" y="4627790"/>
                  <a:ext cx="117929" cy="39630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nvGrpSpPr>
                <p:cNvPr id="23" name="Group 12"/>
                <p:cNvGrpSpPr>
                  <a:grpSpLocks/>
                </p:cNvGrpSpPr>
                <p:nvPr/>
              </p:nvGrpSpPr>
              <p:grpSpPr bwMode="auto">
                <a:xfrm>
                  <a:off x="1850571" y="4894830"/>
                  <a:ext cx="474738" cy="267040"/>
                  <a:chOff x="684" y="3091"/>
                  <a:chExt cx="157" cy="157"/>
                </a:xfrm>
              </p:grpSpPr>
              <p:sp>
                <p:nvSpPr>
                  <p:cNvPr id="75" name="Line 10"/>
                  <p:cNvSpPr>
                    <a:spLocks noChangeShapeType="1"/>
                  </p:cNvSpPr>
                  <p:nvPr/>
                </p:nvSpPr>
                <p:spPr bwMode="auto">
                  <a:xfrm flipH="1">
                    <a:off x="684" y="3091"/>
                    <a:ext cx="157" cy="161"/>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76" name="Freeform 11"/>
                  <p:cNvSpPr>
                    <a:spLocks/>
                  </p:cNvSpPr>
                  <p:nvPr/>
                </p:nvSpPr>
                <p:spPr bwMode="auto">
                  <a:xfrm>
                    <a:off x="684" y="3189"/>
                    <a:ext cx="57" cy="63"/>
                  </a:xfrm>
                  <a:custGeom>
                    <a:avLst/>
                    <a:gdLst/>
                    <a:ahLst/>
                    <a:cxnLst>
                      <a:cxn ang="0">
                        <a:pos x="18" y="0"/>
                      </a:cxn>
                      <a:cxn ang="0">
                        <a:pos x="0" y="59"/>
                      </a:cxn>
                      <a:cxn ang="0">
                        <a:pos x="57" y="39"/>
                      </a:cxn>
                    </a:cxnLst>
                    <a:rect l="0" t="0" r="r" b="b"/>
                    <a:pathLst>
                      <a:path w="57" h="59">
                        <a:moveTo>
                          <a:pt x="18" y="0"/>
                        </a:moveTo>
                        <a:lnTo>
                          <a:pt x="0" y="59"/>
                        </a:lnTo>
                        <a:lnTo>
                          <a:pt x="57" y="39"/>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24" name="Group 15"/>
                <p:cNvGrpSpPr>
                  <a:grpSpLocks/>
                </p:cNvGrpSpPr>
                <p:nvPr/>
              </p:nvGrpSpPr>
              <p:grpSpPr bwMode="auto">
                <a:xfrm>
                  <a:off x="1850571" y="4894830"/>
                  <a:ext cx="474738" cy="267040"/>
                  <a:chOff x="684" y="3091"/>
                  <a:chExt cx="157" cy="157"/>
                </a:xfrm>
              </p:grpSpPr>
              <p:sp>
                <p:nvSpPr>
                  <p:cNvPr id="73" name="Line 13"/>
                  <p:cNvSpPr>
                    <a:spLocks noChangeShapeType="1"/>
                  </p:cNvSpPr>
                  <p:nvPr/>
                </p:nvSpPr>
                <p:spPr bwMode="auto">
                  <a:xfrm flipH="1">
                    <a:off x="684" y="3091"/>
                    <a:ext cx="157" cy="161"/>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74" name="Freeform 14"/>
                  <p:cNvSpPr>
                    <a:spLocks/>
                  </p:cNvSpPr>
                  <p:nvPr/>
                </p:nvSpPr>
                <p:spPr bwMode="auto">
                  <a:xfrm>
                    <a:off x="684" y="3189"/>
                    <a:ext cx="57" cy="63"/>
                  </a:xfrm>
                  <a:custGeom>
                    <a:avLst/>
                    <a:gdLst/>
                    <a:ahLst/>
                    <a:cxnLst>
                      <a:cxn ang="0">
                        <a:pos x="18" y="0"/>
                      </a:cxn>
                      <a:cxn ang="0">
                        <a:pos x="0" y="59"/>
                      </a:cxn>
                      <a:cxn ang="0">
                        <a:pos x="57" y="39"/>
                      </a:cxn>
                    </a:cxnLst>
                    <a:rect l="0" t="0" r="r" b="b"/>
                    <a:pathLst>
                      <a:path w="57" h="59">
                        <a:moveTo>
                          <a:pt x="18" y="0"/>
                        </a:moveTo>
                        <a:lnTo>
                          <a:pt x="0" y="59"/>
                        </a:lnTo>
                        <a:lnTo>
                          <a:pt x="57" y="39"/>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25" name="Group 18"/>
                <p:cNvGrpSpPr>
                  <a:grpSpLocks/>
                </p:cNvGrpSpPr>
                <p:nvPr/>
              </p:nvGrpSpPr>
              <p:grpSpPr bwMode="auto">
                <a:xfrm>
                  <a:off x="2325310" y="4894830"/>
                  <a:ext cx="474738" cy="267040"/>
                  <a:chOff x="841" y="3091"/>
                  <a:chExt cx="157" cy="157"/>
                </a:xfrm>
              </p:grpSpPr>
              <p:sp>
                <p:nvSpPr>
                  <p:cNvPr id="71" name="Line 16"/>
                  <p:cNvSpPr>
                    <a:spLocks noChangeShapeType="1"/>
                  </p:cNvSpPr>
                  <p:nvPr/>
                </p:nvSpPr>
                <p:spPr bwMode="auto">
                  <a:xfrm>
                    <a:off x="841" y="3091"/>
                    <a:ext cx="157" cy="161"/>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72" name="Freeform 17"/>
                  <p:cNvSpPr>
                    <a:spLocks/>
                  </p:cNvSpPr>
                  <p:nvPr/>
                </p:nvSpPr>
                <p:spPr bwMode="auto">
                  <a:xfrm>
                    <a:off x="939" y="3191"/>
                    <a:ext cx="59" cy="57"/>
                  </a:xfrm>
                  <a:custGeom>
                    <a:avLst/>
                    <a:gdLst/>
                    <a:ahLst/>
                    <a:cxnLst>
                      <a:cxn ang="0">
                        <a:pos x="0" y="39"/>
                      </a:cxn>
                      <a:cxn ang="0">
                        <a:pos x="59" y="57"/>
                      </a:cxn>
                      <a:cxn ang="0">
                        <a:pos x="39" y="0"/>
                      </a:cxn>
                    </a:cxnLst>
                    <a:rect l="0" t="0" r="r" b="b"/>
                    <a:pathLst>
                      <a:path w="59" h="57">
                        <a:moveTo>
                          <a:pt x="0" y="39"/>
                        </a:moveTo>
                        <a:lnTo>
                          <a:pt x="59" y="57"/>
                        </a:lnTo>
                        <a:lnTo>
                          <a:pt x="39" y="0"/>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26" name="Group 21"/>
                <p:cNvGrpSpPr>
                  <a:grpSpLocks/>
                </p:cNvGrpSpPr>
                <p:nvPr/>
              </p:nvGrpSpPr>
              <p:grpSpPr bwMode="auto">
                <a:xfrm>
                  <a:off x="2325310" y="4894830"/>
                  <a:ext cx="474738" cy="267040"/>
                  <a:chOff x="841" y="3091"/>
                  <a:chExt cx="157" cy="157"/>
                </a:xfrm>
              </p:grpSpPr>
              <p:sp>
                <p:nvSpPr>
                  <p:cNvPr id="69" name="Line 19"/>
                  <p:cNvSpPr>
                    <a:spLocks noChangeShapeType="1"/>
                  </p:cNvSpPr>
                  <p:nvPr/>
                </p:nvSpPr>
                <p:spPr bwMode="auto">
                  <a:xfrm>
                    <a:off x="841" y="3091"/>
                    <a:ext cx="157" cy="161"/>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70" name="Freeform 20"/>
                  <p:cNvSpPr>
                    <a:spLocks/>
                  </p:cNvSpPr>
                  <p:nvPr/>
                </p:nvSpPr>
                <p:spPr bwMode="auto">
                  <a:xfrm>
                    <a:off x="939" y="3191"/>
                    <a:ext cx="59" cy="57"/>
                  </a:xfrm>
                  <a:custGeom>
                    <a:avLst/>
                    <a:gdLst/>
                    <a:ahLst/>
                    <a:cxnLst>
                      <a:cxn ang="0">
                        <a:pos x="0" y="39"/>
                      </a:cxn>
                      <a:cxn ang="0">
                        <a:pos x="59" y="57"/>
                      </a:cxn>
                      <a:cxn ang="0">
                        <a:pos x="39" y="0"/>
                      </a:cxn>
                    </a:cxnLst>
                    <a:rect l="0" t="0" r="r" b="b"/>
                    <a:pathLst>
                      <a:path w="59" h="57">
                        <a:moveTo>
                          <a:pt x="0" y="39"/>
                        </a:moveTo>
                        <a:lnTo>
                          <a:pt x="59" y="57"/>
                        </a:lnTo>
                        <a:lnTo>
                          <a:pt x="39" y="0"/>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27" name="Group 24"/>
                <p:cNvGrpSpPr>
                  <a:grpSpLocks/>
                </p:cNvGrpSpPr>
                <p:nvPr/>
              </p:nvGrpSpPr>
              <p:grpSpPr bwMode="auto">
                <a:xfrm>
                  <a:off x="3035905" y="5428910"/>
                  <a:ext cx="474738" cy="265339"/>
                  <a:chOff x="1076" y="3405"/>
                  <a:chExt cx="157" cy="156"/>
                </a:xfrm>
              </p:grpSpPr>
              <p:sp>
                <p:nvSpPr>
                  <p:cNvPr id="67" name="Line 22"/>
                  <p:cNvSpPr>
                    <a:spLocks noChangeShapeType="1"/>
                  </p:cNvSpPr>
                  <p:nvPr/>
                </p:nvSpPr>
                <p:spPr bwMode="auto">
                  <a:xfrm>
                    <a:off x="1076" y="3405"/>
                    <a:ext cx="157" cy="156"/>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68" name="Freeform 23"/>
                  <p:cNvSpPr>
                    <a:spLocks/>
                  </p:cNvSpPr>
                  <p:nvPr/>
                </p:nvSpPr>
                <p:spPr bwMode="auto">
                  <a:xfrm>
                    <a:off x="1174" y="3505"/>
                    <a:ext cx="59" cy="56"/>
                  </a:xfrm>
                  <a:custGeom>
                    <a:avLst/>
                    <a:gdLst/>
                    <a:ahLst/>
                    <a:cxnLst>
                      <a:cxn ang="0">
                        <a:pos x="0" y="39"/>
                      </a:cxn>
                      <a:cxn ang="0">
                        <a:pos x="59" y="56"/>
                      </a:cxn>
                      <a:cxn ang="0">
                        <a:pos x="39" y="0"/>
                      </a:cxn>
                    </a:cxnLst>
                    <a:rect l="0" t="0" r="r" b="b"/>
                    <a:pathLst>
                      <a:path w="59" h="56">
                        <a:moveTo>
                          <a:pt x="0" y="39"/>
                        </a:moveTo>
                        <a:lnTo>
                          <a:pt x="59" y="56"/>
                        </a:lnTo>
                        <a:lnTo>
                          <a:pt x="39" y="0"/>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28" name="Group 27"/>
                <p:cNvGrpSpPr>
                  <a:grpSpLocks/>
                </p:cNvGrpSpPr>
                <p:nvPr/>
              </p:nvGrpSpPr>
              <p:grpSpPr bwMode="auto">
                <a:xfrm>
                  <a:off x="3035905" y="5428910"/>
                  <a:ext cx="474738" cy="265339"/>
                  <a:chOff x="1076" y="3405"/>
                  <a:chExt cx="157" cy="156"/>
                </a:xfrm>
              </p:grpSpPr>
              <p:sp>
                <p:nvSpPr>
                  <p:cNvPr id="65" name="Line 25"/>
                  <p:cNvSpPr>
                    <a:spLocks noChangeShapeType="1"/>
                  </p:cNvSpPr>
                  <p:nvPr/>
                </p:nvSpPr>
                <p:spPr bwMode="auto">
                  <a:xfrm>
                    <a:off x="1076" y="3405"/>
                    <a:ext cx="157" cy="156"/>
                  </a:xfrm>
                  <a:prstGeom prst="line">
                    <a:avLst/>
                  </a:prstGeom>
                  <a:noFill/>
                  <a:ln w="14288">
                    <a:solidFill>
                      <a:srgbClr val="000000"/>
                    </a:solid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66" name="Freeform 26"/>
                  <p:cNvSpPr>
                    <a:spLocks/>
                  </p:cNvSpPr>
                  <p:nvPr/>
                </p:nvSpPr>
                <p:spPr bwMode="auto">
                  <a:xfrm>
                    <a:off x="1174" y="3505"/>
                    <a:ext cx="59" cy="56"/>
                  </a:xfrm>
                  <a:custGeom>
                    <a:avLst/>
                    <a:gdLst/>
                    <a:ahLst/>
                    <a:cxnLst>
                      <a:cxn ang="0">
                        <a:pos x="0" y="39"/>
                      </a:cxn>
                      <a:cxn ang="0">
                        <a:pos x="59" y="56"/>
                      </a:cxn>
                      <a:cxn ang="0">
                        <a:pos x="39" y="0"/>
                      </a:cxn>
                    </a:cxnLst>
                    <a:rect l="0" t="0" r="r" b="b"/>
                    <a:pathLst>
                      <a:path w="59" h="56">
                        <a:moveTo>
                          <a:pt x="0" y="39"/>
                        </a:moveTo>
                        <a:lnTo>
                          <a:pt x="59" y="56"/>
                        </a:lnTo>
                        <a:lnTo>
                          <a:pt x="39" y="0"/>
                        </a:lnTo>
                      </a:path>
                    </a:pathLst>
                  </a:custGeom>
                  <a:noFill/>
                  <a:ln w="14288">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sp>
              <p:nvSpPr>
                <p:cNvPr id="29" name="Rectangle 28"/>
                <p:cNvSpPr>
                  <a:spLocks noChangeArrowheads="1"/>
                </p:cNvSpPr>
                <p:nvPr/>
              </p:nvSpPr>
              <p:spPr bwMode="auto">
                <a:xfrm>
                  <a:off x="1375833" y="516187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0" name="Rectangle 29"/>
                <p:cNvSpPr>
                  <a:spLocks noChangeArrowheads="1"/>
                </p:cNvSpPr>
                <p:nvPr/>
              </p:nvSpPr>
              <p:spPr bwMode="auto">
                <a:xfrm>
                  <a:off x="1508881" y="5190785"/>
                  <a:ext cx="120952" cy="24492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600">
                      <a:solidFill>
                        <a:srgbClr val="000000"/>
                      </a:solidFill>
                      <a:effectLst>
                        <a:outerShdw blurRad="38100" dist="38100" dir="2700000" algn="tl">
                          <a:srgbClr val="000000">
                            <a:alpha val="43137"/>
                          </a:srgbClr>
                        </a:outerShdw>
                      </a:effectLst>
                      <a:latin typeface="Arial Rounded MT Bold" pitchFamily="34" charset="0"/>
                      <a:cs typeface="Guttman Haim" pitchFamily="2" charset="-79"/>
                    </a:rPr>
                    <a:t> </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1" name="Rectangle 30"/>
                <p:cNvSpPr>
                  <a:spLocks noChangeArrowheads="1"/>
                </p:cNvSpPr>
                <p:nvPr/>
              </p:nvSpPr>
              <p:spPr bwMode="auto">
                <a:xfrm>
                  <a:off x="1687286" y="5187384"/>
                  <a:ext cx="229810" cy="212612"/>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40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tst</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2" name="Rectangle 31"/>
                <p:cNvSpPr>
                  <a:spLocks noChangeArrowheads="1"/>
                </p:cNvSpPr>
                <p:nvPr/>
              </p:nvSpPr>
              <p:spPr bwMode="auto">
                <a:xfrm>
                  <a:off x="1375833" y="516187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3" name="Rectangle 32"/>
                <p:cNvSpPr>
                  <a:spLocks noChangeArrowheads="1"/>
                </p:cNvSpPr>
                <p:nvPr/>
              </p:nvSpPr>
              <p:spPr bwMode="auto">
                <a:xfrm>
                  <a:off x="1508881" y="5190785"/>
                  <a:ext cx="117929" cy="39800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4" name="Rectangle 33"/>
                <p:cNvSpPr>
                  <a:spLocks noChangeArrowheads="1"/>
                </p:cNvSpPr>
                <p:nvPr/>
              </p:nvSpPr>
              <p:spPr bwMode="auto">
                <a:xfrm>
                  <a:off x="1687286" y="5187384"/>
                  <a:ext cx="468690" cy="273844"/>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work</a:t>
                  </a: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5" name="Rectangle 34"/>
                <p:cNvSpPr>
                  <a:spLocks noChangeArrowheads="1"/>
                </p:cNvSpPr>
                <p:nvPr/>
              </p:nvSpPr>
              <p:spPr bwMode="auto">
                <a:xfrm>
                  <a:off x="2561167" y="516187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6" name="Rectangle 35"/>
                <p:cNvSpPr>
                  <a:spLocks noChangeArrowheads="1"/>
                </p:cNvSpPr>
                <p:nvPr/>
              </p:nvSpPr>
              <p:spPr bwMode="auto">
                <a:xfrm>
                  <a:off x="2515810" y="5190785"/>
                  <a:ext cx="117929" cy="39800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7" name="Rectangle 36"/>
                <p:cNvSpPr>
                  <a:spLocks noChangeArrowheads="1"/>
                </p:cNvSpPr>
                <p:nvPr/>
              </p:nvSpPr>
              <p:spPr bwMode="auto">
                <a:xfrm>
                  <a:off x="2694214" y="5187384"/>
                  <a:ext cx="320524" cy="273844"/>
                </a:xfrm>
                <a:prstGeom prst="rect">
                  <a:avLst/>
                </a:prstGeom>
                <a:noFill/>
                <a:ln w="9525">
                  <a:noFill/>
                  <a:miter lim="800000"/>
                  <a:headEnd/>
                  <a:tailEnd/>
                </a:ln>
              </p:spPr>
              <p:txBody>
                <a:bodyPr lIns="0" tIns="0" rIns="0" bIns="0">
                  <a:spAutoFit/>
                </a:bodyPr>
                <a:lstStyle/>
                <a:p>
                  <a:pPr eaLnBrk="0" fontAlgn="auto" hangingPunct="0">
                    <a:spcBef>
                      <a:spcPts val="600"/>
                    </a:spcBef>
                    <a:spcAft>
                      <a:spcPts val="300"/>
                    </a:spcAft>
                    <a:buClr>
                      <a:schemeClr val="tx1"/>
                    </a:buClr>
                    <a:defRPr/>
                  </a:pPr>
                  <a:r>
                    <a:rPr kumimoji="1" lang="en-US" dirty="0" err="1">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tst</a:t>
                  </a: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8" name="Rectangle 37"/>
                <p:cNvSpPr>
                  <a:spLocks noChangeArrowheads="1"/>
                </p:cNvSpPr>
                <p:nvPr/>
              </p:nvSpPr>
              <p:spPr bwMode="auto">
                <a:xfrm>
                  <a:off x="1850571" y="462779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9" name="Rectangle 38"/>
                <p:cNvSpPr>
                  <a:spLocks noChangeArrowheads="1"/>
                </p:cNvSpPr>
                <p:nvPr/>
              </p:nvSpPr>
              <p:spPr bwMode="auto">
                <a:xfrm>
                  <a:off x="2056190" y="4658406"/>
                  <a:ext cx="117929" cy="39630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0" name="Rectangle 39"/>
                <p:cNvSpPr>
                  <a:spLocks noChangeArrowheads="1"/>
                </p:cNvSpPr>
                <p:nvPr/>
              </p:nvSpPr>
              <p:spPr bwMode="auto">
                <a:xfrm>
                  <a:off x="2234595" y="4653303"/>
                  <a:ext cx="123976" cy="273844"/>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a:t>
                  </a: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1" name="Rectangle 40"/>
                <p:cNvSpPr>
                  <a:spLocks noChangeArrowheads="1"/>
                </p:cNvSpPr>
                <p:nvPr/>
              </p:nvSpPr>
              <p:spPr bwMode="auto">
                <a:xfrm>
                  <a:off x="3510643" y="569425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2" name="Rectangle 41"/>
                <p:cNvSpPr>
                  <a:spLocks noChangeArrowheads="1"/>
                </p:cNvSpPr>
                <p:nvPr/>
              </p:nvSpPr>
              <p:spPr bwMode="auto">
                <a:xfrm>
                  <a:off x="3616476" y="5724866"/>
                  <a:ext cx="120952" cy="250031"/>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600">
                      <a:solidFill>
                        <a:srgbClr val="000000"/>
                      </a:solidFill>
                      <a:effectLst>
                        <a:outerShdw blurRad="38100" dist="38100" dir="2700000" algn="tl">
                          <a:srgbClr val="000000">
                            <a:alpha val="43137"/>
                          </a:srgbClr>
                        </a:outerShdw>
                      </a:effectLst>
                      <a:latin typeface="Arial Rounded MT Bold" pitchFamily="34" charset="0"/>
                      <a:cs typeface="Guttman Haim" pitchFamily="2" charset="-79"/>
                    </a:rPr>
                    <a:t> </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3" name="Rectangle 42"/>
                <p:cNvSpPr>
                  <a:spLocks noChangeArrowheads="1"/>
                </p:cNvSpPr>
                <p:nvPr/>
              </p:nvSpPr>
              <p:spPr bwMode="auto">
                <a:xfrm>
                  <a:off x="3794881" y="5721464"/>
                  <a:ext cx="263071" cy="212612"/>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40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4" name="Rectangle 43"/>
                <p:cNvSpPr>
                  <a:spLocks noChangeArrowheads="1"/>
                </p:cNvSpPr>
                <p:nvPr/>
              </p:nvSpPr>
              <p:spPr bwMode="auto">
                <a:xfrm>
                  <a:off x="3510643" y="5694250"/>
                  <a:ext cx="949476" cy="267040"/>
                </a:xfrm>
                <a:prstGeom prst="rect">
                  <a:avLst/>
                </a:prstGeom>
                <a:solidFill>
                  <a:srgbClr val="FFFFFF"/>
                </a:solidFill>
                <a:ln w="9525">
                  <a:no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5" name="Rectangle 44"/>
                <p:cNvSpPr>
                  <a:spLocks noChangeArrowheads="1"/>
                </p:cNvSpPr>
                <p:nvPr/>
              </p:nvSpPr>
              <p:spPr bwMode="auto">
                <a:xfrm>
                  <a:off x="3616476" y="5724866"/>
                  <a:ext cx="117929" cy="39630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6" name="Rectangle 45"/>
                <p:cNvSpPr>
                  <a:spLocks noChangeArrowheads="1"/>
                </p:cNvSpPr>
                <p:nvPr/>
              </p:nvSpPr>
              <p:spPr bwMode="auto">
                <a:xfrm>
                  <a:off x="3643690" y="5719763"/>
                  <a:ext cx="260048" cy="273844"/>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err="1">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a.c</a:t>
                  </a: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7" name="Rectangle 47"/>
                <p:cNvSpPr>
                  <a:spLocks noChangeArrowheads="1"/>
                </p:cNvSpPr>
                <p:nvPr/>
              </p:nvSpPr>
              <p:spPr bwMode="auto">
                <a:xfrm>
                  <a:off x="5430762" y="5862638"/>
                  <a:ext cx="1905000" cy="607219"/>
                </a:xfrm>
                <a:prstGeom prst="rect">
                  <a:avLst/>
                </a:prstGeom>
                <a:solidFill>
                  <a:srgbClr val="FFFFFF"/>
                </a:solidFill>
                <a:ln w="14288">
                  <a:solidFill>
                    <a:srgbClr val="000000"/>
                  </a:solid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8" name="Rectangle 48"/>
                <p:cNvSpPr>
                  <a:spLocks noChangeArrowheads="1"/>
                </p:cNvSpPr>
                <p:nvPr/>
              </p:nvSpPr>
              <p:spPr bwMode="auto">
                <a:xfrm>
                  <a:off x="5645452" y="5561580"/>
                  <a:ext cx="1427238" cy="273844"/>
                </a:xfrm>
                <a:prstGeom prst="rect">
                  <a:avLst/>
                </a:prstGeom>
                <a:solidFill>
                  <a:srgbClr val="FFFFFF"/>
                </a:solidFill>
                <a:ln w="14288">
                  <a:solidFill>
                    <a:srgbClr val="000000"/>
                  </a:solid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9" name="Rectangle 49"/>
                <p:cNvSpPr>
                  <a:spLocks noChangeArrowheads="1"/>
                </p:cNvSpPr>
                <p:nvPr/>
              </p:nvSpPr>
              <p:spPr bwMode="auto">
                <a:xfrm>
                  <a:off x="5820833" y="5599000"/>
                  <a:ext cx="123976" cy="24492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600">
                      <a:solidFill>
                        <a:srgbClr val="000000"/>
                      </a:solidFill>
                      <a:effectLst>
                        <a:outerShdw blurRad="38100" dist="38100" dir="2700000" algn="tl">
                          <a:srgbClr val="000000">
                            <a:alpha val="43137"/>
                          </a:srgbClr>
                        </a:outerShdw>
                      </a:effectLst>
                      <a:latin typeface="Arial Rounded MT Bold" pitchFamily="34" charset="0"/>
                      <a:cs typeface="Guttman Haim" pitchFamily="2" charset="-79"/>
                    </a:rPr>
                    <a:t> </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0" name="Rectangle 50"/>
                <p:cNvSpPr>
                  <a:spLocks noChangeArrowheads="1"/>
                </p:cNvSpPr>
                <p:nvPr/>
              </p:nvSpPr>
              <p:spPr bwMode="auto">
                <a:xfrm>
                  <a:off x="5999238" y="5595598"/>
                  <a:ext cx="456595" cy="212612"/>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buFontTx/>
                    <a:buChar char="•"/>
                    <a:defRPr/>
                  </a:pPr>
                  <a:r>
                    <a:rPr kumimoji="1" lang="en-US" sz="140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1" name="Rectangle 51"/>
                <p:cNvSpPr>
                  <a:spLocks noChangeArrowheads="1"/>
                </p:cNvSpPr>
                <p:nvPr/>
              </p:nvSpPr>
              <p:spPr bwMode="auto">
                <a:xfrm>
                  <a:off x="5645452" y="5505450"/>
                  <a:ext cx="1427238" cy="326571"/>
                </a:xfrm>
                <a:prstGeom prst="rect">
                  <a:avLst/>
                </a:prstGeom>
                <a:solidFill>
                  <a:srgbClr val="FFFFFF"/>
                </a:solidFill>
                <a:ln w="14288">
                  <a:solidFill>
                    <a:srgbClr val="000000"/>
                  </a:solid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2" name="Rectangle 52"/>
                <p:cNvSpPr>
                  <a:spLocks noChangeArrowheads="1"/>
                </p:cNvSpPr>
                <p:nvPr/>
              </p:nvSpPr>
              <p:spPr bwMode="auto">
                <a:xfrm>
                  <a:off x="5820833" y="5599000"/>
                  <a:ext cx="51405" cy="24492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sz="1600" dirty="0">
                      <a:solidFill>
                        <a:srgbClr val="000000"/>
                      </a:solidFill>
                      <a:effectLst>
                        <a:outerShdw blurRad="38100" dist="38100" dir="2700000" algn="tl">
                          <a:srgbClr val="000000">
                            <a:alpha val="43137"/>
                          </a:srgbClr>
                        </a:outerShdw>
                      </a:effectLst>
                      <a:latin typeface="Arial Rounded MT Bold" pitchFamily="34" charset="0"/>
                      <a:cs typeface="Guttman Haim" pitchFamily="2" charset="-79"/>
                    </a:rPr>
                    <a:t> </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3" name="Rectangle 53"/>
                <p:cNvSpPr>
                  <a:spLocks noChangeArrowheads="1"/>
                </p:cNvSpPr>
                <p:nvPr/>
              </p:nvSpPr>
              <p:spPr bwMode="auto">
                <a:xfrm>
                  <a:off x="5999238" y="5505451"/>
                  <a:ext cx="514048" cy="273844"/>
                </a:xfrm>
                <a:prstGeom prst="rect">
                  <a:avLst/>
                </a:prstGeom>
                <a:noFill/>
                <a:ln w="9525">
                  <a:noFill/>
                  <a:miter lim="800000"/>
                  <a:headEnd/>
                  <a:tailEnd/>
                </a:ln>
              </p:spPr>
              <p:txBody>
                <a:bodyPr lIns="0" tIns="0" rIns="0" bIns="0">
                  <a:spAutoFit/>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4" name="Rectangle 55"/>
                <p:cNvSpPr>
                  <a:spLocks noChangeArrowheads="1"/>
                </p:cNvSpPr>
                <p:nvPr/>
              </p:nvSpPr>
              <p:spPr bwMode="auto">
                <a:xfrm>
                  <a:off x="5388429" y="6532790"/>
                  <a:ext cx="51405" cy="244929"/>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sz="1600" dirty="0">
                      <a:solidFill>
                        <a:srgbClr val="000000"/>
                      </a:solidFill>
                      <a:effectLst>
                        <a:outerShdw blurRad="38100" dist="38100" dir="2700000" algn="tl">
                          <a:srgbClr val="000000">
                            <a:alpha val="43137"/>
                          </a:srgbClr>
                        </a:outerShdw>
                      </a:effectLst>
                      <a:latin typeface="Arial Rounded MT Bold" pitchFamily="34" charset="0"/>
                      <a:cs typeface="Guttman Haim" pitchFamily="2" charset="-79"/>
                    </a:rPr>
                    <a:t> </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5" name="Rectangle 59"/>
                <p:cNvSpPr>
                  <a:spLocks noChangeArrowheads="1"/>
                </p:cNvSpPr>
                <p:nvPr/>
              </p:nvSpPr>
              <p:spPr bwMode="auto">
                <a:xfrm>
                  <a:off x="5430762" y="6066745"/>
                  <a:ext cx="1905000" cy="403112"/>
                </a:xfrm>
                <a:prstGeom prst="rect">
                  <a:avLst/>
                </a:prstGeom>
                <a:solidFill>
                  <a:srgbClr val="FFFFFF"/>
                </a:solidFill>
                <a:ln w="14288">
                  <a:solidFill>
                    <a:srgbClr val="000000"/>
                  </a:solidFill>
                  <a:miter lim="800000"/>
                  <a:headEnd/>
                  <a:tailEnd/>
                </a:ln>
              </p:spPr>
              <p:txBody>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Link count= 1</a:t>
                  </a:r>
                </a:p>
              </p:txBody>
            </p:sp>
            <p:sp>
              <p:nvSpPr>
                <p:cNvPr id="56" name="Rectangle 60"/>
                <p:cNvSpPr>
                  <a:spLocks noChangeArrowheads="1"/>
                </p:cNvSpPr>
                <p:nvPr/>
              </p:nvSpPr>
              <p:spPr bwMode="auto">
                <a:xfrm>
                  <a:off x="5349119" y="6532790"/>
                  <a:ext cx="3024" cy="39630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7" name="Rectangle 62"/>
                <p:cNvSpPr>
                  <a:spLocks noChangeArrowheads="1"/>
                </p:cNvSpPr>
                <p:nvPr/>
              </p:nvSpPr>
              <p:spPr bwMode="auto">
                <a:xfrm>
                  <a:off x="6092976" y="6527687"/>
                  <a:ext cx="3024" cy="39630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8" name="Rectangle 63"/>
                <p:cNvSpPr>
                  <a:spLocks noChangeArrowheads="1"/>
                </p:cNvSpPr>
                <p:nvPr/>
              </p:nvSpPr>
              <p:spPr bwMode="auto">
                <a:xfrm>
                  <a:off x="7099905" y="6527687"/>
                  <a:ext cx="3024" cy="275545"/>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endParaRPr kumimoji="1" lang="en-US"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nvGrpSpPr>
                <p:cNvPr id="59" name="Group 66"/>
                <p:cNvGrpSpPr>
                  <a:grpSpLocks/>
                </p:cNvGrpSpPr>
                <p:nvPr/>
              </p:nvGrpSpPr>
              <p:grpSpPr bwMode="auto">
                <a:xfrm>
                  <a:off x="3973286" y="5945982"/>
                  <a:ext cx="1215571" cy="430326"/>
                  <a:chOff x="1386" y="3709"/>
                  <a:chExt cx="402" cy="253"/>
                </a:xfrm>
              </p:grpSpPr>
              <p:sp>
                <p:nvSpPr>
                  <p:cNvPr id="63" name="Freeform 64"/>
                  <p:cNvSpPr>
                    <a:spLocks/>
                  </p:cNvSpPr>
                  <p:nvPr/>
                </p:nvSpPr>
                <p:spPr bwMode="auto">
                  <a:xfrm>
                    <a:off x="1386" y="3709"/>
                    <a:ext cx="402" cy="253"/>
                  </a:xfrm>
                  <a:custGeom>
                    <a:avLst/>
                    <a:gdLst/>
                    <a:ahLst/>
                    <a:cxnLst>
                      <a:cxn ang="0">
                        <a:pos x="10" y="0"/>
                      </a:cxn>
                      <a:cxn ang="0">
                        <a:pos x="0" y="18"/>
                      </a:cxn>
                      <a:cxn ang="0">
                        <a:pos x="392" y="253"/>
                      </a:cxn>
                      <a:cxn ang="0">
                        <a:pos x="402" y="236"/>
                      </a:cxn>
                      <a:cxn ang="0">
                        <a:pos x="10" y="0"/>
                      </a:cxn>
                    </a:cxnLst>
                    <a:rect l="0" t="0" r="r" b="b"/>
                    <a:pathLst>
                      <a:path w="402" h="253">
                        <a:moveTo>
                          <a:pt x="10" y="0"/>
                        </a:moveTo>
                        <a:lnTo>
                          <a:pt x="0" y="18"/>
                        </a:lnTo>
                        <a:lnTo>
                          <a:pt x="392" y="253"/>
                        </a:lnTo>
                        <a:lnTo>
                          <a:pt x="402" y="236"/>
                        </a:lnTo>
                        <a:lnTo>
                          <a:pt x="10" y="0"/>
                        </a:lnTo>
                        <a:close/>
                      </a:path>
                    </a:pathLst>
                  </a:custGeom>
                  <a:solidFill>
                    <a:srgbClr val="000000"/>
                  </a:solidFill>
                  <a:ln w="9525">
                    <a:no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64" name="Freeform 65"/>
                  <p:cNvSpPr>
                    <a:spLocks/>
                  </p:cNvSpPr>
                  <p:nvPr/>
                </p:nvSpPr>
                <p:spPr bwMode="auto">
                  <a:xfrm>
                    <a:off x="1699" y="3884"/>
                    <a:ext cx="83" cy="69"/>
                  </a:xfrm>
                  <a:custGeom>
                    <a:avLst/>
                    <a:gdLst/>
                    <a:ahLst/>
                    <a:cxnLst>
                      <a:cxn ang="0">
                        <a:pos x="0" y="65"/>
                      </a:cxn>
                      <a:cxn ang="0">
                        <a:pos x="83" y="69"/>
                      </a:cxn>
                      <a:cxn ang="0">
                        <a:pos x="37" y="0"/>
                      </a:cxn>
                    </a:cxnLst>
                    <a:rect l="0" t="0" r="r" b="b"/>
                    <a:pathLst>
                      <a:path w="83" h="69">
                        <a:moveTo>
                          <a:pt x="0" y="65"/>
                        </a:moveTo>
                        <a:lnTo>
                          <a:pt x="83" y="69"/>
                        </a:lnTo>
                        <a:lnTo>
                          <a:pt x="37" y="0"/>
                        </a:lnTo>
                      </a:path>
                    </a:pathLst>
                  </a:custGeom>
                  <a:noFill/>
                  <a:ln w="34925">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60" name="Group 69"/>
                <p:cNvGrpSpPr>
                  <a:grpSpLocks/>
                </p:cNvGrpSpPr>
                <p:nvPr/>
              </p:nvGrpSpPr>
              <p:grpSpPr bwMode="auto">
                <a:xfrm>
                  <a:off x="3973286" y="5945982"/>
                  <a:ext cx="1215571" cy="430326"/>
                  <a:chOff x="1386" y="3709"/>
                  <a:chExt cx="402" cy="253"/>
                </a:xfrm>
              </p:grpSpPr>
              <p:sp>
                <p:nvSpPr>
                  <p:cNvPr id="61" name="Freeform 67"/>
                  <p:cNvSpPr>
                    <a:spLocks/>
                  </p:cNvSpPr>
                  <p:nvPr/>
                </p:nvSpPr>
                <p:spPr bwMode="auto">
                  <a:xfrm>
                    <a:off x="1386" y="3709"/>
                    <a:ext cx="402" cy="253"/>
                  </a:xfrm>
                  <a:custGeom>
                    <a:avLst/>
                    <a:gdLst/>
                    <a:ahLst/>
                    <a:cxnLst>
                      <a:cxn ang="0">
                        <a:pos x="10" y="0"/>
                      </a:cxn>
                      <a:cxn ang="0">
                        <a:pos x="0" y="18"/>
                      </a:cxn>
                      <a:cxn ang="0">
                        <a:pos x="392" y="253"/>
                      </a:cxn>
                      <a:cxn ang="0">
                        <a:pos x="402" y="236"/>
                      </a:cxn>
                      <a:cxn ang="0">
                        <a:pos x="10" y="0"/>
                      </a:cxn>
                    </a:cxnLst>
                    <a:rect l="0" t="0" r="r" b="b"/>
                    <a:pathLst>
                      <a:path w="402" h="253">
                        <a:moveTo>
                          <a:pt x="10" y="0"/>
                        </a:moveTo>
                        <a:lnTo>
                          <a:pt x="0" y="18"/>
                        </a:lnTo>
                        <a:lnTo>
                          <a:pt x="392" y="253"/>
                        </a:lnTo>
                        <a:lnTo>
                          <a:pt x="402" y="236"/>
                        </a:lnTo>
                        <a:lnTo>
                          <a:pt x="10" y="0"/>
                        </a:lnTo>
                        <a:close/>
                      </a:path>
                    </a:pathLst>
                  </a:custGeom>
                  <a:solidFill>
                    <a:srgbClr val="000000"/>
                  </a:solidFill>
                  <a:ln w="9525">
                    <a:noFill/>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62" name="Freeform 68"/>
                  <p:cNvSpPr>
                    <a:spLocks/>
                  </p:cNvSpPr>
                  <p:nvPr/>
                </p:nvSpPr>
                <p:spPr bwMode="auto">
                  <a:xfrm>
                    <a:off x="1699" y="3884"/>
                    <a:ext cx="83" cy="69"/>
                  </a:xfrm>
                  <a:custGeom>
                    <a:avLst/>
                    <a:gdLst/>
                    <a:ahLst/>
                    <a:cxnLst>
                      <a:cxn ang="0">
                        <a:pos x="0" y="65"/>
                      </a:cxn>
                      <a:cxn ang="0">
                        <a:pos x="83" y="69"/>
                      </a:cxn>
                      <a:cxn ang="0">
                        <a:pos x="37" y="0"/>
                      </a:cxn>
                    </a:cxnLst>
                    <a:rect l="0" t="0" r="r" b="b"/>
                    <a:pathLst>
                      <a:path w="83" h="69">
                        <a:moveTo>
                          <a:pt x="0" y="65"/>
                        </a:moveTo>
                        <a:lnTo>
                          <a:pt x="83" y="69"/>
                        </a:lnTo>
                        <a:lnTo>
                          <a:pt x="37" y="0"/>
                        </a:lnTo>
                      </a:path>
                    </a:pathLst>
                  </a:custGeom>
                  <a:noFill/>
                  <a:ln w="34925">
                    <a:solidFill>
                      <a:srgbClr val="000000"/>
                    </a:solidFill>
                    <a:prstDash val="solid"/>
                    <a:round/>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sp>
              <p:nvSpPr>
                <p:cNvPr id="79" name="Rectangle 48"/>
                <p:cNvSpPr>
                  <a:spLocks noChangeArrowheads="1"/>
                </p:cNvSpPr>
                <p:nvPr/>
              </p:nvSpPr>
              <p:spPr bwMode="auto">
                <a:xfrm>
                  <a:off x="4794835" y="3063874"/>
                  <a:ext cx="1427238" cy="273844"/>
                </a:xfrm>
                <a:prstGeom prst="rect">
                  <a:avLst/>
                </a:prstGeom>
                <a:noFill/>
                <a:ln w="14288">
                  <a:solidFill>
                    <a:srgbClr val="000000"/>
                  </a:solidFill>
                  <a:miter lim="800000"/>
                  <a:headEnd/>
                  <a:tailEnd/>
                </a:ln>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grpSp>
      <p:sp>
        <p:nvSpPr>
          <p:cNvPr id="80" name="Rectangle 3"/>
          <p:cNvSpPr>
            <a:spLocks noChangeArrowheads="1"/>
          </p:cNvSpPr>
          <p:nvPr/>
        </p:nvSpPr>
        <p:spPr bwMode="auto">
          <a:xfrm>
            <a:off x="1378794" y="3727736"/>
            <a:ext cx="8178800"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20000"/>
              </a:spcBef>
              <a:buClr>
                <a:srgbClr val="009999"/>
              </a:buClr>
              <a:buSzPct val="90000"/>
              <a:buFont typeface="Wingdings" panose="05000000000000000000" pitchFamily="2" charset="2"/>
              <a:buChar char="Ø"/>
            </a:pPr>
            <a:r>
              <a:rPr lang="en-US" sz="3900" dirty="0" err="1">
                <a:latin typeface="Courier New" panose="02070309020205020404" pitchFamily="49" charset="0"/>
                <a:cs typeface="Courier New" panose="02070309020205020404" pitchFamily="49" charset="0"/>
              </a:rPr>
              <a:t>rm</a:t>
            </a:r>
            <a:r>
              <a:rPr lang="en-US" sz="3900" dirty="0">
                <a:latin typeface="Courier New" panose="02070309020205020404" pitchFamily="49" charset="0"/>
                <a:cs typeface="Courier New" panose="02070309020205020404" pitchFamily="49" charset="0"/>
              </a:rPr>
              <a:t> ~/work/</a:t>
            </a:r>
            <a:r>
              <a:rPr lang="en-US" sz="3900" dirty="0" err="1">
                <a:latin typeface="Courier New" panose="02070309020205020404" pitchFamily="49" charset="0"/>
                <a:cs typeface="Courier New" panose="02070309020205020404" pitchFamily="49" charset="0"/>
              </a:rPr>
              <a:t>a.c</a:t>
            </a:r>
            <a:r>
              <a:rPr lang="en-US" sz="3900" dirty="0">
                <a:latin typeface="Courier New" panose="02070309020205020404" pitchFamily="49" charset="0"/>
                <a:cs typeface="Courier New" panose="02070309020205020404" pitchFamily="49" charset="0"/>
              </a:rPr>
              <a:t>  </a:t>
            </a:r>
            <a:r>
              <a:rPr lang="en-US" sz="3900" dirty="0">
                <a:latin typeface="Calibri" panose="020F0502020204030204" pitchFamily="34" charset="0"/>
              </a:rPr>
              <a:t>	</a:t>
            </a: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Char char="§"/>
            </a:pPr>
            <a:endParaRPr lang="he-IL" sz="3900" dirty="0">
              <a:latin typeface="Calibri" panose="020F0502020204030204" pitchFamily="34" charset="0"/>
            </a:endParaRPr>
          </a:p>
          <a:p>
            <a:pPr>
              <a:lnSpc>
                <a:spcPct val="90000"/>
              </a:lnSpc>
              <a:spcBef>
                <a:spcPct val="20000"/>
              </a:spcBef>
              <a:buClr>
                <a:srgbClr val="009999"/>
              </a:buClr>
              <a:buSzPct val="90000"/>
              <a:buFont typeface="Wingdings" panose="05000000000000000000" pitchFamily="2" charset="2"/>
              <a:buNone/>
            </a:pPr>
            <a:endParaRPr lang="he-IL" sz="3900" dirty="0">
              <a:latin typeface="Calibri" panose="020F0502020204030204" pitchFamily="34" charset="0"/>
            </a:endParaRPr>
          </a:p>
        </p:txBody>
      </p:sp>
      <p:sp>
        <p:nvSpPr>
          <p:cNvPr id="81" name="Rectangle 3"/>
          <p:cNvSpPr txBox="1">
            <a:spLocks noChangeArrowheads="1"/>
          </p:cNvSpPr>
          <p:nvPr/>
        </p:nvSpPr>
        <p:spPr>
          <a:xfrm>
            <a:off x="389856" y="1127466"/>
            <a:ext cx="8178800" cy="642938"/>
          </a:xfrm>
          <a:prstGeom prst="rect">
            <a:avLst/>
          </a:prstGeom>
        </p:spPr>
        <p:txBody>
          <a:bodyPr vert="horz" lIns="92075" tIns="46038" rIns="92075" bIns="46038" rtlCol="1">
            <a:normAutofit fontScale="925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900" dirty="0" err="1" smtClean="0">
                <a:latin typeface="Courier New" panose="02070309020205020404" pitchFamily="49" charset="0"/>
                <a:cs typeface="Courier New" panose="02070309020205020404" pitchFamily="49" charset="0"/>
              </a:rPr>
              <a:t>ln</a:t>
            </a:r>
            <a:r>
              <a:rPr lang="en-US" sz="3900" dirty="0" smtClean="0">
                <a:latin typeface="Courier New" panose="02070309020205020404" pitchFamily="49" charset="0"/>
                <a:cs typeface="Courier New" panose="02070309020205020404" pitchFamily="49" charset="0"/>
              </a:rPr>
              <a:t> ~/work/</a:t>
            </a:r>
            <a:r>
              <a:rPr lang="en-US" sz="3900" dirty="0" err="1" smtClean="0">
                <a:latin typeface="Courier New" panose="02070309020205020404" pitchFamily="49" charset="0"/>
                <a:cs typeface="Courier New" panose="02070309020205020404" pitchFamily="49" charset="0"/>
              </a:rPr>
              <a:t>a.c</a:t>
            </a:r>
            <a:r>
              <a:rPr lang="en-US" sz="3900" dirty="0" smtClean="0">
                <a:latin typeface="Courier New" panose="02070309020205020404" pitchFamily="49" charset="0"/>
                <a:cs typeface="Courier New" panose="02070309020205020404" pitchFamily="49" charset="0"/>
              </a:rPr>
              <a:t>  ~/</a:t>
            </a:r>
            <a:r>
              <a:rPr lang="en-US" sz="3900" dirty="0" err="1" smtClean="0">
                <a:latin typeface="Courier New" panose="02070309020205020404" pitchFamily="49" charset="0"/>
                <a:cs typeface="Courier New" panose="02070309020205020404" pitchFamily="49" charset="0"/>
              </a:rPr>
              <a:t>tst</a:t>
            </a:r>
            <a:r>
              <a:rPr lang="en-US" sz="3900" dirty="0" smtClean="0">
                <a:latin typeface="Courier New" panose="02070309020205020404" pitchFamily="49" charset="0"/>
                <a:cs typeface="Courier New" panose="02070309020205020404" pitchFamily="49" charset="0"/>
              </a:rPr>
              <a:t>/</a:t>
            </a:r>
            <a:r>
              <a:rPr lang="en-US" sz="3900" dirty="0" err="1" smtClean="0">
                <a:latin typeface="Courier New" panose="02070309020205020404" pitchFamily="49" charset="0"/>
                <a:cs typeface="Courier New" panose="02070309020205020404" pitchFamily="49" charset="0"/>
              </a:rPr>
              <a:t>a.c</a:t>
            </a:r>
            <a:r>
              <a:rPr lang="en-US" sz="3900" dirty="0" smtClean="0">
                <a:cs typeface="Arial" panose="020B0604020202020204" pitchFamily="34" charset="0"/>
              </a:rPr>
              <a:t>	</a:t>
            </a:r>
            <a:endParaRPr lang="he-IL" sz="3900" dirty="0" smtClean="0"/>
          </a:p>
          <a:p>
            <a:endParaRPr lang="he-IL" sz="3900" dirty="0" smtClean="0"/>
          </a:p>
          <a:p>
            <a:endParaRPr lang="he-IL" sz="3900" dirty="0" smtClean="0"/>
          </a:p>
          <a:p>
            <a:endParaRPr lang="he-IL" sz="3900" dirty="0" smtClean="0"/>
          </a:p>
          <a:p>
            <a:endParaRPr lang="he-IL" sz="3900" dirty="0" smtClean="0"/>
          </a:p>
          <a:p>
            <a:endParaRPr lang="he-IL" sz="3900" dirty="0" smtClean="0"/>
          </a:p>
          <a:p>
            <a:endParaRPr lang="he-IL" sz="3900" dirty="0" smtClean="0"/>
          </a:p>
          <a:p>
            <a:endParaRPr lang="he-IL" sz="3900" dirty="0" smtClean="0"/>
          </a:p>
          <a:p>
            <a:pPr>
              <a:buFont typeface="Wingdings" panose="05000000000000000000" pitchFamily="2" charset="2"/>
              <a:buNone/>
            </a:pPr>
            <a:endParaRPr lang="he-IL" sz="3900" dirty="0" smtClean="0"/>
          </a:p>
        </p:txBody>
      </p:sp>
      <p:sp>
        <p:nvSpPr>
          <p:cNvPr id="82" name="Rectangle 50"/>
          <p:cNvSpPr>
            <a:spLocks noChangeArrowheads="1"/>
          </p:cNvSpPr>
          <p:nvPr/>
        </p:nvSpPr>
        <p:spPr bwMode="auto">
          <a:xfrm>
            <a:off x="2557629" y="2033296"/>
            <a:ext cx="461767" cy="276999"/>
          </a:xfrm>
          <a:prstGeom prst="rect">
            <a:avLst/>
          </a:prstGeom>
          <a:noFill/>
          <a:ln w="9525">
            <a:noFill/>
            <a:miter lim="800000"/>
            <a:headEnd/>
            <a:tailEnd/>
          </a:ln>
        </p:spPr>
        <p:txBody>
          <a:bodyPr wrap="square" lIns="0" tIns="0" rIns="0" bIns="0">
            <a:spAutoFit/>
          </a:bodyPr>
          <a:lstStyle/>
          <a:p>
            <a:pPr eaLnBrk="0" fontAlgn="auto" hangingPunct="0">
              <a:spcBef>
                <a:spcPts val="600"/>
              </a:spcBef>
              <a:spcAft>
                <a:spcPts val="300"/>
              </a:spcAft>
              <a:buClr>
                <a:schemeClr val="tx1"/>
              </a:buClr>
              <a:defRPr/>
            </a:pPr>
            <a:r>
              <a:rPr kumimoji="1" lang="en-US" dirty="0" err="1">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tst</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84" name="Rectangle 44"/>
          <p:cNvSpPr>
            <a:spLocks noChangeArrowheads="1"/>
          </p:cNvSpPr>
          <p:nvPr/>
        </p:nvSpPr>
        <p:spPr bwMode="auto">
          <a:xfrm>
            <a:off x="1579292" y="2010966"/>
            <a:ext cx="469900" cy="274638"/>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work</a:t>
            </a:r>
          </a:p>
        </p:txBody>
      </p:sp>
      <p:sp>
        <p:nvSpPr>
          <p:cNvPr id="85" name="Rectangle 59"/>
          <p:cNvSpPr>
            <a:spLocks noChangeArrowheads="1"/>
          </p:cNvSpPr>
          <p:nvPr/>
        </p:nvSpPr>
        <p:spPr bwMode="auto">
          <a:xfrm>
            <a:off x="3542260" y="2491754"/>
            <a:ext cx="260350" cy="274637"/>
          </a:xfrm>
          <a:prstGeom prst="rect">
            <a:avLst/>
          </a:prstGeom>
          <a:noFill/>
          <a:ln w="9525">
            <a:noFill/>
            <a:miter lim="800000"/>
            <a:headEnd/>
            <a:tailEnd/>
          </a:ln>
        </p:spPr>
        <p:txBody>
          <a:bodyPr wrap="none" lIns="0" tIns="0" rIns="0" bIns="0">
            <a:spAutoFit/>
          </a:bodyPr>
          <a:lstStyle/>
          <a:p>
            <a:pPr eaLnBrk="0" fontAlgn="auto" hangingPunct="0">
              <a:spcBef>
                <a:spcPts val="600"/>
              </a:spcBef>
              <a:spcAft>
                <a:spcPts val="300"/>
              </a:spcAft>
              <a:buClr>
                <a:schemeClr val="tx1"/>
              </a:buClr>
              <a:defRPr/>
            </a:pPr>
            <a:r>
              <a:rPr kumimoji="1" lang="en-US" dirty="0" err="1">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86" name="Rectangle 62"/>
          <p:cNvSpPr>
            <a:spLocks noChangeArrowheads="1"/>
          </p:cNvSpPr>
          <p:nvPr/>
        </p:nvSpPr>
        <p:spPr bwMode="auto">
          <a:xfrm>
            <a:off x="2077082" y="2513399"/>
            <a:ext cx="347578" cy="276999"/>
          </a:xfrm>
          <a:prstGeom prst="rect">
            <a:avLst/>
          </a:prstGeom>
          <a:noFill/>
          <a:ln w="9525">
            <a:noFill/>
            <a:miter lim="800000"/>
            <a:headEnd/>
            <a:tailEnd/>
          </a:ln>
        </p:spPr>
        <p:txBody>
          <a:bodyPr wrap="square" lIns="0" tIns="0" rIns="0" bIns="0">
            <a:spAutoFit/>
          </a:bodyPr>
          <a:lstStyle/>
          <a:p>
            <a:pPr eaLnBrk="0" fontAlgn="auto" hangingPunct="0">
              <a:spcBef>
                <a:spcPts val="600"/>
              </a:spcBef>
              <a:spcAft>
                <a:spcPts val="300"/>
              </a:spcAft>
              <a:buClr>
                <a:schemeClr val="tx1"/>
              </a:buClr>
              <a:defRPr/>
            </a:pPr>
            <a:r>
              <a:rPr kumimoji="1" lang="en-US" dirty="0" err="1">
                <a:solidFill>
                  <a:srgbClr val="000000"/>
                </a:solidFill>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2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88" name="מציין מיקום של מספר שקופית 87"/>
          <p:cNvSpPr>
            <a:spLocks noGrp="1"/>
          </p:cNvSpPr>
          <p:nvPr>
            <p:ph type="sldNum" sz="quarter" idx="12"/>
          </p:nvPr>
        </p:nvSpPr>
        <p:spPr/>
        <p:txBody>
          <a:bodyPr/>
          <a:lstStyle/>
          <a:p>
            <a:fld id="{6ED936FA-D0DD-4C43-A074-0D522D4EBD9B}" type="slidenum">
              <a:rPr lang="he-IL" smtClean="0"/>
              <a:pPr/>
              <a:t>129</a:t>
            </a:fld>
            <a:endParaRPr lang="he-IL" dirty="0"/>
          </a:p>
        </p:txBody>
      </p:sp>
    </p:spTree>
    <p:extLst>
      <p:ext uri="{BB962C8B-B14F-4D97-AF65-F5344CB8AC3E}">
        <p14:creationId xmlns:p14="http://schemas.microsoft.com/office/powerpoint/2010/main" xmlns="" val="367806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01239" y="288925"/>
            <a:ext cx="8229600" cy="1143000"/>
          </a:xfrm>
        </p:spPr>
        <p:txBody>
          <a:bodyPr/>
          <a:lstStyle/>
          <a:p>
            <a:r>
              <a:rPr lang="en-US" dirty="0">
                <a:solidFill>
                  <a:schemeClr val="bg1"/>
                </a:solidFill>
                <a:cs typeface="Times New Roman" panose="02020603050405020304" pitchFamily="18" charset="0"/>
              </a:rPr>
              <a:t>Structure of man page</a:t>
            </a:r>
          </a:p>
        </p:txBody>
      </p:sp>
      <p:sp>
        <p:nvSpPr>
          <p:cNvPr id="17411" name="Rectangle 3"/>
          <p:cNvSpPr>
            <a:spLocks noGrp="1" noChangeArrowheads="1"/>
          </p:cNvSpPr>
          <p:nvPr>
            <p:ph idx="1"/>
          </p:nvPr>
        </p:nvSpPr>
        <p:spPr>
          <a:xfrm>
            <a:off x="1703389" y="1628775"/>
            <a:ext cx="8650287" cy="4895850"/>
          </a:xfrm>
        </p:spPr>
        <p:txBody>
          <a:bodyPr>
            <a:normAutofit lnSpcReduction="10000"/>
          </a:bodyPr>
          <a:lstStyle/>
          <a:p>
            <a:pPr algn="l" rtl="0" eaLnBrk="1" hangingPunct="1">
              <a:lnSpc>
                <a:spcPct val="90000"/>
              </a:lnSpc>
              <a:buFont typeface="Wingdings" panose="05000000000000000000" pitchFamily="2" charset="2"/>
              <a:buNone/>
            </a:pPr>
            <a:r>
              <a:rPr lang="en-US" sz="2400">
                <a:cs typeface="Arial" panose="020B0604020202020204" pitchFamily="34" charset="0"/>
              </a:rPr>
              <a:t>NAME</a:t>
            </a:r>
          </a:p>
          <a:p>
            <a:pPr algn="l" rtl="0" eaLnBrk="1" hangingPunct="1">
              <a:lnSpc>
                <a:spcPct val="90000"/>
              </a:lnSpc>
              <a:buFont typeface="Wingdings" panose="05000000000000000000" pitchFamily="2" charset="2"/>
              <a:buNone/>
            </a:pPr>
            <a:r>
              <a:rPr lang="en-US" sz="2400">
                <a:cs typeface="Arial" panose="020B0604020202020204" pitchFamily="34" charset="0"/>
              </a:rPr>
              <a:t>SYNOPSIS</a:t>
            </a:r>
          </a:p>
          <a:p>
            <a:pPr algn="l" rtl="0" eaLnBrk="1" hangingPunct="1">
              <a:lnSpc>
                <a:spcPct val="90000"/>
              </a:lnSpc>
              <a:buFont typeface="Wingdings" panose="05000000000000000000" pitchFamily="2" charset="2"/>
              <a:buNone/>
            </a:pPr>
            <a:r>
              <a:rPr lang="en-US" sz="2400">
                <a:cs typeface="Arial" panose="020B0604020202020204" pitchFamily="34" charset="0"/>
              </a:rPr>
              <a:t>DESCRIPTION</a:t>
            </a:r>
          </a:p>
          <a:p>
            <a:pPr algn="l" rtl="0" eaLnBrk="1" hangingPunct="1">
              <a:lnSpc>
                <a:spcPct val="90000"/>
              </a:lnSpc>
              <a:buFont typeface="Wingdings" panose="05000000000000000000" pitchFamily="2" charset="2"/>
              <a:buNone/>
            </a:pPr>
            <a:r>
              <a:rPr lang="en-US" sz="2400">
                <a:cs typeface="Arial" panose="020B0604020202020204" pitchFamily="34" charset="0"/>
              </a:rPr>
              <a:t>EXAMPLES</a:t>
            </a:r>
          </a:p>
          <a:p>
            <a:pPr algn="l" rtl="0" eaLnBrk="1" hangingPunct="1">
              <a:lnSpc>
                <a:spcPct val="90000"/>
              </a:lnSpc>
              <a:buFont typeface="Wingdings" panose="05000000000000000000" pitchFamily="2" charset="2"/>
              <a:buNone/>
            </a:pPr>
            <a:r>
              <a:rPr lang="en-US" sz="2400">
                <a:cs typeface="Arial" panose="020B0604020202020204" pitchFamily="34" charset="0"/>
              </a:rPr>
              <a:t>FILES</a:t>
            </a:r>
          </a:p>
          <a:p>
            <a:pPr algn="l" rtl="0" eaLnBrk="1" hangingPunct="1">
              <a:lnSpc>
                <a:spcPct val="90000"/>
              </a:lnSpc>
              <a:buFont typeface="Wingdings" panose="05000000000000000000" pitchFamily="2" charset="2"/>
              <a:buNone/>
            </a:pPr>
            <a:r>
              <a:rPr lang="en-US" sz="2400">
                <a:cs typeface="Arial" panose="020B0604020202020204" pitchFamily="34" charset="0"/>
              </a:rPr>
              <a:t>RETURN VALUE</a:t>
            </a:r>
          </a:p>
          <a:p>
            <a:pPr algn="l" rtl="0" eaLnBrk="1" hangingPunct="1">
              <a:lnSpc>
                <a:spcPct val="90000"/>
              </a:lnSpc>
              <a:buFont typeface="Wingdings" panose="05000000000000000000" pitchFamily="2" charset="2"/>
              <a:buNone/>
            </a:pPr>
            <a:r>
              <a:rPr lang="en-US" sz="2400">
                <a:cs typeface="Arial" panose="020B0604020202020204" pitchFamily="34" charset="0"/>
              </a:rPr>
              <a:t>SEE ALSO</a:t>
            </a:r>
          </a:p>
          <a:p>
            <a:pPr algn="l" rtl="0" eaLnBrk="1" hangingPunct="1">
              <a:lnSpc>
                <a:spcPct val="90000"/>
              </a:lnSpc>
              <a:buFont typeface="Wingdings" panose="05000000000000000000" pitchFamily="2" charset="2"/>
              <a:buNone/>
            </a:pPr>
            <a:r>
              <a:rPr lang="en-US" sz="2400">
                <a:cs typeface="Arial" panose="020B0604020202020204" pitchFamily="34" charset="0"/>
              </a:rPr>
              <a:t>DIAGNOSTICS</a:t>
            </a:r>
          </a:p>
          <a:p>
            <a:pPr algn="l" rtl="0" eaLnBrk="1" hangingPunct="1">
              <a:lnSpc>
                <a:spcPct val="90000"/>
              </a:lnSpc>
              <a:buFont typeface="Wingdings" panose="05000000000000000000" pitchFamily="2" charset="2"/>
              <a:buNone/>
            </a:pPr>
            <a:r>
              <a:rPr lang="en-US" sz="2400">
                <a:cs typeface="Arial" panose="020B0604020202020204" pitchFamily="34" charset="0"/>
              </a:rPr>
              <a:t>BUGS</a:t>
            </a:r>
          </a:p>
          <a:p>
            <a:pPr algn="l" rtl="0" eaLnBrk="1" hangingPunct="1">
              <a:lnSpc>
                <a:spcPct val="90000"/>
              </a:lnSpc>
              <a:buFont typeface="Wingdings" panose="05000000000000000000" pitchFamily="2" charset="2"/>
              <a:buNone/>
            </a:pPr>
            <a:r>
              <a:rPr lang="en-US" sz="2400">
                <a:cs typeface="Arial" panose="020B0604020202020204" pitchFamily="34" charset="0"/>
              </a:rPr>
              <a:t>WARNING</a:t>
            </a:r>
          </a:p>
          <a:p>
            <a:pPr algn="l" rtl="0" eaLnBrk="1" hangingPunct="1">
              <a:lnSpc>
                <a:spcPct val="90000"/>
              </a:lnSpc>
              <a:buFont typeface="Wingdings" panose="05000000000000000000" pitchFamily="2" charset="2"/>
              <a:buNone/>
            </a:pPr>
            <a:r>
              <a:rPr lang="en-US" sz="2400">
                <a:cs typeface="Arial" panose="020B0604020202020204" pitchFamily="34" charset="0"/>
              </a:rPr>
              <a:t>AUTHOR</a:t>
            </a:r>
          </a:p>
        </p:txBody>
      </p:sp>
    </p:spTree>
    <p:extLst>
      <p:ext uri="{BB962C8B-B14F-4D97-AF65-F5344CB8AC3E}">
        <p14:creationId xmlns:p14="http://schemas.microsoft.com/office/powerpoint/2010/main" xmlns="" val="3329408813"/>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2"/>
          <p:cNvSpPr>
            <a:spLocks noGrp="1" noChangeArrowheads="1"/>
          </p:cNvSpPr>
          <p:nvPr>
            <p:ph type="title"/>
          </p:nvPr>
        </p:nvSpPr>
        <p:spPr>
          <a:xfrm>
            <a:off x="4038600" y="111004"/>
            <a:ext cx="6786562" cy="1143000"/>
          </a:xfrm>
        </p:spPr>
        <p:txBody>
          <a:bodyPr>
            <a:normAutofit/>
          </a:bodyPr>
          <a:lstStyle/>
          <a:p>
            <a:r>
              <a:rPr lang="en-US" dirty="0" smtClean="0">
                <a:solidFill>
                  <a:schemeClr val="bg1"/>
                </a:solidFill>
                <a:cs typeface="Times New Roman" panose="02020603050405020304" pitchFamily="18" charset="0"/>
              </a:rPr>
              <a:t>Limitations</a:t>
            </a:r>
            <a:endParaRPr lang="en-US" dirty="0">
              <a:solidFill>
                <a:schemeClr val="bg1"/>
              </a:solidFill>
              <a:cs typeface="Times New Roman" panose="02020603050405020304" pitchFamily="18" charset="0"/>
            </a:endParaRPr>
          </a:p>
        </p:txBody>
      </p:sp>
      <p:sp>
        <p:nvSpPr>
          <p:cNvPr id="129029" name="Rectangle 3"/>
          <p:cNvSpPr>
            <a:spLocks noGrp="1" noChangeArrowheads="1"/>
          </p:cNvSpPr>
          <p:nvPr>
            <p:ph idx="1"/>
          </p:nvPr>
        </p:nvSpPr>
        <p:spPr/>
        <p:txBody>
          <a:bodyPr/>
          <a:lstStyle/>
          <a:p>
            <a:pPr algn="l" rtl="0" eaLnBrk="1" hangingPunct="1">
              <a:lnSpc>
                <a:spcPct val="80000"/>
              </a:lnSpc>
            </a:pPr>
            <a:r>
              <a:rPr lang="en-US" sz="2400" dirty="0">
                <a:cs typeface="Arial" panose="020B0604020202020204" pitchFamily="34" charset="0"/>
              </a:rPr>
              <a:t>There are 2 cases where </a:t>
            </a:r>
            <a:r>
              <a:rPr lang="en-US" sz="2400" dirty="0" smtClean="0">
                <a:cs typeface="Arial" panose="020B0604020202020204" pitchFamily="34" charset="0"/>
              </a:rPr>
              <a:t>hard links can </a:t>
            </a:r>
            <a:r>
              <a:rPr lang="en-US" sz="2400" b="1" i="1" dirty="0" smtClean="0">
                <a:cs typeface="Arial" panose="020B0604020202020204" pitchFamily="34" charset="0"/>
              </a:rPr>
              <a:t>not</a:t>
            </a:r>
            <a:r>
              <a:rPr lang="en-US" sz="2400" dirty="0" smtClean="0">
                <a:cs typeface="Arial" panose="020B0604020202020204" pitchFamily="34" charset="0"/>
              </a:rPr>
              <a:t> be used::</a:t>
            </a:r>
            <a:endParaRPr lang="en-US" sz="2400" dirty="0">
              <a:cs typeface="Arial" panose="020B0604020202020204" pitchFamily="34" charset="0"/>
            </a:endParaRPr>
          </a:p>
          <a:p>
            <a:pPr lvl="1" algn="l" rtl="0" eaLnBrk="1" hangingPunct="1">
              <a:lnSpc>
                <a:spcPct val="80000"/>
              </a:lnSpc>
            </a:pPr>
            <a:r>
              <a:rPr lang="en-US" dirty="0" smtClean="0">
                <a:cs typeface="Arial" panose="020B0604020202020204" pitchFamily="34" charset="0"/>
              </a:rPr>
              <a:t>Multiple references to the same directory</a:t>
            </a:r>
          </a:p>
          <a:p>
            <a:pPr lvl="2" algn="l" rtl="0">
              <a:lnSpc>
                <a:spcPct val="80000"/>
              </a:lnSpc>
            </a:pPr>
            <a:r>
              <a:rPr lang="en-US" dirty="0" smtClean="0">
                <a:cs typeface="Arial" panose="020B0604020202020204" pitchFamily="34" charset="0"/>
              </a:rPr>
              <a:t>This risks cyclic dependencies</a:t>
            </a:r>
            <a:endParaRPr lang="en-US" dirty="0">
              <a:cs typeface="Arial" panose="020B0604020202020204" pitchFamily="34" charset="0"/>
            </a:endParaRPr>
          </a:p>
          <a:p>
            <a:pPr lvl="1" algn="l" rtl="0" eaLnBrk="1" hangingPunct="1">
              <a:lnSpc>
                <a:spcPct val="80000"/>
              </a:lnSpc>
            </a:pPr>
            <a:r>
              <a:rPr lang="en-US" dirty="0" smtClean="0">
                <a:cs typeface="Arial" panose="020B0604020202020204" pitchFamily="34" charset="0"/>
              </a:rPr>
              <a:t>Links to files </a:t>
            </a:r>
            <a:r>
              <a:rPr lang="en-US" dirty="0">
                <a:cs typeface="Arial" panose="020B0604020202020204" pitchFamily="34" charset="0"/>
              </a:rPr>
              <a:t>in different </a:t>
            </a:r>
            <a:r>
              <a:rPr lang="en-US" dirty="0" err="1" smtClean="0">
                <a:cs typeface="Arial" panose="020B0604020202020204" pitchFamily="34" charset="0"/>
              </a:rPr>
              <a:t>filesystems</a:t>
            </a:r>
            <a:endParaRPr lang="en-US" dirty="0">
              <a:cs typeface="Arial" panose="020B0604020202020204" pitchFamily="34" charset="0"/>
            </a:endParaRPr>
          </a:p>
          <a:p>
            <a:pPr algn="l" rtl="0">
              <a:lnSpc>
                <a:spcPct val="80000"/>
              </a:lnSpc>
            </a:pPr>
            <a:r>
              <a:rPr lang="en-US" sz="2400" dirty="0">
                <a:cs typeface="Arial" panose="020B0604020202020204" pitchFamily="34" charset="0"/>
              </a:rPr>
              <a:t>For these cases we use </a:t>
            </a:r>
            <a:r>
              <a:rPr lang="en-US" sz="2400" b="1" i="1" dirty="0">
                <a:cs typeface="Arial" panose="020B0604020202020204" pitchFamily="34" charset="0"/>
              </a:rPr>
              <a:t>symbolic links</a:t>
            </a:r>
            <a:r>
              <a:rPr lang="en-US" sz="2400" dirty="0">
                <a:cs typeface="Arial" panose="020B0604020202020204" pitchFamily="34" charset="0"/>
              </a:rPr>
              <a:t>, explained next</a:t>
            </a:r>
          </a:p>
          <a:p>
            <a:pPr algn="l" rtl="0" eaLnBrk="1" hangingPunct="1">
              <a:lnSpc>
                <a:spcPct val="80000"/>
              </a:lnSpc>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130</a:t>
            </a:fld>
            <a:endParaRPr lang="he-IL" dirty="0"/>
          </a:p>
        </p:txBody>
      </p:sp>
    </p:spTree>
    <p:extLst>
      <p:ext uri="{BB962C8B-B14F-4D97-AF65-F5344CB8AC3E}">
        <p14:creationId xmlns:p14="http://schemas.microsoft.com/office/powerpoint/2010/main" xmlns="" val="998811096"/>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noChangeArrowheads="1"/>
          </p:cNvSpPr>
          <p:nvPr>
            <p:ph type="title"/>
          </p:nvPr>
        </p:nvSpPr>
        <p:spPr>
          <a:xfrm>
            <a:off x="2620107" y="21432"/>
            <a:ext cx="8229600" cy="1143000"/>
          </a:xfrm>
        </p:spPr>
        <p:txBody>
          <a:bodyPr>
            <a:normAutofit/>
          </a:bodyPr>
          <a:lstStyle/>
          <a:p>
            <a:r>
              <a:rPr lang="en-US" dirty="0">
                <a:solidFill>
                  <a:schemeClr val="bg1"/>
                </a:solidFill>
                <a:cs typeface="Times New Roman" panose="02020603050405020304" pitchFamily="18" charset="0"/>
              </a:rPr>
              <a:t>Symbolic (soft) Links</a:t>
            </a:r>
          </a:p>
        </p:txBody>
      </p:sp>
      <p:sp>
        <p:nvSpPr>
          <p:cNvPr id="130053" name="Rectangle 3"/>
          <p:cNvSpPr>
            <a:spLocks noGrp="1" noChangeArrowheads="1"/>
          </p:cNvSpPr>
          <p:nvPr>
            <p:ph idx="1"/>
          </p:nvPr>
        </p:nvSpPr>
        <p:spPr/>
        <p:txBody>
          <a:bodyPr/>
          <a:lstStyle/>
          <a:p>
            <a:pPr algn="l" rtl="0" eaLnBrk="1" hangingPunct="1">
              <a:lnSpc>
                <a:spcPct val="80000"/>
              </a:lnSpc>
            </a:pPr>
            <a:r>
              <a:rPr lang="en-US" sz="2400" dirty="0">
                <a:cs typeface="Arial" panose="020B0604020202020204" pitchFamily="34" charset="0"/>
              </a:rPr>
              <a:t>Symbolic links (</a:t>
            </a:r>
            <a:r>
              <a:rPr lang="en-US" sz="2400" dirty="0" err="1">
                <a:cs typeface="Arial" panose="020B0604020202020204" pitchFamily="34" charset="0"/>
              </a:rPr>
              <a:t>a.k.a</a:t>
            </a:r>
            <a:r>
              <a:rPr lang="en-US" sz="2400" dirty="0">
                <a:cs typeface="Arial" panose="020B0604020202020204" pitchFamily="34" charset="0"/>
              </a:rPr>
              <a:t> soft-links) are actually files, which contain the path to the link as typed in the </a:t>
            </a:r>
            <a:r>
              <a:rPr lang="en-US" sz="2400" b="1" i="1" dirty="0">
                <a:cs typeface="Arial" panose="020B0604020202020204" pitchFamily="34" charset="0"/>
              </a:rPr>
              <a:t>ln </a:t>
            </a:r>
            <a:r>
              <a:rPr lang="en-US" sz="2400" dirty="0">
                <a:cs typeface="Arial" panose="020B0604020202020204" pitchFamily="34" charset="0"/>
              </a:rPr>
              <a:t>command.</a:t>
            </a:r>
          </a:p>
          <a:p>
            <a:pPr algn="l" rtl="0">
              <a:lnSpc>
                <a:spcPct val="80000"/>
              </a:lnSpc>
            </a:pPr>
            <a:r>
              <a:rPr lang="en-US" sz="2400" dirty="0">
                <a:cs typeface="Arial" panose="020B0604020202020204" pitchFamily="34" charset="0"/>
              </a:rPr>
              <a:t>Syntax:</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400" dirty="0" smtClean="0">
                <a:solidFill>
                  <a:schemeClr val="accent5"/>
                </a:solidFill>
                <a:cs typeface="Arial" panose="020B0604020202020204" pitchFamily="34" charset="0"/>
              </a:rPr>
              <a:t>ln </a:t>
            </a:r>
            <a:r>
              <a:rPr lang="en-US" sz="2400" dirty="0">
                <a:solidFill>
                  <a:schemeClr val="accent5"/>
                </a:solidFill>
                <a:latin typeface="Times New Roman" panose="02020603050405020304" pitchFamily="18" charset="0"/>
                <a:cs typeface="Arial" panose="020B0604020202020204" pitchFamily="34" charset="0"/>
              </a:rPr>
              <a:t>–</a:t>
            </a:r>
            <a:r>
              <a:rPr lang="en-US" sz="2400" dirty="0">
                <a:solidFill>
                  <a:schemeClr val="accent5"/>
                </a:solidFill>
                <a:cs typeface="Arial" panose="020B0604020202020204" pitchFamily="34" charset="0"/>
              </a:rPr>
              <a:t>s  source  </a:t>
            </a:r>
            <a:r>
              <a:rPr lang="en-US" sz="2400" dirty="0" smtClean="0">
                <a:solidFill>
                  <a:schemeClr val="accent5"/>
                </a:solidFill>
                <a:cs typeface="Arial" panose="020B0604020202020204" pitchFamily="34" charset="0"/>
              </a:rPr>
              <a:t>link-name</a:t>
            </a:r>
            <a:endParaRPr lang="en-US" sz="2400" dirty="0">
              <a:cs typeface="Arial" panose="020B0604020202020204" pitchFamily="34" charset="0"/>
            </a:endParaRPr>
          </a:p>
          <a:p>
            <a:pPr algn="l" rtl="0" eaLnBrk="1" hangingPunct="1">
              <a:lnSpc>
                <a:spcPct val="80000"/>
              </a:lnSpc>
            </a:pPr>
            <a:endParaRPr lang="en-US" sz="2400" dirty="0">
              <a:cs typeface="Arial" panose="020B0604020202020204" pitchFamily="34" charset="0"/>
            </a:endParaRPr>
          </a:p>
          <a:p>
            <a:pPr algn="l" rtl="0" eaLnBrk="1" hangingPunct="1">
              <a:lnSpc>
                <a:spcPct val="80000"/>
              </a:lnSpc>
            </a:pPr>
            <a:r>
              <a:rPr lang="en-US" sz="2400" dirty="0">
                <a:cs typeface="Arial" panose="020B0604020202020204" pitchFamily="34" charset="0"/>
              </a:rPr>
              <a:t>The symbolic link is a new file, with its own </a:t>
            </a:r>
            <a:r>
              <a:rPr lang="en-US" sz="2400" dirty="0" err="1">
                <a:cs typeface="Arial" panose="020B0604020202020204" pitchFamily="34" charset="0"/>
              </a:rPr>
              <a:t>inode</a:t>
            </a:r>
            <a:r>
              <a:rPr lang="en-US" sz="2400" dirty="0">
                <a:cs typeface="Arial" panose="020B0604020202020204" pitchFamily="34" charset="0"/>
              </a:rPr>
              <a:t>.</a:t>
            </a:r>
          </a:p>
          <a:p>
            <a:pPr algn="l" rtl="0" eaLnBrk="1" hangingPunct="1">
              <a:lnSpc>
                <a:spcPct val="80000"/>
              </a:lnSpc>
            </a:pPr>
            <a:endParaRPr lang="en-US" sz="2400" dirty="0">
              <a:cs typeface="Arial" panose="020B0604020202020204" pitchFamily="34" charset="0"/>
            </a:endParaRPr>
          </a:p>
          <a:p>
            <a:pPr algn="l" rtl="0" eaLnBrk="1" hangingPunct="1">
              <a:lnSpc>
                <a:spcPct val="80000"/>
              </a:lnSpc>
            </a:pPr>
            <a:r>
              <a:rPr lang="en-US" sz="2400" dirty="0">
                <a:cs typeface="Arial" panose="020B0604020202020204" pitchFamily="34" charset="0"/>
              </a:rPr>
              <a:t>The operating system </a:t>
            </a:r>
            <a:r>
              <a:rPr lang="en-US" sz="2400" b="1" dirty="0">
                <a:cs typeface="Arial" panose="020B0604020202020204" pitchFamily="34" charset="0"/>
              </a:rPr>
              <a:t>does not keep track </a:t>
            </a:r>
            <a:r>
              <a:rPr lang="en-US" sz="2400" dirty="0">
                <a:cs typeface="Arial" panose="020B0604020202020204" pitchFamily="34" charset="0"/>
              </a:rPr>
              <a:t>of the source file, and even it is moved or removed, the symbolic link would still be there, pointing to an invalid location.</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131</a:t>
            </a:fld>
            <a:endParaRPr lang="he-IL" dirty="0"/>
          </a:p>
        </p:txBody>
      </p:sp>
    </p:spTree>
    <p:extLst>
      <p:ext uri="{BB962C8B-B14F-4D97-AF65-F5344CB8AC3E}">
        <p14:creationId xmlns:p14="http://schemas.microsoft.com/office/powerpoint/2010/main" xmlns="" val="3638396409"/>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2723"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Symbolic link example</a:t>
            </a:r>
          </a:p>
        </p:txBody>
      </p:sp>
      <p:sp>
        <p:nvSpPr>
          <p:cNvPr id="6" name="Rectangle 3"/>
          <p:cNvSpPr txBox="1">
            <a:spLocks noChangeArrowheads="1"/>
          </p:cNvSpPr>
          <p:nvPr/>
        </p:nvSpPr>
        <p:spPr>
          <a:xfrm>
            <a:off x="0" y="1413975"/>
            <a:ext cx="8280400" cy="642937"/>
          </a:xfrm>
          <a:prstGeom prst="rect">
            <a:avLst/>
          </a:prstGeom>
        </p:spPr>
        <p:txBody>
          <a:bodyPr vert="horz" lIns="92075" tIns="46038" rIns="92075" bIns="46038" rtlCol="1">
            <a:normAutofit fontScale="925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500" smtClean="0">
                <a:latin typeface="Courier New" panose="02070309020205020404" pitchFamily="49" charset="0"/>
                <a:cs typeface="Courier New" panose="02070309020205020404" pitchFamily="49" charset="0"/>
              </a:rPr>
              <a:t>ln -s ~/work/a.c  ~/tst/a.c </a:t>
            </a:r>
            <a:r>
              <a:rPr lang="en-US" sz="3500" smtClean="0">
                <a:cs typeface="Arial" panose="020B0604020202020204" pitchFamily="34" charset="0"/>
              </a:rPr>
              <a:t>	</a:t>
            </a:r>
            <a:endParaRPr lang="he-IL" sz="3500" smtClean="0"/>
          </a:p>
          <a:p>
            <a:endParaRPr lang="en-US" sz="3500" dirty="0">
              <a:cs typeface="Arial" panose="020B0604020202020204" pitchFamily="34" charset="0"/>
            </a:endParaRPr>
          </a:p>
        </p:txBody>
      </p:sp>
      <p:grpSp>
        <p:nvGrpSpPr>
          <p:cNvPr id="7" name="קבוצה 6"/>
          <p:cNvGrpSpPr/>
          <p:nvPr/>
        </p:nvGrpSpPr>
        <p:grpSpPr>
          <a:xfrm>
            <a:off x="392723" y="2056912"/>
            <a:ext cx="8280400" cy="4027488"/>
            <a:chOff x="468313" y="2219325"/>
            <a:chExt cx="8280400" cy="4027488"/>
          </a:xfrm>
        </p:grpSpPr>
        <p:sp>
          <p:nvSpPr>
            <p:cNvPr id="8" name="Rectangle 42"/>
            <p:cNvSpPr>
              <a:spLocks noChangeArrowheads="1"/>
            </p:cNvSpPr>
            <p:nvPr/>
          </p:nvSpPr>
          <p:spPr bwMode="auto">
            <a:xfrm>
              <a:off x="3043238" y="3727450"/>
              <a:ext cx="1870075" cy="277813"/>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~/work/</a:t>
              </a:r>
              <a:r>
                <a:rPr kumimoji="1" lang="en-US" sz="1600" dirty="0" err="1">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nvGrpSpPr>
            <p:cNvPr id="9" name="קבוצה 8"/>
            <p:cNvGrpSpPr/>
            <p:nvPr/>
          </p:nvGrpSpPr>
          <p:grpSpPr>
            <a:xfrm>
              <a:off x="2773363" y="2219325"/>
              <a:ext cx="2873375" cy="1508125"/>
              <a:chOff x="2773363" y="2219325"/>
              <a:chExt cx="2873375" cy="1508125"/>
            </a:xfrm>
          </p:grpSpPr>
          <p:sp>
            <p:nvSpPr>
              <p:cNvPr id="20" name="Line 10"/>
              <p:cNvSpPr>
                <a:spLocks noChangeShapeType="1"/>
              </p:cNvSpPr>
              <p:nvPr/>
            </p:nvSpPr>
            <p:spPr bwMode="auto">
              <a:xfrm flipH="1">
                <a:off x="3119438" y="2219325"/>
                <a:ext cx="346075" cy="188913"/>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1" name="Line 12"/>
              <p:cNvSpPr>
                <a:spLocks noChangeShapeType="1"/>
              </p:cNvSpPr>
              <p:nvPr/>
            </p:nvSpPr>
            <p:spPr bwMode="auto">
              <a:xfrm>
                <a:off x="3119438" y="2595563"/>
                <a:ext cx="346075" cy="188912"/>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2" name="Line 14"/>
              <p:cNvSpPr>
                <a:spLocks noChangeShapeType="1"/>
              </p:cNvSpPr>
              <p:nvPr/>
            </p:nvSpPr>
            <p:spPr bwMode="auto">
              <a:xfrm>
                <a:off x="3463925" y="2219325"/>
                <a:ext cx="347663" cy="188913"/>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3" name="Line 16"/>
              <p:cNvSpPr>
                <a:spLocks noChangeShapeType="1"/>
              </p:cNvSpPr>
              <p:nvPr/>
            </p:nvSpPr>
            <p:spPr bwMode="auto">
              <a:xfrm>
                <a:off x="4059238" y="2601913"/>
                <a:ext cx="344487" cy="187325"/>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4" name="Rectangle 17"/>
              <p:cNvSpPr>
                <a:spLocks noChangeArrowheads="1"/>
              </p:cNvSpPr>
              <p:nvPr/>
            </p:nvSpPr>
            <p:spPr bwMode="auto">
              <a:xfrm>
                <a:off x="2786063" y="2362200"/>
                <a:ext cx="692150" cy="188913"/>
              </a:xfrm>
              <a:prstGeom prst="rect">
                <a:avLst/>
              </a:prstGeom>
              <a:no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work</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5" name="Rectangle 19"/>
              <p:cNvSpPr>
                <a:spLocks noChangeArrowheads="1"/>
              </p:cNvSpPr>
              <p:nvPr/>
            </p:nvSpPr>
            <p:spPr bwMode="auto">
              <a:xfrm>
                <a:off x="3571875" y="2362200"/>
                <a:ext cx="690563" cy="188913"/>
              </a:xfrm>
              <a:prstGeom prst="rect">
                <a:avLst/>
              </a:prstGeom>
              <a:no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err="1">
                    <a:effectLst>
                      <a:outerShdw blurRad="38100" dist="38100" dir="2700000" algn="tl">
                        <a:srgbClr val="000000">
                          <a:alpha val="43137"/>
                        </a:srgbClr>
                      </a:outerShdw>
                    </a:effectLst>
                    <a:latin typeface="Times New Roman" pitchFamily="18" charset="0"/>
                    <a:cs typeface="Guttman Haim" pitchFamily="2" charset="-79"/>
                  </a:rPr>
                  <a:t>tst</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6" name="Rectangle 23"/>
              <p:cNvSpPr>
                <a:spLocks noChangeArrowheads="1"/>
              </p:cNvSpPr>
              <p:nvPr/>
            </p:nvSpPr>
            <p:spPr bwMode="auto">
              <a:xfrm>
                <a:off x="3119438" y="2784475"/>
                <a:ext cx="692150" cy="187325"/>
              </a:xfrm>
              <a:prstGeom prst="rect">
                <a:avLst/>
              </a:prstGeom>
              <a:no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1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7" name="Line 31"/>
              <p:cNvSpPr>
                <a:spLocks noChangeShapeType="1"/>
              </p:cNvSpPr>
              <p:nvPr/>
            </p:nvSpPr>
            <p:spPr bwMode="auto">
              <a:xfrm flipH="1">
                <a:off x="2773363" y="3065463"/>
                <a:ext cx="692150" cy="188912"/>
              </a:xfrm>
              <a:prstGeom prst="line">
                <a:avLst/>
              </a:prstGeom>
              <a:noFill/>
              <a:ln w="25400">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8" name="Line 32"/>
              <p:cNvSpPr>
                <a:spLocks noChangeShapeType="1"/>
              </p:cNvSpPr>
              <p:nvPr/>
            </p:nvSpPr>
            <p:spPr bwMode="auto">
              <a:xfrm>
                <a:off x="4670425" y="2971800"/>
                <a:ext cx="863600" cy="282575"/>
              </a:xfrm>
              <a:prstGeom prst="line">
                <a:avLst/>
              </a:prstGeom>
              <a:noFill/>
              <a:ln w="25400">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29" name="Line 43"/>
              <p:cNvSpPr>
                <a:spLocks noChangeShapeType="1"/>
              </p:cNvSpPr>
              <p:nvPr/>
            </p:nvSpPr>
            <p:spPr bwMode="auto">
              <a:xfrm>
                <a:off x="2873375" y="3355975"/>
                <a:ext cx="509588" cy="371475"/>
              </a:xfrm>
              <a:prstGeom prst="line">
                <a:avLst/>
              </a:prstGeom>
              <a:noFill/>
              <a:ln w="9525">
                <a:solidFill>
                  <a:srgbClr val="000000"/>
                </a:solidFill>
                <a:prstDash val="sysDashDot"/>
                <a:round/>
                <a:headEnd type="triangle" w="sm" len="sm"/>
                <a:tailEnd type="none"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0" name="Line 44"/>
              <p:cNvSpPr>
                <a:spLocks noChangeShapeType="1"/>
              </p:cNvSpPr>
              <p:nvPr/>
            </p:nvSpPr>
            <p:spPr bwMode="auto">
              <a:xfrm flipV="1">
                <a:off x="3722688" y="3338513"/>
                <a:ext cx="1924050" cy="388937"/>
              </a:xfrm>
              <a:prstGeom prst="line">
                <a:avLst/>
              </a:prstGeom>
              <a:noFill/>
              <a:ln w="9525">
                <a:solidFill>
                  <a:srgbClr val="000000"/>
                </a:solidFill>
                <a:prstDash val="sysDashDotDot"/>
                <a:round/>
                <a:headEnd type="triangle" w="sm" len="sm"/>
                <a:tailEnd type="none" w="sm" len="sm"/>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grpSp>
        <p:sp>
          <p:nvSpPr>
            <p:cNvPr id="10" name="Rectangle 66"/>
            <p:cNvSpPr>
              <a:spLocks noChangeArrowheads="1"/>
            </p:cNvSpPr>
            <p:nvPr/>
          </p:nvSpPr>
          <p:spPr bwMode="auto">
            <a:xfrm>
              <a:off x="3278188" y="4481513"/>
              <a:ext cx="692150" cy="188912"/>
            </a:xfrm>
            <a:prstGeom prst="rect">
              <a:avLst/>
            </a:prstGeom>
            <a:solidFill>
              <a:srgbClr val="FFFFFF"/>
            </a:solid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a:effectLst>
                    <a:outerShdw blurRad="38100" dist="38100" dir="2700000" algn="tl">
                      <a:srgbClr val="000000">
                        <a:alpha val="43137"/>
                      </a:srgbClr>
                    </a:outerShdw>
                  </a:effectLst>
                  <a:latin typeface="Times New Roman" pitchFamily="18" charset="0"/>
                  <a:cs typeface="Guttman Haim" pitchFamily="2" charset="-79"/>
                </a:rPr>
                <a:t>~</a:t>
              </a:r>
              <a:endParaRPr kumimoji="1" lang="en-US" sz="1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1" name="Line 68"/>
            <p:cNvSpPr>
              <a:spLocks noChangeShapeType="1"/>
            </p:cNvSpPr>
            <p:nvPr/>
          </p:nvSpPr>
          <p:spPr bwMode="auto">
            <a:xfrm flipH="1">
              <a:off x="3333750" y="4738688"/>
              <a:ext cx="346075" cy="188912"/>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2" name="Line 72"/>
            <p:cNvSpPr>
              <a:spLocks noChangeShapeType="1"/>
            </p:cNvSpPr>
            <p:nvPr/>
          </p:nvSpPr>
          <p:spPr bwMode="auto">
            <a:xfrm>
              <a:off x="3678238" y="4738688"/>
              <a:ext cx="347662" cy="188912"/>
            </a:xfrm>
            <a:prstGeom prst="line">
              <a:avLst/>
            </a:prstGeom>
            <a:noFill/>
            <a:ln w="9525">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3" name="Rectangle 76"/>
            <p:cNvSpPr>
              <a:spLocks noChangeArrowheads="1"/>
            </p:cNvSpPr>
            <p:nvPr/>
          </p:nvSpPr>
          <p:spPr bwMode="auto">
            <a:xfrm>
              <a:off x="2987675" y="4927600"/>
              <a:ext cx="692150" cy="188913"/>
            </a:xfrm>
            <a:prstGeom prst="rect">
              <a:avLst/>
            </a:prstGeom>
            <a:solidFill>
              <a:srgbClr val="FFFFFF"/>
            </a:solid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a:effectLst>
                    <a:outerShdw blurRad="38100" dist="38100" dir="2700000" algn="tl">
                      <a:srgbClr val="000000">
                        <a:alpha val="43137"/>
                      </a:srgbClr>
                    </a:outerShdw>
                  </a:effectLst>
                  <a:latin typeface="Times New Roman" pitchFamily="18" charset="0"/>
                  <a:cs typeface="Guttman Haim" pitchFamily="2" charset="-79"/>
                </a:rPr>
                <a:t>work</a:t>
              </a:r>
              <a:endParaRPr kumimoji="1" lang="en-US" sz="1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4" name="Rectangle 79"/>
            <p:cNvSpPr>
              <a:spLocks noChangeArrowheads="1"/>
            </p:cNvSpPr>
            <p:nvPr/>
          </p:nvSpPr>
          <p:spPr bwMode="auto">
            <a:xfrm>
              <a:off x="4429125" y="5310188"/>
              <a:ext cx="692150" cy="188912"/>
            </a:xfrm>
            <a:prstGeom prst="rect">
              <a:avLst/>
            </a:prstGeom>
            <a:noFill/>
            <a:ln w="9525">
              <a:no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err="1">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5" name="Line 90"/>
            <p:cNvSpPr>
              <a:spLocks noChangeShapeType="1"/>
            </p:cNvSpPr>
            <p:nvPr/>
          </p:nvSpPr>
          <p:spPr bwMode="auto">
            <a:xfrm>
              <a:off x="4959350" y="5491163"/>
              <a:ext cx="863600" cy="282575"/>
            </a:xfrm>
            <a:prstGeom prst="line">
              <a:avLst/>
            </a:prstGeom>
            <a:noFill/>
            <a:ln w="25400">
              <a:solidFill>
                <a:srgbClr val="000000"/>
              </a:solidFill>
              <a:round/>
              <a:headEnd type="none" w="sm" len="sm"/>
              <a:tailEnd type="arrow"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6" name="Line 101"/>
            <p:cNvSpPr>
              <a:spLocks noChangeShapeType="1"/>
            </p:cNvSpPr>
            <p:nvPr/>
          </p:nvSpPr>
          <p:spPr bwMode="auto">
            <a:xfrm>
              <a:off x="3087688" y="5875338"/>
              <a:ext cx="509587" cy="371475"/>
            </a:xfrm>
            <a:prstGeom prst="line">
              <a:avLst/>
            </a:prstGeom>
            <a:noFill/>
            <a:ln w="9525">
              <a:solidFill>
                <a:srgbClr val="000000"/>
              </a:solidFill>
              <a:prstDash val="sysDashDot"/>
              <a:round/>
              <a:headEnd type="triangle" w="sm" len="sm"/>
              <a:tailEnd type="none"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7" name="Line 102"/>
            <p:cNvSpPr>
              <a:spLocks noChangeShapeType="1"/>
            </p:cNvSpPr>
            <p:nvPr/>
          </p:nvSpPr>
          <p:spPr bwMode="auto">
            <a:xfrm flipV="1">
              <a:off x="3937000" y="5857875"/>
              <a:ext cx="1924050" cy="388938"/>
            </a:xfrm>
            <a:prstGeom prst="line">
              <a:avLst/>
            </a:prstGeom>
            <a:noFill/>
            <a:ln w="9525">
              <a:solidFill>
                <a:srgbClr val="000000"/>
              </a:solidFill>
              <a:prstDash val="sysDashDotDot"/>
              <a:round/>
              <a:headEnd type="triangle" w="sm" len="sm"/>
              <a:tailEnd type="none" w="sm" len="sm"/>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8" name="Line 73"/>
            <p:cNvSpPr>
              <a:spLocks noChangeShapeType="1"/>
            </p:cNvSpPr>
            <p:nvPr/>
          </p:nvSpPr>
          <p:spPr bwMode="auto">
            <a:xfrm>
              <a:off x="4324350" y="5156200"/>
              <a:ext cx="346075" cy="188913"/>
            </a:xfrm>
            <a:prstGeom prst="line">
              <a:avLst/>
            </a:prstGeom>
            <a:noFill/>
            <a:ln w="9525">
              <a:solidFill>
                <a:srgbClr val="000000"/>
              </a:solidFill>
              <a:round/>
              <a:headEnd type="none" w="sm" len="sm"/>
              <a:tailEnd type="arrow" w="lg" len="med"/>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19" name="Rectangle 3"/>
            <p:cNvSpPr>
              <a:spLocks noChangeArrowheads="1"/>
            </p:cNvSpPr>
            <p:nvPr/>
          </p:nvSpPr>
          <p:spPr bwMode="auto">
            <a:xfrm>
              <a:off x="468313" y="4005263"/>
              <a:ext cx="8280400" cy="64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009999"/>
                </a:buClr>
                <a:buSzPct val="90000"/>
                <a:buFont typeface="Wingdings" panose="05000000000000000000" pitchFamily="2" charset="2"/>
                <a:buChar char="Ø"/>
              </a:pPr>
              <a:r>
                <a:rPr lang="en-US" sz="3500" dirty="0" err="1">
                  <a:latin typeface="Courier New" panose="02070309020205020404" pitchFamily="49" charset="0"/>
                  <a:cs typeface="Courier New" panose="02070309020205020404" pitchFamily="49" charset="0"/>
                </a:rPr>
                <a:t>rm</a:t>
              </a:r>
              <a:r>
                <a:rPr lang="en-US" sz="3500" dirty="0">
                  <a:latin typeface="Courier New" panose="02070309020205020404" pitchFamily="49" charset="0"/>
                  <a:cs typeface="Courier New" panose="02070309020205020404" pitchFamily="49" charset="0"/>
                </a:rPr>
                <a:t> ~/work/</a:t>
              </a:r>
              <a:r>
                <a:rPr lang="en-US" sz="3500" dirty="0" err="1">
                  <a:latin typeface="Courier New" panose="02070309020205020404" pitchFamily="49" charset="0"/>
                  <a:cs typeface="Courier New" panose="02070309020205020404" pitchFamily="49" charset="0"/>
                </a:rPr>
                <a:t>a.c</a:t>
              </a:r>
              <a:r>
                <a:rPr lang="en-US" sz="3500" dirty="0">
                  <a:latin typeface="Courier New" panose="02070309020205020404" pitchFamily="49" charset="0"/>
                  <a:cs typeface="Courier New" panose="02070309020205020404" pitchFamily="49" charset="0"/>
                </a:rPr>
                <a:t>  </a:t>
              </a:r>
              <a:r>
                <a:rPr lang="en-US" sz="3500" dirty="0">
                  <a:latin typeface="Calibri" panose="020F0502020204030204" pitchFamily="34" charset="0"/>
                </a:rPr>
                <a:t>	</a:t>
              </a:r>
              <a:endParaRPr lang="he-IL" sz="3500" dirty="0">
                <a:latin typeface="Calibri" panose="020F0502020204030204" pitchFamily="34" charset="0"/>
              </a:endParaRPr>
            </a:p>
            <a:p>
              <a:pPr>
                <a:spcBef>
                  <a:spcPct val="20000"/>
                </a:spcBef>
                <a:buClr>
                  <a:srgbClr val="009999"/>
                </a:buClr>
                <a:buSzPct val="90000"/>
                <a:buFont typeface="Wingdings" panose="05000000000000000000" pitchFamily="2" charset="2"/>
                <a:buChar char="§"/>
              </a:pPr>
              <a:endParaRPr lang="en-US" sz="3500" dirty="0">
                <a:latin typeface="Calibri" panose="020F0502020204030204" pitchFamily="34" charset="0"/>
              </a:endParaRPr>
            </a:p>
          </p:txBody>
        </p:sp>
      </p:grpSp>
      <p:grpSp>
        <p:nvGrpSpPr>
          <p:cNvPr id="31" name="Group 34"/>
          <p:cNvGrpSpPr>
            <a:grpSpLocks/>
          </p:cNvGrpSpPr>
          <p:nvPr/>
        </p:nvGrpSpPr>
        <p:grpSpPr bwMode="auto">
          <a:xfrm>
            <a:off x="761817" y="2392117"/>
            <a:ext cx="1889125" cy="1046163"/>
            <a:chOff x="0" y="-2253"/>
            <a:chExt cx="20000" cy="22253"/>
          </a:xfrm>
        </p:grpSpPr>
        <p:sp>
          <p:nvSpPr>
            <p:cNvPr id="32" name="Rectangle 35"/>
            <p:cNvSpPr>
              <a:spLocks noChangeArrowheads="1"/>
            </p:cNvSpPr>
            <p:nvPr/>
          </p:nvSpPr>
          <p:spPr bwMode="auto">
            <a:xfrm>
              <a:off x="0" y="5986"/>
              <a:ext cx="20000" cy="14014"/>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3" name="Rectangle 36"/>
            <p:cNvSpPr>
              <a:spLocks noChangeArrowheads="1"/>
            </p:cNvSpPr>
            <p:nvPr/>
          </p:nvSpPr>
          <p:spPr bwMode="auto">
            <a:xfrm>
              <a:off x="0" y="5986"/>
              <a:ext cx="20000" cy="14014"/>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4" name="Rectangle 37"/>
            <p:cNvSpPr>
              <a:spLocks noChangeArrowheads="1"/>
            </p:cNvSpPr>
            <p:nvPr/>
          </p:nvSpPr>
          <p:spPr bwMode="auto">
            <a:xfrm>
              <a:off x="2504" y="9"/>
              <a:ext cx="14992" cy="4018"/>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buFontTx/>
                <a:buChar cha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5" name="Rectangle 38"/>
            <p:cNvSpPr>
              <a:spLocks noChangeArrowheads="1"/>
            </p:cNvSpPr>
            <p:nvPr/>
          </p:nvSpPr>
          <p:spPr bwMode="auto">
            <a:xfrm>
              <a:off x="2504" y="-2253"/>
              <a:ext cx="14992" cy="6281"/>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6" name="Rectangle 39"/>
            <p:cNvSpPr>
              <a:spLocks noChangeArrowheads="1"/>
            </p:cNvSpPr>
            <p:nvPr/>
          </p:nvSpPr>
          <p:spPr bwMode="auto">
            <a:xfrm>
              <a:off x="0" y="13989"/>
              <a:ext cx="20000" cy="6011"/>
            </a:xfrm>
            <a:prstGeom prst="rect">
              <a:avLst/>
            </a:prstGeom>
            <a:solidFill>
              <a:srgbClr val="FFFFFF"/>
            </a:solidFill>
            <a:ln w="9525">
              <a:solidFill>
                <a:srgbClr val="000000"/>
              </a:solidFill>
              <a:miter lim="800000"/>
              <a:headEnd/>
              <a:tailEnd/>
            </a:ln>
            <a:effectLst/>
          </p:spPr>
          <p:txBody>
            <a:bodyPr lIns="12700" tIns="12700" rIns="12700" bIns="12700"/>
            <a:lstStyle/>
            <a:p>
              <a:pPr eaLnBrk="0" fontAlgn="auto" hangingPunct="0">
                <a:spcBef>
                  <a:spcPts val="600"/>
                </a:spcBef>
                <a:spcAft>
                  <a:spcPts val="300"/>
                </a:spcAft>
                <a:buClr>
                  <a:schemeClr val="tx1"/>
                </a:buClr>
                <a:buFontTx/>
                <a:buChar cha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ref. count= 2</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37" name="Rectangle 40"/>
            <p:cNvSpPr>
              <a:spLocks noChangeArrowheads="1"/>
            </p:cNvSpPr>
            <p:nvPr/>
          </p:nvSpPr>
          <p:spPr bwMode="auto">
            <a:xfrm>
              <a:off x="0" y="13989"/>
              <a:ext cx="20000" cy="6011"/>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link count= 1</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38" name="Group 24"/>
          <p:cNvGrpSpPr>
            <a:grpSpLocks/>
          </p:cNvGrpSpPr>
          <p:nvPr/>
        </p:nvGrpSpPr>
        <p:grpSpPr bwMode="auto">
          <a:xfrm>
            <a:off x="5679891" y="2391473"/>
            <a:ext cx="1866900" cy="1039813"/>
            <a:chOff x="0" y="-2101"/>
            <a:chExt cx="20000" cy="22101"/>
          </a:xfrm>
        </p:grpSpPr>
        <p:sp>
          <p:nvSpPr>
            <p:cNvPr id="39" name="Rectangle 25"/>
            <p:cNvSpPr>
              <a:spLocks noChangeArrowheads="1"/>
            </p:cNvSpPr>
            <p:nvPr/>
          </p:nvSpPr>
          <p:spPr bwMode="auto">
            <a:xfrm>
              <a:off x="0" y="5997"/>
              <a:ext cx="20000" cy="14003"/>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0" name="Rectangle 26"/>
            <p:cNvSpPr>
              <a:spLocks noChangeArrowheads="1"/>
            </p:cNvSpPr>
            <p:nvPr/>
          </p:nvSpPr>
          <p:spPr bwMode="auto">
            <a:xfrm>
              <a:off x="0" y="5997"/>
              <a:ext cx="20000" cy="14003"/>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buFontTx/>
                <a:buChar cha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1" name="Rectangle 27"/>
            <p:cNvSpPr>
              <a:spLocks noChangeArrowheads="1"/>
            </p:cNvSpPr>
            <p:nvPr/>
          </p:nvSpPr>
          <p:spPr bwMode="auto">
            <a:xfrm>
              <a:off x="2500" y="-9"/>
              <a:ext cx="15000" cy="4015"/>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buFontTx/>
                <a:buChar cha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2" name="Rectangle 28"/>
            <p:cNvSpPr>
              <a:spLocks noChangeArrowheads="1"/>
            </p:cNvSpPr>
            <p:nvPr/>
          </p:nvSpPr>
          <p:spPr bwMode="auto">
            <a:xfrm>
              <a:off x="2500" y="-2101"/>
              <a:ext cx="15000" cy="6107"/>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3" name="Rectangle 29"/>
            <p:cNvSpPr>
              <a:spLocks noChangeArrowheads="1"/>
            </p:cNvSpPr>
            <p:nvPr/>
          </p:nvSpPr>
          <p:spPr bwMode="auto">
            <a:xfrm>
              <a:off x="0" y="13994"/>
              <a:ext cx="20000" cy="6006"/>
            </a:xfrm>
            <a:prstGeom prst="rect">
              <a:avLst/>
            </a:prstGeom>
            <a:solidFill>
              <a:srgbClr val="FFFFFF"/>
            </a:solidFill>
            <a:ln w="9525">
              <a:solidFill>
                <a:srgbClr val="000000"/>
              </a:solidFill>
              <a:miter lim="800000"/>
              <a:headEnd/>
              <a:tailEnd/>
            </a:ln>
            <a:effectLst/>
          </p:spPr>
          <p:txBody>
            <a:bodyPr lIns="12700" tIns="12700" rIns="12700" bIns="12700"/>
            <a:lstStyle/>
            <a:p>
              <a:pPr eaLnBrk="0" fontAlgn="auto" hangingPunct="0">
                <a:spcBef>
                  <a:spcPts val="600"/>
                </a:spcBef>
                <a:spcAft>
                  <a:spcPts val="300"/>
                </a:spcAft>
                <a:buClr>
                  <a:schemeClr val="tx1"/>
                </a:buClr>
                <a:buFontTx/>
                <a:buChar cha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ref. count= 2</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4" name="Rectangle 30"/>
            <p:cNvSpPr>
              <a:spLocks noChangeArrowheads="1"/>
            </p:cNvSpPr>
            <p:nvPr/>
          </p:nvSpPr>
          <p:spPr bwMode="auto">
            <a:xfrm>
              <a:off x="0" y="13994"/>
              <a:ext cx="20000" cy="6006"/>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link count= 1</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grpSp>
      <p:grpSp>
        <p:nvGrpSpPr>
          <p:cNvPr id="45" name="Group 82"/>
          <p:cNvGrpSpPr>
            <a:grpSpLocks/>
          </p:cNvGrpSpPr>
          <p:nvPr/>
        </p:nvGrpSpPr>
        <p:grpSpPr bwMode="auto">
          <a:xfrm>
            <a:off x="5924118" y="4897351"/>
            <a:ext cx="1866900" cy="1054100"/>
            <a:chOff x="0" y="-2405"/>
            <a:chExt cx="20000" cy="22405"/>
          </a:xfrm>
        </p:grpSpPr>
        <p:sp>
          <p:nvSpPr>
            <p:cNvPr id="46" name="Rectangle 83"/>
            <p:cNvSpPr>
              <a:spLocks noChangeArrowheads="1"/>
            </p:cNvSpPr>
            <p:nvPr/>
          </p:nvSpPr>
          <p:spPr bwMode="auto">
            <a:xfrm>
              <a:off x="0" y="5997"/>
              <a:ext cx="20000" cy="14003"/>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7" name="Rectangle 84"/>
            <p:cNvSpPr>
              <a:spLocks noChangeArrowheads="1"/>
            </p:cNvSpPr>
            <p:nvPr/>
          </p:nvSpPr>
          <p:spPr bwMode="auto">
            <a:xfrm>
              <a:off x="0" y="5997"/>
              <a:ext cx="20000" cy="14003"/>
            </a:xfrm>
            <a:prstGeom prst="rect">
              <a:avLst/>
            </a:prstGeom>
            <a:solidFill>
              <a:srgbClr val="FFFFFF"/>
            </a:solidFill>
            <a:ln w="9525">
              <a:solidFill>
                <a:srgbClr val="000000"/>
              </a:solidFill>
              <a:miter lim="800000"/>
              <a:headEnd/>
              <a:tailEnd/>
            </a:ln>
            <a:effectLst/>
          </p:spPr>
          <p:txBody>
            <a:bodyPr/>
            <a:lstStyle/>
            <a:p>
              <a:pPr eaLnBrk="0" fontAlgn="auto" hangingPunct="0">
                <a:spcBef>
                  <a:spcPts val="600"/>
                </a:spcBef>
                <a:spcAft>
                  <a:spcPts val="300"/>
                </a:spcAft>
                <a:buClr>
                  <a:schemeClr val="tx1"/>
                </a:buClr>
                <a:defRPr/>
              </a:pP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8" name="Rectangle 85"/>
            <p:cNvSpPr>
              <a:spLocks noChangeArrowheads="1"/>
            </p:cNvSpPr>
            <p:nvPr/>
          </p:nvSpPr>
          <p:spPr bwMode="auto">
            <a:xfrm>
              <a:off x="2500" y="-9"/>
              <a:ext cx="15000" cy="4015"/>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49" name="Rectangle 86"/>
            <p:cNvSpPr>
              <a:spLocks noChangeArrowheads="1"/>
            </p:cNvSpPr>
            <p:nvPr/>
          </p:nvSpPr>
          <p:spPr bwMode="auto">
            <a:xfrm>
              <a:off x="2500" y="-2405"/>
              <a:ext cx="15000" cy="6411"/>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inode</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0" name="Rectangle 87"/>
            <p:cNvSpPr>
              <a:spLocks noChangeArrowheads="1"/>
            </p:cNvSpPr>
            <p:nvPr/>
          </p:nvSpPr>
          <p:spPr bwMode="auto">
            <a:xfrm>
              <a:off x="0" y="13994"/>
              <a:ext cx="20000" cy="6006"/>
            </a:xfrm>
            <a:prstGeom prst="rect">
              <a:avLst/>
            </a:prstGeom>
            <a:solidFill>
              <a:srgbClr val="FFFFFF"/>
            </a:solidFill>
            <a:ln w="9525">
              <a:solidFill>
                <a:srgbClr val="000000"/>
              </a:solidFill>
              <a:miter lim="800000"/>
              <a:headEnd/>
              <a:tailEnd/>
            </a:ln>
            <a:effectLst/>
          </p:spPr>
          <p:txBody>
            <a:bodyPr lIns="12700" tIns="12700" rIns="12700" bIns="12700"/>
            <a:lstStyle/>
            <a:p>
              <a:pPr eaLnBrk="0" fontAlgn="auto" hangingPunct="0">
                <a:spcBef>
                  <a:spcPts val="600"/>
                </a:spcBef>
                <a:spcAft>
                  <a:spcPts val="300"/>
                </a:spcAft>
                <a:buClr>
                  <a:schemeClr val="tx1"/>
                </a:buClr>
                <a:defRPr/>
              </a:pPr>
              <a:r>
                <a:rPr kumimoji="1" lang="en-US" sz="1200">
                  <a:effectLst>
                    <a:outerShdw blurRad="38100" dist="38100" dir="2700000" algn="tl">
                      <a:srgbClr val="000000">
                        <a:alpha val="43137"/>
                      </a:srgbClr>
                    </a:outerShdw>
                  </a:effectLst>
                  <a:latin typeface="Times New Roman" pitchFamily="18" charset="0"/>
                  <a:cs typeface="Guttman Haim" pitchFamily="2" charset="-79"/>
                </a:rPr>
                <a:t>ref. count= 2</a:t>
              </a:r>
              <a:endParaRPr kumimoji="1" lang="en-US" sz="260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1" name="Rectangle 88"/>
            <p:cNvSpPr>
              <a:spLocks noChangeArrowheads="1"/>
            </p:cNvSpPr>
            <p:nvPr/>
          </p:nvSpPr>
          <p:spPr bwMode="auto">
            <a:xfrm>
              <a:off x="0" y="13994"/>
              <a:ext cx="20000" cy="6006"/>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fontAlgn="auto" hangingPunct="0">
                <a:spcBef>
                  <a:spcPts val="600"/>
                </a:spcBef>
                <a:spcAft>
                  <a:spcPts val="300"/>
                </a:spcAft>
                <a:buClr>
                  <a:schemeClr val="tx1"/>
                </a:buClr>
                <a:defRPr/>
              </a:pPr>
              <a:r>
                <a:rPr kumimoji="1" lang="en-US" sz="1600">
                  <a:effectLst>
                    <a:outerShdw blurRad="38100" dist="38100" dir="2700000" algn="tl">
                      <a:srgbClr val="000000">
                        <a:alpha val="43137"/>
                      </a:srgbClr>
                    </a:outerShdw>
                  </a:effectLst>
                  <a:latin typeface="Times New Roman" pitchFamily="18" charset="0"/>
                  <a:cs typeface="Guttman Haim" pitchFamily="2" charset="-79"/>
                </a:rPr>
                <a:t>link count= 1</a:t>
              </a:r>
              <a:endParaRPr kumimoji="1" lang="en-US" sz="1600">
                <a:effectLst>
                  <a:outerShdw blurRad="38100" dist="38100" dir="2700000" algn="tl">
                    <a:srgbClr val="000000">
                      <a:alpha val="43137"/>
                    </a:srgbClr>
                  </a:outerShdw>
                </a:effectLst>
                <a:latin typeface="Arial Rounded MT Bold" pitchFamily="34" charset="0"/>
                <a:cs typeface="Guttman Haim" pitchFamily="2" charset="-79"/>
              </a:endParaRPr>
            </a:p>
          </p:txBody>
        </p:sp>
      </p:grpSp>
      <p:sp>
        <p:nvSpPr>
          <p:cNvPr id="67" name="Rectangle 100"/>
          <p:cNvSpPr>
            <a:spLocks noChangeArrowheads="1"/>
          </p:cNvSpPr>
          <p:nvPr/>
        </p:nvSpPr>
        <p:spPr bwMode="auto">
          <a:xfrm>
            <a:off x="2829535" y="6165363"/>
            <a:ext cx="1870075" cy="277812"/>
          </a:xfrm>
          <a:prstGeom prst="rect">
            <a:avLst/>
          </a:prstGeom>
          <a:solidFill>
            <a:srgbClr val="FFFFFF"/>
          </a:solidFill>
          <a:ln w="9525">
            <a:solidFill>
              <a:srgbClr val="000000"/>
            </a:solidFill>
            <a:miter lim="800000"/>
            <a:headEnd/>
            <a:tailEnd/>
          </a:ln>
          <a:effectLst/>
        </p:spPr>
        <p:txBody>
          <a:bodyPr lIns="12700" tIns="12700" rIns="12700" bIns="12700"/>
          <a:lstStyle/>
          <a:p>
            <a:pPr algn="ctr" eaLnBrk="0"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Times New Roman" pitchFamily="18" charset="0"/>
                <a:cs typeface="Guttman Haim" pitchFamily="2" charset="-79"/>
              </a:rPr>
              <a:t>~/work/</a:t>
            </a:r>
            <a:r>
              <a:rPr kumimoji="1" lang="en-US" sz="1600" dirty="0" err="1">
                <a:effectLst>
                  <a:outerShdw blurRad="38100" dist="38100" dir="2700000" algn="tl">
                    <a:srgbClr val="000000">
                      <a:alpha val="43137"/>
                    </a:srgbClr>
                  </a:outerShdw>
                </a:effectLst>
                <a:latin typeface="Times New Roman" pitchFamily="18" charset="0"/>
                <a:cs typeface="Guttman Haim" pitchFamily="2" charset="-79"/>
              </a:rPr>
              <a:t>a.c</a:t>
            </a:r>
            <a:endParaRPr kumimoji="1" lang="en-US" sz="1600" dirty="0">
              <a:effectLst>
                <a:outerShdw blurRad="38100" dist="38100" dir="2700000" algn="tl">
                  <a:srgbClr val="000000">
                    <a:alpha val="43137"/>
                  </a:srgbClr>
                </a:outerShdw>
              </a:effectLst>
              <a:latin typeface="Arial Rounded MT Bold" pitchFamily="34" charset="0"/>
              <a:cs typeface="Guttman Haim" pitchFamily="2" charset="-79"/>
            </a:endParaRPr>
          </a:p>
        </p:txBody>
      </p:sp>
      <p:sp>
        <p:nvSpPr>
          <p:cNvPr id="53" name="מציין מיקום של מספר שקופית 52"/>
          <p:cNvSpPr>
            <a:spLocks noGrp="1"/>
          </p:cNvSpPr>
          <p:nvPr>
            <p:ph type="sldNum" sz="quarter" idx="12"/>
          </p:nvPr>
        </p:nvSpPr>
        <p:spPr/>
        <p:txBody>
          <a:bodyPr/>
          <a:lstStyle/>
          <a:p>
            <a:fld id="{6ED936FA-D0DD-4C43-A074-0D522D4EBD9B}" type="slidenum">
              <a:rPr lang="he-IL" smtClean="0"/>
              <a:pPr/>
              <a:t>132</a:t>
            </a:fld>
            <a:endParaRPr lang="he-IL" dirty="0"/>
          </a:p>
        </p:txBody>
      </p:sp>
    </p:spTree>
    <p:extLst>
      <p:ext uri="{BB962C8B-B14F-4D97-AF65-F5344CB8AC3E}">
        <p14:creationId xmlns:p14="http://schemas.microsoft.com/office/powerpoint/2010/main" xmlns="" val="147497106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63769" y="0"/>
            <a:ext cx="10515600" cy="1325563"/>
          </a:xfrm>
        </p:spPr>
        <p:txBody>
          <a:bodyPr vert="horz" lIns="92075" tIns="46038" rIns="92075" bIns="46038" rtlCol="1" anchor="ctr">
            <a:normAutofit/>
          </a:bodyPr>
          <a:lstStyle/>
          <a:p>
            <a:r>
              <a:rPr lang="en-US" dirty="0">
                <a:solidFill>
                  <a:schemeClr val="bg1"/>
                </a:solidFill>
                <a:cs typeface="Times New Roman" panose="02020603050405020304" pitchFamily="18" charset="0"/>
              </a:rPr>
              <a:t>Accessing </a:t>
            </a:r>
            <a:r>
              <a:rPr lang="en-US" dirty="0" smtClean="0">
                <a:solidFill>
                  <a:schemeClr val="bg1"/>
                </a:solidFill>
                <a:cs typeface="Times New Roman" panose="02020603050405020304" pitchFamily="18" charset="0"/>
              </a:rPr>
              <a:t>file </a:t>
            </a:r>
            <a:r>
              <a:rPr lang="en-US" dirty="0">
                <a:solidFill>
                  <a:schemeClr val="bg1"/>
                </a:solidFill>
                <a:cs typeface="Times New Roman" panose="02020603050405020304" pitchFamily="18" charset="0"/>
              </a:rPr>
              <a:t>data</a:t>
            </a:r>
          </a:p>
        </p:txBody>
      </p:sp>
      <p:sp>
        <p:nvSpPr>
          <p:cNvPr id="132099" name="Content Placeholder 2"/>
          <p:cNvSpPr>
            <a:spLocks noGrp="1"/>
          </p:cNvSpPr>
          <p:nvPr>
            <p:ph idx="1"/>
          </p:nvPr>
        </p:nvSpPr>
        <p:spPr/>
        <p:txBody>
          <a:bodyPr vert="horz" lIns="92075" tIns="46038" rIns="92075" bIns="46038" rtlCol="1">
            <a:normAutofit lnSpcReduction="10000"/>
          </a:bodyPr>
          <a:lstStyle/>
          <a:p>
            <a:pPr algn="l" rtl="0" eaLnBrk="1" hangingPunct="1"/>
            <a:r>
              <a:rPr lang="en-US" sz="2000" dirty="0" smtClean="0">
                <a:cs typeface="Arial" panose="020B0604020202020204" pitchFamily="34" charset="0"/>
              </a:rPr>
              <a:t>The </a:t>
            </a:r>
            <a:r>
              <a:rPr lang="en-US" sz="2000" dirty="0" err="1" smtClean="0">
                <a:cs typeface="Arial" panose="020B0604020202020204" pitchFamily="34" charset="0"/>
              </a:rPr>
              <a:t>inode</a:t>
            </a:r>
            <a:r>
              <a:rPr lang="en-US" sz="2000" dirty="0" smtClean="0">
                <a:cs typeface="Arial" panose="020B0604020202020204" pitchFamily="34" charset="0"/>
              </a:rPr>
              <a:t> holds the </a:t>
            </a:r>
            <a:r>
              <a:rPr lang="en-US" sz="2000" dirty="0">
                <a:cs typeface="Arial" panose="020B0604020202020204" pitchFamily="34" charset="0"/>
              </a:rPr>
              <a:t>information to access </a:t>
            </a:r>
            <a:r>
              <a:rPr lang="en-US" sz="2000" dirty="0" smtClean="0">
                <a:cs typeface="Arial" panose="020B0604020202020204" pitchFamily="34" charset="0"/>
              </a:rPr>
              <a:t>all data </a:t>
            </a:r>
            <a:r>
              <a:rPr lang="en-US" sz="2000" dirty="0">
                <a:cs typeface="Arial" panose="020B0604020202020204" pitchFamily="34" charset="0"/>
              </a:rPr>
              <a:t>blocks </a:t>
            </a:r>
            <a:r>
              <a:rPr lang="en-US" sz="2000" dirty="0" smtClean="0">
                <a:cs typeface="Arial" panose="020B0604020202020204" pitchFamily="34" charset="0"/>
              </a:rPr>
              <a:t>comprising the file</a:t>
            </a:r>
            <a:endParaRPr lang="en-US" sz="2000" dirty="0">
              <a:cs typeface="Arial" panose="020B0604020202020204" pitchFamily="34" charset="0"/>
            </a:endParaRPr>
          </a:p>
          <a:p>
            <a:pPr lvl="1" algn="l" rtl="0"/>
            <a:r>
              <a:rPr lang="en-US" sz="1600" dirty="0" smtClean="0">
                <a:cs typeface="Arial" panose="020B0604020202020204" pitchFamily="34" charset="0"/>
              </a:rPr>
              <a:t>Data block may not be sequential on </a:t>
            </a:r>
            <a:r>
              <a:rPr lang="en-US" sz="1600" dirty="0">
                <a:cs typeface="Arial" panose="020B0604020202020204" pitchFamily="34" charset="0"/>
              </a:rPr>
              <a:t>disk</a:t>
            </a:r>
          </a:p>
          <a:p>
            <a:pPr algn="l" rtl="0"/>
            <a:r>
              <a:rPr lang="en-US" sz="2000" dirty="0" err="1">
                <a:cs typeface="Arial" panose="020B0604020202020204" pitchFamily="34" charset="0"/>
              </a:rPr>
              <a:t>Inode</a:t>
            </a:r>
            <a:r>
              <a:rPr lang="en-US" sz="2000" dirty="0">
                <a:cs typeface="Arial" panose="020B0604020202020204" pitchFamily="34" charset="0"/>
              </a:rPr>
              <a:t> has 15 pointers</a:t>
            </a:r>
          </a:p>
          <a:p>
            <a:pPr lvl="1" algn="l" rtl="0"/>
            <a:r>
              <a:rPr lang="en-US" sz="1800" dirty="0">
                <a:cs typeface="Arial" panose="020B0604020202020204" pitchFamily="34" charset="0"/>
              </a:rPr>
              <a:t>12 direct pointers to data blocks</a:t>
            </a:r>
          </a:p>
          <a:p>
            <a:pPr lvl="1" algn="l" rtl="0"/>
            <a:r>
              <a:rPr lang="en-US" sz="1800" dirty="0">
                <a:cs typeface="Arial" panose="020B0604020202020204" pitchFamily="34" charset="0"/>
              </a:rPr>
              <a:t>1 single indirection</a:t>
            </a:r>
          </a:p>
          <a:p>
            <a:pPr lvl="1" algn="l" rtl="0"/>
            <a:r>
              <a:rPr lang="en-US" sz="1800" dirty="0">
                <a:cs typeface="Arial" panose="020B0604020202020204" pitchFamily="34" charset="0"/>
              </a:rPr>
              <a:t>1 double indirection</a:t>
            </a:r>
          </a:p>
          <a:p>
            <a:pPr lvl="1" algn="l" rtl="0"/>
            <a:r>
              <a:rPr lang="en-US" sz="1800" dirty="0">
                <a:cs typeface="Arial" panose="020B0604020202020204" pitchFamily="34" charset="0"/>
              </a:rPr>
              <a:t>1 triple </a:t>
            </a:r>
            <a:r>
              <a:rPr lang="en-US" sz="1800" dirty="0" smtClean="0">
                <a:cs typeface="Arial" panose="020B0604020202020204" pitchFamily="34" charset="0"/>
              </a:rPr>
              <a:t>indirection</a:t>
            </a:r>
          </a:p>
          <a:p>
            <a:pPr algn="l" rtl="0"/>
            <a:r>
              <a:rPr lang="en-US" sz="2000" dirty="0" smtClean="0">
                <a:cs typeface="Arial" panose="020B0604020202020204" pitchFamily="34" charset="0"/>
              </a:rPr>
              <a:t>Notes</a:t>
            </a:r>
          </a:p>
          <a:p>
            <a:pPr lvl="1" algn="l" rtl="0"/>
            <a:r>
              <a:rPr lang="en-US" sz="1600" dirty="0" smtClean="0">
                <a:cs typeface="Arial" panose="020B0604020202020204" pitchFamily="34" charset="0"/>
              </a:rPr>
              <a:t>This structure optimizes </a:t>
            </a:r>
            <a:r>
              <a:rPr lang="en-US" sz="1600" dirty="0">
                <a:cs typeface="Arial" panose="020B0604020202020204" pitchFamily="34" charset="0"/>
              </a:rPr>
              <a:t>fast access to small files</a:t>
            </a:r>
          </a:p>
          <a:p>
            <a:pPr lvl="1" algn="l" rtl="0"/>
            <a:r>
              <a:rPr lang="en-US" sz="1600" dirty="0" smtClean="0">
                <a:cs typeface="Arial" panose="020B0604020202020204" pitchFamily="34" charset="0"/>
              </a:rPr>
              <a:t>Indirect </a:t>
            </a:r>
            <a:r>
              <a:rPr lang="en-US" sz="1600" dirty="0">
                <a:cs typeface="Arial" panose="020B0604020202020204" pitchFamily="34" charset="0"/>
              </a:rPr>
              <a:t>pointers are held in standard data blocks</a:t>
            </a:r>
          </a:p>
          <a:p>
            <a:pPr algn="l" rtl="0" eaLnBrk="1" hangingPunct="1"/>
            <a:r>
              <a:rPr lang="en-US" sz="2000" dirty="0" smtClean="0">
                <a:cs typeface="Arial" panose="020B0604020202020204" pitchFamily="34" charset="0"/>
              </a:rPr>
              <a:t>There </a:t>
            </a:r>
            <a:r>
              <a:rPr lang="en-US" sz="2000" dirty="0">
                <a:cs typeface="Arial" panose="020B0604020202020204" pitchFamily="34" charset="0"/>
              </a:rPr>
              <a:t>may be holes in the </a:t>
            </a:r>
            <a:r>
              <a:rPr lang="en-US" sz="2000" dirty="0" smtClean="0">
                <a:cs typeface="Arial" panose="020B0604020202020204" pitchFamily="34" charset="0"/>
              </a:rPr>
              <a:t>file, representing uninitialized data (assumed 0)</a:t>
            </a:r>
          </a:p>
          <a:p>
            <a:pPr algn="l" rtl="0" eaLnBrk="1" hangingPunct="1"/>
            <a:r>
              <a:rPr lang="en-US" sz="2000" dirty="0" smtClean="0">
                <a:cs typeface="Arial" panose="020B0604020202020204" pitchFamily="34" charset="0"/>
              </a:rPr>
              <a:t>Holes are represented as Null pointers in the </a:t>
            </a:r>
            <a:r>
              <a:rPr lang="en-US" sz="2000" dirty="0" err="1" smtClean="0">
                <a:cs typeface="Arial" panose="020B0604020202020204" pitchFamily="34" charset="0"/>
              </a:rPr>
              <a:t>inode</a:t>
            </a:r>
            <a:r>
              <a:rPr lang="en-US" sz="2000" dirty="0">
                <a:cs typeface="Arial" panose="020B0604020202020204" pitchFamily="34" charset="0"/>
              </a:rPr>
              <a:t> </a:t>
            </a:r>
            <a:r>
              <a:rPr lang="en-US" sz="2000" dirty="0" smtClean="0">
                <a:cs typeface="Arial" panose="020B0604020202020204" pitchFamily="34" charset="0"/>
              </a:rPr>
              <a:t>structures</a:t>
            </a:r>
          </a:p>
          <a:p>
            <a:pPr lvl="1" algn="l" rtl="0" eaLnBrk="1" hangingPunct="1"/>
            <a:r>
              <a:rPr lang="en-US" sz="1800" dirty="0" err="1" smtClean="0">
                <a:cs typeface="Arial" panose="020B0604020202020204" pitchFamily="34" charset="0"/>
              </a:rPr>
              <a:t>ls</a:t>
            </a:r>
            <a:r>
              <a:rPr lang="en-US" sz="1800" dirty="0" smtClean="0">
                <a:cs typeface="Arial" panose="020B0604020202020204" pitchFamily="34" charset="0"/>
              </a:rPr>
              <a:t> </a:t>
            </a:r>
            <a:r>
              <a:rPr lang="en-US" sz="1800" dirty="0">
                <a:cs typeface="Arial" panose="020B0604020202020204" pitchFamily="34" charset="0"/>
              </a:rPr>
              <a:t>–l  presents logical size</a:t>
            </a:r>
          </a:p>
          <a:p>
            <a:pPr lvl="1" algn="l" rtl="0" eaLnBrk="1" hangingPunct="1"/>
            <a:r>
              <a:rPr lang="en-US" sz="1800" dirty="0" err="1">
                <a:cs typeface="Arial" panose="020B0604020202020204" pitchFamily="34" charset="0"/>
              </a:rPr>
              <a:t>ls</a:t>
            </a:r>
            <a:r>
              <a:rPr lang="en-US" sz="1800" dirty="0">
                <a:cs typeface="Arial" panose="020B0604020202020204" pitchFamily="34" charset="0"/>
              </a:rPr>
              <a:t> –s presents physical size (how much size occupy on disk</a:t>
            </a:r>
            <a:r>
              <a:rPr lang="en-US" sz="1800" dirty="0" smtClean="0">
                <a:cs typeface="Arial" panose="020B0604020202020204" pitchFamily="34" charset="0"/>
              </a:rPr>
              <a:t>)</a:t>
            </a:r>
            <a:endParaRPr lang="en-US" sz="1800" dirty="0">
              <a:cs typeface="Arial" panose="020B0604020202020204" pitchFamily="34" charset="0"/>
            </a:endParaRPr>
          </a:p>
        </p:txBody>
      </p:sp>
      <p:sp>
        <p:nvSpPr>
          <p:cNvPr id="6" name="מציין מיקום של מספר שקופית 5"/>
          <p:cNvSpPr>
            <a:spLocks noGrp="1"/>
          </p:cNvSpPr>
          <p:nvPr>
            <p:ph type="sldNum" sz="quarter" idx="12"/>
          </p:nvPr>
        </p:nvSpPr>
        <p:spPr/>
        <p:txBody>
          <a:bodyPr/>
          <a:lstStyle/>
          <a:p>
            <a:fld id="{6ED936FA-D0DD-4C43-A074-0D522D4EBD9B}" type="slidenum">
              <a:rPr lang="he-IL" smtClean="0"/>
              <a:pPr/>
              <a:t>133</a:t>
            </a:fld>
            <a:endParaRPr lang="he-IL" dirty="0"/>
          </a:p>
        </p:txBody>
      </p:sp>
    </p:spTree>
    <p:extLst>
      <p:ext uri="{BB962C8B-B14F-4D97-AF65-F5344CB8AC3E}">
        <p14:creationId xmlns:p14="http://schemas.microsoft.com/office/powerpoint/2010/main" xmlns="" val="1779941999"/>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57554" y="0"/>
            <a:ext cx="10515600" cy="1325563"/>
          </a:xfrm>
        </p:spPr>
        <p:txBody>
          <a:bodyPr vert="horz" lIns="92075" tIns="46038" rIns="92075" bIns="46038" rtlCol="1" anchor="ctr">
            <a:normAutofit/>
          </a:bodyPr>
          <a:lstStyle/>
          <a:p>
            <a:r>
              <a:rPr lang="en-US" dirty="0" smtClean="0">
                <a:solidFill>
                  <a:schemeClr val="bg1"/>
                </a:solidFill>
                <a:cs typeface="Times New Roman" panose="02020603050405020304" pitchFamily="18" charset="0"/>
              </a:rPr>
              <a:t>Accessing file data (cont.)</a:t>
            </a:r>
            <a:endParaRPr lang="en-US" dirty="0">
              <a:solidFill>
                <a:schemeClr val="bg1"/>
              </a:solidFill>
              <a:cs typeface="Times New Roman" panose="02020603050405020304" pitchFamily="18" charset="0"/>
            </a:endParaRPr>
          </a:p>
        </p:txBody>
      </p:sp>
      <p:sp>
        <p:nvSpPr>
          <p:cNvPr id="6" name="Content Placeholder 2"/>
          <p:cNvSpPr>
            <a:spLocks noGrp="1"/>
          </p:cNvSpPr>
          <p:nvPr>
            <p:ph idx="1"/>
          </p:nvPr>
        </p:nvSpPr>
        <p:spPr>
          <a:xfrm>
            <a:off x="357554" y="1520825"/>
            <a:ext cx="10515600" cy="4351338"/>
          </a:xfrm>
        </p:spPr>
        <p:txBody>
          <a:bodyPr vert="horz" lIns="92075" tIns="46038" rIns="92075" bIns="46038" rtlCol="1">
            <a:normAutofit/>
          </a:bodyPr>
          <a:lstStyle/>
          <a:p>
            <a:pPr algn="l" rtl="0" eaLnBrk="1" hangingPunct="1"/>
            <a:r>
              <a:rPr lang="en-US" sz="2000" dirty="0">
                <a:cs typeface="Arial" panose="020B0604020202020204" pitchFamily="34" charset="0"/>
              </a:rPr>
              <a:t>If a block size is 512B, and assuming a pointer is 4B than</a:t>
            </a:r>
          </a:p>
          <a:p>
            <a:pPr algn="l" rtl="0" eaLnBrk="1" hangingPunct="1"/>
            <a:r>
              <a:rPr lang="en-US" sz="2000" dirty="0">
                <a:cs typeface="Arial" panose="020B0604020202020204" pitchFamily="34" charset="0"/>
              </a:rPr>
              <a:t>Direct gives 12*512</a:t>
            </a:r>
          </a:p>
          <a:p>
            <a:pPr algn="l" rtl="0" eaLnBrk="1" hangingPunct="1"/>
            <a:r>
              <a:rPr lang="en-US" sz="2000" dirty="0">
                <a:cs typeface="Arial" panose="020B0604020202020204" pitchFamily="34" charset="0"/>
              </a:rPr>
              <a:t>Single indirection :1*(</a:t>
            </a:r>
            <a:r>
              <a:rPr lang="en-US" sz="2000" dirty="0" smtClean="0">
                <a:cs typeface="Arial" panose="020B0604020202020204" pitchFamily="34" charset="0"/>
              </a:rPr>
              <a:t>512/4)*512</a:t>
            </a:r>
            <a:endParaRPr lang="en-US" sz="2000" dirty="0">
              <a:cs typeface="Arial" panose="020B0604020202020204" pitchFamily="34" charset="0"/>
            </a:endParaRPr>
          </a:p>
          <a:p>
            <a:pPr algn="l" rtl="0" eaLnBrk="1" hangingPunct="1"/>
            <a:r>
              <a:rPr lang="en-US" sz="2000" dirty="0">
                <a:cs typeface="Arial" panose="020B0604020202020204" pitchFamily="34" charset="0"/>
              </a:rPr>
              <a:t>Double indirection: 1*(512/4</a:t>
            </a:r>
            <a:r>
              <a:rPr lang="en-US" sz="2000" dirty="0" smtClean="0">
                <a:cs typeface="Arial" panose="020B0604020202020204" pitchFamily="34" charset="0"/>
              </a:rPr>
              <a:t>)^2*512</a:t>
            </a:r>
            <a:endParaRPr lang="en-US" sz="2000" dirty="0">
              <a:cs typeface="Arial" panose="020B0604020202020204" pitchFamily="34" charset="0"/>
            </a:endParaRPr>
          </a:p>
          <a:p>
            <a:pPr algn="l" rtl="0" eaLnBrk="1" hangingPunct="1"/>
            <a:r>
              <a:rPr lang="en-US" sz="2000" dirty="0">
                <a:cs typeface="Arial" panose="020B0604020202020204" pitchFamily="34" charset="0"/>
              </a:rPr>
              <a:t>Triple indirection: 1*(512/4</a:t>
            </a:r>
            <a:r>
              <a:rPr lang="en-US" sz="2000" dirty="0" smtClean="0">
                <a:cs typeface="Arial" panose="020B0604020202020204" pitchFamily="34" charset="0"/>
              </a:rPr>
              <a:t>)^3*512</a:t>
            </a:r>
            <a:endParaRPr lang="en-US" sz="2000" dirty="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r>
              <a:rPr lang="en-US" sz="2000" dirty="0" smtClean="0">
                <a:cs typeface="Arial" panose="020B0604020202020204" pitchFamily="34" charset="0"/>
              </a:rPr>
              <a:t>Maximum file size is fixed</a:t>
            </a:r>
          </a:p>
          <a:p>
            <a:pPr lvl="1" algn="l" rtl="0"/>
            <a:r>
              <a:rPr lang="en-US" sz="1600" dirty="0" smtClean="0">
                <a:cs typeface="Arial" panose="020B0604020202020204" pitchFamily="34" charset="0"/>
              </a:rPr>
              <a:t>May be enlarged by formatting the file system using a larger block size</a:t>
            </a:r>
            <a:endParaRPr lang="en-US" sz="1600" dirty="0">
              <a:cs typeface="Arial" panose="020B0604020202020204"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07492" y="1860021"/>
            <a:ext cx="4665662" cy="316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134</a:t>
            </a:fld>
            <a:endParaRPr lang="he-IL" dirty="0"/>
          </a:p>
        </p:txBody>
      </p:sp>
    </p:spTree>
    <p:extLst>
      <p:ext uri="{BB962C8B-B14F-4D97-AF65-F5344CB8AC3E}">
        <p14:creationId xmlns:p14="http://schemas.microsoft.com/office/powerpoint/2010/main" xmlns="" val="222699253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noChangeArrowheads="1"/>
          </p:cNvSpPr>
          <p:nvPr>
            <p:ph type="title"/>
          </p:nvPr>
        </p:nvSpPr>
        <p:spPr>
          <a:xfrm>
            <a:off x="2567354" y="135548"/>
            <a:ext cx="8229600" cy="1143000"/>
          </a:xfrm>
        </p:spPr>
        <p:txBody>
          <a:bodyPr>
            <a:normAutofit/>
          </a:bodyPr>
          <a:lstStyle/>
          <a:p>
            <a:r>
              <a:rPr lang="en-US" dirty="0">
                <a:solidFill>
                  <a:schemeClr val="bg1"/>
                </a:solidFill>
                <a:cs typeface="Times New Roman" panose="02020603050405020304" pitchFamily="18" charset="0"/>
              </a:rPr>
              <a:t>File Permissions</a:t>
            </a:r>
          </a:p>
        </p:txBody>
      </p:sp>
      <p:sp>
        <p:nvSpPr>
          <p:cNvPr id="134149" name="Rectangle 3"/>
          <p:cNvSpPr>
            <a:spLocks noGrp="1" noChangeArrowheads="1"/>
          </p:cNvSpPr>
          <p:nvPr>
            <p:ph idx="1"/>
          </p:nvPr>
        </p:nvSpPr>
        <p:spPr/>
        <p:txBody>
          <a:bodyPr/>
          <a:lstStyle/>
          <a:p>
            <a:pPr algn="l" rtl="0" eaLnBrk="1" hangingPunct="1"/>
            <a:r>
              <a:rPr lang="en-US" sz="2000" dirty="0">
                <a:cs typeface="Arial" panose="020B0604020202020204" pitchFamily="34" charset="0"/>
              </a:rPr>
              <a:t>Each file is associated with permissions, stored as part of the </a:t>
            </a:r>
            <a:r>
              <a:rPr lang="en-US" sz="2000" b="1" i="1" dirty="0" err="1">
                <a:cs typeface="Arial" panose="020B0604020202020204" pitchFamily="34" charset="0"/>
              </a:rPr>
              <a:t>inode</a:t>
            </a:r>
            <a:r>
              <a:rPr lang="en-US" sz="2000" b="1" i="1" dirty="0">
                <a:cs typeface="Arial" panose="020B0604020202020204" pitchFamily="34" charset="0"/>
              </a:rPr>
              <a:t> structure</a:t>
            </a:r>
            <a:r>
              <a:rPr lang="en-US" sz="2000" dirty="0">
                <a:cs typeface="Arial" panose="020B0604020202020204" pitchFamily="34" charset="0"/>
              </a:rPr>
              <a:t>.</a:t>
            </a:r>
          </a:p>
          <a:p>
            <a:pPr algn="l" rtl="0" eaLnBrk="1" hangingPunct="1"/>
            <a:r>
              <a:rPr lang="en-US" sz="2000" dirty="0">
                <a:cs typeface="Arial" panose="020B0604020202020204" pitchFamily="34" charset="0"/>
              </a:rPr>
              <a:t>There are 3 types of permissions:  </a:t>
            </a:r>
            <a:r>
              <a:rPr lang="en-US" sz="2000" b="1" i="1" dirty="0">
                <a:cs typeface="Arial" panose="020B0604020202020204" pitchFamily="34" charset="0"/>
              </a:rPr>
              <a:t>read, write, execute.</a:t>
            </a:r>
            <a:br>
              <a:rPr lang="en-US" sz="2000" b="1" i="1" dirty="0">
                <a:cs typeface="Arial" panose="020B0604020202020204" pitchFamily="34" charset="0"/>
              </a:rPr>
            </a:br>
            <a:r>
              <a:rPr lang="en-US" sz="2000" b="1" i="1" dirty="0">
                <a:cs typeface="Arial" panose="020B0604020202020204" pitchFamily="34" charset="0"/>
              </a:rPr>
              <a:t>Execute </a:t>
            </a:r>
            <a:r>
              <a:rPr lang="en-US" sz="2000" b="1" i="1" dirty="0">
                <a:latin typeface="Times New Roman" panose="02020603050405020304" pitchFamily="18" charset="0"/>
                <a:cs typeface="Arial" panose="020B0604020202020204" pitchFamily="34" charset="0"/>
              </a:rPr>
              <a:t>–</a:t>
            </a:r>
            <a:r>
              <a:rPr lang="en-US" sz="2000" dirty="0">
                <a:cs typeface="Arial" panose="020B0604020202020204" pitchFamily="34" charset="0"/>
              </a:rPr>
              <a:t> means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run</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 file, or, for directory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pass through it</a:t>
            </a:r>
            <a:endParaRPr lang="en-US" sz="2000" b="1" i="1" dirty="0">
              <a:cs typeface="Arial" panose="020B0604020202020204" pitchFamily="34" charset="0"/>
            </a:endParaRPr>
          </a:p>
          <a:p>
            <a:pPr algn="l" rtl="0" eaLnBrk="1" hangingPunct="1"/>
            <a:r>
              <a:rPr lang="en-US" sz="2000" dirty="0">
                <a:cs typeface="Arial" panose="020B0604020202020204" pitchFamily="34" charset="0"/>
              </a:rPr>
              <a:t>The permissions are given in 3 levels:  </a:t>
            </a:r>
            <a:r>
              <a:rPr lang="en-US" sz="2000" b="1" i="1" dirty="0">
                <a:cs typeface="Arial" panose="020B0604020202020204" pitchFamily="34" charset="0"/>
              </a:rPr>
              <a:t>owner, group, others (world).</a:t>
            </a:r>
          </a:p>
          <a:p>
            <a:pPr algn="l" rtl="0" eaLnBrk="1" hangingPunct="1"/>
            <a:r>
              <a:rPr lang="en-US" sz="2000" dirty="0">
                <a:cs typeface="Arial" panose="020B0604020202020204" pitchFamily="34" charset="0"/>
              </a:rPr>
              <a:t>A 3 bit mask is used to keep the permissions per level.</a:t>
            </a:r>
            <a:br>
              <a:rPr lang="en-US" sz="2000" dirty="0">
                <a:cs typeface="Arial" panose="020B0604020202020204" pitchFamily="34" charset="0"/>
              </a:rPr>
            </a:br>
            <a:r>
              <a:rPr lang="en-US" sz="2000" dirty="0">
                <a:cs typeface="Arial" panose="020B0604020202020204" pitchFamily="34" charset="0"/>
              </a:rPr>
              <a:t>Leftmost </a:t>
            </a:r>
            <a:r>
              <a:rPr lang="en-US" sz="2000" dirty="0" smtClean="0">
                <a:cs typeface="Arial" panose="020B0604020202020204" pitchFamily="34" charset="0"/>
              </a:rPr>
              <a:t>bit	</a:t>
            </a:r>
            <a:r>
              <a:rPr lang="en-US" sz="2000" dirty="0" smtClean="0">
                <a:latin typeface="Times New Roman" panose="02020603050405020304" pitchFamily="18" charset="0"/>
                <a:cs typeface="Arial" panose="020B0604020202020204" pitchFamily="34" charset="0"/>
              </a:rPr>
              <a:t>–</a:t>
            </a:r>
            <a:r>
              <a:rPr lang="en-US" sz="2000" dirty="0" smtClean="0">
                <a:cs typeface="Arial" panose="020B0604020202020204" pitchFamily="34" charset="0"/>
              </a:rPr>
              <a:t> </a:t>
            </a:r>
            <a:r>
              <a:rPr lang="en-US" sz="2000" b="1" i="1" dirty="0">
                <a:cs typeface="Arial" panose="020B0604020202020204" pitchFamily="34" charset="0"/>
              </a:rPr>
              <a:t>read</a:t>
            </a:r>
            <a:r>
              <a:rPr lang="en-US" sz="2000" dirty="0">
                <a:cs typeface="Arial" panose="020B0604020202020204" pitchFamily="34" charset="0"/>
              </a:rPr>
              <a:t>, </a:t>
            </a:r>
            <a:br>
              <a:rPr lang="en-US" sz="2000" dirty="0">
                <a:cs typeface="Arial" panose="020B0604020202020204" pitchFamily="34" charset="0"/>
              </a:rPr>
            </a:br>
            <a:r>
              <a:rPr lang="en-US" sz="2000" dirty="0">
                <a:cs typeface="Arial" panose="020B0604020202020204" pitchFamily="34" charset="0"/>
              </a:rPr>
              <a:t>Middle </a:t>
            </a:r>
            <a:r>
              <a:rPr lang="en-US" sz="2000" dirty="0" smtClean="0">
                <a:cs typeface="Arial" panose="020B0604020202020204" pitchFamily="34" charset="0"/>
              </a:rPr>
              <a:t>bit	–  </a:t>
            </a:r>
            <a:r>
              <a:rPr lang="en-US" sz="2000" b="1" i="1" dirty="0" smtClean="0">
                <a:cs typeface="Arial" panose="020B0604020202020204" pitchFamily="34" charset="0"/>
              </a:rPr>
              <a:t>write</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Rightmost </a:t>
            </a:r>
            <a:r>
              <a:rPr lang="en-US" sz="2000" dirty="0" smtClean="0">
                <a:cs typeface="Arial" panose="020B0604020202020204" pitchFamily="34" charset="0"/>
              </a:rPr>
              <a:t>bit	</a:t>
            </a:r>
            <a:r>
              <a:rPr lang="en-US" sz="2000" dirty="0" smtClean="0">
                <a:latin typeface="Times New Roman" panose="02020603050405020304" pitchFamily="18" charset="0"/>
                <a:cs typeface="Arial" panose="020B0604020202020204" pitchFamily="34" charset="0"/>
              </a:rPr>
              <a:t>–</a:t>
            </a:r>
            <a:r>
              <a:rPr lang="en-US" sz="2000" dirty="0" smtClean="0">
                <a:cs typeface="Arial" panose="020B0604020202020204" pitchFamily="34" charset="0"/>
              </a:rPr>
              <a:t> </a:t>
            </a:r>
            <a:r>
              <a:rPr lang="en-US" sz="2000" b="1" i="1" dirty="0">
                <a:cs typeface="Arial" panose="020B0604020202020204" pitchFamily="34" charset="0"/>
              </a:rPr>
              <a:t>execute</a:t>
            </a:r>
          </a:p>
          <a:p>
            <a:pPr algn="l" rtl="0" eaLnBrk="1" hangingPunct="1"/>
            <a:r>
              <a:rPr lang="en-US" sz="2000" dirty="0">
                <a:cs typeface="Arial" panose="020B0604020202020204" pitchFamily="34" charset="0"/>
              </a:rPr>
              <a:t>Example: 110</a:t>
            </a:r>
            <a:r>
              <a:rPr lang="en-US" sz="2000" b="1" i="1" dirty="0">
                <a:cs typeface="Arial" panose="020B0604020202020204" pitchFamily="34" charset="0"/>
              </a:rPr>
              <a:t> </a:t>
            </a:r>
            <a:r>
              <a:rPr lang="en-US" sz="2000" dirty="0">
                <a:cs typeface="Arial" panose="020B0604020202020204" pitchFamily="34" charset="0"/>
              </a:rPr>
              <a:t>(decimal 6) = read and write</a:t>
            </a:r>
            <a:endParaRPr lang="en-US" sz="2000" b="1" i="1"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135</a:t>
            </a:fld>
            <a:endParaRPr lang="he-IL" dirty="0"/>
          </a:p>
        </p:txBody>
      </p:sp>
    </p:spTree>
    <p:extLst>
      <p:ext uri="{BB962C8B-B14F-4D97-AF65-F5344CB8AC3E}">
        <p14:creationId xmlns:p14="http://schemas.microsoft.com/office/powerpoint/2010/main" xmlns="" val="1613708249"/>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a:xfrm>
            <a:off x="333375" y="14286"/>
            <a:ext cx="10515600" cy="1325563"/>
          </a:xfrm>
        </p:spPr>
        <p:txBody>
          <a:bodyPr>
            <a:normAutofit/>
          </a:bodyPr>
          <a:lstStyle/>
          <a:p>
            <a:r>
              <a:rPr lang="en-US" dirty="0" err="1">
                <a:solidFill>
                  <a:schemeClr val="bg1"/>
                </a:solidFill>
                <a:cs typeface="Times New Roman" panose="02020603050405020304" pitchFamily="18" charset="0"/>
              </a:rPr>
              <a:t>chmod</a:t>
            </a:r>
            <a:endParaRPr lang="en-US" dirty="0">
              <a:solidFill>
                <a:schemeClr val="bg1"/>
              </a:solidFill>
              <a:cs typeface="Times New Roman" panose="02020603050405020304" pitchFamily="18" charset="0"/>
            </a:endParaRPr>
          </a:p>
        </p:txBody>
      </p:sp>
      <p:sp>
        <p:nvSpPr>
          <p:cNvPr id="135173" name="Rectangle 3"/>
          <p:cNvSpPr>
            <a:spLocks noGrp="1" noChangeArrowheads="1"/>
          </p:cNvSpPr>
          <p:nvPr>
            <p:ph idx="1"/>
          </p:nvPr>
        </p:nvSpPr>
        <p:spPr>
          <a:xfrm>
            <a:off x="1838325" y="1546225"/>
            <a:ext cx="8650288" cy="4114800"/>
          </a:xfrm>
        </p:spPr>
        <p:txBody>
          <a:bodyPr/>
          <a:lstStyle/>
          <a:p>
            <a:pPr algn="l" rtl="0" eaLnBrk="1" hangingPunct="1"/>
            <a:r>
              <a:rPr lang="en-US" sz="2000" dirty="0">
                <a:cs typeface="Arial" panose="020B0604020202020204" pitchFamily="34" charset="0"/>
              </a:rPr>
              <a:t>To change file permissions we use </a:t>
            </a:r>
            <a:r>
              <a:rPr lang="en-US" sz="2000" dirty="0" err="1">
                <a:cs typeface="Arial" panose="020B0604020202020204" pitchFamily="34" charset="0"/>
              </a:rPr>
              <a:t>chmod</a:t>
            </a:r>
            <a:r>
              <a:rPr lang="en-US" sz="2000" dirty="0">
                <a:cs typeface="Arial" panose="020B0604020202020204" pitchFamily="34" charset="0"/>
              </a:rPr>
              <a:t>.</a:t>
            </a:r>
          </a:p>
          <a:p>
            <a:pPr algn="l" rtl="0"/>
            <a:r>
              <a:rPr lang="en-US" sz="2000" dirty="0">
                <a:cs typeface="Arial" panose="020B0604020202020204" pitchFamily="34" charset="0"/>
              </a:rPr>
              <a:t>Syntax 1:</a:t>
            </a:r>
            <a:br>
              <a:rPr lang="en-US" sz="2000" dirty="0">
                <a:cs typeface="Arial" panose="020B0604020202020204" pitchFamily="34" charset="0"/>
              </a:rPr>
            </a:br>
            <a:r>
              <a:rPr lang="en-US" sz="2000" dirty="0" err="1">
                <a:cs typeface="Arial" panose="020B0604020202020204" pitchFamily="34" charset="0"/>
              </a:rPr>
              <a:t>chmod</a:t>
            </a:r>
            <a:r>
              <a:rPr lang="en-US" sz="2000" dirty="0">
                <a:cs typeface="Arial" panose="020B0604020202020204" pitchFamily="34" charset="0"/>
              </a:rPr>
              <a:t> [u | g | o | a] [+ | - | =] [r | w | x] </a:t>
            </a:r>
            <a:r>
              <a:rPr lang="en-US" sz="2000" b="1" i="1" dirty="0">
                <a:cs typeface="Arial" panose="020B0604020202020204" pitchFamily="34" charset="0"/>
              </a:rPr>
              <a:t>filename</a:t>
            </a:r>
            <a:br>
              <a:rPr lang="en-US" sz="2000" b="1" i="1" dirty="0">
                <a:cs typeface="Arial" panose="020B0604020202020204" pitchFamily="34" charset="0"/>
              </a:rPr>
            </a:br>
            <a:r>
              <a:rPr lang="en-US" sz="2000" b="1" i="1" dirty="0">
                <a:cs typeface="Arial" panose="020B0604020202020204" pitchFamily="34" charset="0"/>
              </a:rPr>
              <a:t/>
            </a:r>
            <a:br>
              <a:rPr lang="en-US" sz="2000" b="1" i="1" dirty="0">
                <a:cs typeface="Arial" panose="020B0604020202020204" pitchFamily="34" charset="0"/>
              </a:rPr>
            </a:br>
            <a:r>
              <a:rPr lang="en-US" sz="2000" dirty="0">
                <a:cs typeface="Arial" panose="020B0604020202020204" pitchFamily="34" charset="0"/>
              </a:rPr>
              <a:t>Example:</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chemeClr val="accent5"/>
                </a:solidFill>
                <a:cs typeface="Arial" panose="020B0604020202020204" pitchFamily="34" charset="0"/>
              </a:rPr>
              <a:t>ls </a:t>
            </a:r>
            <a:r>
              <a:rPr lang="en-US" sz="2000" dirty="0">
                <a:solidFill>
                  <a:schemeClr val="accent5"/>
                </a:solidFill>
                <a:latin typeface="Times New Roman" panose="02020603050405020304" pitchFamily="18" charset="0"/>
                <a:cs typeface="Arial" panose="020B0604020202020204" pitchFamily="34" charset="0"/>
              </a:rPr>
              <a:t>–</a:t>
            </a:r>
            <a:r>
              <a:rPr lang="en-US" sz="2000" dirty="0">
                <a:solidFill>
                  <a:schemeClr val="accent5"/>
                </a:solidFill>
                <a:cs typeface="Arial" panose="020B0604020202020204" pitchFamily="34" charset="0"/>
              </a:rPr>
              <a:t>l $HOME/movies</a:t>
            </a:r>
            <a:r>
              <a:rPr lang="en-US" sz="2000" dirty="0">
                <a:cs typeface="Arial" panose="020B0604020202020204" pitchFamily="34" charset="0"/>
              </a:rPr>
              <a:t/>
            </a:r>
            <a:br>
              <a:rPr lang="en-US" sz="2000" dirty="0">
                <a:cs typeface="Arial" panose="020B0604020202020204" pitchFamily="34" charset="0"/>
              </a:rPr>
            </a:br>
            <a:r>
              <a:rPr lang="en-US" sz="2000" dirty="0" err="1">
                <a:cs typeface="Arial" panose="020B0604020202020204" pitchFamily="34" charset="0"/>
              </a:rPr>
              <a:t>drwxrwxrwx</a:t>
            </a:r>
            <a:r>
              <a:rPr lang="en-US" sz="2000" dirty="0">
                <a:cs typeface="Arial" panose="020B0604020202020204" pitchFamily="34" charset="0"/>
              </a:rPr>
              <a:t>   3 </a:t>
            </a:r>
            <a:r>
              <a:rPr lang="en-US" sz="2000" dirty="0" err="1">
                <a:cs typeface="Arial" panose="020B0604020202020204" pitchFamily="34" charset="0"/>
              </a:rPr>
              <a:t>myuser</a:t>
            </a:r>
            <a:r>
              <a:rPr lang="en-US" sz="2000" dirty="0">
                <a:cs typeface="Arial" panose="020B0604020202020204" pitchFamily="34" charset="0"/>
              </a:rPr>
              <a:t>     </a:t>
            </a:r>
            <a:r>
              <a:rPr lang="en-US" sz="2000" dirty="0" err="1">
                <a:cs typeface="Arial" panose="020B0604020202020204" pitchFamily="34" charset="0"/>
              </a:rPr>
              <a:t>mygroup</a:t>
            </a:r>
            <a:r>
              <a:rPr lang="en-US" sz="2000" dirty="0">
                <a:cs typeface="Arial" panose="020B0604020202020204" pitchFamily="34" charset="0"/>
              </a:rPr>
              <a:t>       512 Nov 16 19:05   movies </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solidFill>
                <a:cs typeface="Arial" panose="020B0604020202020204" pitchFamily="34" charset="0"/>
              </a:rPr>
              <a:t>chmod</a:t>
            </a:r>
            <a:r>
              <a:rPr lang="en-US" sz="2000" dirty="0" smtClean="0">
                <a:solidFill>
                  <a:schemeClr val="accent5"/>
                </a:solidFill>
                <a:cs typeface="Arial" panose="020B0604020202020204" pitchFamily="34" charset="0"/>
              </a:rPr>
              <a:t> </a:t>
            </a:r>
            <a:r>
              <a:rPr lang="en-US" sz="2000" dirty="0">
                <a:solidFill>
                  <a:schemeClr val="accent5"/>
                </a:solidFill>
                <a:cs typeface="Arial" panose="020B0604020202020204" pitchFamily="34" charset="0"/>
              </a:rPr>
              <a:t>u=</a:t>
            </a:r>
            <a:r>
              <a:rPr lang="en-US" sz="2000" dirty="0" err="1">
                <a:solidFill>
                  <a:schemeClr val="accent5"/>
                </a:solidFill>
                <a:cs typeface="Arial" panose="020B0604020202020204" pitchFamily="34" charset="0"/>
              </a:rPr>
              <a:t>rwx,g-w,o-rw</a:t>
            </a:r>
            <a:r>
              <a:rPr lang="en-US" sz="2000" dirty="0">
                <a:solidFill>
                  <a:schemeClr val="accent5"/>
                </a:solidFill>
                <a:cs typeface="Arial" panose="020B0604020202020204" pitchFamily="34" charset="0"/>
              </a:rPr>
              <a:t> $HOME/movies</a:t>
            </a:r>
            <a:r>
              <a:rPr lang="en-US" sz="2000" dirty="0">
                <a:cs typeface="Arial" panose="020B0604020202020204" pitchFamily="34" charset="0"/>
              </a:rPr>
              <a:t/>
            </a:r>
            <a:br>
              <a:rPr lang="en-US" sz="2000" dirty="0">
                <a:cs typeface="Arial" panose="020B0604020202020204" pitchFamily="34" charset="0"/>
              </a:rPr>
            </a:br>
            <a:r>
              <a:rPr lang="en-US" sz="2000" dirty="0" err="1">
                <a:cs typeface="Arial" panose="020B0604020202020204" pitchFamily="34" charset="0"/>
              </a:rPr>
              <a:t>drwxr</a:t>
            </a:r>
            <a:r>
              <a:rPr lang="en-US" sz="2000" dirty="0">
                <a:cs typeface="Arial" panose="020B0604020202020204" pitchFamily="34" charset="0"/>
              </a:rPr>
              <a:t>-x--x   3 </a:t>
            </a:r>
            <a:r>
              <a:rPr lang="en-US" sz="2000" dirty="0" err="1">
                <a:cs typeface="Arial" panose="020B0604020202020204" pitchFamily="34" charset="0"/>
              </a:rPr>
              <a:t>myuser</a:t>
            </a:r>
            <a:r>
              <a:rPr lang="en-US" sz="2000" dirty="0">
                <a:cs typeface="Arial" panose="020B0604020202020204" pitchFamily="34" charset="0"/>
              </a:rPr>
              <a:t>     </a:t>
            </a:r>
            <a:r>
              <a:rPr lang="en-US" sz="2000" dirty="0" err="1">
                <a:cs typeface="Arial" panose="020B0604020202020204" pitchFamily="34" charset="0"/>
              </a:rPr>
              <a:t>mygroup</a:t>
            </a:r>
            <a:r>
              <a:rPr lang="en-US" sz="2000" dirty="0">
                <a:cs typeface="Arial" panose="020B0604020202020204" pitchFamily="34" charset="0"/>
              </a:rPr>
              <a:t>       512 Nov 16 19:05   movies </a:t>
            </a:r>
          </a:p>
          <a:p>
            <a:pPr algn="l" rtl="0"/>
            <a:r>
              <a:rPr lang="en-US" sz="2000" dirty="0">
                <a:cs typeface="Arial" panose="020B0604020202020204" pitchFamily="34" charset="0"/>
              </a:rPr>
              <a:t>Syntax 2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use 3 </a:t>
            </a:r>
            <a:r>
              <a:rPr lang="en-US" sz="2000" dirty="0" smtClean="0">
                <a:cs typeface="Arial" panose="020B0604020202020204" pitchFamily="34" charset="0"/>
              </a:rPr>
              <a:t>octets </a:t>
            </a:r>
            <a:r>
              <a:rPr lang="en-US" sz="2000" dirty="0">
                <a:cs typeface="Arial" panose="020B0604020202020204" pitchFamily="34" charset="0"/>
              </a:rPr>
              <a:t>as a numeric value for the permission</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solidFill>
                <a:cs typeface="Arial" panose="020B0604020202020204" pitchFamily="34" charset="0"/>
              </a:rPr>
              <a:t>chmod</a:t>
            </a:r>
            <a:r>
              <a:rPr lang="en-US" sz="2000" dirty="0" smtClean="0">
                <a:solidFill>
                  <a:schemeClr val="accent5"/>
                </a:solidFill>
                <a:cs typeface="Arial" panose="020B0604020202020204" pitchFamily="34" charset="0"/>
              </a:rPr>
              <a:t> </a:t>
            </a:r>
            <a:r>
              <a:rPr lang="en-US" sz="2000" dirty="0">
                <a:solidFill>
                  <a:schemeClr val="accent5"/>
                </a:solidFill>
                <a:cs typeface="Arial" panose="020B0604020202020204" pitchFamily="34" charset="0"/>
              </a:rPr>
              <a:t>751 $HOME/movies</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7 = </a:t>
            </a:r>
            <a:r>
              <a:rPr lang="en-US" sz="2000" dirty="0" err="1">
                <a:cs typeface="Arial" panose="020B0604020202020204" pitchFamily="34" charset="0"/>
              </a:rPr>
              <a:t>rwx</a:t>
            </a:r>
            <a:r>
              <a:rPr lang="en-US" sz="2000" dirty="0">
                <a:cs typeface="Arial" panose="020B0604020202020204" pitchFamily="34" charset="0"/>
              </a:rPr>
              <a:t>, 	5 = r-x, 	        1 = --x</a:t>
            </a:r>
          </a:p>
        </p:txBody>
      </p:sp>
      <p:sp>
        <p:nvSpPr>
          <p:cNvPr id="2176004" name="Text Box 4"/>
          <p:cNvSpPr txBox="1">
            <a:spLocks noChangeArrowheads="1"/>
          </p:cNvSpPr>
          <p:nvPr/>
        </p:nvSpPr>
        <p:spPr bwMode="auto">
          <a:xfrm>
            <a:off x="2063750" y="6073776"/>
            <a:ext cx="647700" cy="379413"/>
          </a:xfrm>
          <a:prstGeom prst="rect">
            <a:avLst/>
          </a:prstGeom>
          <a:noFill/>
          <a:ln w="12700">
            <a:solidFill>
              <a:schemeClr val="tx1"/>
            </a:solidFill>
            <a:prstDash val="dash"/>
            <a:miter lim="800000"/>
            <a:headEnd type="none" w="sm" len="sm"/>
            <a:tailEnd type="none" w="sm" len="sm"/>
          </a:ln>
          <a:effectLst/>
        </p:spPr>
        <p:txBody>
          <a:bodyPr lIns="36000">
            <a:spAutoFit/>
          </a:bodyPr>
          <a:lstStyle/>
          <a:p>
            <a:pPr algn="ct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111</a:t>
            </a:r>
          </a:p>
        </p:txBody>
      </p:sp>
      <p:sp>
        <p:nvSpPr>
          <p:cNvPr id="2176005" name="Text Box 5"/>
          <p:cNvSpPr txBox="1">
            <a:spLocks noChangeArrowheads="1"/>
          </p:cNvSpPr>
          <p:nvPr/>
        </p:nvSpPr>
        <p:spPr bwMode="auto">
          <a:xfrm>
            <a:off x="3503613" y="6073776"/>
            <a:ext cx="647700" cy="379413"/>
          </a:xfrm>
          <a:prstGeom prst="rect">
            <a:avLst/>
          </a:prstGeom>
          <a:noFill/>
          <a:ln w="12700">
            <a:solidFill>
              <a:schemeClr val="tx1"/>
            </a:solidFill>
            <a:prstDash val="dash"/>
            <a:miter lim="800000"/>
            <a:headEnd type="none" w="sm" len="sm"/>
            <a:tailEnd type="none" w="sm" len="sm"/>
          </a:ln>
          <a:effectLst/>
        </p:spPr>
        <p:txBody>
          <a:bodyPr lIns="36000">
            <a:spAutoFit/>
          </a:bodyPr>
          <a:lstStyle/>
          <a:p>
            <a:pPr algn="ct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101</a:t>
            </a:r>
          </a:p>
        </p:txBody>
      </p:sp>
      <p:sp>
        <p:nvSpPr>
          <p:cNvPr id="2176006" name="Text Box 6"/>
          <p:cNvSpPr txBox="1">
            <a:spLocks noChangeArrowheads="1"/>
          </p:cNvSpPr>
          <p:nvPr/>
        </p:nvSpPr>
        <p:spPr bwMode="auto">
          <a:xfrm>
            <a:off x="4943475" y="6073776"/>
            <a:ext cx="647700" cy="379413"/>
          </a:xfrm>
          <a:prstGeom prst="rect">
            <a:avLst/>
          </a:prstGeom>
          <a:noFill/>
          <a:ln w="12700">
            <a:solidFill>
              <a:schemeClr val="tx1"/>
            </a:solidFill>
            <a:prstDash val="dash"/>
            <a:miter lim="800000"/>
            <a:headEnd type="none" w="sm" len="sm"/>
            <a:tailEnd type="none" w="sm" len="sm"/>
          </a:ln>
          <a:effectLst/>
        </p:spPr>
        <p:txBody>
          <a:bodyPr lIns="36000">
            <a:spAutoFit/>
          </a:bodyPr>
          <a:lstStyle/>
          <a:p>
            <a:pPr algn="ctr" eaLnBrk="0" hangingPunct="0">
              <a:spcBef>
                <a:spcPct val="50000"/>
              </a:spcBef>
              <a:spcAft>
                <a:spcPts val="300"/>
              </a:spcAft>
              <a:buClr>
                <a:schemeClr val="tx1"/>
              </a:buClr>
              <a:defRPr/>
            </a:pPr>
            <a:r>
              <a:rPr kumimoji="1" lang="en-US">
                <a:effectLst>
                  <a:outerShdw blurRad="38100" dist="38100" dir="2700000" algn="tl">
                    <a:srgbClr val="C0C0C0"/>
                  </a:outerShdw>
                </a:effectLst>
                <a:latin typeface="Arial Rounded MT Bold" pitchFamily="34" charset="0"/>
                <a:cs typeface="Guttman Haim" pitchFamily="2" charset="-79"/>
              </a:rPr>
              <a:t>001</a:t>
            </a:r>
          </a:p>
        </p:txBody>
      </p:sp>
      <p:sp>
        <p:nvSpPr>
          <p:cNvPr id="135177" name="Line 7"/>
          <p:cNvSpPr>
            <a:spLocks noChangeShapeType="1"/>
          </p:cNvSpPr>
          <p:nvPr/>
        </p:nvSpPr>
        <p:spPr bwMode="auto">
          <a:xfrm>
            <a:off x="2351088" y="5757864"/>
            <a:ext cx="0" cy="2873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35178" name="Line 8"/>
          <p:cNvSpPr>
            <a:spLocks noChangeShapeType="1"/>
          </p:cNvSpPr>
          <p:nvPr/>
        </p:nvSpPr>
        <p:spPr bwMode="auto">
          <a:xfrm flipV="1">
            <a:off x="2566988" y="5805488"/>
            <a:ext cx="144462"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grpSp>
        <p:nvGrpSpPr>
          <p:cNvPr id="135179" name="Group 9"/>
          <p:cNvGrpSpPr>
            <a:grpSpLocks/>
          </p:cNvGrpSpPr>
          <p:nvPr/>
        </p:nvGrpSpPr>
        <p:grpSpPr bwMode="auto">
          <a:xfrm>
            <a:off x="3792538" y="5748339"/>
            <a:ext cx="360362" cy="287337"/>
            <a:chOff x="1464" y="3612"/>
            <a:chExt cx="227" cy="181"/>
          </a:xfrm>
        </p:grpSpPr>
        <p:sp>
          <p:nvSpPr>
            <p:cNvPr id="135183" name="Line 10"/>
            <p:cNvSpPr>
              <a:spLocks noChangeShapeType="1"/>
            </p:cNvSpPr>
            <p:nvPr/>
          </p:nvSpPr>
          <p:spPr bwMode="auto">
            <a:xfrm>
              <a:off x="1464" y="3612"/>
              <a:ext cx="0" cy="18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35184" name="Line 11"/>
            <p:cNvSpPr>
              <a:spLocks noChangeShapeType="1"/>
            </p:cNvSpPr>
            <p:nvPr/>
          </p:nvSpPr>
          <p:spPr bwMode="auto">
            <a:xfrm flipV="1">
              <a:off x="1600" y="3642"/>
              <a:ext cx="91" cy="1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grpSp>
      <p:grpSp>
        <p:nvGrpSpPr>
          <p:cNvPr id="135180" name="Group 12"/>
          <p:cNvGrpSpPr>
            <a:grpSpLocks/>
          </p:cNvGrpSpPr>
          <p:nvPr/>
        </p:nvGrpSpPr>
        <p:grpSpPr bwMode="auto">
          <a:xfrm>
            <a:off x="5230813" y="5748339"/>
            <a:ext cx="360362" cy="287337"/>
            <a:chOff x="1464" y="3612"/>
            <a:chExt cx="227" cy="181"/>
          </a:xfrm>
        </p:grpSpPr>
        <p:sp>
          <p:nvSpPr>
            <p:cNvPr id="135181" name="Line 13"/>
            <p:cNvSpPr>
              <a:spLocks noChangeShapeType="1"/>
            </p:cNvSpPr>
            <p:nvPr/>
          </p:nvSpPr>
          <p:spPr bwMode="auto">
            <a:xfrm>
              <a:off x="1464" y="3612"/>
              <a:ext cx="0" cy="18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sp>
          <p:nvSpPr>
            <p:cNvPr id="135182" name="Line 14"/>
            <p:cNvSpPr>
              <a:spLocks noChangeShapeType="1"/>
            </p:cNvSpPr>
            <p:nvPr/>
          </p:nvSpPr>
          <p:spPr bwMode="auto">
            <a:xfrm flipV="1">
              <a:off x="1600" y="3642"/>
              <a:ext cx="91" cy="13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p>
          </p:txBody>
        </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136</a:t>
            </a:fld>
            <a:endParaRPr lang="he-IL" dirty="0"/>
          </a:p>
        </p:txBody>
      </p:sp>
    </p:spTree>
    <p:extLst>
      <p:ext uri="{BB962C8B-B14F-4D97-AF65-F5344CB8AC3E}">
        <p14:creationId xmlns:p14="http://schemas.microsoft.com/office/powerpoint/2010/main" xmlns="" val="2585843104"/>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2"/>
          <p:cNvSpPr>
            <a:spLocks noGrp="1" noChangeArrowheads="1"/>
          </p:cNvSpPr>
          <p:nvPr>
            <p:ph type="title"/>
          </p:nvPr>
        </p:nvSpPr>
        <p:spPr>
          <a:xfrm>
            <a:off x="345831" y="0"/>
            <a:ext cx="10515600" cy="1325563"/>
          </a:xfrm>
        </p:spPr>
        <p:txBody>
          <a:bodyPr>
            <a:normAutofit/>
          </a:bodyPr>
          <a:lstStyle/>
          <a:p>
            <a:r>
              <a:rPr lang="en-US" dirty="0" err="1" smtClean="0">
                <a:solidFill>
                  <a:schemeClr val="bg1"/>
                </a:solidFill>
                <a:cs typeface="Times New Roman" panose="02020603050405020304" pitchFamily="18" charset="0"/>
              </a:rPr>
              <a:t>chmod</a:t>
            </a:r>
            <a:r>
              <a:rPr lang="en-US" dirty="0" smtClean="0">
                <a:solidFill>
                  <a:schemeClr val="bg1"/>
                </a:solidFill>
                <a:cs typeface="Times New Roman" panose="02020603050405020304" pitchFamily="18" charset="0"/>
              </a:rPr>
              <a:t> </a:t>
            </a:r>
            <a:r>
              <a:rPr lang="en-US" dirty="0">
                <a:solidFill>
                  <a:schemeClr val="bg1"/>
                </a:solidFill>
                <a:cs typeface="Times New Roman" panose="02020603050405020304" pitchFamily="18" charset="0"/>
              </a:rPr>
              <a:t>(cont.)</a:t>
            </a:r>
          </a:p>
        </p:txBody>
      </p:sp>
      <p:sp>
        <p:nvSpPr>
          <p:cNvPr id="28677" name="Rectangle 3"/>
          <p:cNvSpPr>
            <a:spLocks noGrp="1" noChangeArrowheads="1"/>
          </p:cNvSpPr>
          <p:nvPr>
            <p:ph idx="1"/>
          </p:nvPr>
        </p:nvSpPr>
        <p:spPr>
          <a:xfrm>
            <a:off x="1838324" y="1546225"/>
            <a:ext cx="9407607" cy="4114800"/>
          </a:xfrm>
        </p:spPr>
        <p:txBody>
          <a:bodyPr>
            <a:normAutofit lnSpcReduction="10000"/>
          </a:bodyPr>
          <a:lstStyle/>
          <a:p>
            <a:pPr algn="l" rtl="0" eaLnBrk="1" hangingPunct="1">
              <a:defRPr/>
            </a:pPr>
            <a:r>
              <a:rPr lang="en-US" sz="2000" dirty="0">
                <a:solidFill>
                  <a:srgbClr val="000000"/>
                </a:solidFill>
              </a:rPr>
              <a:t>Effective rights</a:t>
            </a:r>
          </a:p>
          <a:p>
            <a:pPr indent="107950"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solidFill>
              </a:rPr>
              <a:t>chmod</a:t>
            </a:r>
            <a:r>
              <a:rPr lang="en-US" sz="2000" dirty="0" smtClean="0">
                <a:solidFill>
                  <a:schemeClr val="accent5"/>
                </a:solidFill>
              </a:rPr>
              <a:t> </a:t>
            </a:r>
            <a:r>
              <a:rPr lang="en-US" sz="2000" dirty="0">
                <a:solidFill>
                  <a:schemeClr val="accent5"/>
                </a:solidFill>
              </a:rPr>
              <a:t>[</a:t>
            </a:r>
            <a:r>
              <a:rPr lang="en-US" sz="2000" dirty="0" err="1">
                <a:solidFill>
                  <a:schemeClr val="accent5"/>
                </a:solidFill>
              </a:rPr>
              <a:t>u|g</a:t>
            </a:r>
            <a:r>
              <a:rPr lang="en-US" sz="2000" dirty="0">
                <a:solidFill>
                  <a:schemeClr val="accent5"/>
                </a:solidFill>
              </a:rPr>
              <a:t>]+s </a:t>
            </a:r>
            <a:r>
              <a:rPr lang="en-US" sz="2000" b="1" i="1" dirty="0">
                <a:solidFill>
                  <a:schemeClr val="accent5"/>
                </a:solidFill>
              </a:rPr>
              <a:t>file</a:t>
            </a:r>
          </a:p>
          <a:p>
            <a:pPr indent="107950" algn="l" rtl="0">
              <a:buNone/>
              <a:defRPr/>
            </a:pPr>
            <a:endParaRPr lang="en-US" sz="2000" b="1" i="1" dirty="0">
              <a:solidFill>
                <a:srgbClr val="000000"/>
              </a:solidFill>
            </a:endParaRPr>
          </a:p>
          <a:p>
            <a:pPr marL="450850" indent="0" algn="l" rtl="0">
              <a:buNone/>
              <a:defRPr/>
            </a:pPr>
            <a:r>
              <a:rPr lang="en-US" sz="2000" dirty="0">
                <a:solidFill>
                  <a:srgbClr val="000000"/>
                </a:solidFill>
              </a:rPr>
              <a:t>When </a:t>
            </a:r>
            <a:r>
              <a:rPr lang="en-US" sz="2000" dirty="0" smtClean="0">
                <a:solidFill>
                  <a:srgbClr val="000000"/>
                </a:solidFill>
              </a:rPr>
              <a:t>a file </a:t>
            </a:r>
            <a:r>
              <a:rPr lang="en-US" sz="2000" dirty="0">
                <a:solidFill>
                  <a:srgbClr val="000000"/>
                </a:solidFill>
              </a:rPr>
              <a:t>is executed – the </a:t>
            </a:r>
            <a:r>
              <a:rPr lang="en-US" sz="2000" dirty="0" err="1">
                <a:solidFill>
                  <a:srgbClr val="000000"/>
                </a:solidFill>
              </a:rPr>
              <a:t>uid</a:t>
            </a:r>
            <a:r>
              <a:rPr lang="en-US" sz="2000" dirty="0">
                <a:solidFill>
                  <a:srgbClr val="000000"/>
                </a:solidFill>
              </a:rPr>
              <a:t>/</a:t>
            </a:r>
            <a:r>
              <a:rPr lang="en-US" sz="2000" dirty="0" err="1">
                <a:solidFill>
                  <a:srgbClr val="000000"/>
                </a:solidFill>
              </a:rPr>
              <a:t>gid</a:t>
            </a:r>
            <a:r>
              <a:rPr lang="en-US" sz="2000" dirty="0">
                <a:solidFill>
                  <a:srgbClr val="000000"/>
                </a:solidFill>
              </a:rPr>
              <a:t> of the process will be the same as of the file</a:t>
            </a:r>
            <a:r>
              <a:rPr lang="en-US" sz="2000" dirty="0" smtClean="0">
                <a:solidFill>
                  <a:srgbClr val="000000"/>
                </a:solidFill>
              </a:rPr>
              <a:t>.</a:t>
            </a:r>
          </a:p>
          <a:p>
            <a:pPr marL="450850" indent="0" algn="l" rtl="0">
              <a:buNone/>
              <a:defRPr/>
            </a:pPr>
            <a:r>
              <a:rPr lang="en-US" sz="2000" dirty="0" smtClean="0">
                <a:solidFill>
                  <a:srgbClr val="000000"/>
                </a:solidFill>
              </a:rPr>
              <a:t>Example: </a:t>
            </a:r>
            <a:r>
              <a:rPr lang="en-US" sz="2000" dirty="0" err="1" smtClean="0">
                <a:solidFill>
                  <a:srgbClr val="000000"/>
                </a:solidFill>
              </a:rPr>
              <a:t>passwd</a:t>
            </a:r>
            <a:endParaRPr lang="en-US" sz="2000" dirty="0">
              <a:solidFill>
                <a:srgbClr val="000000"/>
              </a:solidFill>
            </a:endParaRPr>
          </a:p>
          <a:p>
            <a:pPr indent="107950" algn="l" rtl="0">
              <a:buNone/>
              <a:defRPr/>
            </a:pPr>
            <a:r>
              <a:rPr lang="en-US" sz="2000" b="1" dirty="0">
                <a:solidFill>
                  <a:srgbClr val="000000"/>
                </a:solidFill>
              </a:rPr>
              <a:t>BEWARE: </a:t>
            </a:r>
            <a:r>
              <a:rPr lang="en-US" sz="2000" b="1" dirty="0" err="1">
                <a:solidFill>
                  <a:srgbClr val="000000"/>
                </a:solidFill>
              </a:rPr>
              <a:t>chmod</a:t>
            </a:r>
            <a:r>
              <a:rPr lang="en-US" sz="2000" b="1" dirty="0">
                <a:solidFill>
                  <a:srgbClr val="000000"/>
                </a:solidFill>
              </a:rPr>
              <a:t> +s /bin/</a:t>
            </a:r>
            <a:r>
              <a:rPr lang="en-US" sz="2000" b="1" dirty="0" err="1">
                <a:solidFill>
                  <a:srgbClr val="000000"/>
                </a:solidFill>
              </a:rPr>
              <a:t>sh</a:t>
            </a:r>
            <a:r>
              <a:rPr lang="en-US" sz="2000" b="1" dirty="0">
                <a:solidFill>
                  <a:srgbClr val="000000"/>
                </a:solidFill>
              </a:rPr>
              <a:t> !!!!!</a:t>
            </a:r>
          </a:p>
          <a:p>
            <a:pPr marL="450850" lvl="1" indent="6350" algn="l" rtl="0">
              <a:buNone/>
              <a:defRPr/>
            </a:pPr>
            <a:endParaRPr lang="en-US" sz="2000" dirty="0"/>
          </a:p>
          <a:p>
            <a:pPr lvl="1"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solidFill>
              </a:rPr>
              <a:t>chmod</a:t>
            </a:r>
            <a:r>
              <a:rPr lang="en-US" sz="2000" dirty="0" smtClean="0">
                <a:solidFill>
                  <a:schemeClr val="accent5"/>
                </a:solidFill>
              </a:rPr>
              <a:t> </a:t>
            </a:r>
            <a:r>
              <a:rPr lang="en-US" sz="2000" dirty="0">
                <a:solidFill>
                  <a:schemeClr val="accent5"/>
                </a:solidFill>
              </a:rPr>
              <a:t>[</a:t>
            </a:r>
            <a:r>
              <a:rPr lang="en-US" sz="2000" dirty="0" err="1">
                <a:solidFill>
                  <a:schemeClr val="accent5"/>
                </a:solidFill>
              </a:rPr>
              <a:t>u|g</a:t>
            </a:r>
            <a:r>
              <a:rPr lang="en-US" sz="2000" dirty="0">
                <a:solidFill>
                  <a:schemeClr val="accent5"/>
                </a:solidFill>
              </a:rPr>
              <a:t>]+s </a:t>
            </a:r>
            <a:r>
              <a:rPr lang="en-US" sz="2000" b="1" i="1" dirty="0">
                <a:solidFill>
                  <a:schemeClr val="accent5"/>
                </a:solidFill>
              </a:rPr>
              <a:t>directory</a:t>
            </a:r>
            <a:r>
              <a:rPr lang="en-US" sz="2000" b="1" i="1" dirty="0"/>
              <a:t/>
            </a:r>
            <a:br>
              <a:rPr lang="en-US" sz="2000" b="1" i="1" dirty="0"/>
            </a:br>
            <a:endParaRPr lang="en-US" sz="2000" b="1" i="1" dirty="0"/>
          </a:p>
          <a:p>
            <a:pPr indent="15875" algn="l" rtl="0">
              <a:buNone/>
              <a:defRPr/>
            </a:pPr>
            <a:r>
              <a:rPr lang="en-US" sz="2000" dirty="0"/>
              <a:t>Files created in the directory have the same </a:t>
            </a:r>
            <a:r>
              <a:rPr lang="en-US" sz="2000" dirty="0" err="1"/>
              <a:t>uid</a:t>
            </a:r>
            <a:r>
              <a:rPr lang="en-US" sz="2000" dirty="0"/>
              <a:t>/</a:t>
            </a:r>
            <a:r>
              <a:rPr lang="en-US" sz="2000" dirty="0" err="1"/>
              <a:t>gid</a:t>
            </a:r>
            <a:r>
              <a:rPr lang="en-US" sz="2000" dirty="0"/>
              <a:t> as the </a:t>
            </a:r>
            <a:r>
              <a:rPr lang="en-US" sz="2000" dirty="0" smtClean="0"/>
              <a:t>directory.</a:t>
            </a:r>
          </a:p>
          <a:p>
            <a:pPr indent="15875" algn="l" rtl="0">
              <a:buNone/>
              <a:defRPr/>
            </a:pPr>
            <a:r>
              <a:rPr lang="en-US" sz="2000" dirty="0" smtClean="0"/>
              <a:t>Example: exercise submission directory</a:t>
            </a:r>
            <a:endParaRPr lang="en-US" sz="2000" dirty="0"/>
          </a:p>
          <a:p>
            <a:pPr marL="450850" lvl="1" indent="6350" algn="l" rtl="0">
              <a:buNone/>
              <a:defRPr/>
            </a:pPr>
            <a:endParaRPr lang="en-US" sz="200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137</a:t>
            </a:fld>
            <a:endParaRPr lang="he-IL" dirty="0"/>
          </a:p>
        </p:txBody>
      </p:sp>
    </p:spTree>
    <p:extLst>
      <p:ext uri="{BB962C8B-B14F-4D97-AF65-F5344CB8AC3E}">
        <p14:creationId xmlns:p14="http://schemas.microsoft.com/office/powerpoint/2010/main" xmlns="" val="1183116775"/>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p:cNvSpPr>
            <a:spLocks noGrp="1" noChangeArrowheads="1"/>
          </p:cNvSpPr>
          <p:nvPr>
            <p:ph type="title"/>
          </p:nvPr>
        </p:nvSpPr>
        <p:spPr>
          <a:xfrm>
            <a:off x="369277" y="0"/>
            <a:ext cx="10515600" cy="1325563"/>
          </a:xfrm>
        </p:spPr>
        <p:txBody>
          <a:bodyPr>
            <a:normAutofit/>
          </a:bodyPr>
          <a:lstStyle/>
          <a:p>
            <a:r>
              <a:rPr lang="en-US" dirty="0" err="1" smtClean="0">
                <a:solidFill>
                  <a:schemeClr val="bg1"/>
                </a:solidFill>
                <a:cs typeface="Times New Roman" panose="02020603050405020304" pitchFamily="18" charset="0"/>
              </a:rPr>
              <a:t>chmod</a:t>
            </a:r>
            <a:r>
              <a:rPr lang="en-US" dirty="0" smtClean="0">
                <a:solidFill>
                  <a:schemeClr val="bg1"/>
                </a:solidFill>
                <a:cs typeface="Times New Roman" panose="02020603050405020304" pitchFamily="18" charset="0"/>
              </a:rPr>
              <a:t> </a:t>
            </a:r>
            <a:r>
              <a:rPr lang="en-US" dirty="0">
                <a:solidFill>
                  <a:schemeClr val="bg1"/>
                </a:solidFill>
                <a:cs typeface="Times New Roman" panose="02020603050405020304" pitchFamily="18" charset="0"/>
              </a:rPr>
              <a:t>(cont.)</a:t>
            </a:r>
          </a:p>
        </p:txBody>
      </p:sp>
      <p:sp>
        <p:nvSpPr>
          <p:cNvPr id="28677" name="Rectangle 3"/>
          <p:cNvSpPr>
            <a:spLocks noGrp="1" noChangeArrowheads="1"/>
          </p:cNvSpPr>
          <p:nvPr>
            <p:ph idx="1"/>
          </p:nvPr>
        </p:nvSpPr>
        <p:spPr>
          <a:xfrm>
            <a:off x="1838325" y="1546225"/>
            <a:ext cx="8650288" cy="4114800"/>
          </a:xfrm>
        </p:spPr>
        <p:txBody>
          <a:bodyPr/>
          <a:lstStyle/>
          <a:p>
            <a:pPr algn="l" rtl="0" eaLnBrk="1" hangingPunct="1">
              <a:defRPr/>
            </a:pPr>
            <a:r>
              <a:rPr lang="en-US" sz="2000" dirty="0"/>
              <a:t>Sticky bit</a:t>
            </a:r>
          </a:p>
          <a:p>
            <a:pPr lvl="1"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solidFill>
              </a:rPr>
              <a:t>chmod</a:t>
            </a:r>
            <a:r>
              <a:rPr lang="en-US" sz="2000" dirty="0" smtClean="0">
                <a:solidFill>
                  <a:schemeClr val="accent5"/>
                </a:solidFill>
              </a:rPr>
              <a:t> </a:t>
            </a:r>
            <a:r>
              <a:rPr lang="en-US" sz="2000" dirty="0">
                <a:solidFill>
                  <a:schemeClr val="accent5"/>
                </a:solidFill>
              </a:rPr>
              <a:t>+t </a:t>
            </a:r>
            <a:r>
              <a:rPr lang="en-US" sz="2000" b="1" i="1" dirty="0">
                <a:solidFill>
                  <a:schemeClr val="accent5"/>
                </a:solidFill>
              </a:rPr>
              <a:t>directory</a:t>
            </a:r>
            <a:r>
              <a:rPr lang="en-US" sz="2000" b="1" i="1" dirty="0"/>
              <a:t/>
            </a:r>
            <a:br>
              <a:rPr lang="en-US" sz="2000" b="1" i="1" dirty="0"/>
            </a:br>
            <a:endParaRPr lang="en-US" sz="2000" b="1" i="1" dirty="0"/>
          </a:p>
          <a:p>
            <a:pPr indent="15875" algn="l" rtl="0">
              <a:buNone/>
              <a:defRPr/>
            </a:pPr>
            <a:r>
              <a:rPr lang="en-US" sz="2000" dirty="0" smtClean="0"/>
              <a:t>Restricts file deletion within the directory only to the owner of the file or the owner of the directory.</a:t>
            </a:r>
          </a:p>
          <a:p>
            <a:pPr indent="15875" algn="l" rtl="0">
              <a:buNone/>
              <a:defRPr/>
            </a:pPr>
            <a:endParaRPr lang="en-US" sz="2000" dirty="0"/>
          </a:p>
          <a:p>
            <a:pPr indent="15875" algn="l" rtl="0">
              <a:buNone/>
              <a:defRPr/>
            </a:pPr>
            <a:r>
              <a:rPr lang="en-US" sz="2000" dirty="0" smtClean="0"/>
              <a:t>Example: /</a:t>
            </a:r>
            <a:r>
              <a:rPr lang="en-US" sz="2000" dirty="0" err="1" smtClean="0"/>
              <a:t>tmp</a:t>
            </a:r>
            <a:endParaRPr lang="en-US" sz="2000" dirty="0" smtClean="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138</a:t>
            </a:fld>
            <a:endParaRPr lang="he-IL" dirty="0"/>
          </a:p>
        </p:txBody>
      </p:sp>
    </p:spTree>
    <p:extLst>
      <p:ext uri="{BB962C8B-B14F-4D97-AF65-F5344CB8AC3E}">
        <p14:creationId xmlns:p14="http://schemas.microsoft.com/office/powerpoint/2010/main" xmlns="" val="1291163583"/>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a:xfrm>
            <a:off x="381000" y="0"/>
            <a:ext cx="10515600" cy="1325563"/>
          </a:xfrm>
        </p:spPr>
        <p:txBody>
          <a:bodyPr>
            <a:normAutofit/>
          </a:bodyPr>
          <a:lstStyle/>
          <a:p>
            <a:r>
              <a:rPr lang="en-US" dirty="0">
                <a:solidFill>
                  <a:schemeClr val="bg1"/>
                </a:solidFill>
                <a:cs typeface="Times New Roman" panose="02020603050405020304" pitchFamily="18" charset="0"/>
              </a:rPr>
              <a:t>Permissions</a:t>
            </a:r>
          </a:p>
        </p:txBody>
      </p:sp>
      <p:sp>
        <p:nvSpPr>
          <p:cNvPr id="28677" name="Rectangle 3"/>
          <p:cNvSpPr>
            <a:spLocks noGrp="1" noChangeArrowheads="1"/>
          </p:cNvSpPr>
          <p:nvPr>
            <p:ph idx="1"/>
          </p:nvPr>
        </p:nvSpPr>
        <p:spPr>
          <a:xfrm>
            <a:off x="1838325" y="1546225"/>
            <a:ext cx="8650288" cy="4114800"/>
          </a:xfrm>
        </p:spPr>
        <p:txBody>
          <a:bodyPr/>
          <a:lstStyle/>
          <a:p>
            <a:pPr algn="l" rtl="0" eaLnBrk="1" hangingPunct="1">
              <a:defRPr/>
            </a:pPr>
            <a:r>
              <a:rPr lang="en-US" sz="2400" dirty="0"/>
              <a:t>Extensions to UNIX’s security permissions exist.</a:t>
            </a:r>
          </a:p>
          <a:p>
            <a:pPr lvl="1" algn="l" rtl="0" eaLnBrk="1" hangingPunct="1">
              <a:defRPr/>
            </a:pPr>
            <a:r>
              <a:rPr lang="en-US" sz="2200" dirty="0"/>
              <a:t>ACL</a:t>
            </a:r>
          </a:p>
          <a:p>
            <a:pPr lvl="1" algn="l" rtl="0" eaLnBrk="1" hangingPunct="1">
              <a:defRPr/>
            </a:pPr>
            <a:r>
              <a:rPr lang="en-US" sz="2200" dirty="0"/>
              <a:t>Extended attributes</a:t>
            </a:r>
          </a:p>
          <a:p>
            <a:pPr lvl="1" algn="l" rtl="0" eaLnBrk="1" hangingPunct="1">
              <a:defRPr/>
            </a:pPr>
            <a:endParaRPr lang="en-US" sz="2200" dirty="0"/>
          </a:p>
          <a:p>
            <a:pPr algn="l" rtl="0" eaLnBrk="1" hangingPunct="1">
              <a:defRPr/>
            </a:pPr>
            <a:r>
              <a:rPr lang="en-US" sz="2400" dirty="0"/>
              <a:t>We do not learn about them today.</a:t>
            </a:r>
          </a:p>
          <a:p>
            <a:pPr marL="450850" lvl="1" indent="6350" algn="l" rtl="0">
              <a:buNone/>
              <a:defRPr/>
            </a:pPr>
            <a:endParaRPr lang="en-US" sz="200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139</a:t>
            </a:fld>
            <a:endParaRPr lang="he-IL" dirty="0"/>
          </a:p>
        </p:txBody>
      </p:sp>
    </p:spTree>
    <p:extLst>
      <p:ext uri="{BB962C8B-B14F-4D97-AF65-F5344CB8AC3E}">
        <p14:creationId xmlns:p14="http://schemas.microsoft.com/office/powerpoint/2010/main" xmlns="" val="6385807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609067" y="290839"/>
            <a:ext cx="8229600" cy="1143000"/>
          </a:xfrm>
        </p:spPr>
        <p:txBody>
          <a:bodyPr/>
          <a:lstStyle/>
          <a:p>
            <a:r>
              <a:rPr lang="en-US" dirty="0">
                <a:solidFill>
                  <a:schemeClr val="bg1"/>
                </a:solidFill>
                <a:cs typeface="Times New Roman" panose="02020603050405020304" pitchFamily="18" charset="0"/>
              </a:rPr>
              <a:t>man command</a:t>
            </a:r>
          </a:p>
        </p:txBody>
      </p:sp>
      <p:sp>
        <p:nvSpPr>
          <p:cNvPr id="18435" name="Rectangle 3"/>
          <p:cNvSpPr>
            <a:spLocks noGrp="1" noChangeArrowheads="1"/>
          </p:cNvSpPr>
          <p:nvPr>
            <p:ph idx="1"/>
          </p:nvPr>
        </p:nvSpPr>
        <p:spPr/>
        <p:txBody>
          <a:bodyPr/>
          <a:lstStyle/>
          <a:p>
            <a:pPr algn="l" rtl="0" eaLnBrk="1" hangingPunct="1">
              <a:lnSpc>
                <a:spcPct val="90000"/>
              </a:lnSpc>
            </a:pPr>
            <a:r>
              <a:rPr lang="en-US" sz="2400" dirty="0">
                <a:cs typeface="Arial" panose="020B0604020202020204" pitchFamily="34" charset="0"/>
              </a:rPr>
              <a:t>Structure</a:t>
            </a:r>
          </a:p>
          <a:p>
            <a:pPr lvl="1" algn="l" rtl="0" eaLnBrk="1" hangingPunct="1">
              <a:lnSpc>
                <a:spcPct val="90000"/>
              </a:lnSpc>
              <a:buFont typeface="Wingdings" panose="05000000000000000000" pitchFamily="2" charset="2"/>
              <a:buNone/>
            </a:pPr>
            <a:r>
              <a:rPr lang="en-US" sz="2000" dirty="0">
                <a:solidFill>
                  <a:srgbClr val="006F6C"/>
                </a:solidFill>
                <a:cs typeface="Arial" panose="020B0604020202020204" pitchFamily="34" charset="0"/>
              </a:rPr>
              <a:t>man [x] name</a:t>
            </a:r>
          </a:p>
          <a:p>
            <a:pPr lvl="1" algn="l" rtl="0" eaLnBrk="1" hangingPunct="1">
              <a:lnSpc>
                <a:spcPct val="90000"/>
              </a:lnSpc>
              <a:buFont typeface="Wingdings" panose="05000000000000000000" pitchFamily="2" charset="2"/>
              <a:buNone/>
            </a:pPr>
            <a:r>
              <a:rPr lang="en-US" sz="2000" dirty="0">
                <a:solidFill>
                  <a:srgbClr val="006F6C"/>
                </a:solidFill>
                <a:cs typeface="Arial" panose="020B0604020202020204" pitchFamily="34" charset="0"/>
              </a:rPr>
              <a:t>man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k keyword</a:t>
            </a:r>
          </a:p>
          <a:p>
            <a:pPr lvl="1"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solidFill>
                  <a:srgbClr val="006F6C"/>
                </a:solidFill>
                <a:cs typeface="Arial" panose="020B0604020202020204" pitchFamily="34" charset="0"/>
              </a:rPr>
              <a:t>x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section number</a:t>
            </a:r>
          </a:p>
          <a:p>
            <a:pPr lvl="1" algn="l" rtl="0" eaLnBrk="1" hangingPunct="1">
              <a:lnSpc>
                <a:spcPct val="90000"/>
              </a:lnSpc>
              <a:buFont typeface="Wingdings" panose="05000000000000000000" pitchFamily="2" charset="2"/>
              <a:buNone/>
            </a:pPr>
            <a:r>
              <a:rPr lang="en-US" sz="2000" dirty="0">
                <a:solidFill>
                  <a:srgbClr val="006F6C"/>
                </a:solidFill>
                <a:cs typeface="Arial" panose="020B0604020202020204" pitchFamily="34" charset="0"/>
              </a:rPr>
              <a:t>-k key search</a:t>
            </a:r>
          </a:p>
          <a:p>
            <a:pPr algn="l" rtl="0" eaLnBrk="1" hangingPunct="1">
              <a:lnSpc>
                <a:spcPct val="90000"/>
              </a:lnSpc>
            </a:pPr>
            <a:r>
              <a:rPr lang="en-US" sz="2400" dirty="0">
                <a:cs typeface="Arial" panose="020B0604020202020204" pitchFamily="34" charset="0"/>
              </a:rPr>
              <a:t>Examples</a:t>
            </a: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solidFill>
                <a:cs typeface="Arial" panose="020B0604020202020204" pitchFamily="34" charset="0"/>
              </a:rPr>
              <a:t>man date</a:t>
            </a: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solidFill>
                <a:cs typeface="Arial" panose="020B0604020202020204" pitchFamily="34" charset="0"/>
              </a:rPr>
              <a:t>man 1 </a:t>
            </a:r>
            <a:r>
              <a:rPr lang="en-US" sz="2000" dirty="0" err="1">
                <a:solidFill>
                  <a:schemeClr val="accent5"/>
                </a:solidFill>
                <a:cs typeface="Arial" panose="020B0604020202020204" pitchFamily="34" charset="0"/>
              </a:rPr>
              <a:t>chown</a:t>
            </a:r>
            <a:endParaRPr lang="en-US" sz="2000" dirty="0">
              <a:solidFill>
                <a:schemeClr val="accent5"/>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solidFill>
                <a:cs typeface="Arial" panose="020B0604020202020204" pitchFamily="34" charset="0"/>
              </a:rPr>
              <a:t>man 2 </a:t>
            </a:r>
            <a:r>
              <a:rPr lang="en-US" sz="2000" dirty="0" err="1">
                <a:solidFill>
                  <a:schemeClr val="accent5"/>
                </a:solidFill>
                <a:cs typeface="Arial" panose="020B0604020202020204" pitchFamily="34" charset="0"/>
              </a:rPr>
              <a:t>chown</a:t>
            </a:r>
            <a:endParaRPr lang="en-US" sz="2000" dirty="0">
              <a:solidFill>
                <a:schemeClr val="accent5"/>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solidFill>
                <a:cs typeface="Arial" panose="020B0604020202020204" pitchFamily="34" charset="0"/>
              </a:rPr>
              <a:t>man </a:t>
            </a:r>
            <a:r>
              <a:rPr lang="en-US" sz="2000" dirty="0">
                <a:solidFill>
                  <a:schemeClr val="accent5"/>
                </a:solidFill>
                <a:latin typeface="Times New Roman" panose="02020603050405020304" pitchFamily="18" charset="0"/>
                <a:cs typeface="Arial" panose="020B0604020202020204" pitchFamily="34" charset="0"/>
              </a:rPr>
              <a:t>–</a:t>
            </a:r>
            <a:r>
              <a:rPr lang="en-US" sz="2000" dirty="0">
                <a:solidFill>
                  <a:schemeClr val="accent5"/>
                </a:solidFill>
                <a:cs typeface="Arial" panose="020B0604020202020204" pitchFamily="34" charset="0"/>
              </a:rPr>
              <a:t>k copy</a:t>
            </a: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solidFill>
                <a:cs typeface="Arial" panose="020B0604020202020204" pitchFamily="34" charset="0"/>
              </a:rPr>
              <a:t>man </a:t>
            </a:r>
            <a:r>
              <a:rPr lang="en-US" sz="2000" dirty="0" err="1">
                <a:solidFill>
                  <a:schemeClr val="accent5"/>
                </a:solidFill>
                <a:cs typeface="Arial" panose="020B0604020202020204" pitchFamily="34" charset="0"/>
              </a:rPr>
              <a:t>man</a:t>
            </a:r>
            <a:endParaRPr lang="en-US" sz="2000" dirty="0">
              <a:solidFill>
                <a:schemeClr val="accent5"/>
              </a:solidFill>
              <a:cs typeface="Arial" panose="020B0604020202020204" pitchFamily="34" charset="0"/>
            </a:endParaRPr>
          </a:p>
          <a:p>
            <a:pPr algn="l" rtl="0" eaLnBrk="1" hangingPunct="1">
              <a:lnSpc>
                <a:spcPct val="90000"/>
              </a:lnSpc>
            </a:pPr>
            <a:endParaRPr lang="en-US" sz="2000"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263798779"/>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2672862" y="126023"/>
            <a:ext cx="8229600" cy="1143000"/>
          </a:xfrm>
        </p:spPr>
        <p:txBody>
          <a:bodyPr>
            <a:normAutofit/>
          </a:bodyPr>
          <a:lstStyle/>
          <a:p>
            <a:r>
              <a:rPr lang="en-US" dirty="0">
                <a:solidFill>
                  <a:schemeClr val="bg1"/>
                </a:solidFill>
                <a:cs typeface="Times New Roman" panose="02020603050405020304" pitchFamily="18" charset="0"/>
              </a:rPr>
              <a:t>Other file commands</a:t>
            </a:r>
          </a:p>
        </p:txBody>
      </p:sp>
      <p:sp>
        <p:nvSpPr>
          <p:cNvPr id="139269" name="Rectangle 3"/>
          <p:cNvSpPr>
            <a:spLocks noGrp="1" noChangeArrowheads="1"/>
          </p:cNvSpPr>
          <p:nvPr>
            <p:ph idx="1"/>
          </p:nvPr>
        </p:nvSpPr>
        <p:spPr/>
        <p:txBody>
          <a:bodyPr/>
          <a:lstStyle/>
          <a:p>
            <a:pPr algn="l" rtl="0" eaLnBrk="1" hangingPunct="1"/>
            <a:r>
              <a:rPr lang="en-US" sz="2400" dirty="0" err="1" smtClean="0">
                <a:cs typeface="Arial" panose="020B0604020202020204" pitchFamily="34" charset="0"/>
              </a:rPr>
              <a:t>chown</a:t>
            </a:r>
            <a:r>
              <a:rPr lang="en-US" sz="2400" dirty="0" smtClean="0">
                <a:cs typeface="Arial" panose="020B0604020202020204" pitchFamily="34" charset="0"/>
              </a:rPr>
              <a:t> – to </a:t>
            </a:r>
            <a:r>
              <a:rPr lang="en-US" sz="2400" dirty="0">
                <a:cs typeface="Arial" panose="020B0604020202020204" pitchFamily="34" charset="0"/>
              </a:rPr>
              <a:t>change the owner </a:t>
            </a:r>
            <a:r>
              <a:rPr lang="en-US" sz="2400" dirty="0" smtClean="0">
                <a:cs typeface="Arial" panose="020B0604020202020204" pitchFamily="34" charset="0"/>
              </a:rPr>
              <a:t>of </a:t>
            </a:r>
            <a:r>
              <a:rPr lang="en-US" sz="2400" dirty="0">
                <a:cs typeface="Arial" panose="020B0604020202020204" pitchFamily="34" charset="0"/>
              </a:rPr>
              <a:t>a file</a:t>
            </a:r>
          </a:p>
          <a:p>
            <a:pPr algn="l" rtl="0"/>
            <a:r>
              <a:rPr lang="en-US" sz="2400" dirty="0" err="1" smtClean="0">
                <a:cs typeface="Arial" panose="020B0604020202020204" pitchFamily="34" charset="0"/>
              </a:rPr>
              <a:t>chgrp</a:t>
            </a:r>
            <a:r>
              <a:rPr lang="en-US" sz="2400" dirty="0" smtClean="0">
                <a:cs typeface="Arial" panose="020B0604020202020204" pitchFamily="34" charset="0"/>
              </a:rPr>
              <a:t> </a:t>
            </a:r>
            <a:r>
              <a:rPr lang="en-US" sz="2400" dirty="0">
                <a:cs typeface="Arial" panose="020B0604020202020204" pitchFamily="34" charset="0"/>
              </a:rPr>
              <a:t>– </a:t>
            </a:r>
            <a:r>
              <a:rPr lang="en-US" sz="2400" dirty="0" smtClean="0">
                <a:cs typeface="Arial" panose="020B0604020202020204" pitchFamily="34" charset="0"/>
              </a:rPr>
              <a:t>to </a:t>
            </a:r>
            <a:r>
              <a:rPr lang="en-US" sz="2400" dirty="0">
                <a:cs typeface="Arial" panose="020B0604020202020204" pitchFamily="34" charset="0"/>
              </a:rPr>
              <a:t>change the group of a file</a:t>
            </a:r>
          </a:p>
          <a:p>
            <a:pPr algn="l" rtl="0"/>
            <a:r>
              <a:rPr lang="en-US" sz="2400" dirty="0" err="1" smtClean="0">
                <a:cs typeface="Arial" panose="020B0604020202020204" pitchFamily="34" charset="0"/>
              </a:rPr>
              <a:t>fsck</a:t>
            </a:r>
            <a:r>
              <a:rPr lang="en-US" sz="2400" dirty="0" smtClean="0">
                <a:cs typeface="Arial" panose="020B0604020202020204" pitchFamily="34" charset="0"/>
              </a:rPr>
              <a:t> </a:t>
            </a:r>
            <a:r>
              <a:rPr lang="en-US" sz="2400" dirty="0">
                <a:cs typeface="Arial" panose="020B0604020202020204" pitchFamily="34" charset="0"/>
              </a:rPr>
              <a:t>– </a:t>
            </a:r>
            <a:r>
              <a:rPr lang="en-US" sz="2400" dirty="0" smtClean="0">
                <a:cs typeface="Arial" panose="020B0604020202020204" pitchFamily="34" charset="0"/>
              </a:rPr>
              <a:t>file </a:t>
            </a:r>
            <a:r>
              <a:rPr lang="en-US" sz="2400" dirty="0">
                <a:cs typeface="Arial" panose="020B0604020202020204" pitchFamily="34" charset="0"/>
              </a:rPr>
              <a:t>system check. Locate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lost</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dirty="0" err="1">
                <a:cs typeface="Arial" panose="020B0604020202020204" pitchFamily="34" charset="0"/>
              </a:rPr>
              <a:t>inodes</a:t>
            </a:r>
            <a:r>
              <a:rPr lang="en-US" sz="2400" dirty="0">
                <a:cs typeface="Arial" panose="020B0604020202020204" pitchFamily="34" charset="0"/>
              </a:rPr>
              <a:t> and recover them to a special directory (</a:t>
            </a:r>
            <a:r>
              <a:rPr lang="en-US" sz="2400" dirty="0" err="1">
                <a:cs typeface="Arial" panose="020B0604020202020204" pitchFamily="34" charset="0"/>
              </a:rPr>
              <a:t>lost+found</a:t>
            </a:r>
            <a:r>
              <a:rPr lang="en-US" sz="2400" dirty="0">
                <a:cs typeface="Arial" panose="020B0604020202020204" pitchFamily="34" charset="0"/>
              </a:rPr>
              <a:t>)</a:t>
            </a:r>
          </a:p>
          <a:p>
            <a:pPr algn="l" rtl="0" eaLnBrk="1" hangingPunct="1"/>
            <a:r>
              <a:rPr lang="en-US" sz="2400" dirty="0">
                <a:cs typeface="Arial" panose="020B0604020202020204" pitchFamily="34" charset="0"/>
              </a:rPr>
              <a:t>mount / </a:t>
            </a:r>
            <a:r>
              <a:rPr lang="en-US" sz="2400" dirty="0" err="1">
                <a:cs typeface="Arial" panose="020B0604020202020204" pitchFamily="34" charset="0"/>
              </a:rPr>
              <a:t>umount</a:t>
            </a:r>
            <a:r>
              <a:rPr lang="en-US" sz="2400" dirty="0">
                <a:cs typeface="Arial" panose="020B0604020202020204" pitchFamily="34" charset="0"/>
              </a:rPr>
              <a:t>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load and unload a file-system. The location of the file-system in the </a:t>
            </a:r>
            <a:r>
              <a:rPr lang="en-US" sz="2400" dirty="0" smtClean="0">
                <a:cs typeface="Arial" panose="020B0604020202020204" pitchFamily="34" charset="0"/>
              </a:rPr>
              <a:t>directory </a:t>
            </a:r>
            <a:r>
              <a:rPr lang="en-US" sz="2400" dirty="0">
                <a:cs typeface="Arial" panose="020B0604020202020204" pitchFamily="34" charset="0"/>
              </a:rPr>
              <a:t>tree is also known as </a:t>
            </a:r>
            <a:r>
              <a:rPr lang="en-US" sz="2400" dirty="0" smtClean="0">
                <a:cs typeface="Arial" panose="020B0604020202020204" pitchFamily="34" charset="0"/>
              </a:rPr>
              <a:t>the </a:t>
            </a:r>
            <a:r>
              <a:rPr lang="en-US" sz="2400" i="1" dirty="0">
                <a:cs typeface="Arial" panose="020B0604020202020204" pitchFamily="34" charset="0"/>
              </a:rPr>
              <a:t>mounting point</a:t>
            </a:r>
            <a:r>
              <a:rPr lang="en-US" sz="2400" dirty="0">
                <a:cs typeface="Arial" panose="020B0604020202020204" pitchFamily="34" charset="0"/>
              </a:rPr>
              <a:t>.</a:t>
            </a:r>
            <a:br>
              <a:rPr lang="en-US" sz="2400" dirty="0">
                <a:cs typeface="Arial" panose="020B0604020202020204" pitchFamily="34" charset="0"/>
              </a:rPr>
            </a:br>
            <a:r>
              <a:rPr lang="en-US" sz="2400" dirty="0">
                <a:cs typeface="Arial" panose="020B0604020202020204" pitchFamily="34" charset="0"/>
              </a:rPr>
              <a:t>Usually only permitted users can issue </a:t>
            </a:r>
            <a:r>
              <a:rPr lang="en-US" sz="2400" dirty="0" smtClean="0">
                <a:cs typeface="Arial" panose="020B0604020202020204" pitchFamily="34" charset="0"/>
              </a:rPr>
              <a:t>these </a:t>
            </a:r>
            <a:r>
              <a:rPr lang="en-US" sz="2400" dirty="0">
                <a:cs typeface="Arial" panose="020B0604020202020204" pitchFamily="34" charset="0"/>
              </a:rPr>
              <a:t>commands.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140</a:t>
            </a:fld>
            <a:endParaRPr lang="he-IL" dirty="0"/>
          </a:p>
        </p:txBody>
      </p:sp>
    </p:spTree>
    <p:extLst>
      <p:ext uri="{BB962C8B-B14F-4D97-AF65-F5344CB8AC3E}">
        <p14:creationId xmlns:p14="http://schemas.microsoft.com/office/powerpoint/2010/main" xmlns="" val="1275568872"/>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p:cNvSpPr>
            <a:spLocks noGrp="1" noChangeArrowheads="1"/>
          </p:cNvSpPr>
          <p:nvPr>
            <p:ph type="title"/>
          </p:nvPr>
        </p:nvSpPr>
        <p:spPr>
          <a:xfrm>
            <a:off x="2691546" y="149469"/>
            <a:ext cx="8229600" cy="1143000"/>
          </a:xfrm>
        </p:spPr>
        <p:txBody>
          <a:bodyPr>
            <a:normAutofit/>
          </a:bodyPr>
          <a:lstStyle/>
          <a:p>
            <a:r>
              <a:rPr lang="en-US" dirty="0">
                <a:solidFill>
                  <a:schemeClr val="bg1"/>
                </a:solidFill>
                <a:cs typeface="Times New Roman" panose="02020603050405020304" pitchFamily="18" charset="0"/>
              </a:rPr>
              <a:t>Other file commands</a:t>
            </a:r>
          </a:p>
        </p:txBody>
      </p:sp>
      <p:sp>
        <p:nvSpPr>
          <p:cNvPr id="140293" name="Rectangle 3"/>
          <p:cNvSpPr>
            <a:spLocks noGrp="1" noChangeArrowheads="1"/>
          </p:cNvSpPr>
          <p:nvPr>
            <p:ph idx="1"/>
          </p:nvPr>
        </p:nvSpPr>
        <p:spPr/>
        <p:txBody>
          <a:bodyPr/>
          <a:lstStyle/>
          <a:p>
            <a:pPr algn="l" rtl="0" eaLnBrk="1" hangingPunct="1"/>
            <a:r>
              <a:rPr lang="en-US" sz="2400">
                <a:cs typeface="Arial" panose="020B0604020202020204" pitchFamily="34" charset="0"/>
              </a:rPr>
              <a:t>du – disk usage information</a:t>
            </a:r>
          </a:p>
          <a:p>
            <a:pPr algn="l" rtl="0" eaLnBrk="1" hangingPunct="1"/>
            <a:r>
              <a:rPr lang="en-US" sz="2400">
                <a:cs typeface="Arial" panose="020B0604020202020204" pitchFamily="34" charset="0"/>
              </a:rPr>
              <a:t>file – type of data contained in a file</a:t>
            </a:r>
          </a:p>
          <a:p>
            <a:pPr algn="l" rtl="0" eaLnBrk="1" hangingPunct="1"/>
            <a:r>
              <a:rPr lang="en-US" sz="2400">
                <a:cs typeface="Arial" panose="020B0604020202020204" pitchFamily="34" charset="0"/>
              </a:rPr>
              <a:t>fuser – which processes are using a specified file/socket</a:t>
            </a:r>
          </a:p>
          <a:p>
            <a:pPr algn="l" rtl="0" eaLnBrk="1" hangingPunct="1"/>
            <a:r>
              <a:rPr lang="en-US" sz="2400">
                <a:cs typeface="Arial" panose="020B0604020202020204" pitchFamily="34" charset="0"/>
              </a:rPr>
              <a:t>lsof – list of open files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141</a:t>
            </a:fld>
            <a:endParaRPr lang="he-IL" dirty="0"/>
          </a:p>
        </p:txBody>
      </p:sp>
    </p:spTree>
    <p:extLst>
      <p:ext uri="{BB962C8B-B14F-4D97-AF65-F5344CB8AC3E}">
        <p14:creationId xmlns:p14="http://schemas.microsoft.com/office/powerpoint/2010/main" xmlns="" val="1656663593"/>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257954" y="1102290"/>
            <a:ext cx="5188753" cy="1559730"/>
          </a:xfrm>
        </p:spPr>
        <p:txBody>
          <a:bodyPr>
            <a:noAutofit/>
          </a:bodyPr>
          <a:lstStyle/>
          <a:p>
            <a:pPr eaLnBrk="1" hangingPunct="1"/>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Bourne Shell Programming</a:t>
            </a:r>
          </a:p>
        </p:txBody>
      </p:sp>
      <p:sp>
        <p:nvSpPr>
          <p:cNvPr id="6" name="Rectangle 3"/>
          <p:cNvSpPr>
            <a:spLocks noGrp="1" noChangeArrowheads="1"/>
          </p:cNvSpPr>
          <p:nvPr>
            <p:ph idx="1"/>
          </p:nvPr>
        </p:nvSpPr>
        <p:spPr>
          <a:xfrm>
            <a:off x="9019175" y="2869113"/>
            <a:ext cx="3172825" cy="690563"/>
          </a:xfrm>
        </p:spPr>
        <p:txBody>
          <a:bodyPr>
            <a:normAutofit fontScale="85000" lnSpcReduction="10000"/>
          </a:bodyPr>
          <a:lstStyle/>
          <a:p>
            <a:pPr algn="ctr" eaLnBrk="1" hangingPunct="1">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a:t>
            </a:r>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6</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a:p>
            <a:pPr eaLnBrk="1" hangingPunct="1">
              <a:buFont typeface="Wingdings" panose="05000000000000000000" pitchFamily="2" charset="2"/>
              <a:buNone/>
            </a:pPr>
            <a:endParaRPr lang="en-US" dirty="0" smtClean="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02DEADBB-14E0-4590-9838-47F331917F30}" type="slidenum">
              <a:rPr lang="he-IL" smtClean="0"/>
              <a:pPr/>
              <a:t>142</a:t>
            </a:fld>
            <a:endParaRPr lang="he-IL"/>
          </a:p>
        </p:txBody>
      </p:sp>
    </p:spTree>
    <p:extLst>
      <p:ext uri="{BB962C8B-B14F-4D97-AF65-F5344CB8AC3E}">
        <p14:creationId xmlns:p14="http://schemas.microsoft.com/office/powerpoint/2010/main" xmlns="" val="28736954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2"/>
          <p:cNvSpPr>
            <a:spLocks noGrp="1" noChangeArrowheads="1"/>
          </p:cNvSpPr>
          <p:nvPr>
            <p:ph type="title"/>
          </p:nvPr>
        </p:nvSpPr>
        <p:spPr>
          <a:xfrm>
            <a:off x="3373939" y="116845"/>
            <a:ext cx="7358063" cy="1143000"/>
          </a:xfrm>
        </p:spPr>
        <p:txBody>
          <a:bodyPr>
            <a:normAutofit/>
          </a:bodyPr>
          <a:lstStyle/>
          <a:p>
            <a:r>
              <a:rPr lang="en-US" dirty="0">
                <a:solidFill>
                  <a:schemeClr val="bg1"/>
                </a:solidFill>
                <a:cs typeface="Times New Roman" panose="02020603050405020304" pitchFamily="18" charset="0"/>
              </a:rPr>
              <a:t>More about Bourne Shell</a:t>
            </a:r>
          </a:p>
        </p:txBody>
      </p:sp>
      <p:sp>
        <p:nvSpPr>
          <p:cNvPr id="142341" name="Rectangle 3"/>
          <p:cNvSpPr>
            <a:spLocks noGrp="1" noChangeArrowheads="1"/>
          </p:cNvSpPr>
          <p:nvPr>
            <p:ph idx="1"/>
          </p:nvPr>
        </p:nvSpPr>
        <p:spPr/>
        <p:txBody>
          <a:bodyPr/>
          <a:lstStyle/>
          <a:p>
            <a:pPr algn="l" rtl="0" eaLnBrk="1" hangingPunct="1">
              <a:lnSpc>
                <a:spcPct val="90000"/>
              </a:lnSpc>
            </a:pPr>
            <a:r>
              <a:rPr lang="en-US" dirty="0">
                <a:cs typeface="Arial" panose="020B0604020202020204" pitchFamily="34" charset="0"/>
              </a:rPr>
              <a:t>Written by Steve Bourne (1978).</a:t>
            </a:r>
            <a:br>
              <a:rPr lang="en-US" dirty="0">
                <a:cs typeface="Arial" panose="020B0604020202020204" pitchFamily="34" charset="0"/>
              </a:rPr>
            </a:br>
            <a:r>
              <a:rPr lang="en-US" dirty="0">
                <a:cs typeface="Arial" panose="020B0604020202020204" pitchFamily="34" charset="0"/>
              </a:rPr>
              <a:t>Considered as the original Unix shell.</a:t>
            </a:r>
          </a:p>
          <a:p>
            <a:pPr algn="l" rtl="0" eaLnBrk="1" hangingPunct="1">
              <a:lnSpc>
                <a:spcPct val="90000"/>
              </a:lnSpc>
            </a:pPr>
            <a:r>
              <a:rPr lang="en-US" dirty="0">
                <a:cs typeface="Arial" panose="020B0604020202020204" pitchFamily="34" charset="0"/>
              </a:rPr>
              <a:t>The Bourne-Shell family includes:</a:t>
            </a:r>
          </a:p>
          <a:p>
            <a:pPr lvl="1" algn="l" rtl="0" eaLnBrk="1" hangingPunct="1">
              <a:lnSpc>
                <a:spcPct val="90000"/>
              </a:lnSpc>
            </a:pPr>
            <a:r>
              <a:rPr lang="en-US" dirty="0" err="1">
                <a:solidFill>
                  <a:srgbClr val="009999"/>
                </a:solidFill>
                <a:cs typeface="Arial" panose="020B0604020202020204" pitchFamily="34" charset="0"/>
              </a:rPr>
              <a:t>Ksh</a:t>
            </a:r>
            <a:r>
              <a:rPr lang="en-US" dirty="0">
                <a:solidFill>
                  <a:srgbClr val="009999"/>
                </a:solidFill>
                <a:cs typeface="Arial" panose="020B0604020202020204" pitchFamily="34" charset="0"/>
              </a:rPr>
              <a:t> (</a:t>
            </a:r>
            <a:r>
              <a:rPr lang="en-US" dirty="0" err="1">
                <a:solidFill>
                  <a:srgbClr val="009999"/>
                </a:solidFill>
                <a:cs typeface="Arial" panose="020B0604020202020204" pitchFamily="34" charset="0"/>
              </a:rPr>
              <a:t>Korn</a:t>
            </a:r>
            <a:r>
              <a:rPr lang="en-US" dirty="0">
                <a:solidFill>
                  <a:srgbClr val="009999"/>
                </a:solidFill>
                <a:cs typeface="Arial" panose="020B0604020202020204" pitchFamily="34" charset="0"/>
              </a:rPr>
              <a:t> shell)</a:t>
            </a:r>
          </a:p>
          <a:p>
            <a:pPr lvl="1" algn="l" rtl="0" eaLnBrk="1" hangingPunct="1">
              <a:lnSpc>
                <a:spcPct val="90000"/>
              </a:lnSpc>
            </a:pPr>
            <a:r>
              <a:rPr lang="en-US" dirty="0">
                <a:solidFill>
                  <a:srgbClr val="009999"/>
                </a:solidFill>
                <a:cs typeface="Arial" panose="020B0604020202020204" pitchFamily="34" charset="0"/>
              </a:rPr>
              <a:t>Bash (Born Again Shell)</a:t>
            </a:r>
          </a:p>
          <a:p>
            <a:pPr lvl="1" algn="l" rtl="0" eaLnBrk="1" hangingPunct="1">
              <a:lnSpc>
                <a:spcPct val="90000"/>
              </a:lnSpc>
            </a:pPr>
            <a:r>
              <a:rPr lang="en-US" dirty="0" err="1">
                <a:solidFill>
                  <a:srgbClr val="009999"/>
                </a:solidFill>
                <a:cs typeface="Arial" panose="020B0604020202020204" pitchFamily="34" charset="0"/>
              </a:rPr>
              <a:t>Zsh</a:t>
            </a:r>
            <a:endParaRPr lang="en-US" dirty="0">
              <a:solidFill>
                <a:srgbClr val="009999"/>
              </a:solidFill>
              <a:cs typeface="Arial" panose="020B0604020202020204" pitchFamily="34" charset="0"/>
            </a:endParaRPr>
          </a:p>
          <a:p>
            <a:pPr lvl="1" algn="l" rtl="0" eaLnBrk="1" hangingPunct="1">
              <a:lnSpc>
                <a:spcPct val="90000"/>
              </a:lnSpc>
            </a:pPr>
            <a:r>
              <a:rPr lang="en-US" dirty="0">
                <a:solidFill>
                  <a:srgbClr val="009999"/>
                </a:solidFill>
                <a:cs typeface="Arial" panose="020B0604020202020204" pitchFamily="34" charset="0"/>
              </a:rPr>
              <a:t>Other flavors</a:t>
            </a:r>
          </a:p>
          <a:p>
            <a:pPr algn="l" rtl="0" eaLnBrk="1" hangingPunct="1">
              <a:lnSpc>
                <a:spcPct val="90000"/>
              </a:lnSpc>
            </a:pPr>
            <a:r>
              <a:rPr lang="en-US" dirty="0">
                <a:cs typeface="Arial" panose="020B0604020202020204" pitchFamily="34" charset="0"/>
              </a:rPr>
              <a:t>Bourne Shell is the most common shell for writing scripts.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143</a:t>
            </a:fld>
            <a:endParaRPr lang="he-IL" dirty="0"/>
          </a:p>
        </p:txBody>
      </p:sp>
    </p:spTree>
    <p:extLst>
      <p:ext uri="{BB962C8B-B14F-4D97-AF65-F5344CB8AC3E}">
        <p14:creationId xmlns:p14="http://schemas.microsoft.com/office/powerpoint/2010/main" xmlns="" val="2663982175"/>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2"/>
          <p:cNvSpPr>
            <a:spLocks noGrp="1" noChangeArrowheads="1"/>
          </p:cNvSpPr>
          <p:nvPr>
            <p:ph type="title"/>
          </p:nvPr>
        </p:nvSpPr>
        <p:spPr>
          <a:xfrm>
            <a:off x="2641948" y="191295"/>
            <a:ext cx="8229600" cy="1143000"/>
          </a:xfrm>
        </p:spPr>
        <p:txBody>
          <a:bodyPr>
            <a:normAutofit/>
          </a:bodyPr>
          <a:lstStyle/>
          <a:p>
            <a:r>
              <a:rPr lang="en-US" dirty="0">
                <a:solidFill>
                  <a:schemeClr val="bg1"/>
                </a:solidFill>
                <a:cs typeface="Times New Roman" panose="02020603050405020304" pitchFamily="18" charset="0"/>
              </a:rPr>
              <a:t>Advance access to variables</a:t>
            </a:r>
          </a:p>
        </p:txBody>
      </p:sp>
      <p:sp>
        <p:nvSpPr>
          <p:cNvPr id="143365" name="Rectangle 3"/>
          <p:cNvSpPr>
            <a:spLocks noGrp="1" noChangeArrowheads="1"/>
          </p:cNvSpPr>
          <p:nvPr>
            <p:ph idx="1"/>
          </p:nvPr>
        </p:nvSpPr>
        <p:spPr>
          <a:xfrm>
            <a:off x="1828800" y="2017713"/>
            <a:ext cx="8839200" cy="4114800"/>
          </a:xfrm>
        </p:spPr>
        <p:txBody>
          <a:bodyPr/>
          <a:lstStyle/>
          <a:p>
            <a:pPr algn="l" rtl="0" eaLnBrk="1" hangingPunct="1"/>
            <a:r>
              <a:rPr lang="en-US" sz="2400">
                <a:cs typeface="Arial" panose="020B0604020202020204" pitchFamily="34" charset="0"/>
              </a:rPr>
              <a:t>The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operator:</a:t>
            </a:r>
            <a:br>
              <a:rPr lang="en-US" sz="2400">
                <a:cs typeface="Arial" panose="020B0604020202020204" pitchFamily="34" charset="0"/>
              </a:rPr>
            </a:br>
            <a:r>
              <a:rPr lang="en-US" sz="2400">
                <a:cs typeface="Arial" panose="020B0604020202020204" pitchFamily="34" charset="0"/>
              </a:rPr>
              <a:t>${var} </a:t>
            </a:r>
            <a:br>
              <a:rPr lang="en-US" sz="2400">
                <a:cs typeface="Arial" panose="020B0604020202020204" pitchFamily="34" charset="0"/>
              </a:rPr>
            </a:br>
            <a:r>
              <a:rPr lang="en-US" sz="2400">
                <a:cs typeface="Arial" panose="020B0604020202020204" pitchFamily="34" charset="0"/>
              </a:rPr>
              <a:t>${var:-value}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b="1">
                <a:cs typeface="Arial" panose="020B0604020202020204" pitchFamily="34" charset="0"/>
              </a:rPr>
              <a:t>if $var is NULL (undefined) </a:t>
            </a:r>
            <a:r>
              <a:rPr lang="en-US" sz="2400" b="1">
                <a:latin typeface="Times New Roman" panose="02020603050405020304" pitchFamily="18" charset="0"/>
                <a:cs typeface="Arial" panose="020B0604020202020204" pitchFamily="34" charset="0"/>
              </a:rPr>
              <a:t>–</a:t>
            </a:r>
            <a:r>
              <a:rPr lang="en-US" sz="2400" b="1">
                <a:cs typeface="Arial" panose="020B0604020202020204" pitchFamily="34" charset="0"/>
              </a:rPr>
              <a:t> use value</a:t>
            </a:r>
            <a:br>
              <a:rPr lang="en-US" sz="2400" b="1">
                <a:cs typeface="Arial" panose="020B0604020202020204" pitchFamily="34" charset="0"/>
              </a:rPr>
            </a:br>
            <a:r>
              <a:rPr lang="en-US" sz="2400">
                <a:cs typeface="Arial" panose="020B0604020202020204" pitchFamily="34" charset="0"/>
              </a:rPr>
              <a:t>${var:=value}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b="1">
                <a:cs typeface="Arial" panose="020B0604020202020204" pitchFamily="34" charset="0"/>
              </a:rPr>
              <a:t>if $var is NULL (undefined) </a:t>
            </a:r>
            <a:r>
              <a:rPr lang="en-US" sz="2400" b="1">
                <a:latin typeface="Times New Roman" panose="02020603050405020304" pitchFamily="18" charset="0"/>
                <a:cs typeface="Arial" panose="020B0604020202020204" pitchFamily="34" charset="0"/>
              </a:rPr>
              <a:t>–</a:t>
            </a:r>
            <a:r>
              <a:rPr lang="en-US" sz="2400" b="1">
                <a:cs typeface="Arial" panose="020B0604020202020204" pitchFamily="34" charset="0"/>
              </a:rPr>
              <a:t> use value and set value to $var </a:t>
            </a:r>
            <a:br>
              <a:rPr lang="en-US" sz="2400" b="1">
                <a:cs typeface="Arial" panose="020B0604020202020204" pitchFamily="34" charset="0"/>
              </a:rPr>
            </a:br>
            <a:r>
              <a:rPr lang="en-US" sz="2400">
                <a:cs typeface="Arial" panose="020B0604020202020204" pitchFamily="34" charset="0"/>
              </a:rPr>
              <a:t>${var:?err_msg}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b="1">
                <a:cs typeface="Arial" panose="020B0604020202020204" pitchFamily="34" charset="0"/>
              </a:rPr>
              <a:t>if $var is NULL (undefined) </a:t>
            </a:r>
            <a:r>
              <a:rPr lang="en-US" sz="2400" b="1">
                <a:latin typeface="Times New Roman" panose="02020603050405020304" pitchFamily="18" charset="0"/>
                <a:cs typeface="Arial" panose="020B0604020202020204" pitchFamily="34" charset="0"/>
              </a:rPr>
              <a:t>–</a:t>
            </a:r>
            <a:r>
              <a:rPr lang="en-US" sz="2400" b="1">
                <a:cs typeface="Arial" panose="020B0604020202020204" pitchFamily="34" charset="0"/>
              </a:rPr>
              <a:t> display err_msg and exit</a:t>
            </a:r>
            <a:br>
              <a:rPr lang="en-US" sz="2400" b="1">
                <a:cs typeface="Arial" panose="020B0604020202020204" pitchFamily="34" charset="0"/>
              </a:rPr>
            </a:br>
            <a:r>
              <a:rPr lang="en-US" sz="2400">
                <a:cs typeface="Arial" panose="020B0604020202020204" pitchFamily="34" charset="0"/>
              </a:rPr>
              <a:t>${var:+value}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b="1">
                <a:cs typeface="Arial" panose="020B0604020202020204" pitchFamily="34" charset="0"/>
              </a:rPr>
              <a:t>if $var is not NULL (defined) </a:t>
            </a:r>
            <a:r>
              <a:rPr lang="en-US" sz="2400" b="1">
                <a:latin typeface="Times New Roman" panose="02020603050405020304" pitchFamily="18" charset="0"/>
                <a:cs typeface="Arial" panose="020B0604020202020204" pitchFamily="34" charset="0"/>
              </a:rPr>
              <a:t>–</a:t>
            </a:r>
            <a:r>
              <a:rPr lang="en-US" sz="2400" b="1">
                <a:cs typeface="Arial" panose="020B0604020202020204" pitchFamily="34" charset="0"/>
              </a:rPr>
              <a:t> print value instead</a:t>
            </a:r>
            <a:r>
              <a:rPr lang="en-US" sz="2400">
                <a:cs typeface="Arial" panose="020B0604020202020204" pitchFamily="34" charset="0"/>
              </a:rPr>
              <a:t/>
            </a:r>
            <a:br>
              <a:rPr lang="en-US" sz="2400">
                <a:cs typeface="Arial" panose="020B0604020202020204" pitchFamily="34" charset="0"/>
              </a:rPr>
            </a:br>
            <a:r>
              <a:rPr lang="en-US" sz="2400">
                <a:cs typeface="Arial" panose="020B0604020202020204" pitchFamily="34" charset="0"/>
              </a:rPr>
              <a:t>${var:offset:length} – </a:t>
            </a:r>
            <a:r>
              <a:rPr lang="en-US" sz="2400" b="1">
                <a:cs typeface="Arial" panose="020B0604020202020204" pitchFamily="34" charset="0"/>
              </a:rPr>
              <a:t>Substring of $var </a:t>
            </a:r>
            <a:r>
              <a:rPr lang="en-US" sz="2400">
                <a:cs typeface="Arial" panose="020B0604020202020204" pitchFamily="34" charset="0"/>
              </a:rPr>
              <a:t/>
            </a:r>
            <a:br>
              <a:rPr lang="en-US" sz="2400">
                <a:cs typeface="Arial" panose="020B0604020202020204" pitchFamily="34" charset="0"/>
              </a:rPr>
            </a:br>
            <a:r>
              <a:rPr lang="en-US" sz="2400">
                <a:cs typeface="Arial" panose="020B0604020202020204" pitchFamily="34" charset="0"/>
              </a:rPr>
              <a:t>${#var} – </a:t>
            </a:r>
            <a:r>
              <a:rPr lang="en-US" sz="2400" b="1">
                <a:cs typeface="Arial" panose="020B0604020202020204" pitchFamily="34" charset="0"/>
              </a:rPr>
              <a:t>length of $var (in characters)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144</a:t>
            </a:fld>
            <a:endParaRPr lang="he-IL" dirty="0"/>
          </a:p>
        </p:txBody>
      </p:sp>
    </p:spTree>
    <p:extLst>
      <p:ext uri="{BB962C8B-B14F-4D97-AF65-F5344CB8AC3E}">
        <p14:creationId xmlns:p14="http://schemas.microsoft.com/office/powerpoint/2010/main" xmlns="" val="1031486761"/>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2"/>
          <p:cNvSpPr>
            <a:spLocks noGrp="1" noChangeArrowheads="1"/>
          </p:cNvSpPr>
          <p:nvPr>
            <p:ph type="title"/>
          </p:nvPr>
        </p:nvSpPr>
        <p:spPr>
          <a:xfrm>
            <a:off x="412315" y="0"/>
            <a:ext cx="10515600" cy="1325563"/>
          </a:xfrm>
        </p:spPr>
        <p:txBody>
          <a:bodyPr>
            <a:normAutofit/>
          </a:bodyPr>
          <a:lstStyle/>
          <a:p>
            <a:r>
              <a:rPr lang="en-US" dirty="0">
                <a:solidFill>
                  <a:schemeClr val="bg1"/>
                </a:solidFill>
                <a:cs typeface="Times New Roman" panose="02020603050405020304" pitchFamily="18" charset="0"/>
              </a:rPr>
              <a:t>Exit Status</a:t>
            </a:r>
          </a:p>
        </p:txBody>
      </p:sp>
      <p:sp>
        <p:nvSpPr>
          <p:cNvPr id="144389" name="Rectangle 3"/>
          <p:cNvSpPr>
            <a:spLocks noGrp="1" noChangeArrowheads="1"/>
          </p:cNvSpPr>
          <p:nvPr>
            <p:ph idx="1"/>
          </p:nvPr>
        </p:nvSpPr>
        <p:spPr/>
        <p:txBody>
          <a:bodyPr/>
          <a:lstStyle/>
          <a:p>
            <a:pPr algn="l" rtl="0" eaLnBrk="1" hangingPunct="1">
              <a:lnSpc>
                <a:spcPct val="95000"/>
              </a:lnSpc>
            </a:pPr>
            <a:r>
              <a:rPr lang="en-US" sz="2400" dirty="0">
                <a:cs typeface="Arial" panose="020B0604020202020204" pitchFamily="34" charset="0"/>
              </a:rPr>
              <a:t>Each process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terminates with a numeric exit status</a:t>
            </a:r>
          </a:p>
          <a:p>
            <a:pPr algn="l" rtl="0" eaLnBrk="1" hangingPunct="1">
              <a:lnSpc>
                <a:spcPct val="95000"/>
              </a:lnSpc>
            </a:pPr>
            <a:r>
              <a:rPr lang="en-US" sz="2400" dirty="0">
                <a:cs typeface="Arial" panose="020B0604020202020204" pitchFamily="34" charset="0"/>
              </a:rPr>
              <a:t>By checking the exit status, we can tell if a command was successful</a:t>
            </a:r>
          </a:p>
          <a:p>
            <a:pPr algn="l" rtl="0" eaLnBrk="1" hangingPunct="1">
              <a:lnSpc>
                <a:spcPct val="95000"/>
              </a:lnSpc>
            </a:pPr>
            <a:r>
              <a:rPr lang="en-US" sz="2400" dirty="0">
                <a:cs typeface="Arial" panose="020B0604020202020204" pitchFamily="34" charset="0"/>
              </a:rPr>
              <a:t>Under Bourne-shell, the special variable $? Holds the last command</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s exit status</a:t>
            </a:r>
          </a:p>
          <a:p>
            <a:pPr algn="l" rtl="0">
              <a:lnSpc>
                <a:spcPct val="95000"/>
              </a:lnSpc>
            </a:pPr>
            <a:r>
              <a:rPr lang="en-US" sz="2400" dirty="0">
                <a:cs typeface="Arial" panose="020B0604020202020204" pitchFamily="34" charset="0"/>
              </a:rPr>
              <a:t>Example:</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grep ERROR server.log &gt; /dev/null</a:t>
            </a:r>
            <a:br>
              <a:rPr lang="en-US" sz="24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echo $?</a:t>
            </a:r>
            <a:r>
              <a:rPr lang="en-US" sz="2400" dirty="0">
                <a:cs typeface="Arial" panose="020B0604020202020204" pitchFamily="34" charset="0"/>
              </a:rPr>
              <a:t/>
            </a:r>
            <a:br>
              <a:rPr lang="en-US" sz="2400" dirty="0">
                <a:cs typeface="Arial" panose="020B0604020202020204" pitchFamily="34" charset="0"/>
              </a:rPr>
            </a:br>
            <a:endParaRPr lang="en-US" sz="2400" dirty="0">
              <a:cs typeface="Arial" panose="020B0604020202020204" pitchFamily="34" charset="0"/>
            </a:endParaRPr>
          </a:p>
          <a:p>
            <a:pPr algn="l" rtl="0" eaLnBrk="1" hangingPunct="1">
              <a:lnSpc>
                <a:spcPct val="95000"/>
              </a:lnSpc>
            </a:pPr>
            <a:r>
              <a:rPr lang="en-US" sz="2400" dirty="0">
                <a:cs typeface="Arial" panose="020B0604020202020204" pitchFamily="34" charset="0"/>
              </a:rPr>
              <a:t>Usually exit status 0 indicates successful completion</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145</a:t>
            </a:fld>
            <a:endParaRPr lang="he-IL" dirty="0"/>
          </a:p>
        </p:txBody>
      </p:sp>
    </p:spTree>
    <p:extLst>
      <p:ext uri="{BB962C8B-B14F-4D97-AF65-F5344CB8AC3E}">
        <p14:creationId xmlns:p14="http://schemas.microsoft.com/office/powerpoint/2010/main" xmlns="" val="3873824600"/>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299581" y="0"/>
            <a:ext cx="10515600" cy="1325563"/>
          </a:xfrm>
        </p:spPr>
        <p:txBody>
          <a:bodyPr>
            <a:normAutofit/>
          </a:bodyPr>
          <a:lstStyle/>
          <a:p>
            <a:r>
              <a:rPr lang="en-US" dirty="0">
                <a:solidFill>
                  <a:schemeClr val="bg1"/>
                </a:solidFill>
                <a:cs typeface="Times New Roman" panose="02020603050405020304" pitchFamily="18" charset="0"/>
              </a:rPr>
              <a:t>Flow control</a:t>
            </a:r>
          </a:p>
        </p:txBody>
      </p:sp>
      <p:sp>
        <p:nvSpPr>
          <p:cNvPr id="145411" name="Content Placeholder 2"/>
          <p:cNvSpPr>
            <a:spLocks noGrp="1"/>
          </p:cNvSpPr>
          <p:nvPr>
            <p:ph idx="1"/>
          </p:nvPr>
        </p:nvSpPr>
        <p:spPr/>
        <p:txBody>
          <a:bodyPr/>
          <a:lstStyle/>
          <a:p>
            <a:pPr algn="l" rtl="0" eaLnBrk="1" hangingPunct="1"/>
            <a:r>
              <a:rPr lang="en-US" dirty="0">
                <a:cs typeface="Arial" panose="020B0604020202020204" pitchFamily="34" charset="0"/>
              </a:rPr>
              <a:t>It is possible to use the return value to activate different commands:</a:t>
            </a:r>
          </a:p>
          <a:p>
            <a:pPr algn="l" rtl="0">
              <a:buNone/>
            </a:pPr>
            <a:r>
              <a:rPr lang="en-US" dirty="0">
                <a:cs typeface="Arial" panose="020B0604020202020204" pitchFamily="34" charset="0"/>
              </a:rPr>
              <a:t>	</a:t>
            </a:r>
            <a:r>
              <a:rPr lang="en-US" sz="2400" dirty="0">
                <a:solidFill>
                  <a:schemeClr val="bg1">
                    <a:lumMod val="50000"/>
                  </a:schemeClr>
                </a:solidFill>
                <a:cs typeface="Arial" panose="020B0604020202020204" pitchFamily="34" charset="0"/>
              </a:rPr>
              <a:t> PROMPT&gt;</a:t>
            </a:r>
            <a:r>
              <a:rPr lang="en-US" sz="2400" dirty="0">
                <a:solidFill>
                  <a:srgbClr val="006F6C"/>
                </a:solidFill>
                <a:cs typeface="Arial" panose="020B0604020202020204" pitchFamily="34" charset="0"/>
              </a:rPr>
              <a:t> command1 || command2</a:t>
            </a:r>
          </a:p>
          <a:p>
            <a:pPr algn="l" rtl="0" eaLnBrk="1" hangingPunct="1"/>
            <a:r>
              <a:rPr lang="en-US" dirty="0">
                <a:cs typeface="Arial" panose="020B0604020202020204" pitchFamily="34" charset="0"/>
              </a:rPr>
              <a:t>If command1 will fail command2 will be executed</a:t>
            </a:r>
          </a:p>
          <a:p>
            <a:pPr algn="l" rtl="0">
              <a:buNone/>
            </a:pPr>
            <a:r>
              <a:rPr lang="en-US" dirty="0">
                <a:cs typeface="Arial" panose="020B0604020202020204" pitchFamily="34" charset="0"/>
              </a:rPr>
              <a:t>	</a:t>
            </a:r>
            <a:r>
              <a:rPr lang="en-US" sz="2400" dirty="0">
                <a:solidFill>
                  <a:schemeClr val="bg1">
                    <a:lumMod val="50000"/>
                  </a:schemeClr>
                </a:solidFill>
                <a:cs typeface="Arial" panose="020B0604020202020204" pitchFamily="34" charset="0"/>
              </a:rPr>
              <a:t> PROMPT&gt;</a:t>
            </a:r>
            <a:r>
              <a:rPr lang="en-US" sz="2400" dirty="0">
                <a:solidFill>
                  <a:srgbClr val="006F6C"/>
                </a:solidFill>
                <a:cs typeface="Arial" panose="020B0604020202020204" pitchFamily="34" charset="0"/>
              </a:rPr>
              <a:t> command1 &amp;&amp; command2</a:t>
            </a:r>
          </a:p>
          <a:p>
            <a:pPr algn="l" rtl="0" eaLnBrk="1" hangingPunct="1"/>
            <a:r>
              <a:rPr lang="en-US" dirty="0">
                <a:cs typeface="Arial" panose="020B0604020202020204" pitchFamily="34" charset="0"/>
              </a:rPr>
              <a:t>If command1 will succeed command2 will be executed</a:t>
            </a:r>
          </a:p>
          <a:p>
            <a:pPr algn="l" rtl="0" eaLnBrk="1" hangingPunct="1"/>
            <a:endParaRPr lang="en-US" dirty="0" smtClean="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146</a:t>
            </a:fld>
            <a:endParaRPr lang="he-IL" dirty="0"/>
          </a:p>
        </p:txBody>
      </p:sp>
    </p:spTree>
    <p:extLst>
      <p:ext uri="{BB962C8B-B14F-4D97-AF65-F5344CB8AC3E}">
        <p14:creationId xmlns:p14="http://schemas.microsoft.com/office/powerpoint/2010/main" xmlns="" val="368238737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a:xfrm>
            <a:off x="287055" y="0"/>
            <a:ext cx="10515600" cy="1325563"/>
          </a:xfrm>
        </p:spPr>
        <p:txBody>
          <a:bodyPr>
            <a:normAutofit/>
          </a:bodyPr>
          <a:lstStyle/>
          <a:p>
            <a:r>
              <a:rPr lang="en-US" dirty="0">
                <a:solidFill>
                  <a:schemeClr val="bg1"/>
                </a:solidFill>
                <a:cs typeface="Times New Roman" panose="02020603050405020304" pitchFamily="18" charset="0"/>
              </a:rPr>
              <a:t>Scripts</a:t>
            </a:r>
          </a:p>
        </p:txBody>
      </p:sp>
      <p:sp>
        <p:nvSpPr>
          <p:cNvPr id="146437" name="Rectangle 3"/>
          <p:cNvSpPr>
            <a:spLocks noGrp="1" noChangeArrowheads="1"/>
          </p:cNvSpPr>
          <p:nvPr>
            <p:ph idx="1"/>
          </p:nvPr>
        </p:nvSpPr>
        <p:spPr/>
        <p:txBody>
          <a:bodyPr/>
          <a:lstStyle/>
          <a:p>
            <a:pPr algn="l" rtl="0" eaLnBrk="1" hangingPunct="1"/>
            <a:r>
              <a:rPr lang="en-US" sz="2400" dirty="0">
                <a:cs typeface="Arial" panose="020B0604020202020204" pitchFamily="34" charset="0"/>
              </a:rPr>
              <a:t>Scripts are simply files containing batches of commands</a:t>
            </a:r>
          </a:p>
          <a:p>
            <a:pPr algn="l" rtl="0" eaLnBrk="1" hangingPunct="1"/>
            <a:r>
              <a:rPr lang="en-US" sz="2400" dirty="0">
                <a:cs typeface="Arial" panose="020B0604020202020204" pitchFamily="34" charset="0"/>
              </a:rPr>
              <a:t>Usually scripts will be marked with the execute permission (+x), so that they can be run</a:t>
            </a:r>
          </a:p>
          <a:p>
            <a:pPr algn="l" rtl="0"/>
            <a:r>
              <a:rPr lang="en-US" sz="2400" dirty="0">
                <a:cs typeface="Arial" panose="020B0604020202020204" pitchFamily="34" charset="0"/>
              </a:rPr>
              <a:t>Executing scripts:</a:t>
            </a:r>
            <a:br>
              <a:rPr lang="en-US" sz="2400" dirty="0">
                <a:cs typeface="Arial" panose="020B0604020202020204" pitchFamily="34" charset="0"/>
              </a:rPr>
            </a:br>
            <a:r>
              <a:rPr lang="en-US" sz="2400" dirty="0">
                <a:cs typeface="Arial" panose="020B0604020202020204" pitchFamily="34" charset="0"/>
              </a:rPr>
              <a:t>In all examples the script name is testing</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200" dirty="0" smtClean="0">
                <a:solidFill>
                  <a:srgbClr val="006F6C"/>
                </a:solidFill>
                <a:cs typeface="Arial" panose="020B0604020202020204" pitchFamily="34" charset="0"/>
              </a:rPr>
              <a:t>./</a:t>
            </a:r>
            <a:r>
              <a:rPr lang="en-US" sz="2200" dirty="0">
                <a:solidFill>
                  <a:srgbClr val="006F6C"/>
                </a:solidFill>
                <a:cs typeface="Arial" panose="020B0604020202020204" pitchFamily="34" charset="0"/>
              </a:rPr>
              <a:t>testing     </a:t>
            </a:r>
            <a:r>
              <a:rPr lang="en-US" sz="2200" dirty="0">
                <a:cs typeface="Arial" panose="020B0604020202020204" pitchFamily="34" charset="0"/>
              </a:rPr>
              <a:t>	</a:t>
            </a:r>
            <a:r>
              <a:rPr lang="en-US" sz="2000" dirty="0">
                <a:cs typeface="Arial" panose="020B0604020202020204" pitchFamily="34" charset="0"/>
              </a:rPr>
              <a:t># </a:t>
            </a:r>
            <a:r>
              <a:rPr lang="en-US" sz="2000" b="1" dirty="0">
                <a:cs typeface="Arial" panose="020B0604020202020204" pitchFamily="34" charset="0"/>
              </a:rPr>
              <a:t>this will run the script in a new process </a:t>
            </a:r>
            <a:r>
              <a:rPr lang="en-US" sz="2200" b="1" dirty="0">
                <a:cs typeface="Arial" panose="020B0604020202020204" pitchFamily="34" charset="0"/>
              </a:rPr>
              <a:t/>
            </a:r>
            <a:br>
              <a:rPr lang="en-US" sz="2200" b="1" dirty="0">
                <a:cs typeface="Arial" panose="020B0604020202020204" pitchFamily="34" charset="0"/>
              </a:rPr>
            </a:br>
            <a:endParaRPr lang="en-US" sz="2200" b="1" dirty="0">
              <a:cs typeface="Arial" panose="020B0604020202020204" pitchFamily="34" charset="0"/>
            </a:endParaRPr>
          </a:p>
          <a:p>
            <a:pPr algn="l" rtl="0">
              <a:buNone/>
            </a:pPr>
            <a:r>
              <a:rPr lang="en-US" sz="2200" dirty="0">
                <a:solidFill>
                  <a:srgbClr val="006F6C"/>
                </a:solidFill>
                <a:cs typeface="Arial" panose="020B0604020202020204" pitchFamily="34" charset="0"/>
              </a:rPr>
              <a:t>	</a:t>
            </a:r>
            <a:r>
              <a:rPr lang="en-US" sz="2400" dirty="0" smtClean="0">
                <a:solidFill>
                  <a:schemeClr val="bg1">
                    <a:lumMod val="50000"/>
                  </a:schemeClr>
                </a:solidFill>
                <a:cs typeface="Arial" panose="020B0604020202020204" pitchFamily="34" charset="0"/>
              </a:rPr>
              <a:t>PROMPT</a:t>
            </a:r>
            <a:r>
              <a:rPr lang="en-US" sz="2400" dirty="0">
                <a:solidFill>
                  <a:schemeClr val="bg1">
                    <a:lumMod val="50000"/>
                  </a:schemeClr>
                </a:solidFill>
                <a:cs typeface="Arial" panose="020B0604020202020204" pitchFamily="34" charset="0"/>
              </a:rPr>
              <a:t>&gt;</a:t>
            </a:r>
            <a:r>
              <a:rPr lang="en-US" sz="2400" dirty="0">
                <a:solidFill>
                  <a:srgbClr val="006F6C"/>
                </a:solidFill>
                <a:cs typeface="Arial" panose="020B0604020202020204" pitchFamily="34" charset="0"/>
              </a:rPr>
              <a:t> </a:t>
            </a:r>
            <a:r>
              <a:rPr lang="en-US" sz="2200" dirty="0" smtClean="0">
                <a:solidFill>
                  <a:srgbClr val="006F6C"/>
                </a:solidFill>
                <a:cs typeface="Arial" panose="020B0604020202020204" pitchFamily="34" charset="0"/>
              </a:rPr>
              <a:t>bash </a:t>
            </a:r>
            <a:r>
              <a:rPr lang="en-US" sz="2200" dirty="0">
                <a:solidFill>
                  <a:srgbClr val="006F6C"/>
                </a:solidFill>
                <a:cs typeface="Arial" panose="020B0604020202020204" pitchFamily="34" charset="0"/>
              </a:rPr>
              <a:t>testing </a:t>
            </a:r>
            <a:r>
              <a:rPr lang="en-US" sz="2200" dirty="0">
                <a:cs typeface="Arial" panose="020B0604020202020204" pitchFamily="34" charset="0"/>
              </a:rPr>
              <a:t>	</a:t>
            </a:r>
            <a:r>
              <a:rPr lang="en-US" sz="2000" dirty="0">
                <a:cs typeface="Arial" panose="020B0604020202020204" pitchFamily="34" charset="0"/>
              </a:rPr>
              <a:t># </a:t>
            </a:r>
            <a:r>
              <a:rPr lang="en-US" sz="2000" b="1" dirty="0">
                <a:cs typeface="Arial" panose="020B0604020202020204" pitchFamily="34" charset="0"/>
              </a:rPr>
              <a:t>almost</a:t>
            </a:r>
            <a:r>
              <a:rPr lang="en-US" sz="2000" dirty="0">
                <a:cs typeface="Arial" panose="020B0604020202020204" pitchFamily="34" charset="0"/>
              </a:rPr>
              <a:t> </a:t>
            </a:r>
            <a:r>
              <a:rPr lang="en-US" sz="2000" b="1" dirty="0">
                <a:cs typeface="Arial" panose="020B0604020202020204" pitchFamily="34" charset="0"/>
              </a:rPr>
              <a:t>the</a:t>
            </a:r>
            <a:r>
              <a:rPr lang="en-US" sz="2000" dirty="0">
                <a:cs typeface="Arial" panose="020B0604020202020204" pitchFamily="34" charset="0"/>
              </a:rPr>
              <a:t> </a:t>
            </a:r>
            <a:r>
              <a:rPr lang="en-US" sz="2000" b="1" dirty="0">
                <a:cs typeface="Arial" panose="020B0604020202020204" pitchFamily="34" charset="0"/>
              </a:rPr>
              <a:t>same as the previous example </a:t>
            </a:r>
            <a:r>
              <a:rPr lang="en-US" sz="2200" b="1" dirty="0">
                <a:cs typeface="Arial" panose="020B0604020202020204" pitchFamily="34" charset="0"/>
              </a:rPr>
              <a:t/>
            </a:r>
            <a:br>
              <a:rPr lang="en-US" sz="2200" b="1"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200" dirty="0" smtClean="0">
                <a:solidFill>
                  <a:srgbClr val="006F6C"/>
                </a:solidFill>
                <a:cs typeface="Arial" panose="020B0604020202020204" pitchFamily="34" charset="0"/>
              </a:rPr>
              <a:t> . </a:t>
            </a:r>
            <a:r>
              <a:rPr lang="en-US" sz="2200" dirty="0">
                <a:solidFill>
                  <a:srgbClr val="006F6C"/>
                </a:solidFill>
                <a:cs typeface="Arial" panose="020B0604020202020204" pitchFamily="34" charset="0"/>
              </a:rPr>
              <a:t>testing     </a:t>
            </a:r>
            <a:r>
              <a:rPr lang="en-US" sz="2200" dirty="0">
                <a:cs typeface="Arial" panose="020B0604020202020204" pitchFamily="34" charset="0"/>
              </a:rPr>
              <a:t>	</a:t>
            </a:r>
            <a:r>
              <a:rPr lang="en-US" sz="2000" dirty="0">
                <a:cs typeface="Arial" panose="020B0604020202020204" pitchFamily="34" charset="0"/>
              </a:rPr>
              <a:t># </a:t>
            </a:r>
            <a:r>
              <a:rPr lang="en-US" sz="2000" b="1" dirty="0">
                <a:cs typeface="Arial" panose="020B0604020202020204" pitchFamily="34" charset="0"/>
              </a:rPr>
              <a:t>run in the same process</a:t>
            </a:r>
          </a:p>
          <a:p>
            <a:pPr algn="l" rtl="0">
              <a:buNone/>
            </a:pPr>
            <a:r>
              <a:rPr lang="en-US" sz="2200" dirty="0">
                <a:solidFill>
                  <a:srgbClr val="006F6C"/>
                </a:solidFill>
                <a:cs typeface="Arial" panose="020B0604020202020204" pitchFamily="34" charset="0"/>
              </a:rPr>
              <a:t>	</a:t>
            </a:r>
            <a:r>
              <a:rPr lang="en-US" sz="2400" dirty="0" smtClean="0">
                <a:solidFill>
                  <a:schemeClr val="bg1">
                    <a:lumMod val="50000"/>
                  </a:schemeClr>
                </a:solidFill>
                <a:cs typeface="Arial" panose="020B0604020202020204" pitchFamily="34" charset="0"/>
              </a:rPr>
              <a:t>PROMPT</a:t>
            </a:r>
            <a:r>
              <a:rPr lang="en-US" sz="2400" dirty="0">
                <a:solidFill>
                  <a:schemeClr val="bg1">
                    <a:lumMod val="50000"/>
                  </a:schemeClr>
                </a:solidFill>
                <a:cs typeface="Arial" panose="020B0604020202020204" pitchFamily="34" charset="0"/>
              </a:rPr>
              <a:t>&gt;</a:t>
            </a:r>
            <a:r>
              <a:rPr lang="en-US" sz="2400" dirty="0">
                <a:solidFill>
                  <a:srgbClr val="006F6C"/>
                </a:solidFill>
                <a:cs typeface="Arial" panose="020B0604020202020204" pitchFamily="34" charset="0"/>
              </a:rPr>
              <a:t> </a:t>
            </a:r>
            <a:r>
              <a:rPr lang="en-US" sz="2200" dirty="0" smtClean="0">
                <a:solidFill>
                  <a:srgbClr val="006F6C"/>
                </a:solidFill>
                <a:cs typeface="Arial" panose="020B0604020202020204" pitchFamily="34" charset="0"/>
              </a:rPr>
              <a:t>source </a:t>
            </a:r>
            <a:r>
              <a:rPr lang="en-US" sz="2200" dirty="0">
                <a:solidFill>
                  <a:srgbClr val="006F6C"/>
                </a:solidFill>
                <a:cs typeface="Arial" panose="020B0604020202020204" pitchFamily="34" charset="0"/>
              </a:rPr>
              <a:t>testing    </a:t>
            </a:r>
            <a:r>
              <a:rPr lang="en-US" sz="2200" dirty="0">
                <a:cs typeface="Arial" panose="020B0604020202020204" pitchFamily="34" charset="0"/>
              </a:rPr>
              <a:t>	</a:t>
            </a:r>
            <a:r>
              <a:rPr lang="en-US" sz="2000" dirty="0">
                <a:cs typeface="Arial" panose="020B0604020202020204" pitchFamily="34" charset="0"/>
              </a:rPr>
              <a:t># </a:t>
            </a:r>
            <a:r>
              <a:rPr lang="en-US" sz="2000" b="1" dirty="0">
                <a:cs typeface="Arial" panose="020B0604020202020204" pitchFamily="34" charset="0"/>
              </a:rPr>
              <a:t>run in the same process</a:t>
            </a:r>
          </a:p>
          <a:p>
            <a:pPr algn="l" rtl="0" eaLnBrk="1" hangingPunct="1">
              <a:buFont typeface="Wingdings" panose="05000000000000000000" pitchFamily="2" charset="2"/>
              <a:buNone/>
            </a:pPr>
            <a:r>
              <a:rPr lang="en-US" sz="2000" dirty="0">
                <a:cs typeface="Arial" panose="020B0604020202020204" pitchFamily="34" charset="0"/>
              </a:rPr>
              <a:t>For these </a:t>
            </a:r>
            <a:r>
              <a:rPr lang="en-US" sz="2000" dirty="0" err="1">
                <a:cs typeface="Arial" panose="020B0604020202020204" pitchFamily="34" charset="0"/>
              </a:rPr>
              <a:t>exampls</a:t>
            </a:r>
            <a:r>
              <a:rPr lang="en-US" sz="2000" dirty="0">
                <a:cs typeface="Arial" panose="020B0604020202020204" pitchFamily="34" charset="0"/>
              </a:rPr>
              <a:t> no execute permission required. Just read permission.</a:t>
            </a:r>
          </a:p>
          <a:p>
            <a:pPr algn="l" rtl="0" eaLnBrk="1" hangingPunct="1"/>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147</a:t>
            </a:fld>
            <a:endParaRPr lang="he-IL" dirty="0"/>
          </a:p>
        </p:txBody>
      </p:sp>
    </p:spTree>
    <p:extLst>
      <p:ext uri="{BB962C8B-B14F-4D97-AF65-F5344CB8AC3E}">
        <p14:creationId xmlns:p14="http://schemas.microsoft.com/office/powerpoint/2010/main" xmlns="" val="1203366053"/>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p:cNvSpPr>
            <a:spLocks noGrp="1" noChangeArrowheads="1"/>
          </p:cNvSpPr>
          <p:nvPr>
            <p:ph type="title"/>
          </p:nvPr>
        </p:nvSpPr>
        <p:spPr>
          <a:xfrm>
            <a:off x="4607948" y="106667"/>
            <a:ext cx="6186487" cy="1143000"/>
          </a:xfrm>
        </p:spPr>
        <p:txBody>
          <a:bodyPr>
            <a:normAutofit/>
          </a:bodyPr>
          <a:lstStyle/>
          <a:p>
            <a:r>
              <a:rPr lang="en-US" dirty="0">
                <a:solidFill>
                  <a:schemeClr val="bg1"/>
                </a:solidFill>
                <a:cs typeface="Times New Roman" panose="02020603050405020304" pitchFamily="18" charset="0"/>
              </a:rPr>
              <a:t>Script Interpreter</a:t>
            </a:r>
          </a:p>
        </p:txBody>
      </p:sp>
      <p:sp>
        <p:nvSpPr>
          <p:cNvPr id="147461" name="Rectangle 3"/>
          <p:cNvSpPr>
            <a:spLocks noGrp="1" noChangeArrowheads="1"/>
          </p:cNvSpPr>
          <p:nvPr>
            <p:ph idx="1"/>
          </p:nvPr>
        </p:nvSpPr>
        <p:spPr>
          <a:xfrm>
            <a:off x="1828800" y="1628776"/>
            <a:ext cx="8650288" cy="4824413"/>
          </a:xfrm>
        </p:spPr>
        <p:txBody>
          <a:bodyPr>
            <a:normAutofit lnSpcReduction="10000"/>
          </a:bodyPr>
          <a:lstStyle/>
          <a:p>
            <a:pPr algn="l" rtl="0" eaLnBrk="1" hangingPunct="1">
              <a:lnSpc>
                <a:spcPct val="105000"/>
              </a:lnSpc>
            </a:pPr>
            <a:r>
              <a:rPr lang="en-US" sz="2000">
                <a:cs typeface="Arial" panose="020B0604020202020204" pitchFamily="34" charset="0"/>
              </a:rPr>
              <a:t>The default interpreter for a script is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bourne-shell.</a:t>
            </a:r>
          </a:p>
          <a:p>
            <a:pPr algn="l" rtl="0" eaLnBrk="1" hangingPunct="1">
              <a:lnSpc>
                <a:spcPct val="105000"/>
              </a:lnSpc>
            </a:pPr>
            <a:r>
              <a:rPr lang="en-US" sz="2000">
                <a:cs typeface="Arial" panose="020B0604020202020204" pitchFamily="34" charset="0"/>
              </a:rPr>
              <a:t>In order to specify an alternate interpreter the script must contain the following as the first line:</a:t>
            </a:r>
            <a:br>
              <a:rPr lang="en-US" sz="2000">
                <a:cs typeface="Arial" panose="020B0604020202020204" pitchFamily="34" charset="0"/>
              </a:rPr>
            </a:br>
            <a:r>
              <a:rPr lang="en-US" sz="2000">
                <a:cs typeface="Arial" panose="020B0604020202020204" pitchFamily="34" charset="0"/>
              </a:rPr>
              <a:t>#!</a:t>
            </a:r>
            <a:r>
              <a:rPr lang="en-US" sz="2000" b="1" i="1">
                <a:cs typeface="Arial" panose="020B0604020202020204" pitchFamily="34" charset="0"/>
              </a:rPr>
              <a:t>interpreter-full-path</a:t>
            </a:r>
            <a:br>
              <a:rPr lang="en-US" sz="2000" b="1" i="1">
                <a:cs typeface="Arial" panose="020B0604020202020204" pitchFamily="34" charset="0"/>
              </a:rPr>
            </a:br>
            <a:r>
              <a:rPr lang="en-US" sz="2000">
                <a:cs typeface="Arial" panose="020B0604020202020204" pitchFamily="34" charset="0"/>
              </a:rPr>
              <a:t/>
            </a:r>
            <a:br>
              <a:rPr lang="en-US" sz="2000">
                <a:cs typeface="Arial" panose="020B0604020202020204" pitchFamily="34" charset="0"/>
              </a:rPr>
            </a:br>
            <a:r>
              <a:rPr lang="en-US" sz="2000">
                <a:cs typeface="Arial" panose="020B0604020202020204" pitchFamily="34" charset="0"/>
              </a:rPr>
              <a:t>Example:</a:t>
            </a:r>
            <a:br>
              <a:rPr lang="en-US" sz="2000">
                <a:cs typeface="Arial" panose="020B0604020202020204" pitchFamily="34" charset="0"/>
              </a:rPr>
            </a:br>
            <a:r>
              <a:rPr lang="en-US" sz="2000">
                <a:cs typeface="Arial" panose="020B0604020202020204" pitchFamily="34" charset="0"/>
              </a:rPr>
              <a:t>#!/bin/csh</a:t>
            </a:r>
            <a:br>
              <a:rPr lang="en-US" sz="2000">
                <a:cs typeface="Arial" panose="020B0604020202020204" pitchFamily="34" charset="0"/>
              </a:rPr>
            </a:br>
            <a:r>
              <a:rPr lang="en-US" sz="2000">
                <a:cs typeface="Arial" panose="020B0604020202020204" pitchFamily="34" charset="0"/>
              </a:rPr>
              <a:t>setenv LOGS /home/logs</a:t>
            </a:r>
            <a:br>
              <a:rPr lang="en-US" sz="2000">
                <a:cs typeface="Arial" panose="020B0604020202020204" pitchFamily="34" charset="0"/>
              </a:rPr>
            </a:br>
            <a:r>
              <a:rPr lang="en-US" sz="2000">
                <a:cs typeface="Arial" panose="020B0604020202020204" pitchFamily="34" charset="0"/>
              </a:rPr>
              <a:t>grep ERROR $LOGS/*</a:t>
            </a:r>
          </a:p>
          <a:p>
            <a:pPr algn="l" rtl="0" eaLnBrk="1" hangingPunct="1">
              <a:lnSpc>
                <a:spcPct val="105000"/>
              </a:lnSpc>
            </a:pPr>
            <a:endParaRPr lang="en-US" sz="2000" b="1">
              <a:cs typeface="Arial" panose="020B0604020202020204" pitchFamily="34" charset="0"/>
            </a:endParaRPr>
          </a:p>
          <a:p>
            <a:pPr algn="l" rtl="0" eaLnBrk="1" hangingPunct="1">
              <a:lnSpc>
                <a:spcPct val="105000"/>
              </a:lnSpc>
            </a:pPr>
            <a:r>
              <a:rPr lang="en-US" sz="2000">
                <a:cs typeface="Arial" panose="020B0604020202020204" pitchFamily="34" charset="0"/>
              </a:rPr>
              <a:t>The interpreter may be any program (not just shells)</a:t>
            </a:r>
            <a:br>
              <a:rPr lang="en-US" sz="2000">
                <a:cs typeface="Arial" panose="020B0604020202020204" pitchFamily="34" charset="0"/>
              </a:rPr>
            </a:br>
            <a:r>
              <a:rPr lang="en-US" sz="2000">
                <a:cs typeface="Arial" panose="020B0604020202020204" pitchFamily="34" charset="0"/>
              </a:rPr>
              <a:t>Example:</a:t>
            </a:r>
            <a:br>
              <a:rPr lang="en-US" sz="2000">
                <a:cs typeface="Arial" panose="020B0604020202020204" pitchFamily="34" charset="0"/>
              </a:rPr>
            </a:br>
            <a:r>
              <a:rPr lang="en-US" sz="2000">
                <a:cs typeface="Arial" panose="020B0604020202020204" pitchFamily="34" charset="0"/>
              </a:rPr>
              <a:t>#!/bin/cat</a:t>
            </a:r>
            <a:br>
              <a:rPr lang="en-US" sz="2000">
                <a:cs typeface="Arial" panose="020B0604020202020204" pitchFamily="34" charset="0"/>
              </a:rPr>
            </a:br>
            <a:r>
              <a:rPr lang="en-US" sz="2000">
                <a:cs typeface="Arial" panose="020B0604020202020204" pitchFamily="34" charset="0"/>
              </a:rPr>
              <a:t>hello world</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148</a:t>
            </a:fld>
            <a:endParaRPr lang="he-IL" dirty="0"/>
          </a:p>
        </p:txBody>
      </p:sp>
    </p:spTree>
    <p:extLst>
      <p:ext uri="{BB962C8B-B14F-4D97-AF65-F5344CB8AC3E}">
        <p14:creationId xmlns:p14="http://schemas.microsoft.com/office/powerpoint/2010/main" xmlns="" val="2244260958"/>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2"/>
          <p:cNvSpPr>
            <a:spLocks noGrp="1" noChangeArrowheads="1"/>
          </p:cNvSpPr>
          <p:nvPr>
            <p:ph type="title"/>
          </p:nvPr>
        </p:nvSpPr>
        <p:spPr>
          <a:xfrm>
            <a:off x="3929976" y="106667"/>
            <a:ext cx="6900862" cy="1143000"/>
          </a:xfrm>
        </p:spPr>
        <p:txBody>
          <a:bodyPr>
            <a:normAutofit/>
          </a:bodyPr>
          <a:lstStyle/>
          <a:p>
            <a:r>
              <a:rPr lang="en-US" dirty="0">
                <a:solidFill>
                  <a:schemeClr val="bg1"/>
                </a:solidFill>
                <a:cs typeface="Times New Roman" panose="02020603050405020304" pitchFamily="18" charset="0"/>
              </a:rPr>
              <a:t>Shell Script Arguments</a:t>
            </a:r>
          </a:p>
        </p:txBody>
      </p:sp>
      <p:sp>
        <p:nvSpPr>
          <p:cNvPr id="148485" name="Rectangle 3"/>
          <p:cNvSpPr>
            <a:spLocks noGrp="1" noChangeArrowheads="1"/>
          </p:cNvSpPr>
          <p:nvPr>
            <p:ph idx="1"/>
          </p:nvPr>
        </p:nvSpPr>
        <p:spPr>
          <a:xfrm>
            <a:off x="1828800" y="2017714"/>
            <a:ext cx="8650288" cy="4148137"/>
          </a:xfrm>
        </p:spPr>
        <p:txBody>
          <a:bodyPr/>
          <a:lstStyle/>
          <a:p>
            <a:pPr algn="l" rtl="0" eaLnBrk="1" hangingPunct="1">
              <a:lnSpc>
                <a:spcPct val="90000"/>
              </a:lnSpc>
              <a:spcAft>
                <a:spcPct val="5000"/>
              </a:spcAft>
            </a:pPr>
            <a:r>
              <a:rPr lang="en-US" sz="2400">
                <a:cs typeface="Arial" panose="020B0604020202020204" pitchFamily="34" charset="0"/>
              </a:rPr>
              <a:t>If command line arguments were given, they are represented as $1,$2,$3,</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accordingly</a:t>
            </a:r>
          </a:p>
          <a:p>
            <a:pPr algn="l" rtl="0" eaLnBrk="1" hangingPunct="1">
              <a:lnSpc>
                <a:spcPct val="90000"/>
              </a:lnSpc>
              <a:spcAft>
                <a:spcPct val="5000"/>
              </a:spcAft>
            </a:pPr>
            <a:endParaRPr lang="en-US" sz="2400">
              <a:cs typeface="Arial" panose="020B0604020202020204" pitchFamily="34" charset="0"/>
            </a:endParaRPr>
          </a:p>
          <a:p>
            <a:pPr algn="l" rtl="0" eaLnBrk="1" hangingPunct="1">
              <a:lnSpc>
                <a:spcPct val="90000"/>
              </a:lnSpc>
              <a:spcAft>
                <a:spcPct val="5000"/>
              </a:spcAft>
            </a:pPr>
            <a:r>
              <a:rPr lang="en-US" sz="2400">
                <a:cs typeface="Arial" panose="020B0604020202020204" pitchFamily="34" charset="0"/>
              </a:rPr>
              <a:t>$0 holds the script name</a:t>
            </a:r>
          </a:p>
          <a:p>
            <a:pPr algn="l" rtl="0" eaLnBrk="1" hangingPunct="1">
              <a:lnSpc>
                <a:spcPct val="90000"/>
              </a:lnSpc>
              <a:spcAft>
                <a:spcPct val="5000"/>
              </a:spcAft>
            </a:pPr>
            <a:r>
              <a:rPr lang="en-US" sz="2400">
                <a:cs typeface="Arial" panose="020B0604020202020204" pitchFamily="34" charset="0"/>
              </a:rPr>
              <a:t>$*/$@ hold all the command line arguments.</a:t>
            </a:r>
          </a:p>
          <a:p>
            <a:pPr algn="l" rtl="0" eaLnBrk="1" hangingPunct="1">
              <a:lnSpc>
                <a:spcPct val="90000"/>
              </a:lnSpc>
              <a:spcAft>
                <a:spcPct val="5000"/>
              </a:spcAft>
            </a:pPr>
            <a:r>
              <a:rPr lang="en-US" sz="2400">
                <a:cs typeface="Arial" panose="020B0604020202020204" pitchFamily="34" charset="0"/>
              </a:rPr>
              <a:t>$*</a:t>
            </a:r>
            <a:r>
              <a:rPr lang="en-US" sz="2400">
                <a:latin typeface="Times New Roman" panose="02020603050405020304" pitchFamily="18" charset="0"/>
                <a:cs typeface="Arial" panose="020B0604020202020204" pitchFamily="34" charset="0"/>
              </a:rPr>
              <a:t> </a:t>
            </a:r>
            <a:r>
              <a:rPr lang="en-US" sz="2400">
                <a:cs typeface="Arial" panose="020B0604020202020204" pitchFamily="34" charset="0"/>
              </a:rPr>
              <a:t>holds all the command line arguments as a single argument.</a:t>
            </a:r>
          </a:p>
          <a:p>
            <a:pPr algn="l" rtl="0" eaLnBrk="1" hangingPunct="1">
              <a:lnSpc>
                <a:spcPct val="90000"/>
              </a:lnSpc>
              <a:spcAft>
                <a:spcPct val="5000"/>
              </a:spcAft>
            </a:pPr>
            <a:r>
              <a:rPr lang="en-US" sz="2400">
                <a:cs typeface="Arial" panose="020B0604020202020204" pitchFamily="34" charset="0"/>
              </a:rPr>
              <a:t>If enclosing an argument with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then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will consider it as a single argument even if it contains spaces</a:t>
            </a:r>
          </a:p>
          <a:p>
            <a:pPr algn="l" rtl="0" eaLnBrk="1" hangingPunct="1">
              <a:lnSpc>
                <a:spcPct val="90000"/>
              </a:lnSpc>
              <a:spcAft>
                <a:spcPct val="5000"/>
              </a:spcAft>
            </a:pPr>
            <a:r>
              <a:rPr lang="en-US" sz="2400">
                <a:cs typeface="Arial" panose="020B0604020202020204" pitchFamily="34" charset="0"/>
              </a:rPr>
              <a:t>$# holds the number of command line arguments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149</a:t>
            </a:fld>
            <a:endParaRPr lang="he-IL" dirty="0"/>
          </a:p>
        </p:txBody>
      </p:sp>
    </p:spTree>
    <p:extLst>
      <p:ext uri="{BB962C8B-B14F-4D97-AF65-F5344CB8AC3E}">
        <p14:creationId xmlns:p14="http://schemas.microsoft.com/office/powerpoint/2010/main" xmlns="" val="15174028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76786" y="299246"/>
            <a:ext cx="8229600" cy="1143000"/>
          </a:xfrm>
        </p:spPr>
        <p:txBody>
          <a:bodyPr/>
          <a:lstStyle/>
          <a:p>
            <a:r>
              <a:rPr lang="he-IL" dirty="0">
                <a:solidFill>
                  <a:schemeClr val="bg1"/>
                </a:solidFill>
                <a:cs typeface="Times New Roman" panose="02020603050405020304" pitchFamily="18" charset="0"/>
              </a:rPr>
              <a:t>כניסה למערכת - תרגול</a:t>
            </a:r>
            <a:endParaRPr lang="en-US" dirty="0">
              <a:solidFill>
                <a:schemeClr val="bg1"/>
              </a:solidFill>
              <a:cs typeface="Times New Roman" panose="02020603050405020304" pitchFamily="18" charset="0"/>
            </a:endParaRPr>
          </a:p>
        </p:txBody>
      </p:sp>
      <p:sp>
        <p:nvSpPr>
          <p:cNvPr id="19461" name="Rectangle 3"/>
          <p:cNvSpPr>
            <a:spLocks noGrp="1" noChangeArrowheads="1"/>
          </p:cNvSpPr>
          <p:nvPr>
            <p:ph idx="1"/>
          </p:nvPr>
        </p:nvSpPr>
        <p:spPr>
          <a:xfrm>
            <a:off x="2024063" y="1571626"/>
            <a:ext cx="8229600" cy="4525963"/>
          </a:xfrm>
        </p:spPr>
        <p:txBody>
          <a:bodyPr/>
          <a:lstStyle/>
          <a:p>
            <a:pPr eaLnBrk="1" hangingPunct="1">
              <a:defRPr/>
            </a:pPr>
            <a:r>
              <a:rPr lang="he-IL" sz="1400" dirty="0"/>
              <a:t>הכנס למערכת בעזרת שמות המשתמש שחולקו.</a:t>
            </a:r>
            <a:endParaRPr lang="en-US" sz="1400" dirty="0"/>
          </a:p>
          <a:p>
            <a:pPr eaLnBrk="1" hangingPunct="1">
              <a:defRPr/>
            </a:pPr>
            <a:r>
              <a:rPr lang="he-IL" sz="1400" dirty="0"/>
              <a:t>בצע </a:t>
            </a:r>
            <a:r>
              <a:rPr lang="en-US" sz="1400" dirty="0"/>
              <a:t>date </a:t>
            </a:r>
            <a:r>
              <a:rPr lang="he-IL" sz="1400" dirty="0"/>
              <a:t>. מה עושה הפקודה? </a:t>
            </a:r>
          </a:p>
          <a:p>
            <a:pPr eaLnBrk="1" hangingPunct="1">
              <a:defRPr/>
            </a:pPr>
            <a:r>
              <a:rPr lang="he-IL" sz="1400" dirty="0"/>
              <a:t>בצע </a:t>
            </a:r>
            <a:r>
              <a:rPr lang="en-US" sz="1400" dirty="0"/>
              <a:t>cal</a:t>
            </a:r>
            <a:r>
              <a:rPr lang="he-IL" sz="1400" dirty="0"/>
              <a:t>. מה עושה הפקודה?</a:t>
            </a:r>
            <a:endParaRPr lang="en-US" sz="1400" dirty="0"/>
          </a:p>
          <a:p>
            <a:pPr eaLnBrk="1" hangingPunct="1">
              <a:defRPr/>
            </a:pPr>
            <a:r>
              <a:rPr lang="he-IL" sz="1400" dirty="0" smtClean="0"/>
              <a:t>בעזרת </a:t>
            </a:r>
            <a:r>
              <a:rPr lang="he-IL" sz="1400" dirty="0"/>
              <a:t>ה-</a:t>
            </a:r>
            <a:r>
              <a:rPr lang="en-US" sz="1400" dirty="0"/>
              <a:t>man</a:t>
            </a:r>
            <a:r>
              <a:rPr lang="he-IL" sz="1400" dirty="0"/>
              <a:t> בדוק מה עושות הפקודות:</a:t>
            </a:r>
            <a:endParaRPr lang="en-US" sz="1400" dirty="0"/>
          </a:p>
          <a:p>
            <a:pPr marL="1257300">
              <a:defRPr/>
            </a:pPr>
            <a:r>
              <a:rPr lang="en-US" sz="1400" dirty="0"/>
              <a:t>who</a:t>
            </a:r>
          </a:p>
          <a:p>
            <a:pPr marL="1257300">
              <a:defRPr/>
            </a:pPr>
            <a:r>
              <a:rPr lang="en-US" sz="1400" dirty="0"/>
              <a:t>id</a:t>
            </a:r>
          </a:p>
          <a:p>
            <a:pPr marL="1257300">
              <a:defRPr/>
            </a:pPr>
            <a:r>
              <a:rPr lang="en-US" sz="1400" dirty="0"/>
              <a:t>which</a:t>
            </a:r>
            <a:endParaRPr lang="he-IL" sz="1400" dirty="0"/>
          </a:p>
          <a:p>
            <a:pPr eaLnBrk="1" hangingPunct="1">
              <a:defRPr/>
            </a:pPr>
            <a:r>
              <a:rPr lang="he-IL" sz="1400" dirty="0"/>
              <a:t>איזו פקודה משנה סיסמה? (השתמש בתבונה ב-</a:t>
            </a:r>
            <a:r>
              <a:rPr lang="en-US" sz="1400" dirty="0"/>
              <a:t>man</a:t>
            </a:r>
            <a:r>
              <a:rPr lang="he-IL" sz="1400" dirty="0"/>
              <a:t>)</a:t>
            </a:r>
            <a:endParaRPr lang="en-US" sz="1400" dirty="0"/>
          </a:p>
          <a:p>
            <a:pPr eaLnBrk="1" hangingPunct="1">
              <a:defRPr/>
            </a:pPr>
            <a:r>
              <a:rPr lang="he-IL" sz="1400" dirty="0" smtClean="0"/>
              <a:t>צא </a:t>
            </a:r>
            <a:r>
              <a:rPr lang="he-IL" sz="1400" dirty="0"/>
              <a:t>מהמערכת (איך?) וכנס שוב.</a:t>
            </a:r>
          </a:p>
          <a:p>
            <a:pPr eaLnBrk="1" hangingPunct="1">
              <a:buFont typeface="Wingdings" pitchFamily="2" charset="2"/>
              <a:buNone/>
              <a:defRPr/>
            </a:pPr>
            <a:endParaRPr lang="he-IL" sz="1400" dirty="0">
              <a:cs typeface="Tahoma" pitchFamily="34" charset="0"/>
            </a:endParaRPr>
          </a:p>
          <a:p>
            <a:pPr eaLnBrk="1" hangingPunct="1">
              <a:buFont typeface="Wingdings" pitchFamily="2" charset="2"/>
              <a:buNone/>
              <a:defRPr/>
            </a:pPr>
            <a:endParaRPr lang="en-US" sz="1400" dirty="0">
              <a:cs typeface="Tahoma" pitchFamily="34" charset="0"/>
            </a:endParaRPr>
          </a:p>
          <a:p>
            <a:pPr marL="1257300">
              <a:buNone/>
              <a:defRPr/>
            </a:pPr>
            <a:endParaRPr lang="en-US" sz="1400" dirty="0"/>
          </a:p>
          <a:p>
            <a:pPr eaLnBrk="1" hangingPunct="1">
              <a:buFont typeface="Wingdings" pitchFamily="2" charset="2"/>
              <a:buNone/>
              <a:defRPr/>
            </a:pPr>
            <a:endParaRPr lang="he-IL" sz="1400" dirty="0">
              <a:cs typeface="Tahoma" pitchFamily="34" charset="0"/>
            </a:endParaRPr>
          </a:p>
          <a:p>
            <a:pPr eaLnBrk="1" hangingPunct="1">
              <a:buFont typeface="Wingdings" pitchFamily="2" charset="2"/>
              <a:buNone/>
              <a:defRPr/>
            </a:pPr>
            <a:endParaRPr lang="en-US" sz="1400" dirty="0">
              <a:cs typeface="Tahoma" pitchFamily="34" charset="0"/>
            </a:endParaRPr>
          </a:p>
        </p:txBody>
      </p:sp>
    </p:spTree>
    <p:extLst>
      <p:ext uri="{BB962C8B-B14F-4D97-AF65-F5344CB8AC3E}">
        <p14:creationId xmlns:p14="http://schemas.microsoft.com/office/powerpoint/2010/main" xmlns="" val="1345118650"/>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noChangeArrowheads="1"/>
          </p:cNvSpPr>
          <p:nvPr>
            <p:ph type="title"/>
          </p:nvPr>
        </p:nvSpPr>
        <p:spPr>
          <a:xfrm>
            <a:off x="4379934" y="141289"/>
            <a:ext cx="6400800" cy="1143000"/>
          </a:xfrm>
        </p:spPr>
        <p:txBody>
          <a:bodyPr>
            <a:normAutofit/>
          </a:bodyPr>
          <a:lstStyle/>
          <a:p>
            <a:r>
              <a:rPr lang="en-US" dirty="0">
                <a:solidFill>
                  <a:schemeClr val="bg1"/>
                </a:solidFill>
                <a:cs typeface="Times New Roman" panose="02020603050405020304" pitchFamily="18" charset="0"/>
              </a:rPr>
              <a:t>Shifting Arguments</a:t>
            </a:r>
          </a:p>
        </p:txBody>
      </p:sp>
      <p:sp>
        <p:nvSpPr>
          <p:cNvPr id="149509" name="Rectangle 3"/>
          <p:cNvSpPr>
            <a:spLocks noGrp="1" noChangeArrowheads="1"/>
          </p:cNvSpPr>
          <p:nvPr>
            <p:ph idx="1"/>
          </p:nvPr>
        </p:nvSpPr>
        <p:spPr>
          <a:xfrm>
            <a:off x="1828800" y="1700214"/>
            <a:ext cx="8650288" cy="4897437"/>
          </a:xfrm>
        </p:spPr>
        <p:txBody>
          <a:bodyPr/>
          <a:lstStyle/>
          <a:p>
            <a:pPr algn="l" rtl="0" eaLnBrk="1" hangingPunct="1"/>
            <a:r>
              <a:rPr lang="en-US" sz="2000" dirty="0">
                <a:cs typeface="Arial" panose="020B0604020202020204" pitchFamily="34" charset="0"/>
              </a:rPr>
              <a:t>The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shift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command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shifts the argument list to the left</a:t>
            </a:r>
          </a:p>
          <a:p>
            <a:pPr algn="l" rtl="0" eaLnBrk="1" hangingPunct="1"/>
            <a:r>
              <a:rPr lang="en-US" sz="2000" dirty="0">
                <a:cs typeface="Arial" panose="020B0604020202020204" pitchFamily="34" charset="0"/>
              </a:rPr>
              <a:t>Syntax:  shift [ n ]</a:t>
            </a:r>
            <a:br>
              <a:rPr lang="en-US" sz="2000" dirty="0">
                <a:cs typeface="Arial" panose="020B0604020202020204" pitchFamily="34" charset="0"/>
              </a:rPr>
            </a:br>
            <a:r>
              <a:rPr lang="en-US" sz="2000" dirty="0">
                <a:cs typeface="Arial" panose="020B0604020202020204" pitchFamily="34" charset="0"/>
              </a:rPr>
              <a:t>Where n is the number of arguments to shift. Default = 1.</a:t>
            </a:r>
          </a:p>
          <a:p>
            <a:pPr algn="l" rtl="0"/>
            <a:r>
              <a:rPr lang="en-US" sz="2000" dirty="0">
                <a:cs typeface="Arial" panose="020B0604020202020204" pitchFamily="34" charset="0"/>
              </a:rPr>
              <a:t>Example:</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a:t>
            </a:r>
            <a:r>
              <a:rPr lang="en-US" sz="2000" dirty="0" smtClean="0">
                <a:solidFill>
                  <a:schemeClr val="bg1">
                    <a:lumMod val="50000"/>
                  </a:schemeClr>
                </a:solidFill>
                <a:cs typeface="Arial" panose="020B0604020202020204" pitchFamily="34" charset="0"/>
              </a:rPr>
              <a:t>&gt; </a:t>
            </a:r>
            <a:r>
              <a:rPr lang="en-US" sz="2000" dirty="0" smtClean="0">
                <a:solidFill>
                  <a:srgbClr val="006F6C"/>
                </a:solidFill>
                <a:cs typeface="Arial" panose="020B0604020202020204" pitchFamily="34" charset="0"/>
              </a:rPr>
              <a:t>./</a:t>
            </a:r>
            <a:r>
              <a:rPr lang="en-US" sz="2000" dirty="0">
                <a:solidFill>
                  <a:srgbClr val="006F6C"/>
                </a:solidFill>
                <a:cs typeface="Arial" panose="020B0604020202020204" pitchFamily="34" charset="0"/>
              </a:rPr>
              <a:t>test.sh arg1 arg2 arg3 arg4</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
            </a:r>
            <a:br>
              <a:rPr lang="en-US" sz="2000" dirty="0">
                <a:cs typeface="Arial" panose="020B0604020202020204" pitchFamily="34" charset="0"/>
              </a:rPr>
            </a:br>
            <a:r>
              <a:rPr lang="en-US" sz="2000" u="sng" dirty="0">
                <a:cs typeface="Arial" panose="020B0604020202020204" pitchFamily="34" charset="0"/>
              </a:rPr>
              <a:t>script </a:t>
            </a:r>
            <a:r>
              <a:rPr lang="en-US" sz="2000" u="sng" dirty="0" err="1">
                <a:cs typeface="Arial" panose="020B0604020202020204" pitchFamily="34" charset="0"/>
              </a:rPr>
              <a:t>cmd</a:t>
            </a:r>
            <a:r>
              <a:rPr lang="en-US" sz="2000" dirty="0">
                <a:cs typeface="Arial" panose="020B0604020202020204" pitchFamily="34" charset="0"/>
              </a:rPr>
              <a:t>                             </a:t>
            </a:r>
            <a:r>
              <a:rPr lang="en-US" sz="2000" u="sng" dirty="0">
                <a:cs typeface="Arial" panose="020B0604020202020204" pitchFamily="34" charset="0"/>
              </a:rPr>
              <a:t>Output</a:t>
            </a:r>
            <a:br>
              <a:rPr lang="en-US" sz="2000" u="sng" dirty="0">
                <a:cs typeface="Arial" panose="020B0604020202020204" pitchFamily="34" charset="0"/>
              </a:rPr>
            </a:br>
            <a:r>
              <a:rPr lang="en-US" sz="2000" b="1" dirty="0">
                <a:cs typeface="Arial" panose="020B0604020202020204" pitchFamily="34" charset="0"/>
              </a:rPr>
              <a:t>echo $#			</a:t>
            </a:r>
            <a:br>
              <a:rPr lang="en-US" sz="2000" b="1" dirty="0">
                <a:cs typeface="Arial" panose="020B0604020202020204" pitchFamily="34" charset="0"/>
              </a:rPr>
            </a:br>
            <a:r>
              <a:rPr lang="en-US" sz="2000" b="1" dirty="0">
                <a:cs typeface="Arial" panose="020B0604020202020204" pitchFamily="34" charset="0"/>
              </a:rPr>
              <a:t>echo $*			</a:t>
            </a:r>
            <a:br>
              <a:rPr lang="en-US" sz="2000" b="1" dirty="0">
                <a:cs typeface="Arial" panose="020B0604020202020204" pitchFamily="34" charset="0"/>
              </a:rPr>
            </a:br>
            <a:r>
              <a:rPr lang="en-US" sz="2000" b="1" dirty="0">
                <a:cs typeface="Arial" panose="020B0604020202020204" pitchFamily="34" charset="0"/>
              </a:rPr>
              <a:t>echo $2			</a:t>
            </a:r>
            <a:br>
              <a:rPr lang="en-US" sz="2000" b="1" dirty="0">
                <a:cs typeface="Arial" panose="020B0604020202020204" pitchFamily="34" charset="0"/>
              </a:rPr>
            </a:br>
            <a:r>
              <a:rPr lang="en-US" sz="2000" b="1" dirty="0">
                <a:cs typeface="Arial" panose="020B0604020202020204" pitchFamily="34" charset="0"/>
              </a:rPr>
              <a:t>shift 2</a:t>
            </a:r>
            <a:br>
              <a:rPr lang="en-US" sz="2000" b="1" dirty="0">
                <a:cs typeface="Arial" panose="020B0604020202020204" pitchFamily="34" charset="0"/>
              </a:rPr>
            </a:br>
            <a:r>
              <a:rPr lang="en-US" sz="2000" b="1" dirty="0">
                <a:cs typeface="Arial" panose="020B0604020202020204" pitchFamily="34" charset="0"/>
              </a:rPr>
              <a:t>echo $#			</a:t>
            </a:r>
            <a:br>
              <a:rPr lang="en-US" sz="2000" b="1" dirty="0">
                <a:cs typeface="Arial" panose="020B0604020202020204" pitchFamily="34" charset="0"/>
              </a:rPr>
            </a:br>
            <a:r>
              <a:rPr lang="en-US" sz="2000" b="1" dirty="0">
                <a:cs typeface="Arial" panose="020B0604020202020204" pitchFamily="34" charset="0"/>
              </a:rPr>
              <a:t>echo $*			</a:t>
            </a:r>
            <a:br>
              <a:rPr lang="en-US" sz="2000" b="1" dirty="0">
                <a:cs typeface="Arial" panose="020B0604020202020204" pitchFamily="34" charset="0"/>
              </a:rPr>
            </a:br>
            <a:r>
              <a:rPr lang="en-US" sz="2000" b="1" dirty="0">
                <a:cs typeface="Arial" panose="020B0604020202020204" pitchFamily="34" charset="0"/>
              </a:rPr>
              <a:t>echo $2			</a:t>
            </a:r>
            <a:endParaRPr lang="en-US" sz="2000" dirty="0">
              <a:cs typeface="Arial" panose="020B0604020202020204" pitchFamily="34" charset="0"/>
            </a:endParaRPr>
          </a:p>
        </p:txBody>
      </p:sp>
      <p:sp>
        <p:nvSpPr>
          <p:cNvPr id="6" name="TextBox 5"/>
          <p:cNvSpPr txBox="1">
            <a:spLocks noChangeArrowheads="1"/>
          </p:cNvSpPr>
          <p:nvPr/>
        </p:nvSpPr>
        <p:spPr bwMode="auto">
          <a:xfrm>
            <a:off x="4992689" y="3850372"/>
            <a:ext cx="312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4</a:t>
            </a:r>
            <a:endParaRPr lang="he-IL"/>
          </a:p>
        </p:txBody>
      </p:sp>
      <p:sp>
        <p:nvSpPr>
          <p:cNvPr id="7" name="מלבן 6"/>
          <p:cNvSpPr>
            <a:spLocks noChangeArrowheads="1"/>
          </p:cNvSpPr>
          <p:nvPr/>
        </p:nvSpPr>
        <p:spPr bwMode="auto">
          <a:xfrm>
            <a:off x="4953000" y="4136122"/>
            <a:ext cx="23256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arg1 arg2 arg3 arg4</a:t>
            </a:r>
            <a:endParaRPr lang="he-IL"/>
          </a:p>
        </p:txBody>
      </p:sp>
      <p:sp>
        <p:nvSpPr>
          <p:cNvPr id="8" name="מלבן 7"/>
          <p:cNvSpPr>
            <a:spLocks noChangeArrowheads="1"/>
          </p:cNvSpPr>
          <p:nvPr/>
        </p:nvSpPr>
        <p:spPr bwMode="auto">
          <a:xfrm>
            <a:off x="4992688" y="4409172"/>
            <a:ext cx="6731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arg2</a:t>
            </a:r>
            <a:endParaRPr lang="he-IL"/>
          </a:p>
        </p:txBody>
      </p:sp>
      <p:sp>
        <p:nvSpPr>
          <p:cNvPr id="10" name="TextBox 9"/>
          <p:cNvSpPr txBox="1">
            <a:spLocks noChangeArrowheads="1"/>
          </p:cNvSpPr>
          <p:nvPr/>
        </p:nvSpPr>
        <p:spPr bwMode="auto">
          <a:xfrm>
            <a:off x="4992689" y="4942927"/>
            <a:ext cx="312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t>2</a:t>
            </a:r>
            <a:endParaRPr lang="he-IL" dirty="0"/>
          </a:p>
        </p:txBody>
      </p:sp>
      <p:sp>
        <p:nvSpPr>
          <p:cNvPr id="11" name="TextBox 10"/>
          <p:cNvSpPr txBox="1">
            <a:spLocks noChangeArrowheads="1"/>
          </p:cNvSpPr>
          <p:nvPr/>
        </p:nvSpPr>
        <p:spPr bwMode="auto">
          <a:xfrm>
            <a:off x="4992688" y="5228677"/>
            <a:ext cx="12239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dirty="0"/>
              <a:t>arg3 arg4</a:t>
            </a:r>
            <a:endParaRPr lang="he-IL" dirty="0"/>
          </a:p>
        </p:txBody>
      </p:sp>
      <p:sp>
        <p:nvSpPr>
          <p:cNvPr id="12" name="TextBox 11"/>
          <p:cNvSpPr txBox="1">
            <a:spLocks noChangeArrowheads="1"/>
          </p:cNvSpPr>
          <p:nvPr/>
        </p:nvSpPr>
        <p:spPr bwMode="auto">
          <a:xfrm>
            <a:off x="4992688" y="5527127"/>
            <a:ext cx="6731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b="1"/>
              <a:t>arg4</a:t>
            </a:r>
            <a:endParaRPr lang="he-IL"/>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150</a:t>
            </a:fld>
            <a:endParaRPr lang="he-IL" dirty="0"/>
          </a:p>
        </p:txBody>
      </p:sp>
    </p:spTree>
    <p:extLst>
      <p:ext uri="{BB962C8B-B14F-4D97-AF65-F5344CB8AC3E}">
        <p14:creationId xmlns:p14="http://schemas.microsoft.com/office/powerpoint/2010/main" xmlns="" val="1947723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amond(in)">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amond(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amond(i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7159" y="0"/>
            <a:ext cx="10515600" cy="1325563"/>
          </a:xfrm>
        </p:spPr>
        <p:txBody>
          <a:bodyPr>
            <a:normAutofit/>
          </a:bodyPr>
          <a:lstStyle/>
          <a:p>
            <a:r>
              <a:rPr lang="en-US" dirty="0">
                <a:solidFill>
                  <a:schemeClr val="bg1"/>
                </a:solidFill>
                <a:cs typeface="Times New Roman" panose="02020603050405020304" pitchFamily="18" charset="0"/>
              </a:rPr>
              <a:t>Shell Script Arguments - </a:t>
            </a:r>
            <a:r>
              <a:rPr lang="en-US" dirty="0" err="1">
                <a:solidFill>
                  <a:schemeClr val="bg1"/>
                </a:solidFill>
                <a:cs typeface="Times New Roman" panose="02020603050405020304" pitchFamily="18" charset="0"/>
              </a:rPr>
              <a:t>Exm</a:t>
            </a:r>
            <a:r>
              <a:rPr lang="en-US" dirty="0">
                <a:solidFill>
                  <a:schemeClr val="bg1"/>
                </a:solidFill>
                <a:cs typeface="Times New Roman" panose="02020603050405020304" pitchFamily="18" charset="0"/>
              </a:rPr>
              <a:t>.</a:t>
            </a:r>
          </a:p>
        </p:txBody>
      </p:sp>
      <p:graphicFrame>
        <p:nvGraphicFramePr>
          <p:cNvPr id="5" name="Group 42"/>
          <p:cNvGraphicFramePr>
            <a:graphicFrameLocks noGrp="1"/>
          </p:cNvGraphicFramePr>
          <p:nvPr>
            <p:ph sz="half" idx="4294967295"/>
            <p:extLst/>
          </p:nvPr>
        </p:nvGraphicFramePr>
        <p:xfrm>
          <a:off x="2135189" y="1449693"/>
          <a:ext cx="7343775" cy="4752975"/>
        </p:xfrm>
        <a:graphic>
          <a:graphicData uri="http://schemas.openxmlformats.org/drawingml/2006/table">
            <a:tbl>
              <a:tblPr/>
              <a:tblGrid>
                <a:gridCol w="3671887"/>
                <a:gridCol w="3671888"/>
              </a:tblGrid>
              <a:tr h="475297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GB" sz="2800" b="0" i="0" u="sng" strike="noStrike" cap="none" normalizeH="0" baseline="0" dirty="0" err="1" smtClean="0">
                          <a:ln>
                            <a:noFill/>
                          </a:ln>
                          <a:solidFill>
                            <a:schemeClr val="tx1"/>
                          </a:solidFill>
                          <a:effectLst/>
                          <a:latin typeface="Tahoma" pitchFamily="34" charset="0"/>
                          <a:cs typeface="Times New Roman" pitchFamily="18" charset="0"/>
                        </a:rPr>
                        <a:t>test.sh</a:t>
                      </a:r>
                      <a:endParaRPr kumimoji="0" lang="en-US" sz="28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for a in $*	</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echo $a;</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Done</a:t>
                      </a: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./test </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 3 4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2</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3</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en-CA" sz="20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GB" sz="2800" b="0" i="0" u="sng" strike="noStrike" cap="none" normalizeH="0" baseline="0" dirty="0" err="1" smtClean="0">
                          <a:ln>
                            <a:noFill/>
                          </a:ln>
                          <a:solidFill>
                            <a:schemeClr val="tx1"/>
                          </a:solidFill>
                          <a:effectLst/>
                          <a:latin typeface="Tahoma" pitchFamily="34" charset="0"/>
                          <a:cs typeface="Times New Roman" pitchFamily="18" charset="0"/>
                        </a:rPr>
                        <a:t>test.sh</a:t>
                      </a:r>
                      <a:endParaRPr kumimoji="0" lang="en-US" sz="28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for a in $@	</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echo $a;</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Done</a:t>
                      </a: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./test </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 3 4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2</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3</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en-CA" sz="28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151</a:t>
            </a:fld>
            <a:endParaRPr lang="he-IL" dirty="0"/>
          </a:p>
        </p:txBody>
      </p:sp>
    </p:spTree>
    <p:extLst>
      <p:ext uri="{BB962C8B-B14F-4D97-AF65-F5344CB8AC3E}">
        <p14:creationId xmlns:p14="http://schemas.microsoft.com/office/powerpoint/2010/main" xmlns="" val="22551064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7159" y="0"/>
            <a:ext cx="10515600" cy="1325563"/>
          </a:xfrm>
        </p:spPr>
        <p:txBody>
          <a:bodyPr>
            <a:normAutofit/>
          </a:bodyPr>
          <a:lstStyle/>
          <a:p>
            <a:r>
              <a:rPr lang="en-US" dirty="0">
                <a:solidFill>
                  <a:schemeClr val="bg1"/>
                </a:solidFill>
                <a:cs typeface="Times New Roman" panose="02020603050405020304" pitchFamily="18" charset="0"/>
              </a:rPr>
              <a:t>Shell Script Arguments - </a:t>
            </a:r>
            <a:r>
              <a:rPr lang="en-US" dirty="0" err="1">
                <a:solidFill>
                  <a:schemeClr val="bg1"/>
                </a:solidFill>
                <a:cs typeface="Times New Roman" panose="02020603050405020304" pitchFamily="18" charset="0"/>
              </a:rPr>
              <a:t>Exm</a:t>
            </a:r>
            <a:r>
              <a:rPr lang="en-US" dirty="0">
                <a:solidFill>
                  <a:schemeClr val="bg1"/>
                </a:solidFill>
                <a:cs typeface="Times New Roman" panose="02020603050405020304" pitchFamily="18" charset="0"/>
              </a:rPr>
              <a:t>.</a:t>
            </a:r>
          </a:p>
        </p:txBody>
      </p:sp>
      <p:graphicFrame>
        <p:nvGraphicFramePr>
          <p:cNvPr id="5" name="Group 12"/>
          <p:cNvGraphicFramePr>
            <a:graphicFrameLocks noGrp="1"/>
          </p:cNvGraphicFramePr>
          <p:nvPr>
            <p:ph sz="half" idx="4294967295"/>
            <p:extLst/>
          </p:nvPr>
        </p:nvGraphicFramePr>
        <p:xfrm>
          <a:off x="2799069" y="1323367"/>
          <a:ext cx="7343775" cy="4752975"/>
        </p:xfrm>
        <a:graphic>
          <a:graphicData uri="http://schemas.openxmlformats.org/drawingml/2006/table">
            <a:tbl>
              <a:tblPr/>
              <a:tblGrid>
                <a:gridCol w="3671887"/>
                <a:gridCol w="3671888"/>
              </a:tblGrid>
              <a:tr h="475297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GB" sz="2800" b="0" i="0" u="sng" strike="noStrike" cap="none" normalizeH="0" baseline="0" dirty="0" err="1" smtClean="0">
                          <a:ln>
                            <a:noFill/>
                          </a:ln>
                          <a:solidFill>
                            <a:schemeClr val="tx1"/>
                          </a:solidFill>
                          <a:effectLst/>
                          <a:latin typeface="Tahoma" pitchFamily="34" charset="0"/>
                          <a:cs typeface="Times New Roman" pitchFamily="18" charset="0"/>
                        </a:rPr>
                        <a:t>test.sh</a:t>
                      </a:r>
                      <a:endParaRPr kumimoji="0" lang="en-US" sz="28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for a in </a:t>
                      </a:r>
                      <a:r>
                        <a:rPr kumimoji="0" lang="en-US" sz="2000" b="0" i="0" u="none" strike="noStrike" cap="none" normalizeH="0" baseline="0" dirty="0" smtClean="0">
                          <a:ln>
                            <a:noFill/>
                          </a:ln>
                          <a:solidFill>
                            <a:schemeClr val="tx1"/>
                          </a:solidFill>
                          <a:effectLst/>
                          <a:latin typeface="Times New Roman"/>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echo $a;</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Done</a:t>
                      </a: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./test </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 3 4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1 2 3 4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en-CA" sz="20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GB" sz="2800" b="0" i="0" u="sng" strike="noStrike" cap="none" normalizeH="0" baseline="0" dirty="0" smtClean="0">
                          <a:ln>
                            <a:noFill/>
                          </a:ln>
                          <a:solidFill>
                            <a:schemeClr val="tx1"/>
                          </a:solidFill>
                          <a:effectLst/>
                          <a:latin typeface="Tahoma" pitchFamily="34" charset="0"/>
                          <a:cs typeface="Times New Roman" pitchFamily="18" charset="0"/>
                        </a:rPr>
                        <a:t>test.sh</a:t>
                      </a:r>
                      <a:endParaRPr kumimoji="0" lang="en-US" sz="28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for a in </a:t>
                      </a:r>
                      <a:r>
                        <a:rPr kumimoji="0" lang="en-US" sz="2000" b="0" i="0" u="none" strike="noStrike" cap="none" normalizeH="0" baseline="0" dirty="0" smtClean="0">
                          <a:ln>
                            <a:noFill/>
                          </a:ln>
                          <a:solidFill>
                            <a:schemeClr val="tx1"/>
                          </a:solidFill>
                          <a:effectLst/>
                          <a:latin typeface="Times New Roman"/>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echo $a;</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Done</a:t>
                      </a: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2000" b="0" i="0" u="none" strike="noStrike" cap="none" normalizeH="0" baseline="0" dirty="0" smtClean="0">
                        <a:ln>
                          <a:noFill/>
                        </a:ln>
                        <a:solidFill>
                          <a:schemeClr val="tx1"/>
                        </a:solidFill>
                        <a:effectLst/>
                        <a:latin typeface="Tahoma" pitchFamily="34"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./test </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a:t>
                      </a:r>
                      <a:r>
                        <a:rPr kumimoji="0" lang="en-CA" sz="2000" b="0" i="0" u="none" strike="noStrike" cap="none" normalizeH="0" baseline="0" dirty="0" smtClean="0">
                          <a:ln>
                            <a:noFill/>
                          </a:ln>
                          <a:solidFill>
                            <a:schemeClr val="tx1"/>
                          </a:solidFill>
                          <a:effectLst/>
                          <a:latin typeface="Times New Roman"/>
                          <a:cs typeface="Times New Roman" pitchFamily="18" charset="0"/>
                        </a:rPr>
                        <a:t>”</a:t>
                      </a: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 3 4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1 2</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3</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CA" sz="2000" b="0" i="0" u="none" strike="noStrike" cap="none" normalizeH="0" baseline="0" dirty="0" smtClean="0">
                          <a:ln>
                            <a:noFill/>
                          </a:ln>
                          <a:solidFill>
                            <a:schemeClr val="tx1"/>
                          </a:solidFill>
                          <a:effectLst/>
                          <a:latin typeface="Tahoma" pitchFamily="34" charset="0"/>
                          <a:cs typeface="Times New Roman" pitchFamily="18" charset="0"/>
                        </a:rPr>
                        <a:t>4</a:t>
                      </a:r>
                    </a:p>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en-CA" sz="28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152</a:t>
            </a:fld>
            <a:endParaRPr lang="he-IL" dirty="0"/>
          </a:p>
        </p:txBody>
      </p:sp>
    </p:spTree>
    <p:extLst>
      <p:ext uri="{BB962C8B-B14F-4D97-AF65-F5344CB8AC3E}">
        <p14:creationId xmlns:p14="http://schemas.microsoft.com/office/powerpoint/2010/main" xmlns="" val="283036268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p:cNvSpPr>
            <a:spLocks noGrp="1" noChangeArrowheads="1"/>
          </p:cNvSpPr>
          <p:nvPr>
            <p:ph type="title"/>
          </p:nvPr>
        </p:nvSpPr>
        <p:spPr>
          <a:xfrm>
            <a:off x="2570511" y="90422"/>
            <a:ext cx="8229600" cy="1143000"/>
          </a:xfrm>
        </p:spPr>
        <p:txBody>
          <a:bodyPr>
            <a:normAutofit/>
          </a:bodyPr>
          <a:lstStyle/>
          <a:p>
            <a:r>
              <a:rPr lang="en-US" dirty="0">
                <a:solidFill>
                  <a:schemeClr val="bg1"/>
                </a:solidFill>
                <a:cs typeface="Times New Roman" panose="02020603050405020304" pitchFamily="18" charset="0"/>
              </a:rPr>
              <a:t>Standard Input</a:t>
            </a:r>
          </a:p>
        </p:txBody>
      </p:sp>
      <p:sp>
        <p:nvSpPr>
          <p:cNvPr id="152581" name="Rectangle 3"/>
          <p:cNvSpPr>
            <a:spLocks noGrp="1" noChangeArrowheads="1"/>
          </p:cNvSpPr>
          <p:nvPr>
            <p:ph idx="1"/>
          </p:nvPr>
        </p:nvSpPr>
        <p:spPr>
          <a:xfrm>
            <a:off x="1828800" y="1700213"/>
            <a:ext cx="8650288" cy="4824412"/>
          </a:xfrm>
        </p:spPr>
        <p:txBody>
          <a:bodyPr/>
          <a:lstStyle/>
          <a:p>
            <a:pPr algn="l" rtl="0" eaLnBrk="1" hangingPunct="1"/>
            <a:r>
              <a:rPr lang="en-US" sz="2000" dirty="0">
                <a:cs typeface="Arial" panose="020B0604020202020204" pitchFamily="34" charset="0"/>
              </a:rPr>
              <a:t>The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read</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command:</a:t>
            </a:r>
            <a:br>
              <a:rPr lang="en-US" sz="2000" dirty="0">
                <a:cs typeface="Arial" panose="020B0604020202020204" pitchFamily="34" charset="0"/>
              </a:rPr>
            </a:br>
            <a:r>
              <a:rPr lang="en-US" sz="2000" dirty="0">
                <a:cs typeface="Arial" panose="020B0604020202020204" pitchFamily="34" charset="0"/>
              </a:rPr>
              <a:t>read var1 [ var2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t>
            </a:r>
          </a:p>
          <a:p>
            <a:pPr algn="l" rtl="0" eaLnBrk="1" hangingPunct="1"/>
            <a:r>
              <a:rPr lang="en-US" sz="2000" dirty="0">
                <a:cs typeface="Arial" panose="020B0604020202020204" pitchFamily="34" charset="0"/>
              </a:rPr>
              <a:t>A line will be read from standard input, and the command variables will receive the line</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s words, </a:t>
            </a:r>
            <a:r>
              <a:rPr lang="en-US" sz="2000" dirty="0" smtClean="0">
                <a:cs typeface="Arial" panose="020B0604020202020204" pitchFamily="34" charset="0"/>
              </a:rPr>
              <a:t>accordingly</a:t>
            </a:r>
          </a:p>
          <a:p>
            <a:pPr lvl="1" algn="l" rtl="0"/>
            <a:r>
              <a:rPr lang="en-US" sz="1600" dirty="0" smtClean="0">
                <a:cs typeface="Arial" panose="020B0604020202020204" pitchFamily="34" charset="0"/>
              </a:rPr>
              <a:t>Leftover words and their intervening separators are assigned to the last variable</a:t>
            </a:r>
          </a:p>
          <a:p>
            <a:pPr lvl="1" algn="l" rtl="0"/>
            <a:r>
              <a:rPr lang="en-US" sz="1600" dirty="0" smtClean="0">
                <a:cs typeface="Arial" panose="020B0604020202020204" pitchFamily="34" charset="0"/>
              </a:rPr>
              <a:t>If there are less words than variables, remaining variables are assigned empty values</a:t>
            </a:r>
            <a:endParaRPr lang="en-US" sz="1600" dirty="0">
              <a:cs typeface="Arial" panose="020B0604020202020204" pitchFamily="34" charset="0"/>
            </a:endParaRPr>
          </a:p>
          <a:p>
            <a:pPr algn="l" rtl="0" eaLnBrk="1" hangingPunct="1"/>
            <a:r>
              <a:rPr lang="en-US" sz="2000" dirty="0">
                <a:cs typeface="Arial" panose="020B0604020202020204" pitchFamily="34" charset="0"/>
              </a:rPr>
              <a:t>Example:</a:t>
            </a:r>
            <a:br>
              <a:rPr lang="en-US" sz="2000" dirty="0">
                <a:cs typeface="Arial" panose="020B0604020202020204" pitchFamily="34" charset="0"/>
              </a:rPr>
            </a:br>
            <a:r>
              <a:rPr lang="en-US" sz="2000" dirty="0">
                <a:cs typeface="Arial" panose="020B0604020202020204" pitchFamily="34" charset="0"/>
              </a:rPr>
              <a:t/>
            </a:r>
            <a:br>
              <a:rPr lang="en-US" sz="2000" dirty="0">
                <a:cs typeface="Arial" panose="020B0604020202020204" pitchFamily="34" charset="0"/>
              </a:rPr>
            </a:br>
            <a:r>
              <a:rPr lang="en-US" sz="2000" u="sng" dirty="0">
                <a:cs typeface="Arial" panose="020B0604020202020204" pitchFamily="34" charset="0"/>
              </a:rPr>
              <a:t>Command</a:t>
            </a:r>
            <a:r>
              <a:rPr lang="en-US" sz="2000" dirty="0">
                <a:cs typeface="Arial" panose="020B0604020202020204" pitchFamily="34" charset="0"/>
              </a:rPr>
              <a:t>		</a:t>
            </a:r>
            <a:r>
              <a:rPr lang="en-US" sz="2000" u="sng" dirty="0">
                <a:cs typeface="Arial" panose="020B0604020202020204" pitchFamily="34" charset="0"/>
              </a:rPr>
              <a:t>Input</a:t>
            </a:r>
            <a:r>
              <a:rPr lang="en-US" sz="2000" dirty="0">
                <a:cs typeface="Arial" panose="020B0604020202020204" pitchFamily="34" charset="0"/>
              </a:rPr>
              <a:t>			</a:t>
            </a:r>
            <a:r>
              <a:rPr lang="en-US" sz="2000" u="sng" dirty="0">
                <a:cs typeface="Arial" panose="020B0604020202020204" pitchFamily="34" charset="0"/>
              </a:rPr>
              <a:t>Output</a:t>
            </a:r>
            <a:br>
              <a:rPr lang="en-US" sz="2000" u="sng" dirty="0">
                <a:cs typeface="Arial" panose="020B0604020202020204" pitchFamily="34" charset="0"/>
              </a:rPr>
            </a:br>
            <a:r>
              <a:rPr lang="en-US" sz="2000" b="1" dirty="0">
                <a:cs typeface="Arial" panose="020B0604020202020204" pitchFamily="34" charset="0"/>
              </a:rPr>
              <a:t>echo enter line				</a:t>
            </a:r>
            <a:r>
              <a:rPr lang="en-US" sz="2000" b="1" dirty="0" smtClean="0">
                <a:cs typeface="Arial" panose="020B0604020202020204" pitchFamily="34" charset="0"/>
              </a:rPr>
              <a:t>	enter </a:t>
            </a:r>
            <a:r>
              <a:rPr lang="en-US" sz="2000" b="1" dirty="0">
                <a:cs typeface="Arial" panose="020B0604020202020204" pitchFamily="34" charset="0"/>
              </a:rPr>
              <a:t>line</a:t>
            </a:r>
            <a:br>
              <a:rPr lang="en-US" sz="2000" b="1" dirty="0">
                <a:cs typeface="Arial" panose="020B0604020202020204" pitchFamily="34" charset="0"/>
              </a:rPr>
            </a:br>
            <a:r>
              <a:rPr lang="en-US" sz="2000" b="1" dirty="0">
                <a:cs typeface="Arial" panose="020B0604020202020204" pitchFamily="34" charset="0"/>
              </a:rPr>
              <a:t>read A		Hello world	</a:t>
            </a:r>
            <a:br>
              <a:rPr lang="en-US" sz="2000" b="1" dirty="0">
                <a:cs typeface="Arial" panose="020B0604020202020204" pitchFamily="34" charset="0"/>
              </a:rPr>
            </a:br>
            <a:r>
              <a:rPr lang="en-US" sz="2000" b="1" dirty="0">
                <a:cs typeface="Arial" panose="020B0604020202020204" pitchFamily="34" charset="0"/>
              </a:rPr>
              <a:t>echo $A					Hello world</a:t>
            </a:r>
            <a:br>
              <a:rPr lang="en-US" sz="2000" b="1" dirty="0">
                <a:cs typeface="Arial" panose="020B0604020202020204" pitchFamily="34" charset="0"/>
              </a:rPr>
            </a:br>
            <a:r>
              <a:rPr lang="en-US" sz="2000" b="1" dirty="0">
                <a:cs typeface="Arial" panose="020B0604020202020204" pitchFamily="34" charset="0"/>
              </a:rPr>
              <a:t>read A B		Hello world	</a:t>
            </a:r>
            <a:br>
              <a:rPr lang="en-US" sz="2000" b="1" dirty="0">
                <a:cs typeface="Arial" panose="020B0604020202020204" pitchFamily="34" charset="0"/>
              </a:rPr>
            </a:br>
            <a:r>
              <a:rPr lang="en-US" sz="2000" b="1" dirty="0">
                <a:cs typeface="Arial" panose="020B0604020202020204" pitchFamily="34" charset="0"/>
              </a:rPr>
              <a:t>echo $B $A					world Hello</a:t>
            </a:r>
            <a:br>
              <a:rPr lang="en-US" sz="2000" b="1" dirty="0">
                <a:cs typeface="Arial" panose="020B0604020202020204" pitchFamily="34" charset="0"/>
              </a:rPr>
            </a:br>
            <a:r>
              <a:rPr lang="en-US" sz="2000" b="1" dirty="0">
                <a:cs typeface="Arial" panose="020B0604020202020204" pitchFamily="34" charset="0"/>
              </a:rPr>
              <a:t>read A B		Hello this is a test	</a:t>
            </a:r>
            <a:br>
              <a:rPr lang="en-US" sz="2000" b="1" dirty="0">
                <a:cs typeface="Arial" panose="020B0604020202020204" pitchFamily="34" charset="0"/>
              </a:rPr>
            </a:br>
            <a:r>
              <a:rPr lang="en-US" sz="2000" b="1" dirty="0">
                <a:cs typeface="Arial" panose="020B0604020202020204" pitchFamily="34" charset="0"/>
              </a:rPr>
              <a:t>echo $B - $A				</a:t>
            </a:r>
            <a:r>
              <a:rPr lang="en-US" sz="2000" b="1" dirty="0" smtClean="0">
                <a:cs typeface="Arial" panose="020B0604020202020204" pitchFamily="34" charset="0"/>
              </a:rPr>
              <a:t>	this </a:t>
            </a:r>
            <a:r>
              <a:rPr lang="en-US" sz="2000" b="1" dirty="0">
                <a:cs typeface="Arial" panose="020B0604020202020204" pitchFamily="34" charset="0"/>
              </a:rPr>
              <a:t>is a test - Hello</a:t>
            </a: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153</a:t>
            </a:fld>
            <a:endParaRPr lang="he-IL" dirty="0"/>
          </a:p>
        </p:txBody>
      </p:sp>
    </p:spTree>
    <p:extLst>
      <p:ext uri="{BB962C8B-B14F-4D97-AF65-F5344CB8AC3E}">
        <p14:creationId xmlns:p14="http://schemas.microsoft.com/office/powerpoint/2010/main" xmlns="" val="1547234754"/>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ChangeArrowheads="1"/>
          </p:cNvSpPr>
          <p:nvPr>
            <p:ph type="title"/>
          </p:nvPr>
        </p:nvSpPr>
        <p:spPr>
          <a:xfrm>
            <a:off x="2591844" y="133089"/>
            <a:ext cx="8229600" cy="1143000"/>
          </a:xfrm>
        </p:spPr>
        <p:txBody>
          <a:bodyPr>
            <a:normAutofit/>
          </a:bodyPr>
          <a:lstStyle/>
          <a:p>
            <a:r>
              <a:rPr lang="en-US" dirty="0">
                <a:solidFill>
                  <a:schemeClr val="bg1"/>
                </a:solidFill>
                <a:cs typeface="Times New Roman" panose="02020603050405020304" pitchFamily="18" charset="0"/>
              </a:rPr>
              <a:t>Setting Arguments</a:t>
            </a:r>
          </a:p>
        </p:txBody>
      </p:sp>
      <p:sp>
        <p:nvSpPr>
          <p:cNvPr id="153605" name="Rectangle 3"/>
          <p:cNvSpPr>
            <a:spLocks noGrp="1" noChangeArrowheads="1"/>
          </p:cNvSpPr>
          <p:nvPr>
            <p:ph idx="1"/>
          </p:nvPr>
        </p:nvSpPr>
        <p:spPr>
          <a:xfrm>
            <a:off x="1828800" y="1628775"/>
            <a:ext cx="8650288" cy="4895850"/>
          </a:xfrm>
        </p:spPr>
        <p:txBody>
          <a:bodyPr/>
          <a:lstStyle/>
          <a:p>
            <a:pPr algn="l" rtl="0" eaLnBrk="1" hangingPunct="1"/>
            <a:r>
              <a:rPr lang="en-US" sz="2400" dirty="0">
                <a:cs typeface="Arial" panose="020B0604020202020204" pitchFamily="34" charset="0"/>
              </a:rPr>
              <a:t>The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set</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command, overrides the script arguments</a:t>
            </a:r>
          </a:p>
          <a:p>
            <a:pPr algn="l" rtl="0" eaLnBrk="1" hangingPunct="1"/>
            <a:r>
              <a:rPr lang="en-US" sz="2400" dirty="0">
                <a:cs typeface="Arial" panose="020B0604020202020204" pitchFamily="34" charset="0"/>
              </a:rPr>
              <a:t>Syntax:</a:t>
            </a:r>
            <a:br>
              <a:rPr lang="en-US" sz="2400" dirty="0">
                <a:cs typeface="Arial" panose="020B0604020202020204" pitchFamily="34" charset="0"/>
              </a:rPr>
            </a:br>
            <a:r>
              <a:rPr lang="en-US" sz="2400" dirty="0">
                <a:cs typeface="Arial" panose="020B0604020202020204" pitchFamily="34" charset="0"/>
              </a:rPr>
              <a:t/>
            </a:r>
            <a:br>
              <a:rPr lang="en-US" sz="2400" dirty="0">
                <a:cs typeface="Arial" panose="020B0604020202020204" pitchFamily="34" charset="0"/>
              </a:rPr>
            </a:br>
            <a:r>
              <a:rPr lang="en-US" sz="2400" dirty="0">
                <a:cs typeface="Arial" panose="020B0604020202020204" pitchFamily="34" charset="0"/>
              </a:rPr>
              <a:t>set  word1  word2  word3</a:t>
            </a:r>
            <a:br>
              <a:rPr lang="en-US" sz="2400" dirty="0">
                <a:cs typeface="Arial" panose="020B0604020202020204" pitchFamily="34" charset="0"/>
              </a:rPr>
            </a:br>
            <a:r>
              <a:rPr lang="en-US" sz="2400" dirty="0">
                <a:cs typeface="Arial" panose="020B0604020202020204" pitchFamily="34" charset="0"/>
              </a:rPr>
              <a:t>         ($1)     ($2)     ($3)</a:t>
            </a:r>
            <a:br>
              <a:rPr lang="en-US" sz="2400" dirty="0">
                <a:cs typeface="Arial" panose="020B0604020202020204" pitchFamily="34" charset="0"/>
              </a:rPr>
            </a:br>
            <a:endParaRPr lang="en-US" sz="2400" dirty="0">
              <a:cs typeface="Arial" panose="020B0604020202020204" pitchFamily="34" charset="0"/>
            </a:endParaRPr>
          </a:p>
          <a:p>
            <a:pPr algn="l" rtl="0"/>
            <a:r>
              <a:rPr lang="en-US" sz="2400" dirty="0">
                <a:cs typeface="Arial" panose="020B0604020202020204" pitchFamily="34" charset="0"/>
              </a:rPr>
              <a:t>Example:</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a:t>
            </a:r>
            <a:r>
              <a:rPr lang="en-US" sz="2400" dirty="0" smtClean="0">
                <a:solidFill>
                  <a:schemeClr val="bg1">
                    <a:lumMod val="50000"/>
                  </a:schemeClr>
                </a:solidFill>
                <a:cs typeface="Arial" panose="020B0604020202020204" pitchFamily="34" charset="0"/>
              </a:rPr>
              <a:t>&gt; </a:t>
            </a:r>
            <a:r>
              <a:rPr lang="en-US" sz="2400" dirty="0" smtClean="0">
                <a:solidFill>
                  <a:srgbClr val="006F6C"/>
                </a:solidFill>
                <a:cs typeface="Arial" panose="020B0604020202020204" pitchFamily="34" charset="0"/>
              </a:rPr>
              <a:t>./</a:t>
            </a:r>
            <a:r>
              <a:rPr lang="en-US" sz="2400" dirty="0">
                <a:solidFill>
                  <a:srgbClr val="006F6C"/>
                </a:solidFill>
                <a:cs typeface="Arial" panose="020B0604020202020204" pitchFamily="34" charset="0"/>
              </a:rPr>
              <a:t>test.sh arg1 arg2 arg3</a:t>
            </a:r>
            <a:r>
              <a:rPr lang="en-US" sz="2400" dirty="0">
                <a:cs typeface="Arial" panose="020B0604020202020204" pitchFamily="34" charset="0"/>
              </a:rPr>
              <a:t/>
            </a:r>
            <a:br>
              <a:rPr lang="en-US" sz="2400" dirty="0">
                <a:cs typeface="Arial" panose="020B0604020202020204" pitchFamily="34" charset="0"/>
              </a:rPr>
            </a:br>
            <a:r>
              <a:rPr lang="en-US" sz="2400" u="sng" dirty="0">
                <a:cs typeface="Arial" panose="020B0604020202020204" pitchFamily="34" charset="0"/>
              </a:rPr>
              <a:t>Command</a:t>
            </a:r>
            <a:r>
              <a:rPr lang="en-US" sz="2400" dirty="0">
                <a:cs typeface="Arial" panose="020B0604020202020204" pitchFamily="34" charset="0"/>
              </a:rPr>
              <a:t>			</a:t>
            </a:r>
            <a:r>
              <a:rPr lang="en-US" sz="2400" u="sng" dirty="0">
                <a:cs typeface="Arial" panose="020B0604020202020204" pitchFamily="34" charset="0"/>
              </a:rPr>
              <a:t>Output</a:t>
            </a:r>
            <a:r>
              <a:rPr lang="en-US" sz="2400" dirty="0">
                <a:cs typeface="Arial" panose="020B0604020202020204" pitchFamily="34" charset="0"/>
              </a:rPr>
              <a:t/>
            </a:r>
            <a:br>
              <a:rPr lang="en-US" sz="2400" dirty="0">
                <a:cs typeface="Arial" panose="020B0604020202020204" pitchFamily="34" charset="0"/>
              </a:rPr>
            </a:br>
            <a:r>
              <a:rPr lang="en-US" sz="2400" b="1" dirty="0">
                <a:cs typeface="Arial" panose="020B0604020202020204" pitchFamily="34" charset="0"/>
              </a:rPr>
              <a:t>echo $1 $2 $3		</a:t>
            </a:r>
            <a:r>
              <a:rPr lang="en-US" sz="2400" b="1" dirty="0" smtClean="0">
                <a:cs typeface="Arial" panose="020B0604020202020204" pitchFamily="34" charset="0"/>
              </a:rPr>
              <a:t>arg1 </a:t>
            </a:r>
            <a:r>
              <a:rPr lang="en-US" sz="2400" b="1" dirty="0">
                <a:cs typeface="Arial" panose="020B0604020202020204" pitchFamily="34" charset="0"/>
              </a:rPr>
              <a:t>arg2 arg3</a:t>
            </a:r>
            <a:br>
              <a:rPr lang="en-US" sz="2400" b="1" dirty="0">
                <a:cs typeface="Arial" panose="020B0604020202020204" pitchFamily="34" charset="0"/>
              </a:rPr>
            </a:br>
            <a:r>
              <a:rPr lang="en-US" sz="2400" b="1" dirty="0">
                <a:cs typeface="Arial" panose="020B0604020202020204" pitchFamily="34" charset="0"/>
              </a:rPr>
              <a:t>set hello world		</a:t>
            </a:r>
            <a:br>
              <a:rPr lang="en-US" sz="2400" b="1" dirty="0">
                <a:cs typeface="Arial" panose="020B0604020202020204" pitchFamily="34" charset="0"/>
              </a:rPr>
            </a:br>
            <a:r>
              <a:rPr lang="en-US" sz="2400" b="1" dirty="0">
                <a:cs typeface="Arial" panose="020B0604020202020204" pitchFamily="34" charset="0"/>
              </a:rPr>
              <a:t>echo $1- $2 			hello - world</a:t>
            </a:r>
            <a:endParaRPr lang="en-US" sz="2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154</a:t>
            </a:fld>
            <a:endParaRPr lang="he-IL" dirty="0"/>
          </a:p>
        </p:txBody>
      </p:sp>
    </p:spTree>
    <p:extLst>
      <p:ext uri="{BB962C8B-B14F-4D97-AF65-F5344CB8AC3E}">
        <p14:creationId xmlns:p14="http://schemas.microsoft.com/office/powerpoint/2010/main" xmlns="" val="1876322109"/>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2"/>
          <p:cNvSpPr>
            <a:spLocks noGrp="1" noChangeArrowheads="1"/>
          </p:cNvSpPr>
          <p:nvPr>
            <p:ph type="title"/>
          </p:nvPr>
        </p:nvSpPr>
        <p:spPr>
          <a:xfrm>
            <a:off x="2629422" y="21432"/>
            <a:ext cx="8229600" cy="1143000"/>
          </a:xfrm>
        </p:spPr>
        <p:txBody>
          <a:bodyPr>
            <a:normAutofit/>
          </a:bodyPr>
          <a:lstStyle/>
          <a:p>
            <a:r>
              <a:rPr lang="en-US" dirty="0">
                <a:solidFill>
                  <a:schemeClr val="bg1"/>
                </a:solidFill>
                <a:cs typeface="Times New Roman" panose="02020603050405020304" pitchFamily="18" charset="0"/>
              </a:rPr>
              <a:t>The “test” Command</a:t>
            </a:r>
          </a:p>
        </p:txBody>
      </p:sp>
      <p:sp>
        <p:nvSpPr>
          <p:cNvPr id="154629" name="Rectangle 3"/>
          <p:cNvSpPr>
            <a:spLocks noGrp="1" noChangeArrowheads="1"/>
          </p:cNvSpPr>
          <p:nvPr>
            <p:ph idx="1"/>
          </p:nvPr>
        </p:nvSpPr>
        <p:spPr/>
        <p:txBody>
          <a:bodyPr/>
          <a:lstStyle/>
          <a:p>
            <a:pPr algn="l" rtl="0" eaLnBrk="1" hangingPunct="1"/>
            <a:r>
              <a:rPr lang="en-US" sz="2000">
                <a:cs typeface="Arial" panose="020B0604020202020204" pitchFamily="34" charset="0"/>
              </a:rPr>
              <a:t>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test</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 evaluates expressions</a:t>
            </a:r>
          </a:p>
          <a:p>
            <a:pPr algn="l" rtl="0" eaLnBrk="1" hangingPunct="1"/>
            <a:r>
              <a:rPr lang="en-US" sz="2000">
                <a:cs typeface="Arial" panose="020B0604020202020204" pitchFamily="34" charset="0"/>
              </a:rPr>
              <a:t>Types of expressions:</a:t>
            </a:r>
          </a:p>
          <a:p>
            <a:pPr lvl="1" algn="l" rtl="0" eaLnBrk="1" hangingPunct="1"/>
            <a:r>
              <a:rPr lang="en-US" sz="1800">
                <a:solidFill>
                  <a:srgbClr val="006666"/>
                </a:solidFill>
                <a:cs typeface="Arial" panose="020B0604020202020204" pitchFamily="34" charset="0"/>
              </a:rPr>
              <a:t>Files</a:t>
            </a:r>
          </a:p>
          <a:p>
            <a:pPr lvl="1" algn="l" rtl="0" eaLnBrk="1" hangingPunct="1"/>
            <a:r>
              <a:rPr lang="en-US" sz="1800">
                <a:solidFill>
                  <a:srgbClr val="006666"/>
                </a:solidFill>
                <a:cs typeface="Arial" panose="020B0604020202020204" pitchFamily="34" charset="0"/>
              </a:rPr>
              <a:t>Strings</a:t>
            </a:r>
          </a:p>
          <a:p>
            <a:pPr lvl="1" algn="l" rtl="0" eaLnBrk="1" hangingPunct="1"/>
            <a:r>
              <a:rPr lang="en-US" sz="1800">
                <a:solidFill>
                  <a:srgbClr val="006666"/>
                </a:solidFill>
                <a:cs typeface="Arial" panose="020B0604020202020204" pitchFamily="34" charset="0"/>
              </a:rPr>
              <a:t>Numbers</a:t>
            </a:r>
          </a:p>
          <a:p>
            <a:pPr algn="l" rtl="0" eaLnBrk="1" hangingPunct="1"/>
            <a:r>
              <a:rPr lang="en-US" sz="2000">
                <a:cs typeface="Arial" panose="020B0604020202020204" pitchFamily="34" charset="0"/>
              </a:rPr>
              <a:t>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test</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commands sets the exit code ($?) to either 0 (success) or </a:t>
            </a:r>
            <a:br>
              <a:rPr lang="en-US" sz="2000">
                <a:cs typeface="Arial" panose="020B0604020202020204" pitchFamily="34" charset="0"/>
              </a:rPr>
            </a:br>
            <a:r>
              <a:rPr lang="en-US" sz="2000">
                <a:cs typeface="Arial" panose="020B0604020202020204" pitchFamily="34" charset="0"/>
              </a:rPr>
              <a:t>1 (failure)</a:t>
            </a:r>
          </a:p>
          <a:p>
            <a:pPr lvl="1" algn="l" rtl="0" eaLnBrk="1" hangingPunct="1"/>
            <a:r>
              <a:rPr lang="en-US" sz="1800">
                <a:solidFill>
                  <a:srgbClr val="006666"/>
                </a:solidFill>
                <a:cs typeface="Arial" panose="020B0604020202020204" pitchFamily="34" charset="0"/>
              </a:rPr>
              <a:t>Note </a:t>
            </a:r>
            <a:r>
              <a:rPr lang="en-US" sz="1800">
                <a:solidFill>
                  <a:srgbClr val="006666"/>
                </a:solidFill>
                <a:latin typeface="Times New Roman" panose="02020603050405020304" pitchFamily="18" charset="0"/>
                <a:cs typeface="Arial" panose="020B0604020202020204" pitchFamily="34" charset="0"/>
              </a:rPr>
              <a:t>–</a:t>
            </a:r>
            <a:r>
              <a:rPr lang="en-US" sz="1800">
                <a:solidFill>
                  <a:srgbClr val="006666"/>
                </a:solidFill>
                <a:cs typeface="Arial" panose="020B0604020202020204" pitchFamily="34" charset="0"/>
              </a:rPr>
              <a:t> this is the exact opposite of C.</a:t>
            </a:r>
          </a:p>
          <a:p>
            <a:pPr algn="l" rtl="0" eaLnBrk="1" hangingPunct="1"/>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test</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is a regular program (usually /bin/test)</a:t>
            </a:r>
            <a:br>
              <a:rPr lang="en-US" sz="2000">
                <a:cs typeface="Arial" panose="020B0604020202020204" pitchFamily="34" charset="0"/>
              </a:rPr>
            </a:br>
            <a:endParaRPr lang="en-US" sz="20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155</a:t>
            </a:fld>
            <a:endParaRPr lang="he-IL" dirty="0"/>
          </a:p>
        </p:txBody>
      </p:sp>
    </p:spTree>
    <p:extLst>
      <p:ext uri="{BB962C8B-B14F-4D97-AF65-F5344CB8AC3E}">
        <p14:creationId xmlns:p14="http://schemas.microsoft.com/office/powerpoint/2010/main" xmlns="" val="3553639395"/>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224425" y="0"/>
            <a:ext cx="10515600" cy="1325563"/>
          </a:xfrm>
        </p:spPr>
        <p:txBody>
          <a:bodyPr>
            <a:normAutofit/>
          </a:bodyPr>
          <a:lstStyle/>
          <a:p>
            <a:r>
              <a:rPr lang="en-US" dirty="0">
                <a:solidFill>
                  <a:schemeClr val="bg1"/>
                </a:solidFill>
                <a:cs typeface="Times New Roman" panose="02020603050405020304" pitchFamily="18" charset="0"/>
              </a:rPr>
              <a:t>“test” – cont.</a:t>
            </a:r>
          </a:p>
        </p:txBody>
      </p:sp>
      <p:sp>
        <p:nvSpPr>
          <p:cNvPr id="155653" name="Rectangle 3"/>
          <p:cNvSpPr>
            <a:spLocks noGrp="1" noChangeArrowheads="1"/>
          </p:cNvSpPr>
          <p:nvPr>
            <p:ph idx="1"/>
          </p:nvPr>
        </p:nvSpPr>
        <p:spPr>
          <a:xfrm>
            <a:off x="1828800" y="1773238"/>
            <a:ext cx="8650288" cy="4679950"/>
          </a:xfrm>
        </p:spPr>
        <p:txBody>
          <a:bodyPr/>
          <a:lstStyle/>
          <a:p>
            <a:pPr algn="l" rtl="0" eaLnBrk="1" hangingPunct="1"/>
            <a:r>
              <a:rPr lang="en-US" sz="1800" dirty="0">
                <a:cs typeface="Arial" panose="020B0604020202020204" pitchFamily="34" charset="0"/>
              </a:rPr>
              <a:t>In order to test a file we use:</a:t>
            </a:r>
            <a:br>
              <a:rPr lang="en-US" sz="1800" dirty="0">
                <a:cs typeface="Arial" panose="020B0604020202020204" pitchFamily="34" charset="0"/>
              </a:rPr>
            </a:br>
            <a:r>
              <a:rPr lang="en-US" sz="1800" dirty="0">
                <a:cs typeface="Arial" panose="020B0604020202020204" pitchFamily="34" charset="0"/>
              </a:rPr>
              <a:t>test     </a:t>
            </a:r>
            <a:r>
              <a:rPr lang="en-US" sz="1800" dirty="0">
                <a:latin typeface="Times New Roman" panose="02020603050405020304" pitchFamily="18" charset="0"/>
                <a:cs typeface="Arial" panose="020B0604020202020204" pitchFamily="34" charset="0"/>
              </a:rPr>
              <a:t>–</a:t>
            </a:r>
            <a:r>
              <a:rPr lang="en-US" sz="1800" i="1" dirty="0">
                <a:cs typeface="Arial" panose="020B0604020202020204" pitchFamily="34" charset="0"/>
              </a:rPr>
              <a:t>option     filename</a:t>
            </a:r>
          </a:p>
          <a:p>
            <a:pPr algn="l" rtl="0" eaLnBrk="1" hangingPunct="1"/>
            <a:r>
              <a:rPr lang="en-US" sz="1800" dirty="0">
                <a:cs typeface="Arial" panose="020B0604020202020204" pitchFamily="34" charset="0"/>
              </a:rPr>
              <a:t>Valid options are:</a:t>
            </a:r>
            <a:br>
              <a:rPr lang="en-US" sz="1800" dirty="0">
                <a:cs typeface="Arial" panose="020B0604020202020204" pitchFamily="34" charset="0"/>
              </a:rPr>
            </a:br>
            <a:r>
              <a:rPr lang="en-US" sz="1800" dirty="0">
                <a:cs typeface="Arial" panose="020B0604020202020204" pitchFamily="34" charset="0"/>
              </a:rPr>
              <a:t>-e	:  file exists</a:t>
            </a:r>
            <a:br>
              <a:rPr lang="en-US" sz="1800" dirty="0">
                <a:cs typeface="Arial" panose="020B0604020202020204" pitchFamily="34" charset="0"/>
              </a:rPr>
            </a:br>
            <a:r>
              <a:rPr lang="en-US" sz="1800" dirty="0">
                <a:cs typeface="Arial" panose="020B0604020202020204" pitchFamily="34" charset="0"/>
              </a:rPr>
              <a:t>-f   	:  regular file</a:t>
            </a:r>
            <a:br>
              <a:rPr lang="en-US" sz="1800" dirty="0">
                <a:cs typeface="Arial" panose="020B0604020202020204" pitchFamily="34" charset="0"/>
              </a:rPr>
            </a:br>
            <a:r>
              <a:rPr lang="en-US" sz="1800" dirty="0">
                <a:cs typeface="Arial" panose="020B0604020202020204" pitchFamily="34" charset="0"/>
              </a:rPr>
              <a:t>-d  	:  directory</a:t>
            </a:r>
            <a:br>
              <a:rPr lang="en-US" sz="1800" dirty="0">
                <a:cs typeface="Arial" panose="020B0604020202020204" pitchFamily="34" charset="0"/>
              </a:rPr>
            </a:br>
            <a:r>
              <a:rPr lang="en-US" sz="1800" dirty="0">
                <a:cs typeface="Arial" panose="020B0604020202020204" pitchFamily="34" charset="0"/>
              </a:rPr>
              <a:t>-r   	:  has read permission</a:t>
            </a:r>
            <a:br>
              <a:rPr lang="en-US" sz="1800" dirty="0">
                <a:cs typeface="Arial" panose="020B0604020202020204" pitchFamily="34" charset="0"/>
              </a:rPr>
            </a:br>
            <a:r>
              <a:rPr lang="en-US" sz="1800" dirty="0">
                <a:cs typeface="Arial" panose="020B0604020202020204" pitchFamily="34" charset="0"/>
              </a:rPr>
              <a:t>-w  	:  has write permission</a:t>
            </a:r>
            <a:br>
              <a:rPr lang="en-US" sz="1800" dirty="0">
                <a:cs typeface="Arial" panose="020B0604020202020204" pitchFamily="34" charset="0"/>
              </a:rPr>
            </a:br>
            <a:r>
              <a:rPr lang="en-US" sz="1800" dirty="0">
                <a:cs typeface="Arial" panose="020B0604020202020204" pitchFamily="34" charset="0"/>
              </a:rPr>
              <a:t>-x 	:  has execute permission</a:t>
            </a:r>
            <a:br>
              <a:rPr lang="en-US" sz="1800" dirty="0">
                <a:cs typeface="Arial" panose="020B0604020202020204" pitchFamily="34" charset="0"/>
              </a:rPr>
            </a:br>
            <a:r>
              <a:rPr lang="en-US" sz="1800" dirty="0">
                <a:cs typeface="Arial" panose="020B0604020202020204" pitchFamily="34" charset="0"/>
              </a:rPr>
              <a:t>-s 	:  file size is not zero</a:t>
            </a:r>
            <a:br>
              <a:rPr lang="en-US" sz="1800" dirty="0">
                <a:cs typeface="Arial" panose="020B0604020202020204" pitchFamily="34" charset="0"/>
              </a:rPr>
            </a:br>
            <a:r>
              <a:rPr lang="en-US" sz="1800" dirty="0">
                <a:cs typeface="Arial" panose="020B0604020202020204" pitchFamily="34" charset="0"/>
              </a:rPr>
              <a:t/>
            </a:r>
            <a:br>
              <a:rPr lang="en-US" sz="1800" dirty="0">
                <a:cs typeface="Arial" panose="020B0604020202020204" pitchFamily="34" charset="0"/>
              </a:rPr>
            </a:br>
            <a:r>
              <a:rPr lang="en-US" sz="1800" dirty="0">
                <a:cs typeface="Arial" panose="020B0604020202020204" pitchFamily="34" charset="0"/>
              </a:rPr>
              <a:t>There are more</a:t>
            </a:r>
            <a:r>
              <a:rPr lang="en-US" sz="1800" dirty="0">
                <a:latin typeface="Times New Roman" panose="02020603050405020304" pitchFamily="18" charset="0"/>
                <a:cs typeface="Arial" panose="020B0604020202020204" pitchFamily="34" charset="0"/>
              </a:rPr>
              <a:t>…</a:t>
            </a:r>
            <a:r>
              <a:rPr lang="en-US" sz="1800" dirty="0">
                <a:cs typeface="Arial" panose="020B0604020202020204" pitchFamily="34" charset="0"/>
              </a:rPr>
              <a:t> (see man page)</a:t>
            </a:r>
          </a:p>
          <a:p>
            <a:pPr algn="l" rtl="0"/>
            <a:r>
              <a:rPr lang="en-US" sz="1800" dirty="0">
                <a:cs typeface="Arial" panose="020B0604020202020204" pitchFamily="34" charset="0"/>
              </a:rPr>
              <a:t>Example:</a:t>
            </a:r>
            <a:br>
              <a:rPr lang="en-US" sz="1800" dirty="0">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a:solidFill>
                  <a:srgbClr val="006F6C"/>
                </a:solidFill>
                <a:cs typeface="Arial" panose="020B0604020202020204" pitchFamily="34" charset="0"/>
              </a:rPr>
              <a:t>test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r /</a:t>
            </a:r>
            <a:r>
              <a:rPr lang="en-US" sz="1800" dirty="0" err="1">
                <a:solidFill>
                  <a:srgbClr val="006F6C"/>
                </a:solidFill>
                <a:cs typeface="Arial" panose="020B0604020202020204" pitchFamily="34" charset="0"/>
              </a:rPr>
              <a:t>etc</a:t>
            </a:r>
            <a:r>
              <a:rPr lang="en-US" sz="1800" dirty="0">
                <a:solidFill>
                  <a:srgbClr val="006F6C"/>
                </a:solidFill>
                <a:cs typeface="Arial" panose="020B0604020202020204" pitchFamily="34" charset="0"/>
              </a:rPr>
              <a:t>/</a:t>
            </a:r>
            <a:r>
              <a:rPr lang="en-US" sz="1800" dirty="0" err="1">
                <a:solidFill>
                  <a:srgbClr val="006F6C"/>
                </a:solidFill>
                <a:cs typeface="Arial" panose="020B0604020202020204" pitchFamily="34" charset="0"/>
              </a:rPr>
              <a:t>passwd</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a:solidFill>
                  <a:srgbClr val="006F6C"/>
                </a:solidFill>
                <a:cs typeface="Arial" panose="020B0604020202020204" pitchFamily="34" charset="0"/>
              </a:rPr>
              <a:t>echo $?</a:t>
            </a:r>
            <a:br>
              <a:rPr lang="en-US" sz="1800" dirty="0">
                <a:solidFill>
                  <a:srgbClr val="006F6C"/>
                </a:solidFill>
                <a:cs typeface="Arial" panose="020B0604020202020204" pitchFamily="34" charset="0"/>
              </a:rPr>
            </a:br>
            <a:r>
              <a:rPr lang="en-US" sz="1800" dirty="0">
                <a:solidFill>
                  <a:srgbClr val="006F6C"/>
                </a:solidFill>
                <a:cs typeface="Arial" panose="020B0604020202020204" pitchFamily="34" charset="0"/>
              </a:rPr>
              <a:t>0</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156</a:t>
            </a:fld>
            <a:endParaRPr lang="he-IL" dirty="0"/>
          </a:p>
        </p:txBody>
      </p:sp>
    </p:spTree>
    <p:extLst>
      <p:ext uri="{BB962C8B-B14F-4D97-AF65-F5344CB8AC3E}">
        <p14:creationId xmlns:p14="http://schemas.microsoft.com/office/powerpoint/2010/main" xmlns="" val="3753285035"/>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2"/>
          <p:cNvSpPr>
            <a:spLocks noGrp="1" noChangeArrowheads="1"/>
          </p:cNvSpPr>
          <p:nvPr>
            <p:ph type="title"/>
          </p:nvPr>
        </p:nvSpPr>
        <p:spPr>
          <a:xfrm>
            <a:off x="312107" y="0"/>
            <a:ext cx="10515600" cy="1325563"/>
          </a:xfrm>
        </p:spPr>
        <p:txBody>
          <a:bodyPr>
            <a:normAutofit/>
          </a:bodyPr>
          <a:lstStyle/>
          <a:p>
            <a:r>
              <a:rPr lang="en-US" dirty="0">
                <a:solidFill>
                  <a:schemeClr val="bg1"/>
                </a:solidFill>
                <a:cs typeface="Times New Roman" panose="02020603050405020304" pitchFamily="18" charset="0"/>
              </a:rPr>
              <a:t>“test” – cont.</a:t>
            </a:r>
          </a:p>
        </p:txBody>
      </p:sp>
      <p:sp>
        <p:nvSpPr>
          <p:cNvPr id="156677" name="Rectangle 3"/>
          <p:cNvSpPr>
            <a:spLocks noGrp="1" noChangeArrowheads="1"/>
          </p:cNvSpPr>
          <p:nvPr>
            <p:ph idx="1"/>
          </p:nvPr>
        </p:nvSpPr>
        <p:spPr>
          <a:xfrm>
            <a:off x="1774825" y="1773238"/>
            <a:ext cx="8650288" cy="4679950"/>
          </a:xfrm>
        </p:spPr>
        <p:txBody>
          <a:bodyPr/>
          <a:lstStyle/>
          <a:p>
            <a:pPr algn="l" rtl="0" eaLnBrk="1" hangingPunct="1"/>
            <a:r>
              <a:rPr lang="en-US" sz="2000" dirty="0">
                <a:cs typeface="Arial" panose="020B0604020202020204" pitchFamily="34" charset="0"/>
              </a:rPr>
              <a:t>In order to test strings, the operators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and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are used.</a:t>
            </a:r>
          </a:p>
          <a:p>
            <a:pPr algn="l" rtl="0"/>
            <a:r>
              <a:rPr lang="en-US" sz="2000" dirty="0">
                <a:cs typeface="Arial" panose="020B0604020202020204" pitchFamily="34" charset="0"/>
              </a:rPr>
              <a:t>Syntax:</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test string = string</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or</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test string != string</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Mind the spaces! ALWAYS!</a:t>
            </a:r>
          </a:p>
          <a:p>
            <a:pPr algn="l" rtl="0"/>
            <a:r>
              <a:rPr lang="en-US" sz="2000" dirty="0">
                <a:cs typeface="Arial" panose="020B0604020202020204" pitchFamily="34" charset="0"/>
              </a:rPr>
              <a:t>Example:</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X=</a:t>
            </a:r>
            <a:r>
              <a:rPr lang="en-US" sz="2000" dirty="0" err="1">
                <a:solidFill>
                  <a:srgbClr val="006F6C"/>
                </a:solidFill>
                <a:cs typeface="Arial" panose="020B0604020202020204" pitchFamily="34" charset="0"/>
              </a:rPr>
              <a:t>abc</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test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$X</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 </a:t>
            </a:r>
            <a:r>
              <a:rPr lang="en-US" sz="2000" dirty="0">
                <a:solidFill>
                  <a:srgbClr val="006F6C"/>
                </a:solidFill>
                <a:latin typeface="Times New Roman" panose="02020603050405020304" pitchFamily="18" charset="0"/>
                <a:cs typeface="Arial" panose="020B0604020202020204" pitchFamily="34" charset="0"/>
              </a:rPr>
              <a:t>“</a:t>
            </a:r>
            <a:r>
              <a:rPr lang="en-US" sz="2000" dirty="0" err="1">
                <a:solidFill>
                  <a:srgbClr val="006F6C"/>
                </a:solidFill>
                <a:cs typeface="Arial" panose="020B0604020202020204" pitchFamily="34" charset="0"/>
              </a:rPr>
              <a:t>abc</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echo $?</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0</a:t>
            </a:r>
          </a:p>
          <a:p>
            <a:pPr algn="l" rtl="0" eaLnBrk="1" hangingPunct="1"/>
            <a:r>
              <a:rPr lang="en-US" sz="2000" dirty="0">
                <a:cs typeface="Arial" panose="020B0604020202020204" pitchFamily="34" charset="0"/>
              </a:rPr>
              <a:t>ALWAYS enclose the values with </a:t>
            </a:r>
            <a:r>
              <a:rPr lang="en-US" sz="2000" dirty="0">
                <a:latin typeface="Times New Roman" panose="02020603050405020304" pitchFamily="18" charset="0"/>
                <a:cs typeface="Arial" panose="020B0604020202020204" pitchFamily="34" charset="0"/>
              </a:rPr>
              <a:t>“”</a:t>
            </a: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157</a:t>
            </a:fld>
            <a:endParaRPr lang="he-IL" dirty="0"/>
          </a:p>
        </p:txBody>
      </p:sp>
    </p:spTree>
    <p:extLst>
      <p:ext uri="{BB962C8B-B14F-4D97-AF65-F5344CB8AC3E}">
        <p14:creationId xmlns:p14="http://schemas.microsoft.com/office/powerpoint/2010/main" xmlns="" val="1327611439"/>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p:cNvSpPr>
            <a:spLocks noGrp="1" noChangeArrowheads="1"/>
          </p:cNvSpPr>
          <p:nvPr>
            <p:ph type="title"/>
          </p:nvPr>
        </p:nvSpPr>
        <p:spPr>
          <a:xfrm>
            <a:off x="287054" y="-36511"/>
            <a:ext cx="10515600" cy="1325563"/>
          </a:xfrm>
        </p:spPr>
        <p:txBody>
          <a:bodyPr>
            <a:normAutofit/>
          </a:bodyPr>
          <a:lstStyle/>
          <a:p>
            <a:r>
              <a:rPr lang="en-US" dirty="0">
                <a:solidFill>
                  <a:schemeClr val="bg1"/>
                </a:solidFill>
                <a:cs typeface="Times New Roman" panose="02020603050405020304" pitchFamily="18" charset="0"/>
              </a:rPr>
              <a:t>“test” – cont.</a:t>
            </a:r>
          </a:p>
        </p:txBody>
      </p:sp>
      <p:sp>
        <p:nvSpPr>
          <p:cNvPr id="157701" name="Rectangle 3"/>
          <p:cNvSpPr>
            <a:spLocks noGrp="1" noChangeArrowheads="1"/>
          </p:cNvSpPr>
          <p:nvPr>
            <p:ph idx="1"/>
          </p:nvPr>
        </p:nvSpPr>
        <p:spPr>
          <a:xfrm>
            <a:off x="1828800" y="1628776"/>
            <a:ext cx="8650288" cy="4752975"/>
          </a:xfrm>
        </p:spPr>
        <p:txBody>
          <a:bodyPr/>
          <a:lstStyle/>
          <a:p>
            <a:pPr algn="l" rtl="0" eaLnBrk="1" hangingPunct="1"/>
            <a:r>
              <a:rPr lang="en-US" sz="1800" dirty="0">
                <a:cs typeface="Arial" panose="020B0604020202020204" pitchFamily="34" charset="0"/>
              </a:rPr>
              <a:t>In order to test numbers we use relation operators</a:t>
            </a:r>
          </a:p>
          <a:p>
            <a:pPr algn="l" rtl="0" eaLnBrk="1" hangingPunct="1"/>
            <a:r>
              <a:rPr lang="en-US" sz="1800" dirty="0">
                <a:cs typeface="Arial" panose="020B0604020202020204" pitchFamily="34" charset="0"/>
              </a:rPr>
              <a:t>The valid relation operators are:</a:t>
            </a:r>
            <a:br>
              <a:rPr lang="en-US" sz="1800" dirty="0">
                <a:cs typeface="Arial" panose="020B0604020202020204" pitchFamily="34" charset="0"/>
              </a:rPr>
            </a:br>
            <a:r>
              <a:rPr lang="en-US" sz="1800" dirty="0">
                <a:cs typeface="Arial" panose="020B0604020202020204" pitchFamily="34" charset="0"/>
              </a:rPr>
              <a:t>-</a:t>
            </a:r>
            <a:r>
              <a:rPr lang="en-US" sz="1800" dirty="0" err="1">
                <a:cs typeface="Arial" panose="020B0604020202020204" pitchFamily="34" charset="0"/>
              </a:rPr>
              <a:t>lt</a:t>
            </a:r>
            <a:r>
              <a:rPr lang="en-US" sz="1800" dirty="0">
                <a:cs typeface="Arial" panose="020B0604020202020204" pitchFamily="34" charset="0"/>
              </a:rPr>
              <a:t>	: lower than</a:t>
            </a:r>
            <a:br>
              <a:rPr lang="en-US" sz="1800" dirty="0">
                <a:cs typeface="Arial" panose="020B0604020202020204" pitchFamily="34" charset="0"/>
              </a:rPr>
            </a:br>
            <a:r>
              <a:rPr lang="en-US" sz="1800" dirty="0">
                <a:cs typeface="Arial" panose="020B0604020202020204" pitchFamily="34" charset="0"/>
              </a:rPr>
              <a:t>-le 	: lower than or equal</a:t>
            </a:r>
            <a:br>
              <a:rPr lang="en-US" sz="1800" dirty="0">
                <a:cs typeface="Arial" panose="020B0604020202020204" pitchFamily="34" charset="0"/>
              </a:rPr>
            </a:br>
            <a:r>
              <a:rPr lang="en-US" sz="1800" dirty="0">
                <a:cs typeface="Arial" panose="020B0604020202020204" pitchFamily="34" charset="0"/>
              </a:rPr>
              <a:t>-</a:t>
            </a:r>
            <a:r>
              <a:rPr lang="en-US" sz="1800" dirty="0" err="1">
                <a:cs typeface="Arial" panose="020B0604020202020204" pitchFamily="34" charset="0"/>
              </a:rPr>
              <a:t>gt</a:t>
            </a:r>
            <a:r>
              <a:rPr lang="en-US" sz="1800" dirty="0">
                <a:cs typeface="Arial" panose="020B0604020202020204" pitchFamily="34" charset="0"/>
              </a:rPr>
              <a:t>	: greater than</a:t>
            </a:r>
            <a:br>
              <a:rPr lang="en-US" sz="1800" dirty="0">
                <a:cs typeface="Arial" panose="020B0604020202020204" pitchFamily="34" charset="0"/>
              </a:rPr>
            </a:br>
            <a:r>
              <a:rPr lang="en-US" sz="1800" dirty="0">
                <a:cs typeface="Arial" panose="020B0604020202020204" pitchFamily="34" charset="0"/>
              </a:rPr>
              <a:t>-</a:t>
            </a:r>
            <a:r>
              <a:rPr lang="en-US" sz="1800" dirty="0" err="1">
                <a:cs typeface="Arial" panose="020B0604020202020204" pitchFamily="34" charset="0"/>
              </a:rPr>
              <a:t>ge</a:t>
            </a:r>
            <a:r>
              <a:rPr lang="en-US" sz="1800" dirty="0">
                <a:cs typeface="Arial" panose="020B0604020202020204" pitchFamily="34" charset="0"/>
              </a:rPr>
              <a:t>	: greater than or equal</a:t>
            </a:r>
            <a:br>
              <a:rPr lang="en-US" sz="1800" dirty="0">
                <a:cs typeface="Arial" panose="020B0604020202020204" pitchFamily="34" charset="0"/>
              </a:rPr>
            </a:br>
            <a:r>
              <a:rPr lang="en-US" sz="1800" dirty="0">
                <a:cs typeface="Arial" panose="020B0604020202020204" pitchFamily="34" charset="0"/>
              </a:rPr>
              <a:t>-</a:t>
            </a:r>
            <a:r>
              <a:rPr lang="en-US" sz="1800" dirty="0" err="1">
                <a:cs typeface="Arial" panose="020B0604020202020204" pitchFamily="34" charset="0"/>
              </a:rPr>
              <a:t>eq</a:t>
            </a:r>
            <a:r>
              <a:rPr lang="en-US" sz="1800" dirty="0">
                <a:cs typeface="Arial" panose="020B0604020202020204" pitchFamily="34" charset="0"/>
              </a:rPr>
              <a:t>	: equals</a:t>
            </a:r>
            <a:br>
              <a:rPr lang="en-US" sz="1800" dirty="0">
                <a:cs typeface="Arial" panose="020B0604020202020204" pitchFamily="34" charset="0"/>
              </a:rPr>
            </a:br>
            <a:r>
              <a:rPr lang="en-US" sz="1800" dirty="0">
                <a:cs typeface="Arial" panose="020B0604020202020204" pitchFamily="34" charset="0"/>
              </a:rPr>
              <a:t>-ne 	: not equal</a:t>
            </a:r>
          </a:p>
          <a:p>
            <a:pPr algn="l" rtl="0"/>
            <a:r>
              <a:rPr lang="en-US" sz="1800" dirty="0">
                <a:cs typeface="Arial" panose="020B0604020202020204" pitchFamily="34" charset="0"/>
              </a:rPr>
              <a:t>Example:</a:t>
            </a:r>
            <a:br>
              <a:rPr lang="en-US" sz="1800" dirty="0">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x=5</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test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$x</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05</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echo $?</a:t>
            </a:r>
            <a:br>
              <a:rPr lang="en-US" sz="1800" dirty="0">
                <a:solidFill>
                  <a:srgbClr val="006F6C"/>
                </a:solidFill>
                <a:cs typeface="Arial" panose="020B0604020202020204" pitchFamily="34" charset="0"/>
              </a:rPr>
            </a:br>
            <a:r>
              <a:rPr lang="en-US" sz="1800" dirty="0">
                <a:solidFill>
                  <a:srgbClr val="006F6C"/>
                </a:solidFill>
                <a:cs typeface="Arial" panose="020B0604020202020204" pitchFamily="34" charset="0"/>
              </a:rPr>
              <a:t>1</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test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$x</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a:t>
            </a:r>
            <a:r>
              <a:rPr lang="en-US" sz="1800" dirty="0">
                <a:solidFill>
                  <a:srgbClr val="006F6C"/>
                </a:solidFill>
                <a:latin typeface="Times New Roman" panose="02020603050405020304" pitchFamily="18" charset="0"/>
                <a:cs typeface="Arial" panose="020B0604020202020204" pitchFamily="34" charset="0"/>
              </a:rPr>
              <a:t>–</a:t>
            </a:r>
            <a:r>
              <a:rPr lang="en-US" sz="1800" dirty="0" err="1">
                <a:solidFill>
                  <a:srgbClr val="006F6C"/>
                </a:solidFill>
                <a:cs typeface="Arial" panose="020B0604020202020204" pitchFamily="34" charset="0"/>
              </a:rPr>
              <a:t>eq</a:t>
            </a:r>
            <a:r>
              <a:rPr lang="en-US" sz="1800" dirty="0">
                <a:solidFill>
                  <a:srgbClr val="006F6C"/>
                </a:solidFill>
                <a:cs typeface="Arial" panose="020B0604020202020204" pitchFamily="34" charset="0"/>
              </a:rPr>
              <a: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05</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echo $?</a:t>
            </a:r>
            <a:br>
              <a:rPr lang="en-US" sz="1800" dirty="0">
                <a:solidFill>
                  <a:srgbClr val="006F6C"/>
                </a:solidFill>
                <a:cs typeface="Arial" panose="020B0604020202020204" pitchFamily="34" charset="0"/>
              </a:rPr>
            </a:br>
            <a:r>
              <a:rPr lang="en-US" sz="1800" dirty="0">
                <a:solidFill>
                  <a:srgbClr val="006F6C"/>
                </a:solidFill>
                <a:cs typeface="Arial" panose="020B0604020202020204" pitchFamily="34" charset="0"/>
              </a:rPr>
              <a:t>0</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158</a:t>
            </a:fld>
            <a:endParaRPr lang="he-IL" dirty="0"/>
          </a:p>
        </p:txBody>
      </p:sp>
    </p:spTree>
    <p:extLst>
      <p:ext uri="{BB962C8B-B14F-4D97-AF65-F5344CB8AC3E}">
        <p14:creationId xmlns:p14="http://schemas.microsoft.com/office/powerpoint/2010/main" xmlns="" val="852069608"/>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p:cNvSpPr>
            <a:spLocks noGrp="1" noChangeArrowheads="1"/>
          </p:cNvSpPr>
          <p:nvPr>
            <p:ph type="title"/>
          </p:nvPr>
        </p:nvSpPr>
        <p:spPr>
          <a:xfrm>
            <a:off x="324633" y="0"/>
            <a:ext cx="10515600" cy="1325563"/>
          </a:xfrm>
        </p:spPr>
        <p:txBody>
          <a:bodyPr>
            <a:normAutofit/>
          </a:bodyPr>
          <a:lstStyle/>
          <a:p>
            <a:r>
              <a:rPr lang="en-US" dirty="0">
                <a:solidFill>
                  <a:schemeClr val="bg1"/>
                </a:solidFill>
                <a:cs typeface="Times New Roman" panose="02020603050405020304" pitchFamily="18" charset="0"/>
              </a:rPr>
              <a:t>“test” – cont.</a:t>
            </a:r>
          </a:p>
        </p:txBody>
      </p:sp>
      <p:sp>
        <p:nvSpPr>
          <p:cNvPr id="158725" name="Rectangle 3"/>
          <p:cNvSpPr>
            <a:spLocks noGrp="1" noChangeArrowheads="1"/>
          </p:cNvSpPr>
          <p:nvPr>
            <p:ph idx="1"/>
          </p:nvPr>
        </p:nvSpPr>
        <p:spPr/>
        <p:txBody>
          <a:bodyPr/>
          <a:lstStyle/>
          <a:p>
            <a:pPr algn="l" rtl="0" eaLnBrk="1" hangingPunct="1"/>
            <a:r>
              <a:rPr lang="en-US" sz="2000" dirty="0">
                <a:cs typeface="Arial" panose="020B0604020202020204" pitchFamily="34" charset="0"/>
              </a:rPr>
              <a:t>Other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test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operators:</a:t>
            </a:r>
            <a:br>
              <a:rPr lang="en-US" sz="2000" dirty="0">
                <a:cs typeface="Arial" panose="020B0604020202020204" pitchFamily="34" charset="0"/>
              </a:rPr>
            </a:br>
            <a:r>
              <a:rPr lang="en-US" sz="2000" dirty="0">
                <a:cs typeface="Arial" panose="020B0604020202020204" pitchFamily="34" charset="0"/>
              </a:rPr>
              <a:t>-a  	: logical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and</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-o	: logical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or</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	: logical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not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r>
            <a:br>
              <a:rPr lang="en-US" sz="2000" dirty="0">
                <a:cs typeface="Arial" panose="020B0604020202020204" pitchFamily="34" charset="0"/>
              </a:rPr>
            </a:br>
            <a:r>
              <a:rPr lang="en-US" sz="2000" dirty="0">
                <a:cs typeface="Arial" panose="020B0604020202020204" pitchFamily="34" charset="0"/>
              </a:rPr>
              <a:t>-z 	: tests if a string is empty</a:t>
            </a:r>
          </a:p>
          <a:p>
            <a:pPr algn="l" rtl="0"/>
            <a:r>
              <a:rPr lang="en-US" sz="2000" dirty="0">
                <a:cs typeface="Arial" panose="020B0604020202020204" pitchFamily="34" charset="0"/>
              </a:rPr>
              <a:t>Example:</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test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r $HOME/</a:t>
            </a:r>
            <a:r>
              <a:rPr lang="en-US" sz="2000" dirty="0" err="1">
                <a:solidFill>
                  <a:srgbClr val="006F6C"/>
                </a:solidFill>
                <a:cs typeface="Arial" panose="020B0604020202020204" pitchFamily="34" charset="0"/>
              </a:rPr>
              <a:t>readfile</a:t>
            </a:r>
            <a:r>
              <a:rPr lang="en-US" sz="2000" dirty="0">
                <a:solidFill>
                  <a:srgbClr val="006F6C"/>
                </a:solidFill>
                <a:cs typeface="Arial" panose="020B0604020202020204" pitchFamily="34" charset="0"/>
              </a:rPr>
              <a:t>  -a  -w $HOME/</a:t>
            </a:r>
            <a:r>
              <a:rPr lang="en-US" sz="2000" dirty="0" err="1">
                <a:solidFill>
                  <a:srgbClr val="006F6C"/>
                </a:solidFill>
                <a:cs typeface="Arial" panose="020B0604020202020204" pitchFamily="34" charset="0"/>
              </a:rPr>
              <a:t>writefile</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echo $?</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0</a:t>
            </a:r>
          </a:p>
          <a:p>
            <a:pPr algn="l" rtl="0"/>
            <a:r>
              <a:rPr lang="en-US" sz="2000" dirty="0">
                <a:cs typeface="Arial" panose="020B0604020202020204" pitchFamily="34" charset="0"/>
              </a:rPr>
              <a:t>( ) may be used to prioritize the expressions, BUT they have to be escaped with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r>
            <a:br>
              <a:rPr lang="en-US" sz="2000" dirty="0">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test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r $HOME/</a:t>
            </a:r>
            <a:r>
              <a:rPr lang="en-US" sz="2000" dirty="0" err="1">
                <a:solidFill>
                  <a:srgbClr val="006F6C"/>
                </a:solidFill>
                <a:cs typeface="Arial" panose="020B0604020202020204" pitchFamily="34" charset="0"/>
              </a:rPr>
              <a:t>a.a</a:t>
            </a:r>
            <a:r>
              <a:rPr lang="en-US" sz="2000" dirty="0">
                <a:solidFill>
                  <a:srgbClr val="006F6C"/>
                </a:solidFill>
                <a:cs typeface="Arial" panose="020B0604020202020204" pitchFamily="34" charset="0"/>
              </a:rPr>
              <a: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a \( -r $HOME/</a:t>
            </a:r>
            <a:r>
              <a:rPr lang="en-US" sz="2000" dirty="0" err="1">
                <a:solidFill>
                  <a:srgbClr val="006F6C"/>
                </a:solidFill>
                <a:cs typeface="Arial" panose="020B0604020202020204" pitchFamily="34" charset="0"/>
              </a:rPr>
              <a:t>b.b</a:t>
            </a:r>
            <a:r>
              <a:rPr lang="en-US" sz="2000" dirty="0">
                <a:solidFill>
                  <a:srgbClr val="006F6C"/>
                </a:solidFill>
                <a:cs typeface="Arial" panose="020B0604020202020204" pitchFamily="34" charset="0"/>
              </a:rPr>
              <a: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o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r $HOME/</a:t>
            </a:r>
            <a:r>
              <a:rPr lang="en-US" sz="2000" dirty="0" err="1">
                <a:solidFill>
                  <a:srgbClr val="006F6C"/>
                </a:solidFill>
                <a:cs typeface="Arial" panose="020B0604020202020204" pitchFamily="34" charset="0"/>
              </a:rPr>
              <a:t>c.c</a:t>
            </a:r>
            <a:r>
              <a:rPr lang="en-US" sz="2000" dirty="0">
                <a:solidFill>
                  <a:srgbClr val="006F6C"/>
                </a:solidFill>
                <a:cs typeface="Arial" panose="020B0604020202020204" pitchFamily="34" charset="0"/>
              </a:rPr>
              <a:t> \)</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159</a:t>
            </a:fld>
            <a:endParaRPr lang="he-IL" dirty="0"/>
          </a:p>
        </p:txBody>
      </p:sp>
    </p:spTree>
    <p:extLst>
      <p:ext uri="{BB962C8B-B14F-4D97-AF65-F5344CB8AC3E}">
        <p14:creationId xmlns:p14="http://schemas.microsoft.com/office/powerpoint/2010/main" xmlns="" val="22306866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01485" y="256980"/>
            <a:ext cx="7793037" cy="1143000"/>
          </a:xfrm>
        </p:spPr>
        <p:txBody>
          <a:bodyPr/>
          <a:lstStyle/>
          <a:p>
            <a:r>
              <a:rPr lang="en-US" dirty="0" smtClean="0">
                <a:solidFill>
                  <a:schemeClr val="bg1"/>
                </a:solidFill>
                <a:cs typeface="Times New Roman" panose="02020603050405020304" pitchFamily="18" charset="0"/>
              </a:rPr>
              <a:t>Linux </a:t>
            </a:r>
            <a:r>
              <a:rPr lang="en-US" dirty="0">
                <a:solidFill>
                  <a:schemeClr val="bg1"/>
                </a:solidFill>
                <a:cs typeface="Times New Roman" panose="02020603050405020304" pitchFamily="18" charset="0"/>
              </a:rPr>
              <a:t>directory tree</a:t>
            </a:r>
          </a:p>
        </p:txBody>
      </p:sp>
      <p:pic>
        <p:nvPicPr>
          <p:cNvPr id="20483" name="Object 4"/>
          <p:cNvPicPr>
            <a:picLocks noGrp="1" noChangeAspect="1" noChangeArrowheads="1"/>
          </p:cNvPicPr>
          <p:nvPr>
            <p:ph type="dgm" idx="1"/>
          </p:nvPr>
        </p:nvPicPr>
        <p:blipFill>
          <a:blip r:embed="rId3">
            <a:extLst>
              <a:ext uri="{28A0092B-C50C-407E-A947-70E740481C1C}">
                <a14:useLocalDpi xmlns:a14="http://schemas.microsoft.com/office/drawing/2010/main" xmlns="" val="0"/>
              </a:ext>
            </a:extLst>
          </a:blip>
          <a:srcRect/>
          <a:stretch>
            <a:fillRect/>
          </a:stretch>
        </p:blipFill>
        <p:spPr>
          <a:xfrm>
            <a:off x="1774825" y="2420938"/>
            <a:ext cx="8216900" cy="2482850"/>
          </a:xfrm>
          <a:noFill/>
        </p:spPr>
      </p:pic>
    </p:spTree>
    <p:extLst>
      <p:ext uri="{BB962C8B-B14F-4D97-AF65-F5344CB8AC3E}">
        <p14:creationId xmlns:p14="http://schemas.microsoft.com/office/powerpoint/2010/main" xmlns="" val="956521072"/>
      </p:ext>
    </p:extLst>
  </p:cSld>
  <p:clrMapOvr>
    <a:masterClrMapping/>
  </p:clrMapOvr>
  <p:transition>
    <p:fad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p:cNvSpPr>
            <a:spLocks noGrp="1" noChangeArrowheads="1"/>
          </p:cNvSpPr>
          <p:nvPr>
            <p:ph type="title"/>
          </p:nvPr>
        </p:nvSpPr>
        <p:spPr>
          <a:xfrm>
            <a:off x="2591844" y="21432"/>
            <a:ext cx="8229600" cy="1143000"/>
          </a:xfrm>
        </p:spPr>
        <p:txBody>
          <a:bodyPr>
            <a:normAutofit/>
          </a:bodyPr>
          <a:lstStyle/>
          <a:p>
            <a:r>
              <a:rPr lang="en-US" dirty="0">
                <a:solidFill>
                  <a:schemeClr val="bg1"/>
                </a:solidFill>
                <a:cs typeface="Times New Roman" panose="02020603050405020304" pitchFamily="18" charset="0"/>
              </a:rPr>
              <a:t>Bourne-shell Conditions</a:t>
            </a:r>
          </a:p>
        </p:txBody>
      </p:sp>
      <p:sp>
        <p:nvSpPr>
          <p:cNvPr id="159749" name="Rectangle 3"/>
          <p:cNvSpPr>
            <a:spLocks noGrp="1" noChangeArrowheads="1"/>
          </p:cNvSpPr>
          <p:nvPr>
            <p:ph idx="1"/>
          </p:nvPr>
        </p:nvSpPr>
        <p:spPr/>
        <p:txBody>
          <a:bodyPr/>
          <a:lstStyle/>
          <a:p>
            <a:pPr algn="l" rtl="0" eaLnBrk="1" hangingPunct="1"/>
            <a:r>
              <a:rPr lang="en-US" sz="1800">
                <a:cs typeface="Arial" panose="020B0604020202020204" pitchFamily="34" charset="0"/>
              </a:rPr>
              <a:t>The built-in command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if</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is used to create conditional code</a:t>
            </a:r>
          </a:p>
          <a:p>
            <a:pPr algn="l" rtl="0" eaLnBrk="1" hangingPunct="1"/>
            <a:r>
              <a:rPr lang="en-US" sz="1800">
                <a:cs typeface="Arial" panose="020B0604020202020204" pitchFamily="34" charset="0"/>
              </a:rPr>
              <a:t>Syntax:</a:t>
            </a:r>
            <a:br>
              <a:rPr lang="en-US" sz="1800">
                <a:cs typeface="Arial" panose="020B0604020202020204" pitchFamily="34" charset="0"/>
              </a:rPr>
            </a:br>
            <a:r>
              <a:rPr lang="en-US" sz="1800">
                <a:cs typeface="Arial" panose="020B0604020202020204" pitchFamily="34" charset="0"/>
              </a:rPr>
              <a:t>if </a:t>
            </a:r>
            <a:r>
              <a:rPr lang="en-US" sz="1800" i="1">
                <a:cs typeface="Arial" panose="020B0604020202020204" pitchFamily="34" charset="0"/>
              </a:rPr>
              <a:t>expressions </a:t>
            </a:r>
            <a:r>
              <a:rPr lang="en-US" sz="1800">
                <a:cs typeface="Arial" panose="020B0604020202020204" pitchFamily="34" charset="0"/>
              </a:rPr>
              <a:t>; then</a:t>
            </a:r>
            <a:br>
              <a:rPr lang="en-US" sz="1800">
                <a:cs typeface="Arial" panose="020B0604020202020204" pitchFamily="34" charset="0"/>
              </a:rPr>
            </a:br>
            <a:r>
              <a:rPr lang="en-US" sz="1800">
                <a:cs typeface="Arial" panose="020B0604020202020204" pitchFamily="34" charset="0"/>
              </a:rPr>
              <a:t>    </a:t>
            </a:r>
            <a:r>
              <a:rPr lang="en-US" sz="1800" i="1">
                <a:cs typeface="Arial" panose="020B0604020202020204" pitchFamily="34" charset="0"/>
              </a:rPr>
              <a:t>[ commands ]</a:t>
            </a:r>
            <a:br>
              <a:rPr lang="en-US" sz="1800" i="1">
                <a:cs typeface="Arial" panose="020B0604020202020204" pitchFamily="34" charset="0"/>
              </a:rPr>
            </a:br>
            <a:r>
              <a:rPr lang="en-US" sz="1800">
                <a:cs typeface="Arial" panose="020B0604020202020204" pitchFamily="34" charset="0"/>
              </a:rPr>
              <a:t>elif e</a:t>
            </a:r>
            <a:r>
              <a:rPr lang="en-US" sz="1800" i="1">
                <a:cs typeface="Arial" panose="020B0604020202020204" pitchFamily="34" charset="0"/>
              </a:rPr>
              <a:t>xpressions </a:t>
            </a:r>
            <a:r>
              <a:rPr lang="en-US" sz="1800">
                <a:cs typeface="Arial" panose="020B0604020202020204" pitchFamily="34" charset="0"/>
              </a:rPr>
              <a:t>; then </a:t>
            </a:r>
            <a:br>
              <a:rPr lang="en-US" sz="1800">
                <a:cs typeface="Arial" panose="020B0604020202020204" pitchFamily="34" charset="0"/>
              </a:rPr>
            </a:br>
            <a:r>
              <a:rPr lang="en-US" sz="1800" i="1">
                <a:cs typeface="Arial" panose="020B0604020202020204" pitchFamily="34" charset="0"/>
              </a:rPr>
              <a:t>    [ commands ]</a:t>
            </a:r>
            <a:br>
              <a:rPr lang="en-US" sz="1800" i="1">
                <a:cs typeface="Arial" panose="020B0604020202020204" pitchFamily="34" charset="0"/>
              </a:rPr>
            </a:br>
            <a:r>
              <a:rPr lang="en-US" sz="1800">
                <a:cs typeface="Arial" panose="020B0604020202020204" pitchFamily="34" charset="0"/>
              </a:rPr>
              <a:t>else</a:t>
            </a:r>
            <a:br>
              <a:rPr lang="en-US" sz="1800">
                <a:cs typeface="Arial" panose="020B0604020202020204" pitchFamily="34" charset="0"/>
              </a:rPr>
            </a:br>
            <a:r>
              <a:rPr lang="en-US" sz="1800" i="1">
                <a:cs typeface="Arial" panose="020B0604020202020204" pitchFamily="34" charset="0"/>
              </a:rPr>
              <a:t>    [ commands ]</a:t>
            </a:r>
            <a:br>
              <a:rPr lang="en-US" sz="1800" i="1">
                <a:cs typeface="Arial" panose="020B0604020202020204" pitchFamily="34" charset="0"/>
              </a:rPr>
            </a:br>
            <a:r>
              <a:rPr lang="en-US" sz="1800">
                <a:cs typeface="Arial" panose="020B0604020202020204" pitchFamily="34" charset="0"/>
              </a:rPr>
              <a:t>fi</a:t>
            </a:r>
          </a:p>
          <a:p>
            <a:pPr algn="l" rtl="0" eaLnBrk="1" hangingPunct="1"/>
            <a:r>
              <a:rPr lang="en-US" sz="1800" i="1">
                <a:cs typeface="Arial" panose="020B0604020202020204" pitchFamily="34" charset="0"/>
              </a:rPr>
              <a:t>Expressions</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is a list of commands. </a:t>
            </a:r>
            <a:r>
              <a:rPr lang="en-US" sz="1800" u="sng">
                <a:cs typeface="Arial" panose="020B0604020202020204" pitchFamily="34" charset="0"/>
              </a:rPr>
              <a:t>Regular commands</a:t>
            </a:r>
            <a:r>
              <a:rPr lang="en-US" sz="1800">
                <a:cs typeface="Arial" panose="020B0604020202020204" pitchFamily="34" charset="0"/>
              </a:rPr>
              <a:t>. </a:t>
            </a:r>
          </a:p>
          <a:p>
            <a:pPr algn="l" rtl="0" eaLnBrk="1" hangingPunct="1"/>
            <a:r>
              <a:rPr lang="en-US" sz="1800">
                <a:cs typeface="Arial" panose="020B0604020202020204" pitchFamily="34" charset="0"/>
              </a:rPr>
              <a:t>The branch that will be entered depends on the exit code ($?) of the last command in the </a:t>
            </a:r>
            <a:r>
              <a:rPr lang="en-US" sz="1800" i="1">
                <a:cs typeface="Arial" panose="020B0604020202020204" pitchFamily="34" charset="0"/>
              </a:rPr>
              <a:t>expressions</a:t>
            </a:r>
            <a:r>
              <a:rPr lang="en-US" sz="1800">
                <a:cs typeface="Arial" panose="020B0604020202020204" pitchFamily="34" charset="0"/>
              </a:rPr>
              <a:t> list.</a:t>
            </a:r>
          </a:p>
          <a:p>
            <a:pPr algn="l" rtl="0" eaLnBrk="1" hangingPunct="1"/>
            <a:r>
              <a:rPr lang="en-US" sz="1800">
                <a:cs typeface="Arial" panose="020B0604020202020204" pitchFamily="34" charset="0"/>
              </a:rPr>
              <a:t>Pay careful attention to the syntax!</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160</a:t>
            </a:fld>
            <a:endParaRPr lang="he-IL" dirty="0"/>
          </a:p>
        </p:txBody>
      </p:sp>
    </p:spTree>
    <p:extLst>
      <p:ext uri="{BB962C8B-B14F-4D97-AF65-F5344CB8AC3E}">
        <p14:creationId xmlns:p14="http://schemas.microsoft.com/office/powerpoint/2010/main" xmlns="" val="896321418"/>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2"/>
          <p:cNvSpPr>
            <a:spLocks noGrp="1" noChangeArrowheads="1"/>
          </p:cNvSpPr>
          <p:nvPr>
            <p:ph type="title"/>
          </p:nvPr>
        </p:nvSpPr>
        <p:spPr>
          <a:xfrm>
            <a:off x="2538608" y="21432"/>
            <a:ext cx="8229600" cy="1143000"/>
          </a:xfrm>
        </p:spPr>
        <p:txBody>
          <a:bodyPr>
            <a:normAutofit/>
          </a:bodyPr>
          <a:lstStyle/>
          <a:p>
            <a:r>
              <a:rPr lang="en-US" dirty="0">
                <a:solidFill>
                  <a:schemeClr val="bg1"/>
                </a:solidFill>
                <a:cs typeface="Times New Roman" panose="02020603050405020304" pitchFamily="18" charset="0"/>
              </a:rPr>
              <a:t>Conditions – cont.</a:t>
            </a:r>
          </a:p>
        </p:txBody>
      </p:sp>
      <p:sp>
        <p:nvSpPr>
          <p:cNvPr id="160773" name="Rectangle 3"/>
          <p:cNvSpPr>
            <a:spLocks noGrp="1" noChangeArrowheads="1"/>
          </p:cNvSpPr>
          <p:nvPr>
            <p:ph idx="1"/>
          </p:nvPr>
        </p:nvSpPr>
        <p:spPr/>
        <p:txBody>
          <a:bodyPr/>
          <a:lstStyle/>
          <a:p>
            <a:pPr algn="l" rtl="0" eaLnBrk="1" hangingPunct="1">
              <a:lnSpc>
                <a:spcPct val="80000"/>
              </a:lnSpc>
            </a:pPr>
            <a:r>
              <a:rPr lang="en-US" sz="1600">
                <a:cs typeface="Arial" panose="020B0604020202020204" pitchFamily="34" charset="0"/>
              </a:rPr>
              <a:t>The list of commands in each branch can be separated by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OR, it can be given across multiple lines:</a:t>
            </a:r>
            <a:br>
              <a:rPr lang="en-US" sz="1600">
                <a:cs typeface="Arial" panose="020B0604020202020204" pitchFamily="34" charset="0"/>
              </a:rPr>
            </a:br>
            <a:r>
              <a:rPr lang="en-US" sz="1600">
                <a:cs typeface="Arial" panose="020B0604020202020204" pitchFamily="34" charset="0"/>
              </a:rPr>
              <a:t/>
            </a:r>
            <a:br>
              <a:rPr lang="en-US" sz="1600">
                <a:cs typeface="Arial" panose="020B0604020202020204" pitchFamily="34" charset="0"/>
              </a:rPr>
            </a:br>
            <a:r>
              <a:rPr lang="en-US" sz="1600">
                <a:cs typeface="Arial" panose="020B0604020202020204" pitchFamily="34" charset="0"/>
              </a:rPr>
              <a:t>if </a:t>
            </a:r>
            <a:br>
              <a:rPr lang="en-US" sz="1600">
                <a:cs typeface="Arial" panose="020B0604020202020204" pitchFamily="34" charset="0"/>
              </a:rPr>
            </a:br>
            <a:r>
              <a:rPr lang="en-US" sz="1600">
                <a:cs typeface="Arial" panose="020B0604020202020204" pitchFamily="34" charset="0"/>
              </a:rPr>
              <a:t>      	</a:t>
            </a:r>
            <a:r>
              <a:rPr lang="en-US" sz="1600" i="1">
                <a:cs typeface="Arial" panose="020B0604020202020204" pitchFamily="34" charset="0"/>
              </a:rPr>
              <a:t>cmd 1</a:t>
            </a:r>
            <a:br>
              <a:rPr lang="en-US" sz="1600" i="1">
                <a:cs typeface="Arial" panose="020B0604020202020204" pitchFamily="34" charset="0"/>
              </a:rPr>
            </a:br>
            <a:r>
              <a:rPr lang="en-US" sz="1600" i="1">
                <a:cs typeface="Arial" panose="020B0604020202020204" pitchFamily="34" charset="0"/>
              </a:rPr>
              <a:t>      	cmd 2</a:t>
            </a:r>
            <a:br>
              <a:rPr lang="en-US" sz="1600" i="1">
                <a:cs typeface="Arial" panose="020B0604020202020204" pitchFamily="34" charset="0"/>
              </a:rPr>
            </a:br>
            <a:r>
              <a:rPr lang="en-US" sz="1600">
                <a:cs typeface="Arial" panose="020B0604020202020204" pitchFamily="34" charset="0"/>
              </a:rPr>
              <a:t>then</a:t>
            </a:r>
            <a:br>
              <a:rPr lang="en-US" sz="1600">
                <a:cs typeface="Arial" panose="020B0604020202020204" pitchFamily="34" charset="0"/>
              </a:rPr>
            </a:br>
            <a:r>
              <a:rPr lang="en-US" sz="1600">
                <a:cs typeface="Arial" panose="020B0604020202020204" pitchFamily="34" charset="0"/>
              </a:rPr>
              <a:t>	[ execution code ]</a:t>
            </a:r>
            <a:r>
              <a:rPr lang="en-US" sz="1600" i="1">
                <a:cs typeface="Arial" panose="020B0604020202020204" pitchFamily="34" charset="0"/>
              </a:rPr>
              <a:t/>
            </a:r>
            <a:br>
              <a:rPr lang="en-US" sz="1600" i="1">
                <a:cs typeface="Arial" panose="020B0604020202020204" pitchFamily="34" charset="0"/>
              </a:rPr>
            </a:br>
            <a:r>
              <a:rPr lang="en-US" sz="1600">
                <a:cs typeface="Arial" panose="020B0604020202020204" pitchFamily="34" charset="0"/>
              </a:rPr>
              <a:t>elif 	</a:t>
            </a:r>
            <a:r>
              <a:rPr lang="en-US" sz="1600" i="1">
                <a:cs typeface="Arial" panose="020B0604020202020204" pitchFamily="34" charset="0"/>
              </a:rPr>
              <a:t/>
            </a:r>
            <a:br>
              <a:rPr lang="en-US" sz="1600" i="1">
                <a:cs typeface="Arial" panose="020B0604020202020204" pitchFamily="34" charset="0"/>
              </a:rPr>
            </a:br>
            <a:r>
              <a:rPr lang="en-US" sz="1600">
                <a:cs typeface="Arial" panose="020B0604020202020204" pitchFamily="34" charset="0"/>
              </a:rPr>
              <a:t> 	</a:t>
            </a:r>
            <a:r>
              <a:rPr lang="en-US" sz="1600" i="1">
                <a:cs typeface="Arial" panose="020B0604020202020204" pitchFamily="34" charset="0"/>
              </a:rPr>
              <a:t>cmd 1</a:t>
            </a:r>
            <a:br>
              <a:rPr lang="en-US" sz="1600" i="1">
                <a:cs typeface="Arial" panose="020B0604020202020204" pitchFamily="34" charset="0"/>
              </a:rPr>
            </a:br>
            <a:r>
              <a:rPr lang="en-US" sz="1600" i="1">
                <a:cs typeface="Arial" panose="020B0604020202020204" pitchFamily="34" charset="0"/>
              </a:rPr>
              <a:t>      	cmd 2</a:t>
            </a:r>
            <a:br>
              <a:rPr lang="en-US" sz="1600" i="1">
                <a:cs typeface="Arial" panose="020B0604020202020204" pitchFamily="34" charset="0"/>
              </a:rPr>
            </a:br>
            <a:r>
              <a:rPr lang="en-US" sz="1600">
                <a:cs typeface="Arial" panose="020B0604020202020204" pitchFamily="34" charset="0"/>
              </a:rPr>
              <a:t>then</a:t>
            </a:r>
            <a:br>
              <a:rPr lang="en-US" sz="1600">
                <a:cs typeface="Arial" panose="020B0604020202020204" pitchFamily="34" charset="0"/>
              </a:rPr>
            </a:br>
            <a:r>
              <a:rPr lang="en-US" sz="1600">
                <a:cs typeface="Arial" panose="020B0604020202020204" pitchFamily="34" charset="0"/>
              </a:rPr>
              <a:t>	[ execution code ]</a:t>
            </a:r>
            <a:r>
              <a:rPr lang="en-US" sz="1600" i="1">
                <a:cs typeface="Arial" panose="020B0604020202020204" pitchFamily="34" charset="0"/>
              </a:rPr>
              <a:t/>
            </a:r>
            <a:br>
              <a:rPr lang="en-US" sz="1600" i="1">
                <a:cs typeface="Arial" panose="020B0604020202020204" pitchFamily="34" charset="0"/>
              </a:rPr>
            </a:br>
            <a:r>
              <a:rPr lang="en-US" sz="1600">
                <a:cs typeface="Arial" panose="020B0604020202020204" pitchFamily="34" charset="0"/>
              </a:rPr>
              <a:t>else</a:t>
            </a:r>
            <a:br>
              <a:rPr lang="en-US" sz="1600">
                <a:cs typeface="Arial" panose="020B0604020202020204" pitchFamily="34" charset="0"/>
              </a:rPr>
            </a:br>
            <a:r>
              <a:rPr lang="en-US" sz="1600">
                <a:cs typeface="Arial" panose="020B0604020202020204" pitchFamily="34" charset="0"/>
              </a:rPr>
              <a:t>	[ execution code ]</a:t>
            </a:r>
            <a:r>
              <a:rPr lang="en-US" sz="1600" i="1">
                <a:cs typeface="Arial" panose="020B0604020202020204" pitchFamily="34" charset="0"/>
              </a:rPr>
              <a:t/>
            </a:r>
            <a:br>
              <a:rPr lang="en-US" sz="1600" i="1">
                <a:cs typeface="Arial" panose="020B0604020202020204" pitchFamily="34" charset="0"/>
              </a:rPr>
            </a:br>
            <a:r>
              <a:rPr lang="en-US" sz="1600">
                <a:cs typeface="Arial" panose="020B0604020202020204" pitchFamily="34" charset="0"/>
              </a:rPr>
              <a:t>fi</a:t>
            </a:r>
          </a:p>
          <a:p>
            <a:pPr algn="l" rtl="0" eaLnBrk="1" hangingPunct="1">
              <a:lnSpc>
                <a:spcPct val="80000"/>
              </a:lnSpc>
            </a:pPr>
            <a:r>
              <a:rPr lang="en-US" sz="1600">
                <a:cs typeface="Arial" panose="020B0604020202020204" pitchFamily="34" charset="0"/>
              </a:rPr>
              <a:t>If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then</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is given in a new line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the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are not necessary</a:t>
            </a:r>
            <a:r>
              <a:rPr lang="en-US" sz="1600" i="1">
                <a:cs typeface="Arial" panose="020B0604020202020204" pitchFamily="34" charset="0"/>
              </a:rPr>
              <a:t>   </a:t>
            </a:r>
          </a:p>
          <a:p>
            <a:pPr algn="l" rtl="0" eaLnBrk="1" hangingPunct="1">
              <a:lnSpc>
                <a:spcPct val="80000"/>
              </a:lnSpc>
            </a:pPr>
            <a:r>
              <a:rPr lang="en-US" sz="1600">
                <a:cs typeface="Arial" panose="020B0604020202020204" pitchFamily="34" charset="0"/>
              </a:rPr>
              <a:t>Only the exit code of the LAST command in each block is checked</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161</a:t>
            </a:fld>
            <a:endParaRPr lang="he-IL" dirty="0"/>
          </a:p>
        </p:txBody>
      </p:sp>
    </p:spTree>
    <p:extLst>
      <p:ext uri="{BB962C8B-B14F-4D97-AF65-F5344CB8AC3E}">
        <p14:creationId xmlns:p14="http://schemas.microsoft.com/office/powerpoint/2010/main" xmlns="" val="2860507870"/>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2"/>
          <p:cNvSpPr>
            <a:spLocks noGrp="1" noChangeArrowheads="1"/>
          </p:cNvSpPr>
          <p:nvPr>
            <p:ph type="title"/>
          </p:nvPr>
        </p:nvSpPr>
        <p:spPr>
          <a:xfrm>
            <a:off x="2530193" y="124282"/>
            <a:ext cx="8229600" cy="1143000"/>
          </a:xfrm>
        </p:spPr>
        <p:txBody>
          <a:bodyPr>
            <a:normAutofit/>
          </a:bodyPr>
          <a:lstStyle/>
          <a:p>
            <a:r>
              <a:rPr lang="en-US" dirty="0">
                <a:solidFill>
                  <a:schemeClr val="bg1"/>
                </a:solidFill>
                <a:cs typeface="Times New Roman" panose="02020603050405020304" pitchFamily="18" charset="0"/>
              </a:rPr>
              <a:t>Conditions-Cont.</a:t>
            </a:r>
          </a:p>
        </p:txBody>
      </p:sp>
      <p:sp>
        <p:nvSpPr>
          <p:cNvPr id="161797" name="Rectangle 3"/>
          <p:cNvSpPr>
            <a:spLocks noGrp="1" noChangeArrowheads="1"/>
          </p:cNvSpPr>
          <p:nvPr>
            <p:ph idx="1"/>
          </p:nvPr>
        </p:nvSpPr>
        <p:spPr>
          <a:xfrm>
            <a:off x="1703389" y="1773238"/>
            <a:ext cx="8650287" cy="4608512"/>
          </a:xfrm>
        </p:spPr>
        <p:txBody>
          <a:bodyPr/>
          <a:lstStyle/>
          <a:p>
            <a:pPr algn="l" rtl="0" eaLnBrk="1" hangingPunct="1"/>
            <a:r>
              <a:rPr lang="en-US" sz="1800">
                <a:cs typeface="Arial" panose="020B0604020202020204" pitchFamily="34" charset="0"/>
              </a:rPr>
              <a:t>Example:</a:t>
            </a:r>
            <a:br>
              <a:rPr lang="en-US" sz="1800">
                <a:cs typeface="Arial" panose="020B0604020202020204" pitchFamily="34" charset="0"/>
              </a:rPr>
            </a:br>
            <a:r>
              <a:rPr lang="en-US" sz="1800" b="1">
                <a:cs typeface="Arial" panose="020B0604020202020204" pitchFamily="34" charset="0"/>
              </a:rPr>
              <a:t>if</a:t>
            </a:r>
            <a:br>
              <a:rPr lang="en-US" sz="1800" b="1">
                <a:cs typeface="Arial" panose="020B0604020202020204" pitchFamily="34" charset="0"/>
              </a:rPr>
            </a:br>
            <a:r>
              <a:rPr lang="en-US" sz="1800" b="1">
                <a:cs typeface="Arial" panose="020B0604020202020204" pitchFamily="34" charset="0"/>
              </a:rPr>
              <a:t>	echo hello</a:t>
            </a:r>
            <a:br>
              <a:rPr lang="en-US" sz="1800" b="1">
                <a:cs typeface="Arial" panose="020B0604020202020204" pitchFamily="34" charset="0"/>
              </a:rPr>
            </a:br>
            <a:r>
              <a:rPr lang="en-US" sz="1800" b="1">
                <a:cs typeface="Arial" panose="020B0604020202020204" pitchFamily="34" charset="0"/>
              </a:rPr>
              <a:t>	grep ERR $LOGS/server.log</a:t>
            </a:r>
            <a:br>
              <a:rPr lang="en-US" sz="1800" b="1">
                <a:cs typeface="Arial" panose="020B0604020202020204" pitchFamily="34" charset="0"/>
              </a:rPr>
            </a:br>
            <a:r>
              <a:rPr lang="en-US" sz="1800" b="1">
                <a:cs typeface="Arial" panose="020B0604020202020204" pitchFamily="34" charset="0"/>
              </a:rPr>
              <a:t>then</a:t>
            </a:r>
            <a:br>
              <a:rPr lang="en-US" sz="1800" b="1">
                <a:cs typeface="Arial" panose="020B0604020202020204" pitchFamily="34" charset="0"/>
              </a:rPr>
            </a:br>
            <a:r>
              <a:rPr lang="en-US" sz="1800" b="1">
                <a:cs typeface="Arial" panose="020B0604020202020204" pitchFamily="34" charset="0"/>
              </a:rPr>
              <a:t>	echo </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found errors in log!</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
            </a:r>
            <a:br>
              <a:rPr lang="en-US" sz="1800" b="1">
                <a:cs typeface="Arial" panose="020B0604020202020204" pitchFamily="34" charset="0"/>
              </a:rPr>
            </a:br>
            <a:r>
              <a:rPr lang="en-US" sz="1800" b="1">
                <a:cs typeface="Arial" panose="020B0604020202020204" pitchFamily="34" charset="0"/>
              </a:rPr>
              <a:t>else</a:t>
            </a:r>
            <a:br>
              <a:rPr lang="en-US" sz="1800" b="1">
                <a:cs typeface="Arial" panose="020B0604020202020204" pitchFamily="34" charset="0"/>
              </a:rPr>
            </a:br>
            <a:r>
              <a:rPr lang="en-US" sz="1800" b="1">
                <a:cs typeface="Arial" panose="020B0604020202020204" pitchFamily="34" charset="0"/>
              </a:rPr>
              <a:t>	echo </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no errors found</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
            </a:r>
            <a:br>
              <a:rPr lang="en-US" sz="1800" b="1">
                <a:cs typeface="Arial" panose="020B0604020202020204" pitchFamily="34" charset="0"/>
              </a:rPr>
            </a:br>
            <a:r>
              <a:rPr lang="en-US" sz="1800" b="1">
                <a:cs typeface="Arial" panose="020B0604020202020204" pitchFamily="34" charset="0"/>
              </a:rPr>
              <a:t>fi</a:t>
            </a:r>
          </a:p>
          <a:p>
            <a:pPr algn="l" rtl="0" eaLnBrk="1" hangingPunct="1"/>
            <a:r>
              <a:rPr lang="en-US" sz="1800">
                <a:cs typeface="Arial" panose="020B0604020202020204" pitchFamily="34" charset="0"/>
              </a:rPr>
              <a:t>Or:</a:t>
            </a:r>
            <a:br>
              <a:rPr lang="en-US" sz="1800">
                <a:cs typeface="Arial" panose="020B0604020202020204" pitchFamily="34" charset="0"/>
              </a:rPr>
            </a:br>
            <a:r>
              <a:rPr lang="en-US" sz="1800">
                <a:cs typeface="Arial" panose="020B0604020202020204" pitchFamily="34" charset="0"/>
              </a:rPr>
              <a:t/>
            </a:r>
            <a:br>
              <a:rPr lang="en-US" sz="1800">
                <a:cs typeface="Arial" panose="020B0604020202020204" pitchFamily="34" charset="0"/>
              </a:rPr>
            </a:br>
            <a:r>
              <a:rPr lang="en-US" sz="1800" b="1">
                <a:cs typeface="Arial" panose="020B0604020202020204" pitchFamily="34" charset="0"/>
              </a:rPr>
              <a:t>If echo hello; grep ERR $LOGS/server.log; then</a:t>
            </a:r>
            <a:br>
              <a:rPr lang="en-US" sz="1800" b="1">
                <a:cs typeface="Arial" panose="020B0604020202020204" pitchFamily="34" charset="0"/>
              </a:rPr>
            </a:br>
            <a:r>
              <a:rPr lang="en-US" sz="1800" b="1">
                <a:cs typeface="Arial" panose="020B0604020202020204" pitchFamily="34" charset="0"/>
              </a:rPr>
              <a:t>	echo </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found errors in log!</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
            </a:r>
            <a:br>
              <a:rPr lang="en-US" sz="1800" b="1">
                <a:cs typeface="Arial" panose="020B0604020202020204" pitchFamily="34" charset="0"/>
              </a:rPr>
            </a:br>
            <a:r>
              <a:rPr lang="en-US" sz="1800" b="1">
                <a:cs typeface="Arial" panose="020B0604020202020204" pitchFamily="34" charset="0"/>
              </a:rPr>
              <a:t>else</a:t>
            </a:r>
            <a:br>
              <a:rPr lang="en-US" sz="1800" b="1">
                <a:cs typeface="Arial" panose="020B0604020202020204" pitchFamily="34" charset="0"/>
              </a:rPr>
            </a:br>
            <a:r>
              <a:rPr lang="en-US" sz="1800" b="1">
                <a:cs typeface="Arial" panose="020B0604020202020204" pitchFamily="34" charset="0"/>
              </a:rPr>
              <a:t>	echo </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no errors found</a:t>
            </a:r>
            <a:r>
              <a:rPr lang="en-US" sz="1800" b="1">
                <a:latin typeface="Times New Roman" panose="02020603050405020304" pitchFamily="18" charset="0"/>
                <a:cs typeface="Arial" panose="020B0604020202020204" pitchFamily="34" charset="0"/>
              </a:rPr>
              <a:t>”</a:t>
            </a:r>
            <a:r>
              <a:rPr lang="en-US" sz="1800" b="1">
                <a:cs typeface="Arial" panose="020B0604020202020204" pitchFamily="34" charset="0"/>
              </a:rPr>
              <a:t/>
            </a:r>
            <a:br>
              <a:rPr lang="en-US" sz="1800" b="1">
                <a:cs typeface="Arial" panose="020B0604020202020204" pitchFamily="34" charset="0"/>
              </a:rPr>
            </a:br>
            <a:r>
              <a:rPr lang="en-US" sz="1800" b="1">
                <a:cs typeface="Arial" panose="020B0604020202020204" pitchFamily="34" charset="0"/>
              </a:rPr>
              <a:t>fi</a:t>
            </a:r>
            <a:endParaRPr lang="en-US" sz="18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162</a:t>
            </a:fld>
            <a:endParaRPr lang="he-IL" dirty="0"/>
          </a:p>
        </p:txBody>
      </p:sp>
    </p:spTree>
    <p:extLst>
      <p:ext uri="{BB962C8B-B14F-4D97-AF65-F5344CB8AC3E}">
        <p14:creationId xmlns:p14="http://schemas.microsoft.com/office/powerpoint/2010/main" xmlns="" val="521349993"/>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2"/>
          <p:cNvSpPr>
            <a:spLocks noGrp="1" noChangeArrowheads="1"/>
          </p:cNvSpPr>
          <p:nvPr>
            <p:ph type="title"/>
          </p:nvPr>
        </p:nvSpPr>
        <p:spPr>
          <a:xfrm>
            <a:off x="2501030" y="21432"/>
            <a:ext cx="8229600" cy="1143000"/>
          </a:xfrm>
        </p:spPr>
        <p:txBody>
          <a:bodyPr>
            <a:normAutofit/>
          </a:bodyPr>
          <a:lstStyle/>
          <a:p>
            <a:r>
              <a:rPr lang="en-US" dirty="0">
                <a:solidFill>
                  <a:schemeClr val="bg1"/>
                </a:solidFill>
                <a:cs typeface="Times New Roman" panose="02020603050405020304" pitchFamily="18" charset="0"/>
              </a:rPr>
              <a:t>Conditions – Cont.</a:t>
            </a:r>
          </a:p>
        </p:txBody>
      </p:sp>
      <p:sp>
        <p:nvSpPr>
          <p:cNvPr id="162821" name="Rectangle 3"/>
          <p:cNvSpPr>
            <a:spLocks noGrp="1" noChangeArrowheads="1"/>
          </p:cNvSpPr>
          <p:nvPr>
            <p:ph idx="1"/>
          </p:nvPr>
        </p:nvSpPr>
        <p:spPr/>
        <p:txBody>
          <a:bodyPr/>
          <a:lstStyle/>
          <a:p>
            <a:pPr algn="l" rtl="0" eaLnBrk="1" hangingPunct="1"/>
            <a:r>
              <a:rPr lang="en-US" sz="1600">
                <a:cs typeface="Arial" panose="020B0604020202020204" pitchFamily="34" charset="0"/>
              </a:rPr>
              <a:t>The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test</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command is very useful in conditions</a:t>
            </a:r>
            <a:br>
              <a:rPr lang="en-US" sz="1600">
                <a:cs typeface="Arial" panose="020B0604020202020204" pitchFamily="34" charset="0"/>
              </a:rPr>
            </a:br>
            <a:r>
              <a:rPr lang="en-US" sz="1600" b="1">
                <a:cs typeface="Arial" panose="020B0604020202020204" pitchFamily="34" charset="0"/>
              </a:rPr>
              <a:t>if </a:t>
            </a:r>
            <a:br>
              <a:rPr lang="en-US" sz="1600" b="1">
                <a:cs typeface="Arial" panose="020B0604020202020204" pitchFamily="34" charset="0"/>
              </a:rPr>
            </a:br>
            <a:r>
              <a:rPr lang="en-US" sz="1600" b="1">
                <a:cs typeface="Arial" panose="020B0604020202020204" pitchFamily="34" charset="0"/>
              </a:rPr>
              <a:t>	test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$x</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eq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5</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r>
            <a:br>
              <a:rPr lang="en-US" sz="1600" b="1">
                <a:cs typeface="Arial" panose="020B0604020202020204" pitchFamily="34" charset="0"/>
              </a:rPr>
            </a:br>
            <a:r>
              <a:rPr lang="en-US" sz="1600" b="1">
                <a:cs typeface="Arial" panose="020B0604020202020204" pitchFamily="34" charset="0"/>
              </a:rPr>
              <a:t>then</a:t>
            </a:r>
            <a:br>
              <a:rPr lang="en-US" sz="1600" b="1">
                <a:cs typeface="Arial" panose="020B0604020202020204" pitchFamily="34" charset="0"/>
              </a:rPr>
            </a:br>
            <a:r>
              <a:rPr lang="en-US" sz="1600" b="1">
                <a:cs typeface="Arial" panose="020B0604020202020204" pitchFamily="34" charset="0"/>
              </a:rPr>
              <a:t>	echo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number is ok</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r>
            <a:br>
              <a:rPr lang="en-US" sz="1600" b="1">
                <a:cs typeface="Arial" panose="020B0604020202020204" pitchFamily="34" charset="0"/>
              </a:rPr>
            </a:br>
            <a:r>
              <a:rPr lang="en-US" sz="1600" b="1">
                <a:cs typeface="Arial" panose="020B0604020202020204" pitchFamily="34" charset="0"/>
              </a:rPr>
              <a:t>fi</a:t>
            </a:r>
          </a:p>
          <a:p>
            <a:pPr algn="l" rtl="0" eaLnBrk="1" hangingPunct="1"/>
            <a:r>
              <a:rPr lang="en-US" sz="1600">
                <a:cs typeface="Arial" panose="020B0604020202020204" pitchFamily="34" charset="0"/>
              </a:rPr>
              <a:t>So useful that it can be replaced by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and </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a:t>
            </a:r>
            <a:r>
              <a:rPr lang="en-US" sz="1600">
                <a:latin typeface="Times New Roman" panose="02020603050405020304" pitchFamily="18" charset="0"/>
                <a:cs typeface="Arial" panose="020B0604020202020204" pitchFamily="34" charset="0"/>
              </a:rPr>
              <a:t>”</a:t>
            </a:r>
            <a:r>
              <a:rPr lang="en-US" sz="1600">
                <a:cs typeface="Arial" panose="020B0604020202020204" pitchFamily="34" charset="0"/>
              </a:rPr>
              <a:t/>
            </a:r>
            <a:br>
              <a:rPr lang="en-US" sz="1600">
                <a:cs typeface="Arial" panose="020B0604020202020204" pitchFamily="34" charset="0"/>
              </a:rPr>
            </a:br>
            <a:r>
              <a:rPr lang="en-US" sz="1600" b="1">
                <a:cs typeface="Arial" panose="020B0604020202020204" pitchFamily="34" charset="0"/>
              </a:rPr>
              <a:t>if </a:t>
            </a:r>
            <a:br>
              <a:rPr lang="en-US" sz="1600" b="1">
                <a:cs typeface="Arial" panose="020B0604020202020204" pitchFamily="34" charset="0"/>
              </a:rPr>
            </a:br>
            <a:r>
              <a:rPr lang="en-US" sz="1600" b="1">
                <a:cs typeface="Arial" panose="020B0604020202020204" pitchFamily="34" charset="0"/>
              </a:rPr>
              <a:t>	[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$x</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eq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5</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t>
            </a:r>
            <a:br>
              <a:rPr lang="en-US" sz="1600" b="1">
                <a:cs typeface="Arial" panose="020B0604020202020204" pitchFamily="34" charset="0"/>
              </a:rPr>
            </a:br>
            <a:r>
              <a:rPr lang="en-US" sz="1600" b="1">
                <a:cs typeface="Arial" panose="020B0604020202020204" pitchFamily="34" charset="0"/>
              </a:rPr>
              <a:t>then</a:t>
            </a:r>
            <a:br>
              <a:rPr lang="en-US" sz="1600" b="1">
                <a:cs typeface="Arial" panose="020B0604020202020204" pitchFamily="34" charset="0"/>
              </a:rPr>
            </a:br>
            <a:r>
              <a:rPr lang="en-US" sz="1600" b="1">
                <a:cs typeface="Arial" panose="020B0604020202020204" pitchFamily="34" charset="0"/>
              </a:rPr>
              <a:t>	echo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number is ok</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r>
            <a:br>
              <a:rPr lang="en-US" sz="1600" b="1">
                <a:cs typeface="Arial" panose="020B0604020202020204" pitchFamily="34" charset="0"/>
              </a:rPr>
            </a:br>
            <a:r>
              <a:rPr lang="en-US" sz="1600" b="1">
                <a:cs typeface="Arial" panose="020B0604020202020204" pitchFamily="34" charset="0"/>
              </a:rPr>
              <a:t>fi</a:t>
            </a:r>
          </a:p>
          <a:p>
            <a:pPr algn="l" rtl="0" eaLnBrk="1" hangingPunct="1"/>
            <a:r>
              <a:rPr lang="en-US" sz="1600">
                <a:cs typeface="Arial" panose="020B0604020202020204" pitchFamily="34" charset="0"/>
              </a:rPr>
              <a:t>Or:</a:t>
            </a:r>
            <a:br>
              <a:rPr lang="en-US" sz="1600">
                <a:cs typeface="Arial" panose="020B0604020202020204" pitchFamily="34" charset="0"/>
              </a:rPr>
            </a:br>
            <a:r>
              <a:rPr lang="en-US" sz="1600" b="1">
                <a:cs typeface="Arial" panose="020B0604020202020204" pitchFamily="34" charset="0"/>
              </a:rPr>
              <a:t>if [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$x</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eq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5</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 then</a:t>
            </a:r>
            <a:br>
              <a:rPr lang="en-US" sz="1600" b="1">
                <a:cs typeface="Arial" panose="020B0604020202020204" pitchFamily="34" charset="0"/>
              </a:rPr>
            </a:br>
            <a:r>
              <a:rPr lang="en-US" sz="1600" b="1">
                <a:cs typeface="Arial" panose="020B0604020202020204" pitchFamily="34" charset="0"/>
              </a:rPr>
              <a:t>	echo </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number is ok</a:t>
            </a:r>
            <a:r>
              <a:rPr lang="en-US" sz="1600" b="1">
                <a:latin typeface="Times New Roman" panose="02020603050405020304" pitchFamily="18" charset="0"/>
                <a:cs typeface="Arial" panose="020B0604020202020204" pitchFamily="34" charset="0"/>
              </a:rPr>
              <a:t>”</a:t>
            </a:r>
            <a:r>
              <a:rPr lang="en-US" sz="1600" b="1">
                <a:cs typeface="Arial" panose="020B0604020202020204" pitchFamily="34" charset="0"/>
              </a:rPr>
              <a:t/>
            </a:r>
            <a:br>
              <a:rPr lang="en-US" sz="1600" b="1">
                <a:cs typeface="Arial" panose="020B0604020202020204" pitchFamily="34" charset="0"/>
              </a:rPr>
            </a:br>
            <a:r>
              <a:rPr lang="en-US" sz="1600" b="1">
                <a:cs typeface="Arial" panose="020B0604020202020204" pitchFamily="34" charset="0"/>
              </a:rPr>
              <a:t>fi</a:t>
            </a:r>
            <a:endParaRPr lang="en-US" sz="16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163</a:t>
            </a:fld>
            <a:endParaRPr lang="he-IL" dirty="0"/>
          </a:p>
        </p:txBody>
      </p:sp>
    </p:spTree>
    <p:extLst>
      <p:ext uri="{BB962C8B-B14F-4D97-AF65-F5344CB8AC3E}">
        <p14:creationId xmlns:p14="http://schemas.microsoft.com/office/powerpoint/2010/main" xmlns="" val="958518636"/>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2"/>
          <p:cNvSpPr>
            <a:spLocks noGrp="1" noChangeArrowheads="1"/>
          </p:cNvSpPr>
          <p:nvPr>
            <p:ph type="title"/>
          </p:nvPr>
        </p:nvSpPr>
        <p:spPr>
          <a:xfrm>
            <a:off x="2501421" y="107952"/>
            <a:ext cx="8229600" cy="1143000"/>
          </a:xfrm>
        </p:spPr>
        <p:txBody>
          <a:bodyPr>
            <a:normAutofit/>
          </a:bodyPr>
          <a:lstStyle/>
          <a:p>
            <a:r>
              <a:rPr lang="en-US" dirty="0">
                <a:solidFill>
                  <a:schemeClr val="bg1"/>
                </a:solidFill>
                <a:cs typeface="Times New Roman" panose="02020603050405020304" pitchFamily="18" charset="0"/>
              </a:rPr>
              <a:t>Example Script</a:t>
            </a:r>
          </a:p>
        </p:txBody>
      </p:sp>
      <p:sp>
        <p:nvSpPr>
          <p:cNvPr id="163845" name="Rectangle 3"/>
          <p:cNvSpPr>
            <a:spLocks noGrp="1" noChangeArrowheads="1"/>
          </p:cNvSpPr>
          <p:nvPr>
            <p:ph idx="1"/>
          </p:nvPr>
        </p:nvSpPr>
        <p:spPr>
          <a:xfrm>
            <a:off x="1828800" y="2017713"/>
            <a:ext cx="4699000" cy="4114800"/>
          </a:xfrm>
        </p:spPr>
        <p:txBody>
          <a:bodyPr/>
          <a:lstStyle/>
          <a:p>
            <a:pPr algn="l" rtl="0">
              <a:spcBef>
                <a:spcPct val="0"/>
              </a:spcBef>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show.sh</a:t>
            </a:r>
          </a:p>
          <a:p>
            <a:pPr algn="l" rtl="0" eaLnBrk="1" hangingPunct="1">
              <a:spcBef>
                <a:spcPct val="0"/>
              </a:spcBef>
              <a:buFont typeface="Wingdings" panose="05000000000000000000" pitchFamily="2" charset="2"/>
              <a:buNone/>
            </a:pPr>
            <a:r>
              <a:rPr lang="en-US" sz="2000" dirty="0">
                <a:cs typeface="Arial" panose="020B0604020202020204" pitchFamily="34" charset="0"/>
              </a:rPr>
              <a:t>Usage: show.sh &lt;filename&gt;</a:t>
            </a:r>
          </a:p>
          <a:p>
            <a:pPr algn="l" rtl="0">
              <a:spcBef>
                <a:spcPct val="0"/>
              </a:spcBef>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echo $?</a:t>
            </a:r>
          </a:p>
          <a:p>
            <a:pPr algn="l" rtl="0" eaLnBrk="1" hangingPunct="1">
              <a:spcBef>
                <a:spcPct val="0"/>
              </a:spcBef>
              <a:buFont typeface="Wingdings" panose="05000000000000000000" pitchFamily="2" charset="2"/>
              <a:buNone/>
            </a:pPr>
            <a:r>
              <a:rPr lang="en-US" sz="2000" dirty="0">
                <a:cs typeface="Arial" panose="020B0604020202020204" pitchFamily="34" charset="0"/>
              </a:rPr>
              <a:t>1</a:t>
            </a:r>
            <a:br>
              <a:rPr lang="en-US" sz="2000" dirty="0">
                <a:cs typeface="Arial" panose="020B0604020202020204" pitchFamily="34" charset="0"/>
              </a:rPr>
            </a:br>
            <a:endParaRPr lang="en-US" sz="2000" dirty="0">
              <a:cs typeface="Arial" panose="020B0604020202020204" pitchFamily="34" charset="0"/>
            </a:endParaRPr>
          </a:p>
          <a:p>
            <a:pPr algn="l" rtl="0">
              <a:spcBef>
                <a:spcPct val="0"/>
              </a:spcBef>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show.sh $HOME</a:t>
            </a:r>
          </a:p>
          <a:p>
            <a:pPr algn="l" rtl="0" eaLnBrk="1" hangingPunct="1">
              <a:spcBef>
                <a:spcPct val="0"/>
              </a:spcBef>
              <a:buFont typeface="Wingdings" panose="05000000000000000000" pitchFamily="2" charset="2"/>
              <a:buNone/>
            </a:pPr>
            <a:r>
              <a:rPr lang="en-US" sz="2000" dirty="0">
                <a:cs typeface="Arial" panose="020B0604020202020204" pitchFamily="34" charset="0"/>
              </a:rPr>
              <a:t>./  ../  .login  .logout  scripts/  show.sh*</a:t>
            </a:r>
          </a:p>
          <a:p>
            <a:pPr algn="l" rtl="0" eaLnBrk="1" hangingPunct="1">
              <a:spcBef>
                <a:spcPct val="0"/>
              </a:spcBef>
              <a:buFont typeface="Wingdings" panose="05000000000000000000" pitchFamily="2" charset="2"/>
              <a:buNone/>
            </a:pPr>
            <a:r>
              <a:rPr lang="en-US" sz="2000" dirty="0">
                <a:cs typeface="Arial" panose="020B0604020202020204" pitchFamily="34" charset="0"/>
              </a:rPr>
              <a:t>test.sh*  zzz.txt</a:t>
            </a:r>
          </a:p>
          <a:p>
            <a:pPr algn="l" rtl="0" eaLnBrk="1" hangingPunct="1">
              <a:spcBef>
                <a:spcPct val="0"/>
              </a:spcBef>
              <a:buFont typeface="Wingdings" panose="05000000000000000000" pitchFamily="2" charset="2"/>
              <a:buNone/>
            </a:pPr>
            <a:r>
              <a:rPr lang="en-US" sz="2000" dirty="0">
                <a:cs typeface="Arial" panose="020B0604020202020204" pitchFamily="34" charset="0"/>
              </a:rPr>
              <a:t> </a:t>
            </a:r>
          </a:p>
          <a:p>
            <a:pPr algn="l" rtl="0" eaLnBrk="1" hangingPunct="1">
              <a:spcBef>
                <a:spcPct val="0"/>
              </a:spcBef>
              <a:buFont typeface="Wingdings" panose="05000000000000000000" pitchFamily="2" charset="2"/>
              <a:buNone/>
            </a:pPr>
            <a:endParaRPr lang="en-US" sz="2000" dirty="0">
              <a:cs typeface="Arial" panose="020B0604020202020204" pitchFamily="34" charset="0"/>
            </a:endParaRPr>
          </a:p>
          <a:p>
            <a:pPr algn="l" rtl="0">
              <a:spcBef>
                <a:spcPct val="0"/>
              </a:spcBef>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show.sh $HOME/zzz.txt</a:t>
            </a:r>
          </a:p>
          <a:p>
            <a:pPr algn="l" rtl="0" eaLnBrk="1" hangingPunct="1">
              <a:spcBef>
                <a:spcPct val="0"/>
              </a:spcBef>
              <a:buFont typeface="Wingdings" panose="05000000000000000000" pitchFamily="2" charset="2"/>
              <a:buNone/>
            </a:pPr>
            <a:r>
              <a:rPr lang="en-US" sz="2000" dirty="0">
                <a:cs typeface="Arial" panose="020B0604020202020204" pitchFamily="34" charset="0"/>
              </a:rPr>
              <a:t>Hello world</a:t>
            </a:r>
          </a:p>
          <a:p>
            <a:pPr algn="l" rtl="0" eaLnBrk="1" hangingPunct="1">
              <a:spcBef>
                <a:spcPct val="0"/>
              </a:spcBef>
              <a:buFont typeface="Wingdings" panose="05000000000000000000" pitchFamily="2" charset="2"/>
              <a:buNone/>
            </a:pPr>
            <a:r>
              <a:rPr lang="en-US" sz="2000" dirty="0">
                <a:cs typeface="Arial" panose="020B0604020202020204" pitchFamily="34" charset="0"/>
              </a:rPr>
              <a:t>Scripting is cool!!</a:t>
            </a:r>
          </a:p>
        </p:txBody>
      </p:sp>
      <p:sp>
        <p:nvSpPr>
          <p:cNvPr id="1959940" name="Text Box 4"/>
          <p:cNvSpPr txBox="1">
            <a:spLocks noChangeArrowheads="1"/>
          </p:cNvSpPr>
          <p:nvPr/>
        </p:nvSpPr>
        <p:spPr bwMode="auto">
          <a:xfrm>
            <a:off x="6781801" y="1474789"/>
            <a:ext cx="3529013" cy="4524375"/>
          </a:xfrm>
          <a:prstGeom prst="rect">
            <a:avLst/>
          </a:prstGeom>
          <a:noFill/>
          <a:ln w="12700">
            <a:solidFill>
              <a:schemeClr val="tx1"/>
            </a:solidFill>
            <a:miter lim="800000"/>
            <a:headEnd type="none" w="sm" len="sm"/>
            <a:tailEnd type="none" w="sm" len="sm"/>
          </a:ln>
          <a:effectLst/>
        </p:spPr>
        <p:txBody>
          <a:bodyPr lIns="36000">
            <a:spAutoFit/>
          </a:bodyPr>
          <a:lstStyle/>
          <a:p>
            <a:pPr algn="l" rtl="0" eaLnBrk="0" hangingPunct="0">
              <a:buClr>
                <a:schemeClr val="tx1"/>
              </a:buClr>
              <a:defRPr/>
            </a:pPr>
            <a:r>
              <a:rPr kumimoji="1" lang="en-US" b="1" u="sng" dirty="0">
                <a:effectLst>
                  <a:outerShdw blurRad="38100" dist="38100" dir="2700000" algn="tl">
                    <a:srgbClr val="C0C0C0"/>
                  </a:outerShdw>
                </a:effectLst>
                <a:latin typeface="Arial Rounded MT Bold" pitchFamily="34" charset="0"/>
                <a:cs typeface="Guttman Haim" pitchFamily="2" charset="-79"/>
              </a:rPr>
              <a:t>Show.sh</a:t>
            </a:r>
          </a:p>
          <a:p>
            <a:pPr algn="l" rtl="0" eaLnBrk="0" hangingPunct="0">
              <a:buClr>
                <a:schemeClr val="tx1"/>
              </a:buClr>
              <a:defRPr/>
            </a:pPr>
            <a:r>
              <a:rPr kumimoji="1" lang="en-US" dirty="0">
                <a:latin typeface="Arial Rounded MT Bold" pitchFamily="34" charset="0"/>
                <a:cs typeface="Guttman Haim" pitchFamily="2" charset="-79"/>
              </a:rPr>
              <a:t>#!/bin/</a:t>
            </a:r>
            <a:r>
              <a:rPr kumimoji="1" lang="en-US" dirty="0" err="1">
                <a:latin typeface="Arial Rounded MT Bold" pitchFamily="34" charset="0"/>
                <a:cs typeface="Guttman Haim" pitchFamily="2" charset="-79"/>
              </a:rPr>
              <a:t>sh</a:t>
            </a:r>
            <a:endParaRPr kumimoji="1" lang="en-US" dirty="0">
              <a:latin typeface="Arial Rounded MT Bold" pitchFamily="34" charset="0"/>
              <a:cs typeface="Guttman Haim" pitchFamily="2" charset="-79"/>
            </a:endParaRPr>
          </a:p>
          <a:p>
            <a:pPr algn="l" rtl="0" eaLnBrk="0" hangingPunct="0">
              <a:buClr>
                <a:schemeClr val="tx1"/>
              </a:buClr>
              <a:defRPr/>
            </a:pPr>
            <a:endParaRPr kumimoji="1" lang="en-US" dirty="0">
              <a:latin typeface="Arial Rounded MT Bold" pitchFamily="34" charset="0"/>
              <a:cs typeface="Guttman Haim" pitchFamily="2" charset="-79"/>
            </a:endParaRPr>
          </a:p>
          <a:p>
            <a:pPr algn="l" rtl="0" eaLnBrk="0" hangingPunct="0">
              <a:buClr>
                <a:schemeClr val="tx1"/>
              </a:buClr>
              <a:defRPr/>
            </a:pPr>
            <a:r>
              <a:rPr kumimoji="1" lang="en-US" dirty="0">
                <a:latin typeface="Arial Rounded MT Bold" pitchFamily="34" charset="0"/>
                <a:cs typeface="Guttman Haim" pitchFamily="2" charset="-79"/>
              </a:rPr>
              <a:t># this script  - shows a file or</a:t>
            </a:r>
          </a:p>
          <a:p>
            <a:pPr algn="l" rtl="0" eaLnBrk="0" hangingPunct="0">
              <a:buClr>
                <a:schemeClr val="tx1"/>
              </a:buClr>
              <a:defRPr/>
            </a:pPr>
            <a:r>
              <a:rPr kumimoji="1" lang="en-US" dirty="0">
                <a:latin typeface="Arial Rounded MT Bold" pitchFamily="34" charset="0"/>
                <a:cs typeface="Guttman Haim" pitchFamily="2" charset="-79"/>
              </a:rPr>
              <a:t># list a directory</a:t>
            </a:r>
          </a:p>
          <a:p>
            <a:pPr algn="l" rtl="0" eaLnBrk="0" hangingPunct="0">
              <a:buClr>
                <a:schemeClr val="tx1"/>
              </a:buClr>
              <a:defRPr/>
            </a:pPr>
            <a:endParaRPr kumimoji="1" lang="en-US" dirty="0">
              <a:latin typeface="Arial Rounded MT Bold" pitchFamily="34" charset="0"/>
              <a:cs typeface="Guttman Haim" pitchFamily="2" charset="-79"/>
            </a:endParaRPr>
          </a:p>
          <a:p>
            <a:pPr algn="l" rtl="0" eaLnBrk="0" hangingPunct="0">
              <a:buClr>
                <a:schemeClr val="tx1"/>
              </a:buClr>
              <a:defRPr/>
            </a:pPr>
            <a:r>
              <a:rPr kumimoji="1" lang="en-US" dirty="0">
                <a:latin typeface="Arial Rounded MT Bold" pitchFamily="34" charset="0"/>
                <a:cs typeface="Guttman Haim" pitchFamily="2" charset="-79"/>
              </a:rPr>
              <a:t>if [ -z "$1" ]; then</a:t>
            </a:r>
          </a:p>
          <a:p>
            <a:pPr algn="l" rtl="0" eaLnBrk="0" hangingPunct="0">
              <a:buClr>
                <a:schemeClr val="tx1"/>
              </a:buClr>
              <a:defRPr/>
            </a:pPr>
            <a:r>
              <a:rPr kumimoji="1" lang="en-US" dirty="0">
                <a:latin typeface="Arial Rounded MT Bold" pitchFamily="34" charset="0"/>
                <a:cs typeface="Guttman Haim" pitchFamily="2" charset="-79"/>
              </a:rPr>
              <a:t>   echo "Usage: $0 &lt;filename&gt;"</a:t>
            </a:r>
          </a:p>
          <a:p>
            <a:pPr algn="l" rtl="0" eaLnBrk="0" hangingPunct="0">
              <a:buClr>
                <a:schemeClr val="tx1"/>
              </a:buClr>
              <a:defRPr/>
            </a:pPr>
            <a:r>
              <a:rPr kumimoji="1" lang="en-US" dirty="0">
                <a:latin typeface="Arial Rounded MT Bold" pitchFamily="34" charset="0"/>
                <a:cs typeface="Guttman Haim" pitchFamily="2" charset="-79"/>
              </a:rPr>
              <a:t>   exit 1</a:t>
            </a:r>
          </a:p>
          <a:p>
            <a:pPr algn="l" rtl="0" eaLnBrk="0" hangingPunct="0">
              <a:buClr>
                <a:schemeClr val="tx1"/>
              </a:buClr>
              <a:defRPr/>
            </a:pPr>
            <a:r>
              <a:rPr kumimoji="1" lang="en-US" dirty="0" err="1">
                <a:latin typeface="Arial Rounded MT Bold" pitchFamily="34" charset="0"/>
                <a:cs typeface="Guttman Haim" pitchFamily="2" charset="-79"/>
              </a:rPr>
              <a:t>fi</a:t>
            </a:r>
            <a:endParaRPr kumimoji="1" lang="en-US" dirty="0">
              <a:latin typeface="Arial Rounded MT Bold" pitchFamily="34" charset="0"/>
              <a:cs typeface="Guttman Haim" pitchFamily="2" charset="-79"/>
            </a:endParaRPr>
          </a:p>
          <a:p>
            <a:pPr algn="l" rtl="0" eaLnBrk="0" hangingPunct="0">
              <a:buClr>
                <a:schemeClr val="tx1"/>
              </a:buClr>
              <a:defRPr/>
            </a:pPr>
            <a:endParaRPr kumimoji="1" lang="en-US" dirty="0">
              <a:latin typeface="Arial Rounded MT Bold" pitchFamily="34" charset="0"/>
              <a:cs typeface="Guttman Haim" pitchFamily="2" charset="-79"/>
            </a:endParaRPr>
          </a:p>
          <a:p>
            <a:pPr algn="l" rtl="0" eaLnBrk="0" hangingPunct="0">
              <a:buClr>
                <a:schemeClr val="tx1"/>
              </a:buClr>
              <a:defRPr/>
            </a:pPr>
            <a:r>
              <a:rPr kumimoji="1" lang="en-US" dirty="0">
                <a:latin typeface="Arial Rounded MT Bold" pitchFamily="34" charset="0"/>
                <a:cs typeface="Guttman Haim" pitchFamily="2" charset="-79"/>
              </a:rPr>
              <a:t>if [ -d “$1” ]; then</a:t>
            </a:r>
            <a:br>
              <a:rPr kumimoji="1" lang="en-US" dirty="0">
                <a:latin typeface="Arial Rounded MT Bold" pitchFamily="34" charset="0"/>
                <a:cs typeface="Guttman Haim" pitchFamily="2" charset="-79"/>
              </a:rPr>
            </a:br>
            <a:r>
              <a:rPr kumimoji="1" lang="en-US" dirty="0">
                <a:latin typeface="Arial Rounded MT Bold" pitchFamily="34" charset="0"/>
                <a:cs typeface="Guttman Haim" pitchFamily="2" charset="-79"/>
              </a:rPr>
              <a:t>	</a:t>
            </a:r>
            <a:r>
              <a:rPr kumimoji="1" lang="en-US" dirty="0" err="1">
                <a:latin typeface="Arial Rounded MT Bold" pitchFamily="34" charset="0"/>
                <a:cs typeface="Guttman Haim" pitchFamily="2" charset="-79"/>
              </a:rPr>
              <a:t>ls</a:t>
            </a:r>
            <a:r>
              <a:rPr kumimoji="1" lang="en-US" dirty="0">
                <a:latin typeface="Arial Rounded MT Bold" pitchFamily="34" charset="0"/>
                <a:cs typeface="Guttman Haim" pitchFamily="2" charset="-79"/>
              </a:rPr>
              <a:t> –</a:t>
            </a:r>
            <a:r>
              <a:rPr kumimoji="1" lang="en-US" dirty="0" err="1">
                <a:latin typeface="Arial Rounded MT Bold" pitchFamily="34" charset="0"/>
                <a:cs typeface="Guttman Haim" pitchFamily="2" charset="-79"/>
              </a:rPr>
              <a:t>aF</a:t>
            </a:r>
            <a:r>
              <a:rPr kumimoji="1" lang="en-US" dirty="0">
                <a:latin typeface="Arial Rounded MT Bold" pitchFamily="34" charset="0"/>
                <a:cs typeface="Guttman Haim" pitchFamily="2" charset="-79"/>
              </a:rPr>
              <a:t> “$1”</a:t>
            </a:r>
          </a:p>
          <a:p>
            <a:pPr algn="l" rtl="0" eaLnBrk="0" hangingPunct="0">
              <a:buClr>
                <a:schemeClr val="tx1"/>
              </a:buClr>
              <a:defRPr/>
            </a:pPr>
            <a:r>
              <a:rPr kumimoji="1" lang="en-US" dirty="0">
                <a:latin typeface="Arial Rounded MT Bold" pitchFamily="34" charset="0"/>
                <a:cs typeface="Guttman Haim" pitchFamily="2" charset="-79"/>
              </a:rPr>
              <a:t>else</a:t>
            </a:r>
          </a:p>
          <a:p>
            <a:pPr algn="l" rtl="0" eaLnBrk="0" hangingPunct="0">
              <a:buClr>
                <a:schemeClr val="tx1"/>
              </a:buClr>
              <a:defRPr/>
            </a:pPr>
            <a:r>
              <a:rPr kumimoji="1" lang="en-US" dirty="0">
                <a:latin typeface="Arial Rounded MT Bold" pitchFamily="34" charset="0"/>
                <a:cs typeface="Guttman Haim" pitchFamily="2" charset="-79"/>
              </a:rPr>
              <a:t>	more “$1”</a:t>
            </a:r>
          </a:p>
          <a:p>
            <a:pPr algn="l" rtl="0" eaLnBrk="0" hangingPunct="0">
              <a:buClr>
                <a:schemeClr val="tx1"/>
              </a:buClr>
              <a:defRPr/>
            </a:pPr>
            <a:r>
              <a:rPr kumimoji="1" lang="en-US" dirty="0" err="1">
                <a:latin typeface="Arial Rounded MT Bold" pitchFamily="34" charset="0"/>
                <a:cs typeface="Guttman Haim" pitchFamily="2" charset="-79"/>
              </a:rPr>
              <a:t>fi</a:t>
            </a:r>
            <a:endParaRPr kumimoji="1" lang="en-US" dirty="0">
              <a:latin typeface="Arial Rounded MT Bold" pitchFamily="34" charset="0"/>
              <a:cs typeface="Guttman Haim" pitchFamily="2" charset="-79"/>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164</a:t>
            </a:fld>
            <a:endParaRPr lang="he-IL" dirty="0"/>
          </a:p>
        </p:txBody>
      </p:sp>
    </p:spTree>
    <p:extLst>
      <p:ext uri="{BB962C8B-B14F-4D97-AF65-F5344CB8AC3E}">
        <p14:creationId xmlns:p14="http://schemas.microsoft.com/office/powerpoint/2010/main" xmlns="" val="1533550510"/>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2"/>
          <p:cNvSpPr>
            <a:spLocks noGrp="1" noChangeArrowheads="1"/>
          </p:cNvSpPr>
          <p:nvPr>
            <p:ph type="title"/>
          </p:nvPr>
        </p:nvSpPr>
        <p:spPr>
          <a:xfrm>
            <a:off x="324633" y="0"/>
            <a:ext cx="10515600" cy="1325563"/>
          </a:xfrm>
        </p:spPr>
        <p:txBody>
          <a:bodyPr>
            <a:normAutofit/>
          </a:bodyPr>
          <a:lstStyle/>
          <a:p>
            <a:r>
              <a:rPr lang="en-US" dirty="0">
                <a:solidFill>
                  <a:schemeClr val="bg1"/>
                </a:solidFill>
                <a:cs typeface="Times New Roman" panose="02020603050405020304" pitchFamily="18" charset="0"/>
              </a:rPr>
              <a:t>Case</a:t>
            </a:r>
          </a:p>
        </p:txBody>
      </p:sp>
      <p:sp>
        <p:nvSpPr>
          <p:cNvPr id="164869" name="Rectangle 3"/>
          <p:cNvSpPr>
            <a:spLocks noGrp="1" noChangeArrowheads="1"/>
          </p:cNvSpPr>
          <p:nvPr>
            <p:ph idx="1"/>
          </p:nvPr>
        </p:nvSpPr>
        <p:spPr/>
        <p:txBody>
          <a:bodyPr/>
          <a:lstStyle/>
          <a:p>
            <a:pPr algn="l" rtl="0" eaLnBrk="1" hangingPunct="1"/>
            <a:r>
              <a:rPr lang="en-US" sz="1800">
                <a:cs typeface="Arial" panose="020B0604020202020204" pitchFamily="34" charset="0"/>
              </a:rPr>
              <a:t>Selects between several patterns to match an expression.</a:t>
            </a:r>
          </a:p>
          <a:p>
            <a:pPr algn="l" rtl="0" eaLnBrk="1" hangingPunct="1"/>
            <a:r>
              <a:rPr lang="en-US" sz="1800">
                <a:cs typeface="Arial" panose="020B0604020202020204" pitchFamily="34" charset="0"/>
              </a:rPr>
              <a:t>Syntax:</a:t>
            </a:r>
            <a:br>
              <a:rPr lang="en-US" sz="1800">
                <a:cs typeface="Arial" panose="020B0604020202020204" pitchFamily="34" charset="0"/>
              </a:rPr>
            </a:br>
            <a:r>
              <a:rPr lang="en-US" sz="1800">
                <a:cs typeface="Arial" panose="020B0604020202020204" pitchFamily="34" charset="0"/>
              </a:rPr>
              <a:t>case </a:t>
            </a:r>
            <a:r>
              <a:rPr lang="en-US" sz="1800" i="1">
                <a:cs typeface="Arial" panose="020B0604020202020204" pitchFamily="34" charset="0"/>
              </a:rPr>
              <a:t>expression</a:t>
            </a:r>
            <a:r>
              <a:rPr lang="en-US" sz="1800">
                <a:cs typeface="Arial" panose="020B0604020202020204" pitchFamily="34" charset="0"/>
              </a:rPr>
              <a:t> in</a:t>
            </a:r>
            <a:br>
              <a:rPr lang="en-US" sz="1800">
                <a:cs typeface="Arial" panose="020B0604020202020204" pitchFamily="34" charset="0"/>
              </a:rPr>
            </a:br>
            <a:r>
              <a:rPr lang="en-US" sz="1800">
                <a:cs typeface="Arial" panose="020B0604020202020204" pitchFamily="34" charset="0"/>
              </a:rPr>
              <a:t>	</a:t>
            </a:r>
            <a:r>
              <a:rPr lang="en-US" sz="1800" i="1">
                <a:cs typeface="Arial" panose="020B0604020202020204" pitchFamily="34" charset="0"/>
              </a:rPr>
              <a:t>pattern1) cmd list 1</a:t>
            </a:r>
            <a:br>
              <a:rPr lang="en-US" sz="1800" i="1">
                <a:cs typeface="Arial" panose="020B0604020202020204" pitchFamily="34" charset="0"/>
              </a:rPr>
            </a:br>
            <a:r>
              <a:rPr lang="en-US" sz="1800" i="1">
                <a:cs typeface="Arial" panose="020B0604020202020204" pitchFamily="34" charset="0"/>
              </a:rPr>
              <a:t> 		;;</a:t>
            </a:r>
            <a:br>
              <a:rPr lang="en-US" sz="1800" i="1">
                <a:cs typeface="Arial" panose="020B0604020202020204" pitchFamily="34" charset="0"/>
              </a:rPr>
            </a:br>
            <a:r>
              <a:rPr lang="en-US" sz="1800" i="1">
                <a:cs typeface="Arial" panose="020B0604020202020204" pitchFamily="34" charset="0"/>
              </a:rPr>
              <a:t>	pattern2) cmd list 2</a:t>
            </a:r>
            <a:br>
              <a:rPr lang="en-US" sz="1800" i="1">
                <a:cs typeface="Arial" panose="020B0604020202020204" pitchFamily="34" charset="0"/>
              </a:rPr>
            </a:br>
            <a:r>
              <a:rPr lang="en-US" sz="1800" i="1">
                <a:cs typeface="Arial" panose="020B0604020202020204" pitchFamily="34" charset="0"/>
              </a:rPr>
              <a:t>		;;</a:t>
            </a:r>
            <a:br>
              <a:rPr lang="en-US" sz="1800" i="1">
                <a:cs typeface="Arial" panose="020B0604020202020204" pitchFamily="34" charset="0"/>
              </a:rPr>
            </a:br>
            <a:r>
              <a:rPr lang="en-US" sz="1800" i="1">
                <a:cs typeface="Arial" panose="020B0604020202020204" pitchFamily="34" charset="0"/>
              </a:rPr>
              <a:t>	.</a:t>
            </a:r>
            <a:br>
              <a:rPr lang="en-US" sz="1800" i="1">
                <a:cs typeface="Arial" panose="020B0604020202020204" pitchFamily="34" charset="0"/>
              </a:rPr>
            </a:br>
            <a:r>
              <a:rPr lang="en-US" sz="1800" i="1">
                <a:cs typeface="Arial" panose="020B0604020202020204" pitchFamily="34" charset="0"/>
              </a:rPr>
              <a:t>	.</a:t>
            </a:r>
            <a:br>
              <a:rPr lang="en-US" sz="1800" i="1">
                <a:cs typeface="Arial" panose="020B0604020202020204" pitchFamily="34" charset="0"/>
              </a:rPr>
            </a:br>
            <a:r>
              <a:rPr lang="en-US" sz="1800" i="1">
                <a:cs typeface="Arial" panose="020B0604020202020204" pitchFamily="34" charset="0"/>
              </a:rPr>
              <a:t>	.</a:t>
            </a:r>
            <a:br>
              <a:rPr lang="en-US" sz="1800" i="1">
                <a:cs typeface="Arial" panose="020B0604020202020204" pitchFamily="34" charset="0"/>
              </a:rPr>
            </a:br>
            <a:r>
              <a:rPr lang="en-US" sz="1800">
                <a:cs typeface="Arial" panose="020B0604020202020204" pitchFamily="34" charset="0"/>
              </a:rPr>
              <a:t>esac</a:t>
            </a:r>
          </a:p>
          <a:p>
            <a:pPr algn="l" rtl="0" eaLnBrk="1" hangingPunct="1"/>
            <a:r>
              <a:rPr lang="en-US" sz="1800" i="1">
                <a:cs typeface="Arial" panose="020B0604020202020204" pitchFamily="34" charset="0"/>
              </a:rPr>
              <a:t>expression </a:t>
            </a:r>
            <a:r>
              <a:rPr lang="en-US" sz="1800">
                <a:cs typeface="Arial" panose="020B0604020202020204" pitchFamily="34" charset="0"/>
              </a:rPr>
              <a:t>will be matched with the patterns, one by one. If a match was found, the pattern</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s command list will be executed and the script will skip to the first command after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esac</a:t>
            </a:r>
            <a:r>
              <a:rPr lang="en-US" sz="1800">
                <a:latin typeface="Times New Roman" panose="02020603050405020304" pitchFamily="18" charset="0"/>
                <a:cs typeface="Arial" panose="020B0604020202020204" pitchFamily="34" charset="0"/>
              </a:rPr>
              <a:t>”</a:t>
            </a:r>
            <a:endParaRPr lang="en-US" sz="18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165</a:t>
            </a:fld>
            <a:endParaRPr lang="he-IL" dirty="0"/>
          </a:p>
        </p:txBody>
      </p:sp>
    </p:spTree>
    <p:extLst>
      <p:ext uri="{BB962C8B-B14F-4D97-AF65-F5344CB8AC3E}">
        <p14:creationId xmlns:p14="http://schemas.microsoft.com/office/powerpoint/2010/main" xmlns="" val="901236008"/>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2"/>
          <p:cNvSpPr>
            <a:spLocks noGrp="1" noChangeArrowheads="1"/>
          </p:cNvSpPr>
          <p:nvPr>
            <p:ph type="title"/>
          </p:nvPr>
        </p:nvSpPr>
        <p:spPr>
          <a:xfrm>
            <a:off x="299581" y="0"/>
            <a:ext cx="10515600" cy="1325563"/>
          </a:xfrm>
        </p:spPr>
        <p:txBody>
          <a:bodyPr>
            <a:normAutofit/>
          </a:bodyPr>
          <a:lstStyle/>
          <a:p>
            <a:r>
              <a:rPr lang="en-US" dirty="0">
                <a:solidFill>
                  <a:schemeClr val="bg1"/>
                </a:solidFill>
                <a:cs typeface="Times New Roman" panose="02020603050405020304" pitchFamily="18" charset="0"/>
              </a:rPr>
              <a:t>Case – Cont.</a:t>
            </a:r>
          </a:p>
        </p:txBody>
      </p:sp>
      <p:sp>
        <p:nvSpPr>
          <p:cNvPr id="165893" name="Rectangle 3"/>
          <p:cNvSpPr>
            <a:spLocks noGrp="1" noChangeArrowheads="1"/>
          </p:cNvSpPr>
          <p:nvPr>
            <p:ph idx="1"/>
          </p:nvPr>
        </p:nvSpPr>
        <p:spPr/>
        <p:txBody>
          <a:bodyPr/>
          <a:lstStyle/>
          <a:p>
            <a:pPr algn="l" rtl="0" eaLnBrk="1" hangingPunct="1"/>
            <a:r>
              <a:rPr lang="en-US" sz="1800" i="1">
                <a:cs typeface="Arial" panose="020B0604020202020204" pitchFamily="34" charset="0"/>
              </a:rPr>
              <a:t>Pattern</a:t>
            </a:r>
            <a:r>
              <a:rPr lang="en-US" sz="1800">
                <a:cs typeface="Arial" panose="020B0604020202020204" pitchFamily="34" charset="0"/>
              </a:rPr>
              <a:t> can hold the following wild cards and operators:</a:t>
            </a:r>
            <a:br>
              <a:rPr lang="en-US" sz="1800">
                <a:cs typeface="Arial" panose="020B0604020202020204" pitchFamily="34" charset="0"/>
              </a:rPr>
            </a:br>
            <a:r>
              <a:rPr lang="en-US" sz="1800">
                <a:cs typeface="Arial" panose="020B0604020202020204" pitchFamily="34" charset="0"/>
              </a:rPr>
              <a:t>* 	:   0 or more characters</a:t>
            </a:r>
            <a:br>
              <a:rPr lang="en-US" sz="1800">
                <a:cs typeface="Arial" panose="020B0604020202020204" pitchFamily="34" charset="0"/>
              </a:rPr>
            </a:br>
            <a:r>
              <a:rPr lang="en-US" sz="1800">
                <a:cs typeface="Arial" panose="020B0604020202020204" pitchFamily="34" charset="0"/>
              </a:rPr>
              <a:t>?	:   exactly 1 character</a:t>
            </a:r>
            <a:br>
              <a:rPr lang="en-US" sz="1800">
                <a:cs typeface="Arial" panose="020B0604020202020204" pitchFamily="34" charset="0"/>
              </a:rPr>
            </a:br>
            <a:r>
              <a:rPr lang="en-US" sz="1800">
                <a:cs typeface="Arial" panose="020B0604020202020204" pitchFamily="34" charset="0"/>
              </a:rPr>
              <a:t>[]	:   one of the characters enclosed in (ranges allowed)</a:t>
            </a:r>
            <a:br>
              <a:rPr lang="en-US" sz="1800">
                <a:cs typeface="Arial" panose="020B0604020202020204" pitchFamily="34" charset="0"/>
              </a:rPr>
            </a:br>
            <a:r>
              <a:rPr lang="en-US" sz="1800">
                <a:cs typeface="Arial" panose="020B0604020202020204" pitchFamily="34" charset="0"/>
              </a:rPr>
              <a:t>[!]	:   not one of the characters enclosed (! Should be the first char)</a:t>
            </a:r>
            <a:br>
              <a:rPr lang="en-US" sz="1800">
                <a:cs typeface="Arial" panose="020B0604020202020204" pitchFamily="34" charset="0"/>
              </a:rPr>
            </a:br>
            <a:r>
              <a:rPr lang="en-US" sz="1800">
                <a:cs typeface="Arial" panose="020B0604020202020204" pitchFamily="34" charset="0"/>
              </a:rPr>
              <a:t>|	:   logical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or</a:t>
            </a:r>
            <a:r>
              <a:rPr lang="en-US" sz="1800">
                <a:latin typeface="Times New Roman" panose="02020603050405020304" pitchFamily="18" charset="0"/>
                <a:cs typeface="Arial" panose="020B0604020202020204" pitchFamily="34" charset="0"/>
              </a:rPr>
              <a:t>”</a:t>
            </a:r>
            <a:endParaRPr lang="en-US" sz="1800">
              <a:cs typeface="Arial" panose="020B0604020202020204" pitchFamily="34" charset="0"/>
            </a:endParaRPr>
          </a:p>
          <a:p>
            <a:pPr algn="l" rtl="0" eaLnBrk="1" hangingPunct="1"/>
            <a:r>
              <a:rPr lang="en-US" sz="1800">
                <a:cs typeface="Arial" panose="020B0604020202020204" pitchFamily="34" charset="0"/>
              </a:rPr>
              <a:t>Examples:</a:t>
            </a:r>
            <a:br>
              <a:rPr lang="en-US" sz="1800">
                <a:cs typeface="Arial" panose="020B0604020202020204" pitchFamily="34" charset="0"/>
              </a:rPr>
            </a:br>
            <a:r>
              <a:rPr lang="en-US" sz="1800">
                <a:solidFill>
                  <a:srgbClr val="006F6C"/>
                </a:solidFill>
                <a:cs typeface="Arial" panose="020B0604020202020204" pitchFamily="34" charset="0"/>
              </a:rPr>
              <a:t>case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$x</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 in</a:t>
            </a:r>
            <a:br>
              <a:rPr lang="en-US" sz="1800">
                <a:solidFill>
                  <a:srgbClr val="006F6C"/>
                </a:solidFill>
                <a:cs typeface="Arial" panose="020B0604020202020204" pitchFamily="34" charset="0"/>
              </a:rPr>
            </a:br>
            <a:r>
              <a:rPr lang="en-US" sz="1800">
                <a:solidFill>
                  <a:srgbClr val="006F6C"/>
                </a:solidFill>
                <a:cs typeface="Arial" panose="020B0604020202020204" pitchFamily="34" charset="0"/>
              </a:rPr>
              <a:t>	*a*) echo has an a ;;</a:t>
            </a:r>
            <a:br>
              <a:rPr lang="en-US" sz="1800">
                <a:solidFill>
                  <a:srgbClr val="006F6C"/>
                </a:solidFill>
                <a:cs typeface="Arial" panose="020B0604020202020204" pitchFamily="34" charset="0"/>
              </a:rPr>
            </a:br>
            <a:r>
              <a:rPr lang="en-US" sz="1800">
                <a:solidFill>
                  <a:srgbClr val="006F6C"/>
                </a:solidFill>
                <a:cs typeface="Arial" panose="020B0604020202020204" pitchFamily="34" charset="0"/>
              </a:rPr>
              <a:t>	[!a-zA-Z]*) echo does not start with a letter ;;</a:t>
            </a:r>
            <a:br>
              <a:rPr lang="en-US" sz="1800">
                <a:solidFill>
                  <a:srgbClr val="006F6C"/>
                </a:solidFill>
                <a:cs typeface="Arial" panose="020B0604020202020204" pitchFamily="34" charset="0"/>
              </a:rPr>
            </a:br>
            <a:r>
              <a:rPr lang="en-US" sz="1800">
                <a:solidFill>
                  <a:srgbClr val="006F6C"/>
                </a:solidFill>
                <a:cs typeface="Arial" panose="020B0604020202020204" pitchFamily="34" charset="0"/>
              </a:rPr>
              <a:t>	[0-9]*) echo starts with a digit ;;</a:t>
            </a:r>
            <a:br>
              <a:rPr lang="en-US" sz="1800">
                <a:solidFill>
                  <a:srgbClr val="006F6C"/>
                </a:solidFill>
                <a:cs typeface="Arial" panose="020B0604020202020204" pitchFamily="34" charset="0"/>
              </a:rPr>
            </a:br>
            <a:r>
              <a:rPr lang="en-US" sz="1800">
                <a:solidFill>
                  <a:srgbClr val="006F6C"/>
                </a:solidFill>
                <a:cs typeface="Arial" panose="020B0604020202020204" pitchFamily="34" charset="0"/>
              </a:rPr>
              <a:t>	a* | b* | c??) echo starts with a or b or 3 letters starting with c ;;</a:t>
            </a:r>
            <a:br>
              <a:rPr lang="en-US" sz="1800">
                <a:solidFill>
                  <a:srgbClr val="006F6C"/>
                </a:solidFill>
                <a:cs typeface="Arial" panose="020B0604020202020204" pitchFamily="34" charset="0"/>
              </a:rPr>
            </a:br>
            <a:r>
              <a:rPr lang="en-US" sz="1800">
                <a:solidFill>
                  <a:srgbClr val="006F6C"/>
                </a:solidFill>
                <a:cs typeface="Arial" panose="020B0604020202020204" pitchFamily="34" charset="0"/>
              </a:rPr>
              <a:t>esac</a:t>
            </a:r>
          </a:p>
          <a:p>
            <a:pPr algn="l" rtl="0" eaLnBrk="1" hangingPunct="1"/>
            <a:r>
              <a:rPr lang="en-US" sz="1800">
                <a:cs typeface="Arial" panose="020B0604020202020204" pitchFamily="34" charset="0"/>
              </a:rPr>
              <a:t>How can we set a default command list (a.k.a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others</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166</a:t>
            </a:fld>
            <a:endParaRPr lang="he-IL" dirty="0"/>
          </a:p>
        </p:txBody>
      </p:sp>
    </p:spTree>
    <p:extLst>
      <p:ext uri="{BB962C8B-B14F-4D97-AF65-F5344CB8AC3E}">
        <p14:creationId xmlns:p14="http://schemas.microsoft.com/office/powerpoint/2010/main" xmlns="" val="545636700"/>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p:cNvSpPr>
            <a:spLocks noGrp="1" noChangeArrowheads="1"/>
          </p:cNvSpPr>
          <p:nvPr>
            <p:ph type="title"/>
          </p:nvPr>
        </p:nvSpPr>
        <p:spPr>
          <a:xfrm>
            <a:off x="337159" y="0"/>
            <a:ext cx="10515600" cy="1325563"/>
          </a:xfrm>
        </p:spPr>
        <p:txBody>
          <a:bodyPr>
            <a:normAutofit/>
          </a:bodyPr>
          <a:lstStyle/>
          <a:p>
            <a:r>
              <a:rPr lang="en-US" dirty="0">
                <a:solidFill>
                  <a:schemeClr val="bg1"/>
                </a:solidFill>
                <a:cs typeface="Times New Roman" panose="02020603050405020304" pitchFamily="18" charset="0"/>
              </a:rPr>
              <a:t>While - loops</a:t>
            </a:r>
          </a:p>
        </p:txBody>
      </p:sp>
      <p:sp>
        <p:nvSpPr>
          <p:cNvPr id="171013" name="Rectangle 3"/>
          <p:cNvSpPr>
            <a:spLocks noGrp="1" noChangeArrowheads="1"/>
          </p:cNvSpPr>
          <p:nvPr>
            <p:ph idx="1"/>
          </p:nvPr>
        </p:nvSpPr>
        <p:spPr/>
        <p:txBody>
          <a:bodyPr/>
          <a:lstStyle/>
          <a:p>
            <a:pPr algn="l" rtl="0" eaLnBrk="1" hangingPunct="1"/>
            <a:r>
              <a:rPr lang="en-US" sz="2000">
                <a:cs typeface="Arial" panose="020B0604020202020204" pitchFamily="34" charset="0"/>
              </a:rPr>
              <a:t>Syntax:</a:t>
            </a:r>
            <a:br>
              <a:rPr lang="en-US" sz="2000">
                <a:cs typeface="Arial" panose="020B0604020202020204" pitchFamily="34" charset="0"/>
              </a:rPr>
            </a:br>
            <a:r>
              <a:rPr lang="en-US" sz="2000">
                <a:cs typeface="Arial" panose="020B0604020202020204" pitchFamily="34" charset="0"/>
              </a:rPr>
              <a:t>while  </a:t>
            </a:r>
            <a:r>
              <a:rPr lang="en-US" sz="2000" i="1">
                <a:cs typeface="Arial" panose="020B0604020202020204" pitchFamily="34" charset="0"/>
              </a:rPr>
              <a:t>commands </a:t>
            </a:r>
            <a:br>
              <a:rPr lang="en-US" sz="2000" i="1">
                <a:cs typeface="Arial" panose="020B0604020202020204" pitchFamily="34" charset="0"/>
              </a:rPr>
            </a:br>
            <a:r>
              <a:rPr lang="en-US" sz="2000">
                <a:cs typeface="Arial" panose="020B0604020202020204" pitchFamily="34" charset="0"/>
              </a:rPr>
              <a:t>do</a:t>
            </a:r>
            <a:br>
              <a:rPr lang="en-US" sz="2000">
                <a:cs typeface="Arial" panose="020B0604020202020204" pitchFamily="34" charset="0"/>
              </a:rPr>
            </a:br>
            <a:r>
              <a:rPr lang="en-US" sz="2000">
                <a:cs typeface="Arial" panose="020B0604020202020204" pitchFamily="34" charset="0"/>
              </a:rPr>
              <a:t>	[ </a:t>
            </a:r>
            <a:r>
              <a:rPr lang="en-US" sz="2000" i="1">
                <a:cs typeface="Arial" panose="020B0604020202020204" pitchFamily="34" charset="0"/>
              </a:rPr>
              <a:t>commands </a:t>
            </a:r>
            <a:r>
              <a:rPr lang="en-US" sz="2000">
                <a:cs typeface="Arial" panose="020B0604020202020204" pitchFamily="34" charset="0"/>
              </a:rPr>
              <a:t>]</a:t>
            </a:r>
            <a:br>
              <a:rPr lang="en-US" sz="2000">
                <a:cs typeface="Arial" panose="020B0604020202020204" pitchFamily="34" charset="0"/>
              </a:rPr>
            </a:br>
            <a:r>
              <a:rPr lang="en-US" sz="2000">
                <a:cs typeface="Arial" panose="020B0604020202020204" pitchFamily="34" charset="0"/>
              </a:rPr>
              <a:t>done</a:t>
            </a:r>
          </a:p>
          <a:p>
            <a:pPr algn="l" rtl="0" eaLnBrk="1" hangingPunct="1"/>
            <a:r>
              <a:rPr lang="en-US" sz="2000">
                <a:cs typeface="Arial" panose="020B0604020202020204" pitchFamily="34" charset="0"/>
              </a:rPr>
              <a:t>The commands (one or more) after the while are executed one by one</a:t>
            </a:r>
          </a:p>
          <a:p>
            <a:pPr algn="l" rtl="0" eaLnBrk="1" hangingPunct="1"/>
            <a:r>
              <a:rPr lang="en-US" sz="2000">
                <a:cs typeface="Arial" panose="020B0604020202020204" pitchFamily="34" charset="0"/>
              </a:rPr>
              <a:t>After executing them, the value of $? Is examined. </a:t>
            </a:r>
            <a:br>
              <a:rPr lang="en-US" sz="2000">
                <a:cs typeface="Arial" panose="020B0604020202020204" pitchFamily="34" charset="0"/>
              </a:rPr>
            </a:br>
            <a:r>
              <a:rPr lang="en-US" sz="2000">
                <a:cs typeface="Arial" panose="020B0604020202020204" pitchFamily="34" charset="0"/>
              </a:rPr>
              <a:t>If it is 0, the commands inside 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do-done block</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are executed, and then,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while</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is called again.</a:t>
            </a:r>
            <a:br>
              <a:rPr lang="en-US" sz="2000">
                <a:cs typeface="Arial" panose="020B0604020202020204" pitchFamily="34" charset="0"/>
              </a:rPr>
            </a:br>
            <a:r>
              <a:rPr lang="en-US" sz="2000">
                <a:cs typeface="Arial" panose="020B0604020202020204" pitchFamily="34" charset="0"/>
              </a:rPr>
              <a:t>If $? Is not 0 when 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do</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 is reached, the script skips to the first command after 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done</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a:t>
            </a:r>
          </a:p>
          <a:p>
            <a:pPr algn="l" rtl="0" eaLnBrk="1" hangingPunct="1"/>
            <a:r>
              <a:rPr lang="en-US" sz="2000">
                <a:cs typeface="Arial" panose="020B0604020202020204" pitchFamily="34" charset="0"/>
              </a:rPr>
              <a:t>Of course, the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test</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 (a.k.a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is very useful here.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167</a:t>
            </a:fld>
            <a:endParaRPr lang="he-IL" dirty="0"/>
          </a:p>
        </p:txBody>
      </p:sp>
    </p:spTree>
    <p:extLst>
      <p:ext uri="{BB962C8B-B14F-4D97-AF65-F5344CB8AC3E}">
        <p14:creationId xmlns:p14="http://schemas.microsoft.com/office/powerpoint/2010/main" xmlns="" val="997429031"/>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2"/>
          <p:cNvSpPr>
            <a:spLocks noGrp="1" noChangeArrowheads="1"/>
          </p:cNvSpPr>
          <p:nvPr>
            <p:ph type="title"/>
          </p:nvPr>
        </p:nvSpPr>
        <p:spPr>
          <a:xfrm>
            <a:off x="2557985" y="120563"/>
            <a:ext cx="8229600" cy="1143000"/>
          </a:xfrm>
        </p:spPr>
        <p:txBody>
          <a:bodyPr>
            <a:normAutofit/>
          </a:bodyPr>
          <a:lstStyle/>
          <a:p>
            <a:r>
              <a:rPr lang="en-US" dirty="0">
                <a:solidFill>
                  <a:schemeClr val="bg1"/>
                </a:solidFill>
                <a:cs typeface="Times New Roman" panose="02020603050405020304" pitchFamily="18" charset="0"/>
              </a:rPr>
              <a:t>While loops – cont.</a:t>
            </a:r>
          </a:p>
        </p:txBody>
      </p:sp>
      <p:sp>
        <p:nvSpPr>
          <p:cNvPr id="172037" name="Rectangle 3"/>
          <p:cNvSpPr>
            <a:spLocks noGrp="1" noChangeArrowheads="1"/>
          </p:cNvSpPr>
          <p:nvPr>
            <p:ph idx="1"/>
          </p:nvPr>
        </p:nvSpPr>
        <p:spPr>
          <a:xfrm>
            <a:off x="1828800" y="2017713"/>
            <a:ext cx="8650288" cy="4506912"/>
          </a:xfrm>
        </p:spPr>
        <p:txBody>
          <a:bodyPr/>
          <a:lstStyle/>
          <a:p>
            <a:pPr algn="l" rtl="0" eaLnBrk="1" hangingPunct="1"/>
            <a:r>
              <a:rPr lang="en-US" sz="2000">
                <a:cs typeface="Arial" panose="020B0604020202020204" pitchFamily="34" charset="0"/>
              </a:rPr>
              <a:t>Example:</a:t>
            </a:r>
            <a:br>
              <a:rPr lang="en-US" sz="2000">
                <a:cs typeface="Arial" panose="020B0604020202020204" pitchFamily="34" charset="0"/>
              </a:rPr>
            </a:br>
            <a:r>
              <a:rPr lang="en-US" sz="2000">
                <a:solidFill>
                  <a:srgbClr val="006F6C"/>
                </a:solidFill>
                <a:cs typeface="Arial" panose="020B0604020202020204" pitchFamily="34" charset="0"/>
              </a:rPr>
              <a:t>x=1</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while [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$x</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le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10</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do</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	echo hello</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	x=`expr $x + 1`</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done</a:t>
            </a:r>
          </a:p>
          <a:p>
            <a:pPr algn="l" rtl="0" eaLnBrk="1" hangingPunct="1"/>
            <a:r>
              <a:rPr lang="en-US" sz="2000">
                <a:cs typeface="Arial" panose="020B0604020202020204" pitchFamily="34" charset="0"/>
              </a:rPr>
              <a:t>Example 2:</a:t>
            </a:r>
            <a:br>
              <a:rPr lang="en-US" sz="2000">
                <a:cs typeface="Arial" panose="020B0604020202020204" pitchFamily="34" charset="0"/>
              </a:rPr>
            </a:br>
            <a:r>
              <a:rPr lang="en-US" sz="2000">
                <a:solidFill>
                  <a:srgbClr val="006F6C"/>
                </a:solidFill>
                <a:cs typeface="Arial" panose="020B0604020202020204" pitchFamily="34" charset="0"/>
              </a:rPr>
              <a:t>while [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-gt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0</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 do</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	wc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l $1</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	shift</a:t>
            </a:r>
            <a:br>
              <a:rPr lang="en-US" sz="2000">
                <a:solidFill>
                  <a:srgbClr val="006F6C"/>
                </a:solidFill>
                <a:cs typeface="Arial" panose="020B0604020202020204" pitchFamily="34" charset="0"/>
              </a:rPr>
            </a:br>
            <a:r>
              <a:rPr lang="en-US" sz="2000">
                <a:solidFill>
                  <a:srgbClr val="006F6C"/>
                </a:solidFill>
                <a:cs typeface="Arial" panose="020B0604020202020204" pitchFamily="34" charset="0"/>
              </a:rPr>
              <a:t>done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168</a:t>
            </a:fld>
            <a:endParaRPr lang="he-IL" dirty="0"/>
          </a:p>
        </p:txBody>
      </p:sp>
    </p:spTree>
    <p:extLst>
      <p:ext uri="{BB962C8B-B14F-4D97-AF65-F5344CB8AC3E}">
        <p14:creationId xmlns:p14="http://schemas.microsoft.com/office/powerpoint/2010/main" xmlns="" val="1229231015"/>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a:xfrm>
            <a:off x="224424" y="0"/>
            <a:ext cx="10515600" cy="1325563"/>
          </a:xfrm>
        </p:spPr>
        <p:txBody>
          <a:bodyPr/>
          <a:lstStyle/>
          <a:p>
            <a:pPr eaLnBrk="1" hangingPunct="1"/>
            <a:r>
              <a:rPr lang="en-US" dirty="0">
                <a:solidFill>
                  <a:schemeClr val="bg1"/>
                </a:solidFill>
                <a:cs typeface="Times New Roman" panose="02020603050405020304" pitchFamily="18" charset="0"/>
              </a:rPr>
              <a:t>Until</a:t>
            </a:r>
          </a:p>
        </p:txBody>
      </p:sp>
      <p:sp>
        <p:nvSpPr>
          <p:cNvPr id="173061" name="Rectangle 3"/>
          <p:cNvSpPr>
            <a:spLocks noGrp="1" noChangeArrowheads="1"/>
          </p:cNvSpPr>
          <p:nvPr>
            <p:ph idx="1"/>
          </p:nvPr>
        </p:nvSpPr>
        <p:spPr>
          <a:xfrm>
            <a:off x="1828800" y="1628776"/>
            <a:ext cx="8650288" cy="5229225"/>
          </a:xfrm>
        </p:spPr>
        <p:txBody>
          <a:bodyPr/>
          <a:lstStyle/>
          <a:p>
            <a:pPr algn="l" rtl="0" eaLnBrk="1" hangingPunct="1">
              <a:lnSpc>
                <a:spcPct val="90000"/>
              </a:lnSpc>
            </a:pPr>
            <a:r>
              <a:rPr lang="en-US" sz="2000">
                <a:cs typeface="Arial" panose="020B0604020202020204" pitchFamily="34" charset="0"/>
              </a:rPr>
              <a:t>Syntax:</a:t>
            </a:r>
            <a:br>
              <a:rPr lang="en-US" sz="2000">
                <a:cs typeface="Arial" panose="020B0604020202020204" pitchFamily="34" charset="0"/>
              </a:rPr>
            </a:br>
            <a:r>
              <a:rPr lang="en-US" sz="2000">
                <a:cs typeface="Arial" panose="020B0604020202020204" pitchFamily="34" charset="0"/>
              </a:rPr>
              <a:t>until  </a:t>
            </a:r>
            <a:r>
              <a:rPr lang="en-US" sz="2000" i="1">
                <a:cs typeface="Arial" panose="020B0604020202020204" pitchFamily="34" charset="0"/>
              </a:rPr>
              <a:t>commands </a:t>
            </a:r>
            <a:br>
              <a:rPr lang="en-US" sz="2000" i="1">
                <a:cs typeface="Arial" panose="020B0604020202020204" pitchFamily="34" charset="0"/>
              </a:rPr>
            </a:br>
            <a:r>
              <a:rPr lang="en-US" sz="2000">
                <a:cs typeface="Arial" panose="020B0604020202020204" pitchFamily="34" charset="0"/>
              </a:rPr>
              <a:t>do</a:t>
            </a:r>
            <a:br>
              <a:rPr lang="en-US" sz="2000">
                <a:cs typeface="Arial" panose="020B0604020202020204" pitchFamily="34" charset="0"/>
              </a:rPr>
            </a:br>
            <a:r>
              <a:rPr lang="en-US" sz="2000">
                <a:cs typeface="Arial" panose="020B0604020202020204" pitchFamily="34" charset="0"/>
              </a:rPr>
              <a:t>	[ </a:t>
            </a:r>
            <a:r>
              <a:rPr lang="en-US" sz="2000" i="1">
                <a:cs typeface="Arial" panose="020B0604020202020204" pitchFamily="34" charset="0"/>
              </a:rPr>
              <a:t>commands </a:t>
            </a:r>
            <a:r>
              <a:rPr lang="en-US" sz="2000">
                <a:cs typeface="Arial" panose="020B0604020202020204" pitchFamily="34" charset="0"/>
              </a:rPr>
              <a:t>]</a:t>
            </a:r>
            <a:br>
              <a:rPr lang="en-US" sz="2000">
                <a:cs typeface="Arial" panose="020B0604020202020204" pitchFamily="34" charset="0"/>
              </a:rPr>
            </a:br>
            <a:r>
              <a:rPr lang="en-US" sz="2000">
                <a:cs typeface="Arial" panose="020B0604020202020204" pitchFamily="34" charset="0"/>
              </a:rPr>
              <a:t>done</a:t>
            </a:r>
          </a:p>
          <a:p>
            <a:pPr algn="l" rtl="0" eaLnBrk="1" hangingPunct="1">
              <a:lnSpc>
                <a:spcPct val="90000"/>
              </a:lnSpc>
            </a:pPr>
            <a:r>
              <a:rPr lang="en-US" sz="2000">
                <a:cs typeface="Arial" panose="020B0604020202020204" pitchFamily="34" charset="0"/>
              </a:rPr>
              <a:t>Same as while loop, but $? should be non-0 to enter the “do” block.</a:t>
            </a:r>
          </a:p>
          <a:p>
            <a:pPr algn="l" rtl="0" eaLnBrk="1" hangingPunct="1">
              <a:lnSpc>
                <a:spcPct val="90000"/>
              </a:lnSpc>
              <a:spcBef>
                <a:spcPct val="0"/>
              </a:spcBef>
              <a:buFont typeface="Wingdings" panose="05000000000000000000" pitchFamily="2" charset="2"/>
              <a:buNone/>
            </a:pPr>
            <a:endParaRPr lang="en-US" sz="2000">
              <a:cs typeface="Arial" panose="020B0604020202020204" pitchFamily="34" charset="0"/>
            </a:endParaRP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x=3</a:t>
            </a: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until [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$x</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eq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0</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a:t>
            </a: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do</a:t>
            </a: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	echo hello</a:t>
            </a: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	x=`expr $x </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 1`</a:t>
            </a:r>
          </a:p>
          <a:p>
            <a:pPr algn="l" rtl="0" eaLnBrk="1" hangingPunct="1">
              <a:lnSpc>
                <a:spcPct val="90000"/>
              </a:lnSpc>
              <a:spcBef>
                <a:spcPct val="0"/>
              </a:spcBef>
              <a:buFont typeface="Wingdings" panose="05000000000000000000" pitchFamily="2" charset="2"/>
              <a:buNone/>
            </a:pPr>
            <a:r>
              <a:rPr lang="en-US" sz="2000">
                <a:solidFill>
                  <a:srgbClr val="006F6C"/>
                </a:solidFill>
                <a:cs typeface="Arial" panose="020B0604020202020204" pitchFamily="34" charset="0"/>
              </a:rPr>
              <a:t>Done</a:t>
            </a:r>
          </a:p>
          <a:p>
            <a:pPr algn="l" rtl="0" eaLnBrk="1" hangingPunct="1">
              <a:lnSpc>
                <a:spcPct val="90000"/>
              </a:lnSpc>
              <a:spcBef>
                <a:spcPct val="0"/>
              </a:spcBef>
              <a:buFont typeface="Wingdings" panose="05000000000000000000" pitchFamily="2" charset="2"/>
              <a:buNone/>
            </a:pPr>
            <a:endParaRPr lang="en-US" sz="2000">
              <a:cs typeface="Arial" panose="020B0604020202020204" pitchFamily="34" charset="0"/>
            </a:endParaRPr>
          </a:p>
          <a:p>
            <a:pPr algn="l" rtl="0" eaLnBrk="1" hangingPunct="1">
              <a:lnSpc>
                <a:spcPct val="90000"/>
              </a:lnSpc>
              <a:spcBef>
                <a:spcPct val="0"/>
              </a:spcBef>
              <a:buFont typeface="Wingdings" panose="05000000000000000000" pitchFamily="2" charset="2"/>
              <a:buNone/>
            </a:pPr>
            <a:r>
              <a:rPr lang="en-US" sz="2000">
                <a:cs typeface="Arial" panose="020B0604020202020204" pitchFamily="34" charset="0"/>
              </a:rPr>
              <a:t>hello</a:t>
            </a:r>
          </a:p>
          <a:p>
            <a:pPr algn="l" rtl="0" eaLnBrk="1" hangingPunct="1">
              <a:lnSpc>
                <a:spcPct val="90000"/>
              </a:lnSpc>
              <a:spcBef>
                <a:spcPct val="0"/>
              </a:spcBef>
              <a:buFont typeface="Wingdings" panose="05000000000000000000" pitchFamily="2" charset="2"/>
              <a:buNone/>
            </a:pPr>
            <a:r>
              <a:rPr lang="en-US" sz="2000">
                <a:cs typeface="Arial" panose="020B0604020202020204" pitchFamily="34" charset="0"/>
              </a:rPr>
              <a:t>hello</a:t>
            </a:r>
          </a:p>
          <a:p>
            <a:pPr algn="l" rtl="0" eaLnBrk="1" hangingPunct="1">
              <a:lnSpc>
                <a:spcPct val="90000"/>
              </a:lnSpc>
              <a:spcBef>
                <a:spcPct val="0"/>
              </a:spcBef>
              <a:buFont typeface="Wingdings" panose="05000000000000000000" pitchFamily="2" charset="2"/>
              <a:buNone/>
            </a:pPr>
            <a:r>
              <a:rPr lang="en-US" sz="2000">
                <a:cs typeface="Arial" panose="020B0604020202020204" pitchFamily="34" charset="0"/>
              </a:rPr>
              <a:t>hello</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169</a:t>
            </a:fld>
            <a:endParaRPr lang="he-IL" dirty="0"/>
          </a:p>
        </p:txBody>
      </p:sp>
    </p:spTree>
    <p:extLst>
      <p:ext uri="{BB962C8B-B14F-4D97-AF65-F5344CB8AC3E}">
        <p14:creationId xmlns:p14="http://schemas.microsoft.com/office/powerpoint/2010/main" xmlns="" val="25156200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2107" y="320675"/>
            <a:ext cx="10515600" cy="1325563"/>
          </a:xfrm>
        </p:spPr>
        <p:txBody>
          <a:bodyPr/>
          <a:lstStyle/>
          <a:p>
            <a:r>
              <a:rPr lang="en-US" dirty="0">
                <a:solidFill>
                  <a:schemeClr val="bg1"/>
                </a:solidFill>
                <a:cs typeface="Times New Roman" panose="02020603050405020304" pitchFamily="18" charset="0"/>
              </a:rPr>
              <a:t>Pathname</a:t>
            </a:r>
          </a:p>
        </p:txBody>
      </p:sp>
      <p:sp>
        <p:nvSpPr>
          <p:cNvPr id="21507" name="Rectangle 3"/>
          <p:cNvSpPr>
            <a:spLocks noGrp="1" noChangeArrowheads="1"/>
          </p:cNvSpPr>
          <p:nvPr>
            <p:ph idx="1"/>
          </p:nvPr>
        </p:nvSpPr>
        <p:spPr/>
        <p:txBody>
          <a:bodyPr/>
          <a:lstStyle/>
          <a:p>
            <a:pPr algn="l" rtl="0" eaLnBrk="1" hangingPunct="1"/>
            <a:r>
              <a:rPr lang="en-US">
                <a:cs typeface="Arial" panose="020B0604020202020204" pitchFamily="34" charset="0"/>
              </a:rPr>
              <a:t>Full pathname </a:t>
            </a:r>
            <a:r>
              <a:rPr lang="en-US">
                <a:latin typeface="Times New Roman" panose="02020603050405020304" pitchFamily="18" charset="0"/>
                <a:cs typeface="Arial" panose="020B0604020202020204" pitchFamily="34" charset="0"/>
              </a:rPr>
              <a:t>–</a:t>
            </a:r>
            <a:r>
              <a:rPr lang="en-US">
                <a:cs typeface="Arial" panose="020B0604020202020204" pitchFamily="34" charset="0"/>
              </a:rPr>
              <a:t> begins with a </a:t>
            </a:r>
            <a:r>
              <a:rPr lang="en-US">
                <a:latin typeface="Times New Roman" panose="02020603050405020304" pitchFamily="18" charset="0"/>
                <a:cs typeface="Arial" panose="020B0604020202020204" pitchFamily="34" charset="0"/>
              </a:rPr>
              <a:t>“</a:t>
            </a:r>
            <a:r>
              <a:rPr lang="en-US">
                <a:cs typeface="Arial" panose="020B0604020202020204" pitchFamily="34" charset="0"/>
              </a:rPr>
              <a:t>/</a:t>
            </a:r>
            <a:r>
              <a:rPr lang="en-US">
                <a:latin typeface="Times New Roman" panose="02020603050405020304" pitchFamily="18" charset="0"/>
                <a:cs typeface="Arial" panose="020B0604020202020204" pitchFamily="34" charset="0"/>
              </a:rPr>
              <a:t>”</a:t>
            </a:r>
            <a:endParaRPr lang="en-US">
              <a:cs typeface="Arial" panose="020B0604020202020204" pitchFamily="34" charset="0"/>
            </a:endParaRPr>
          </a:p>
          <a:p>
            <a:pPr lvl="1" algn="l" rtl="0" eaLnBrk="1" hangingPunct="1">
              <a:buFont typeface="Wingdings" panose="05000000000000000000" pitchFamily="2" charset="2"/>
              <a:buNone/>
            </a:pPr>
            <a:r>
              <a:rPr lang="en-US">
                <a:solidFill>
                  <a:srgbClr val="006F6C"/>
                </a:solidFill>
                <a:cs typeface="Arial" panose="020B0604020202020204" pitchFamily="34" charset="0"/>
              </a:rPr>
              <a:t>/etc/passwd</a:t>
            </a:r>
          </a:p>
          <a:p>
            <a:pPr lvl="1" algn="l" rtl="0" eaLnBrk="1" hangingPunct="1">
              <a:buFont typeface="Wingdings" panose="05000000000000000000" pitchFamily="2" charset="2"/>
              <a:buNone/>
            </a:pPr>
            <a:r>
              <a:rPr lang="en-US">
                <a:solidFill>
                  <a:srgbClr val="006F6C"/>
                </a:solidFill>
                <a:cs typeface="Arial" panose="020B0604020202020204" pitchFamily="34" charset="0"/>
              </a:rPr>
              <a:t>/bsmh/courses/w61/w6100</a:t>
            </a:r>
          </a:p>
          <a:p>
            <a:pPr lvl="1" algn="l" rtl="0" eaLnBrk="1" hangingPunct="1">
              <a:buFont typeface="Wingdings" panose="05000000000000000000" pitchFamily="2" charset="2"/>
              <a:buNone/>
            </a:pPr>
            <a:r>
              <a:rPr lang="en-US">
                <a:solidFill>
                  <a:srgbClr val="006F6C"/>
                </a:solidFill>
                <a:cs typeface="Arial" panose="020B0604020202020204" pitchFamily="34" charset="0"/>
              </a:rPr>
              <a:t>/home/david</a:t>
            </a:r>
          </a:p>
          <a:p>
            <a:pPr algn="l" rtl="0" eaLnBrk="1" hangingPunct="1"/>
            <a:r>
              <a:rPr lang="en-US">
                <a:cs typeface="Arial" panose="020B0604020202020204" pitchFamily="34" charset="0"/>
              </a:rPr>
              <a:t>Relative pathname </a:t>
            </a:r>
            <a:r>
              <a:rPr lang="en-US">
                <a:latin typeface="Times New Roman" panose="02020603050405020304" pitchFamily="18" charset="0"/>
                <a:cs typeface="Arial" panose="020B0604020202020204" pitchFamily="34" charset="0"/>
              </a:rPr>
              <a:t>–</a:t>
            </a:r>
            <a:r>
              <a:rPr lang="en-US">
                <a:cs typeface="Arial" panose="020B0604020202020204" pitchFamily="34" charset="0"/>
              </a:rPr>
              <a:t> does not begin with a </a:t>
            </a:r>
            <a:r>
              <a:rPr lang="en-US">
                <a:latin typeface="Times New Roman" panose="02020603050405020304" pitchFamily="18" charset="0"/>
                <a:cs typeface="Arial" panose="020B0604020202020204" pitchFamily="34" charset="0"/>
              </a:rPr>
              <a:t>“</a:t>
            </a:r>
            <a:r>
              <a:rPr lang="en-US">
                <a:cs typeface="Arial" panose="020B0604020202020204" pitchFamily="34" charset="0"/>
              </a:rPr>
              <a:t>/</a:t>
            </a:r>
            <a:r>
              <a:rPr lang="en-US">
                <a:latin typeface="Times New Roman" panose="02020603050405020304" pitchFamily="18" charset="0"/>
                <a:cs typeface="Arial" panose="020B0604020202020204" pitchFamily="34" charset="0"/>
              </a:rPr>
              <a:t>”</a:t>
            </a:r>
            <a:endParaRPr lang="en-US">
              <a:cs typeface="Arial" panose="020B0604020202020204" pitchFamily="34" charset="0"/>
            </a:endParaRPr>
          </a:p>
          <a:p>
            <a:pPr lvl="1" algn="l" rtl="0" eaLnBrk="1" hangingPunct="1">
              <a:buFont typeface="Wingdings" panose="05000000000000000000" pitchFamily="2" charset="2"/>
              <a:buNone/>
            </a:pPr>
            <a:r>
              <a:rPr lang="en-US">
                <a:solidFill>
                  <a:srgbClr val="006F6C"/>
                </a:solidFill>
                <a:cs typeface="Arial" panose="020B0604020202020204" pitchFamily="34" charset="0"/>
              </a:rPr>
              <a:t>pooh</a:t>
            </a:r>
          </a:p>
          <a:p>
            <a:pPr lvl="1" algn="l" rtl="0" eaLnBrk="1" hangingPunct="1">
              <a:buFont typeface="Wingdings" panose="05000000000000000000" pitchFamily="2" charset="2"/>
              <a:buNone/>
            </a:pPr>
            <a:r>
              <a:rPr lang="en-US">
                <a:solidFill>
                  <a:srgbClr val="006F6C"/>
                </a:solidFill>
                <a:cs typeface="Arial" panose="020B0604020202020204" pitchFamily="34" charset="0"/>
              </a:rPr>
              <a:t>./pooh</a:t>
            </a:r>
          </a:p>
          <a:p>
            <a:pPr lvl="1" algn="l" rtl="0" eaLnBrk="1" hangingPunct="1">
              <a:buFont typeface="Wingdings" panose="05000000000000000000" pitchFamily="2" charset="2"/>
              <a:buNone/>
            </a:pPr>
            <a:r>
              <a:rPr lang="en-US">
                <a:solidFill>
                  <a:srgbClr val="006F6C"/>
                </a:solidFill>
                <a:cs typeface="Arial" panose="020B0604020202020204" pitchFamily="34" charset="0"/>
              </a:rPr>
              <a:t>create_user.sh</a:t>
            </a:r>
          </a:p>
          <a:p>
            <a:pPr lvl="1" algn="l" rtl="0" eaLnBrk="1" hangingPunct="1">
              <a:buFont typeface="Wingdings" panose="05000000000000000000" pitchFamily="2" charset="2"/>
              <a:buNone/>
            </a:pPr>
            <a:r>
              <a:rPr lang="en-US">
                <a:solidFill>
                  <a:srgbClr val="006F6C"/>
                </a:solidFill>
                <a:cs typeface="Arial" panose="020B0604020202020204" pitchFamily="34" charset="0"/>
              </a:rPr>
              <a:t>../w6124</a:t>
            </a:r>
          </a:p>
          <a:p>
            <a:pPr algn="l" rtl="0" eaLnBrk="1" hangingPunct="1">
              <a:buFont typeface="Wingdings" panose="05000000000000000000" pitchFamily="2" charset="2"/>
              <a:buNone/>
            </a:pPr>
            <a:endParaRPr lang="en-US" sz="2400">
              <a:solidFill>
                <a:srgbClr val="006F6C"/>
              </a:solidFill>
              <a:cs typeface="Arial" panose="020B0604020202020204" pitchFamily="34" charset="0"/>
            </a:endParaRPr>
          </a:p>
        </p:txBody>
      </p:sp>
    </p:spTree>
    <p:extLst>
      <p:ext uri="{BB962C8B-B14F-4D97-AF65-F5344CB8AC3E}">
        <p14:creationId xmlns:p14="http://schemas.microsoft.com/office/powerpoint/2010/main" xmlns="" val="2444644087"/>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2"/>
          <p:cNvSpPr>
            <a:spLocks noGrp="1" noChangeArrowheads="1"/>
          </p:cNvSpPr>
          <p:nvPr>
            <p:ph type="title"/>
          </p:nvPr>
        </p:nvSpPr>
        <p:spPr>
          <a:xfrm>
            <a:off x="312107" y="0"/>
            <a:ext cx="10515600" cy="1325563"/>
          </a:xfrm>
        </p:spPr>
        <p:txBody>
          <a:bodyPr>
            <a:normAutofit/>
          </a:bodyPr>
          <a:lstStyle/>
          <a:p>
            <a:r>
              <a:rPr lang="en-US" dirty="0">
                <a:solidFill>
                  <a:schemeClr val="bg1"/>
                </a:solidFill>
                <a:cs typeface="Times New Roman" panose="02020603050405020304" pitchFamily="18" charset="0"/>
              </a:rPr>
              <a:t>for - loop</a:t>
            </a:r>
          </a:p>
        </p:txBody>
      </p:sp>
      <p:sp>
        <p:nvSpPr>
          <p:cNvPr id="174085" name="Rectangle 3"/>
          <p:cNvSpPr>
            <a:spLocks noGrp="1" noChangeArrowheads="1"/>
          </p:cNvSpPr>
          <p:nvPr>
            <p:ph idx="1"/>
          </p:nvPr>
        </p:nvSpPr>
        <p:spPr/>
        <p:txBody>
          <a:bodyPr/>
          <a:lstStyle/>
          <a:p>
            <a:pPr algn="l" rtl="0" eaLnBrk="1" hangingPunct="1">
              <a:lnSpc>
                <a:spcPct val="95000"/>
              </a:lnSpc>
            </a:pPr>
            <a:r>
              <a:rPr lang="en-US">
                <a:cs typeface="Arial" panose="020B0604020202020204" pitchFamily="34" charset="0"/>
              </a:rPr>
              <a:t>Syntax:</a:t>
            </a:r>
            <a:br>
              <a:rPr lang="en-US">
                <a:cs typeface="Arial" panose="020B0604020202020204" pitchFamily="34" charset="0"/>
              </a:rPr>
            </a:br>
            <a:r>
              <a:rPr lang="en-US">
                <a:cs typeface="Arial" panose="020B0604020202020204" pitchFamily="34" charset="0"/>
              </a:rPr>
              <a:t>for  </a:t>
            </a:r>
            <a:r>
              <a:rPr lang="en-US" i="1">
                <a:cs typeface="Arial" panose="020B0604020202020204" pitchFamily="34" charset="0"/>
              </a:rPr>
              <a:t>var</a:t>
            </a:r>
            <a:r>
              <a:rPr lang="en-US">
                <a:cs typeface="Arial" panose="020B0604020202020204" pitchFamily="34" charset="0"/>
              </a:rPr>
              <a:t>  in  </a:t>
            </a:r>
            <a:r>
              <a:rPr lang="en-US" i="1">
                <a:cs typeface="Arial" panose="020B0604020202020204" pitchFamily="34" charset="0"/>
              </a:rPr>
              <a:t>list</a:t>
            </a:r>
            <a:br>
              <a:rPr lang="en-US" i="1">
                <a:cs typeface="Arial" panose="020B0604020202020204" pitchFamily="34" charset="0"/>
              </a:rPr>
            </a:br>
            <a:r>
              <a:rPr lang="en-US">
                <a:cs typeface="Arial" panose="020B0604020202020204" pitchFamily="34" charset="0"/>
              </a:rPr>
              <a:t>do</a:t>
            </a:r>
            <a:br>
              <a:rPr lang="en-US">
                <a:cs typeface="Arial" panose="020B0604020202020204" pitchFamily="34" charset="0"/>
              </a:rPr>
            </a:br>
            <a:r>
              <a:rPr lang="en-US">
                <a:cs typeface="Arial" panose="020B0604020202020204" pitchFamily="34" charset="0"/>
              </a:rPr>
              <a:t>	[ </a:t>
            </a:r>
            <a:r>
              <a:rPr lang="en-US" i="1">
                <a:cs typeface="Arial" panose="020B0604020202020204" pitchFamily="34" charset="0"/>
              </a:rPr>
              <a:t>commmands </a:t>
            </a:r>
            <a:r>
              <a:rPr lang="en-US">
                <a:cs typeface="Arial" panose="020B0604020202020204" pitchFamily="34" charset="0"/>
              </a:rPr>
              <a:t>]</a:t>
            </a:r>
            <a:br>
              <a:rPr lang="en-US">
                <a:cs typeface="Arial" panose="020B0604020202020204" pitchFamily="34" charset="0"/>
              </a:rPr>
            </a:br>
            <a:r>
              <a:rPr lang="en-US">
                <a:cs typeface="Arial" panose="020B0604020202020204" pitchFamily="34" charset="0"/>
              </a:rPr>
              <a:t>done</a:t>
            </a:r>
          </a:p>
          <a:p>
            <a:pPr algn="l" rtl="0" eaLnBrk="1" hangingPunct="1">
              <a:lnSpc>
                <a:spcPct val="95000"/>
              </a:lnSpc>
            </a:pPr>
            <a:r>
              <a:rPr lang="en-US" i="1">
                <a:cs typeface="Arial" panose="020B0604020202020204" pitchFamily="34" charset="0"/>
              </a:rPr>
              <a:t>list </a:t>
            </a:r>
            <a:r>
              <a:rPr lang="en-US">
                <a:cs typeface="Arial" panose="020B0604020202020204" pitchFamily="34" charset="0"/>
              </a:rPr>
              <a:t> - is a list of strings, separated by spaces</a:t>
            </a:r>
          </a:p>
          <a:p>
            <a:pPr algn="l" rtl="0" eaLnBrk="1" hangingPunct="1">
              <a:lnSpc>
                <a:spcPct val="95000"/>
              </a:lnSpc>
            </a:pPr>
            <a:r>
              <a:rPr lang="en-US" i="1">
                <a:cs typeface="Arial" panose="020B0604020202020204" pitchFamily="34" charset="0"/>
              </a:rPr>
              <a:t>commands </a:t>
            </a:r>
            <a:r>
              <a:rPr lang="en-US">
                <a:cs typeface="Arial" panose="020B0604020202020204" pitchFamily="34" charset="0"/>
              </a:rPr>
              <a:t>will be executed for each item in the list, where </a:t>
            </a:r>
            <a:r>
              <a:rPr lang="en-US" i="1">
                <a:cs typeface="Arial" panose="020B0604020202020204" pitchFamily="34" charset="0"/>
              </a:rPr>
              <a:t>var</a:t>
            </a:r>
            <a:r>
              <a:rPr lang="en-US">
                <a:cs typeface="Arial" panose="020B0604020202020204" pitchFamily="34" charset="0"/>
              </a:rPr>
              <a:t> holds the current item</a:t>
            </a:r>
          </a:p>
          <a:p>
            <a:pPr algn="l" rtl="0" eaLnBrk="1" hangingPunct="1">
              <a:lnSpc>
                <a:spcPct val="95000"/>
              </a:lnSpc>
            </a:pPr>
            <a:r>
              <a:rPr lang="en-US">
                <a:cs typeface="Arial" panose="020B0604020202020204" pitchFamily="34" charset="0"/>
              </a:rPr>
              <a:t>Of course, F.N.G can be used to manipulate files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170</a:t>
            </a:fld>
            <a:endParaRPr lang="he-IL" dirty="0"/>
          </a:p>
        </p:txBody>
      </p:sp>
    </p:spTree>
    <p:extLst>
      <p:ext uri="{BB962C8B-B14F-4D97-AF65-F5344CB8AC3E}">
        <p14:creationId xmlns:p14="http://schemas.microsoft.com/office/powerpoint/2010/main" xmlns="" val="3482925651"/>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p:cNvSpPr>
            <a:spLocks noGrp="1" noChangeArrowheads="1"/>
          </p:cNvSpPr>
          <p:nvPr>
            <p:ph type="title"/>
          </p:nvPr>
        </p:nvSpPr>
        <p:spPr>
          <a:xfrm>
            <a:off x="2501030" y="21432"/>
            <a:ext cx="8229600" cy="1143000"/>
          </a:xfrm>
        </p:spPr>
        <p:txBody>
          <a:bodyPr>
            <a:normAutofit/>
          </a:bodyPr>
          <a:lstStyle/>
          <a:p>
            <a:r>
              <a:rPr lang="en-US" dirty="0">
                <a:solidFill>
                  <a:schemeClr val="bg1"/>
                </a:solidFill>
                <a:cs typeface="Times New Roman" panose="02020603050405020304" pitchFamily="18" charset="0"/>
              </a:rPr>
              <a:t>for loop – cont.</a:t>
            </a:r>
          </a:p>
        </p:txBody>
      </p:sp>
      <p:sp>
        <p:nvSpPr>
          <p:cNvPr id="175109" name="Rectangle 3"/>
          <p:cNvSpPr>
            <a:spLocks noGrp="1" noChangeArrowheads="1"/>
          </p:cNvSpPr>
          <p:nvPr>
            <p:ph idx="1"/>
          </p:nvPr>
        </p:nvSpPr>
        <p:spPr/>
        <p:txBody>
          <a:bodyPr/>
          <a:lstStyle/>
          <a:p>
            <a:pPr algn="l" rtl="0" eaLnBrk="1" hangingPunct="1"/>
            <a:r>
              <a:rPr lang="en-US" sz="2000" u="sng" dirty="0">
                <a:cs typeface="Arial" panose="020B0604020202020204" pitchFamily="34" charset="0"/>
              </a:rPr>
              <a:t>Example 1:</a:t>
            </a:r>
            <a:br>
              <a:rPr lang="en-US" sz="2000" u="sng" dirty="0">
                <a:cs typeface="Arial" panose="020B0604020202020204" pitchFamily="34" charset="0"/>
              </a:rPr>
            </a:br>
            <a:r>
              <a:rPr lang="en-US" sz="2000" dirty="0">
                <a:solidFill>
                  <a:srgbClr val="006F6C"/>
                </a:solidFill>
                <a:cs typeface="Arial" panose="020B0604020202020204" pitchFamily="34" charset="0"/>
              </a:rPr>
              <a:t>for x in 1 2 3 4 5	# equal to for x in {1..5}</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do</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	echo $x</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done</a:t>
            </a:r>
          </a:p>
          <a:p>
            <a:pPr algn="l" rtl="0" eaLnBrk="1" hangingPunct="1"/>
            <a:endParaRPr lang="en-US" sz="2000" u="sng" dirty="0">
              <a:cs typeface="Arial" panose="020B0604020202020204" pitchFamily="34" charset="0"/>
            </a:endParaRPr>
          </a:p>
          <a:p>
            <a:pPr algn="l" rtl="0" eaLnBrk="1" hangingPunct="1"/>
            <a:r>
              <a:rPr lang="en-US" sz="2000" u="sng" dirty="0">
                <a:cs typeface="Arial" panose="020B0604020202020204" pitchFamily="34" charset="0"/>
              </a:rPr>
              <a:t>Example 2:</a:t>
            </a:r>
            <a:r>
              <a:rPr lang="en-US" sz="2000" dirty="0">
                <a:cs typeface="Arial" panose="020B0604020202020204" pitchFamily="34" charset="0"/>
              </a:rPr>
              <a:t/>
            </a:r>
            <a:br>
              <a:rPr lang="en-US" sz="2000" dirty="0">
                <a:cs typeface="Arial" panose="020B0604020202020204" pitchFamily="34" charset="0"/>
              </a:rPr>
            </a:br>
            <a:r>
              <a:rPr lang="en-US" sz="2000" dirty="0">
                <a:solidFill>
                  <a:srgbClr val="006F6C"/>
                </a:solidFill>
                <a:cs typeface="Arial" panose="020B0604020202020204" pitchFamily="34" charset="0"/>
              </a:rPr>
              <a:t>for file in $LOGS/*.log</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do</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	if grep ERROR $file &gt; /dev/null  2&gt;&amp;1; then</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		echo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errors found in $file</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	fi</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	mv  $file  $OLD_LOGS</a:t>
            </a:r>
            <a:br>
              <a:rPr lang="en-US" sz="2000" dirty="0">
                <a:solidFill>
                  <a:srgbClr val="006F6C"/>
                </a:solidFill>
                <a:cs typeface="Arial" panose="020B0604020202020204" pitchFamily="34" charset="0"/>
              </a:rPr>
            </a:br>
            <a:r>
              <a:rPr lang="en-US" sz="2000" dirty="0">
                <a:solidFill>
                  <a:srgbClr val="006F6C"/>
                </a:solidFill>
                <a:cs typeface="Arial" panose="020B0604020202020204" pitchFamily="34" charset="0"/>
              </a:rPr>
              <a:t>done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171</a:t>
            </a:fld>
            <a:endParaRPr lang="he-IL" dirty="0"/>
          </a:p>
        </p:txBody>
      </p:sp>
    </p:spTree>
    <p:extLst>
      <p:ext uri="{BB962C8B-B14F-4D97-AF65-F5344CB8AC3E}">
        <p14:creationId xmlns:p14="http://schemas.microsoft.com/office/powerpoint/2010/main" xmlns="" val="192355992"/>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2"/>
          <p:cNvSpPr>
            <a:spLocks noGrp="1" noChangeArrowheads="1"/>
          </p:cNvSpPr>
          <p:nvPr>
            <p:ph type="title"/>
          </p:nvPr>
        </p:nvSpPr>
        <p:spPr>
          <a:xfrm>
            <a:off x="2538608" y="111756"/>
            <a:ext cx="8229600" cy="1143000"/>
          </a:xfrm>
        </p:spPr>
        <p:txBody>
          <a:bodyPr>
            <a:normAutofit/>
          </a:bodyPr>
          <a:lstStyle/>
          <a:p>
            <a:r>
              <a:rPr lang="en-US" dirty="0">
                <a:solidFill>
                  <a:schemeClr val="bg1"/>
                </a:solidFill>
                <a:cs typeface="Times New Roman" panose="02020603050405020304" pitchFamily="18" charset="0"/>
              </a:rPr>
              <a:t>Another for - loop</a:t>
            </a:r>
          </a:p>
        </p:txBody>
      </p:sp>
      <p:sp>
        <p:nvSpPr>
          <p:cNvPr id="176133" name="Rectangle 3"/>
          <p:cNvSpPr>
            <a:spLocks noGrp="1" noChangeArrowheads="1"/>
          </p:cNvSpPr>
          <p:nvPr>
            <p:ph idx="1"/>
          </p:nvPr>
        </p:nvSpPr>
        <p:spPr/>
        <p:txBody>
          <a:bodyPr/>
          <a:lstStyle/>
          <a:p>
            <a:pPr algn="l" rtl="0" eaLnBrk="1" hangingPunct="1">
              <a:lnSpc>
                <a:spcPct val="95000"/>
              </a:lnSpc>
            </a:pPr>
            <a:r>
              <a:rPr lang="en-US" sz="2400">
                <a:cs typeface="Arial" panose="020B0604020202020204" pitchFamily="34" charset="0"/>
              </a:rPr>
              <a:t>Syntax:</a:t>
            </a:r>
            <a:br>
              <a:rPr lang="en-US" sz="2400">
                <a:cs typeface="Arial" panose="020B0604020202020204" pitchFamily="34" charset="0"/>
              </a:rPr>
            </a:br>
            <a:r>
              <a:rPr lang="en-US" sz="2400">
                <a:cs typeface="Arial" panose="020B0604020202020204" pitchFamily="34" charset="0"/>
              </a:rPr>
              <a:t> for (( expr1 ; expr2 ; expr3 ))</a:t>
            </a:r>
            <a:r>
              <a:rPr lang="en-US" sz="2400" i="1">
                <a:cs typeface="Arial" panose="020B0604020202020204" pitchFamily="34" charset="0"/>
              </a:rPr>
              <a:t/>
            </a:r>
            <a:br>
              <a:rPr lang="en-US" sz="2400" i="1">
                <a:cs typeface="Arial" panose="020B0604020202020204" pitchFamily="34" charset="0"/>
              </a:rPr>
            </a:br>
            <a:r>
              <a:rPr lang="en-US" sz="2400">
                <a:cs typeface="Arial" panose="020B0604020202020204" pitchFamily="34" charset="0"/>
              </a:rPr>
              <a:t>do</a:t>
            </a:r>
            <a:br>
              <a:rPr lang="en-US" sz="2400">
                <a:cs typeface="Arial" panose="020B0604020202020204" pitchFamily="34" charset="0"/>
              </a:rPr>
            </a:br>
            <a:r>
              <a:rPr lang="en-US" sz="2400">
                <a:cs typeface="Arial" panose="020B0604020202020204" pitchFamily="34" charset="0"/>
              </a:rPr>
              <a:t>	[ </a:t>
            </a:r>
            <a:r>
              <a:rPr lang="en-US" sz="2400" i="1">
                <a:cs typeface="Arial" panose="020B0604020202020204" pitchFamily="34" charset="0"/>
              </a:rPr>
              <a:t>commmands </a:t>
            </a:r>
            <a:r>
              <a:rPr lang="en-US" sz="2400">
                <a:cs typeface="Arial" panose="020B0604020202020204" pitchFamily="34" charset="0"/>
              </a:rPr>
              <a:t>]</a:t>
            </a:r>
            <a:br>
              <a:rPr lang="en-US" sz="2400">
                <a:cs typeface="Arial" panose="020B0604020202020204" pitchFamily="34" charset="0"/>
              </a:rPr>
            </a:br>
            <a:r>
              <a:rPr lang="en-US" sz="2400">
                <a:cs typeface="Arial" panose="020B0604020202020204" pitchFamily="34" charset="0"/>
              </a:rPr>
              <a:t>done</a:t>
            </a:r>
          </a:p>
          <a:p>
            <a:pPr algn="l" rtl="0" eaLnBrk="1" hangingPunct="1">
              <a:lnSpc>
                <a:spcPct val="95000"/>
              </a:lnSpc>
            </a:pPr>
            <a:r>
              <a:rPr lang="en-US" sz="2400">
                <a:cs typeface="Arial" panose="020B0604020202020204" pitchFamily="34" charset="0"/>
              </a:rPr>
              <a:t>Resembles C for:</a:t>
            </a:r>
          </a:p>
          <a:p>
            <a:pPr lvl="1" algn="l" rtl="0" eaLnBrk="1" hangingPunct="1">
              <a:lnSpc>
                <a:spcPct val="95000"/>
              </a:lnSpc>
            </a:pPr>
            <a:r>
              <a:rPr lang="en-US" sz="2000">
                <a:cs typeface="Arial" panose="020B0604020202020204" pitchFamily="34" charset="0"/>
              </a:rPr>
              <a:t>expr1 is evaluated </a:t>
            </a:r>
          </a:p>
          <a:p>
            <a:pPr lvl="1" algn="l" rtl="0" eaLnBrk="1" hangingPunct="1">
              <a:lnSpc>
                <a:spcPct val="95000"/>
              </a:lnSpc>
            </a:pPr>
            <a:r>
              <a:rPr lang="en-US" sz="2000">
                <a:cs typeface="Arial" panose="020B0604020202020204" pitchFamily="34" charset="0"/>
              </a:rPr>
              <a:t>while expr2 is evaluated to a non zero, commands are executed and expr3 is evaluated </a:t>
            </a:r>
          </a:p>
          <a:p>
            <a:pPr algn="l" rtl="0" eaLnBrk="1" hangingPunct="1">
              <a:lnSpc>
                <a:spcPct val="95000"/>
              </a:lnSpc>
            </a:pPr>
            <a:r>
              <a:rPr lang="en-US" sz="2400">
                <a:cs typeface="Arial" panose="020B0604020202020204" pitchFamily="34" charset="0"/>
              </a:rPr>
              <a:t>Example:</a:t>
            </a:r>
          </a:p>
          <a:p>
            <a:pPr lvl="1" algn="l" rtl="0" eaLnBrk="1" hangingPunct="1">
              <a:lnSpc>
                <a:spcPct val="95000"/>
              </a:lnSpc>
              <a:buFont typeface="Wingdings" panose="05000000000000000000" pitchFamily="2" charset="2"/>
              <a:buNone/>
            </a:pPr>
            <a:r>
              <a:rPr lang="pt-BR">
                <a:solidFill>
                  <a:srgbClr val="006F6C"/>
                </a:solidFill>
                <a:cs typeface="Arial" panose="020B0604020202020204" pitchFamily="34" charset="0"/>
              </a:rPr>
              <a:t>for (( x=1; x&lt;7; x++ )); do echo $x; done</a:t>
            </a:r>
            <a:endParaRPr lang="en-US">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172</a:t>
            </a:fld>
            <a:endParaRPr lang="he-IL" dirty="0"/>
          </a:p>
        </p:txBody>
      </p:sp>
    </p:spTree>
    <p:extLst>
      <p:ext uri="{BB962C8B-B14F-4D97-AF65-F5344CB8AC3E}">
        <p14:creationId xmlns:p14="http://schemas.microsoft.com/office/powerpoint/2010/main" xmlns="" val="763640193"/>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p:cNvSpPr>
            <a:spLocks noGrp="1" noChangeArrowheads="1"/>
          </p:cNvSpPr>
          <p:nvPr>
            <p:ph type="title"/>
          </p:nvPr>
        </p:nvSpPr>
        <p:spPr>
          <a:xfrm>
            <a:off x="2604369" y="161926"/>
            <a:ext cx="8229600" cy="1143000"/>
          </a:xfrm>
        </p:spPr>
        <p:txBody>
          <a:bodyPr>
            <a:normAutofit/>
          </a:bodyPr>
          <a:lstStyle/>
          <a:p>
            <a:r>
              <a:rPr lang="en-US" dirty="0">
                <a:solidFill>
                  <a:schemeClr val="bg1"/>
                </a:solidFill>
                <a:cs typeface="Times New Roman" panose="02020603050405020304" pitchFamily="18" charset="0"/>
              </a:rPr>
              <a:t>Loop/Flow control</a:t>
            </a:r>
          </a:p>
        </p:txBody>
      </p:sp>
      <p:sp>
        <p:nvSpPr>
          <p:cNvPr id="177157" name="Rectangle 3"/>
          <p:cNvSpPr>
            <a:spLocks noGrp="1" noChangeArrowheads="1"/>
          </p:cNvSpPr>
          <p:nvPr>
            <p:ph idx="1"/>
          </p:nvPr>
        </p:nvSpPr>
        <p:spPr>
          <a:xfrm>
            <a:off x="1847850" y="1773238"/>
            <a:ext cx="8650288" cy="4114800"/>
          </a:xfrm>
        </p:spPr>
        <p:txBody>
          <a:bodyPr>
            <a:normAutofit lnSpcReduction="10000"/>
          </a:bodyPr>
          <a:lstStyle/>
          <a:p>
            <a:pPr algn="l" rtl="0" eaLnBrk="1" hangingPunct="1">
              <a:buFont typeface="Wingdings" panose="05000000000000000000" pitchFamily="2" charset="2"/>
              <a:buNone/>
            </a:pPr>
            <a:r>
              <a:rPr lang="en-US" sz="2000">
                <a:cs typeface="Arial" panose="020B0604020202020204" pitchFamily="34" charset="0"/>
              </a:rPr>
              <a:t>	</a:t>
            </a:r>
            <a:r>
              <a:rPr lang="en-US" sz="2400">
                <a:cs typeface="Arial" panose="020B0604020202020204" pitchFamily="34" charset="0"/>
              </a:rPr>
              <a:t>break  [ n ]</a:t>
            </a:r>
            <a:br>
              <a:rPr lang="en-US" sz="2400">
                <a:cs typeface="Arial" panose="020B0604020202020204" pitchFamily="34" charset="0"/>
              </a:rPr>
            </a:br>
            <a:r>
              <a:rPr lang="en-US" sz="2400">
                <a:cs typeface="Arial" panose="020B0604020202020204" pitchFamily="34" charset="0"/>
              </a:rPr>
              <a:t/>
            </a:r>
            <a:br>
              <a:rPr lang="en-US" sz="2400">
                <a:cs typeface="Arial" panose="020B0604020202020204" pitchFamily="34" charset="0"/>
              </a:rPr>
            </a:br>
            <a:r>
              <a:rPr lang="en-US" sz="2000" b="1">
                <a:cs typeface="Arial" panose="020B0604020202020204" pitchFamily="34" charset="0"/>
              </a:rPr>
              <a:t>Breaks from a loop. If n is specified, breaks from n loops (in case of nested loops)</a:t>
            </a:r>
            <a:endParaRPr lang="en-US" sz="2400" b="1">
              <a:cs typeface="Arial" panose="020B0604020202020204" pitchFamily="34" charset="0"/>
            </a:endParaRPr>
          </a:p>
          <a:p>
            <a:pPr algn="l" rtl="0" eaLnBrk="1" hangingPunct="1">
              <a:buFont typeface="Wingdings" panose="05000000000000000000" pitchFamily="2" charset="2"/>
              <a:buNone/>
            </a:pPr>
            <a:r>
              <a:rPr lang="en-US" sz="2400">
                <a:cs typeface="Arial" panose="020B0604020202020204" pitchFamily="34" charset="0"/>
              </a:rPr>
              <a:t>	</a:t>
            </a:r>
          </a:p>
          <a:p>
            <a:pPr algn="l" rtl="0" eaLnBrk="1" hangingPunct="1">
              <a:buFont typeface="Wingdings" panose="05000000000000000000" pitchFamily="2" charset="2"/>
              <a:buNone/>
            </a:pPr>
            <a:r>
              <a:rPr lang="en-US" sz="2400">
                <a:cs typeface="Arial" panose="020B0604020202020204" pitchFamily="34" charset="0"/>
              </a:rPr>
              <a:t>	continue[ n ]</a:t>
            </a:r>
            <a:br>
              <a:rPr lang="en-US" sz="2400">
                <a:cs typeface="Arial" panose="020B0604020202020204" pitchFamily="34" charset="0"/>
              </a:rPr>
            </a:br>
            <a:r>
              <a:rPr lang="en-US" sz="2400">
                <a:cs typeface="Arial" panose="020B0604020202020204" pitchFamily="34" charset="0"/>
              </a:rPr>
              <a:t/>
            </a:r>
            <a:br>
              <a:rPr lang="en-US" sz="2400">
                <a:cs typeface="Arial" panose="020B0604020202020204" pitchFamily="34" charset="0"/>
              </a:rPr>
            </a:br>
            <a:r>
              <a:rPr lang="en-US" sz="2000" b="1">
                <a:cs typeface="Arial" panose="020B0604020202020204" pitchFamily="34" charset="0"/>
              </a:rPr>
              <a:t>Skips to the loop</a:t>
            </a:r>
            <a:r>
              <a:rPr lang="en-US" sz="2000" b="1">
                <a:latin typeface="Times New Roman" panose="02020603050405020304" pitchFamily="18" charset="0"/>
                <a:cs typeface="Arial" panose="020B0604020202020204" pitchFamily="34" charset="0"/>
              </a:rPr>
              <a:t>’</a:t>
            </a:r>
            <a:r>
              <a:rPr lang="en-US" sz="2000" b="1">
                <a:cs typeface="Arial" panose="020B0604020202020204" pitchFamily="34" charset="0"/>
              </a:rPr>
              <a:t>s next iteration. If n is specified, iterates the n</a:t>
            </a:r>
            <a:r>
              <a:rPr lang="en-US" sz="2000" b="1">
                <a:latin typeface="Times New Roman" panose="02020603050405020304" pitchFamily="18" charset="0"/>
                <a:cs typeface="Arial" panose="020B0604020202020204" pitchFamily="34" charset="0"/>
              </a:rPr>
              <a:t>’</a:t>
            </a:r>
            <a:r>
              <a:rPr lang="en-US" sz="2000" b="1">
                <a:cs typeface="Arial" panose="020B0604020202020204" pitchFamily="34" charset="0"/>
              </a:rPr>
              <a:t>th loop (in case of nested loops)</a:t>
            </a:r>
            <a:endParaRPr lang="en-US" sz="2400" b="1">
              <a:cs typeface="Arial" panose="020B0604020202020204" pitchFamily="34" charset="0"/>
            </a:endParaRPr>
          </a:p>
          <a:p>
            <a:pPr algn="l" rtl="0" eaLnBrk="1" hangingPunct="1">
              <a:buFont typeface="Wingdings" panose="05000000000000000000" pitchFamily="2" charset="2"/>
              <a:buNone/>
            </a:pPr>
            <a:r>
              <a:rPr lang="en-US" sz="2400">
                <a:cs typeface="Arial" panose="020B0604020202020204" pitchFamily="34" charset="0"/>
              </a:rPr>
              <a:t>	</a:t>
            </a:r>
          </a:p>
          <a:p>
            <a:pPr algn="l" rtl="0" eaLnBrk="1" hangingPunct="1">
              <a:buFont typeface="Wingdings" panose="05000000000000000000" pitchFamily="2" charset="2"/>
              <a:buNone/>
            </a:pPr>
            <a:r>
              <a:rPr lang="en-US" sz="2400">
                <a:cs typeface="Arial" panose="020B0604020202020204" pitchFamily="34" charset="0"/>
              </a:rPr>
              <a:t>	exit [ n ]</a:t>
            </a:r>
            <a:br>
              <a:rPr lang="en-US" sz="2400">
                <a:cs typeface="Arial" panose="020B0604020202020204" pitchFamily="34" charset="0"/>
              </a:rPr>
            </a:br>
            <a:r>
              <a:rPr lang="en-US" sz="2000" b="1">
                <a:cs typeface="Arial" panose="020B0604020202020204" pitchFamily="34" charset="0"/>
              </a:rPr>
              <a:t>Terminates the script. n will be the exit code ($?). </a:t>
            </a:r>
            <a:endParaRPr lang="en-US" sz="20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173</a:t>
            </a:fld>
            <a:endParaRPr lang="he-IL" dirty="0"/>
          </a:p>
        </p:txBody>
      </p:sp>
    </p:spTree>
    <p:extLst>
      <p:ext uri="{BB962C8B-B14F-4D97-AF65-F5344CB8AC3E}">
        <p14:creationId xmlns:p14="http://schemas.microsoft.com/office/powerpoint/2010/main" xmlns="" val="2536649449"/>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2"/>
          <p:cNvSpPr>
            <a:spLocks noGrp="1" noChangeArrowheads="1"/>
          </p:cNvSpPr>
          <p:nvPr>
            <p:ph type="title"/>
          </p:nvPr>
        </p:nvSpPr>
        <p:spPr>
          <a:xfrm>
            <a:off x="2538608" y="161926"/>
            <a:ext cx="8229600" cy="1143000"/>
          </a:xfrm>
        </p:spPr>
        <p:txBody>
          <a:bodyPr>
            <a:normAutofit/>
          </a:bodyPr>
          <a:lstStyle/>
          <a:p>
            <a:r>
              <a:rPr lang="en-US" dirty="0">
                <a:solidFill>
                  <a:schemeClr val="bg1"/>
                </a:solidFill>
                <a:cs typeface="Times New Roman" panose="02020603050405020304" pitchFamily="18" charset="0"/>
              </a:rPr>
              <a:t>More flow control</a:t>
            </a:r>
          </a:p>
        </p:txBody>
      </p:sp>
      <p:sp>
        <p:nvSpPr>
          <p:cNvPr id="178181" name="Rectangle 3"/>
          <p:cNvSpPr>
            <a:spLocks noGrp="1" noChangeArrowheads="1"/>
          </p:cNvSpPr>
          <p:nvPr>
            <p:ph idx="1"/>
          </p:nvPr>
        </p:nvSpPr>
        <p:spPr>
          <a:xfrm>
            <a:off x="1847850" y="1773238"/>
            <a:ext cx="8650288" cy="4114800"/>
          </a:xfrm>
        </p:spPr>
        <p:txBody>
          <a:bodyPr>
            <a:normAutofit fontScale="92500" lnSpcReduction="10000"/>
          </a:bodyPr>
          <a:lstStyle/>
          <a:p>
            <a:pPr algn="l" rtl="0" eaLnBrk="1" hangingPunct="1">
              <a:buFont typeface="Wingdings" panose="05000000000000000000" pitchFamily="2" charset="2"/>
              <a:buNone/>
            </a:pPr>
            <a:r>
              <a:rPr lang="en-US" sz="2000">
                <a:cs typeface="Arial" panose="020B0604020202020204" pitchFamily="34" charset="0"/>
              </a:rPr>
              <a:t>	</a:t>
            </a:r>
            <a:r>
              <a:rPr lang="en-US" sz="2400">
                <a:cs typeface="Arial" panose="020B0604020202020204" pitchFamily="34" charset="0"/>
              </a:rPr>
              <a:t>wait [ n … ]</a:t>
            </a:r>
            <a:br>
              <a:rPr lang="en-US" sz="2400">
                <a:cs typeface="Arial" panose="020B0604020202020204" pitchFamily="34" charset="0"/>
              </a:rPr>
            </a:br>
            <a:r>
              <a:rPr lang="en-US" sz="2400">
                <a:cs typeface="Arial" panose="020B0604020202020204" pitchFamily="34" charset="0"/>
              </a:rPr>
              <a:t/>
            </a:r>
            <a:br>
              <a:rPr lang="en-US" sz="2400">
                <a:cs typeface="Arial" panose="020B0604020202020204" pitchFamily="34" charset="0"/>
              </a:rPr>
            </a:br>
            <a:r>
              <a:rPr lang="en-US" sz="2000" b="1">
                <a:cs typeface="Arial" panose="020B0604020202020204" pitchFamily="34" charset="0"/>
              </a:rPr>
              <a:t>Waits for processes to end</a:t>
            </a:r>
          </a:p>
          <a:p>
            <a:pPr algn="l" rtl="0" eaLnBrk="1" hangingPunct="1">
              <a:buFont typeface="Wingdings" panose="05000000000000000000" pitchFamily="2" charset="2"/>
              <a:buNone/>
            </a:pPr>
            <a:r>
              <a:rPr lang="en-US" sz="2000" b="1">
                <a:cs typeface="Arial" panose="020B0604020202020204" pitchFamily="34" charset="0"/>
              </a:rPr>
              <a:t>	if n is a pid – wait for this process to end</a:t>
            </a:r>
          </a:p>
          <a:p>
            <a:pPr algn="l" rtl="0" eaLnBrk="1" hangingPunct="1">
              <a:buFont typeface="Wingdings" panose="05000000000000000000" pitchFamily="2" charset="2"/>
              <a:buNone/>
            </a:pPr>
            <a:r>
              <a:rPr lang="en-US" sz="2000" b="1">
                <a:cs typeface="Arial" panose="020B0604020202020204" pitchFamily="34" charset="0"/>
              </a:rPr>
              <a:t>	if n is a job id – wait for all processes of this job to end</a:t>
            </a:r>
          </a:p>
          <a:p>
            <a:pPr algn="l" rtl="0" eaLnBrk="1" hangingPunct="1">
              <a:buFont typeface="Wingdings" panose="05000000000000000000" pitchFamily="2" charset="2"/>
              <a:buNone/>
            </a:pPr>
            <a:r>
              <a:rPr lang="en-US" sz="2000" b="1">
                <a:cs typeface="Arial" panose="020B0604020202020204" pitchFamily="34" charset="0"/>
              </a:rPr>
              <a:t>	if no parameter is given – wait for all child processes</a:t>
            </a:r>
          </a:p>
          <a:p>
            <a:pPr algn="l" rtl="0" eaLnBrk="1" hangingPunct="1">
              <a:buFont typeface="Wingdings" panose="05000000000000000000" pitchFamily="2" charset="2"/>
              <a:buNone/>
            </a:pPr>
            <a:r>
              <a:rPr lang="en-US" sz="2000" b="1">
                <a:cs typeface="Arial" panose="020B0604020202020204" pitchFamily="34" charset="0"/>
              </a:rPr>
              <a:t>Example:</a:t>
            </a:r>
            <a:endParaRPr lang="en-US" sz="2400">
              <a:cs typeface="Arial" panose="020B0604020202020204" pitchFamily="34" charset="0"/>
            </a:endParaRPr>
          </a:p>
          <a:p>
            <a:pPr algn="l" rtl="0" eaLnBrk="1" hangingPunct="1">
              <a:buFont typeface="Wingdings" panose="05000000000000000000" pitchFamily="2" charset="2"/>
              <a:buNone/>
            </a:pPr>
            <a:r>
              <a:rPr lang="en-US" sz="2000">
                <a:solidFill>
                  <a:srgbClr val="006F6C"/>
                </a:solidFill>
                <a:cs typeface="Arial" panose="020B0604020202020204" pitchFamily="34" charset="0"/>
              </a:rPr>
              <a:t>command1 &amp;</a:t>
            </a:r>
          </a:p>
          <a:p>
            <a:pPr algn="l" rtl="0" eaLnBrk="1" hangingPunct="1">
              <a:buFont typeface="Wingdings" panose="05000000000000000000" pitchFamily="2" charset="2"/>
              <a:buNone/>
            </a:pPr>
            <a:r>
              <a:rPr lang="en-US" sz="2000">
                <a:solidFill>
                  <a:srgbClr val="006F6C"/>
                </a:solidFill>
                <a:cs typeface="Arial" panose="020B0604020202020204" pitchFamily="34" charset="0"/>
              </a:rPr>
              <a:t>command2 &amp;</a:t>
            </a:r>
          </a:p>
          <a:p>
            <a:pPr algn="l" rtl="0" eaLnBrk="1" hangingPunct="1">
              <a:buFont typeface="Wingdings" panose="05000000000000000000" pitchFamily="2" charset="2"/>
              <a:buNone/>
            </a:pPr>
            <a:r>
              <a:rPr lang="en-US" sz="2000">
                <a:solidFill>
                  <a:srgbClr val="006F6C"/>
                </a:solidFill>
                <a:cs typeface="Arial" panose="020B0604020202020204" pitchFamily="34" charset="0"/>
              </a:rPr>
              <a:t>command3 &amp;</a:t>
            </a:r>
          </a:p>
          <a:p>
            <a:pPr algn="l" rtl="0" eaLnBrk="1" hangingPunct="1">
              <a:buFont typeface="Wingdings" panose="05000000000000000000" pitchFamily="2" charset="2"/>
              <a:buNone/>
            </a:pPr>
            <a:r>
              <a:rPr lang="en-US" sz="2000">
                <a:solidFill>
                  <a:srgbClr val="006F6C"/>
                </a:solidFill>
                <a:cs typeface="Arial" panose="020B0604020202020204" pitchFamily="34" charset="0"/>
              </a:rPr>
              <a:t>wait</a:t>
            </a:r>
          </a:p>
          <a:p>
            <a:pPr algn="l" rtl="0" eaLnBrk="1" hangingPunct="1">
              <a:buFont typeface="Wingdings" panose="05000000000000000000" pitchFamily="2" charset="2"/>
              <a:buNone/>
            </a:pPr>
            <a:r>
              <a:rPr lang="en-US" sz="2000">
                <a:solidFill>
                  <a:srgbClr val="006F6C"/>
                </a:solidFill>
                <a:cs typeface="Arial" panose="020B0604020202020204" pitchFamily="34" charset="0"/>
              </a:rPr>
              <a:t>echo All commands are now done</a:t>
            </a:r>
          </a:p>
          <a:p>
            <a:pPr algn="l" rtl="0" eaLnBrk="1" hangingPunct="1">
              <a:buFont typeface="Wingdings" panose="05000000000000000000" pitchFamily="2" charset="2"/>
              <a:buNone/>
            </a:pPr>
            <a:endParaRPr lang="en-US" sz="20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174</a:t>
            </a:fld>
            <a:endParaRPr lang="he-IL" dirty="0"/>
          </a:p>
        </p:txBody>
      </p:sp>
    </p:spTree>
    <p:extLst>
      <p:ext uri="{BB962C8B-B14F-4D97-AF65-F5344CB8AC3E}">
        <p14:creationId xmlns:p14="http://schemas.microsoft.com/office/powerpoint/2010/main" xmlns="" val="4141559346"/>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p:cNvSpPr>
            <a:spLocks noGrp="1" noChangeArrowheads="1"/>
          </p:cNvSpPr>
          <p:nvPr>
            <p:ph type="title"/>
          </p:nvPr>
        </p:nvSpPr>
        <p:spPr>
          <a:xfrm>
            <a:off x="274529" y="0"/>
            <a:ext cx="10515600" cy="1325563"/>
          </a:xfrm>
        </p:spPr>
        <p:txBody>
          <a:bodyPr>
            <a:normAutofit/>
          </a:bodyPr>
          <a:lstStyle/>
          <a:p>
            <a:r>
              <a:rPr lang="en-US" dirty="0" err="1">
                <a:solidFill>
                  <a:schemeClr val="bg1"/>
                </a:solidFill>
                <a:cs typeface="Times New Roman" panose="02020603050405020304" pitchFamily="18" charset="0"/>
              </a:rPr>
              <a:t>eval</a:t>
            </a:r>
            <a:endParaRPr lang="en-US" dirty="0">
              <a:solidFill>
                <a:schemeClr val="bg1"/>
              </a:solidFill>
              <a:cs typeface="Times New Roman" panose="02020603050405020304" pitchFamily="18" charset="0"/>
            </a:endParaRPr>
          </a:p>
        </p:txBody>
      </p:sp>
      <p:sp>
        <p:nvSpPr>
          <p:cNvPr id="179205" name="Rectangle 3"/>
          <p:cNvSpPr>
            <a:spLocks noGrp="1" noChangeArrowheads="1"/>
          </p:cNvSpPr>
          <p:nvPr>
            <p:ph idx="1"/>
          </p:nvPr>
        </p:nvSpPr>
        <p:spPr>
          <a:xfrm>
            <a:off x="1774825" y="1773239"/>
            <a:ext cx="8650288" cy="4840287"/>
          </a:xfrm>
        </p:spPr>
        <p:txBody>
          <a:bodyPr/>
          <a:lstStyle/>
          <a:p>
            <a:pPr algn="l" rtl="0" eaLnBrk="1" hangingPunct="1"/>
            <a:r>
              <a:rPr lang="en-US" sz="2400" dirty="0">
                <a:cs typeface="Arial" panose="020B0604020202020204" pitchFamily="34" charset="0"/>
              </a:rPr>
              <a:t>Sometimes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we need to perform initial variable substitution before the command execution.</a:t>
            </a:r>
            <a:br>
              <a:rPr lang="en-US" sz="2400" dirty="0">
                <a:cs typeface="Arial" panose="020B0604020202020204" pitchFamily="34" charset="0"/>
              </a:rPr>
            </a:br>
            <a:r>
              <a:rPr lang="en-US" sz="2400" dirty="0" err="1">
                <a:cs typeface="Arial" panose="020B0604020202020204" pitchFamily="34" charset="0"/>
              </a:rPr>
              <a:t>eval</a:t>
            </a:r>
            <a:r>
              <a:rPr lang="en-US" sz="2400" dirty="0">
                <a:cs typeface="Arial" panose="020B0604020202020204" pitchFamily="34" charset="0"/>
              </a:rPr>
              <a:t>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first perform variable substitution, then re-scans the command and executes it.</a:t>
            </a:r>
          </a:p>
          <a:p>
            <a:pPr algn="l" rtl="0"/>
            <a:r>
              <a:rPr lang="en-US" sz="2400" dirty="0">
                <a:cs typeface="Arial" panose="020B0604020202020204" pitchFamily="34" charset="0"/>
              </a:rPr>
              <a:t>Example:</a:t>
            </a:r>
            <a:br>
              <a:rPr lang="en-US" sz="2400"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200" dirty="0" smtClean="0">
                <a:solidFill>
                  <a:srgbClr val="006F6C"/>
                </a:solidFill>
                <a:cs typeface="Arial" panose="020B0604020202020204" pitchFamily="34" charset="0"/>
              </a:rPr>
              <a:t>x=hello</a:t>
            </a:r>
            <a:r>
              <a:rPr lang="en-US" sz="2200" dirty="0">
                <a:solidFill>
                  <a:srgbClr val="006F6C"/>
                </a:solidFill>
                <a:cs typeface="Arial" panose="020B0604020202020204" pitchFamily="34" charset="0"/>
              </a:rPr>
              <a:t/>
            </a:r>
            <a:br>
              <a:rPr lang="en-US" sz="22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200" dirty="0" smtClean="0">
                <a:solidFill>
                  <a:srgbClr val="006F6C"/>
                </a:solidFill>
                <a:cs typeface="Arial" panose="020B0604020202020204" pitchFamily="34" charset="0"/>
              </a:rPr>
              <a:t>y</a:t>
            </a:r>
            <a:r>
              <a:rPr lang="en-US" sz="2200" dirty="0">
                <a:solidFill>
                  <a:srgbClr val="006F6C"/>
                </a:solidFill>
                <a:cs typeface="Arial" panose="020B0604020202020204" pitchFamily="34" charset="0"/>
              </a:rPr>
              <a:t>=\$x</a:t>
            </a:r>
            <a:br>
              <a:rPr lang="en-US" sz="2200" dirty="0">
                <a:solidFill>
                  <a:srgbClr val="006F6C"/>
                </a:solidFill>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200" dirty="0" smtClean="0">
                <a:solidFill>
                  <a:srgbClr val="006F6C"/>
                </a:solidFill>
                <a:cs typeface="Arial" panose="020B0604020202020204" pitchFamily="34" charset="0"/>
              </a:rPr>
              <a:t>echo </a:t>
            </a:r>
            <a:r>
              <a:rPr lang="en-US" sz="2200" dirty="0">
                <a:solidFill>
                  <a:srgbClr val="006F6C"/>
                </a:solidFill>
                <a:cs typeface="Arial" panose="020B0604020202020204" pitchFamily="34" charset="0"/>
              </a:rPr>
              <a:t>$y</a:t>
            </a:r>
            <a:r>
              <a:rPr lang="en-US" sz="2200" dirty="0">
                <a:cs typeface="Arial" panose="020B0604020202020204" pitchFamily="34" charset="0"/>
              </a:rPr>
              <a:t/>
            </a:r>
            <a:br>
              <a:rPr lang="en-US" sz="2200" dirty="0">
                <a:cs typeface="Arial" panose="020B0604020202020204" pitchFamily="34" charset="0"/>
              </a:rPr>
            </a:br>
            <a:r>
              <a:rPr lang="en-US" sz="2200" dirty="0">
                <a:cs typeface="Arial" panose="020B0604020202020204" pitchFamily="34" charset="0"/>
              </a:rPr>
              <a:t> </a:t>
            </a:r>
            <a:r>
              <a:rPr lang="en-US" sz="2200" b="1" dirty="0">
                <a:cs typeface="Arial" panose="020B0604020202020204" pitchFamily="34" charset="0"/>
              </a:rPr>
              <a:t>$x</a:t>
            </a:r>
            <a:br>
              <a:rPr lang="en-US" sz="2200" b="1"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a:t>
            </a:r>
            <a:r>
              <a:rPr lang="en-US" sz="2200" dirty="0" err="1" smtClean="0">
                <a:solidFill>
                  <a:srgbClr val="006F6C"/>
                </a:solidFill>
                <a:cs typeface="Arial" panose="020B0604020202020204" pitchFamily="34" charset="0"/>
              </a:rPr>
              <a:t>eval</a:t>
            </a:r>
            <a:r>
              <a:rPr lang="en-US" sz="2200" dirty="0" smtClean="0">
                <a:solidFill>
                  <a:srgbClr val="006F6C"/>
                </a:solidFill>
                <a:cs typeface="Arial" panose="020B0604020202020204" pitchFamily="34" charset="0"/>
              </a:rPr>
              <a:t> </a:t>
            </a:r>
            <a:r>
              <a:rPr lang="en-US" sz="2200" dirty="0">
                <a:solidFill>
                  <a:srgbClr val="006F6C"/>
                </a:solidFill>
                <a:cs typeface="Arial" panose="020B0604020202020204" pitchFamily="34" charset="0"/>
              </a:rPr>
              <a:t>echo $y</a:t>
            </a:r>
            <a:r>
              <a:rPr lang="en-US" sz="2200" dirty="0">
                <a:cs typeface="Arial" panose="020B0604020202020204" pitchFamily="34" charset="0"/>
              </a:rPr>
              <a:t/>
            </a:r>
            <a:br>
              <a:rPr lang="en-US" sz="2200" dirty="0">
                <a:cs typeface="Arial" panose="020B0604020202020204" pitchFamily="34" charset="0"/>
              </a:rPr>
            </a:br>
            <a:r>
              <a:rPr lang="en-US" sz="2200" dirty="0">
                <a:cs typeface="Arial" panose="020B0604020202020204" pitchFamily="34" charset="0"/>
              </a:rPr>
              <a:t> </a:t>
            </a:r>
            <a:r>
              <a:rPr lang="en-US" sz="2200" b="1" dirty="0">
                <a:cs typeface="Arial" panose="020B0604020202020204" pitchFamily="34" charset="0"/>
              </a:rPr>
              <a:t>hello</a:t>
            </a:r>
            <a:endParaRPr lang="en-US" sz="2200" dirty="0">
              <a:cs typeface="Arial" panose="020B0604020202020204" pitchFamily="34" charset="0"/>
            </a:endParaRPr>
          </a:p>
          <a:p>
            <a:pPr algn="l" rtl="0" eaLnBrk="1" hangingPunct="1"/>
            <a:r>
              <a:rPr lang="en-US" sz="2400" dirty="0">
                <a:cs typeface="Arial" panose="020B0604020202020204" pitchFamily="34" charset="0"/>
              </a:rPr>
              <a:t>If further nesting is needed, we can use multiple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eval</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175</a:t>
            </a:fld>
            <a:endParaRPr lang="he-IL" dirty="0"/>
          </a:p>
        </p:txBody>
      </p:sp>
    </p:spTree>
    <p:extLst>
      <p:ext uri="{BB962C8B-B14F-4D97-AF65-F5344CB8AC3E}">
        <p14:creationId xmlns:p14="http://schemas.microsoft.com/office/powerpoint/2010/main" xmlns="" val="469556136"/>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24633" y="0"/>
            <a:ext cx="10515600" cy="1325563"/>
          </a:xfrm>
        </p:spPr>
        <p:txBody>
          <a:bodyPr>
            <a:normAutofit/>
          </a:bodyPr>
          <a:lstStyle/>
          <a:p>
            <a:r>
              <a:rPr lang="en-US" dirty="0" err="1">
                <a:solidFill>
                  <a:schemeClr val="bg1"/>
                </a:solidFill>
                <a:cs typeface="Times New Roman" panose="02020603050405020304" pitchFamily="18" charset="0"/>
              </a:rPr>
              <a:t>eval</a:t>
            </a:r>
            <a:r>
              <a:rPr lang="en-US" dirty="0">
                <a:solidFill>
                  <a:schemeClr val="bg1"/>
                </a:solidFill>
                <a:cs typeface="Times New Roman" panose="02020603050405020304" pitchFamily="18" charset="0"/>
              </a:rPr>
              <a:t> example</a:t>
            </a:r>
          </a:p>
        </p:txBody>
      </p:sp>
      <p:sp>
        <p:nvSpPr>
          <p:cNvPr id="180227" name="Rectangle 3"/>
          <p:cNvSpPr>
            <a:spLocks noGrp="1" noChangeArrowheads="1"/>
          </p:cNvSpPr>
          <p:nvPr>
            <p:ph idx="1"/>
          </p:nvPr>
        </p:nvSpPr>
        <p:spPr/>
        <p:txBody>
          <a:bodyPr/>
          <a:lstStyle/>
          <a:p>
            <a:pPr algn="l" rtl="0" eaLnBrk="1" hangingPunct="1">
              <a:lnSpc>
                <a:spcPct val="90000"/>
              </a:lnSpc>
            </a:pPr>
            <a:r>
              <a:rPr lang="en-US" smtClean="0">
                <a:cs typeface="Arial" panose="020B0604020202020204" pitchFamily="34" charset="0"/>
              </a:rPr>
              <a:t>The following example prints all the arguments in reverse order:</a:t>
            </a:r>
            <a:br>
              <a:rPr lang="en-US" smtClean="0">
                <a:cs typeface="Arial" panose="020B0604020202020204" pitchFamily="34" charset="0"/>
              </a:rPr>
            </a:br>
            <a:r>
              <a:rPr lang="en-US" smtClean="0">
                <a:cs typeface="Arial" panose="020B0604020202020204" pitchFamily="34" charset="0"/>
              </a:rPr>
              <a:t/>
            </a:r>
            <a:br>
              <a:rPr lang="en-US" smtClean="0">
                <a:cs typeface="Arial" panose="020B0604020202020204" pitchFamily="34" charset="0"/>
              </a:rPr>
            </a:br>
            <a:r>
              <a:rPr lang="en-US">
                <a:solidFill>
                  <a:srgbClr val="006F6C"/>
                </a:solidFill>
                <a:cs typeface="Arial" panose="020B0604020202020204" pitchFamily="34" charset="0"/>
              </a:rPr>
              <a:t>x=$#</a:t>
            </a:r>
            <a:br>
              <a:rPr lang="en-US">
                <a:solidFill>
                  <a:srgbClr val="006F6C"/>
                </a:solidFill>
                <a:cs typeface="Arial" panose="020B0604020202020204" pitchFamily="34" charset="0"/>
              </a:rPr>
            </a:br>
            <a:r>
              <a:rPr lang="en-US">
                <a:solidFill>
                  <a:srgbClr val="006F6C"/>
                </a:solidFill>
                <a:cs typeface="Arial" panose="020B0604020202020204" pitchFamily="34" charset="0"/>
              </a:rPr>
              <a:t>while [</a:t>
            </a:r>
            <a:r>
              <a:rPr lang="en-US">
                <a:solidFill>
                  <a:srgbClr val="006F6C"/>
                </a:solidFill>
                <a:latin typeface="Times New Roman" panose="02020603050405020304" pitchFamily="18" charset="0"/>
                <a:cs typeface="Arial" panose="020B0604020202020204" pitchFamily="34" charset="0"/>
              </a:rPr>
              <a:t>“</a:t>
            </a:r>
            <a:r>
              <a:rPr lang="en-US">
                <a:solidFill>
                  <a:srgbClr val="006F6C"/>
                </a:solidFill>
                <a:cs typeface="Arial" panose="020B0604020202020204" pitchFamily="34" charset="0"/>
              </a:rPr>
              <a:t>$x</a:t>
            </a:r>
            <a:r>
              <a:rPr lang="en-US">
                <a:solidFill>
                  <a:srgbClr val="006F6C"/>
                </a:solidFill>
                <a:latin typeface="Times New Roman" panose="02020603050405020304" pitchFamily="18" charset="0"/>
                <a:cs typeface="Arial" panose="020B0604020202020204" pitchFamily="34" charset="0"/>
              </a:rPr>
              <a:t>”</a:t>
            </a:r>
            <a:r>
              <a:rPr lang="en-US">
                <a:solidFill>
                  <a:srgbClr val="006F6C"/>
                </a:solidFill>
                <a:cs typeface="Arial" panose="020B0604020202020204" pitchFamily="34" charset="0"/>
              </a:rPr>
              <a:t> </a:t>
            </a:r>
            <a:r>
              <a:rPr lang="en-US">
                <a:solidFill>
                  <a:srgbClr val="006F6C"/>
                </a:solidFill>
                <a:latin typeface="Times New Roman" panose="02020603050405020304" pitchFamily="18" charset="0"/>
                <a:cs typeface="Arial" panose="020B0604020202020204" pitchFamily="34" charset="0"/>
              </a:rPr>
              <a:t>–</a:t>
            </a:r>
            <a:r>
              <a:rPr lang="en-US">
                <a:solidFill>
                  <a:srgbClr val="006F6C"/>
                </a:solidFill>
                <a:cs typeface="Arial" panose="020B0604020202020204" pitchFamily="34" charset="0"/>
              </a:rPr>
              <a:t>eq </a:t>
            </a:r>
            <a:r>
              <a:rPr lang="en-US">
                <a:solidFill>
                  <a:srgbClr val="006F6C"/>
                </a:solidFill>
                <a:latin typeface="Times New Roman" panose="02020603050405020304" pitchFamily="18" charset="0"/>
                <a:cs typeface="Arial" panose="020B0604020202020204" pitchFamily="34" charset="0"/>
              </a:rPr>
              <a:t>“</a:t>
            </a:r>
            <a:r>
              <a:rPr lang="en-US">
                <a:solidFill>
                  <a:srgbClr val="006F6C"/>
                </a:solidFill>
                <a:cs typeface="Arial" panose="020B0604020202020204" pitchFamily="34" charset="0"/>
              </a:rPr>
              <a:t>0</a:t>
            </a:r>
            <a:r>
              <a:rPr lang="en-US">
                <a:solidFill>
                  <a:srgbClr val="006F6C"/>
                </a:solidFill>
                <a:latin typeface="Times New Roman" panose="02020603050405020304" pitchFamily="18" charset="0"/>
                <a:cs typeface="Arial" panose="020B0604020202020204" pitchFamily="34" charset="0"/>
              </a:rPr>
              <a:t>”</a:t>
            </a:r>
            <a:r>
              <a:rPr lang="en-US">
                <a:solidFill>
                  <a:srgbClr val="006F6C"/>
                </a:solidFill>
                <a:cs typeface="Arial" panose="020B0604020202020204" pitchFamily="34" charset="0"/>
              </a:rPr>
              <a:t> ]</a:t>
            </a:r>
            <a:br>
              <a:rPr lang="en-US">
                <a:solidFill>
                  <a:srgbClr val="006F6C"/>
                </a:solidFill>
                <a:cs typeface="Arial" panose="020B0604020202020204" pitchFamily="34" charset="0"/>
              </a:rPr>
            </a:br>
            <a:r>
              <a:rPr lang="en-US">
                <a:solidFill>
                  <a:srgbClr val="006F6C"/>
                </a:solidFill>
                <a:cs typeface="Arial" panose="020B0604020202020204" pitchFamily="34" charset="0"/>
              </a:rPr>
              <a:t>do</a:t>
            </a:r>
            <a:br>
              <a:rPr lang="en-US">
                <a:solidFill>
                  <a:srgbClr val="006F6C"/>
                </a:solidFill>
                <a:cs typeface="Arial" panose="020B0604020202020204" pitchFamily="34" charset="0"/>
              </a:rPr>
            </a:br>
            <a:r>
              <a:rPr lang="en-US">
                <a:solidFill>
                  <a:srgbClr val="006F6C"/>
                </a:solidFill>
                <a:cs typeface="Arial" panose="020B0604020202020204" pitchFamily="34" charset="0"/>
              </a:rPr>
              <a:t>	eval echo \$$x</a:t>
            </a:r>
            <a:br>
              <a:rPr lang="en-US">
                <a:solidFill>
                  <a:srgbClr val="006F6C"/>
                </a:solidFill>
                <a:cs typeface="Arial" panose="020B0604020202020204" pitchFamily="34" charset="0"/>
              </a:rPr>
            </a:br>
            <a:r>
              <a:rPr lang="en-US">
                <a:solidFill>
                  <a:srgbClr val="006F6C"/>
                </a:solidFill>
                <a:cs typeface="Arial" panose="020B0604020202020204" pitchFamily="34" charset="0"/>
              </a:rPr>
              <a:t>	x=`expr $x – 1`</a:t>
            </a:r>
            <a:br>
              <a:rPr lang="en-US">
                <a:solidFill>
                  <a:srgbClr val="006F6C"/>
                </a:solidFill>
                <a:cs typeface="Arial" panose="020B0604020202020204" pitchFamily="34" charset="0"/>
              </a:rPr>
            </a:br>
            <a:r>
              <a:rPr lang="en-US">
                <a:solidFill>
                  <a:srgbClr val="006F6C"/>
                </a:solidFill>
                <a:cs typeface="Arial" panose="020B0604020202020204" pitchFamily="34" charset="0"/>
              </a:rPr>
              <a:t>done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176</a:t>
            </a:fld>
            <a:endParaRPr lang="he-IL" dirty="0"/>
          </a:p>
        </p:txBody>
      </p:sp>
    </p:spTree>
    <p:extLst>
      <p:ext uri="{BB962C8B-B14F-4D97-AF65-F5344CB8AC3E}">
        <p14:creationId xmlns:p14="http://schemas.microsoft.com/office/powerpoint/2010/main" xmlns="" val="2586299189"/>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a:xfrm>
            <a:off x="2613765" y="129371"/>
            <a:ext cx="8229600" cy="1143000"/>
          </a:xfrm>
        </p:spPr>
        <p:txBody>
          <a:bodyPr>
            <a:normAutofit/>
          </a:bodyPr>
          <a:lstStyle/>
          <a:p>
            <a:r>
              <a:rPr lang="en-US" dirty="0">
                <a:solidFill>
                  <a:schemeClr val="bg1"/>
                </a:solidFill>
                <a:cs typeface="Times New Roman" panose="02020603050405020304" pitchFamily="18" charset="0"/>
              </a:rPr>
              <a:t>Treat variables as pointers</a:t>
            </a:r>
          </a:p>
        </p:txBody>
      </p:sp>
      <p:sp>
        <p:nvSpPr>
          <p:cNvPr id="181251" name="Content Placeholder 2"/>
          <p:cNvSpPr>
            <a:spLocks noGrp="1"/>
          </p:cNvSpPr>
          <p:nvPr>
            <p:ph idx="1"/>
          </p:nvPr>
        </p:nvSpPr>
        <p:spPr>
          <a:xfrm>
            <a:off x="1774825" y="1700213"/>
            <a:ext cx="8650288" cy="4800600"/>
          </a:xfrm>
        </p:spPr>
        <p:txBody>
          <a:bodyPr/>
          <a:lstStyle/>
          <a:p>
            <a:pPr algn="l" rtl="0" eaLnBrk="1" hangingPunct="1"/>
            <a:r>
              <a:rPr lang="en-US" sz="2400" dirty="0">
                <a:cs typeface="Arial" panose="020B0604020202020204" pitchFamily="34" charset="0"/>
              </a:rPr>
              <a:t>${!x} Can be used to get similar behavior</a:t>
            </a:r>
          </a:p>
          <a:p>
            <a:pPr algn="l" rtl="0" eaLnBrk="1" hangingPunct="1"/>
            <a:r>
              <a:rPr lang="en-US" sz="2400" dirty="0">
                <a:cs typeface="Arial" panose="020B0604020202020204" pitchFamily="34" charset="0"/>
              </a:rPr>
              <a:t>${!x} does an indirect access to the variable x and will </a:t>
            </a:r>
            <a:r>
              <a:rPr lang="en-US" sz="2400" dirty="0" smtClean="0">
                <a:cs typeface="Arial" panose="020B0604020202020204" pitchFamily="34" charset="0"/>
              </a:rPr>
              <a:t>do </a:t>
            </a:r>
            <a:r>
              <a:rPr lang="en-US" sz="2400" dirty="0">
                <a:cs typeface="Arial" panose="020B0604020202020204" pitchFamily="34" charset="0"/>
              </a:rPr>
              <a:t>a dereference to x content</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xx=5</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yy</a:t>
            </a:r>
            <a:r>
              <a:rPr lang="en-US" dirty="0">
                <a:solidFill>
                  <a:srgbClr val="006F6C"/>
                </a:solidFill>
                <a:cs typeface="Arial" panose="020B0604020202020204" pitchFamily="34" charset="0"/>
              </a:rPr>
              <a:t>=xx</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echo $</a:t>
            </a:r>
            <a:r>
              <a:rPr lang="en-US" dirty="0" err="1">
                <a:solidFill>
                  <a:srgbClr val="006F6C"/>
                </a:solidFill>
                <a:cs typeface="Arial" panose="020B0604020202020204" pitchFamily="34" charset="0"/>
              </a:rPr>
              <a:t>yy</a:t>
            </a:r>
            <a:r>
              <a:rPr lang="en-US" dirty="0">
                <a:solidFill>
                  <a:srgbClr val="006F6C"/>
                </a:solidFill>
                <a:cs typeface="Arial" panose="020B0604020202020204" pitchFamily="34" charset="0"/>
              </a:rPr>
              <a:t> = ${!</a:t>
            </a:r>
            <a:r>
              <a:rPr lang="en-US" dirty="0" err="1">
                <a:solidFill>
                  <a:srgbClr val="006F6C"/>
                </a:solidFill>
                <a:cs typeface="Arial" panose="020B0604020202020204" pitchFamily="34" charset="0"/>
              </a:rPr>
              <a:t>yy</a:t>
            </a:r>
            <a:r>
              <a:rPr lang="en-US" dirty="0">
                <a:solidFill>
                  <a:srgbClr val="006F6C"/>
                </a:solidFill>
                <a:cs typeface="Arial" panose="020B0604020202020204" pitchFamily="34" charset="0"/>
              </a:rPr>
              <a:t>}</a:t>
            </a:r>
          </a:p>
          <a:p>
            <a:pPr lvl="1" algn="l" rtl="0" eaLnBrk="1" hangingPunct="1">
              <a:buFont typeface="Wingdings" panose="05000000000000000000" pitchFamily="2" charset="2"/>
              <a:buNone/>
            </a:pPr>
            <a:r>
              <a:rPr lang="en-US" dirty="0">
                <a:solidFill>
                  <a:srgbClr val="006F6C"/>
                </a:solidFill>
                <a:cs typeface="Arial" panose="020B0604020202020204" pitchFamily="34" charset="0"/>
              </a:rPr>
              <a:t>xx = 5</a:t>
            </a:r>
          </a:p>
          <a:p>
            <a:pPr algn="l" rtl="0" eaLnBrk="1" hangingPunct="1"/>
            <a:r>
              <a:rPr lang="en-US" sz="2400" dirty="0">
                <a:cs typeface="Arial" panose="020B0604020202020204" pitchFamily="34" charset="0"/>
              </a:rPr>
              <a:t>Cannot be used as </a:t>
            </a:r>
            <a:r>
              <a:rPr lang="en-US" sz="2400" dirty="0" err="1">
                <a:cs typeface="Arial" panose="020B0604020202020204" pitchFamily="34" charset="0"/>
              </a:rPr>
              <a:t>lvalue</a:t>
            </a:r>
            <a:r>
              <a:rPr lang="en-US" sz="2400" dirty="0">
                <a:cs typeface="Arial" panose="020B0604020202020204" pitchFamily="34" charset="0"/>
              </a:rPr>
              <a:t> – </a:t>
            </a:r>
            <a:r>
              <a:rPr lang="en-US" sz="2400" dirty="0" err="1">
                <a:cs typeface="Arial" panose="020B0604020202020204" pitchFamily="34" charset="0"/>
              </a:rPr>
              <a:t>eval</a:t>
            </a:r>
            <a:r>
              <a:rPr lang="en-US" sz="2400" dirty="0">
                <a:cs typeface="Arial" panose="020B0604020202020204" pitchFamily="34" charset="0"/>
              </a:rPr>
              <a:t> is still important</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eval</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yy</a:t>
            </a:r>
            <a:r>
              <a:rPr lang="en-US" dirty="0">
                <a:solidFill>
                  <a:srgbClr val="006F6C"/>
                </a:solidFill>
                <a:cs typeface="Arial" panose="020B0604020202020204" pitchFamily="34" charset="0"/>
              </a:rPr>
              <a:t>=3</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echo $xx</a:t>
            </a:r>
          </a:p>
          <a:p>
            <a:pPr lvl="1" algn="l" rtl="0" eaLnBrk="1" hangingPunct="1">
              <a:buFont typeface="Wingdings" panose="05000000000000000000" pitchFamily="2" charset="2"/>
              <a:buNone/>
            </a:pPr>
            <a:r>
              <a:rPr lang="en-US" dirty="0">
                <a:solidFill>
                  <a:srgbClr val="006F6C"/>
                </a:solidFill>
                <a:cs typeface="Arial" panose="020B0604020202020204" pitchFamily="34" charset="0"/>
              </a:rPr>
              <a:t>3</a:t>
            </a:r>
          </a:p>
          <a:p>
            <a:pPr lvl="1" algn="l" rtl="0" eaLnBrk="1" hangingPunct="1">
              <a:buFont typeface="Wingdings" panose="05000000000000000000" pitchFamily="2" charset="2"/>
              <a:buNone/>
            </a:pPr>
            <a:endParaRPr lang="en-US" dirty="0">
              <a:cs typeface="Arial" panose="020B0604020202020204" pitchFamily="34" charset="0"/>
            </a:endParaRPr>
          </a:p>
          <a:p>
            <a:pPr algn="l" rtl="0" eaLnBrk="1" hangingPunct="1"/>
            <a:endParaRPr lang="en-US" sz="2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177</a:t>
            </a:fld>
            <a:endParaRPr lang="he-IL" dirty="0"/>
          </a:p>
        </p:txBody>
      </p:sp>
    </p:spTree>
    <p:extLst>
      <p:ext uri="{BB962C8B-B14F-4D97-AF65-F5344CB8AC3E}">
        <p14:creationId xmlns:p14="http://schemas.microsoft.com/office/powerpoint/2010/main" xmlns="" val="3437412484"/>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2"/>
          <p:cNvSpPr>
            <a:spLocks noGrp="1" noChangeArrowheads="1"/>
          </p:cNvSpPr>
          <p:nvPr>
            <p:ph type="title"/>
          </p:nvPr>
        </p:nvSpPr>
        <p:spPr>
          <a:xfrm>
            <a:off x="349685" y="0"/>
            <a:ext cx="10515600" cy="1325563"/>
          </a:xfrm>
        </p:spPr>
        <p:txBody>
          <a:bodyPr>
            <a:normAutofit/>
          </a:bodyPr>
          <a:lstStyle/>
          <a:p>
            <a:r>
              <a:rPr lang="en-US" dirty="0">
                <a:solidFill>
                  <a:schemeClr val="bg1"/>
                </a:solidFill>
                <a:cs typeface="Times New Roman" panose="02020603050405020304" pitchFamily="18" charset="0"/>
              </a:rPr>
              <a:t>functions</a:t>
            </a:r>
          </a:p>
        </p:txBody>
      </p:sp>
      <p:sp>
        <p:nvSpPr>
          <p:cNvPr id="182277" name="Rectangle 3"/>
          <p:cNvSpPr>
            <a:spLocks noGrp="1" noChangeArrowheads="1"/>
          </p:cNvSpPr>
          <p:nvPr>
            <p:ph idx="1"/>
          </p:nvPr>
        </p:nvSpPr>
        <p:spPr>
          <a:xfrm>
            <a:off x="1828800" y="2017714"/>
            <a:ext cx="8650288" cy="4579937"/>
          </a:xfrm>
        </p:spPr>
        <p:txBody>
          <a:bodyPr/>
          <a:lstStyle/>
          <a:p>
            <a:pPr algn="l" rtl="0" eaLnBrk="1" hangingPunct="1"/>
            <a:r>
              <a:rPr lang="en-US" sz="1800">
                <a:cs typeface="Arial" panose="020B0604020202020204" pitchFamily="34" charset="0"/>
              </a:rPr>
              <a:t>Shell allows function declaration.</a:t>
            </a:r>
            <a:br>
              <a:rPr lang="en-US" sz="1800">
                <a:cs typeface="Arial" panose="020B0604020202020204" pitchFamily="34" charset="0"/>
              </a:rPr>
            </a:br>
            <a:r>
              <a:rPr lang="en-US" sz="1800">
                <a:cs typeface="Arial" panose="020B0604020202020204" pitchFamily="34" charset="0"/>
              </a:rPr>
              <a:t>Syntax:</a:t>
            </a:r>
            <a:br>
              <a:rPr lang="en-US" sz="1800">
                <a:cs typeface="Arial" panose="020B0604020202020204" pitchFamily="34" charset="0"/>
              </a:rPr>
            </a:br>
            <a:r>
              <a:rPr lang="en-US" sz="1800" b="1">
                <a:cs typeface="Arial" panose="020B0604020202020204" pitchFamily="34" charset="0"/>
              </a:rPr>
              <a:t>f( ) {</a:t>
            </a:r>
            <a:br>
              <a:rPr lang="en-US" sz="1800" b="1">
                <a:cs typeface="Arial" panose="020B0604020202020204" pitchFamily="34" charset="0"/>
              </a:rPr>
            </a:br>
            <a:r>
              <a:rPr lang="en-US" sz="1800" b="1">
                <a:cs typeface="Arial" panose="020B0604020202020204" pitchFamily="34" charset="0"/>
              </a:rPr>
              <a:t>	[ </a:t>
            </a:r>
            <a:r>
              <a:rPr lang="en-US" sz="1800" b="1" i="1">
                <a:cs typeface="Arial" panose="020B0604020202020204" pitchFamily="34" charset="0"/>
              </a:rPr>
              <a:t> commands </a:t>
            </a:r>
            <a:r>
              <a:rPr lang="en-US" sz="1800" b="1">
                <a:cs typeface="Arial" panose="020B0604020202020204" pitchFamily="34" charset="0"/>
              </a:rPr>
              <a:t>]</a:t>
            </a:r>
            <a:br>
              <a:rPr lang="en-US" sz="1800" b="1">
                <a:cs typeface="Arial" panose="020B0604020202020204" pitchFamily="34" charset="0"/>
              </a:rPr>
            </a:br>
            <a:r>
              <a:rPr lang="en-US" sz="1800" b="1">
                <a:cs typeface="Arial" panose="020B0604020202020204" pitchFamily="34" charset="0"/>
              </a:rPr>
              <a:t>	return </a:t>
            </a:r>
            <a:r>
              <a:rPr lang="en-US" sz="1800" i="1">
                <a:cs typeface="Arial" panose="020B0604020202020204" pitchFamily="34" charset="0"/>
              </a:rPr>
              <a:t>n</a:t>
            </a:r>
            <a:r>
              <a:rPr lang="en-US" sz="1800" b="1">
                <a:cs typeface="Arial" panose="020B0604020202020204" pitchFamily="34" charset="0"/>
              </a:rPr>
              <a:t/>
            </a:r>
            <a:br>
              <a:rPr lang="en-US" sz="1800" b="1">
                <a:cs typeface="Arial" panose="020B0604020202020204" pitchFamily="34" charset="0"/>
              </a:rPr>
            </a:br>
            <a:r>
              <a:rPr lang="en-US" sz="1800" b="1">
                <a:cs typeface="Arial" panose="020B0604020202020204" pitchFamily="34" charset="0"/>
              </a:rPr>
              <a:t>}</a:t>
            </a:r>
          </a:p>
          <a:p>
            <a:pPr algn="l" rtl="0" eaLnBrk="1" hangingPunct="1"/>
            <a:r>
              <a:rPr lang="en-US" sz="1800">
                <a:cs typeface="Arial" panose="020B0604020202020204" pitchFamily="34" charset="0"/>
              </a:rPr>
              <a:t>Function can be called only after it was defined.</a:t>
            </a:r>
          </a:p>
          <a:p>
            <a:pPr algn="l" rtl="0" eaLnBrk="1" hangingPunct="1"/>
            <a:r>
              <a:rPr lang="en-US" sz="1800">
                <a:cs typeface="Arial" panose="020B0604020202020204" pitchFamily="34" charset="0"/>
              </a:rPr>
              <a:t>Inside the function, $1, $2,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$9 will hold the arguments passed to the function.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shift</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and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set</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will work on those arguments.</a:t>
            </a:r>
          </a:p>
          <a:p>
            <a:pPr algn="l" rtl="0" eaLnBrk="1" hangingPunct="1"/>
            <a:r>
              <a:rPr lang="en-US" sz="1800">
                <a:cs typeface="Arial" panose="020B0604020202020204" pitchFamily="34" charset="0"/>
              </a:rPr>
              <a:t>IMPORTANT: Variables are NOT local by default (besides $1..$9). </a:t>
            </a:r>
            <a:br>
              <a:rPr lang="en-US" sz="1800">
                <a:cs typeface="Arial" panose="020B0604020202020204" pitchFamily="34" charset="0"/>
              </a:rPr>
            </a:br>
            <a:r>
              <a:rPr lang="en-US" sz="1800">
                <a:cs typeface="Arial" panose="020B0604020202020204" pitchFamily="34" charset="0"/>
              </a:rPr>
              <a:t>Variables set inside the function are the same outside of it. To force locality use the </a:t>
            </a:r>
            <a:r>
              <a:rPr lang="en-US" sz="1800">
                <a:latin typeface="Times New Roman" panose="02020603050405020304" pitchFamily="18" charset="0"/>
                <a:cs typeface="Arial" panose="020B0604020202020204" pitchFamily="34" charset="0"/>
              </a:rPr>
              <a:t>“local”</a:t>
            </a:r>
            <a:r>
              <a:rPr lang="en-US" sz="1800">
                <a:cs typeface="Arial" panose="020B0604020202020204" pitchFamily="34" charset="0"/>
              </a:rPr>
              <a:t> keyword.</a:t>
            </a:r>
          </a:p>
          <a:p>
            <a:pPr algn="l" rtl="0" eaLnBrk="1" hangingPunct="1"/>
            <a:r>
              <a:rPr lang="en-US" sz="1800">
                <a:cs typeface="Arial" panose="020B0604020202020204" pitchFamily="34" charset="0"/>
              </a:rPr>
              <a:t>return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will return from the function, setting $? to value </a:t>
            </a:r>
            <a:r>
              <a:rPr lang="en-US" sz="1800" b="1" i="1">
                <a:cs typeface="Arial" panose="020B0604020202020204" pitchFamily="34" charset="0"/>
              </a:rPr>
              <a:t>n</a:t>
            </a:r>
            <a:r>
              <a:rPr lang="en-US" sz="1800">
                <a:cs typeface="Arial" panose="020B0604020202020204" pitchFamily="34" charset="0"/>
              </a:rPr>
              <a:t>.</a:t>
            </a:r>
          </a:p>
          <a:p>
            <a:pPr algn="l" rtl="0" eaLnBrk="1" hangingPunct="1"/>
            <a:r>
              <a:rPr lang="en-US" sz="1800">
                <a:cs typeface="Arial" panose="020B0604020202020204" pitchFamily="34" charset="0"/>
              </a:rPr>
              <a:t>If no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return</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specified, the function will return the last commands exit code ($?)</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178</a:t>
            </a:fld>
            <a:endParaRPr lang="he-IL" dirty="0"/>
          </a:p>
        </p:txBody>
      </p:sp>
    </p:spTree>
    <p:extLst>
      <p:ext uri="{BB962C8B-B14F-4D97-AF65-F5344CB8AC3E}">
        <p14:creationId xmlns:p14="http://schemas.microsoft.com/office/powerpoint/2010/main" xmlns="" val="1734261564"/>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2"/>
          <p:cNvSpPr>
            <a:spLocks noGrp="1" noChangeArrowheads="1"/>
          </p:cNvSpPr>
          <p:nvPr>
            <p:ph type="title"/>
          </p:nvPr>
        </p:nvSpPr>
        <p:spPr>
          <a:xfrm>
            <a:off x="2651343" y="111756"/>
            <a:ext cx="8229600" cy="1143000"/>
          </a:xfrm>
        </p:spPr>
        <p:txBody>
          <a:bodyPr>
            <a:normAutofit/>
          </a:bodyPr>
          <a:lstStyle/>
          <a:p>
            <a:r>
              <a:rPr lang="en-US" dirty="0">
                <a:solidFill>
                  <a:schemeClr val="bg1"/>
                </a:solidFill>
                <a:cs typeface="Times New Roman" panose="02020603050405020304" pitchFamily="18" charset="0"/>
              </a:rPr>
              <a:t>Functions – cont.</a:t>
            </a:r>
          </a:p>
        </p:txBody>
      </p:sp>
      <p:sp>
        <p:nvSpPr>
          <p:cNvPr id="183301" name="Rectangle 3"/>
          <p:cNvSpPr>
            <a:spLocks noGrp="1" noChangeArrowheads="1"/>
          </p:cNvSpPr>
          <p:nvPr>
            <p:ph idx="1"/>
          </p:nvPr>
        </p:nvSpPr>
        <p:spPr>
          <a:xfrm>
            <a:off x="2054225" y="1557339"/>
            <a:ext cx="8650288" cy="4752975"/>
          </a:xfrm>
        </p:spPr>
        <p:txBody>
          <a:bodyPr/>
          <a:lstStyle/>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#!/bin/</a:t>
            </a:r>
            <a:r>
              <a:rPr lang="en-US" sz="1400" b="1" dirty="0" err="1">
                <a:solidFill>
                  <a:srgbClr val="006F6C"/>
                </a:solidFill>
                <a:cs typeface="Arial" panose="020B0604020202020204" pitchFamily="34" charset="0"/>
              </a:rPr>
              <a:t>sh</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err="1">
                <a:solidFill>
                  <a:srgbClr val="006F6C"/>
                </a:solidFill>
                <a:cs typeface="Arial" panose="020B0604020202020204" pitchFamily="34" charset="0"/>
              </a:rPr>
              <a:t>display_menu</a:t>
            </a:r>
            <a:r>
              <a:rPr lang="en-US" sz="1400" b="1" dirty="0">
                <a:solidFill>
                  <a:srgbClr val="006F6C"/>
                </a:solidFill>
                <a:cs typeface="Arial" panose="020B0604020202020204" pitchFamily="34" charset="0"/>
              </a:rPr>
              <a:t>() {</a:t>
            </a: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hello $1</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1. Movies</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2. Mp3</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s</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Enter your choice &gt; </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read choice</a:t>
            </a:r>
          </a:p>
          <a:p>
            <a:pPr algn="l" rtl="0" eaLnBrk="1" hangingPunct="1">
              <a:spcBef>
                <a:spcPct val="0"/>
              </a:spcBef>
              <a:buFont typeface="Wingdings" panose="05000000000000000000" pitchFamily="2" charset="2"/>
              <a:buNone/>
            </a:pP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test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$choice</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 </a:t>
            </a:r>
            <a:r>
              <a:rPr lang="en-US" sz="1400" b="1" dirty="0">
                <a:solidFill>
                  <a:srgbClr val="006F6C"/>
                </a:solidFill>
                <a:latin typeface="Times New Roman" panose="02020603050405020304" pitchFamily="18" charset="0"/>
                <a:cs typeface="Arial" panose="020B0604020202020204" pitchFamily="34" charset="0"/>
              </a:rPr>
              <a:t>–</a:t>
            </a:r>
            <a:r>
              <a:rPr lang="en-US" sz="1400" b="1" dirty="0" err="1">
                <a:solidFill>
                  <a:srgbClr val="006F6C"/>
                </a:solidFill>
                <a:cs typeface="Arial" panose="020B0604020202020204" pitchFamily="34" charset="0"/>
              </a:rPr>
              <a:t>eq</a:t>
            </a:r>
            <a:r>
              <a:rPr lang="en-US" sz="1400" b="1" dirty="0">
                <a:solidFill>
                  <a:srgbClr val="006F6C"/>
                </a:solidFill>
                <a:cs typeface="Arial" panose="020B0604020202020204" pitchFamily="34" charset="0"/>
              </a:rPr>
              <a:t>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1</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$choice</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 </a:t>
            </a:r>
            <a:r>
              <a:rPr lang="en-US" sz="1400" b="1" dirty="0">
                <a:solidFill>
                  <a:srgbClr val="006F6C"/>
                </a:solidFill>
                <a:latin typeface="Times New Roman" panose="02020603050405020304" pitchFamily="18" charset="0"/>
                <a:cs typeface="Arial" panose="020B0604020202020204" pitchFamily="34" charset="0"/>
              </a:rPr>
              <a:t>–</a:t>
            </a:r>
            <a:r>
              <a:rPr lang="en-US" sz="1400" b="1" dirty="0" err="1">
                <a:solidFill>
                  <a:srgbClr val="006F6C"/>
                </a:solidFill>
                <a:cs typeface="Arial" panose="020B0604020202020204" pitchFamily="34" charset="0"/>
              </a:rPr>
              <a:t>eq</a:t>
            </a:r>
            <a:r>
              <a:rPr lang="en-US" sz="1400" b="1" dirty="0">
                <a:solidFill>
                  <a:srgbClr val="006F6C"/>
                </a:solidFill>
                <a:cs typeface="Arial" panose="020B0604020202020204" pitchFamily="34" charset="0"/>
              </a:rPr>
              <a:t>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2</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a:t>
            </a:r>
          </a:p>
          <a:p>
            <a:pPr algn="l" rtl="0" eaLnBrk="1" hangingPunct="1">
              <a:spcBef>
                <a:spcPct val="0"/>
              </a:spcBef>
              <a:buFont typeface="Wingdings" panose="05000000000000000000" pitchFamily="2" charset="2"/>
              <a:buNone/>
            </a:pP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enter your name</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read name</a:t>
            </a:r>
          </a:p>
          <a:p>
            <a:pPr algn="l" rtl="0" eaLnBrk="1" hangingPunct="1">
              <a:spcBef>
                <a:spcPct val="0"/>
              </a:spcBef>
              <a:buFont typeface="Wingdings" panose="05000000000000000000" pitchFamily="2" charset="2"/>
              <a:buNone/>
            </a:pP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until </a:t>
            </a:r>
            <a:r>
              <a:rPr lang="en-US" sz="1400" b="1" dirty="0" err="1">
                <a:solidFill>
                  <a:srgbClr val="006F6C"/>
                </a:solidFill>
                <a:cs typeface="Arial" panose="020B0604020202020204" pitchFamily="34" charset="0"/>
              </a:rPr>
              <a:t>display_menu</a:t>
            </a:r>
            <a:r>
              <a:rPr lang="en-US" sz="1400" b="1" dirty="0">
                <a:solidFill>
                  <a:srgbClr val="006F6C"/>
                </a:solidFill>
                <a:cs typeface="Arial" panose="020B0604020202020204" pitchFamily="34" charset="0"/>
              </a:rPr>
              <a:t> $</a:t>
            </a:r>
            <a:r>
              <a:rPr lang="en-US" sz="1400" b="1" dirty="0" smtClean="0">
                <a:solidFill>
                  <a:srgbClr val="006F6C"/>
                </a:solidFill>
                <a:cs typeface="Arial" panose="020B0604020202020204" pitchFamily="34" charset="0"/>
              </a:rPr>
              <a:t>name ; do</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echo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Invalid choice. Try again</a:t>
            </a:r>
            <a:r>
              <a:rPr lang="en-US" sz="1400" b="1" dirty="0">
                <a:solidFill>
                  <a:srgbClr val="006F6C"/>
                </a:solidFill>
                <a:latin typeface="Times New Roman" panose="02020603050405020304" pitchFamily="18" charset="0"/>
                <a:cs typeface="Arial" panose="020B0604020202020204" pitchFamily="34" charset="0"/>
              </a:rPr>
              <a:t>”</a:t>
            </a: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done</a:t>
            </a:r>
          </a:p>
          <a:p>
            <a:pPr algn="l" rtl="0" eaLnBrk="1" hangingPunct="1">
              <a:spcBef>
                <a:spcPct val="0"/>
              </a:spcBef>
              <a:buFont typeface="Wingdings" panose="05000000000000000000" pitchFamily="2" charset="2"/>
              <a:buNone/>
            </a:pPr>
            <a:endParaRPr lang="en-US" sz="1400" b="1"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case </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$choice</a:t>
            </a:r>
            <a:r>
              <a:rPr lang="en-US" sz="1400" b="1" dirty="0">
                <a:solidFill>
                  <a:srgbClr val="006F6C"/>
                </a:solidFill>
                <a:latin typeface="Times New Roman" panose="02020603050405020304" pitchFamily="18" charset="0"/>
                <a:cs typeface="Arial" panose="020B0604020202020204" pitchFamily="34" charset="0"/>
              </a:rPr>
              <a:t>”</a:t>
            </a:r>
            <a:r>
              <a:rPr lang="en-US" sz="1400" b="1" dirty="0">
                <a:solidFill>
                  <a:srgbClr val="006F6C"/>
                </a:solidFill>
                <a:cs typeface="Arial" panose="020B0604020202020204" pitchFamily="34" charset="0"/>
              </a:rPr>
              <a:t> in</a:t>
            </a: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1) run-movies ;;</a:t>
            </a:r>
          </a:p>
          <a:p>
            <a:pPr algn="l" rtl="0" eaLnBrk="1" hangingPunct="1">
              <a:spcBef>
                <a:spcPct val="0"/>
              </a:spcBef>
              <a:buFont typeface="Wingdings" panose="05000000000000000000" pitchFamily="2" charset="2"/>
              <a:buNone/>
            </a:pPr>
            <a:r>
              <a:rPr lang="en-US" sz="1400" b="1" dirty="0">
                <a:solidFill>
                  <a:srgbClr val="006F6C"/>
                </a:solidFill>
                <a:cs typeface="Arial" panose="020B0604020202020204" pitchFamily="34" charset="0"/>
              </a:rPr>
              <a:t>	2) run-mp3     ;;</a:t>
            </a:r>
          </a:p>
          <a:p>
            <a:pPr algn="l" rtl="0" eaLnBrk="1" hangingPunct="1">
              <a:spcBef>
                <a:spcPct val="0"/>
              </a:spcBef>
              <a:buFont typeface="Wingdings" panose="05000000000000000000" pitchFamily="2" charset="2"/>
              <a:buNone/>
            </a:pPr>
            <a:r>
              <a:rPr lang="en-US" sz="1400" b="1" dirty="0" err="1">
                <a:solidFill>
                  <a:srgbClr val="006F6C"/>
                </a:solidFill>
                <a:cs typeface="Arial" panose="020B0604020202020204" pitchFamily="34" charset="0"/>
              </a:rPr>
              <a:t>esac</a:t>
            </a:r>
            <a:endParaRPr lang="en-US" sz="1400"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179</a:t>
            </a:fld>
            <a:endParaRPr lang="he-IL" dirty="0"/>
          </a:p>
        </p:txBody>
      </p:sp>
    </p:spTree>
    <p:extLst>
      <p:ext uri="{BB962C8B-B14F-4D97-AF65-F5344CB8AC3E}">
        <p14:creationId xmlns:p14="http://schemas.microsoft.com/office/powerpoint/2010/main" xmlns="" val="38185145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9581" y="320675"/>
            <a:ext cx="10515600" cy="1325563"/>
          </a:xfrm>
        </p:spPr>
        <p:txBody>
          <a:bodyPr/>
          <a:lstStyle/>
          <a:p>
            <a:r>
              <a:rPr lang="en-US" dirty="0">
                <a:solidFill>
                  <a:schemeClr val="bg1"/>
                </a:solidFill>
                <a:cs typeface="Times New Roman" panose="02020603050405020304" pitchFamily="18" charset="0"/>
              </a:rPr>
              <a:t>Directories</a:t>
            </a:r>
          </a:p>
        </p:txBody>
      </p:sp>
      <p:sp>
        <p:nvSpPr>
          <p:cNvPr id="22531" name="Rectangle 3"/>
          <p:cNvSpPr>
            <a:spLocks noGrp="1" noChangeArrowheads="1"/>
          </p:cNvSpPr>
          <p:nvPr>
            <p:ph idx="1"/>
          </p:nvPr>
        </p:nvSpPr>
        <p:spPr/>
        <p:txBody>
          <a:bodyPr/>
          <a:lstStyle/>
          <a:p>
            <a:pPr algn="l" rtl="0" eaLnBrk="1" hangingPunct="1">
              <a:lnSpc>
                <a:spcPct val="85000"/>
              </a:lnSpc>
            </a:pPr>
            <a:r>
              <a:rPr lang="en-US" sz="2400" dirty="0">
                <a:cs typeface="Arial" panose="020B0604020202020204" pitchFamily="34" charset="0"/>
              </a:rPr>
              <a:t>Current directory (Present Working Directory)</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pwd</a:t>
            </a:r>
            <a:endParaRPr lang="en-US" sz="20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bsmh</a:t>
            </a:r>
            <a:r>
              <a:rPr lang="en-US" sz="2000" dirty="0">
                <a:solidFill>
                  <a:srgbClr val="006F6C"/>
                </a:solidFill>
                <a:cs typeface="Arial" panose="020B0604020202020204" pitchFamily="34" charset="0"/>
              </a:rPr>
              <a:t>/courses/w61/w6100</a:t>
            </a:r>
          </a:p>
          <a:p>
            <a:pPr algn="l" rtl="0" eaLnBrk="1" hangingPunct="1">
              <a:lnSpc>
                <a:spcPct val="85000"/>
              </a:lnSpc>
            </a:pPr>
            <a:r>
              <a:rPr lang="en-US" sz="2400" dirty="0">
                <a:cs typeface="Arial" panose="020B0604020202020204" pitchFamily="34" charset="0"/>
              </a:rPr>
              <a:t>Changing a directory</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cd /</a:t>
            </a:r>
            <a:r>
              <a:rPr lang="en-US" sz="2000" dirty="0" err="1">
                <a:solidFill>
                  <a:srgbClr val="006F6C"/>
                </a:solidFill>
                <a:cs typeface="Arial" panose="020B0604020202020204" pitchFamily="34" charset="0"/>
              </a:rPr>
              <a:t>etc</a:t>
            </a:r>
            <a:endParaRPr lang="en-US" sz="2000" dirty="0">
              <a:solidFill>
                <a:srgbClr val="006F6C"/>
              </a:solidFill>
              <a:cs typeface="Arial" panose="020B0604020202020204" pitchFamily="34" charset="0"/>
            </a:endParaRP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pwd</a:t>
            </a:r>
            <a:endParaRPr lang="en-US" sz="20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etc</a:t>
            </a:r>
            <a:endParaRPr lang="en-US" sz="2000" dirty="0">
              <a:solidFill>
                <a:srgbClr val="006F6C"/>
              </a:solidFill>
              <a:cs typeface="Arial" panose="020B0604020202020204" pitchFamily="34" charset="0"/>
            </a:endParaRPr>
          </a:p>
          <a:p>
            <a:pPr algn="l" rtl="0" eaLnBrk="1" hangingPunct="1">
              <a:lnSpc>
                <a:spcPct val="85000"/>
              </a:lnSpc>
            </a:pPr>
            <a:r>
              <a:rPr lang="en-US" sz="2400" dirty="0">
                <a:cs typeface="Arial" panose="020B0604020202020204" pitchFamily="34" charset="0"/>
              </a:rPr>
              <a:t>Each user has a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Home</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dirty="0" smtClean="0">
                <a:cs typeface="Arial" panose="020B0604020202020204" pitchFamily="34" charset="0"/>
              </a:rPr>
              <a:t>directory referenced by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~username</a:t>
            </a:r>
            <a:r>
              <a:rPr lang="en-US" sz="2400" dirty="0">
                <a:latin typeface="Times New Roman" panose="02020603050405020304" pitchFamily="18" charset="0"/>
                <a:cs typeface="Arial" panose="020B0604020202020204" pitchFamily="34" charset="0"/>
              </a:rPr>
              <a:t>” </a:t>
            </a:r>
            <a:r>
              <a:rPr lang="en-US" sz="2400" dirty="0">
                <a:cs typeface="Arial" panose="020B0604020202020204" pitchFamily="34" charset="0"/>
              </a:rPr>
              <a:t>or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r>
              <a:rPr lang="en-US" sz="2400" dirty="0">
                <a:latin typeface="Times New Roman" panose="02020603050405020304" pitchFamily="18" charset="0"/>
                <a:cs typeface="Arial" panose="020B0604020202020204" pitchFamily="34" charset="0"/>
              </a:rPr>
              <a:t>” </a:t>
            </a:r>
            <a:endParaRPr lang="en-US" sz="2400" dirty="0">
              <a:cs typeface="Arial" panose="020B0604020202020204" pitchFamily="34" charset="0"/>
            </a:endParaRPr>
          </a:p>
          <a:p>
            <a:pPr algn="l" rtl="0" eaLnBrk="1" hangingPunct="1">
              <a:lnSpc>
                <a:spcPct val="85000"/>
              </a:lnSpc>
            </a:pPr>
            <a:r>
              <a:rPr lang="en-US" sz="2400" dirty="0">
                <a:cs typeface="Arial" panose="020B0604020202020204" pitchFamily="34" charset="0"/>
              </a:rPr>
              <a:t>Navigation to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Home</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directory</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cd ~ or </a:t>
            </a: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cd ~w6100 or </a:t>
            </a: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cd    </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pwd</a:t>
            </a:r>
            <a:endParaRPr lang="en-US" sz="20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bsmh</a:t>
            </a:r>
            <a:r>
              <a:rPr lang="en-US" sz="2000" dirty="0">
                <a:solidFill>
                  <a:srgbClr val="006F6C"/>
                </a:solidFill>
                <a:cs typeface="Arial" panose="020B0604020202020204" pitchFamily="34" charset="0"/>
              </a:rPr>
              <a:t>/courses/w61/w6100</a:t>
            </a:r>
          </a:p>
          <a:p>
            <a:pPr algn="l" rtl="0" eaLnBrk="1" hangingPunct="1">
              <a:lnSpc>
                <a:spcPct val="85000"/>
              </a:lnSpc>
            </a:pPr>
            <a:endParaRPr lang="en-US" sz="2400" dirty="0">
              <a:cs typeface="Arial" panose="020B0604020202020204" pitchFamily="34" charset="0"/>
            </a:endParaRPr>
          </a:p>
        </p:txBody>
      </p:sp>
    </p:spTree>
    <p:extLst>
      <p:ext uri="{BB962C8B-B14F-4D97-AF65-F5344CB8AC3E}">
        <p14:creationId xmlns:p14="http://schemas.microsoft.com/office/powerpoint/2010/main" xmlns="" val="336039100"/>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2"/>
          <p:cNvSpPr>
            <a:spLocks noGrp="1" noChangeArrowheads="1"/>
          </p:cNvSpPr>
          <p:nvPr>
            <p:ph type="title"/>
          </p:nvPr>
        </p:nvSpPr>
        <p:spPr>
          <a:xfrm>
            <a:off x="2576186" y="115474"/>
            <a:ext cx="8229600" cy="1143000"/>
          </a:xfrm>
        </p:spPr>
        <p:txBody>
          <a:bodyPr>
            <a:normAutofit/>
          </a:bodyPr>
          <a:lstStyle/>
          <a:p>
            <a:r>
              <a:rPr lang="en-US" dirty="0">
                <a:solidFill>
                  <a:schemeClr val="bg1"/>
                </a:solidFill>
                <a:cs typeface="Times New Roman" panose="02020603050405020304" pitchFamily="18" charset="0"/>
              </a:rPr>
              <a:t>Functions – cont.</a:t>
            </a:r>
          </a:p>
        </p:txBody>
      </p:sp>
      <p:sp>
        <p:nvSpPr>
          <p:cNvPr id="184325" name="Rectangle 3"/>
          <p:cNvSpPr>
            <a:spLocks noGrp="1" noChangeArrowheads="1"/>
          </p:cNvSpPr>
          <p:nvPr>
            <p:ph idx="1"/>
          </p:nvPr>
        </p:nvSpPr>
        <p:spPr>
          <a:xfrm>
            <a:off x="1828801" y="2017713"/>
            <a:ext cx="8659813" cy="4291012"/>
          </a:xfrm>
        </p:spPr>
        <p:txBody>
          <a:bodyPr/>
          <a:lstStyle/>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#!/bin/sh</a:t>
            </a:r>
          </a:p>
          <a:p>
            <a:pPr algn="l" rtl="0" eaLnBrk="1" hangingPunct="1">
              <a:spcBef>
                <a:spcPct val="0"/>
              </a:spcBef>
              <a:buFont typeface="Wingdings" panose="05000000000000000000" pitchFamily="2" charset="2"/>
              <a:buNone/>
            </a:pPr>
            <a:endParaRPr lang="en-US" sz="180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azeret() {</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if [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$1</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 -eq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1</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o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$1</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eq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0</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 ]; then</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return 1</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fi</a:t>
            </a:r>
          </a:p>
          <a:p>
            <a:pPr algn="l" rtl="0" eaLnBrk="1" hangingPunct="1">
              <a:spcBef>
                <a:spcPct val="0"/>
              </a:spcBef>
              <a:buFont typeface="Wingdings" panose="05000000000000000000" pitchFamily="2" charset="2"/>
              <a:buNone/>
            </a:pPr>
            <a:endParaRPr lang="en-US" sz="180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tmp=`expr $1 - 1`   </a:t>
            </a:r>
          </a:p>
          <a:p>
            <a:pPr algn="l" rtl="0" eaLnBrk="1" hangingPunct="1">
              <a:spcBef>
                <a:spcPct val="0"/>
              </a:spcBef>
              <a:buFont typeface="Wingdings" panose="05000000000000000000" pitchFamily="2" charset="2"/>
              <a:buNone/>
            </a:pPr>
            <a:endParaRPr lang="en-US" sz="180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azeret $tmp</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    	return `expr $1 \* $?`</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azeret $1</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x=$?			# not the incorrect syntax x=azeret $1.</a:t>
            </a:r>
          </a:p>
          <a:p>
            <a:pPr algn="l" rtl="0" eaLnBrk="1" hangingPunct="1">
              <a:spcBef>
                <a:spcPct val="0"/>
              </a:spcBef>
              <a:buFont typeface="Wingdings" panose="05000000000000000000" pitchFamily="2" charset="2"/>
              <a:buNone/>
            </a:pPr>
            <a:r>
              <a:rPr lang="en-US" sz="1800">
                <a:solidFill>
                  <a:srgbClr val="006F6C"/>
                </a:solidFill>
                <a:cs typeface="Arial" panose="020B0604020202020204" pitchFamily="34" charset="0"/>
              </a:rPr>
              <a:t>echo </a:t>
            </a:r>
            <a:r>
              <a:rPr lang="en-US" sz="1800">
                <a:solidFill>
                  <a:srgbClr val="006F6C"/>
                </a:solidFill>
                <a:latin typeface="Times New Roman" panose="02020603050405020304" pitchFamily="18" charset="0"/>
                <a:cs typeface="Arial" panose="020B0604020202020204" pitchFamily="34" charset="0"/>
              </a:rPr>
              <a:t>“</a:t>
            </a:r>
            <a:r>
              <a:rPr lang="en-US" sz="1800">
                <a:solidFill>
                  <a:srgbClr val="006F6C"/>
                </a:solidFill>
                <a:cs typeface="Arial" panose="020B0604020202020204" pitchFamily="34" charset="0"/>
              </a:rPr>
              <a:t>azeret of $1 is $x</a:t>
            </a:r>
            <a:r>
              <a:rPr lang="en-US" sz="1800">
                <a:solidFill>
                  <a:srgbClr val="006F6C"/>
                </a:solidFill>
                <a:latin typeface="Times New Roman" panose="02020603050405020304" pitchFamily="18" charset="0"/>
                <a:cs typeface="Arial" panose="020B0604020202020204" pitchFamily="34" charset="0"/>
              </a:rPr>
              <a:t>”</a:t>
            </a:r>
            <a:endParaRPr lang="en-US" sz="180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180</a:t>
            </a:fld>
            <a:endParaRPr lang="he-IL" dirty="0"/>
          </a:p>
        </p:txBody>
      </p:sp>
    </p:spTree>
    <p:extLst>
      <p:ext uri="{BB962C8B-B14F-4D97-AF65-F5344CB8AC3E}">
        <p14:creationId xmlns:p14="http://schemas.microsoft.com/office/powerpoint/2010/main" xmlns="" val="2955387899"/>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2"/>
          <p:cNvSpPr>
            <a:spLocks noGrp="1" noChangeArrowheads="1"/>
          </p:cNvSpPr>
          <p:nvPr>
            <p:ph type="title"/>
          </p:nvPr>
        </p:nvSpPr>
        <p:spPr>
          <a:xfrm>
            <a:off x="2572860" y="21432"/>
            <a:ext cx="8229600" cy="1143000"/>
          </a:xfrm>
        </p:spPr>
        <p:txBody>
          <a:bodyPr>
            <a:normAutofit/>
          </a:bodyPr>
          <a:lstStyle/>
          <a:p>
            <a:r>
              <a:rPr lang="en-US" dirty="0">
                <a:solidFill>
                  <a:schemeClr val="bg1"/>
                </a:solidFill>
                <a:cs typeface="Times New Roman" panose="02020603050405020304" pitchFamily="18" charset="0"/>
              </a:rPr>
              <a:t>Temporary files</a:t>
            </a:r>
          </a:p>
        </p:txBody>
      </p:sp>
      <p:sp>
        <p:nvSpPr>
          <p:cNvPr id="185349" name="Rectangle 3"/>
          <p:cNvSpPr>
            <a:spLocks noGrp="1" noChangeArrowheads="1"/>
          </p:cNvSpPr>
          <p:nvPr>
            <p:ph idx="1"/>
          </p:nvPr>
        </p:nvSpPr>
        <p:spPr/>
        <p:txBody>
          <a:bodyPr/>
          <a:lstStyle/>
          <a:p>
            <a:pPr algn="l" rtl="0" eaLnBrk="1" hangingPunct="1"/>
            <a:r>
              <a:rPr lang="en-US" sz="2000" dirty="0">
                <a:cs typeface="Arial" panose="020B0604020202020204" pitchFamily="34" charset="0"/>
              </a:rPr>
              <a:t>Usually temporary files are created under the /</a:t>
            </a:r>
            <a:r>
              <a:rPr lang="en-US" sz="2000" dirty="0" err="1">
                <a:cs typeface="Arial" panose="020B0604020202020204" pitchFamily="34" charset="0"/>
              </a:rPr>
              <a:t>tmp</a:t>
            </a:r>
            <a:r>
              <a:rPr lang="en-US" sz="2000" dirty="0">
                <a:cs typeface="Arial" panose="020B0604020202020204" pitchFamily="34" charset="0"/>
              </a:rPr>
              <a:t> directory</a:t>
            </a:r>
          </a:p>
          <a:p>
            <a:pPr algn="l" rtl="0" eaLnBrk="1" hangingPunct="1"/>
            <a:r>
              <a:rPr lang="en-US" sz="2000" dirty="0">
                <a:cs typeface="Arial" panose="020B0604020202020204" pitchFamily="34" charset="0"/>
              </a:rPr>
              <a:t>The special variable $$ holds the running process number. It is commonly used to create unique file names</a:t>
            </a:r>
          </a:p>
          <a:p>
            <a:pPr algn="l" rtl="0" eaLnBrk="1" hangingPunct="1">
              <a:spcBef>
                <a:spcPct val="0"/>
              </a:spcBef>
              <a:buFont typeface="Wingdings" panose="05000000000000000000" pitchFamily="2" charset="2"/>
              <a:buNone/>
            </a:pPr>
            <a:endParaRPr lang="en-US" sz="1800" b="1" dirty="0">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#!/bin/</a:t>
            </a:r>
            <a:r>
              <a:rPr lang="en-US" sz="1800" dirty="0" err="1">
                <a:solidFill>
                  <a:srgbClr val="006F6C"/>
                </a:solidFill>
                <a:cs typeface="Arial" panose="020B0604020202020204" pitchFamily="34" charset="0"/>
              </a:rPr>
              <a:t>sh</a:t>
            </a: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err="1">
                <a:solidFill>
                  <a:srgbClr val="006F6C"/>
                </a:solidFill>
                <a:cs typeface="Arial" panose="020B0604020202020204" pitchFamily="34" charset="0"/>
              </a:rPr>
              <a:t>tmp_file_name</a:t>
            </a:r>
            <a:r>
              <a:rPr lang="en-US" sz="1800" dirty="0">
                <a:solidFill>
                  <a:srgbClr val="006F6C"/>
                </a:solidFill>
                <a:cs typeface="Arial" panose="020B0604020202020204" pitchFamily="34" charset="0"/>
              </a:rPr>
              <a:t>=/</a:t>
            </a:r>
            <a:r>
              <a:rPr lang="en-US" sz="1800" dirty="0" err="1">
                <a:solidFill>
                  <a:srgbClr val="006F6C"/>
                </a:solidFill>
                <a:cs typeface="Arial" panose="020B0604020202020204" pitchFamily="34" charset="0"/>
              </a:rPr>
              <a:t>tmp</a:t>
            </a:r>
            <a:r>
              <a:rPr lang="en-US" sz="1800" dirty="0">
                <a:solidFill>
                  <a:srgbClr val="006F6C"/>
                </a:solidFill>
                <a:cs typeface="Arial" panose="020B0604020202020204" pitchFamily="34" charset="0"/>
              </a:rPr>
              <a:t>/</a:t>
            </a:r>
            <a:r>
              <a:rPr lang="en-US" sz="1800" dirty="0" err="1">
                <a:solidFill>
                  <a:srgbClr val="006F6C"/>
                </a:solidFill>
                <a:cs typeface="Arial" panose="020B0604020202020204" pitchFamily="34" charset="0"/>
              </a:rPr>
              <a:t>my_script_tmp</a:t>
            </a:r>
            <a:r>
              <a:rPr lang="en-US" sz="1800" dirty="0">
                <a:solidFill>
                  <a:srgbClr val="006F6C"/>
                </a:solidFill>
                <a:cs typeface="Arial" panose="020B0604020202020204" pitchFamily="34" charset="0"/>
              </a:rPr>
              <a:t>_$$.</a:t>
            </a:r>
            <a:r>
              <a:rPr lang="en-US" sz="1800" dirty="0" err="1">
                <a:solidFill>
                  <a:srgbClr val="006F6C"/>
                </a:solidFill>
                <a:cs typeface="Arial" panose="020B0604020202020204" pitchFamily="34" charset="0"/>
              </a:rPr>
              <a:t>tmp</a:t>
            </a: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cat salaries.txt &gt; $</a:t>
            </a:r>
            <a:r>
              <a:rPr lang="en-US" sz="1800" dirty="0" err="1">
                <a:solidFill>
                  <a:srgbClr val="006F6C"/>
                </a:solidFill>
                <a:cs typeface="Arial" panose="020B0604020202020204" pitchFamily="34" charset="0"/>
              </a:rPr>
              <a:t>tmp_file_name</a:t>
            </a: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cat salaries2.txt &gt;&gt; $</a:t>
            </a:r>
            <a:r>
              <a:rPr lang="en-US" sz="1800" dirty="0" err="1">
                <a:solidFill>
                  <a:srgbClr val="006F6C"/>
                </a:solidFill>
                <a:cs typeface="Arial" panose="020B0604020202020204" pitchFamily="34" charset="0"/>
              </a:rPr>
              <a:t>tmp_file_name</a:t>
            </a: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grep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Employee</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salaries3.txt  |  grep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v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&gt;&gt; $</a:t>
            </a:r>
            <a:r>
              <a:rPr lang="en-US" sz="1800" dirty="0" err="1">
                <a:solidFill>
                  <a:srgbClr val="006F6C"/>
                </a:solidFill>
                <a:cs typeface="Arial" panose="020B0604020202020204" pitchFamily="34" charset="0"/>
              </a:rPr>
              <a:t>tmp_file_name</a:t>
            </a: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$SCRIPTS/</a:t>
            </a:r>
            <a:r>
              <a:rPr lang="en-US" sz="1800" dirty="0" err="1">
                <a:solidFill>
                  <a:srgbClr val="006F6C"/>
                </a:solidFill>
                <a:cs typeface="Arial" panose="020B0604020202020204" pitchFamily="34" charset="0"/>
              </a:rPr>
              <a:t>calc_salaries</a:t>
            </a:r>
            <a:r>
              <a:rPr lang="en-US" sz="1800" dirty="0">
                <a:solidFill>
                  <a:srgbClr val="006F6C"/>
                </a:solidFill>
                <a:cs typeface="Arial" panose="020B0604020202020204" pitchFamily="34" charset="0"/>
              </a:rPr>
              <a:t>  $</a:t>
            </a:r>
            <a:r>
              <a:rPr lang="en-US" sz="1800" dirty="0" err="1">
                <a:solidFill>
                  <a:srgbClr val="006F6C"/>
                </a:solidFill>
                <a:cs typeface="Arial" panose="020B0604020202020204" pitchFamily="34" charset="0"/>
              </a:rPr>
              <a:t>tmp_file_name</a:t>
            </a:r>
            <a:r>
              <a:rPr lang="en-US" sz="1800" dirty="0">
                <a:solidFill>
                  <a:srgbClr val="006F6C"/>
                </a:solidFill>
                <a:cs typeface="Arial" panose="020B0604020202020204" pitchFamily="34" charset="0"/>
              </a:rPr>
              <a:t> </a:t>
            </a:r>
          </a:p>
          <a:p>
            <a:pPr algn="l" rtl="0" eaLnBrk="1" hangingPunct="1">
              <a:spcBef>
                <a:spcPct val="0"/>
              </a:spcBef>
              <a:buFont typeface="Wingdings" panose="05000000000000000000" pitchFamily="2" charset="2"/>
              <a:buNone/>
            </a:pPr>
            <a:endParaRPr lang="en-US" sz="1800" dirty="0">
              <a:solidFill>
                <a:srgbClr val="006F6C"/>
              </a:solidFill>
              <a:cs typeface="Arial" panose="020B0604020202020204" pitchFamily="34" charset="0"/>
            </a:endParaRPr>
          </a:p>
          <a:p>
            <a:pPr algn="l" rtl="0" eaLnBrk="1" hangingPunct="1">
              <a:spcBef>
                <a:spcPct val="0"/>
              </a:spcBef>
              <a:buFont typeface="Wingdings" panose="05000000000000000000" pitchFamily="2" charset="2"/>
              <a:buNone/>
            </a:pPr>
            <a:r>
              <a:rPr lang="en-US" sz="1800" dirty="0">
                <a:solidFill>
                  <a:srgbClr val="006F6C"/>
                </a:solidFill>
                <a:cs typeface="Arial" panose="020B0604020202020204" pitchFamily="34" charset="0"/>
              </a:rPr>
              <a:t>/bin/</a:t>
            </a:r>
            <a:r>
              <a:rPr lang="en-US" sz="1800" dirty="0" err="1">
                <a:solidFill>
                  <a:srgbClr val="006F6C"/>
                </a:solidFill>
                <a:cs typeface="Arial" panose="020B0604020202020204" pitchFamily="34" charset="0"/>
              </a:rPr>
              <a:t>rm</a:t>
            </a:r>
            <a:r>
              <a:rPr lang="en-US" sz="1800" dirty="0">
                <a:solidFill>
                  <a:srgbClr val="006F6C"/>
                </a:solidFill>
                <a:cs typeface="Arial" panose="020B0604020202020204" pitchFamily="34" charset="0"/>
              </a:rPr>
              <a: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f $</a:t>
            </a:r>
            <a:r>
              <a:rPr lang="en-US" sz="1800" dirty="0" err="1">
                <a:solidFill>
                  <a:srgbClr val="006F6C"/>
                </a:solidFill>
                <a:cs typeface="Arial" panose="020B0604020202020204" pitchFamily="34" charset="0"/>
              </a:rPr>
              <a:t>tmp_file_name</a:t>
            </a:r>
            <a:endParaRPr lang="en-US" sz="1800"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181</a:t>
            </a:fld>
            <a:endParaRPr lang="he-IL" dirty="0"/>
          </a:p>
        </p:txBody>
      </p:sp>
    </p:spTree>
    <p:extLst>
      <p:ext uri="{BB962C8B-B14F-4D97-AF65-F5344CB8AC3E}">
        <p14:creationId xmlns:p14="http://schemas.microsoft.com/office/powerpoint/2010/main" xmlns="" val="1586234551"/>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2"/>
          <p:cNvSpPr>
            <a:spLocks noGrp="1" noChangeArrowheads="1"/>
          </p:cNvSpPr>
          <p:nvPr>
            <p:ph type="title"/>
          </p:nvPr>
        </p:nvSpPr>
        <p:spPr>
          <a:xfrm>
            <a:off x="2526082" y="140526"/>
            <a:ext cx="8229600" cy="1143000"/>
          </a:xfrm>
        </p:spPr>
        <p:txBody>
          <a:bodyPr>
            <a:normAutofit/>
          </a:bodyPr>
          <a:lstStyle/>
          <a:p>
            <a:r>
              <a:rPr lang="en-US" dirty="0">
                <a:solidFill>
                  <a:schemeClr val="bg1"/>
                </a:solidFill>
                <a:cs typeface="Times New Roman" panose="02020603050405020304" pitchFamily="18" charset="0"/>
              </a:rPr>
              <a:t>Other Commands</a:t>
            </a:r>
          </a:p>
        </p:txBody>
      </p:sp>
      <p:sp>
        <p:nvSpPr>
          <p:cNvPr id="186373" name="Rectangle 3"/>
          <p:cNvSpPr>
            <a:spLocks noGrp="1" noChangeArrowheads="1"/>
          </p:cNvSpPr>
          <p:nvPr>
            <p:ph idx="1"/>
          </p:nvPr>
        </p:nvSpPr>
        <p:spPr/>
        <p:txBody>
          <a:bodyPr/>
          <a:lstStyle/>
          <a:p>
            <a:pPr algn="l" rtl="0" eaLnBrk="1" hangingPunct="1"/>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set</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besides re-setting the arguments, controls the flow of the current shell.</a:t>
            </a:r>
            <a:br>
              <a:rPr lang="en-US" sz="2400">
                <a:cs typeface="Arial" panose="020B0604020202020204" pitchFamily="34" charset="0"/>
              </a:rPr>
            </a:br>
            <a:r>
              <a:rPr lang="en-US" sz="2400">
                <a:cs typeface="Arial" panose="020B0604020202020204" pitchFamily="34" charset="0"/>
              </a:rPr>
              <a:t>Most useful:  </a:t>
            </a:r>
            <a:r>
              <a:rPr lang="en-US" sz="2400" b="1">
                <a:cs typeface="Arial" panose="020B0604020202020204" pitchFamily="34" charset="0"/>
              </a:rPr>
              <a:t>set </a:t>
            </a:r>
            <a:r>
              <a:rPr lang="en-US" sz="2400" b="1">
                <a:latin typeface="Times New Roman" panose="02020603050405020304" pitchFamily="18" charset="0"/>
                <a:cs typeface="Arial" panose="020B0604020202020204" pitchFamily="34" charset="0"/>
              </a:rPr>
              <a:t>–</a:t>
            </a:r>
            <a:r>
              <a:rPr lang="en-US" sz="2400" b="1">
                <a:cs typeface="Arial" panose="020B0604020202020204" pitchFamily="34" charset="0"/>
              </a:rPr>
              <a:t>x </a:t>
            </a:r>
            <a:r>
              <a:rPr lang="en-US" sz="2400">
                <a:cs typeface="Arial" panose="020B0604020202020204" pitchFamily="34" charset="0"/>
              </a:rPr>
              <a:t>to turn debug on, and </a:t>
            </a:r>
            <a:r>
              <a:rPr lang="en-US" sz="2400" b="1">
                <a:cs typeface="Arial" panose="020B0604020202020204" pitchFamily="34" charset="0"/>
              </a:rPr>
              <a:t>set +x </a:t>
            </a:r>
            <a:r>
              <a:rPr lang="en-US" sz="2400">
                <a:cs typeface="Arial" panose="020B0604020202020204" pitchFamily="34" charset="0"/>
              </a:rPr>
              <a:t>to turn it off.</a:t>
            </a:r>
          </a:p>
          <a:p>
            <a:pPr algn="l" rtl="0" eaLnBrk="1" hangingPunct="1"/>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file </a:t>
            </a:r>
            <a:r>
              <a:rPr lang="en-US" sz="2400" b="1" i="1">
                <a:cs typeface="Arial" panose="020B0604020202020204" pitchFamily="34" charset="0"/>
              </a:rPr>
              <a:t>filename</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displays the type of the file. Uses /etc/magic to do so.</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182</a:t>
            </a:fld>
            <a:endParaRPr lang="he-IL" dirty="0"/>
          </a:p>
        </p:txBody>
      </p:sp>
    </p:spTree>
    <p:extLst>
      <p:ext uri="{BB962C8B-B14F-4D97-AF65-F5344CB8AC3E}">
        <p14:creationId xmlns:p14="http://schemas.microsoft.com/office/powerpoint/2010/main" xmlns="" val="4082112228"/>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a:xfrm>
            <a:off x="312106" y="0"/>
            <a:ext cx="10515600" cy="1325563"/>
          </a:xfrm>
        </p:spPr>
        <p:txBody>
          <a:bodyPr>
            <a:normAutofit/>
          </a:bodyPr>
          <a:lstStyle/>
          <a:p>
            <a:r>
              <a:rPr lang="en-US" dirty="0">
                <a:solidFill>
                  <a:schemeClr val="bg1"/>
                </a:solidFill>
                <a:cs typeface="Times New Roman" panose="02020603050405020304" pitchFamily="18" charset="0"/>
              </a:rPr>
              <a:t>arrays</a:t>
            </a:r>
          </a:p>
        </p:txBody>
      </p:sp>
      <p:sp>
        <p:nvSpPr>
          <p:cNvPr id="187395" name="Content Placeholder 2"/>
          <p:cNvSpPr>
            <a:spLocks noGrp="1"/>
          </p:cNvSpPr>
          <p:nvPr>
            <p:ph idx="1"/>
          </p:nvPr>
        </p:nvSpPr>
        <p:spPr/>
        <p:txBody>
          <a:bodyPr/>
          <a:lstStyle/>
          <a:p>
            <a:pPr algn="l" rtl="0" eaLnBrk="1" hangingPunct="1"/>
            <a:r>
              <a:rPr lang="en-US" dirty="0">
                <a:cs typeface="Arial" panose="020B0604020202020204" pitchFamily="34" charset="0"/>
              </a:rPr>
              <a:t>Newer versions of Bash support one-dimensional arrays</a:t>
            </a:r>
          </a:p>
          <a:p>
            <a:pPr algn="l" rtl="0" eaLnBrk="1" hangingPunct="1"/>
            <a:r>
              <a:rPr lang="en-US" dirty="0">
                <a:cs typeface="Arial" panose="020B0604020202020204" pitchFamily="34" charset="0"/>
              </a:rPr>
              <a:t>Usually arrays are not needed for scripts</a:t>
            </a:r>
          </a:p>
          <a:p>
            <a:pPr algn="l" rtl="0" eaLnBrk="1" hangingPunct="1"/>
            <a:r>
              <a:rPr lang="en-US" dirty="0">
                <a:cs typeface="Arial" panose="020B0604020202020204" pitchFamily="34" charset="0"/>
              </a:rPr>
              <a:t>Creating (and setting) array</a:t>
            </a:r>
          </a:p>
          <a:p>
            <a:pPr lvl="1" algn="l" rtl="0" eaLnBrk="1" hangingPunct="1">
              <a:buFont typeface="Wingdings" panose="05000000000000000000" pitchFamily="2" charset="2"/>
              <a:buNone/>
            </a:pPr>
            <a:r>
              <a:rPr lang="en-US" dirty="0">
                <a:cs typeface="Arial" panose="020B0604020202020204" pitchFamily="34" charset="0"/>
              </a:rPr>
              <a:t>One option – set each cell’s value directly</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numbers[0]=zero</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numbers[1]=one </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numbers[2]=two</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numbers[3]=three</a:t>
            </a:r>
          </a:p>
          <a:p>
            <a:pPr lvl="1" algn="l" rtl="0" eaLnBrk="1" hangingPunct="1">
              <a:buFont typeface="Wingdings" panose="05000000000000000000" pitchFamily="2" charset="2"/>
              <a:buNone/>
            </a:pPr>
            <a:endParaRPr lang="en-US"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183</a:t>
            </a:fld>
            <a:endParaRPr lang="he-IL" dirty="0"/>
          </a:p>
        </p:txBody>
      </p:sp>
    </p:spTree>
    <p:extLst>
      <p:ext uri="{BB962C8B-B14F-4D97-AF65-F5344CB8AC3E}">
        <p14:creationId xmlns:p14="http://schemas.microsoft.com/office/powerpoint/2010/main" xmlns="" val="1400688179"/>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a:xfrm>
            <a:off x="399789" y="0"/>
            <a:ext cx="10515600" cy="1325563"/>
          </a:xfrm>
        </p:spPr>
        <p:txBody>
          <a:bodyPr/>
          <a:lstStyle/>
          <a:p>
            <a:pPr eaLnBrk="1" hangingPunct="1"/>
            <a:r>
              <a:rPr lang="en-US" dirty="0">
                <a:solidFill>
                  <a:schemeClr val="bg1"/>
                </a:solidFill>
                <a:cs typeface="Times New Roman" panose="02020603050405020304" pitchFamily="18" charset="0"/>
              </a:rPr>
              <a:t>arrays</a:t>
            </a:r>
          </a:p>
        </p:txBody>
      </p:sp>
      <p:sp>
        <p:nvSpPr>
          <p:cNvPr id="188419" name="Content Placeholder 2"/>
          <p:cNvSpPr>
            <a:spLocks noGrp="1"/>
          </p:cNvSpPr>
          <p:nvPr>
            <p:ph idx="1"/>
          </p:nvPr>
        </p:nvSpPr>
        <p:spPr/>
        <p:txBody>
          <a:bodyPr/>
          <a:lstStyle/>
          <a:p>
            <a:pPr algn="l" rtl="0" eaLnBrk="1" hangingPunct="1"/>
            <a:r>
              <a:rPr lang="en-US" dirty="0">
                <a:cs typeface="Arial" panose="020B0604020202020204" pitchFamily="34" charset="0"/>
              </a:rPr>
              <a:t>Creating (and setting) array</a:t>
            </a:r>
          </a:p>
          <a:p>
            <a:pPr lvl="1" algn="l" rtl="0" eaLnBrk="1" hangingPunct="1">
              <a:buFont typeface="Wingdings" panose="05000000000000000000" pitchFamily="2" charset="2"/>
              <a:buNone/>
            </a:pPr>
            <a:r>
              <a:rPr lang="en-US" dirty="0">
                <a:cs typeface="Arial" panose="020B0604020202020204" pitchFamily="34" charset="0"/>
              </a:rPr>
              <a:t>Another option: declare the variable to be an array and set to it directly</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declare –a numbers</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numbers=(zero one two three)</a:t>
            </a:r>
          </a:p>
          <a:p>
            <a:pPr algn="l" rtl="0" eaLnBrk="1" hangingPunct="1"/>
            <a:endParaRPr lang="en-US" dirty="0">
              <a:cs typeface="Arial" panose="020B0604020202020204" pitchFamily="34" charset="0"/>
            </a:endParaRP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numbers=([2]=two three [5]=five six)</a:t>
            </a:r>
          </a:p>
          <a:p>
            <a:pPr algn="l" rtl="0" eaLnBrk="1" hangingPunct="1"/>
            <a:endParaRPr lang="en-US" dirty="0">
              <a:cs typeface="Arial" panose="020B0604020202020204" pitchFamily="34" charset="0"/>
            </a:endParaRPr>
          </a:p>
          <a:p>
            <a:pPr algn="l" rtl="0" eaLnBrk="1" hangingPunct="1"/>
            <a:r>
              <a:rPr lang="en-US" dirty="0">
                <a:cs typeface="Arial" panose="020B0604020202020204" pitchFamily="34" charset="0"/>
              </a:rPr>
              <a:t>Arrays index start from 0</a:t>
            </a:r>
          </a:p>
          <a:p>
            <a:pPr algn="l" rtl="0" eaLnBrk="1" hangingPunct="1"/>
            <a:r>
              <a:rPr lang="en-US" dirty="0">
                <a:cs typeface="Arial" panose="020B0604020202020204" pitchFamily="34" charset="0"/>
              </a:rPr>
              <a:t>There can be holes in arrays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184</a:t>
            </a:fld>
            <a:endParaRPr lang="he-IL" dirty="0"/>
          </a:p>
        </p:txBody>
      </p:sp>
    </p:spTree>
    <p:extLst>
      <p:ext uri="{BB962C8B-B14F-4D97-AF65-F5344CB8AC3E}">
        <p14:creationId xmlns:p14="http://schemas.microsoft.com/office/powerpoint/2010/main" xmlns="" val="3492822670"/>
      </p:ext>
    </p:extLst>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a:xfrm>
            <a:off x="2626291" y="119193"/>
            <a:ext cx="8229600" cy="1143000"/>
          </a:xfrm>
        </p:spPr>
        <p:txBody>
          <a:bodyPr/>
          <a:lstStyle/>
          <a:p>
            <a:pPr eaLnBrk="1" hangingPunct="1"/>
            <a:r>
              <a:rPr lang="en-US" dirty="0" smtClean="0">
                <a:solidFill>
                  <a:schemeClr val="bg1"/>
                </a:solidFill>
                <a:cs typeface="Times New Roman" panose="02020603050405020304" pitchFamily="18" charset="0"/>
              </a:rPr>
              <a:t>Accessing arrays</a:t>
            </a:r>
          </a:p>
        </p:txBody>
      </p:sp>
      <p:sp>
        <p:nvSpPr>
          <p:cNvPr id="50179" name="Content Placeholder 2"/>
          <p:cNvSpPr>
            <a:spLocks noGrp="1"/>
          </p:cNvSpPr>
          <p:nvPr>
            <p:ph idx="1"/>
          </p:nvPr>
        </p:nvSpPr>
        <p:spPr/>
        <p:txBody>
          <a:bodyPr/>
          <a:lstStyle/>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${numbers[2]}</a:t>
            </a:r>
          </a:p>
          <a:p>
            <a:pPr algn="l" rtl="0" eaLnBrk="1" hangingPunct="1">
              <a:buFont typeface="Wingdings" pitchFamily="2" charset="2"/>
              <a:buNone/>
              <a:defRPr/>
            </a:pPr>
            <a:r>
              <a:rPr lang="en-US" sz="2000" dirty="0"/>
              <a:t>	two</a:t>
            </a:r>
          </a:p>
          <a:p>
            <a:pPr lvl="1" algn="l" rtl="0" eaLnBrk="1" hangingPunct="1">
              <a:defRPr/>
            </a:pPr>
            <a:r>
              <a:rPr lang="en-US" sz="2000" dirty="0"/>
              <a:t>Print the </a:t>
            </a:r>
            <a:r>
              <a:rPr lang="en-US" sz="2000" b="1" dirty="0"/>
              <a:t>third</a:t>
            </a:r>
            <a:r>
              <a:rPr lang="en-US" sz="2000" dirty="0"/>
              <a:t> entry of array numbers (if not declared return NULL}</a:t>
            </a:r>
          </a:p>
          <a:p>
            <a:pPr marL="719138" indent="-363538" algn="l" rtl="0">
              <a:buNone/>
              <a:defRPr/>
            </a:pPr>
            <a:endParaRPr lang="en-US" sz="2000" dirty="0">
              <a:solidFill>
                <a:srgbClr val="006F6C"/>
              </a:solidFill>
            </a:endParaRP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a:t>
            </a:r>
          </a:p>
          <a:p>
            <a:pPr algn="l" rtl="0" eaLnBrk="1" hangingPunct="1">
              <a:buFont typeface="Wingdings" pitchFamily="2" charset="2"/>
              <a:buNone/>
              <a:defRPr/>
            </a:pPr>
            <a:r>
              <a:rPr lang="en-US" sz="2000" dirty="0"/>
              <a:t>	two three five six </a:t>
            </a:r>
          </a:p>
          <a:p>
            <a:pPr lvl="1" algn="l" rtl="0" eaLnBrk="1" hangingPunct="1">
              <a:defRPr/>
            </a:pPr>
            <a:r>
              <a:rPr lang="en-US" sz="2000" dirty="0"/>
              <a:t>Print </a:t>
            </a:r>
            <a:r>
              <a:rPr lang="en-US" sz="2000" b="1" dirty="0"/>
              <a:t>all</a:t>
            </a:r>
            <a:r>
              <a:rPr lang="en-US" sz="2000" dirty="0"/>
              <a:t> the members of the array numbers </a:t>
            </a:r>
          </a:p>
          <a:p>
            <a:pPr marL="719138" indent="-266700" algn="l" rtl="0">
              <a:buNone/>
              <a:defRPr/>
            </a:pPr>
            <a:endParaRPr lang="en-US" sz="2000" dirty="0">
              <a:solidFill>
                <a:srgbClr val="006F6C"/>
              </a:solidFill>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185</a:t>
            </a:fld>
            <a:endParaRPr lang="he-IL" dirty="0"/>
          </a:p>
        </p:txBody>
      </p:sp>
    </p:spTree>
    <p:extLst>
      <p:ext uri="{BB962C8B-B14F-4D97-AF65-F5344CB8AC3E}">
        <p14:creationId xmlns:p14="http://schemas.microsoft.com/office/powerpoint/2010/main" xmlns="" val="696665757"/>
      </p:ext>
    </p:extLst>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a:xfrm>
            <a:off x="2608089" y="110385"/>
            <a:ext cx="8229600" cy="1143000"/>
          </a:xfrm>
        </p:spPr>
        <p:txBody>
          <a:bodyPr>
            <a:normAutofit/>
          </a:bodyPr>
          <a:lstStyle/>
          <a:p>
            <a:r>
              <a:rPr lang="en-US" dirty="0">
                <a:solidFill>
                  <a:schemeClr val="bg1"/>
                </a:solidFill>
                <a:cs typeface="Times New Roman" panose="02020603050405020304" pitchFamily="18" charset="0"/>
              </a:rPr>
              <a:t>Accessing </a:t>
            </a:r>
            <a:r>
              <a:rPr lang="en-US" dirty="0" smtClean="0">
                <a:solidFill>
                  <a:schemeClr val="bg1"/>
                </a:solidFill>
                <a:cs typeface="Times New Roman" panose="02020603050405020304" pitchFamily="18" charset="0"/>
              </a:rPr>
              <a:t>arrays (2)</a:t>
            </a:r>
            <a:endParaRPr lang="en-US" dirty="0">
              <a:solidFill>
                <a:schemeClr val="bg1"/>
              </a:solidFill>
              <a:cs typeface="Times New Roman" panose="02020603050405020304" pitchFamily="18" charset="0"/>
            </a:endParaRPr>
          </a:p>
        </p:txBody>
      </p:sp>
      <p:sp>
        <p:nvSpPr>
          <p:cNvPr id="50179" name="Content Placeholder 2"/>
          <p:cNvSpPr>
            <a:spLocks noGrp="1"/>
          </p:cNvSpPr>
          <p:nvPr>
            <p:ph idx="1"/>
          </p:nvPr>
        </p:nvSpPr>
        <p:spPr/>
        <p:txBody>
          <a:bodyPr/>
          <a:lstStyle/>
          <a:p>
            <a:pPr marL="719138" indent="-266700" algn="l" rtl="0">
              <a:buNone/>
              <a:defRPr/>
            </a:pPr>
            <a:endParaRPr lang="en-US" sz="2000" dirty="0">
              <a:solidFill>
                <a:srgbClr val="006F6C"/>
              </a:solidFill>
            </a:endParaRP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 </a:t>
            </a:r>
          </a:p>
          <a:p>
            <a:pPr marL="719138" lvl="1" indent="-363538" algn="l" rtl="0">
              <a:buNone/>
              <a:defRPr/>
            </a:pPr>
            <a:r>
              <a:rPr lang="en-US" sz="2000" dirty="0"/>
              <a:t>&lt;- no output -&gt;</a:t>
            </a:r>
          </a:p>
          <a:p>
            <a:pPr lvl="1" algn="l" rtl="0" eaLnBrk="1" hangingPunct="1">
              <a:defRPr/>
            </a:pPr>
            <a:r>
              <a:rPr lang="en-US" sz="2000" dirty="0"/>
              <a:t>Equal to  ${number[0]}</a:t>
            </a:r>
          </a:p>
          <a:p>
            <a:pPr algn="l" rtl="0" eaLnBrk="1" hangingPunct="1">
              <a:defRPr/>
            </a:pPr>
            <a:endParaRPr lang="en-US" sz="2000" dirty="0"/>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 </a:t>
            </a:r>
          </a:p>
          <a:p>
            <a:pPr algn="l" rtl="0" eaLnBrk="1" hangingPunct="1">
              <a:buFont typeface="Wingdings" pitchFamily="2" charset="2"/>
              <a:buNone/>
              <a:defRPr/>
            </a:pPr>
            <a:r>
              <a:rPr lang="en-US" sz="2000" dirty="0"/>
              <a:t>	4</a:t>
            </a:r>
          </a:p>
          <a:p>
            <a:pPr lvl="1" algn="l" rtl="0" eaLnBrk="1" hangingPunct="1">
              <a:defRPr/>
            </a:pPr>
            <a:r>
              <a:rPr lang="en-US" sz="2000" dirty="0"/>
              <a:t>Print number of member in array numbers </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186</a:t>
            </a:fld>
            <a:endParaRPr lang="he-IL" dirty="0"/>
          </a:p>
        </p:txBody>
      </p:sp>
    </p:spTree>
    <p:extLst>
      <p:ext uri="{BB962C8B-B14F-4D97-AF65-F5344CB8AC3E}">
        <p14:creationId xmlns:p14="http://schemas.microsoft.com/office/powerpoint/2010/main" xmlns="" val="1451245715"/>
      </p:ext>
    </p:extLst>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2654474" y="136808"/>
            <a:ext cx="8229600" cy="1143000"/>
          </a:xfrm>
        </p:spPr>
        <p:txBody>
          <a:bodyPr>
            <a:normAutofit/>
          </a:bodyPr>
          <a:lstStyle/>
          <a:p>
            <a:r>
              <a:rPr lang="en-US" dirty="0">
                <a:solidFill>
                  <a:schemeClr val="bg1"/>
                </a:solidFill>
                <a:cs typeface="Times New Roman" panose="02020603050405020304" pitchFamily="18" charset="0"/>
              </a:rPr>
              <a:t>Deleting array members</a:t>
            </a:r>
          </a:p>
        </p:txBody>
      </p:sp>
      <p:sp>
        <p:nvSpPr>
          <p:cNvPr id="51203" name="Content Placeholder 2"/>
          <p:cNvSpPr>
            <a:spLocks noGrp="1"/>
          </p:cNvSpPr>
          <p:nvPr>
            <p:ph idx="1"/>
          </p:nvPr>
        </p:nvSpPr>
        <p:spPr/>
        <p:txBody>
          <a:bodyPr/>
          <a:lstStyle/>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unset </a:t>
            </a:r>
            <a:r>
              <a:rPr lang="en-US" sz="2000" dirty="0">
                <a:solidFill>
                  <a:srgbClr val="006F6C"/>
                </a:solidFill>
              </a:rPr>
              <a:t>numbers[3]</a:t>
            </a:r>
          </a:p>
          <a:p>
            <a:pPr lvl="1" algn="l" rtl="0" eaLnBrk="1" hangingPunct="1">
              <a:defRPr/>
            </a:pPr>
            <a:r>
              <a:rPr lang="en-US" sz="2000" dirty="0"/>
              <a:t>Remove the </a:t>
            </a:r>
            <a:r>
              <a:rPr lang="en-US" sz="2000" b="1" dirty="0"/>
              <a:t>forth </a:t>
            </a:r>
            <a:r>
              <a:rPr lang="en-US" sz="2000" dirty="0"/>
              <a:t>entry of the array numbers</a:t>
            </a: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a:t>
            </a:r>
          </a:p>
          <a:p>
            <a:pPr algn="l" rtl="0" eaLnBrk="1" hangingPunct="1">
              <a:buFont typeface="Wingdings" pitchFamily="2" charset="2"/>
              <a:buNone/>
              <a:defRPr/>
            </a:pPr>
            <a:r>
              <a:rPr lang="en-US" sz="2000" dirty="0"/>
              <a:t>	two five six </a:t>
            </a: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unset </a:t>
            </a:r>
            <a:r>
              <a:rPr lang="en-US" sz="2000" dirty="0">
                <a:solidFill>
                  <a:srgbClr val="006F6C"/>
                </a:solidFill>
              </a:rPr>
              <a:t>numbers </a:t>
            </a:r>
          </a:p>
          <a:p>
            <a:pPr lvl="1" algn="l" rtl="0" eaLnBrk="1" hangingPunct="1">
              <a:defRPr/>
            </a:pPr>
            <a:r>
              <a:rPr lang="en-US" sz="2000" dirty="0"/>
              <a:t>Delete the entire array</a:t>
            </a: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 </a:t>
            </a:r>
          </a:p>
          <a:p>
            <a:pPr algn="l" rtl="0" eaLnBrk="1" hangingPunct="1">
              <a:buFont typeface="Wingdings" pitchFamily="2" charset="2"/>
              <a:buNone/>
              <a:defRPr/>
            </a:pPr>
            <a:r>
              <a:rPr lang="en-US" sz="2000" dirty="0"/>
              <a:t>	0</a:t>
            </a:r>
          </a:p>
          <a:p>
            <a:pPr marL="719138" indent="-363538"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rgbClr val="006F6C"/>
                </a:solidFill>
              </a:rPr>
              <a:t>echo </a:t>
            </a:r>
            <a:r>
              <a:rPr lang="en-US" sz="2000" dirty="0">
                <a:solidFill>
                  <a:srgbClr val="006F6C"/>
                </a:solidFill>
              </a:rPr>
              <a:t>${numbers[*]} </a:t>
            </a:r>
          </a:p>
          <a:p>
            <a:pPr lvl="1" algn="l" rtl="0" eaLnBrk="1" hangingPunct="1">
              <a:buFont typeface="Wingdings" pitchFamily="2" charset="2"/>
              <a:buNone/>
              <a:defRPr/>
            </a:pPr>
            <a:r>
              <a:rPr lang="en-US" sz="2000" dirty="0"/>
              <a:t>&lt;- no output -&gt;</a:t>
            </a:r>
          </a:p>
          <a:p>
            <a:pPr algn="l" rtl="0" eaLnBrk="1" hangingPunct="1">
              <a:buFont typeface="Wingdings" pitchFamily="2" charset="2"/>
              <a:buNone/>
              <a:defRPr/>
            </a:pPr>
            <a:endParaRPr lang="en-US" sz="200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187</a:t>
            </a:fld>
            <a:endParaRPr lang="he-IL" dirty="0"/>
          </a:p>
        </p:txBody>
      </p:sp>
    </p:spTree>
    <p:extLst>
      <p:ext uri="{BB962C8B-B14F-4D97-AF65-F5344CB8AC3E}">
        <p14:creationId xmlns:p14="http://schemas.microsoft.com/office/powerpoint/2010/main" xmlns="" val="73822374"/>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74737" y="0"/>
            <a:ext cx="10515600" cy="1325563"/>
          </a:xfrm>
        </p:spPr>
        <p:txBody>
          <a:bodyPr>
            <a:normAutofit/>
          </a:bodyPr>
          <a:lstStyle/>
          <a:p>
            <a:r>
              <a:rPr lang="en-US" dirty="0">
                <a:solidFill>
                  <a:schemeClr val="bg1"/>
                </a:solidFill>
                <a:cs typeface="Times New Roman" panose="02020603050405020304" pitchFamily="18" charset="0"/>
              </a:rPr>
              <a:t>IO redirection</a:t>
            </a:r>
          </a:p>
        </p:txBody>
      </p:sp>
      <p:sp>
        <p:nvSpPr>
          <p:cNvPr id="166915" name="Rectangle 3"/>
          <p:cNvSpPr>
            <a:spLocks noGrp="1" noChangeArrowheads="1"/>
          </p:cNvSpPr>
          <p:nvPr>
            <p:ph idx="1"/>
          </p:nvPr>
        </p:nvSpPr>
        <p:spPr/>
        <p:txBody>
          <a:bodyPr/>
          <a:lstStyle/>
          <a:p>
            <a:pPr algn="l" rtl="0" eaLnBrk="1" hangingPunct="1">
              <a:lnSpc>
                <a:spcPct val="90000"/>
              </a:lnSpc>
            </a:pPr>
            <a:r>
              <a:rPr lang="en-US" smtClean="0">
                <a:cs typeface="Arial" panose="020B0604020202020204" pitchFamily="34" charset="0"/>
              </a:rPr>
              <a:t>For every shell, 3 files are open by default, and have well-known file descriptor:</a:t>
            </a:r>
          </a:p>
          <a:p>
            <a:pPr lvl="1" algn="l" rtl="0" eaLnBrk="1" hangingPunct="1">
              <a:lnSpc>
                <a:spcPct val="90000"/>
              </a:lnSpc>
            </a:pPr>
            <a:r>
              <a:rPr lang="en-US" smtClean="0">
                <a:cs typeface="Arial" panose="020B0604020202020204" pitchFamily="34" charset="0"/>
              </a:rPr>
              <a:t>0 = stdin – open for input</a:t>
            </a:r>
          </a:p>
          <a:p>
            <a:pPr lvl="1" algn="l" rtl="0" eaLnBrk="1" hangingPunct="1">
              <a:lnSpc>
                <a:spcPct val="90000"/>
              </a:lnSpc>
            </a:pPr>
            <a:r>
              <a:rPr lang="en-US" smtClean="0">
                <a:cs typeface="Arial" panose="020B0604020202020204" pitchFamily="34" charset="0"/>
              </a:rPr>
              <a:t>1 = stdout – open for output</a:t>
            </a:r>
          </a:p>
          <a:p>
            <a:pPr lvl="1" algn="l" rtl="0" eaLnBrk="1" hangingPunct="1">
              <a:lnSpc>
                <a:spcPct val="90000"/>
              </a:lnSpc>
            </a:pPr>
            <a:r>
              <a:rPr lang="en-US" smtClean="0">
                <a:cs typeface="Arial" panose="020B0604020202020204" pitchFamily="34" charset="0"/>
              </a:rPr>
              <a:t>2 = stderr – open for output.</a:t>
            </a:r>
          </a:p>
          <a:p>
            <a:pPr algn="l" rtl="0" eaLnBrk="1" hangingPunct="1">
              <a:lnSpc>
                <a:spcPct val="90000"/>
              </a:lnSpc>
            </a:pPr>
            <a:r>
              <a:rPr lang="en-US" smtClean="0">
                <a:cs typeface="Arial" panose="020B0604020202020204" pitchFamily="34" charset="0"/>
              </a:rPr>
              <a:t>We can redirect input and output of these files, and of other file descriptors that we open explicitly.</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188</a:t>
            </a:fld>
            <a:endParaRPr lang="he-IL" dirty="0"/>
          </a:p>
        </p:txBody>
      </p:sp>
    </p:spTree>
    <p:extLst>
      <p:ext uri="{BB962C8B-B14F-4D97-AF65-F5344CB8AC3E}">
        <p14:creationId xmlns:p14="http://schemas.microsoft.com/office/powerpoint/2010/main" xmlns="" val="2877352106"/>
      </p:ext>
    </p:extLst>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563660" y="115474"/>
            <a:ext cx="8229600" cy="1143000"/>
          </a:xfrm>
        </p:spPr>
        <p:txBody>
          <a:bodyPr>
            <a:normAutofit/>
          </a:bodyPr>
          <a:lstStyle/>
          <a:p>
            <a:r>
              <a:rPr lang="en-US" dirty="0">
                <a:solidFill>
                  <a:schemeClr val="bg1"/>
                </a:solidFill>
                <a:cs typeface="Times New Roman" panose="02020603050405020304" pitchFamily="18" charset="0"/>
              </a:rPr>
              <a:t>File descriptors</a:t>
            </a:r>
          </a:p>
        </p:txBody>
      </p:sp>
      <p:sp>
        <p:nvSpPr>
          <p:cNvPr id="167939" name="Rectangle 3"/>
          <p:cNvSpPr>
            <a:spLocks noGrp="1" noChangeArrowheads="1"/>
          </p:cNvSpPr>
          <p:nvPr>
            <p:ph idx="1"/>
          </p:nvPr>
        </p:nvSpPr>
        <p:spPr/>
        <p:txBody>
          <a:bodyPr>
            <a:normAutofit lnSpcReduction="10000"/>
          </a:bodyPr>
          <a:lstStyle/>
          <a:p>
            <a:pPr algn="l" rtl="0" eaLnBrk="1" hangingPunct="1">
              <a:lnSpc>
                <a:spcPct val="90000"/>
              </a:lnSpc>
            </a:pPr>
            <a:r>
              <a:rPr lang="en-US" dirty="0">
                <a:cs typeface="Arial" panose="020B0604020202020204" pitchFamily="34" charset="0"/>
              </a:rPr>
              <a:t>Open a file descriptor:</a:t>
            </a:r>
          </a:p>
          <a:p>
            <a:pPr lvl="1" algn="l" rtl="0" eaLnBrk="1" hangingPunct="1">
              <a:lnSpc>
                <a:spcPct val="90000"/>
              </a:lnSpc>
            </a:pPr>
            <a:r>
              <a:rPr lang="en-US" dirty="0">
                <a:cs typeface="Arial" panose="020B0604020202020204" pitchFamily="34" charset="0"/>
              </a:rPr>
              <a:t>For output:</a:t>
            </a:r>
            <a:br>
              <a:rPr lang="en-US" dirty="0">
                <a:cs typeface="Arial" panose="020B0604020202020204" pitchFamily="34" charset="0"/>
              </a:rPr>
            </a:br>
            <a:r>
              <a:rPr lang="en-US" dirty="0">
                <a:solidFill>
                  <a:srgbClr val="006F6C"/>
                </a:solidFill>
                <a:cs typeface="Arial" panose="020B0604020202020204" pitchFamily="34" charset="0"/>
              </a:rPr>
              <a:t>exec </a:t>
            </a:r>
            <a:r>
              <a:rPr lang="en-US" i="1" dirty="0">
                <a:solidFill>
                  <a:srgbClr val="006F6C"/>
                </a:solidFill>
                <a:cs typeface="Arial" panose="020B0604020202020204" pitchFamily="34" charset="0"/>
              </a:rPr>
              <a:t>n</a:t>
            </a:r>
            <a:r>
              <a:rPr lang="en-US" dirty="0">
                <a:solidFill>
                  <a:srgbClr val="006F6C"/>
                </a:solidFill>
                <a:cs typeface="Arial" panose="020B0604020202020204" pitchFamily="34" charset="0"/>
              </a:rPr>
              <a:t>&gt; </a:t>
            </a:r>
            <a:r>
              <a:rPr lang="en-US" i="1" dirty="0">
                <a:solidFill>
                  <a:srgbClr val="006F6C"/>
                </a:solidFill>
                <a:cs typeface="Arial" panose="020B0604020202020204" pitchFamily="34" charset="0"/>
              </a:rPr>
              <a:t>filename </a:t>
            </a:r>
            <a:r>
              <a:rPr lang="en-US" dirty="0">
                <a:solidFill>
                  <a:srgbClr val="006F6C"/>
                </a:solidFill>
                <a:cs typeface="Arial" panose="020B0604020202020204" pitchFamily="34" charset="0"/>
              </a:rPr>
              <a:t>(exec 5&gt; /</a:t>
            </a:r>
            <a:r>
              <a:rPr lang="en-US" dirty="0" err="1">
                <a:solidFill>
                  <a:srgbClr val="006F6C"/>
                </a:solidFill>
                <a:cs typeface="Arial" panose="020B0604020202020204" pitchFamily="34" charset="0"/>
              </a:rPr>
              <a:t>tmp</a:t>
            </a:r>
            <a:r>
              <a:rPr lang="en-US" dirty="0">
                <a:solidFill>
                  <a:srgbClr val="006F6C"/>
                </a:solidFill>
                <a:cs typeface="Arial" panose="020B0604020202020204" pitchFamily="34" charset="0"/>
              </a:rPr>
              <a:t>/rubbish)</a:t>
            </a:r>
          </a:p>
          <a:p>
            <a:pPr lvl="1" algn="l" rtl="0" eaLnBrk="1" hangingPunct="1">
              <a:lnSpc>
                <a:spcPct val="90000"/>
              </a:lnSpc>
            </a:pPr>
            <a:r>
              <a:rPr lang="en-US" dirty="0">
                <a:cs typeface="Arial" panose="020B0604020202020204" pitchFamily="34" charset="0"/>
              </a:rPr>
              <a:t>For input:</a:t>
            </a:r>
            <a:br>
              <a:rPr lang="en-US" dirty="0">
                <a:cs typeface="Arial" panose="020B0604020202020204" pitchFamily="34" charset="0"/>
              </a:rPr>
            </a:br>
            <a:r>
              <a:rPr lang="en-US" dirty="0">
                <a:cs typeface="Arial" panose="020B0604020202020204" pitchFamily="34" charset="0"/>
              </a:rPr>
              <a:t> </a:t>
            </a:r>
            <a:r>
              <a:rPr lang="en-US" dirty="0">
                <a:solidFill>
                  <a:srgbClr val="006F6C"/>
                </a:solidFill>
                <a:cs typeface="Arial" panose="020B0604020202020204" pitchFamily="34" charset="0"/>
              </a:rPr>
              <a:t>exec </a:t>
            </a:r>
            <a:r>
              <a:rPr lang="en-US" i="1" dirty="0">
                <a:solidFill>
                  <a:srgbClr val="006F6C"/>
                </a:solidFill>
                <a:cs typeface="Arial" panose="020B0604020202020204" pitchFamily="34" charset="0"/>
              </a:rPr>
              <a:t>n</a:t>
            </a:r>
            <a:r>
              <a:rPr lang="en-US" dirty="0">
                <a:solidFill>
                  <a:srgbClr val="006F6C"/>
                </a:solidFill>
                <a:cs typeface="Arial" panose="020B0604020202020204" pitchFamily="34" charset="0"/>
              </a:rPr>
              <a:t>&lt; </a:t>
            </a:r>
            <a:r>
              <a:rPr lang="en-US" i="1" dirty="0">
                <a:solidFill>
                  <a:srgbClr val="006F6C"/>
                </a:solidFill>
                <a:cs typeface="Arial" panose="020B0604020202020204" pitchFamily="34" charset="0"/>
              </a:rPr>
              <a:t>filename </a:t>
            </a:r>
            <a:r>
              <a:rPr lang="en-US" dirty="0">
                <a:solidFill>
                  <a:srgbClr val="006F6C"/>
                </a:solidFill>
                <a:cs typeface="Arial" panose="020B0604020202020204" pitchFamily="34" charset="0"/>
              </a:rPr>
              <a:t>(exec 5&lt; /</a:t>
            </a:r>
            <a:r>
              <a:rPr lang="en-US" dirty="0" err="1">
                <a:solidFill>
                  <a:srgbClr val="006F6C"/>
                </a:solidFill>
                <a:cs typeface="Arial" panose="020B0604020202020204" pitchFamily="34" charset="0"/>
              </a:rPr>
              <a:t>tmp</a:t>
            </a:r>
            <a:r>
              <a:rPr lang="en-US" dirty="0">
                <a:solidFill>
                  <a:srgbClr val="006F6C"/>
                </a:solidFill>
                <a:cs typeface="Arial" panose="020B0604020202020204" pitchFamily="34" charset="0"/>
              </a:rPr>
              <a:t>/rubbish)</a:t>
            </a:r>
          </a:p>
          <a:p>
            <a:pPr algn="l" rtl="0"/>
            <a:r>
              <a:rPr lang="en-US" dirty="0">
                <a:cs typeface="Arial" panose="020B0604020202020204" pitchFamily="34" charset="0"/>
              </a:rPr>
              <a:t>Close a file descriptor:</a:t>
            </a:r>
            <a:br>
              <a:rPr lang="en-US"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exec </a:t>
            </a:r>
            <a:r>
              <a:rPr lang="en-US" sz="2400" i="1" dirty="0">
                <a:solidFill>
                  <a:srgbClr val="006F6C"/>
                </a:solidFill>
                <a:cs typeface="Arial" panose="020B0604020202020204" pitchFamily="34" charset="0"/>
              </a:rPr>
              <a:t>n</a:t>
            </a:r>
            <a:r>
              <a:rPr lang="en-US" sz="2400" dirty="0">
                <a:solidFill>
                  <a:srgbClr val="006F6C"/>
                </a:solidFill>
                <a:cs typeface="Arial" panose="020B0604020202020204" pitchFamily="34" charset="0"/>
              </a:rPr>
              <a:t>&gt;&amp;-</a:t>
            </a:r>
            <a:endParaRPr lang="he-IL" sz="2400" dirty="0">
              <a:solidFill>
                <a:srgbClr val="006F6C"/>
              </a:solidFill>
            </a:endParaRPr>
          </a:p>
          <a:p>
            <a:pPr algn="l" rtl="0"/>
            <a:r>
              <a:rPr lang="en-US" dirty="0">
                <a:cs typeface="Arial" panose="020B0604020202020204" pitchFamily="34" charset="0"/>
              </a:rPr>
              <a:t>Redirect file descriptor:</a:t>
            </a:r>
            <a:br>
              <a:rPr lang="en-US" dirty="0">
                <a:cs typeface="Arial" panose="020B0604020202020204" pitchFamily="34" charset="0"/>
              </a:rPr>
            </a:br>
            <a:r>
              <a:rPr lang="en-US" sz="2400" dirty="0">
                <a:solidFill>
                  <a:schemeClr val="bg1">
                    <a:lumMod val="50000"/>
                  </a:schemeClr>
                </a:solidFill>
                <a:cs typeface="Arial" panose="020B0604020202020204" pitchFamily="34" charset="0"/>
              </a:rPr>
              <a:t>PROMPT&gt;</a:t>
            </a:r>
            <a:r>
              <a:rPr lang="en-US" sz="2400" dirty="0">
                <a:solidFill>
                  <a:srgbClr val="006F6C"/>
                </a:solidFill>
                <a:cs typeface="Arial" panose="020B0604020202020204" pitchFamily="34" charset="0"/>
              </a:rPr>
              <a:t> command </a:t>
            </a:r>
            <a:r>
              <a:rPr lang="en-US" sz="2400" i="1" dirty="0">
                <a:solidFill>
                  <a:srgbClr val="006F6C"/>
                </a:solidFill>
                <a:cs typeface="Arial" panose="020B0604020202020204" pitchFamily="34" charset="0"/>
              </a:rPr>
              <a:t>n</a:t>
            </a:r>
            <a:r>
              <a:rPr lang="en-US" sz="2400" dirty="0">
                <a:solidFill>
                  <a:srgbClr val="006F6C"/>
                </a:solidFill>
                <a:cs typeface="Arial" panose="020B0604020202020204" pitchFamily="34" charset="0"/>
              </a:rPr>
              <a:t>&gt;&amp;</a:t>
            </a:r>
            <a:r>
              <a:rPr lang="en-US" sz="2400" i="1" dirty="0">
                <a:solidFill>
                  <a:srgbClr val="006F6C"/>
                </a:solidFill>
                <a:cs typeface="Arial" panose="020B0604020202020204" pitchFamily="34" charset="0"/>
              </a:rPr>
              <a:t>m </a:t>
            </a:r>
            <a:r>
              <a:rPr lang="en-US" sz="2400" dirty="0">
                <a:cs typeface="Arial" panose="020B0604020202020204" pitchFamily="34" charset="0"/>
              </a:rPr>
              <a:t> copy file handle of </a:t>
            </a:r>
            <a:r>
              <a:rPr lang="en-US" sz="2400" dirty="0" err="1">
                <a:cs typeface="Arial" panose="020B0604020202020204" pitchFamily="34" charset="0"/>
              </a:rPr>
              <a:t>fd</a:t>
            </a:r>
            <a:r>
              <a:rPr lang="en-US" sz="2400" dirty="0">
                <a:cs typeface="Arial" panose="020B0604020202020204" pitchFamily="34" charset="0"/>
              </a:rPr>
              <a:t> m to </a:t>
            </a:r>
            <a:r>
              <a:rPr lang="en-US" sz="2400" dirty="0" err="1">
                <a:cs typeface="Arial" panose="020B0604020202020204" pitchFamily="34" charset="0"/>
              </a:rPr>
              <a:t>fd</a:t>
            </a:r>
            <a:r>
              <a:rPr lang="en-US" sz="2400" dirty="0">
                <a:cs typeface="Arial" panose="020B0604020202020204" pitchFamily="34" charset="0"/>
              </a:rPr>
              <a:t> n</a:t>
            </a:r>
          </a:p>
          <a:p>
            <a:pPr algn="l" rtl="0">
              <a:buNone/>
            </a:pPr>
            <a:r>
              <a:rPr lang="en-US" dirty="0">
                <a:cs typeface="Arial" panose="020B0604020202020204" pitchFamily="34" charset="0"/>
              </a:rPr>
              <a:t>	</a:t>
            </a:r>
            <a:r>
              <a:rPr lang="en-US" sz="2400" dirty="0" smtClean="0">
                <a:solidFill>
                  <a:schemeClr val="bg1">
                    <a:lumMod val="50000"/>
                  </a:schemeClr>
                </a:solidFill>
                <a:cs typeface="Arial" panose="020B0604020202020204" pitchFamily="34" charset="0"/>
              </a:rPr>
              <a:t>PROMPT</a:t>
            </a:r>
            <a:r>
              <a:rPr lang="en-US" sz="2400" dirty="0">
                <a:solidFill>
                  <a:schemeClr val="bg1">
                    <a:lumMod val="50000"/>
                  </a:schemeClr>
                </a:solidFill>
                <a:cs typeface="Arial" panose="020B0604020202020204" pitchFamily="34" charset="0"/>
              </a:rPr>
              <a:t>&gt;</a:t>
            </a:r>
            <a:r>
              <a:rPr lang="en-US" sz="2400" dirty="0">
                <a:solidFill>
                  <a:srgbClr val="006F6C"/>
                </a:solidFill>
                <a:cs typeface="Arial" panose="020B0604020202020204" pitchFamily="34" charset="0"/>
              </a:rPr>
              <a:t> </a:t>
            </a:r>
            <a:r>
              <a:rPr lang="en-US" sz="2200" dirty="0" smtClean="0">
                <a:solidFill>
                  <a:schemeClr val="accent5"/>
                </a:solidFill>
                <a:cs typeface="Arial" panose="020B0604020202020204" pitchFamily="34" charset="0"/>
              </a:rPr>
              <a:t>grep </a:t>
            </a:r>
            <a:r>
              <a:rPr lang="en-US" sz="2200" dirty="0">
                <a:solidFill>
                  <a:schemeClr val="accent5"/>
                </a:solidFill>
                <a:cs typeface="Arial" panose="020B0604020202020204" pitchFamily="34" charset="0"/>
              </a:rPr>
              <a:t>xxx x.txt 2&gt;&amp;5 </a:t>
            </a:r>
            <a:r>
              <a:rPr lang="en-US" sz="2200" i="1" dirty="0">
                <a:cs typeface="Arial" panose="020B0604020202020204" pitchFamily="34" charset="0"/>
              </a:rPr>
              <a:t/>
            </a:r>
            <a:br>
              <a:rPr lang="en-US" sz="2200" i="1" dirty="0">
                <a:cs typeface="Arial" panose="020B0604020202020204" pitchFamily="34" charset="0"/>
              </a:rPr>
            </a:br>
            <a:endParaRPr lang="en-US" sz="22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189</a:t>
            </a:fld>
            <a:endParaRPr lang="he-IL" dirty="0"/>
          </a:p>
        </p:txBody>
      </p:sp>
    </p:spTree>
    <p:extLst>
      <p:ext uri="{BB962C8B-B14F-4D97-AF65-F5344CB8AC3E}">
        <p14:creationId xmlns:p14="http://schemas.microsoft.com/office/powerpoint/2010/main" xmlns="" val="33630389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49488" y="307975"/>
            <a:ext cx="8229600" cy="1143000"/>
          </a:xfrm>
        </p:spPr>
        <p:txBody>
          <a:bodyPr/>
          <a:lstStyle/>
          <a:p>
            <a:r>
              <a:rPr lang="en-US" dirty="0">
                <a:solidFill>
                  <a:schemeClr val="bg1"/>
                </a:solidFill>
                <a:cs typeface="Times New Roman" panose="02020603050405020304" pitchFamily="18" charset="0"/>
              </a:rPr>
              <a:t>Directories (</a:t>
            </a:r>
            <a:r>
              <a:rPr lang="en-US" dirty="0" err="1">
                <a:solidFill>
                  <a:schemeClr val="bg1"/>
                </a:solidFill>
                <a:cs typeface="Times New Roman" panose="02020603050405020304" pitchFamily="18" charset="0"/>
              </a:rPr>
              <a:t>cont</a:t>
            </a:r>
            <a:r>
              <a:rPr lang="en-US" dirty="0">
                <a:solidFill>
                  <a:schemeClr val="bg1"/>
                </a:solidFill>
                <a:cs typeface="Times New Roman" panose="02020603050405020304" pitchFamily="18" charset="0"/>
              </a:rPr>
              <a:t>…)</a:t>
            </a:r>
          </a:p>
        </p:txBody>
      </p:sp>
      <p:sp>
        <p:nvSpPr>
          <p:cNvPr id="23555" name="Rectangle 3"/>
          <p:cNvSpPr>
            <a:spLocks noGrp="1" noChangeArrowheads="1"/>
          </p:cNvSpPr>
          <p:nvPr>
            <p:ph idx="1"/>
          </p:nvPr>
        </p:nvSpPr>
        <p:spPr>
          <a:xfrm>
            <a:off x="1828800" y="1628775"/>
            <a:ext cx="8650288" cy="4503738"/>
          </a:xfrm>
        </p:spPr>
        <p:txBody>
          <a:bodyPr/>
          <a:lstStyle/>
          <a:p>
            <a:pPr algn="l" rtl="0" eaLnBrk="1" hangingPunct="1">
              <a:lnSpc>
                <a:spcPct val="85000"/>
              </a:lnSpc>
            </a:pPr>
            <a:r>
              <a:rPr lang="en-US" sz="2400" dirty="0">
                <a:cs typeface="Arial" panose="020B0604020202020204" pitchFamily="34" charset="0"/>
              </a:rPr>
              <a:t>Each directory has references to:</a:t>
            </a:r>
          </a:p>
          <a:p>
            <a:pPr lvl="1" algn="l" rtl="0" eaLnBrk="1" hangingPunct="1">
              <a:lnSpc>
                <a:spcPct val="85000"/>
              </a:lnSpc>
            </a:pPr>
            <a:r>
              <a:rPr lang="en-US" sz="2000" dirty="0">
                <a:cs typeface="Arial" panose="020B0604020202020204" pitchFamily="34" charset="0"/>
              </a:rPr>
              <a:t>Files it contains</a:t>
            </a:r>
          </a:p>
          <a:p>
            <a:pPr lvl="1" algn="l" rtl="0" eaLnBrk="1" hangingPunct="1">
              <a:lnSpc>
                <a:spcPct val="85000"/>
              </a:lnSpc>
            </a:pPr>
            <a:r>
              <a:rPr lang="en-US" sz="2000" dirty="0">
                <a:cs typeface="Arial" panose="020B0604020202020204" pitchFamily="34" charset="0"/>
              </a:rPr>
              <a:t>Itself</a:t>
            </a:r>
          </a:p>
          <a:p>
            <a:pPr lvl="1" algn="l" rtl="0" eaLnBrk="1" hangingPunct="1">
              <a:lnSpc>
                <a:spcPct val="85000"/>
              </a:lnSpc>
            </a:pPr>
            <a:r>
              <a:rPr lang="en-US" sz="2000" dirty="0">
                <a:cs typeface="Arial" panose="020B0604020202020204" pitchFamily="34" charset="0"/>
              </a:rPr>
              <a:t>Its parent directory </a:t>
            </a:r>
          </a:p>
          <a:p>
            <a:pPr lvl="1" algn="l" rtl="0" eaLnBrk="1" hangingPunct="1">
              <a:lnSpc>
                <a:spcPct val="85000"/>
              </a:lnSpc>
            </a:pPr>
            <a:endParaRPr lang="en-US" sz="2000" dirty="0">
              <a:cs typeface="Arial" panose="020B0604020202020204" pitchFamily="34" charset="0"/>
            </a:endParaRPr>
          </a:p>
          <a:p>
            <a:pPr lvl="1" algn="l" rtl="0" eaLnBrk="1" hangingPunct="1">
              <a:lnSpc>
                <a:spcPct val="85000"/>
              </a:lnSpc>
            </a:pPr>
            <a:endParaRPr lang="en-US" sz="2000" dirty="0">
              <a:cs typeface="Arial" panose="020B0604020202020204" pitchFamily="34" charset="0"/>
            </a:endParaRP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pwd</a:t>
            </a:r>
            <a:endParaRPr lang="en-US" sz="20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bsmh</a:t>
            </a:r>
            <a:r>
              <a:rPr lang="en-US" sz="2000" dirty="0">
                <a:solidFill>
                  <a:srgbClr val="006F6C"/>
                </a:solidFill>
                <a:cs typeface="Arial" panose="020B0604020202020204" pitchFamily="34" charset="0"/>
              </a:rPr>
              <a:t>/courses/w61/w6100/d/d1</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ls .. </a:t>
            </a: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f1 d1 f2</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cd ../..</a:t>
            </a:r>
          </a:p>
          <a:p>
            <a:pPr lvl="1" algn="l" rtl="0">
              <a:lnSpc>
                <a:spcPct val="8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pwd</a:t>
            </a:r>
            <a:endParaRPr lang="en-US" sz="2000" dirty="0">
              <a:solidFill>
                <a:srgbClr val="006F6C"/>
              </a:solidFill>
              <a:cs typeface="Arial" panose="020B0604020202020204" pitchFamily="34" charset="0"/>
            </a:endParaRPr>
          </a:p>
          <a:p>
            <a:pPr lvl="1" algn="l" rtl="0" eaLnBrk="1" hangingPunct="1">
              <a:lnSpc>
                <a:spcPct val="85000"/>
              </a:lnSpc>
              <a:buFont typeface="Wingdings" panose="05000000000000000000" pitchFamily="2" charset="2"/>
              <a:buNone/>
            </a:pP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bsmh</a:t>
            </a:r>
            <a:r>
              <a:rPr lang="en-US" sz="2000" dirty="0">
                <a:solidFill>
                  <a:srgbClr val="006F6C"/>
                </a:solidFill>
                <a:cs typeface="Arial" panose="020B0604020202020204" pitchFamily="34" charset="0"/>
              </a:rPr>
              <a:t>/courses/w61/w6100</a:t>
            </a:r>
          </a:p>
          <a:p>
            <a:pPr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p:txBody>
      </p:sp>
      <p:grpSp>
        <p:nvGrpSpPr>
          <p:cNvPr id="23558" name="Group 4"/>
          <p:cNvGrpSpPr>
            <a:grpSpLocks/>
          </p:cNvGrpSpPr>
          <p:nvPr/>
        </p:nvGrpSpPr>
        <p:grpSpPr bwMode="auto">
          <a:xfrm>
            <a:off x="6781801" y="2971800"/>
            <a:ext cx="2847975" cy="3206750"/>
            <a:chOff x="3312" y="1872"/>
            <a:chExt cx="1794" cy="2020"/>
          </a:xfrm>
        </p:grpSpPr>
        <p:sp>
          <p:nvSpPr>
            <p:cNvPr id="23559" name="Line 5"/>
            <p:cNvSpPr>
              <a:spLocks noChangeShapeType="1"/>
            </p:cNvSpPr>
            <p:nvPr/>
          </p:nvSpPr>
          <p:spPr bwMode="auto">
            <a:xfrm>
              <a:off x="4224" y="2064"/>
              <a:ext cx="0" cy="76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23560" name="Line 6"/>
            <p:cNvSpPr>
              <a:spLocks noChangeShapeType="1"/>
            </p:cNvSpPr>
            <p:nvPr/>
          </p:nvSpPr>
          <p:spPr bwMode="auto">
            <a:xfrm>
              <a:off x="4224" y="3024"/>
              <a:ext cx="0" cy="43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23561" name="Line 7"/>
            <p:cNvSpPr>
              <a:spLocks noChangeShapeType="1"/>
            </p:cNvSpPr>
            <p:nvPr/>
          </p:nvSpPr>
          <p:spPr bwMode="auto">
            <a:xfrm>
              <a:off x="4224" y="3024"/>
              <a:ext cx="240" cy="43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23562" name="Line 8"/>
            <p:cNvSpPr>
              <a:spLocks noChangeShapeType="1"/>
            </p:cNvSpPr>
            <p:nvPr/>
          </p:nvSpPr>
          <p:spPr bwMode="auto">
            <a:xfrm flipH="1">
              <a:off x="3984" y="3024"/>
              <a:ext cx="240" cy="432"/>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1835017" name="Text Box 9"/>
            <p:cNvSpPr txBox="1">
              <a:spLocks noChangeArrowheads="1"/>
            </p:cNvSpPr>
            <p:nvPr/>
          </p:nvSpPr>
          <p:spPr bwMode="auto">
            <a:xfrm>
              <a:off x="4176" y="2832"/>
              <a:ext cx="192" cy="192"/>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Guttman Haim" pitchFamily="2" charset="-79"/>
                </a:rPr>
                <a:t>d</a:t>
              </a:r>
            </a:p>
          </p:txBody>
        </p:sp>
        <p:sp>
          <p:nvSpPr>
            <p:cNvPr id="1835018" name="Text Box 10"/>
            <p:cNvSpPr txBox="1">
              <a:spLocks noChangeArrowheads="1"/>
            </p:cNvSpPr>
            <p:nvPr/>
          </p:nvSpPr>
          <p:spPr bwMode="auto">
            <a:xfrm>
              <a:off x="4176" y="3504"/>
              <a:ext cx="192" cy="388"/>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Guttman Haim" pitchFamily="2" charset="-79"/>
                </a:rPr>
                <a:t>d1</a:t>
              </a:r>
            </a:p>
          </p:txBody>
        </p:sp>
        <p:sp>
          <p:nvSpPr>
            <p:cNvPr id="1835019" name="Text Box 11"/>
            <p:cNvSpPr txBox="1">
              <a:spLocks noChangeArrowheads="1"/>
            </p:cNvSpPr>
            <p:nvPr/>
          </p:nvSpPr>
          <p:spPr bwMode="auto">
            <a:xfrm>
              <a:off x="3888" y="3504"/>
              <a:ext cx="192" cy="192"/>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Guttman Haim" pitchFamily="2" charset="-79"/>
                </a:rPr>
                <a:t>f1</a:t>
              </a:r>
            </a:p>
          </p:txBody>
        </p:sp>
        <p:sp>
          <p:nvSpPr>
            <p:cNvPr id="1835020" name="Text Box 12"/>
            <p:cNvSpPr txBox="1">
              <a:spLocks noChangeArrowheads="1"/>
            </p:cNvSpPr>
            <p:nvPr/>
          </p:nvSpPr>
          <p:spPr bwMode="auto">
            <a:xfrm>
              <a:off x="4464" y="3504"/>
              <a:ext cx="192" cy="192"/>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Guttman Haim" pitchFamily="2" charset="-79"/>
                </a:rPr>
                <a:t>f2</a:t>
              </a:r>
            </a:p>
          </p:txBody>
        </p:sp>
        <p:sp>
          <p:nvSpPr>
            <p:cNvPr id="23567" name="Rectangle 13"/>
            <p:cNvSpPr>
              <a:spLocks noChangeArrowheads="1"/>
            </p:cNvSpPr>
            <p:nvPr/>
          </p:nvSpPr>
          <p:spPr bwMode="auto">
            <a:xfrm>
              <a:off x="3312" y="1872"/>
              <a:ext cx="179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3600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600"/>
                </a:spcBef>
                <a:spcAft>
                  <a:spcPts val="300"/>
                </a:spcAft>
                <a:buClr>
                  <a:prstClr val="black"/>
                </a:buClr>
              </a:pPr>
              <a:r>
                <a:rPr lang="en-US" sz="2000">
                  <a:solidFill>
                    <a:prstClr val="black"/>
                  </a:solidFill>
                  <a:latin typeface="Times New Roman" panose="02020603050405020304" pitchFamily="18" charset="0"/>
                  <a:cs typeface="David" panose="020E0502060401010101" pitchFamily="34" charset="-79"/>
                </a:rPr>
                <a:t>/bsmh/courses/w61/w6100</a:t>
              </a:r>
            </a:p>
          </p:txBody>
        </p:sp>
        <p:sp>
          <p:nvSpPr>
            <p:cNvPr id="23568" name="Freeform 14"/>
            <p:cNvSpPr>
              <a:spLocks/>
            </p:cNvSpPr>
            <p:nvPr/>
          </p:nvSpPr>
          <p:spPr bwMode="auto">
            <a:xfrm>
              <a:off x="3648" y="2112"/>
              <a:ext cx="480" cy="864"/>
            </a:xfrm>
            <a:custGeom>
              <a:avLst/>
              <a:gdLst>
                <a:gd name="T0" fmla="*/ 1 w 920"/>
                <a:gd name="T1" fmla="*/ 864 h 864"/>
                <a:gd name="T2" fmla="*/ 1 w 920"/>
                <a:gd name="T3" fmla="*/ 528 h 864"/>
                <a:gd name="T4" fmla="*/ 1 w 920"/>
                <a:gd name="T5" fmla="*/ 0 h 864"/>
                <a:gd name="T6" fmla="*/ 0 60000 65536"/>
                <a:gd name="T7" fmla="*/ 0 60000 65536"/>
                <a:gd name="T8" fmla="*/ 0 60000 65536"/>
                <a:gd name="T9" fmla="*/ 0 w 920"/>
                <a:gd name="T10" fmla="*/ 0 h 864"/>
                <a:gd name="T11" fmla="*/ 920 w 920"/>
                <a:gd name="T12" fmla="*/ 864 h 864"/>
              </a:gdLst>
              <a:ahLst/>
              <a:cxnLst>
                <a:cxn ang="T6">
                  <a:pos x="T0" y="T1"/>
                </a:cxn>
                <a:cxn ang="T7">
                  <a:pos x="T2" y="T3"/>
                </a:cxn>
                <a:cxn ang="T8">
                  <a:pos x="T4" y="T5"/>
                </a:cxn>
              </a:cxnLst>
              <a:rect l="T9" t="T10" r="T11" b="T12"/>
              <a:pathLst>
                <a:path w="920" h="864">
                  <a:moveTo>
                    <a:pt x="872" y="864"/>
                  </a:moveTo>
                  <a:cubicBezTo>
                    <a:pt x="436" y="768"/>
                    <a:pt x="0" y="672"/>
                    <a:pt x="8" y="528"/>
                  </a:cubicBezTo>
                  <a:cubicBezTo>
                    <a:pt x="16" y="384"/>
                    <a:pt x="468" y="192"/>
                    <a:pt x="920" y="0"/>
                  </a:cubicBezTo>
                </a:path>
              </a:pathLst>
            </a:custGeom>
            <a:noFill/>
            <a:ln w="127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36000"/>
            <a:lstStyle/>
            <a:p>
              <a:endParaRPr lang="he-IL">
                <a:solidFill>
                  <a:prstClr val="black"/>
                </a:solidFill>
              </a:endParaRPr>
            </a:p>
          </p:txBody>
        </p:sp>
        <p:sp>
          <p:nvSpPr>
            <p:cNvPr id="23569" name="Freeform 15"/>
            <p:cNvSpPr>
              <a:spLocks/>
            </p:cNvSpPr>
            <p:nvPr/>
          </p:nvSpPr>
          <p:spPr bwMode="auto">
            <a:xfrm>
              <a:off x="4368" y="2880"/>
              <a:ext cx="328" cy="176"/>
            </a:xfrm>
            <a:custGeom>
              <a:avLst/>
              <a:gdLst>
                <a:gd name="T0" fmla="*/ 0 w 328"/>
                <a:gd name="T1" fmla="*/ 152 h 176"/>
                <a:gd name="T2" fmla="*/ 288 w 328"/>
                <a:gd name="T3" fmla="*/ 152 h 176"/>
                <a:gd name="T4" fmla="*/ 240 w 328"/>
                <a:gd name="T5" fmla="*/ 8 h 176"/>
                <a:gd name="T6" fmla="*/ 48 w 328"/>
                <a:gd name="T7" fmla="*/ 104 h 176"/>
                <a:gd name="T8" fmla="*/ 0 60000 65536"/>
                <a:gd name="T9" fmla="*/ 0 60000 65536"/>
                <a:gd name="T10" fmla="*/ 0 60000 65536"/>
                <a:gd name="T11" fmla="*/ 0 60000 65536"/>
                <a:gd name="T12" fmla="*/ 0 w 328"/>
                <a:gd name="T13" fmla="*/ 0 h 176"/>
                <a:gd name="T14" fmla="*/ 328 w 328"/>
                <a:gd name="T15" fmla="*/ 176 h 176"/>
              </a:gdLst>
              <a:ahLst/>
              <a:cxnLst>
                <a:cxn ang="T8">
                  <a:pos x="T0" y="T1"/>
                </a:cxn>
                <a:cxn ang="T9">
                  <a:pos x="T2" y="T3"/>
                </a:cxn>
                <a:cxn ang="T10">
                  <a:pos x="T4" y="T5"/>
                </a:cxn>
                <a:cxn ang="T11">
                  <a:pos x="T6" y="T7"/>
                </a:cxn>
              </a:cxnLst>
              <a:rect l="T12" t="T13" r="T14" b="T15"/>
              <a:pathLst>
                <a:path w="328" h="176">
                  <a:moveTo>
                    <a:pt x="0" y="152"/>
                  </a:moveTo>
                  <a:cubicBezTo>
                    <a:pt x="124" y="164"/>
                    <a:pt x="248" y="176"/>
                    <a:pt x="288" y="152"/>
                  </a:cubicBezTo>
                  <a:cubicBezTo>
                    <a:pt x="328" y="128"/>
                    <a:pt x="280" y="16"/>
                    <a:pt x="240" y="8"/>
                  </a:cubicBezTo>
                  <a:cubicBezTo>
                    <a:pt x="200" y="0"/>
                    <a:pt x="80" y="88"/>
                    <a:pt x="48" y="104"/>
                  </a:cubicBezTo>
                </a:path>
              </a:pathLst>
            </a:custGeom>
            <a:noFill/>
            <a:ln w="127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36000"/>
            <a:lstStyle/>
            <a:p>
              <a:endParaRPr lang="he-IL">
                <a:solidFill>
                  <a:prstClr val="black"/>
                </a:solidFill>
              </a:endParaRPr>
            </a:p>
          </p:txBody>
        </p:sp>
        <p:sp>
          <p:nvSpPr>
            <p:cNvPr id="1835024" name="Text Box 16"/>
            <p:cNvSpPr txBox="1">
              <a:spLocks noChangeArrowheads="1"/>
            </p:cNvSpPr>
            <p:nvPr/>
          </p:nvSpPr>
          <p:spPr bwMode="auto">
            <a:xfrm>
              <a:off x="3360" y="2496"/>
              <a:ext cx="288" cy="310"/>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3200" b="1">
                  <a:solidFill>
                    <a:prstClr val="black"/>
                  </a:solidFill>
                  <a:effectLst>
                    <a:outerShdw blurRad="38100" dist="38100" dir="2700000" algn="tl">
                      <a:srgbClr val="C0C0C0"/>
                    </a:outerShdw>
                  </a:effectLst>
                  <a:latin typeface="Arial Rounded MT Bold" pitchFamily="34" charset="0"/>
                  <a:cs typeface="Guttman Haim" pitchFamily="2" charset="-79"/>
                </a:rPr>
                <a:t>..</a:t>
              </a:r>
            </a:p>
          </p:txBody>
        </p:sp>
        <p:sp>
          <p:nvSpPr>
            <p:cNvPr id="1835025" name="Text Box 17"/>
            <p:cNvSpPr txBox="1">
              <a:spLocks noChangeArrowheads="1"/>
            </p:cNvSpPr>
            <p:nvPr/>
          </p:nvSpPr>
          <p:spPr bwMode="auto">
            <a:xfrm>
              <a:off x="4752" y="2736"/>
              <a:ext cx="288" cy="310"/>
            </a:xfrm>
            <a:prstGeom prst="rect">
              <a:avLst/>
            </a:prstGeom>
            <a:noFill/>
            <a:ln w="12700">
              <a:noFill/>
              <a:miter lim="800000"/>
              <a:headEnd type="none" w="sm" len="sm"/>
              <a:tailEnd type="none" w="sm" len="sm"/>
            </a:ln>
            <a:effectLst/>
          </p:spPr>
          <p:txBody>
            <a:bodyPr lIns="0" tIns="0" rIns="0" bIns="0">
              <a:spAutoFit/>
            </a:bodyPr>
            <a:lstStyle/>
            <a:p>
              <a:pPr eaLnBrk="0" hangingPunct="0">
                <a:spcBef>
                  <a:spcPct val="50000"/>
                </a:spcBef>
                <a:spcAft>
                  <a:spcPts val="300"/>
                </a:spcAft>
                <a:buClr>
                  <a:prstClr val="black"/>
                </a:buClr>
                <a:defRPr/>
              </a:pPr>
              <a:r>
                <a:rPr kumimoji="1" lang="en-US" sz="3200" b="1">
                  <a:solidFill>
                    <a:prstClr val="black"/>
                  </a:solidFill>
                  <a:effectLst>
                    <a:outerShdw blurRad="38100" dist="38100" dir="2700000" algn="tl">
                      <a:srgbClr val="C0C0C0"/>
                    </a:outerShdw>
                  </a:effectLst>
                  <a:latin typeface="Arial Rounded MT Bold" pitchFamily="34" charset="0"/>
                  <a:cs typeface="Guttman Haim" pitchFamily="2" charset="-79"/>
                </a:rPr>
                <a:t>.</a:t>
              </a:r>
            </a:p>
          </p:txBody>
        </p:sp>
      </p:grpSp>
    </p:spTree>
    <p:extLst>
      <p:ext uri="{BB962C8B-B14F-4D97-AF65-F5344CB8AC3E}">
        <p14:creationId xmlns:p14="http://schemas.microsoft.com/office/powerpoint/2010/main" xmlns="" val="1567974202"/>
      </p:ext>
    </p:extLst>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87054" y="0"/>
            <a:ext cx="10515600" cy="1325563"/>
          </a:xfrm>
        </p:spPr>
        <p:txBody>
          <a:bodyPr>
            <a:normAutofit/>
          </a:bodyPr>
          <a:lstStyle/>
          <a:p>
            <a:r>
              <a:rPr lang="en-US" dirty="0">
                <a:solidFill>
                  <a:schemeClr val="bg1"/>
                </a:solidFill>
                <a:cs typeface="Times New Roman" panose="02020603050405020304" pitchFamily="18" charset="0"/>
              </a:rPr>
              <a:t>File descriptors – </a:t>
            </a:r>
            <a:r>
              <a:rPr lang="en-US" dirty="0" err="1">
                <a:solidFill>
                  <a:schemeClr val="bg1"/>
                </a:solidFill>
                <a:cs typeface="Times New Roman" panose="02020603050405020304" pitchFamily="18" charset="0"/>
              </a:rPr>
              <a:t>ctd</a:t>
            </a:r>
            <a:r>
              <a:rPr lang="en-US" dirty="0">
                <a:solidFill>
                  <a:schemeClr val="bg1"/>
                </a:solidFill>
                <a:cs typeface="Times New Roman" panose="02020603050405020304" pitchFamily="18" charset="0"/>
              </a:rPr>
              <a:t>.</a:t>
            </a:r>
          </a:p>
        </p:txBody>
      </p:sp>
      <p:graphicFrame>
        <p:nvGraphicFramePr>
          <p:cNvPr id="5" name="Group 49"/>
          <p:cNvGraphicFramePr>
            <a:graphicFrameLocks noGrp="1"/>
          </p:cNvGraphicFramePr>
          <p:nvPr>
            <p:ph sz="half" idx="4294967295"/>
            <p:extLst/>
          </p:nvPr>
        </p:nvGraphicFramePr>
        <p:xfrm>
          <a:off x="4715047" y="2073103"/>
          <a:ext cx="2222500" cy="4143377"/>
        </p:xfrm>
        <a:graphic>
          <a:graphicData uri="http://schemas.openxmlformats.org/drawingml/2006/table">
            <a:tbl>
              <a:tblPr/>
              <a:tblGrid>
                <a:gridCol w="684213"/>
                <a:gridCol w="1538287"/>
              </a:tblGrid>
              <a:tr h="341313">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FD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stdin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dirty="0" err="1" smtClean="0">
                          <a:ln>
                            <a:noFill/>
                          </a:ln>
                          <a:solidFill>
                            <a:schemeClr val="tx1"/>
                          </a:solidFill>
                          <a:effectLst/>
                          <a:latin typeface="Tahoma" pitchFamily="34" charset="0"/>
                          <a:cs typeface="Times New Roman" pitchFamily="18" charset="0"/>
                        </a:rPr>
                        <a:t>stdout</a:t>
                      </a:r>
                      <a:endParaRPr kumimoji="0" lang="en-US" sz="14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rubbish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rubbish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3863">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227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 name="Group 48"/>
          <p:cNvGraphicFramePr>
            <a:graphicFrameLocks noGrp="1"/>
          </p:cNvGraphicFramePr>
          <p:nvPr>
            <p:ph sz="half" idx="1"/>
            <p:extLst/>
          </p:nvPr>
        </p:nvGraphicFramePr>
        <p:xfrm>
          <a:off x="1774825" y="2073650"/>
          <a:ext cx="2106613" cy="4205073"/>
        </p:xfrm>
        <a:graphic>
          <a:graphicData uri="http://schemas.openxmlformats.org/drawingml/2006/table">
            <a:tbl>
              <a:tblPr/>
              <a:tblGrid>
                <a:gridCol w="649288"/>
                <a:gridCol w="1457325"/>
              </a:tblGrid>
              <a:tr h="469683">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FD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stdin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stdout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stderr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rubbish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9999"/>
                        </a:buClr>
                        <a:buSzPct val="9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 name="Text Box 85"/>
          <p:cNvSpPr txBox="1">
            <a:spLocks noChangeArrowheads="1"/>
          </p:cNvSpPr>
          <p:nvPr/>
        </p:nvSpPr>
        <p:spPr bwMode="auto">
          <a:xfrm>
            <a:off x="1687143" y="1573976"/>
            <a:ext cx="18875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r>
              <a:rPr lang="en-US" dirty="0">
                <a:latin typeface="Calibri" panose="020F0502020204030204" pitchFamily="34" charset="0"/>
              </a:rPr>
              <a:t>Before redirection</a:t>
            </a:r>
          </a:p>
        </p:txBody>
      </p:sp>
      <p:sp>
        <p:nvSpPr>
          <p:cNvPr id="9" name="Text Box 87"/>
          <p:cNvSpPr txBox="1">
            <a:spLocks noChangeArrowheads="1"/>
          </p:cNvSpPr>
          <p:nvPr/>
        </p:nvSpPr>
        <p:spPr bwMode="auto">
          <a:xfrm>
            <a:off x="4670797" y="1573977"/>
            <a:ext cx="19780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1" hangingPunct="1"/>
            <a:r>
              <a:rPr lang="en-US" dirty="0" err="1">
                <a:latin typeface="Calibri" panose="020F0502020204030204" pitchFamily="34" charset="0"/>
              </a:rPr>
              <a:t>grep</a:t>
            </a:r>
            <a:r>
              <a:rPr lang="en-US" dirty="0">
                <a:latin typeface="Calibri" panose="020F0502020204030204" pitchFamily="34" charset="0"/>
              </a:rPr>
              <a:t> xxx x.txt 2&gt;&amp;5</a:t>
            </a:r>
          </a:p>
        </p:txBody>
      </p:sp>
      <p:sp>
        <p:nvSpPr>
          <p:cNvPr id="11" name="מציין מיקום של מספר שקופית 10"/>
          <p:cNvSpPr>
            <a:spLocks noGrp="1"/>
          </p:cNvSpPr>
          <p:nvPr>
            <p:ph type="sldNum" sz="quarter" idx="12"/>
          </p:nvPr>
        </p:nvSpPr>
        <p:spPr/>
        <p:txBody>
          <a:bodyPr/>
          <a:lstStyle/>
          <a:p>
            <a:fld id="{6ED936FA-D0DD-4C43-A074-0D522D4EBD9B}" type="slidenum">
              <a:rPr lang="he-IL" smtClean="0"/>
              <a:pPr/>
              <a:t>190</a:t>
            </a:fld>
            <a:endParaRPr lang="he-IL" dirty="0"/>
          </a:p>
        </p:txBody>
      </p:sp>
    </p:spTree>
    <p:extLst>
      <p:ext uri="{BB962C8B-B14F-4D97-AF65-F5344CB8AC3E}">
        <p14:creationId xmlns:p14="http://schemas.microsoft.com/office/powerpoint/2010/main" xmlns="" val="362331197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28745" y="3176"/>
            <a:ext cx="10515600" cy="1325563"/>
          </a:xfrm>
        </p:spPr>
        <p:txBody>
          <a:bodyPr>
            <a:normAutofit/>
          </a:bodyPr>
          <a:lstStyle/>
          <a:p>
            <a:r>
              <a:rPr lang="en-US" dirty="0">
                <a:solidFill>
                  <a:schemeClr val="bg1"/>
                </a:solidFill>
                <a:cs typeface="Times New Roman" panose="02020603050405020304" pitchFamily="18" charset="0"/>
              </a:rPr>
              <a:t>Example</a:t>
            </a:r>
          </a:p>
        </p:txBody>
      </p:sp>
      <p:sp>
        <p:nvSpPr>
          <p:cNvPr id="169987" name="Rectangle 3"/>
          <p:cNvSpPr>
            <a:spLocks noGrp="1" noChangeArrowheads="1"/>
          </p:cNvSpPr>
          <p:nvPr>
            <p:ph idx="1"/>
          </p:nvPr>
        </p:nvSpPr>
        <p:spPr/>
        <p:txBody>
          <a:bodyPr>
            <a:noAutofit/>
          </a:bodyPr>
          <a:lstStyle/>
          <a:p>
            <a:pPr algn="l" rtl="0" eaLnBrk="1" hangingPunct="1">
              <a:lnSpc>
                <a:spcPct val="80000"/>
              </a:lnSpc>
              <a:buFont typeface="Wingdings" panose="05000000000000000000" pitchFamily="2" charset="2"/>
              <a:buAutoNum type="arabicPeriod"/>
            </a:pPr>
            <a:r>
              <a:rPr lang="en-US" sz="1800" dirty="0" smtClean="0">
                <a:cs typeface="Arial" panose="020B0604020202020204" pitchFamily="34" charset="0"/>
              </a:rPr>
              <a:t>#!/bin/</a:t>
            </a:r>
            <a:r>
              <a:rPr lang="en-US" sz="1800" dirty="0" err="1" smtClean="0">
                <a:cs typeface="Arial" panose="020B0604020202020204" pitchFamily="34" charset="0"/>
              </a:rPr>
              <a:t>bsh</a:t>
            </a:r>
            <a:endParaRPr lang="en-US" sz="1800" dirty="0">
              <a:cs typeface="Arial" panose="020B0604020202020204" pitchFamily="34" charset="0"/>
            </a:endParaRP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if [ ${LOG_ERRORS:-0} -</a:t>
            </a:r>
            <a:r>
              <a:rPr lang="en-US" sz="1800" dirty="0" err="1">
                <a:cs typeface="Arial" panose="020B0604020202020204" pitchFamily="34" charset="0"/>
              </a:rPr>
              <a:t>eq</a:t>
            </a:r>
            <a:r>
              <a:rPr lang="en-US" sz="1800" dirty="0">
                <a:cs typeface="Arial" panose="020B0604020202020204" pitchFamily="34" charset="0"/>
              </a:rPr>
              <a:t> 0 ];</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then</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echo "ignoring errors"</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exec </a:t>
            </a:r>
            <a:r>
              <a:rPr lang="en-US" sz="1800" dirty="0">
                <a:solidFill>
                  <a:schemeClr val="hlink"/>
                </a:solidFill>
                <a:cs typeface="Arial" panose="020B0604020202020204" pitchFamily="34" charset="0"/>
              </a:rPr>
              <a:t>3&gt;/dev/null</a:t>
            </a:r>
            <a:r>
              <a:rPr lang="en-US" sz="1800" dirty="0">
                <a:cs typeface="Arial" panose="020B0604020202020204" pitchFamily="34" charset="0"/>
              </a:rPr>
              <a:t>  #open /dev/null as file descriptor 3</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else</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a:t>
            </a:r>
            <a:r>
              <a:rPr lang="en-US" sz="1800" dirty="0" err="1">
                <a:cs typeface="Arial" panose="020B0604020202020204" pitchFamily="34" charset="0"/>
              </a:rPr>
              <a:t>log_file</a:t>
            </a:r>
            <a:r>
              <a:rPr lang="en-US" sz="1800" dirty="0">
                <a:cs typeface="Arial" panose="020B0604020202020204" pitchFamily="34" charset="0"/>
              </a:rPr>
              <a:t>=./$1.$$.log</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echo "Logging errors into: $</a:t>
            </a:r>
            <a:r>
              <a:rPr lang="en-US" sz="1800" dirty="0" err="1">
                <a:cs typeface="Arial" panose="020B0604020202020204" pitchFamily="34" charset="0"/>
              </a:rPr>
              <a:t>log_file</a:t>
            </a:r>
            <a:r>
              <a:rPr lang="en-US" sz="1800" dirty="0">
                <a:cs typeface="Arial" panose="020B0604020202020204" pitchFamily="34" charset="0"/>
              </a:rPr>
              <a:t>"</a:t>
            </a: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echo "Errors of: </a:t>
            </a:r>
            <a:r>
              <a:rPr lang="en-US" sz="1800" dirty="0" smtClean="0">
                <a:cs typeface="Arial" panose="020B0604020202020204" pitchFamily="34" charset="0"/>
              </a:rPr>
              <a:t>$*" </a:t>
            </a:r>
            <a:r>
              <a:rPr lang="en-US" sz="1800" dirty="0">
                <a:cs typeface="Arial" panose="020B0604020202020204" pitchFamily="34" charset="0"/>
              </a:rPr>
              <a:t>&gt;$</a:t>
            </a:r>
            <a:r>
              <a:rPr lang="en-US" sz="1800" dirty="0" err="1">
                <a:cs typeface="Arial" panose="020B0604020202020204" pitchFamily="34" charset="0"/>
              </a:rPr>
              <a:t>log_file</a:t>
            </a:r>
            <a:endParaRPr lang="en-US" sz="1800" dirty="0">
              <a:cs typeface="Arial" panose="020B0604020202020204" pitchFamily="34" charset="0"/>
            </a:endParaRPr>
          </a:p>
          <a:p>
            <a:pPr algn="l" rtl="0" eaLnBrk="1" hangingPunct="1">
              <a:lnSpc>
                <a:spcPct val="80000"/>
              </a:lnSpc>
              <a:buFont typeface="Wingdings" panose="05000000000000000000" pitchFamily="2" charset="2"/>
              <a:buAutoNum type="arabicPeriod"/>
            </a:pPr>
            <a:r>
              <a:rPr lang="en-US" sz="1800" dirty="0">
                <a:cs typeface="Arial" panose="020B0604020202020204" pitchFamily="34" charset="0"/>
              </a:rPr>
              <a:t>        </a:t>
            </a:r>
            <a:r>
              <a:rPr lang="en-US" sz="1800" dirty="0">
                <a:solidFill>
                  <a:schemeClr val="hlink"/>
                </a:solidFill>
                <a:cs typeface="Arial" panose="020B0604020202020204" pitchFamily="34" charset="0"/>
              </a:rPr>
              <a:t>exec 3&gt;$</a:t>
            </a:r>
            <a:r>
              <a:rPr lang="en-US" sz="1800" dirty="0" err="1">
                <a:solidFill>
                  <a:schemeClr val="hlink"/>
                </a:solidFill>
                <a:cs typeface="Arial" panose="020B0604020202020204" pitchFamily="34" charset="0"/>
              </a:rPr>
              <a:t>log_file</a:t>
            </a:r>
            <a:endParaRPr lang="en-US" sz="1800" dirty="0">
              <a:cs typeface="Arial" panose="020B0604020202020204" pitchFamily="34" charset="0"/>
            </a:endParaRPr>
          </a:p>
          <a:p>
            <a:pPr algn="l" rtl="0" eaLnBrk="1" hangingPunct="1">
              <a:lnSpc>
                <a:spcPct val="80000"/>
              </a:lnSpc>
              <a:buFont typeface="Wingdings" panose="05000000000000000000" pitchFamily="2" charset="2"/>
              <a:buAutoNum type="arabicPeriod"/>
            </a:pPr>
            <a:r>
              <a:rPr lang="en-US" sz="1800" dirty="0" err="1" smtClean="0">
                <a:cs typeface="Arial" panose="020B0604020202020204" pitchFamily="34" charset="0"/>
              </a:rPr>
              <a:t>f</a:t>
            </a:r>
            <a:r>
              <a:rPr lang="en-US" sz="1800" dirty="0" err="1" smtClean="0">
                <a:cs typeface="Arial" panose="020B0604020202020204" pitchFamily="34" charset="0"/>
              </a:rPr>
              <a:t>i</a:t>
            </a:r>
            <a:endParaRPr lang="en-US" sz="1800" dirty="0">
              <a:cs typeface="Arial" panose="020B0604020202020204" pitchFamily="34" charset="0"/>
            </a:endParaRPr>
          </a:p>
          <a:p>
            <a:pPr algn="l" rtl="0" eaLnBrk="1" hangingPunct="1">
              <a:lnSpc>
                <a:spcPct val="80000"/>
              </a:lnSpc>
              <a:buFont typeface="Wingdings" panose="05000000000000000000" pitchFamily="2" charset="2"/>
              <a:buAutoNum type="arabicPeriod"/>
            </a:pPr>
            <a:r>
              <a:rPr lang="en-US" sz="1800" dirty="0" smtClean="0">
                <a:cs typeface="Arial" panose="020B0604020202020204" pitchFamily="34" charset="0"/>
              </a:rPr>
              <a:t>$* </a:t>
            </a:r>
            <a:r>
              <a:rPr lang="en-US" sz="1800" dirty="0" smtClean="0">
                <a:solidFill>
                  <a:schemeClr val="hlink"/>
                </a:solidFill>
                <a:cs typeface="Arial" panose="020B0604020202020204" pitchFamily="34" charset="0"/>
              </a:rPr>
              <a:t>2</a:t>
            </a:r>
            <a:r>
              <a:rPr lang="en-US" sz="1800" dirty="0">
                <a:solidFill>
                  <a:schemeClr val="hlink"/>
                </a:solidFill>
                <a:cs typeface="Arial" panose="020B0604020202020204" pitchFamily="34" charset="0"/>
              </a:rPr>
              <a:t>&gt;&amp;3</a:t>
            </a:r>
            <a:r>
              <a:rPr lang="en-US" sz="1800" dirty="0">
                <a:cs typeface="Arial" panose="020B0604020202020204" pitchFamily="34" charset="0"/>
              </a:rPr>
              <a:t> #redirect standard error to file descriptor 3</a:t>
            </a:r>
          </a:p>
        </p:txBody>
      </p:sp>
      <p:sp>
        <p:nvSpPr>
          <p:cNvPr id="169988" name="Text Box 4"/>
          <p:cNvSpPr txBox="1">
            <a:spLocks noChangeArrowheads="1"/>
          </p:cNvSpPr>
          <p:nvPr/>
        </p:nvSpPr>
        <p:spPr bwMode="auto">
          <a:xfrm>
            <a:off x="5283534" y="1400093"/>
            <a:ext cx="5976938" cy="11652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latin typeface="Calibri" panose="020F0502020204030204" pitchFamily="34" charset="0"/>
              </a:rPr>
              <a:t>This program runs the command in the argument list. </a:t>
            </a:r>
          </a:p>
          <a:p>
            <a:pPr eaLnBrk="1" hangingPunct="1"/>
            <a:r>
              <a:rPr lang="en-US" sz="1400" dirty="0">
                <a:latin typeface="Calibri" panose="020F0502020204030204" pitchFamily="34" charset="0"/>
              </a:rPr>
              <a:t>If </a:t>
            </a:r>
            <a:r>
              <a:rPr lang="en-US" sz="1400" dirty="0" err="1">
                <a:latin typeface="Calibri" panose="020F0502020204030204" pitchFamily="34" charset="0"/>
              </a:rPr>
              <a:t>env</a:t>
            </a:r>
            <a:r>
              <a:rPr lang="en-US" sz="1400" dirty="0">
                <a:latin typeface="Calibri" panose="020F0502020204030204" pitchFamily="34" charset="0"/>
              </a:rPr>
              <a:t> </a:t>
            </a:r>
            <a:r>
              <a:rPr lang="en-US" sz="1400" dirty="0" err="1">
                <a:latin typeface="Calibri" panose="020F0502020204030204" pitchFamily="34" charset="0"/>
              </a:rPr>
              <a:t>var</a:t>
            </a:r>
            <a:r>
              <a:rPr lang="en-US" sz="1400" dirty="0">
                <a:latin typeface="Calibri" panose="020F0502020204030204" pitchFamily="34" charset="0"/>
              </a:rPr>
              <a:t> </a:t>
            </a:r>
            <a:r>
              <a:rPr lang="en-US" sz="1400" b="1" dirty="0">
                <a:latin typeface="Calibri" panose="020F0502020204030204" pitchFamily="34" charset="0"/>
              </a:rPr>
              <a:t>LOG_ERRORS</a:t>
            </a:r>
            <a:r>
              <a:rPr lang="en-US" sz="1400" dirty="0">
                <a:latin typeface="Calibri" panose="020F0502020204030204" pitchFamily="34" charset="0"/>
              </a:rPr>
              <a:t> is set it will redirect errors to a log file</a:t>
            </a:r>
          </a:p>
          <a:p>
            <a:pPr eaLnBrk="1" hangingPunct="1"/>
            <a:r>
              <a:rPr lang="en-US" sz="1400" dirty="0">
                <a:latin typeface="Calibri" panose="020F0502020204030204" pitchFamily="34" charset="0"/>
              </a:rPr>
              <a:t>if it is not set it will ignore errors </a:t>
            </a:r>
          </a:p>
          <a:p>
            <a:pPr eaLnBrk="1" hangingPunct="1"/>
            <a:r>
              <a:rPr lang="en-US" sz="1400" u="sng" dirty="0">
                <a:latin typeface="Calibri" panose="020F0502020204030204" pitchFamily="34" charset="0"/>
              </a:rPr>
              <a:t>Example</a:t>
            </a:r>
            <a:r>
              <a:rPr lang="en-US" sz="1400" dirty="0">
                <a:latin typeface="Calibri" panose="020F0502020204030204" pitchFamily="34" charset="0"/>
              </a:rPr>
              <a:t>: ./redirect find / -name homework</a:t>
            </a:r>
          </a:p>
          <a:p>
            <a:pPr eaLnBrk="1" hangingPunct="1"/>
            <a:endParaRPr lang="en-US" sz="1400" dirty="0">
              <a:latin typeface="Calibri" panose="020F0502020204030204" pitchFamily="34" charset="0"/>
            </a:endParaRPr>
          </a:p>
        </p:txBody>
      </p:sp>
      <p:sp>
        <p:nvSpPr>
          <p:cNvPr id="169989" name="Text Box 5"/>
          <p:cNvSpPr txBox="1">
            <a:spLocks noChangeArrowheads="1"/>
          </p:cNvSpPr>
          <p:nvPr/>
        </p:nvSpPr>
        <p:spPr bwMode="auto">
          <a:xfrm>
            <a:off x="5159376" y="2755733"/>
            <a:ext cx="4608513" cy="3143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a:latin typeface="Calibri" panose="020F0502020204030204" pitchFamily="34" charset="0"/>
              </a:rPr>
              <a:t>If LOG_ERRORS is not defined, we take it as 0</a:t>
            </a:r>
          </a:p>
        </p:txBody>
      </p:sp>
      <p:sp>
        <p:nvSpPr>
          <p:cNvPr id="169990" name="Line 6"/>
          <p:cNvSpPr>
            <a:spLocks noChangeShapeType="1"/>
          </p:cNvSpPr>
          <p:nvPr/>
        </p:nvSpPr>
        <p:spPr bwMode="auto">
          <a:xfrm flipH="1" flipV="1">
            <a:off x="3019925" y="2466474"/>
            <a:ext cx="2105527" cy="433137"/>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xmlns="">
                <a:noFill/>
              </a14:hiddenFill>
            </a:ext>
          </a:extLst>
        </p:spPr>
        <p:txBody>
          <a:bodyPr wrap="none"/>
          <a:lstStyle/>
          <a:p>
            <a:endParaRPr lang="he-IL"/>
          </a:p>
        </p:txBody>
      </p:sp>
      <p:sp>
        <p:nvSpPr>
          <p:cNvPr id="169991" name="Text Box 7"/>
          <p:cNvSpPr txBox="1">
            <a:spLocks noChangeArrowheads="1"/>
          </p:cNvSpPr>
          <p:nvPr/>
        </p:nvSpPr>
        <p:spPr bwMode="auto">
          <a:xfrm>
            <a:off x="6637826" y="3638551"/>
            <a:ext cx="1807674" cy="30777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a:latin typeface="Calibri" panose="020F0502020204030204" pitchFamily="34" charset="0"/>
              </a:rPr>
              <a:t>Open fd 3 to /dev/null</a:t>
            </a:r>
          </a:p>
        </p:txBody>
      </p:sp>
      <p:sp>
        <p:nvSpPr>
          <p:cNvPr id="169992" name="Line 8"/>
          <p:cNvSpPr>
            <a:spLocks noChangeShapeType="1"/>
          </p:cNvSpPr>
          <p:nvPr/>
        </p:nvSpPr>
        <p:spPr bwMode="auto">
          <a:xfrm flipH="1" flipV="1">
            <a:off x="2394282" y="3537284"/>
            <a:ext cx="4259180" cy="228600"/>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xmlns="">
                <a:noFill/>
              </a14:hiddenFill>
            </a:ext>
          </a:extLst>
        </p:spPr>
        <p:txBody>
          <a:bodyPr wrap="none"/>
          <a:lstStyle/>
          <a:p>
            <a:endParaRPr lang="he-IL"/>
          </a:p>
        </p:txBody>
      </p:sp>
      <p:sp>
        <p:nvSpPr>
          <p:cNvPr id="169993" name="Text Box 9"/>
          <p:cNvSpPr txBox="1">
            <a:spLocks noChangeArrowheads="1"/>
          </p:cNvSpPr>
          <p:nvPr/>
        </p:nvSpPr>
        <p:spPr bwMode="auto">
          <a:xfrm>
            <a:off x="6694140" y="4873543"/>
            <a:ext cx="2609112" cy="30777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a:latin typeface="Calibri" panose="020F0502020204030204" pitchFamily="34" charset="0"/>
              </a:rPr>
              <a:t>open $log_file as file descriptor 3</a:t>
            </a:r>
          </a:p>
        </p:txBody>
      </p:sp>
      <p:sp>
        <p:nvSpPr>
          <p:cNvPr id="169994" name="Line 10"/>
          <p:cNvSpPr>
            <a:spLocks noChangeShapeType="1"/>
          </p:cNvSpPr>
          <p:nvPr/>
        </p:nvSpPr>
        <p:spPr bwMode="auto">
          <a:xfrm flipH="1">
            <a:off x="3380874" y="5005137"/>
            <a:ext cx="3320715" cy="120316"/>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xmlns="">
                <a:noFill/>
              </a14:hiddenFill>
            </a:ext>
          </a:extLst>
        </p:spPr>
        <p:txBody>
          <a:bodyPr wrap="none"/>
          <a:lstStyle/>
          <a:p>
            <a:endParaRPr lang="he-IL"/>
          </a:p>
        </p:txBody>
      </p:sp>
      <p:sp>
        <p:nvSpPr>
          <p:cNvPr id="169995" name="Text Box 11"/>
          <p:cNvSpPr txBox="1">
            <a:spLocks noChangeArrowheads="1"/>
          </p:cNvSpPr>
          <p:nvPr/>
        </p:nvSpPr>
        <p:spPr bwMode="auto">
          <a:xfrm>
            <a:off x="3753997" y="5281196"/>
            <a:ext cx="1738168" cy="30777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a:latin typeface="Calibri" panose="020F0502020204030204" pitchFamily="34" charset="0"/>
              </a:rPr>
              <a:t>Redirect stderr to fd3</a:t>
            </a:r>
          </a:p>
        </p:txBody>
      </p:sp>
      <p:sp>
        <p:nvSpPr>
          <p:cNvPr id="169996" name="Line 12"/>
          <p:cNvSpPr>
            <a:spLocks noChangeShapeType="1"/>
          </p:cNvSpPr>
          <p:nvPr/>
        </p:nvSpPr>
        <p:spPr bwMode="auto">
          <a:xfrm flipH="1">
            <a:off x="2106779" y="5462337"/>
            <a:ext cx="1623009" cy="162009"/>
          </a:xfrm>
          <a:prstGeom prst="line">
            <a:avLst/>
          </a:prstGeom>
          <a:noFill/>
          <a:ln w="19050">
            <a:solidFill>
              <a:schemeClr val="tx1"/>
            </a:solidFill>
            <a:miter lim="800000"/>
            <a:headEnd/>
            <a:tailEnd type="triangle" w="lg" len="med"/>
          </a:ln>
          <a:extLst>
            <a:ext uri="{909E8E84-426E-40DD-AFC4-6F175D3DCCD1}">
              <a14:hiddenFill xmlns:a14="http://schemas.microsoft.com/office/drawing/2010/main" xmlns="">
                <a:noFill/>
              </a14:hiddenFill>
            </a:ext>
          </a:extLst>
        </p:spPr>
        <p:txBody>
          <a:bodyPr wrap="none"/>
          <a:lstStyle/>
          <a:p>
            <a:endParaRPr lang="he-IL"/>
          </a:p>
        </p:txBody>
      </p:sp>
      <p:sp>
        <p:nvSpPr>
          <p:cNvPr id="169997" name="Text Box 13"/>
          <p:cNvSpPr txBox="1">
            <a:spLocks noChangeArrowheads="1"/>
          </p:cNvSpPr>
          <p:nvPr/>
        </p:nvSpPr>
        <p:spPr bwMode="auto">
          <a:xfrm>
            <a:off x="5388361" y="6020722"/>
            <a:ext cx="3312895" cy="307777"/>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dirty="0">
                <a:latin typeface="Calibri" panose="020F0502020204030204" pitchFamily="34" charset="0"/>
              </a:rPr>
              <a:t>Exit with exit code of the command we run</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191</a:t>
            </a:fld>
            <a:endParaRPr lang="he-IL" dirty="0"/>
          </a:p>
        </p:txBody>
      </p:sp>
    </p:spTree>
    <p:extLst>
      <p:ext uri="{BB962C8B-B14F-4D97-AF65-F5344CB8AC3E}">
        <p14:creationId xmlns:p14="http://schemas.microsoft.com/office/powerpoint/2010/main" xmlns="" val="2676872274"/>
      </p:ext>
    </p:extLst>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title"/>
          </p:nvPr>
        </p:nvSpPr>
        <p:spPr>
          <a:xfrm>
            <a:off x="387263" y="0"/>
            <a:ext cx="10515600" cy="1325563"/>
          </a:xfrm>
        </p:spPr>
        <p:txBody>
          <a:bodyPr>
            <a:normAutofit/>
          </a:bodyPr>
          <a:lstStyle/>
          <a:p>
            <a:r>
              <a:rPr lang="he-IL" dirty="0">
                <a:solidFill>
                  <a:schemeClr val="bg1"/>
                </a:solidFill>
                <a:cs typeface="Times New Roman" panose="02020603050405020304" pitchFamily="18" charset="0"/>
              </a:rPr>
              <a:t>תרגילים</a:t>
            </a:r>
            <a:endParaRPr lang="en-US" dirty="0">
              <a:solidFill>
                <a:schemeClr val="bg1"/>
              </a:solidFill>
              <a:cs typeface="Times New Roman" panose="02020603050405020304" pitchFamily="18" charset="0"/>
            </a:endParaRPr>
          </a:p>
        </p:txBody>
      </p:sp>
      <p:sp>
        <p:nvSpPr>
          <p:cNvPr id="192515" name="Content Placeholder 2"/>
          <p:cNvSpPr>
            <a:spLocks noGrp="1"/>
          </p:cNvSpPr>
          <p:nvPr>
            <p:ph idx="1"/>
          </p:nvPr>
        </p:nvSpPr>
        <p:spPr/>
        <p:txBody>
          <a:bodyPr/>
          <a:lstStyle/>
          <a:p>
            <a:pPr eaLnBrk="1" hangingPunct="1">
              <a:buFont typeface="Wingdings" panose="05000000000000000000" pitchFamily="2" charset="2"/>
              <a:buNone/>
            </a:pPr>
            <a:r>
              <a:rPr lang="he-IL" sz="1400"/>
              <a:t>1)  אם שורת הפקודה לתוכנית </a:t>
            </a:r>
            <a:r>
              <a:rPr lang="en-US" sz="1400">
                <a:cs typeface="Arial" panose="020B0604020202020204" pitchFamily="34" charset="0"/>
              </a:rPr>
              <a:t>Shell</a:t>
            </a:r>
            <a:r>
              <a:rPr lang="he-IL" sz="1400"/>
              <a:t> היתה: </a:t>
            </a:r>
            <a:r>
              <a:rPr lang="en-US" sz="1400">
                <a:cs typeface="Arial" panose="020B0604020202020204" pitchFamily="34" charset="0"/>
              </a:rPr>
              <a:t> myprog  abc  -e  -4  +  900 xyz  def</a:t>
            </a:r>
            <a:r>
              <a:rPr lang="he-IL" sz="1400"/>
              <a:t>, מה היה מודפס כתוצאה מהפקודות הבאות ?</a:t>
            </a:r>
            <a:endParaRPr lang="en-US" sz="1400">
              <a:cs typeface="Arial" panose="020B0604020202020204" pitchFamily="34" charset="0"/>
            </a:endParaRPr>
          </a:p>
          <a:p>
            <a:pPr eaLnBrk="1" hangingPunct="1">
              <a:buFont typeface="Wingdings" panose="05000000000000000000" pitchFamily="2" charset="2"/>
              <a:buNone/>
            </a:pPr>
            <a:r>
              <a:rPr lang="he-IL" sz="1400"/>
              <a:t>      א)  </a:t>
            </a:r>
            <a:r>
              <a:rPr lang="en-US" sz="1400">
                <a:cs typeface="Arial" panose="020B0604020202020204" pitchFamily="34" charset="0"/>
              </a:rPr>
              <a:t>echo  $#</a:t>
            </a:r>
          </a:p>
          <a:p>
            <a:pPr eaLnBrk="1" hangingPunct="1">
              <a:buFont typeface="Wingdings" panose="05000000000000000000" pitchFamily="2" charset="2"/>
              <a:buNone/>
            </a:pPr>
            <a:r>
              <a:rPr lang="he-IL" sz="1400"/>
              <a:t>      ב)  </a:t>
            </a:r>
            <a:r>
              <a:rPr lang="en-US" sz="1400">
                <a:cs typeface="Arial" panose="020B0604020202020204" pitchFamily="34" charset="0"/>
              </a:rPr>
              <a:t>echo $3</a:t>
            </a:r>
          </a:p>
          <a:p>
            <a:pPr eaLnBrk="1" hangingPunct="1">
              <a:buFont typeface="Wingdings" panose="05000000000000000000" pitchFamily="2" charset="2"/>
              <a:buNone/>
            </a:pPr>
            <a:r>
              <a:rPr lang="he-IL" sz="1400"/>
              <a:t>       ג)  </a:t>
            </a:r>
            <a:r>
              <a:rPr lang="en-US" sz="1400">
                <a:cs typeface="Arial" panose="020B0604020202020204" pitchFamily="34" charset="0"/>
              </a:rPr>
              <a:t>echo $7</a:t>
            </a:r>
          </a:p>
          <a:p>
            <a:pPr eaLnBrk="1" hangingPunct="1">
              <a:buFont typeface="Wingdings" panose="05000000000000000000" pitchFamily="2" charset="2"/>
              <a:buNone/>
            </a:pPr>
            <a:r>
              <a:rPr lang="he-IL" sz="1400"/>
              <a:t>       ד)  </a:t>
            </a:r>
            <a:r>
              <a:rPr lang="en-US" sz="1400">
                <a:cs typeface="Arial" panose="020B0604020202020204" pitchFamily="34" charset="0"/>
              </a:rPr>
              <a:t>echo $*</a:t>
            </a:r>
          </a:p>
          <a:p>
            <a:pPr eaLnBrk="1" hangingPunct="1">
              <a:buFont typeface="Wingdings" panose="05000000000000000000" pitchFamily="2" charset="2"/>
              <a:buNone/>
            </a:pPr>
            <a:r>
              <a:rPr lang="he-IL" sz="1400"/>
              <a:t>       ה)  </a:t>
            </a:r>
            <a:r>
              <a:rPr lang="en-US" sz="1400">
                <a:cs typeface="Arial" panose="020B0604020202020204" pitchFamily="34" charset="0"/>
              </a:rPr>
              <a:t>echo $0</a:t>
            </a:r>
          </a:p>
          <a:p>
            <a:pPr eaLnBrk="1" hangingPunct="1">
              <a:buFont typeface="Wingdings" panose="05000000000000000000" pitchFamily="2" charset="2"/>
              <a:buNone/>
            </a:pPr>
            <a:r>
              <a:rPr lang="he-IL" sz="1400"/>
              <a:t>2)  מה יהיו התוצאות של השאלה הקודמת  אם נבצע </a:t>
            </a:r>
            <a:r>
              <a:rPr lang="en-US" sz="1400">
                <a:cs typeface="Arial" panose="020B0604020202020204" pitchFamily="34" charset="0"/>
              </a:rPr>
              <a:t>shift 2</a:t>
            </a:r>
            <a:r>
              <a:rPr lang="he-IL" sz="1400"/>
              <a:t> ?</a:t>
            </a:r>
            <a:endParaRPr lang="en-US" sz="1400">
              <a:cs typeface="Arial" panose="020B0604020202020204" pitchFamily="34" charset="0"/>
            </a:endParaRPr>
          </a:p>
          <a:p>
            <a:pPr eaLnBrk="1" hangingPunct="1">
              <a:buFont typeface="Wingdings" panose="05000000000000000000" pitchFamily="2" charset="2"/>
              <a:buNone/>
            </a:pPr>
            <a:r>
              <a:rPr lang="he-IL" sz="1400"/>
              <a:t>3)  מה יהיה הפלט של התוכנית הבאה :</a:t>
            </a:r>
            <a:endParaRPr lang="en-US" sz="1400">
              <a:cs typeface="Arial" panose="020B0604020202020204" pitchFamily="34" charset="0"/>
            </a:endParaRPr>
          </a:p>
          <a:p>
            <a:pPr eaLnBrk="1" hangingPunct="1">
              <a:buFont typeface="Wingdings" panose="05000000000000000000" pitchFamily="2" charset="2"/>
              <a:buNone/>
            </a:pPr>
            <a:r>
              <a:rPr lang="en-US" sz="1400">
                <a:cs typeface="Arial" panose="020B0604020202020204" pitchFamily="34" charset="0"/>
              </a:rPr>
              <a:t>echo  “please type your first, middle, last names”</a:t>
            </a:r>
          </a:p>
          <a:p>
            <a:pPr eaLnBrk="1" hangingPunct="1">
              <a:buFont typeface="Wingdings" panose="05000000000000000000" pitchFamily="2" charset="2"/>
              <a:buNone/>
            </a:pPr>
            <a:r>
              <a:rPr lang="en-US" sz="1400">
                <a:cs typeface="Arial" panose="020B0604020202020204" pitchFamily="34" charset="0"/>
              </a:rPr>
              <a:t>read  first middle last name</a:t>
            </a:r>
          </a:p>
          <a:p>
            <a:pPr eaLnBrk="1" hangingPunct="1">
              <a:buFont typeface="Wingdings" panose="05000000000000000000" pitchFamily="2" charset="2"/>
              <a:buNone/>
            </a:pPr>
            <a:r>
              <a:rPr lang="en-US" sz="1400">
                <a:cs typeface="Arial" panose="020B0604020202020204" pitchFamily="34" charset="0"/>
              </a:rPr>
              <a:t>echo  “$last, $first, $middle”</a:t>
            </a:r>
          </a:p>
          <a:p>
            <a:pPr eaLnBrk="1" hangingPunct="1">
              <a:buFont typeface="Wingdings" panose="05000000000000000000" pitchFamily="2" charset="2"/>
              <a:buNone/>
            </a:pPr>
            <a:r>
              <a:rPr lang="he-IL" sz="1400"/>
              <a:t>אם הקלט יהיה   </a:t>
            </a:r>
            <a:r>
              <a:rPr lang="en-US" sz="1400">
                <a:cs typeface="Arial" panose="020B0604020202020204" pitchFamily="34" charset="0"/>
              </a:rPr>
              <a:t>Homer  J.  Simpson, Dr</a:t>
            </a:r>
            <a:r>
              <a:rPr lang="he-IL" sz="1400"/>
              <a:t>  ?</a:t>
            </a:r>
            <a:endParaRPr lang="en-US" sz="1400">
              <a:cs typeface="Arial" panose="020B0604020202020204" pitchFamily="34" charset="0"/>
            </a:endParaRPr>
          </a:p>
          <a:p>
            <a:pPr eaLnBrk="1" hangingPunct="1">
              <a:buFont typeface="Wingdings" panose="05000000000000000000" pitchFamily="2" charset="2"/>
              <a:buNone/>
            </a:pPr>
            <a:r>
              <a:rPr lang="he-IL" sz="1400"/>
              <a:t>4)  כתוב תוכנית המציגה את מספר הפרמטרים שהיא מקבלת וכן מדפיסה את שלושת</a:t>
            </a:r>
            <a:br>
              <a:rPr lang="he-IL" sz="1400"/>
            </a:br>
            <a:r>
              <a:rPr lang="he-IL" sz="1400"/>
              <a:t>     הפרמטרים הראשונים,  כ"א בשורה נפרדת.</a:t>
            </a:r>
            <a:endParaRPr lang="en-US" sz="1400">
              <a:cs typeface="Arial" panose="020B0604020202020204" pitchFamily="34" charset="0"/>
            </a:endParaRPr>
          </a:p>
          <a:p>
            <a:pPr eaLnBrk="1" hangingPunct="1">
              <a:buFont typeface="Wingdings" panose="05000000000000000000" pitchFamily="2" charset="2"/>
              <a:buNone/>
            </a:pPr>
            <a:endParaRPr lang="en-US" sz="140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192</a:t>
            </a:fld>
            <a:endParaRPr lang="he-IL" dirty="0"/>
          </a:p>
        </p:txBody>
      </p:sp>
    </p:spTree>
    <p:extLst>
      <p:ext uri="{BB962C8B-B14F-4D97-AF65-F5344CB8AC3E}">
        <p14:creationId xmlns:p14="http://schemas.microsoft.com/office/powerpoint/2010/main" xmlns="" val="1327617531"/>
      </p:ext>
    </p:extLst>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399789" y="0"/>
            <a:ext cx="10515600" cy="1325563"/>
          </a:xfrm>
        </p:spPr>
        <p:txBody>
          <a:bodyPr>
            <a:normAutofit/>
          </a:bodyPr>
          <a:lstStyle/>
          <a:p>
            <a:r>
              <a:rPr lang="he-IL" dirty="0">
                <a:solidFill>
                  <a:schemeClr val="bg1"/>
                </a:solidFill>
                <a:cs typeface="Times New Roman" panose="02020603050405020304" pitchFamily="18" charset="0"/>
              </a:rPr>
              <a:t>תרגילים (המשך)</a:t>
            </a:r>
            <a:endParaRPr lang="en-US" dirty="0">
              <a:solidFill>
                <a:schemeClr val="bg1"/>
              </a:solidFill>
              <a:cs typeface="Times New Roman" panose="02020603050405020304" pitchFamily="18" charset="0"/>
            </a:endParaRPr>
          </a:p>
        </p:txBody>
      </p:sp>
      <p:sp>
        <p:nvSpPr>
          <p:cNvPr id="193539" name="Content Placeholder 2"/>
          <p:cNvSpPr>
            <a:spLocks noGrp="1"/>
          </p:cNvSpPr>
          <p:nvPr>
            <p:ph idx="1"/>
          </p:nvPr>
        </p:nvSpPr>
        <p:spPr/>
        <p:txBody>
          <a:bodyPr/>
          <a:lstStyle/>
          <a:p>
            <a:pPr eaLnBrk="1" hangingPunct="1">
              <a:buFont typeface="Wingdings" panose="05000000000000000000" pitchFamily="2" charset="2"/>
              <a:buNone/>
            </a:pPr>
            <a:r>
              <a:rPr lang="he-IL" sz="1400" dirty="0"/>
              <a:t> 5)  מה היו הפרמטרים של התוכנית הנ"ל אם הפלט הוא:</a:t>
            </a:r>
            <a:endParaRPr lang="en-US" sz="1400" dirty="0">
              <a:cs typeface="Arial" panose="020B0604020202020204" pitchFamily="34" charset="0"/>
            </a:endParaRPr>
          </a:p>
          <a:p>
            <a:pPr eaLnBrk="1" hangingPunct="1">
              <a:buFont typeface="Wingdings" panose="05000000000000000000" pitchFamily="2" charset="2"/>
              <a:buNone/>
            </a:pPr>
            <a:r>
              <a:rPr lang="en-US" sz="1400" dirty="0">
                <a:cs typeface="Arial" panose="020B0604020202020204" pitchFamily="34" charset="0"/>
              </a:rPr>
              <a:t>5</a:t>
            </a:r>
          </a:p>
          <a:p>
            <a:pPr eaLnBrk="1" hangingPunct="1">
              <a:buFont typeface="Wingdings" panose="05000000000000000000" pitchFamily="2" charset="2"/>
              <a:buNone/>
            </a:pPr>
            <a:r>
              <a:rPr lang="en-US" sz="1400" dirty="0">
                <a:cs typeface="Arial" panose="020B0604020202020204" pitchFamily="34" charset="0"/>
              </a:rPr>
              <a:t>I cannot</a:t>
            </a:r>
          </a:p>
          <a:p>
            <a:pPr eaLnBrk="1" hangingPunct="1">
              <a:buFont typeface="Wingdings" panose="05000000000000000000" pitchFamily="2" charset="2"/>
              <a:buNone/>
            </a:pPr>
            <a:r>
              <a:rPr lang="en-US" sz="1400" dirty="0">
                <a:cs typeface="Arial" panose="020B0604020202020204" pitchFamily="34" charset="0"/>
              </a:rPr>
              <a:t>seem to</a:t>
            </a:r>
          </a:p>
          <a:p>
            <a:pPr eaLnBrk="1" hangingPunct="1">
              <a:buFont typeface="Wingdings" panose="05000000000000000000" pitchFamily="2" charset="2"/>
              <a:buNone/>
            </a:pPr>
            <a:r>
              <a:rPr lang="en-US" sz="1400" dirty="0">
                <a:cs typeface="Arial" panose="020B0604020202020204" pitchFamily="34" charset="0"/>
              </a:rPr>
              <a:t>find my KEYS</a:t>
            </a:r>
          </a:p>
          <a:p>
            <a:pPr eaLnBrk="1" hangingPunct="1">
              <a:buFont typeface="Wingdings" panose="05000000000000000000" pitchFamily="2" charset="2"/>
              <a:buNone/>
            </a:pPr>
            <a:r>
              <a:rPr lang="he-IL" sz="1400" dirty="0"/>
              <a:t>6)  כתוב </a:t>
            </a:r>
            <a:r>
              <a:rPr lang="he-IL" sz="1400" dirty="0" err="1"/>
              <a:t>תוכנית</a:t>
            </a:r>
            <a:r>
              <a:rPr lang="he-IL" sz="1400" dirty="0"/>
              <a:t> בשם </a:t>
            </a:r>
            <a:r>
              <a:rPr lang="en-US" sz="1400" dirty="0">
                <a:cs typeface="Arial" panose="020B0604020202020204" pitchFamily="34" charset="0"/>
              </a:rPr>
              <a:t>double</a:t>
            </a:r>
            <a:r>
              <a:rPr lang="he-IL" sz="1400" dirty="0"/>
              <a:t> שתבקש מהמשתמש מספר שלם ותציג מספר הכפול ממנו.</a:t>
            </a:r>
            <a:endParaRPr lang="en-US" sz="1400" dirty="0">
              <a:cs typeface="Arial" panose="020B0604020202020204" pitchFamily="34" charset="0"/>
            </a:endParaRPr>
          </a:p>
          <a:p>
            <a:pPr eaLnBrk="1" hangingPunct="1">
              <a:buFont typeface="Wingdings" panose="05000000000000000000" pitchFamily="2" charset="2"/>
              <a:buNone/>
            </a:pPr>
            <a:r>
              <a:rPr lang="he-IL" sz="1400" dirty="0"/>
              <a:t>7)  כתוב תוכנית בשם </a:t>
            </a:r>
            <a:r>
              <a:rPr lang="en-US" sz="1400" dirty="0" smtClean="0">
                <a:cs typeface="Arial" panose="020B0604020202020204" pitchFamily="34" charset="0"/>
              </a:rPr>
              <a:t>home</a:t>
            </a:r>
            <a:r>
              <a:rPr lang="he-IL" sz="1400" dirty="0" smtClean="0"/>
              <a:t> </a:t>
            </a:r>
            <a:r>
              <a:rPr lang="he-IL" sz="1400" dirty="0"/>
              <a:t>המקבלת כפרמטר שם משתמש ומציגה את ספריית </a:t>
            </a:r>
            <a:br>
              <a:rPr lang="he-IL" sz="1400" dirty="0"/>
            </a:br>
            <a:r>
              <a:rPr lang="he-IL" sz="1400" dirty="0"/>
              <a:t>     הבית שלו.</a:t>
            </a:r>
            <a:endParaRPr lang="en-US" sz="1400" dirty="0">
              <a:cs typeface="Arial" panose="020B0604020202020204" pitchFamily="34" charset="0"/>
            </a:endParaRPr>
          </a:p>
          <a:p>
            <a:pPr eaLnBrk="1" hangingPunct="1">
              <a:buFont typeface="Wingdings" panose="05000000000000000000" pitchFamily="2" charset="2"/>
              <a:buNone/>
            </a:pPr>
            <a:r>
              <a:rPr lang="he-IL" sz="1400" dirty="0"/>
              <a:t>8)  כתוב </a:t>
            </a:r>
            <a:r>
              <a:rPr lang="he-IL" sz="1400" dirty="0" err="1"/>
              <a:t>תוכנית</a:t>
            </a:r>
            <a:r>
              <a:rPr lang="he-IL" sz="1400" dirty="0"/>
              <a:t> בשם </a:t>
            </a:r>
            <a:r>
              <a:rPr lang="en-US" sz="1400" dirty="0">
                <a:cs typeface="Arial" panose="020B0604020202020204" pitchFamily="34" charset="0"/>
              </a:rPr>
              <a:t>clock</a:t>
            </a:r>
            <a:r>
              <a:rPr lang="he-IL" sz="1400" dirty="0"/>
              <a:t> המציגה את השעה בצורה הבאה:</a:t>
            </a:r>
            <a:endParaRPr lang="en-US" sz="1400" dirty="0">
              <a:cs typeface="Arial" panose="020B0604020202020204" pitchFamily="34" charset="0"/>
            </a:endParaRPr>
          </a:p>
          <a:p>
            <a:pPr eaLnBrk="1" hangingPunct="1">
              <a:buFont typeface="Wingdings" panose="05000000000000000000" pitchFamily="2" charset="2"/>
              <a:buNone/>
            </a:pPr>
            <a:r>
              <a:rPr lang="en-US" sz="1400" dirty="0">
                <a:cs typeface="Arial" panose="020B0604020202020204" pitchFamily="34" charset="0"/>
              </a:rPr>
              <a:t>The time now is </a:t>
            </a:r>
            <a:r>
              <a:rPr lang="en-US" sz="1400" dirty="0" err="1">
                <a:cs typeface="Arial" panose="020B0604020202020204" pitchFamily="34" charset="0"/>
              </a:rPr>
              <a:t>hh</a:t>
            </a:r>
            <a:r>
              <a:rPr lang="en-US" sz="1400" dirty="0">
                <a:cs typeface="Arial" panose="020B0604020202020204" pitchFamily="34" charset="0"/>
              </a:rPr>
              <a:t> o’clock, mm minutes and </a:t>
            </a:r>
            <a:r>
              <a:rPr lang="en-US" sz="1400" dirty="0" err="1">
                <a:cs typeface="Arial" panose="020B0604020202020204" pitchFamily="34" charset="0"/>
              </a:rPr>
              <a:t>ss</a:t>
            </a:r>
            <a:r>
              <a:rPr lang="en-US" sz="1400" dirty="0">
                <a:cs typeface="Arial" panose="020B0604020202020204" pitchFamily="34" charset="0"/>
              </a:rPr>
              <a:t> seconds.</a:t>
            </a:r>
          </a:p>
          <a:p>
            <a:pPr eaLnBrk="1" hangingPunct="1">
              <a:buFont typeface="Wingdings" panose="05000000000000000000" pitchFamily="2" charset="2"/>
              <a:buNone/>
            </a:pPr>
            <a:r>
              <a:rPr lang="he-IL" sz="1400" dirty="0"/>
              <a:t>יש להשתמש בפקודה </a:t>
            </a:r>
            <a:r>
              <a:rPr lang="en-US" sz="1400" dirty="0">
                <a:cs typeface="Arial" panose="020B0604020202020204" pitchFamily="34" charset="0"/>
              </a:rPr>
              <a:t>date</a:t>
            </a:r>
            <a:r>
              <a:rPr lang="he-IL" sz="1400" dirty="0"/>
              <a:t> ללא פרמטרים.</a:t>
            </a:r>
            <a:endParaRPr lang="en-US" sz="1400" dirty="0">
              <a:cs typeface="Arial" panose="020B0604020202020204" pitchFamily="34" charset="0"/>
            </a:endParaRPr>
          </a:p>
          <a:p>
            <a:pPr eaLnBrk="1" hangingPunct="1">
              <a:buFont typeface="Wingdings" panose="05000000000000000000" pitchFamily="2" charset="2"/>
              <a:buNone/>
            </a:pPr>
            <a:r>
              <a:rPr lang="he-IL" sz="1400" dirty="0"/>
              <a:t>9)  כתוב </a:t>
            </a:r>
            <a:r>
              <a:rPr lang="he-IL" sz="1400" dirty="0" err="1"/>
              <a:t>תוכנית</a:t>
            </a:r>
            <a:r>
              <a:rPr lang="he-IL" sz="1400" dirty="0"/>
              <a:t> בשם </a:t>
            </a:r>
            <a:r>
              <a:rPr lang="en-US" sz="1400" dirty="0">
                <a:cs typeface="Arial" panose="020B0604020202020204" pitchFamily="34" charset="0"/>
              </a:rPr>
              <a:t>just_3</a:t>
            </a:r>
            <a:r>
              <a:rPr lang="he-IL" sz="1400" dirty="0"/>
              <a:t> ,  אם מריצים את התוכנית עם שלושה משתנים בדיוק - יש להציג את המשתנים, אחרת יש להוציא הודעת שגיאה.</a:t>
            </a:r>
            <a:endParaRPr lang="en-US" sz="1400" dirty="0">
              <a:cs typeface="Arial" panose="020B0604020202020204" pitchFamily="34" charset="0"/>
            </a:endParaRPr>
          </a:p>
          <a:p>
            <a:pPr eaLnBrk="1" hangingPunct="1">
              <a:buFont typeface="Wingdings" panose="05000000000000000000" pitchFamily="2" charset="2"/>
              <a:buNone/>
            </a:pPr>
            <a:r>
              <a:rPr lang="he-IL" sz="1400" dirty="0"/>
              <a:t>10) כמו בשאלה הקודמת אך יש להציג הודעות שגיאה שונות במקרה של מספר פרמטרים </a:t>
            </a:r>
            <a:endParaRPr lang="en-US" sz="1400" dirty="0">
              <a:cs typeface="Arial" panose="020B0604020202020204" pitchFamily="34" charset="0"/>
            </a:endParaRPr>
          </a:p>
          <a:p>
            <a:pPr eaLnBrk="1" hangingPunct="1">
              <a:buFont typeface="Wingdings" panose="05000000000000000000" pitchFamily="2" charset="2"/>
              <a:buNone/>
            </a:pPr>
            <a:r>
              <a:rPr lang="he-IL" sz="1400" dirty="0"/>
              <a:t>       קטן מ-3 או גדול מ-3.</a:t>
            </a:r>
            <a:endParaRPr lang="en-US" sz="1400" dirty="0">
              <a:cs typeface="Arial" panose="020B0604020202020204" pitchFamily="34" charset="0"/>
            </a:endParaRPr>
          </a:p>
          <a:p>
            <a:pPr eaLnBrk="1" hangingPunct="1">
              <a:buFont typeface="Wingdings" panose="05000000000000000000" pitchFamily="2" charset="2"/>
              <a:buNone/>
            </a:pPr>
            <a:endParaRPr lang="en-US" sz="1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193</a:t>
            </a:fld>
            <a:endParaRPr lang="he-IL" dirty="0"/>
          </a:p>
        </p:txBody>
      </p:sp>
    </p:spTree>
    <p:extLst>
      <p:ext uri="{BB962C8B-B14F-4D97-AF65-F5344CB8AC3E}">
        <p14:creationId xmlns:p14="http://schemas.microsoft.com/office/powerpoint/2010/main" xmlns="" val="430457944"/>
      </p:ext>
    </p:extLst>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309563" y="56084"/>
            <a:ext cx="10515600" cy="1325563"/>
          </a:xfrm>
        </p:spPr>
        <p:txBody>
          <a:bodyPr>
            <a:normAutofit/>
          </a:bodyPr>
          <a:lstStyle/>
          <a:p>
            <a:r>
              <a:rPr lang="he-IL" dirty="0">
                <a:solidFill>
                  <a:schemeClr val="bg1"/>
                </a:solidFill>
                <a:cs typeface="Times New Roman" panose="02020603050405020304" pitchFamily="18" charset="0"/>
              </a:rPr>
              <a:t>תרגילים (המשך)</a:t>
            </a:r>
            <a:endParaRPr lang="en-US" dirty="0">
              <a:solidFill>
                <a:schemeClr val="bg1"/>
              </a:solidFill>
              <a:cs typeface="Times New Roman" panose="02020603050405020304" pitchFamily="18" charset="0"/>
            </a:endParaRPr>
          </a:p>
        </p:txBody>
      </p:sp>
      <p:sp>
        <p:nvSpPr>
          <p:cNvPr id="194563" name="Content Placeholder 2"/>
          <p:cNvSpPr>
            <a:spLocks noGrp="1"/>
          </p:cNvSpPr>
          <p:nvPr>
            <p:ph idx="1"/>
          </p:nvPr>
        </p:nvSpPr>
        <p:spPr>
          <a:xfrm>
            <a:off x="1651378" y="1703016"/>
            <a:ext cx="8827711" cy="1122729"/>
          </a:xfrm>
        </p:spPr>
        <p:txBody>
          <a:bodyPr>
            <a:noAutofit/>
          </a:bodyPr>
          <a:lstStyle/>
          <a:p>
            <a:pPr eaLnBrk="1" hangingPunct="1">
              <a:buFont typeface="Wingdings" panose="05000000000000000000" pitchFamily="2" charset="2"/>
              <a:buNone/>
            </a:pPr>
            <a:r>
              <a:rPr lang="he-IL" sz="1600" dirty="0"/>
              <a:t>11)*  כתוב </a:t>
            </a:r>
            <a:r>
              <a:rPr lang="he-IL" sz="1600" dirty="0" err="1"/>
              <a:t>תוכנית</a:t>
            </a:r>
            <a:r>
              <a:rPr lang="he-IL" sz="1600" dirty="0"/>
              <a:t> בשם </a:t>
            </a:r>
            <a:r>
              <a:rPr lang="en-US" sz="1600" dirty="0">
                <a:cs typeface="Arial" panose="020B0604020202020204" pitchFamily="34" charset="0"/>
              </a:rPr>
              <a:t>histogram</a:t>
            </a:r>
            <a:r>
              <a:rPr lang="he-IL" sz="1600" dirty="0"/>
              <a:t>, </a:t>
            </a:r>
            <a:r>
              <a:rPr lang="he-IL" sz="1600" dirty="0" err="1"/>
              <a:t>תוכנית</a:t>
            </a:r>
            <a:r>
              <a:rPr lang="he-IL" sz="1600" dirty="0"/>
              <a:t> זו תקבל קובץ המכיל בחירות של מוצרים. כל </a:t>
            </a:r>
            <a:r>
              <a:rPr lang="he-IL" sz="1600" dirty="0" smtClean="0"/>
              <a:t>שורה </a:t>
            </a:r>
            <a:r>
              <a:rPr lang="he-IL" sz="1600" dirty="0"/>
              <a:t>בקובץ הקלט היא קוד מוצר: מספר בין 1 ל-10. התוכנית תכין </a:t>
            </a:r>
            <a:r>
              <a:rPr lang="he-IL" sz="1600" dirty="0" err="1"/>
              <a:t>היסטוגרמה</a:t>
            </a:r>
            <a:r>
              <a:rPr lang="he-IL" sz="1600" dirty="0"/>
              <a:t> </a:t>
            </a:r>
            <a:r>
              <a:rPr lang="he-IL" sz="1600" dirty="0" smtClean="0"/>
              <a:t>להצגת מספר </a:t>
            </a:r>
            <a:r>
              <a:rPr lang="he-IL" sz="1600" dirty="0"/>
              <a:t>הבחירות בכל מוצר (כמה פעמים בחרו 1, כמה פעמים 2, </a:t>
            </a:r>
            <a:r>
              <a:rPr lang="he-IL" sz="1600" dirty="0" err="1"/>
              <a:t>וכו</a:t>
            </a:r>
            <a:r>
              <a:rPr lang="he-IL" sz="1600" dirty="0" smtClean="0"/>
              <a:t>'...)</a:t>
            </a:r>
          </a:p>
          <a:p>
            <a:pPr eaLnBrk="1" hangingPunct="1">
              <a:buFont typeface="Wingdings" panose="05000000000000000000" pitchFamily="2" charset="2"/>
              <a:buNone/>
            </a:pPr>
            <a:r>
              <a:rPr lang="he-IL" sz="1600" dirty="0" smtClean="0">
                <a:cs typeface="Arial" panose="020B0604020202020204" pitchFamily="34" charset="0"/>
              </a:rPr>
              <a:t>יש לפתור את התרגיל פעמיים: עם ובלי שימוש במערכים</a:t>
            </a:r>
            <a:endParaRPr lang="en-US" sz="1600" dirty="0">
              <a:cs typeface="Arial" panose="020B0604020202020204" pitchFamily="34" charset="0"/>
            </a:endParaRPr>
          </a:p>
          <a:p>
            <a:pPr eaLnBrk="1" hangingPunct="1">
              <a:buFont typeface="Wingdings" panose="05000000000000000000" pitchFamily="2" charset="2"/>
              <a:buNone/>
            </a:pPr>
            <a:r>
              <a:rPr lang="he-IL" sz="1600" dirty="0"/>
              <a:t>      </a:t>
            </a:r>
            <a:endParaRPr lang="en-US" sz="1600" dirty="0">
              <a:cs typeface="Arial" panose="020B0604020202020204" pitchFamily="34" charset="0"/>
            </a:endParaRPr>
          </a:p>
        </p:txBody>
      </p:sp>
      <p:sp>
        <p:nvSpPr>
          <p:cNvPr id="6" name="Content Placeholder 2"/>
          <p:cNvSpPr txBox="1">
            <a:spLocks/>
          </p:cNvSpPr>
          <p:nvPr/>
        </p:nvSpPr>
        <p:spPr bwMode="auto">
          <a:xfrm>
            <a:off x="3122009" y="2827334"/>
            <a:ext cx="2943225" cy="3537842"/>
          </a:xfrm>
          <a:prstGeom prst="rect">
            <a:avLst/>
          </a:prstGeom>
          <a:solidFill>
            <a:schemeClr val="bg1">
              <a:lumMod val="95000"/>
            </a:schemeClr>
          </a:solidFill>
          <a:ln w="9525">
            <a:noFill/>
            <a:miter lim="800000"/>
            <a:headEnd/>
            <a:tailEnd/>
          </a:ln>
        </p:spPr>
        <p:txBody>
          <a:bodyPr/>
          <a:lstStyle/>
          <a:p>
            <a:pPr marL="342900" indent="-342900" eaLnBrk="0" hangingPunct="0">
              <a:spcBef>
                <a:spcPct val="20000"/>
              </a:spcBef>
              <a:buClr>
                <a:srgbClr val="009999"/>
              </a:buClr>
              <a:buSzPct val="90000"/>
              <a:defRPr/>
            </a:pPr>
            <a:r>
              <a:rPr lang="he-IL" sz="1400" dirty="0"/>
              <a:t>ביצוע הפקודה </a:t>
            </a:r>
            <a:r>
              <a:rPr lang="en-US" sz="1400" dirty="0" smtClean="0"/>
              <a:t>histogram</a:t>
            </a:r>
            <a:r>
              <a:rPr lang="he-IL" sz="1400" dirty="0" smtClean="0"/>
              <a:t> </a:t>
            </a:r>
            <a:r>
              <a:rPr lang="he-IL" sz="1400" kern="0" dirty="0" smtClean="0"/>
              <a:t>תציג </a:t>
            </a:r>
            <a:r>
              <a:rPr lang="he-IL" sz="1400" kern="0" dirty="0"/>
              <a:t>את התוצאה הבאה:</a:t>
            </a:r>
            <a:endParaRPr lang="en-US" sz="1400" kern="0" dirty="0"/>
          </a:p>
          <a:p>
            <a:pPr marL="342900" indent="-342900" algn="l" eaLnBrk="0" hangingPunct="0">
              <a:spcBef>
                <a:spcPct val="20000"/>
              </a:spcBef>
              <a:buClr>
                <a:srgbClr val="009999"/>
              </a:buClr>
              <a:buSzPct val="90000"/>
              <a:defRPr/>
            </a:pPr>
            <a:r>
              <a:rPr lang="he-IL" sz="1400" kern="0" dirty="0"/>
              <a:t> </a:t>
            </a:r>
            <a:endParaRPr lang="en-US" sz="1400" kern="0" dirty="0"/>
          </a:p>
          <a:p>
            <a:pPr marL="342900" indent="-342900" algn="l" eaLnBrk="0" hangingPunct="0">
              <a:spcBef>
                <a:spcPct val="20000"/>
              </a:spcBef>
              <a:buClr>
                <a:srgbClr val="009999"/>
              </a:buClr>
              <a:buSzPct val="90000"/>
              <a:defRPr/>
            </a:pPr>
            <a:r>
              <a:rPr lang="fr-FR" sz="1400" kern="0" dirty="0"/>
              <a:t>1    XXX</a:t>
            </a:r>
            <a:br>
              <a:rPr lang="fr-FR" sz="1400" kern="0" dirty="0"/>
            </a:br>
            <a:r>
              <a:rPr lang="fr-FR" sz="1400" kern="0" dirty="0"/>
              <a:t>2    </a:t>
            </a:r>
            <a:br>
              <a:rPr lang="fr-FR" sz="1400" kern="0" dirty="0"/>
            </a:br>
            <a:r>
              <a:rPr lang="fr-FR" sz="1400" kern="0" dirty="0"/>
              <a:t>3    X</a:t>
            </a:r>
            <a:br>
              <a:rPr lang="fr-FR" sz="1400" kern="0" dirty="0"/>
            </a:br>
            <a:r>
              <a:rPr lang="fr-FR" sz="1400" kern="0" dirty="0"/>
              <a:t>4    XX</a:t>
            </a:r>
            <a:br>
              <a:rPr lang="fr-FR" sz="1400" kern="0" dirty="0"/>
            </a:br>
            <a:r>
              <a:rPr lang="fr-FR" sz="1400" kern="0" dirty="0"/>
              <a:t>5    </a:t>
            </a:r>
            <a:br>
              <a:rPr lang="fr-FR" sz="1400" kern="0" dirty="0"/>
            </a:br>
            <a:r>
              <a:rPr lang="fr-FR" sz="1400" kern="0" dirty="0"/>
              <a:t>6    XXXXXX</a:t>
            </a:r>
            <a:br>
              <a:rPr lang="fr-FR" sz="1400" kern="0" dirty="0"/>
            </a:br>
            <a:r>
              <a:rPr lang="fr-FR" sz="1400" kern="0" dirty="0"/>
              <a:t>7    </a:t>
            </a:r>
            <a:br>
              <a:rPr lang="fr-FR" sz="1400" kern="0" dirty="0"/>
            </a:br>
            <a:r>
              <a:rPr lang="fr-FR" sz="1400" kern="0" dirty="0"/>
              <a:t>8</a:t>
            </a:r>
            <a:br>
              <a:rPr lang="fr-FR" sz="1400" kern="0" dirty="0"/>
            </a:br>
            <a:r>
              <a:rPr lang="fr-FR" sz="1400" kern="0" dirty="0"/>
              <a:t>9    X</a:t>
            </a:r>
            <a:br>
              <a:rPr lang="fr-FR" sz="1400" kern="0" dirty="0"/>
            </a:br>
            <a:r>
              <a:rPr lang="fr-FR" sz="1400" kern="0" dirty="0"/>
              <a:t>10  X</a:t>
            </a:r>
            <a:endParaRPr lang="en-US" sz="1400" kern="0" dirty="0"/>
          </a:p>
          <a:p>
            <a:pPr marL="342900" indent="-342900" algn="l" eaLnBrk="0" hangingPunct="0">
              <a:spcBef>
                <a:spcPct val="20000"/>
              </a:spcBef>
              <a:buClr>
                <a:srgbClr val="009999"/>
              </a:buClr>
              <a:buSzPct val="90000"/>
              <a:defRPr/>
            </a:pPr>
            <a:endParaRPr lang="en-US" sz="1400" kern="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194</a:t>
            </a:fld>
            <a:endParaRPr lang="he-IL" dirty="0"/>
          </a:p>
        </p:txBody>
      </p:sp>
      <p:sp>
        <p:nvSpPr>
          <p:cNvPr id="2" name="TextBox 1"/>
          <p:cNvSpPr txBox="1"/>
          <p:nvPr/>
        </p:nvSpPr>
        <p:spPr>
          <a:xfrm>
            <a:off x="6972300" y="2825746"/>
            <a:ext cx="2734695" cy="3539430"/>
          </a:xfrm>
          <a:prstGeom prst="rect">
            <a:avLst/>
          </a:prstGeom>
          <a:solidFill>
            <a:schemeClr val="bg1">
              <a:lumMod val="95000"/>
            </a:schemeClr>
          </a:solidFill>
        </p:spPr>
        <p:txBody>
          <a:bodyPr wrap="square" rtlCol="1">
            <a:spAutoFit/>
          </a:bodyPr>
          <a:lstStyle/>
          <a:p>
            <a:r>
              <a:rPr lang="he-IL" sz="1400" dirty="0"/>
              <a:t>למשל, נניח שקובץ הקלט מכיל:</a:t>
            </a:r>
            <a:endParaRPr lang="en-US" sz="1400" dirty="0">
              <a:cs typeface="Arial" panose="020B0604020202020204" pitchFamily="34" charset="0"/>
            </a:endParaRPr>
          </a:p>
          <a:p>
            <a:pPr algn="l" rtl="0"/>
            <a:r>
              <a:rPr lang="en-US" sz="1400" dirty="0">
                <a:cs typeface="Arial" panose="020B0604020202020204" pitchFamily="34" charset="0"/>
              </a:rPr>
              <a:t>1</a:t>
            </a:r>
            <a:br>
              <a:rPr lang="en-US" sz="1400" dirty="0">
                <a:cs typeface="Arial" panose="020B0604020202020204" pitchFamily="34" charset="0"/>
              </a:rPr>
            </a:br>
            <a:r>
              <a:rPr lang="en-US" sz="1400" dirty="0">
                <a:cs typeface="Arial" panose="020B0604020202020204" pitchFamily="34" charset="0"/>
              </a:rPr>
              <a:t>1</a:t>
            </a:r>
            <a:br>
              <a:rPr lang="en-US" sz="1400" dirty="0">
                <a:cs typeface="Arial" panose="020B0604020202020204" pitchFamily="34" charset="0"/>
              </a:rPr>
            </a:br>
            <a:r>
              <a:rPr lang="en-US" sz="1400" dirty="0">
                <a:cs typeface="Arial" panose="020B0604020202020204" pitchFamily="34" charset="0"/>
              </a:rPr>
              <a:t>3</a:t>
            </a:r>
            <a:br>
              <a:rPr lang="en-US" sz="1400" dirty="0">
                <a:cs typeface="Arial" panose="020B0604020202020204" pitchFamily="34" charset="0"/>
              </a:rPr>
            </a:br>
            <a:r>
              <a:rPr lang="en-US" sz="1400" dirty="0">
                <a:cs typeface="Arial" panose="020B0604020202020204" pitchFamily="34" charset="0"/>
              </a:rPr>
              <a:t>6</a:t>
            </a:r>
            <a:br>
              <a:rPr lang="en-US" sz="1400" dirty="0">
                <a:cs typeface="Arial" panose="020B0604020202020204" pitchFamily="34" charset="0"/>
              </a:rPr>
            </a:br>
            <a:r>
              <a:rPr lang="en-US" sz="1400" dirty="0">
                <a:cs typeface="Arial" panose="020B0604020202020204" pitchFamily="34" charset="0"/>
              </a:rPr>
              <a:t>1</a:t>
            </a:r>
            <a:br>
              <a:rPr lang="en-US" sz="1400" dirty="0">
                <a:cs typeface="Arial" panose="020B0604020202020204" pitchFamily="34" charset="0"/>
              </a:rPr>
            </a:br>
            <a:r>
              <a:rPr lang="en-US" sz="1400" dirty="0">
                <a:cs typeface="Arial" panose="020B0604020202020204" pitchFamily="34" charset="0"/>
              </a:rPr>
              <a:t>4</a:t>
            </a:r>
            <a:br>
              <a:rPr lang="en-US" sz="1400" dirty="0">
                <a:cs typeface="Arial" panose="020B0604020202020204" pitchFamily="34" charset="0"/>
              </a:rPr>
            </a:br>
            <a:r>
              <a:rPr lang="en-US" sz="1400" dirty="0">
                <a:cs typeface="Arial" panose="020B0604020202020204" pitchFamily="34" charset="0"/>
              </a:rPr>
              <a:t>6</a:t>
            </a:r>
            <a:br>
              <a:rPr lang="en-US" sz="1400" dirty="0">
                <a:cs typeface="Arial" panose="020B0604020202020204" pitchFamily="34" charset="0"/>
              </a:rPr>
            </a:br>
            <a:r>
              <a:rPr lang="en-US" sz="1400" dirty="0">
                <a:cs typeface="Arial" panose="020B0604020202020204" pitchFamily="34" charset="0"/>
              </a:rPr>
              <a:t>4</a:t>
            </a:r>
            <a:br>
              <a:rPr lang="en-US" sz="1400" dirty="0">
                <a:cs typeface="Arial" panose="020B0604020202020204" pitchFamily="34" charset="0"/>
              </a:rPr>
            </a:br>
            <a:r>
              <a:rPr lang="en-US" sz="1400" dirty="0">
                <a:cs typeface="Arial" panose="020B0604020202020204" pitchFamily="34" charset="0"/>
              </a:rPr>
              <a:t>6</a:t>
            </a:r>
            <a:br>
              <a:rPr lang="en-US" sz="1400" dirty="0">
                <a:cs typeface="Arial" panose="020B0604020202020204" pitchFamily="34" charset="0"/>
              </a:rPr>
            </a:br>
            <a:r>
              <a:rPr lang="en-US" sz="1400" dirty="0">
                <a:cs typeface="Arial" panose="020B0604020202020204" pitchFamily="34" charset="0"/>
              </a:rPr>
              <a:t>9</a:t>
            </a:r>
            <a:br>
              <a:rPr lang="en-US" sz="1400" dirty="0">
                <a:cs typeface="Arial" panose="020B0604020202020204" pitchFamily="34" charset="0"/>
              </a:rPr>
            </a:br>
            <a:r>
              <a:rPr lang="en-US" sz="1400" dirty="0">
                <a:cs typeface="Arial" panose="020B0604020202020204" pitchFamily="34" charset="0"/>
              </a:rPr>
              <a:t>6</a:t>
            </a:r>
            <a:br>
              <a:rPr lang="en-US" sz="1400" dirty="0">
                <a:cs typeface="Arial" panose="020B0604020202020204" pitchFamily="34" charset="0"/>
              </a:rPr>
            </a:br>
            <a:r>
              <a:rPr lang="en-US" sz="1400" dirty="0">
                <a:cs typeface="Arial" panose="020B0604020202020204" pitchFamily="34" charset="0"/>
              </a:rPr>
              <a:t>6</a:t>
            </a:r>
            <a:br>
              <a:rPr lang="en-US" sz="1400" dirty="0">
                <a:cs typeface="Arial" panose="020B0604020202020204" pitchFamily="34" charset="0"/>
              </a:rPr>
            </a:br>
            <a:r>
              <a:rPr lang="en-US" sz="1400" dirty="0">
                <a:cs typeface="Arial" panose="020B0604020202020204" pitchFamily="34" charset="0"/>
              </a:rPr>
              <a:t>10</a:t>
            </a:r>
            <a:br>
              <a:rPr lang="en-US" sz="1400" dirty="0">
                <a:cs typeface="Arial" panose="020B0604020202020204" pitchFamily="34" charset="0"/>
              </a:rPr>
            </a:br>
            <a:r>
              <a:rPr lang="en-US" sz="1400" dirty="0">
                <a:cs typeface="Arial" panose="020B0604020202020204" pitchFamily="34" charset="0"/>
              </a:rPr>
              <a:t>6</a:t>
            </a:r>
          </a:p>
          <a:p>
            <a:pPr algn="l" rtl="0"/>
            <a:endParaRPr lang="he-IL" sz="1400" dirty="0"/>
          </a:p>
        </p:txBody>
      </p:sp>
    </p:spTree>
    <p:extLst>
      <p:ext uri="{BB962C8B-B14F-4D97-AF65-F5344CB8AC3E}">
        <p14:creationId xmlns:p14="http://schemas.microsoft.com/office/powerpoint/2010/main" xmlns="" val="3568024918"/>
      </p:ext>
    </p:extLst>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312107" y="0"/>
            <a:ext cx="10515600" cy="1325563"/>
          </a:xfrm>
        </p:spPr>
        <p:txBody>
          <a:bodyPr>
            <a:normAutofit/>
          </a:bodyPr>
          <a:lstStyle/>
          <a:p>
            <a:r>
              <a:rPr lang="he-IL" dirty="0">
                <a:solidFill>
                  <a:schemeClr val="bg1"/>
                </a:solidFill>
                <a:cs typeface="Times New Roman" panose="02020603050405020304" pitchFamily="18" charset="0"/>
              </a:rPr>
              <a:t>תרגילים (המשך)</a:t>
            </a:r>
            <a:endParaRPr lang="en-US" dirty="0">
              <a:solidFill>
                <a:schemeClr val="bg1"/>
              </a:solidFill>
              <a:cs typeface="Times New Roman" panose="02020603050405020304" pitchFamily="18" charset="0"/>
            </a:endParaRPr>
          </a:p>
        </p:txBody>
      </p:sp>
      <p:sp>
        <p:nvSpPr>
          <p:cNvPr id="195587" name="Content Placeholder 2"/>
          <p:cNvSpPr>
            <a:spLocks noGrp="1"/>
          </p:cNvSpPr>
          <p:nvPr>
            <p:ph idx="1"/>
          </p:nvPr>
        </p:nvSpPr>
        <p:spPr>
          <a:xfrm>
            <a:off x="1847850" y="2017713"/>
            <a:ext cx="8631238" cy="4114800"/>
          </a:xfrm>
        </p:spPr>
        <p:txBody>
          <a:bodyPr>
            <a:normAutofit lnSpcReduction="10000"/>
          </a:bodyPr>
          <a:lstStyle/>
          <a:p>
            <a:pPr eaLnBrk="1" hangingPunct="1">
              <a:buFont typeface="Wingdings" panose="05000000000000000000" pitchFamily="2" charset="2"/>
              <a:buNone/>
            </a:pPr>
            <a:r>
              <a:rPr lang="he-IL" sz="1400" dirty="0"/>
              <a:t>12)*  כמו בשאלה הקודמת, רק שהתוכנית תקבל שני פרמטרים נוספים </a:t>
            </a:r>
            <a:r>
              <a:rPr lang="en-US" sz="1400" dirty="0">
                <a:cs typeface="Arial" panose="020B0604020202020204" pitchFamily="34" charset="0"/>
              </a:rPr>
              <a:t>to </a:t>
            </a:r>
            <a:r>
              <a:rPr lang="he-IL" sz="1400" dirty="0"/>
              <a:t> ו-</a:t>
            </a:r>
            <a:r>
              <a:rPr lang="en-US" sz="1400" dirty="0">
                <a:cs typeface="Arial" panose="020B0604020202020204" pitchFamily="34" charset="0"/>
              </a:rPr>
              <a:t>from</a:t>
            </a:r>
            <a:r>
              <a:rPr lang="he-IL" sz="1400" dirty="0"/>
              <a:t> ותציג את </a:t>
            </a:r>
            <a:br>
              <a:rPr lang="he-IL" sz="1400" dirty="0"/>
            </a:br>
            <a:r>
              <a:rPr lang="he-IL" sz="1400" dirty="0"/>
              <a:t>      </a:t>
            </a:r>
            <a:r>
              <a:rPr lang="he-IL" sz="1400" dirty="0" err="1"/>
              <a:t>ההיסטוגרמה</a:t>
            </a:r>
            <a:r>
              <a:rPr lang="he-IL" sz="1400" dirty="0"/>
              <a:t> רק עבור תחום המוצרים בין </a:t>
            </a:r>
            <a:r>
              <a:rPr lang="en-US" sz="1400" dirty="0">
                <a:cs typeface="Arial" panose="020B0604020202020204" pitchFamily="34" charset="0"/>
              </a:rPr>
              <a:t>to</a:t>
            </a:r>
            <a:r>
              <a:rPr lang="he-IL" sz="1400" dirty="0"/>
              <a:t> ל-</a:t>
            </a:r>
            <a:r>
              <a:rPr lang="en-US" sz="1400" dirty="0">
                <a:cs typeface="Arial" panose="020B0604020202020204" pitchFamily="34" charset="0"/>
              </a:rPr>
              <a:t>from</a:t>
            </a:r>
            <a:r>
              <a:rPr lang="he-IL" sz="1400" dirty="0"/>
              <a:t>.  זכור לבדוק תקינות הפרמטרים.</a:t>
            </a:r>
            <a:endParaRPr lang="en-US" sz="1400" dirty="0">
              <a:cs typeface="Arial" panose="020B0604020202020204" pitchFamily="34" charset="0"/>
            </a:endParaRPr>
          </a:p>
          <a:p>
            <a:pPr eaLnBrk="1" hangingPunct="1">
              <a:buFont typeface="Wingdings" panose="05000000000000000000" pitchFamily="2" charset="2"/>
              <a:buNone/>
            </a:pPr>
            <a:r>
              <a:rPr lang="he-IL" sz="1400" dirty="0"/>
              <a:t>      למשל:  </a:t>
            </a:r>
            <a:r>
              <a:rPr lang="en-US" sz="1400" dirty="0">
                <a:cs typeface="Arial" panose="020B0604020202020204" pitchFamily="34" charset="0"/>
              </a:rPr>
              <a:t>histogram 2 5  filename</a:t>
            </a:r>
            <a:r>
              <a:rPr lang="he-IL" sz="1400" dirty="0"/>
              <a:t>  תציג את </a:t>
            </a:r>
            <a:r>
              <a:rPr lang="he-IL" sz="1400" dirty="0" err="1"/>
              <a:t>ההיסטוגרמה</a:t>
            </a:r>
            <a:r>
              <a:rPr lang="he-IL" sz="1400" dirty="0"/>
              <a:t> רק עבור הפריטים 2-5.</a:t>
            </a:r>
            <a:endParaRPr lang="en-US" sz="1400" dirty="0">
              <a:cs typeface="Arial" panose="020B0604020202020204" pitchFamily="34" charset="0"/>
            </a:endParaRPr>
          </a:p>
          <a:p>
            <a:pPr eaLnBrk="1" hangingPunct="1">
              <a:buFont typeface="Wingdings" panose="05000000000000000000" pitchFamily="2" charset="2"/>
              <a:buNone/>
            </a:pPr>
            <a:r>
              <a:rPr lang="he-IL" sz="1400" dirty="0"/>
              <a:t>13)  כתוב </a:t>
            </a:r>
            <a:r>
              <a:rPr lang="he-IL" sz="1400" dirty="0" err="1"/>
              <a:t>תוכנית</a:t>
            </a:r>
            <a:r>
              <a:rPr lang="he-IL" sz="1400" dirty="0"/>
              <a:t> בשם </a:t>
            </a:r>
            <a:r>
              <a:rPr lang="en-US" sz="1400" dirty="0">
                <a:cs typeface="Arial" panose="020B0604020202020204" pitchFamily="34" charset="0"/>
              </a:rPr>
              <a:t>where</a:t>
            </a:r>
            <a:r>
              <a:rPr lang="he-IL" sz="1400" dirty="0"/>
              <a:t> המקבלת פקודה ומחפשת בכל הספריות של ה-</a:t>
            </a:r>
            <a:r>
              <a:rPr lang="en-US" sz="1400" dirty="0">
                <a:cs typeface="Arial" panose="020B0604020202020204" pitchFamily="34" charset="0"/>
              </a:rPr>
              <a:t>path</a:t>
            </a:r>
            <a:r>
              <a:rPr lang="he-IL" sz="1400" dirty="0"/>
              <a:t> אם קובץ </a:t>
            </a:r>
            <a:br>
              <a:rPr lang="he-IL" sz="1400" dirty="0"/>
            </a:br>
            <a:r>
              <a:rPr lang="he-IL" sz="1400" dirty="0"/>
              <a:t>      הפקודה נמצא. כפלט יש להציג את המסלול המלא של הקובץ.</a:t>
            </a:r>
            <a:endParaRPr lang="en-US" sz="1400" dirty="0">
              <a:cs typeface="Arial" panose="020B0604020202020204" pitchFamily="34" charset="0"/>
            </a:endParaRPr>
          </a:p>
          <a:p>
            <a:pPr eaLnBrk="1" hangingPunct="1">
              <a:buFont typeface="Wingdings" panose="05000000000000000000" pitchFamily="2" charset="2"/>
              <a:buNone/>
            </a:pPr>
            <a:r>
              <a:rPr lang="he-IL" sz="1400" dirty="0"/>
              <a:t>14)  כתוב </a:t>
            </a:r>
            <a:r>
              <a:rPr lang="he-IL" sz="1400" dirty="0" err="1"/>
              <a:t>תוכנית</a:t>
            </a:r>
            <a:r>
              <a:rPr lang="he-IL" sz="1400" dirty="0"/>
              <a:t> בשם </a:t>
            </a:r>
            <a:r>
              <a:rPr lang="en-US" sz="1400" dirty="0">
                <a:cs typeface="Arial" panose="020B0604020202020204" pitchFamily="34" charset="0"/>
              </a:rPr>
              <a:t>count</a:t>
            </a:r>
            <a:r>
              <a:rPr lang="he-IL" sz="1400" dirty="0"/>
              <a:t> המקבלת מספר כלשהו של ארגומנטים ומציגה את מספר </a:t>
            </a:r>
            <a:br>
              <a:rPr lang="he-IL" sz="1400" dirty="0"/>
            </a:br>
            <a:r>
              <a:rPr lang="he-IL" sz="1400" dirty="0"/>
              <a:t>      הפרמטרים (מה </a:t>
            </a:r>
            <a:r>
              <a:rPr lang="he-IL" sz="1400" b="1" dirty="0"/>
              <a:t>שלא</a:t>
            </a:r>
            <a:r>
              <a:rPr lang="he-IL" sz="1400" dirty="0"/>
              <a:t> מתחיל בתו '-') ואת מספר האופציות (מה שמתחיל בתו '-').</a:t>
            </a:r>
            <a:endParaRPr lang="en-US" sz="1400" dirty="0">
              <a:cs typeface="Arial" panose="020B0604020202020204" pitchFamily="34" charset="0"/>
            </a:endParaRPr>
          </a:p>
          <a:p>
            <a:pPr eaLnBrk="1" hangingPunct="1">
              <a:buFont typeface="Wingdings" panose="05000000000000000000" pitchFamily="2" charset="2"/>
              <a:buNone/>
            </a:pPr>
            <a:r>
              <a:rPr lang="he-IL" sz="1400" dirty="0"/>
              <a:t>     למשל: </a:t>
            </a:r>
            <a:endParaRPr lang="en-US" sz="1400" dirty="0">
              <a:cs typeface="Arial" panose="020B0604020202020204" pitchFamily="34" charset="0"/>
            </a:endParaRPr>
          </a:p>
          <a:p>
            <a:pPr eaLnBrk="1" hangingPunct="1">
              <a:buFont typeface="Wingdings" panose="05000000000000000000" pitchFamily="2" charset="2"/>
              <a:buNone/>
            </a:pPr>
            <a:r>
              <a:rPr lang="he-IL" sz="1400" dirty="0"/>
              <a:t> </a:t>
            </a:r>
            <a:r>
              <a:rPr lang="en-US" sz="1400" dirty="0">
                <a:cs typeface="Arial" panose="020B0604020202020204" pitchFamily="34" charset="0"/>
              </a:rPr>
              <a:t>count  -aa bb cc -</a:t>
            </a:r>
            <a:r>
              <a:rPr lang="en-US" sz="1400" dirty="0" err="1">
                <a:cs typeface="Arial" panose="020B0604020202020204" pitchFamily="34" charset="0"/>
              </a:rPr>
              <a:t>dd</a:t>
            </a:r>
            <a:r>
              <a:rPr lang="en-US" sz="1400" dirty="0">
                <a:cs typeface="Arial" panose="020B0604020202020204" pitchFamily="34" charset="0"/>
              </a:rPr>
              <a:t> </a:t>
            </a:r>
            <a:r>
              <a:rPr lang="en-US" sz="1400" dirty="0" err="1">
                <a:cs typeface="Arial" panose="020B0604020202020204" pitchFamily="34" charset="0"/>
              </a:rPr>
              <a:t>ee</a:t>
            </a:r>
            <a:endParaRPr lang="en-US" sz="1400" dirty="0">
              <a:cs typeface="Arial" panose="020B0604020202020204" pitchFamily="34" charset="0"/>
            </a:endParaRPr>
          </a:p>
          <a:p>
            <a:pPr eaLnBrk="1" hangingPunct="1">
              <a:buFont typeface="Wingdings" panose="05000000000000000000" pitchFamily="2" charset="2"/>
              <a:buNone/>
            </a:pPr>
            <a:r>
              <a:rPr lang="en-US" sz="1400" dirty="0">
                <a:cs typeface="Arial" panose="020B0604020202020204" pitchFamily="34" charset="0"/>
              </a:rPr>
              <a:t> options:  2</a:t>
            </a:r>
            <a:br>
              <a:rPr lang="en-US" sz="1400" dirty="0">
                <a:cs typeface="Arial" panose="020B0604020202020204" pitchFamily="34" charset="0"/>
              </a:rPr>
            </a:br>
            <a:r>
              <a:rPr lang="en-US" sz="1400" dirty="0">
                <a:cs typeface="Arial" panose="020B0604020202020204" pitchFamily="34" charset="0"/>
              </a:rPr>
              <a:t> parameters:  3</a:t>
            </a:r>
          </a:p>
          <a:p>
            <a:pPr eaLnBrk="1" hangingPunct="1">
              <a:buFont typeface="Wingdings" panose="05000000000000000000" pitchFamily="2" charset="2"/>
              <a:buNone/>
            </a:pPr>
            <a:r>
              <a:rPr lang="he-IL" sz="1400" dirty="0"/>
              <a:t>15)  כמו בשאלה הקודמת אך הפלט יכלול גם את המשתנים עצמם:</a:t>
            </a:r>
            <a:endParaRPr lang="en-US" sz="1400" dirty="0">
              <a:cs typeface="Arial" panose="020B0604020202020204" pitchFamily="34" charset="0"/>
            </a:endParaRPr>
          </a:p>
          <a:p>
            <a:pPr eaLnBrk="1" hangingPunct="1">
              <a:buFont typeface="Wingdings" panose="05000000000000000000" pitchFamily="2" charset="2"/>
              <a:buNone/>
            </a:pPr>
            <a:r>
              <a:rPr lang="en-US" sz="1400" dirty="0">
                <a:cs typeface="Arial" panose="020B0604020202020204" pitchFamily="34" charset="0"/>
              </a:rPr>
              <a:t>count  -aa bb cc -</a:t>
            </a:r>
            <a:r>
              <a:rPr lang="en-US" sz="1400" dirty="0" err="1">
                <a:cs typeface="Arial" panose="020B0604020202020204" pitchFamily="34" charset="0"/>
              </a:rPr>
              <a:t>dd</a:t>
            </a:r>
            <a:r>
              <a:rPr lang="en-US" sz="1400" dirty="0">
                <a:cs typeface="Arial" panose="020B0604020202020204" pitchFamily="34" charset="0"/>
              </a:rPr>
              <a:t> </a:t>
            </a:r>
            <a:r>
              <a:rPr lang="en-US" sz="1400" dirty="0" err="1">
                <a:cs typeface="Arial" panose="020B0604020202020204" pitchFamily="34" charset="0"/>
              </a:rPr>
              <a:t>ee</a:t>
            </a:r>
            <a:endParaRPr lang="en-US" sz="1400" dirty="0">
              <a:cs typeface="Arial" panose="020B0604020202020204" pitchFamily="34" charset="0"/>
            </a:endParaRPr>
          </a:p>
          <a:p>
            <a:pPr eaLnBrk="1" hangingPunct="1">
              <a:buFont typeface="Wingdings" panose="05000000000000000000" pitchFamily="2" charset="2"/>
              <a:buNone/>
            </a:pPr>
            <a:r>
              <a:rPr lang="en-US" sz="1400" dirty="0">
                <a:cs typeface="Arial" panose="020B0604020202020204" pitchFamily="34" charset="0"/>
              </a:rPr>
              <a:t>options:  2  (-aa -</a:t>
            </a:r>
            <a:r>
              <a:rPr lang="en-US" sz="1400" dirty="0" err="1">
                <a:cs typeface="Arial" panose="020B0604020202020204" pitchFamily="34" charset="0"/>
              </a:rPr>
              <a:t>dd</a:t>
            </a:r>
            <a:r>
              <a:rPr lang="en-US" sz="1400" dirty="0">
                <a:cs typeface="Arial" panose="020B0604020202020204" pitchFamily="34" charset="0"/>
              </a:rPr>
              <a:t>)</a:t>
            </a:r>
          </a:p>
          <a:p>
            <a:pPr eaLnBrk="1" hangingPunct="1">
              <a:buFont typeface="Wingdings" panose="05000000000000000000" pitchFamily="2" charset="2"/>
              <a:buNone/>
            </a:pPr>
            <a:r>
              <a:rPr lang="en-US" sz="1400" dirty="0">
                <a:cs typeface="Arial" panose="020B0604020202020204" pitchFamily="34" charset="0"/>
              </a:rPr>
              <a:t>parameters:  3  (bb cc </a:t>
            </a:r>
            <a:r>
              <a:rPr lang="en-US" sz="1400" dirty="0" err="1">
                <a:cs typeface="Arial" panose="020B0604020202020204" pitchFamily="34" charset="0"/>
              </a:rPr>
              <a:t>ee</a:t>
            </a:r>
            <a:r>
              <a:rPr lang="en-US" sz="1400" dirty="0">
                <a:cs typeface="Arial" panose="020B0604020202020204" pitchFamily="34" charset="0"/>
              </a:rPr>
              <a: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195</a:t>
            </a:fld>
            <a:endParaRPr lang="he-IL" dirty="0"/>
          </a:p>
        </p:txBody>
      </p:sp>
    </p:spTree>
    <p:extLst>
      <p:ext uri="{BB962C8B-B14F-4D97-AF65-F5344CB8AC3E}">
        <p14:creationId xmlns:p14="http://schemas.microsoft.com/office/powerpoint/2010/main" xmlns="" val="510215946"/>
      </p:ext>
    </p:extLst>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337159" y="0"/>
            <a:ext cx="10515600" cy="1325563"/>
          </a:xfrm>
        </p:spPr>
        <p:txBody>
          <a:bodyPr>
            <a:normAutofit/>
          </a:bodyPr>
          <a:lstStyle/>
          <a:p>
            <a:r>
              <a:rPr lang="he-IL" dirty="0">
                <a:solidFill>
                  <a:schemeClr val="bg1"/>
                </a:solidFill>
                <a:cs typeface="Times New Roman" panose="02020603050405020304" pitchFamily="18" charset="0"/>
              </a:rPr>
              <a:t>תרגילים (המשך)</a:t>
            </a:r>
            <a:endParaRPr lang="en-US" dirty="0">
              <a:solidFill>
                <a:schemeClr val="bg1"/>
              </a:solidFill>
              <a:cs typeface="Times New Roman" panose="02020603050405020304" pitchFamily="18" charset="0"/>
            </a:endParaRPr>
          </a:p>
        </p:txBody>
      </p:sp>
      <p:sp>
        <p:nvSpPr>
          <p:cNvPr id="196611" name="Content Placeholder 2"/>
          <p:cNvSpPr>
            <a:spLocks noGrp="1"/>
          </p:cNvSpPr>
          <p:nvPr>
            <p:ph idx="1"/>
          </p:nvPr>
        </p:nvSpPr>
        <p:spPr>
          <a:xfrm>
            <a:off x="1740972" y="1435822"/>
            <a:ext cx="8631238" cy="4114800"/>
          </a:xfrm>
        </p:spPr>
        <p:txBody>
          <a:bodyPr>
            <a:noAutofit/>
          </a:bodyPr>
          <a:lstStyle/>
          <a:p>
            <a:pPr eaLnBrk="1" hangingPunct="1">
              <a:lnSpc>
                <a:spcPct val="120000"/>
              </a:lnSpc>
              <a:buFont typeface="Wingdings" panose="05000000000000000000" pitchFamily="2" charset="2"/>
              <a:buNone/>
            </a:pPr>
            <a:r>
              <a:rPr lang="he-IL" sz="1200" dirty="0"/>
              <a:t>16)  כתוב </a:t>
            </a:r>
            <a:r>
              <a:rPr lang="he-IL" sz="1200" dirty="0" err="1"/>
              <a:t>תוכנית</a:t>
            </a:r>
            <a:r>
              <a:rPr lang="he-IL" sz="1200" dirty="0"/>
              <a:t> בשם </a:t>
            </a:r>
            <a:r>
              <a:rPr lang="en-US" sz="1200" dirty="0" err="1">
                <a:cs typeface="Arial" panose="020B0604020202020204" pitchFamily="34" charset="0"/>
              </a:rPr>
              <a:t>mycp</a:t>
            </a:r>
            <a:r>
              <a:rPr lang="he-IL" sz="1200" dirty="0"/>
              <a:t> שתקבל שני פרמטרים שהם שמות קבצים ותעתיק קובץ אחד </a:t>
            </a:r>
            <a:br>
              <a:rPr lang="he-IL" sz="1200" dirty="0"/>
            </a:br>
            <a:r>
              <a:rPr lang="he-IL" sz="1200" dirty="0"/>
              <a:t>      למשנהו. יש לבדוק:</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    א)  האם מספר הפרמטרים נכון.</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    ב)  האם קובץ המקור שונה מקובץ היעד.</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    ג)  האם קובץ המקור קיים.</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    ד)  אם קובץ היעד קיים, לבקש אישור לכתיבתו מחדש.</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17)  כתוב </a:t>
            </a:r>
            <a:r>
              <a:rPr lang="he-IL" sz="1200" dirty="0" err="1"/>
              <a:t>תוכנית</a:t>
            </a:r>
            <a:r>
              <a:rPr lang="he-IL" sz="1200" dirty="0"/>
              <a:t> להצגת המשפט </a:t>
            </a:r>
            <a:r>
              <a:rPr lang="en-US" sz="1200" dirty="0">
                <a:cs typeface="Arial" panose="020B0604020202020204" pitchFamily="34" charset="0"/>
              </a:rPr>
              <a:t>“</a:t>
            </a:r>
            <a:r>
              <a:rPr lang="en-US" sz="1200" dirty="0" err="1">
                <a:cs typeface="Arial" panose="020B0604020202020204" pitchFamily="34" charset="0"/>
              </a:rPr>
              <a:t>eze</a:t>
            </a:r>
            <a:r>
              <a:rPr lang="en-US" sz="1200" dirty="0">
                <a:cs typeface="Arial" panose="020B0604020202020204" pitchFamily="34" charset="0"/>
              </a:rPr>
              <a:t> </a:t>
            </a:r>
            <a:r>
              <a:rPr lang="en-US" sz="1200" dirty="0" err="1">
                <a:cs typeface="Arial" panose="020B0604020202020204" pitchFamily="34" charset="0"/>
              </a:rPr>
              <a:t>bayit</a:t>
            </a:r>
            <a:r>
              <a:rPr lang="en-US" sz="1200" dirty="0">
                <a:cs typeface="Arial" panose="020B0604020202020204" pitchFamily="34" charset="0"/>
              </a:rPr>
              <a:t> </a:t>
            </a:r>
            <a:r>
              <a:rPr lang="en-US" sz="1200" dirty="0" err="1">
                <a:cs typeface="Arial" panose="020B0604020202020204" pitchFamily="34" charset="0"/>
              </a:rPr>
              <a:t>yesh</a:t>
            </a:r>
            <a:r>
              <a:rPr lang="en-US" sz="1200" dirty="0">
                <a:cs typeface="Arial" panose="020B0604020202020204" pitchFamily="34" charset="0"/>
              </a:rPr>
              <a:t> </a:t>
            </a:r>
            <a:r>
              <a:rPr lang="en-US" sz="1200" dirty="0" err="1">
                <a:cs typeface="Arial" panose="020B0604020202020204" pitchFamily="34" charset="0"/>
              </a:rPr>
              <a:t>lefistuk</a:t>
            </a:r>
            <a:r>
              <a:rPr lang="en-US" sz="1200" dirty="0">
                <a:cs typeface="Arial" panose="020B0604020202020204" pitchFamily="34" charset="0"/>
              </a:rPr>
              <a:t>”</a:t>
            </a:r>
            <a:r>
              <a:rPr lang="he-IL" sz="1200" dirty="0"/>
              <a:t> . יש להציג את המשפט 100 </a:t>
            </a:r>
            <a:br>
              <a:rPr lang="he-IL" sz="1200" dirty="0"/>
            </a:br>
            <a:r>
              <a:rPr lang="he-IL" sz="1200" dirty="0"/>
              <a:t>      פעמים.</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18)  כתוב </a:t>
            </a:r>
            <a:r>
              <a:rPr lang="he-IL" sz="1200" dirty="0" err="1"/>
              <a:t>תוכנית</a:t>
            </a:r>
            <a:r>
              <a:rPr lang="he-IL" sz="1200" dirty="0"/>
              <a:t> בשם </a:t>
            </a:r>
            <a:r>
              <a:rPr lang="en-US" sz="1200" dirty="0" err="1">
                <a:cs typeface="Arial" panose="020B0604020202020204" pitchFamily="34" charset="0"/>
              </a:rPr>
              <a:t>ison</a:t>
            </a:r>
            <a:r>
              <a:rPr lang="he-IL" sz="1200" dirty="0"/>
              <a:t> הרצה ברקע. התוכנית תבדוק אם משתמש, ששמו </a:t>
            </a:r>
            <a:r>
              <a:rPr lang="he-IL" sz="1200" dirty="0" err="1"/>
              <a:t>ינתן</a:t>
            </a:r>
            <a:r>
              <a:rPr lang="he-IL" sz="1200" dirty="0"/>
              <a:t> כפרמטר, עובד כרגע. אם הוא לא עובד כרגע - התוכנית תמשיך לבדוק כל 60 שניות ותדווח על כניסתו לעבודה (</a:t>
            </a:r>
            <a:r>
              <a:rPr lang="he-IL" sz="1200" dirty="0" err="1"/>
              <a:t>העזרו</a:t>
            </a:r>
            <a:r>
              <a:rPr lang="he-IL" sz="1200" dirty="0"/>
              <a:t> בפקודה </a:t>
            </a:r>
            <a:r>
              <a:rPr lang="en-US" sz="1200" dirty="0">
                <a:cs typeface="Arial" panose="020B0604020202020204" pitchFamily="34" charset="0"/>
              </a:rPr>
              <a:t>sleep</a:t>
            </a:r>
            <a:r>
              <a:rPr lang="he-IL" sz="1200" dirty="0"/>
              <a:t>).</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he-IL" sz="1200" dirty="0"/>
              <a:t>19)  בנה ספריה בשם </a:t>
            </a:r>
            <a:r>
              <a:rPr lang="en-US" sz="1200" dirty="0">
                <a:cs typeface="Arial" panose="020B0604020202020204" pitchFamily="34" charset="0"/>
              </a:rPr>
              <a:t>$HOME/waste</a:t>
            </a:r>
            <a:r>
              <a:rPr lang="he-IL" sz="1200" dirty="0"/>
              <a:t>,  כתוב </a:t>
            </a:r>
            <a:r>
              <a:rPr lang="he-IL" sz="1200" dirty="0" err="1"/>
              <a:t>תוכנית</a:t>
            </a:r>
            <a:r>
              <a:rPr lang="he-IL" sz="1200" dirty="0"/>
              <a:t> בשם </a:t>
            </a:r>
            <a:r>
              <a:rPr lang="en-US" sz="1200" dirty="0" err="1">
                <a:cs typeface="Arial" panose="020B0604020202020204" pitchFamily="34" charset="0"/>
              </a:rPr>
              <a:t>myrm</a:t>
            </a:r>
            <a:r>
              <a:rPr lang="he-IL" sz="1200" dirty="0"/>
              <a:t> שתעביר קבצים ל-"פח </a:t>
            </a:r>
            <a:br>
              <a:rPr lang="he-IL" sz="1200" dirty="0"/>
            </a:br>
            <a:r>
              <a:rPr lang="he-IL" sz="1200" dirty="0"/>
              <a:t>       אשפה", התוכנית צריכה לטפל בפרמטרים הבאים:</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en-US" sz="1200" dirty="0">
                <a:cs typeface="Arial" panose="020B0604020202020204" pitchFamily="34" charset="0"/>
              </a:rPr>
              <a:t>-l</a:t>
            </a:r>
            <a:r>
              <a:rPr lang="he-IL" sz="1200" dirty="0"/>
              <a:t>  : יציג את תוכן "פח-האשפה".</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en-US" sz="1200" dirty="0">
                <a:cs typeface="Arial" panose="020B0604020202020204" pitchFamily="34" charset="0"/>
              </a:rPr>
              <a:t>-e</a:t>
            </a:r>
            <a:r>
              <a:rPr lang="he-IL" sz="1200" dirty="0"/>
              <a:t> : ינקה אותו.</a:t>
            </a:r>
            <a:endParaRPr lang="en-US" sz="1200" dirty="0">
              <a:cs typeface="Arial" panose="020B0604020202020204" pitchFamily="34" charset="0"/>
            </a:endParaRPr>
          </a:p>
          <a:p>
            <a:pPr eaLnBrk="1" hangingPunct="1">
              <a:lnSpc>
                <a:spcPct val="120000"/>
              </a:lnSpc>
              <a:buFont typeface="Wingdings" panose="05000000000000000000" pitchFamily="2" charset="2"/>
              <a:buNone/>
            </a:pPr>
            <a:r>
              <a:rPr lang="en-US" sz="1200" dirty="0">
                <a:cs typeface="Arial" panose="020B0604020202020204" pitchFamily="34" charset="0"/>
              </a:rPr>
              <a:t>-</a:t>
            </a:r>
            <a:r>
              <a:rPr lang="en-US" sz="1200" dirty="0" err="1">
                <a:cs typeface="Arial" panose="020B0604020202020204" pitchFamily="34" charset="0"/>
              </a:rPr>
              <a:t>i</a:t>
            </a:r>
            <a:r>
              <a:rPr lang="he-IL" sz="1200" dirty="0"/>
              <a:t> : יבקש אישור מהמשתמש לפני העברה ל-"פח אשפה".</a:t>
            </a:r>
            <a:endParaRPr lang="en-US" sz="1200" dirty="0">
              <a:cs typeface="Arial" panose="020B0604020202020204" pitchFamily="34" charset="0"/>
            </a:endParaRPr>
          </a:p>
          <a:p>
            <a:pPr eaLnBrk="1" hangingPunct="1">
              <a:buFont typeface="Wingdings" panose="05000000000000000000" pitchFamily="2" charset="2"/>
              <a:buNone/>
            </a:pPr>
            <a:r>
              <a:rPr lang="he-IL" sz="1200" dirty="0"/>
              <a:t/>
            </a:r>
            <a:br>
              <a:rPr lang="he-IL" sz="1200" dirty="0"/>
            </a:br>
            <a:endParaRPr lang="en-US" sz="12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196</a:t>
            </a:fld>
            <a:endParaRPr lang="he-IL" dirty="0"/>
          </a:p>
        </p:txBody>
      </p:sp>
    </p:spTree>
    <p:extLst>
      <p:ext uri="{BB962C8B-B14F-4D97-AF65-F5344CB8AC3E}">
        <p14:creationId xmlns:p14="http://schemas.microsoft.com/office/powerpoint/2010/main" xmlns="" val="3607722673"/>
      </p:ext>
    </p:extLst>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2"/>
          <p:cNvSpPr>
            <a:spLocks noGrp="1" noChangeArrowheads="1"/>
          </p:cNvSpPr>
          <p:nvPr>
            <p:ph type="title"/>
          </p:nvPr>
        </p:nvSpPr>
        <p:spPr>
          <a:xfrm>
            <a:off x="2424114" y="2492375"/>
            <a:ext cx="7793037" cy="1143000"/>
          </a:xfrm>
        </p:spPr>
        <p:txBody>
          <a:bodyPr/>
          <a:lstStyle/>
          <a:p>
            <a:pPr eaLnBrk="1" hangingPunct="1"/>
            <a:r>
              <a:rPr lang="en-US" dirty="0" smtClean="0">
                <a:cs typeface="Times New Roman" panose="02020603050405020304" pitchFamily="18" charset="0"/>
              </a:rPr>
              <a:t>BASH v. CSH</a:t>
            </a:r>
          </a:p>
        </p:txBody>
      </p:sp>
      <p:sp>
        <p:nvSpPr>
          <p:cNvPr id="197637" name="Rectangle 3"/>
          <p:cNvSpPr>
            <a:spLocks noGrp="1" noChangeArrowheads="1"/>
          </p:cNvSpPr>
          <p:nvPr>
            <p:ph idx="1"/>
          </p:nvPr>
        </p:nvSpPr>
        <p:spPr>
          <a:xfrm>
            <a:off x="1847850" y="3716339"/>
            <a:ext cx="8650288" cy="763587"/>
          </a:xfrm>
        </p:spPr>
        <p:txBody>
          <a:bodyPr/>
          <a:lstStyle/>
          <a:p>
            <a:pPr algn="ctr" eaLnBrk="1" hangingPunct="1">
              <a:buFont typeface="Wingdings" panose="05000000000000000000" pitchFamily="2" charset="2"/>
              <a:buNone/>
            </a:pPr>
            <a:r>
              <a:rPr lang="en-US" dirty="0" smtClean="0">
                <a:cs typeface="Arial" panose="020B0604020202020204" pitchFamily="34" charset="0"/>
              </a:rPr>
              <a:t>Appendix</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197</a:t>
            </a:fld>
            <a:endParaRPr lang="he-IL" dirty="0"/>
          </a:p>
        </p:txBody>
      </p:sp>
    </p:spTree>
    <p:extLst>
      <p:ext uri="{BB962C8B-B14F-4D97-AF65-F5344CB8AC3E}">
        <p14:creationId xmlns:p14="http://schemas.microsoft.com/office/powerpoint/2010/main" xmlns="" val="2883335939"/>
      </p:ext>
    </p:extLst>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106" y="0"/>
            <a:ext cx="10515600" cy="1325563"/>
          </a:xfrm>
        </p:spPr>
        <p:txBody>
          <a:bodyPr>
            <a:normAutofit/>
          </a:bodyPr>
          <a:lstStyle/>
          <a:p>
            <a:r>
              <a:rPr lang="he-IL" dirty="0">
                <a:solidFill>
                  <a:schemeClr val="bg1"/>
                </a:solidFill>
                <a:cs typeface="Times New Roman" panose="02020603050405020304" pitchFamily="18" charset="0"/>
              </a:rPr>
              <a:t>פקודות של ה-</a:t>
            </a:r>
            <a:r>
              <a:rPr lang="en-US" dirty="0">
                <a:solidFill>
                  <a:schemeClr val="bg1"/>
                </a:solidFill>
                <a:cs typeface="Times New Roman" panose="02020603050405020304" pitchFamily="18" charset="0"/>
              </a:rPr>
              <a:t>SHELL</a:t>
            </a:r>
            <a:endParaRPr lang="he-IL" dirty="0">
              <a:solidFill>
                <a:schemeClr val="bg1"/>
              </a:solidFill>
              <a:cs typeface="Times New Roman" panose="02020603050405020304" pitchFamily="18"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198</a:t>
            </a:fld>
            <a:endParaRPr lang="he-IL" dirty="0"/>
          </a:p>
        </p:txBody>
      </p:sp>
      <p:graphicFrame>
        <p:nvGraphicFramePr>
          <p:cNvPr id="6" name="Content Placeholder 9"/>
          <p:cNvGraphicFramePr>
            <a:graphicFrameLocks/>
          </p:cNvGraphicFramePr>
          <p:nvPr/>
        </p:nvGraphicFramePr>
        <p:xfrm>
          <a:off x="2116544" y="1327975"/>
          <a:ext cx="8424937" cy="4937760"/>
        </p:xfrm>
        <a:graphic>
          <a:graphicData uri="http://schemas.openxmlformats.org/drawingml/2006/table">
            <a:tbl>
              <a:tblPr rtl="1"/>
              <a:tblGrid>
                <a:gridCol w="1744035"/>
                <a:gridCol w="3317405"/>
                <a:gridCol w="3363497"/>
              </a:tblGrid>
              <a:tr h="164592">
                <a:tc>
                  <a:txBody>
                    <a:bodyPr/>
                    <a:lstStyle/>
                    <a:p>
                      <a:pPr algn="r" rtl="1">
                        <a:spcAft>
                          <a:spcPts val="0"/>
                        </a:spcAft>
                      </a:pPr>
                      <a:r>
                        <a:rPr lang="he-IL" sz="1800" b="1" dirty="0">
                          <a:latin typeface="Times New Roman"/>
                          <a:ea typeface="Times New Roman"/>
                        </a:rPr>
                        <a:t>פקודה</a:t>
                      </a:r>
                      <a:endParaRPr lang="en-US" sz="1800" b="1"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800" b="1" dirty="0" err="1">
                          <a:latin typeface="Times New Roman"/>
                          <a:ea typeface="Times New Roman"/>
                        </a:rPr>
                        <a:t>bsh</a:t>
                      </a:r>
                      <a:r>
                        <a:rPr lang="en-US" sz="1800" b="1" dirty="0">
                          <a:latin typeface="Times New Roman"/>
                          <a:ea typeface="Times New Roman"/>
                        </a:rPr>
                        <a:t>/</a:t>
                      </a:r>
                      <a:r>
                        <a:rPr lang="en-US" sz="1800" b="1" dirty="0" err="1">
                          <a:latin typeface="Times New Roman"/>
                          <a:ea typeface="Times New Roman"/>
                        </a:rPr>
                        <a:t>ksh</a:t>
                      </a:r>
                      <a:r>
                        <a:rPr lang="en-US" sz="1800" b="1" dirty="0">
                          <a:latin typeface="Times New Roman"/>
                          <a:ea typeface="Times New Roman"/>
                        </a:rPr>
                        <a:t>/bash</a:t>
                      </a: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800" b="1" dirty="0" err="1">
                          <a:latin typeface="Times New Roman"/>
                          <a:ea typeface="Times New Roman"/>
                        </a:rPr>
                        <a:t>csh</a:t>
                      </a:r>
                      <a:r>
                        <a:rPr lang="en-US" sz="1800" b="1" dirty="0">
                          <a:latin typeface="Times New Roman"/>
                          <a:ea typeface="Times New Roman"/>
                        </a:rPr>
                        <a:t>/</a:t>
                      </a:r>
                      <a:r>
                        <a:rPr lang="en-US" sz="1800" b="1" dirty="0" err="1">
                          <a:latin typeface="Times New Roman"/>
                          <a:ea typeface="Times New Roman"/>
                        </a:rPr>
                        <a:t>tcsh</a:t>
                      </a:r>
                      <a:endParaRPr lang="en-US" sz="1800" b="1"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r" rtl="1">
                        <a:spcAft>
                          <a:spcPts val="0"/>
                        </a:spcAft>
                      </a:pPr>
                      <a:r>
                        <a:rPr lang="he-IL" sz="1400" b="1" dirty="0">
                          <a:latin typeface="Times New Roman"/>
                          <a:ea typeface="Times New Roman"/>
                        </a:rPr>
                        <a:t>הגדרת משתנה</a:t>
                      </a:r>
                      <a:endParaRPr lang="en-US" sz="1400" b="1" dirty="0">
                        <a:latin typeface="Times New Roman"/>
                        <a:ea typeface="Times New Roman"/>
                      </a:endParaRPr>
                    </a:p>
                    <a:p>
                      <a:pPr algn="r" rtl="1">
                        <a:spcAft>
                          <a:spcPts val="0"/>
                        </a:spcAft>
                      </a:pPr>
                      <a:r>
                        <a:rPr lang="he-IL" sz="1400" b="1" dirty="0">
                          <a:latin typeface="Times New Roman"/>
                          <a:ea typeface="Times New Roman"/>
                        </a:rPr>
                        <a:t>הגדרת משתנה גלובלי</a:t>
                      </a:r>
                      <a:endParaRPr lang="en-US" sz="1400" b="1"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i="1" dirty="0" err="1">
                          <a:latin typeface="Courier New"/>
                          <a:ea typeface="Times New Roman"/>
                        </a:rPr>
                        <a:t>var</a:t>
                      </a:r>
                      <a:r>
                        <a:rPr lang="en-US" sz="1400" dirty="0">
                          <a:solidFill>
                            <a:srgbClr val="0000FF"/>
                          </a:solidFill>
                          <a:latin typeface="Courier New"/>
                          <a:ea typeface="Times New Roman"/>
                        </a:rPr>
                        <a:t>=</a:t>
                      </a:r>
                      <a:r>
                        <a:rPr lang="en-US" sz="1400" i="1" dirty="0">
                          <a:solidFill>
                            <a:srgbClr val="808000"/>
                          </a:solidFill>
                          <a:latin typeface="Courier New"/>
                          <a:ea typeface="Times New Roman"/>
                        </a:rPr>
                        <a:t>something</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export</a:t>
                      </a:r>
                      <a:r>
                        <a:rPr lang="en-US" sz="1400" dirty="0">
                          <a:latin typeface="Courier New"/>
                          <a:ea typeface="Times New Roman"/>
                        </a:rPr>
                        <a:t> </a:t>
                      </a:r>
                      <a:r>
                        <a:rPr lang="en-US" sz="1400" i="1" dirty="0" err="1">
                          <a:latin typeface="Courier New"/>
                          <a:ea typeface="Times New Roman"/>
                        </a:rPr>
                        <a:t>gvar</a:t>
                      </a:r>
                      <a:r>
                        <a:rPr lang="en-US" sz="1400" dirty="0">
                          <a:solidFill>
                            <a:srgbClr val="0000FF"/>
                          </a:solidFill>
                          <a:latin typeface="Courier New"/>
                          <a:ea typeface="Times New Roman"/>
                        </a:rPr>
                        <a:t>=</a:t>
                      </a:r>
                      <a:r>
                        <a:rPr lang="en-US" sz="1400" i="1" dirty="0">
                          <a:solidFill>
                            <a:srgbClr val="808000"/>
                          </a:solidFill>
                          <a:latin typeface="Courier New"/>
                          <a:ea typeface="Times New Roman"/>
                        </a:rPr>
                        <a:t>something</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set</a:t>
                      </a:r>
                      <a:r>
                        <a:rPr lang="en-US" sz="1400" dirty="0">
                          <a:latin typeface="Courier New"/>
                          <a:ea typeface="Times New Roman"/>
                        </a:rPr>
                        <a:t> </a:t>
                      </a:r>
                      <a:r>
                        <a:rPr lang="en-US" sz="1400" i="1" dirty="0" err="1">
                          <a:latin typeface="Courier New"/>
                          <a:ea typeface="Times New Roman"/>
                        </a:rPr>
                        <a:t>var</a:t>
                      </a:r>
                      <a:r>
                        <a:rPr lang="en-US" sz="1400" dirty="0">
                          <a:latin typeface="Courier New"/>
                          <a:ea typeface="Times New Roman"/>
                        </a:rPr>
                        <a:t> </a:t>
                      </a:r>
                      <a:r>
                        <a:rPr lang="en-US" sz="1400" dirty="0">
                          <a:solidFill>
                            <a:srgbClr val="0000FF"/>
                          </a:solidFill>
                          <a:latin typeface="Courier New"/>
                          <a:ea typeface="Times New Roman"/>
                        </a:rPr>
                        <a:t>=</a:t>
                      </a:r>
                      <a:r>
                        <a:rPr lang="en-US" sz="1400" dirty="0">
                          <a:latin typeface="Courier New"/>
                          <a:ea typeface="Times New Roman"/>
                        </a:rPr>
                        <a:t> </a:t>
                      </a:r>
                      <a:r>
                        <a:rPr lang="en-US" sz="1400" i="1" dirty="0">
                          <a:solidFill>
                            <a:srgbClr val="808000"/>
                          </a:solidFill>
                          <a:latin typeface="Courier New"/>
                          <a:ea typeface="Times New Roman"/>
                        </a:rPr>
                        <a:t>something</a:t>
                      </a:r>
                      <a:endParaRPr lang="en-US" sz="1400" dirty="0">
                        <a:latin typeface="Times New Roman"/>
                        <a:ea typeface="Times New Roman"/>
                      </a:endParaRPr>
                    </a:p>
                    <a:p>
                      <a:pPr algn="l" rtl="0">
                        <a:spcAft>
                          <a:spcPts val="0"/>
                        </a:spcAft>
                      </a:pPr>
                      <a:r>
                        <a:rPr lang="en-US" sz="1400" dirty="0" err="1">
                          <a:solidFill>
                            <a:srgbClr val="0000FF"/>
                          </a:solidFill>
                          <a:latin typeface="Courier New"/>
                          <a:ea typeface="Times New Roman"/>
                        </a:rPr>
                        <a:t>setenv</a:t>
                      </a:r>
                      <a:r>
                        <a:rPr lang="en-US" sz="1400" dirty="0">
                          <a:latin typeface="Courier New"/>
                          <a:ea typeface="Times New Roman"/>
                        </a:rPr>
                        <a:t> </a:t>
                      </a:r>
                      <a:r>
                        <a:rPr lang="en-US" sz="1400" i="1" dirty="0" err="1">
                          <a:latin typeface="Courier New"/>
                          <a:ea typeface="Times New Roman"/>
                        </a:rPr>
                        <a:t>gvar</a:t>
                      </a:r>
                      <a:r>
                        <a:rPr lang="en-US" sz="1400" dirty="0">
                          <a:latin typeface="Courier New"/>
                          <a:ea typeface="Times New Roman"/>
                        </a:rPr>
                        <a:t> </a:t>
                      </a:r>
                      <a:r>
                        <a:rPr lang="en-US" sz="1400" i="1" dirty="0">
                          <a:solidFill>
                            <a:srgbClr val="808000"/>
                          </a:solidFill>
                          <a:latin typeface="Courier New"/>
                          <a:ea typeface="Times New Roman"/>
                        </a:rPr>
                        <a:t>something</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84">
                <a:tc>
                  <a:txBody>
                    <a:bodyPr/>
                    <a:lstStyle/>
                    <a:p>
                      <a:pPr algn="r" rtl="1">
                        <a:spcAft>
                          <a:spcPts val="0"/>
                        </a:spcAft>
                      </a:pPr>
                      <a:r>
                        <a:rPr lang="he-IL" sz="1400" b="1" dirty="0">
                          <a:latin typeface="Times New Roman"/>
                          <a:ea typeface="Times New Roman"/>
                        </a:rPr>
                        <a:t>הסרת משתנה</a:t>
                      </a:r>
                      <a:endParaRPr lang="en-US" sz="1400" b="1" dirty="0">
                        <a:latin typeface="Times New Roman"/>
                        <a:ea typeface="Times New Roman"/>
                      </a:endParaRPr>
                    </a:p>
                    <a:p>
                      <a:pPr algn="r" rtl="1">
                        <a:spcAft>
                          <a:spcPts val="0"/>
                        </a:spcAft>
                      </a:pPr>
                      <a:r>
                        <a:rPr lang="he-IL" sz="1400" b="1" dirty="0">
                          <a:latin typeface="Times New Roman"/>
                          <a:ea typeface="Times New Roman"/>
                        </a:rPr>
                        <a:t>הסרת משתנה גלובלי</a:t>
                      </a:r>
                      <a:endParaRPr lang="en-US" sz="1400" b="1"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unset</a:t>
                      </a:r>
                      <a:r>
                        <a:rPr lang="en-US" sz="1400" dirty="0">
                          <a:latin typeface="Courier New"/>
                          <a:ea typeface="Times New Roman"/>
                        </a:rPr>
                        <a:t> </a:t>
                      </a:r>
                      <a:r>
                        <a:rPr lang="en-US" sz="1400" i="1" dirty="0" err="1">
                          <a:latin typeface="Courier New"/>
                          <a:ea typeface="Times New Roman"/>
                        </a:rPr>
                        <a:t>var</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unset</a:t>
                      </a:r>
                      <a:r>
                        <a:rPr lang="en-US" sz="1400" dirty="0">
                          <a:latin typeface="Courier New"/>
                          <a:ea typeface="Times New Roman"/>
                        </a:rPr>
                        <a:t> </a:t>
                      </a:r>
                      <a:r>
                        <a:rPr lang="en-US" sz="1400" i="1" dirty="0" err="1">
                          <a:latin typeface="Courier New"/>
                          <a:ea typeface="Times New Roman"/>
                        </a:rPr>
                        <a:t>gvar</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a:solidFill>
                            <a:srgbClr val="0000FF"/>
                          </a:solidFill>
                          <a:latin typeface="Courier New"/>
                          <a:ea typeface="Times New Roman"/>
                        </a:rPr>
                        <a:t>unset</a:t>
                      </a:r>
                      <a:r>
                        <a:rPr lang="en-US" sz="1400">
                          <a:latin typeface="Courier New"/>
                          <a:ea typeface="Times New Roman"/>
                        </a:rPr>
                        <a:t> </a:t>
                      </a:r>
                      <a:r>
                        <a:rPr lang="en-US" sz="1400" i="1">
                          <a:latin typeface="Courier New"/>
                          <a:ea typeface="Times New Roman"/>
                        </a:rPr>
                        <a:t>var</a:t>
                      </a:r>
                      <a:endParaRPr lang="en-US" sz="1400">
                        <a:latin typeface="Times New Roman"/>
                        <a:ea typeface="Times New Roman"/>
                      </a:endParaRPr>
                    </a:p>
                    <a:p>
                      <a:pPr algn="l" rtl="0">
                        <a:spcAft>
                          <a:spcPts val="0"/>
                        </a:spcAft>
                      </a:pPr>
                      <a:r>
                        <a:rPr lang="en-US" sz="1400">
                          <a:solidFill>
                            <a:srgbClr val="0000FF"/>
                          </a:solidFill>
                          <a:latin typeface="Courier New"/>
                          <a:ea typeface="Times New Roman"/>
                        </a:rPr>
                        <a:t>unsetenv</a:t>
                      </a:r>
                      <a:r>
                        <a:rPr lang="en-US" sz="1400">
                          <a:latin typeface="Courier New"/>
                          <a:ea typeface="Times New Roman"/>
                        </a:rPr>
                        <a:t> </a:t>
                      </a:r>
                      <a:r>
                        <a:rPr lang="en-US" sz="1400" i="1">
                          <a:latin typeface="Courier New"/>
                          <a:ea typeface="Times New Roman"/>
                        </a:rPr>
                        <a:t>gvar</a:t>
                      </a:r>
                      <a:endParaRPr lang="en-US" sz="140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3776">
                <a:tc>
                  <a:txBody>
                    <a:bodyPr/>
                    <a:lstStyle/>
                    <a:p>
                      <a:pPr algn="r" rtl="1">
                        <a:spcAft>
                          <a:spcPts val="0"/>
                        </a:spcAft>
                      </a:pPr>
                      <a:r>
                        <a:rPr lang="he-IL" sz="1400" b="1" dirty="0">
                          <a:latin typeface="Times New Roman"/>
                          <a:ea typeface="Times New Roman"/>
                        </a:rPr>
                        <a:t>הגדרת מערך</a:t>
                      </a:r>
                      <a:endParaRPr lang="en-US" sz="1400" b="1" dirty="0">
                        <a:latin typeface="Times New Roman"/>
                        <a:ea typeface="Times New Roman"/>
                      </a:endParaRPr>
                    </a:p>
                    <a:p>
                      <a:pPr algn="r" rtl="1">
                        <a:spcAft>
                          <a:spcPts val="0"/>
                        </a:spcAft>
                      </a:pPr>
                      <a:r>
                        <a:rPr lang="he-IL" sz="1400" b="1" dirty="0">
                          <a:latin typeface="Times New Roman"/>
                          <a:ea typeface="Times New Roman"/>
                        </a:rPr>
                        <a:t>קריאה</a:t>
                      </a:r>
                      <a:endParaRPr lang="en-US" sz="1400" b="1"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typeset -a </a:t>
                      </a:r>
                      <a:r>
                        <a:rPr lang="en-US" sz="1400" i="1" dirty="0">
                          <a:latin typeface="Courier New"/>
                          <a:ea typeface="Times New Roman"/>
                        </a:rPr>
                        <a:t>array</a:t>
                      </a:r>
                      <a:r>
                        <a:rPr lang="en-US" sz="1400" dirty="0">
                          <a:solidFill>
                            <a:srgbClr val="0000FF"/>
                          </a:solidFill>
                          <a:latin typeface="Courier New"/>
                          <a:ea typeface="Times New Roman"/>
                        </a:rPr>
                        <a:t>=(</a:t>
                      </a:r>
                      <a:r>
                        <a:rPr lang="en-US" sz="1400" i="1" dirty="0" err="1">
                          <a:solidFill>
                            <a:srgbClr val="808000"/>
                          </a:solidFill>
                          <a:latin typeface="Courier New"/>
                          <a:ea typeface="Times New Roman"/>
                        </a:rPr>
                        <a:t>valueA</a:t>
                      </a:r>
                      <a:r>
                        <a:rPr lang="en-US" sz="1400" dirty="0">
                          <a:latin typeface="Courier New"/>
                          <a:ea typeface="Times New Roman"/>
                        </a:rPr>
                        <a:t> </a:t>
                      </a:r>
                      <a:r>
                        <a:rPr lang="en-US" sz="1400" i="1" dirty="0" err="1">
                          <a:solidFill>
                            <a:srgbClr val="808000"/>
                          </a:solidFill>
                          <a:latin typeface="Courier New"/>
                          <a:ea typeface="Times New Roman"/>
                        </a:rPr>
                        <a:t>valueB</a:t>
                      </a:r>
                      <a:r>
                        <a:rPr lang="en-US" sz="1400" dirty="0">
                          <a:solidFill>
                            <a:srgbClr val="0000FF"/>
                          </a:solidFill>
                          <a:latin typeface="Courier New"/>
                          <a:ea typeface="Times New Roman"/>
                        </a:rPr>
                        <a:t>)</a:t>
                      </a:r>
                      <a:endParaRPr lang="en-US" sz="1400" dirty="0">
                        <a:latin typeface="Times New Roman"/>
                        <a:ea typeface="Times New Roman"/>
                      </a:endParaRPr>
                    </a:p>
                    <a:p>
                      <a:pPr algn="r" rtl="1">
                        <a:spcAft>
                          <a:spcPts val="0"/>
                        </a:spcAft>
                      </a:pPr>
                      <a:r>
                        <a:rPr lang="he-IL" sz="1400" kern="1200" dirty="0" smtClean="0">
                          <a:solidFill>
                            <a:schemeClr val="tx1"/>
                          </a:solidFill>
                          <a:latin typeface="Times New Roman"/>
                          <a:ea typeface="Times New Roman"/>
                          <a:cs typeface="+mn-cs"/>
                        </a:rPr>
                        <a:t>כמו שלמדנו, ב-</a:t>
                      </a:r>
                      <a:r>
                        <a:rPr lang="en-US" sz="1400" kern="1200" dirty="0">
                          <a:solidFill>
                            <a:schemeClr val="tx1"/>
                          </a:solidFill>
                          <a:latin typeface="Times New Roman"/>
                          <a:ea typeface="Times New Roman"/>
                          <a:cs typeface="+mn-cs"/>
                        </a:rPr>
                        <a:t>bash</a:t>
                      </a:r>
                      <a:r>
                        <a:rPr lang="he-IL" sz="1400" kern="1200" dirty="0">
                          <a:solidFill>
                            <a:schemeClr val="tx1"/>
                          </a:solidFill>
                          <a:latin typeface="Times New Roman"/>
                          <a:ea typeface="Times New Roman"/>
                          <a:cs typeface="+mn-cs"/>
                        </a:rPr>
                        <a:t> ניתן להשתמש גם ב-</a:t>
                      </a:r>
                      <a:r>
                        <a:rPr lang="en-US" sz="1200" kern="1200" dirty="0">
                          <a:solidFill>
                            <a:srgbClr val="0000FF"/>
                          </a:solidFill>
                          <a:latin typeface="Courier New"/>
                          <a:ea typeface="Times New Roman"/>
                          <a:cs typeface="+mn-cs"/>
                        </a:rPr>
                        <a:t>declare</a:t>
                      </a:r>
                    </a:p>
                    <a:p>
                      <a:pPr algn="l" rtl="0">
                        <a:spcAft>
                          <a:spcPts val="0"/>
                        </a:spcAft>
                      </a:pPr>
                      <a:r>
                        <a:rPr lang="en-US" sz="1400" dirty="0">
                          <a:solidFill>
                            <a:srgbClr val="0000FF"/>
                          </a:solidFill>
                          <a:latin typeface="Courier New"/>
                          <a:ea typeface="Times New Roman"/>
                        </a:rPr>
                        <a:t>${</a:t>
                      </a:r>
                      <a:r>
                        <a:rPr lang="en-US" sz="1400" i="1" dirty="0">
                          <a:latin typeface="Courier New"/>
                          <a:ea typeface="Times New Roman"/>
                        </a:rPr>
                        <a:t>array</a:t>
                      </a:r>
                      <a:r>
                        <a:rPr lang="en-US" sz="1400" dirty="0">
                          <a:solidFill>
                            <a:srgbClr val="0000FF"/>
                          </a:solidFill>
                          <a:latin typeface="Courier New"/>
                          <a:ea typeface="Times New Roman"/>
                        </a:rPr>
                        <a:t>[</a:t>
                      </a:r>
                      <a:r>
                        <a:rPr lang="en-US" sz="1400" i="1" dirty="0">
                          <a:solidFill>
                            <a:srgbClr val="808000"/>
                          </a:solidFill>
                          <a:latin typeface="Courier New"/>
                          <a:ea typeface="Times New Roman"/>
                        </a:rPr>
                        <a:t>index from 0</a:t>
                      </a:r>
                      <a:r>
                        <a:rPr lang="en-US" sz="1400" dirty="0">
                          <a:solidFill>
                            <a:srgbClr val="0000FF"/>
                          </a:solidFill>
                          <a:latin typeface="Courier New"/>
                          <a:ea typeface="Times New Roman"/>
                        </a:rPr>
                        <a:t>]}</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set</a:t>
                      </a:r>
                      <a:r>
                        <a:rPr lang="en-US" sz="1400" dirty="0">
                          <a:latin typeface="Courier New"/>
                          <a:ea typeface="Times New Roman"/>
                        </a:rPr>
                        <a:t> </a:t>
                      </a:r>
                      <a:r>
                        <a:rPr lang="en-US" sz="1400" i="1" dirty="0">
                          <a:latin typeface="Courier New"/>
                          <a:ea typeface="Times New Roman"/>
                        </a:rPr>
                        <a:t>array</a:t>
                      </a:r>
                      <a:r>
                        <a:rPr lang="en-US" sz="1400" dirty="0">
                          <a:latin typeface="Courier New"/>
                          <a:ea typeface="Times New Roman"/>
                        </a:rPr>
                        <a:t> </a:t>
                      </a:r>
                      <a:r>
                        <a:rPr lang="en-US" sz="1400" dirty="0">
                          <a:solidFill>
                            <a:srgbClr val="0000FF"/>
                          </a:solidFill>
                          <a:latin typeface="Courier New"/>
                          <a:ea typeface="Times New Roman"/>
                        </a:rPr>
                        <a:t>= (</a:t>
                      </a:r>
                      <a:r>
                        <a:rPr lang="en-US" sz="1400" i="1" dirty="0">
                          <a:solidFill>
                            <a:srgbClr val="808000"/>
                          </a:solidFill>
                          <a:latin typeface="Courier New"/>
                          <a:ea typeface="Times New Roman"/>
                        </a:rPr>
                        <a:t>value1 value2</a:t>
                      </a:r>
                      <a:r>
                        <a:rPr lang="en-US" sz="1400" dirty="0">
                          <a:solidFill>
                            <a:srgbClr val="0000FF"/>
                          </a:solidFill>
                          <a:latin typeface="Courier New"/>
                          <a:ea typeface="Times New Roman"/>
                        </a:rPr>
                        <a:t>)</a:t>
                      </a:r>
                      <a:endParaRPr lang="en-US" sz="1400" dirty="0">
                        <a:latin typeface="Times New Roman"/>
                        <a:ea typeface="Times New Roman"/>
                      </a:endParaRPr>
                    </a:p>
                    <a:p>
                      <a:pPr algn="l" rtl="0">
                        <a:spcAft>
                          <a:spcPts val="0"/>
                        </a:spcAft>
                      </a:pPr>
                      <a:r>
                        <a:rPr lang="en-US" sz="1400" i="1" dirty="0">
                          <a:latin typeface="Courier New"/>
                          <a:ea typeface="Times New Roman"/>
                        </a:rPr>
                        <a:t>$array</a:t>
                      </a:r>
                      <a:r>
                        <a:rPr lang="en-US" sz="1400" dirty="0">
                          <a:solidFill>
                            <a:srgbClr val="0000FF"/>
                          </a:solidFill>
                          <a:latin typeface="Courier New"/>
                          <a:ea typeface="Times New Roman"/>
                        </a:rPr>
                        <a:t>[</a:t>
                      </a:r>
                      <a:r>
                        <a:rPr lang="en-US" sz="1400" i="1" dirty="0">
                          <a:solidFill>
                            <a:srgbClr val="808000"/>
                          </a:solidFill>
                          <a:latin typeface="Courier New"/>
                          <a:ea typeface="Times New Roman"/>
                        </a:rPr>
                        <a:t>index from 1</a:t>
                      </a:r>
                      <a:r>
                        <a:rPr lang="en-US" sz="1400" dirty="0">
                          <a:solidFill>
                            <a:srgbClr val="0000FF"/>
                          </a:solidFill>
                          <a:latin typeface="Courier New"/>
                          <a:ea typeface="Times New Roman"/>
                        </a:rPr>
                        <a:t>]</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28">
                <a:tc>
                  <a:txBody>
                    <a:bodyPr/>
                    <a:lstStyle/>
                    <a:p>
                      <a:pPr algn="r" rtl="1">
                        <a:spcAft>
                          <a:spcPts val="0"/>
                        </a:spcAft>
                      </a:pPr>
                      <a:r>
                        <a:rPr lang="en-US" sz="1400" b="1" dirty="0">
                          <a:latin typeface="Times New Roman"/>
                          <a:ea typeface="Times New Roman"/>
                        </a:rPr>
                        <a:t>if</a:t>
                      </a: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if [</a:t>
                      </a:r>
                      <a:r>
                        <a:rPr lang="en-US" sz="1400" dirty="0">
                          <a:latin typeface="Courier New"/>
                          <a:ea typeface="Times New Roman"/>
                        </a:rPr>
                        <a:t> </a:t>
                      </a:r>
                      <a:r>
                        <a:rPr lang="en-US" sz="1400" i="1" dirty="0">
                          <a:latin typeface="Courier New"/>
                          <a:ea typeface="Times New Roman"/>
                        </a:rPr>
                        <a:t>condition</a:t>
                      </a:r>
                      <a:r>
                        <a:rPr lang="en-US" sz="1400" dirty="0">
                          <a:latin typeface="Courier New"/>
                          <a:ea typeface="Times New Roman"/>
                        </a:rPr>
                        <a:t> </a:t>
                      </a:r>
                      <a:r>
                        <a:rPr lang="en-US" sz="1400" dirty="0">
                          <a:solidFill>
                            <a:srgbClr val="0000FF"/>
                          </a:solidFill>
                          <a:latin typeface="Courier New"/>
                          <a:ea typeface="Times New Roman"/>
                        </a:rPr>
                        <a:t>]</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then</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err="1">
                          <a:solidFill>
                            <a:srgbClr val="0000FF"/>
                          </a:solidFill>
                          <a:latin typeface="Courier New"/>
                          <a:ea typeface="Times New Roman"/>
                        </a:rPr>
                        <a:t>elif</a:t>
                      </a:r>
                      <a:r>
                        <a:rPr lang="en-US" sz="1400" dirty="0">
                          <a:latin typeface="Courier New"/>
                          <a:ea typeface="Times New Roman"/>
                        </a:rPr>
                        <a:t> </a:t>
                      </a:r>
                      <a:r>
                        <a:rPr lang="en-US" sz="1400" dirty="0">
                          <a:solidFill>
                            <a:srgbClr val="0000FF"/>
                          </a:solidFill>
                          <a:latin typeface="Courier New"/>
                          <a:ea typeface="Times New Roman"/>
                        </a:rPr>
                        <a:t>[</a:t>
                      </a:r>
                      <a:r>
                        <a:rPr lang="en-US" sz="1400" dirty="0">
                          <a:latin typeface="Courier New"/>
                          <a:ea typeface="Times New Roman"/>
                        </a:rPr>
                        <a:t> </a:t>
                      </a:r>
                      <a:r>
                        <a:rPr lang="en-US" sz="1400" i="1" dirty="0">
                          <a:latin typeface="Courier New"/>
                          <a:ea typeface="Times New Roman"/>
                        </a:rPr>
                        <a:t>condition</a:t>
                      </a:r>
                      <a:r>
                        <a:rPr lang="en-US" sz="1400" dirty="0">
                          <a:latin typeface="Courier New"/>
                          <a:ea typeface="Times New Roman"/>
                        </a:rPr>
                        <a:t> </a:t>
                      </a:r>
                      <a:r>
                        <a:rPr lang="en-US" sz="1400" dirty="0">
                          <a:solidFill>
                            <a:srgbClr val="0000FF"/>
                          </a:solidFill>
                          <a:latin typeface="Courier New"/>
                          <a:ea typeface="Times New Roman"/>
                        </a:rPr>
                        <a:t>]</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then</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else</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err="1">
                          <a:solidFill>
                            <a:srgbClr val="0000FF"/>
                          </a:solidFill>
                          <a:latin typeface="Courier New"/>
                          <a:ea typeface="Times New Roman"/>
                        </a:rPr>
                        <a:t>fi</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a:solidFill>
                            <a:srgbClr val="0000FF"/>
                          </a:solidFill>
                          <a:latin typeface="Courier New"/>
                          <a:ea typeface="Times New Roman"/>
                        </a:rPr>
                        <a:t>if (</a:t>
                      </a:r>
                      <a:r>
                        <a:rPr lang="en-US" sz="1400" dirty="0">
                          <a:latin typeface="Courier New"/>
                          <a:ea typeface="Times New Roman"/>
                        </a:rPr>
                        <a:t> </a:t>
                      </a:r>
                      <a:r>
                        <a:rPr lang="en-US" sz="1400" i="1" dirty="0">
                          <a:latin typeface="Courier New"/>
                          <a:ea typeface="Times New Roman"/>
                        </a:rPr>
                        <a:t>condition</a:t>
                      </a:r>
                      <a:r>
                        <a:rPr lang="en-US" sz="1400" dirty="0">
                          <a:latin typeface="Courier New"/>
                          <a:ea typeface="Times New Roman"/>
                        </a:rPr>
                        <a:t> </a:t>
                      </a:r>
                      <a:r>
                        <a:rPr lang="en-US" sz="1400" dirty="0">
                          <a:solidFill>
                            <a:srgbClr val="0000FF"/>
                          </a:solidFill>
                          <a:latin typeface="Courier New"/>
                          <a:ea typeface="Times New Roman"/>
                        </a:rPr>
                        <a:t>) then</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else if (</a:t>
                      </a:r>
                      <a:r>
                        <a:rPr lang="en-US" sz="1400" dirty="0">
                          <a:latin typeface="Courier New"/>
                          <a:ea typeface="Times New Roman"/>
                        </a:rPr>
                        <a:t> </a:t>
                      </a:r>
                      <a:r>
                        <a:rPr lang="en-US" sz="1400" i="1" dirty="0">
                          <a:latin typeface="Courier New"/>
                          <a:ea typeface="Times New Roman"/>
                        </a:rPr>
                        <a:t>condition</a:t>
                      </a:r>
                      <a:r>
                        <a:rPr lang="en-US" sz="1400" dirty="0">
                          <a:latin typeface="Courier New"/>
                          <a:ea typeface="Times New Roman"/>
                        </a:rPr>
                        <a:t> </a:t>
                      </a:r>
                      <a:r>
                        <a:rPr lang="en-US" sz="1400" dirty="0">
                          <a:solidFill>
                            <a:srgbClr val="0000FF"/>
                          </a:solidFill>
                          <a:latin typeface="Courier New"/>
                          <a:ea typeface="Times New Roman"/>
                        </a:rPr>
                        <a:t>) then</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else</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err="1">
                          <a:solidFill>
                            <a:srgbClr val="0000FF"/>
                          </a:solidFill>
                          <a:latin typeface="Courier New"/>
                          <a:ea typeface="Times New Roman"/>
                        </a:rPr>
                        <a:t>endif</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8368">
                <a:tc>
                  <a:txBody>
                    <a:bodyPr/>
                    <a:lstStyle/>
                    <a:p>
                      <a:pPr algn="r" rtl="1">
                        <a:spcAft>
                          <a:spcPts val="0"/>
                        </a:spcAft>
                      </a:pPr>
                      <a:r>
                        <a:rPr lang="en-US" sz="1400" b="1" dirty="0">
                          <a:latin typeface="Times New Roman"/>
                          <a:ea typeface="Times New Roman"/>
                        </a:rPr>
                        <a:t>for</a:t>
                      </a: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a:solidFill>
                            <a:srgbClr val="0000FF"/>
                          </a:solidFill>
                          <a:latin typeface="Courier New"/>
                          <a:ea typeface="Times New Roman"/>
                        </a:rPr>
                        <a:t>for</a:t>
                      </a:r>
                      <a:r>
                        <a:rPr lang="en-US" sz="1400">
                          <a:latin typeface="Courier New"/>
                          <a:ea typeface="Times New Roman"/>
                        </a:rPr>
                        <a:t> </a:t>
                      </a:r>
                      <a:r>
                        <a:rPr lang="en-US" sz="1400" i="1">
                          <a:latin typeface="Courier New"/>
                          <a:ea typeface="Times New Roman"/>
                        </a:rPr>
                        <a:t>var</a:t>
                      </a:r>
                      <a:r>
                        <a:rPr lang="en-US" sz="1400">
                          <a:latin typeface="Courier New"/>
                          <a:ea typeface="Times New Roman"/>
                        </a:rPr>
                        <a:t> </a:t>
                      </a:r>
                      <a:r>
                        <a:rPr lang="en-US" sz="1400">
                          <a:solidFill>
                            <a:srgbClr val="0000FF"/>
                          </a:solidFill>
                          <a:latin typeface="Courier New"/>
                          <a:ea typeface="Times New Roman"/>
                        </a:rPr>
                        <a:t>in</a:t>
                      </a:r>
                      <a:r>
                        <a:rPr lang="en-US" sz="1400">
                          <a:latin typeface="Courier New"/>
                          <a:ea typeface="Times New Roman"/>
                        </a:rPr>
                        <a:t> </a:t>
                      </a:r>
                      <a:r>
                        <a:rPr lang="en-US" sz="1400" i="1">
                          <a:latin typeface="Courier New"/>
                          <a:ea typeface="Times New Roman"/>
                        </a:rPr>
                        <a:t>$list</a:t>
                      </a:r>
                      <a:endParaRPr lang="en-US" sz="1400">
                        <a:latin typeface="Times New Roman"/>
                        <a:ea typeface="Times New Roman"/>
                      </a:endParaRPr>
                    </a:p>
                    <a:p>
                      <a:pPr algn="l" rtl="0">
                        <a:spcAft>
                          <a:spcPts val="0"/>
                        </a:spcAft>
                      </a:pPr>
                      <a:r>
                        <a:rPr lang="en-US" sz="1400">
                          <a:solidFill>
                            <a:srgbClr val="0000FF"/>
                          </a:solidFill>
                          <a:latin typeface="Courier New"/>
                          <a:ea typeface="Times New Roman"/>
                        </a:rPr>
                        <a:t>do</a:t>
                      </a:r>
                      <a:endParaRPr lang="en-US" sz="1400">
                        <a:latin typeface="Times New Roman"/>
                        <a:ea typeface="Times New Roman"/>
                      </a:endParaRPr>
                    </a:p>
                    <a:p>
                      <a:pPr algn="l" rtl="0">
                        <a:spcAft>
                          <a:spcPts val="0"/>
                        </a:spcAft>
                      </a:pPr>
                      <a:r>
                        <a:rPr lang="en-US" sz="1400">
                          <a:latin typeface="Courier New"/>
                          <a:ea typeface="Times New Roman"/>
                        </a:rPr>
                        <a:t>   …</a:t>
                      </a:r>
                      <a:endParaRPr lang="en-US" sz="1400">
                        <a:latin typeface="Times New Roman"/>
                        <a:ea typeface="Times New Roman"/>
                      </a:endParaRPr>
                    </a:p>
                    <a:p>
                      <a:pPr algn="l" rtl="0">
                        <a:spcAft>
                          <a:spcPts val="0"/>
                        </a:spcAft>
                      </a:pPr>
                      <a:r>
                        <a:rPr lang="en-US" sz="1400">
                          <a:solidFill>
                            <a:srgbClr val="0000FF"/>
                          </a:solidFill>
                          <a:latin typeface="Courier New"/>
                          <a:ea typeface="Times New Roman"/>
                        </a:rPr>
                        <a:t>done</a:t>
                      </a:r>
                      <a:endParaRPr lang="en-US" sz="140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spcAft>
                          <a:spcPts val="0"/>
                        </a:spcAft>
                      </a:pPr>
                      <a:r>
                        <a:rPr lang="en-US" sz="1400" dirty="0" err="1">
                          <a:solidFill>
                            <a:srgbClr val="0000FF"/>
                          </a:solidFill>
                          <a:latin typeface="Courier New"/>
                          <a:ea typeface="Times New Roman"/>
                        </a:rPr>
                        <a:t>foreach</a:t>
                      </a:r>
                      <a:r>
                        <a:rPr lang="en-US" sz="1400" dirty="0">
                          <a:latin typeface="Courier New"/>
                          <a:ea typeface="Times New Roman"/>
                        </a:rPr>
                        <a:t> </a:t>
                      </a:r>
                      <a:r>
                        <a:rPr lang="en-US" sz="1400" i="1" dirty="0" err="1">
                          <a:latin typeface="Courier New"/>
                          <a:ea typeface="Times New Roman"/>
                        </a:rPr>
                        <a:t>var</a:t>
                      </a:r>
                      <a:r>
                        <a:rPr lang="en-US" sz="1400" dirty="0">
                          <a:latin typeface="Courier New"/>
                          <a:ea typeface="Times New Roman"/>
                        </a:rPr>
                        <a:t> </a:t>
                      </a:r>
                      <a:r>
                        <a:rPr lang="en-US" sz="1400" dirty="0">
                          <a:solidFill>
                            <a:srgbClr val="0000FF"/>
                          </a:solidFill>
                          <a:latin typeface="Courier New"/>
                          <a:ea typeface="Times New Roman"/>
                        </a:rPr>
                        <a:t>(</a:t>
                      </a:r>
                      <a:r>
                        <a:rPr lang="en-US" sz="1400" i="1" dirty="0">
                          <a:latin typeface="Courier New"/>
                          <a:ea typeface="Times New Roman"/>
                        </a:rPr>
                        <a:t> $list </a:t>
                      </a:r>
                      <a:r>
                        <a:rPr lang="en-US" sz="1400" dirty="0">
                          <a:solidFill>
                            <a:srgbClr val="0000FF"/>
                          </a:solidFill>
                          <a:latin typeface="Courier New"/>
                          <a:ea typeface="Times New Roman"/>
                        </a:rPr>
                        <a:t>)</a:t>
                      </a:r>
                      <a:endParaRPr lang="en-US" sz="1400" dirty="0">
                        <a:latin typeface="Times New Roman"/>
                        <a:ea typeface="Times New Roman"/>
                      </a:endParaRPr>
                    </a:p>
                    <a:p>
                      <a:pPr algn="l" rtl="0">
                        <a:spcAft>
                          <a:spcPts val="0"/>
                        </a:spcAft>
                      </a:pPr>
                      <a:r>
                        <a:rPr lang="en-US" sz="1400" dirty="0">
                          <a:latin typeface="Courier New"/>
                          <a:ea typeface="Times New Roman"/>
                        </a:rPr>
                        <a:t>   …</a:t>
                      </a:r>
                      <a:endParaRPr lang="en-US" sz="1400" dirty="0">
                        <a:latin typeface="Times New Roman"/>
                        <a:ea typeface="Times New Roman"/>
                      </a:endParaRPr>
                    </a:p>
                    <a:p>
                      <a:pPr algn="l" rtl="0">
                        <a:spcAft>
                          <a:spcPts val="0"/>
                        </a:spcAft>
                      </a:pPr>
                      <a:r>
                        <a:rPr lang="en-US" sz="1400" dirty="0">
                          <a:solidFill>
                            <a:srgbClr val="0000FF"/>
                          </a:solidFill>
                          <a:latin typeface="Courier New"/>
                          <a:ea typeface="Times New Roman"/>
                        </a:rPr>
                        <a:t>end</a:t>
                      </a:r>
                      <a:endParaRPr lang="en-US" sz="1400" dirty="0">
                        <a:latin typeface="Times New Roman"/>
                        <a:ea typeface="Times New Roman"/>
                      </a:endParaRPr>
                    </a:p>
                  </a:txBody>
                  <a:tcPr marL="61722" marR="617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2895012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4738" y="0"/>
            <a:ext cx="10515600" cy="1325563"/>
          </a:xfrm>
        </p:spPr>
        <p:txBody>
          <a:bodyPr>
            <a:normAutofit/>
          </a:bodyPr>
          <a:lstStyle/>
          <a:p>
            <a:r>
              <a:rPr lang="he-IL" dirty="0">
                <a:solidFill>
                  <a:schemeClr val="bg1"/>
                </a:solidFill>
                <a:cs typeface="Times New Roman" panose="02020603050405020304" pitchFamily="18" charset="0"/>
              </a:rPr>
              <a:t>פקודות של ה-</a:t>
            </a:r>
            <a:r>
              <a:rPr lang="en-US" dirty="0">
                <a:solidFill>
                  <a:schemeClr val="bg1"/>
                </a:solidFill>
                <a:cs typeface="Times New Roman" panose="02020603050405020304" pitchFamily="18" charset="0"/>
              </a:rPr>
              <a:t>SHELL</a:t>
            </a:r>
            <a:r>
              <a:rPr lang="he-IL" dirty="0">
                <a:solidFill>
                  <a:schemeClr val="bg1"/>
                </a:solidFill>
                <a:cs typeface="Times New Roman" panose="02020603050405020304" pitchFamily="18" charset="0"/>
              </a:rPr>
              <a:t> (המשך)</a:t>
            </a:r>
          </a:p>
        </p:txBody>
      </p:sp>
      <p:graphicFrame>
        <p:nvGraphicFramePr>
          <p:cNvPr id="5" name="Content Placeholder 9"/>
          <p:cNvGraphicFramePr>
            <a:graphicFrameLocks noGrp="1"/>
          </p:cNvGraphicFramePr>
          <p:nvPr>
            <p:ph idx="1"/>
            <p:extLst/>
          </p:nvPr>
        </p:nvGraphicFramePr>
        <p:xfrm>
          <a:off x="1989485" y="1325563"/>
          <a:ext cx="8424863" cy="5051610"/>
        </p:xfrm>
        <a:graphic>
          <a:graphicData uri="http://schemas.openxmlformats.org/drawingml/2006/table">
            <a:tbl>
              <a:tblPr rtl="1"/>
              <a:tblGrid>
                <a:gridCol w="1744663"/>
                <a:gridCol w="3316287"/>
                <a:gridCol w="3363913"/>
              </a:tblGrid>
              <a:tr h="274303">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tx1"/>
                          </a:solidFill>
                          <a:effectLst/>
                          <a:latin typeface="Times New Roman" pitchFamily="18" charset="0"/>
                          <a:cs typeface="Times New Roman" pitchFamily="18" charset="0"/>
                        </a:rPr>
                        <a:t>פקודה</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bsh/ksh/bash</a:t>
                      </a: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csh/tcsh</a:t>
                      </a: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77833">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while</a:t>
                      </a: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while [</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1" u="none" strike="noStrike" cap="none" normalizeH="0" baseline="0" smtClean="0">
                          <a:ln>
                            <a:noFill/>
                          </a:ln>
                          <a:solidFill>
                            <a:schemeClr val="tx1"/>
                          </a:solidFill>
                          <a:effectLst/>
                          <a:latin typeface="Courier New" pitchFamily="49" charset="0"/>
                          <a:cs typeface="Times New Roman" pitchFamily="18" charset="0"/>
                        </a:rPr>
                        <a:t>condition</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do</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done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while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1" u="none" strike="noStrike" cap="none" normalizeH="0" baseline="0" smtClean="0">
                          <a:ln>
                            <a:noFill/>
                          </a:ln>
                          <a:solidFill>
                            <a:schemeClr val="tx1"/>
                          </a:solidFill>
                          <a:effectLst/>
                          <a:latin typeface="Courier New" pitchFamily="49" charset="0"/>
                          <a:cs typeface="Times New Roman" pitchFamily="18" charset="0"/>
                        </a:rPr>
                        <a:t>condition</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end</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1722" marR="6172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1553">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case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case</a:t>
                      </a: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1" u="none" strike="noStrike" cap="none" normalizeH="0" baseline="0" dirty="0" smtClean="0">
                          <a:ln>
                            <a:noFill/>
                          </a:ln>
                          <a:solidFill>
                            <a:schemeClr val="tx1"/>
                          </a:solidFill>
                          <a:effectLst/>
                          <a:latin typeface="Courier New" pitchFamily="49" charset="0"/>
                          <a:cs typeface="Times New Roman" pitchFamily="18" charset="0"/>
                        </a:rPr>
                        <a:t>$</a:t>
                      </a:r>
                      <a:r>
                        <a:rPr kumimoji="0" lang="en-US" sz="1200" b="0" i="1" u="none" strike="noStrike" cap="none" normalizeH="0" baseline="0" dirty="0" err="1" smtClean="0">
                          <a:ln>
                            <a:noFill/>
                          </a:ln>
                          <a:solidFill>
                            <a:schemeClr val="tx1"/>
                          </a:solidFill>
                          <a:effectLst/>
                          <a:latin typeface="Courier New" pitchFamily="49" charset="0"/>
                          <a:cs typeface="Times New Roman" pitchFamily="18" charset="0"/>
                        </a:rPr>
                        <a:t>var</a:t>
                      </a: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in</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808000"/>
                          </a:solidFill>
                          <a:effectLst/>
                          <a:latin typeface="Courier New" pitchFamily="49" charset="0"/>
                          <a:cs typeface="Times New Roman" pitchFamily="18" charset="0"/>
                        </a:rPr>
                        <a:t>case1|case2</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8000"/>
                          </a:solidFill>
                          <a:effectLst/>
                          <a:latin typeface="Courier New" pitchFamily="49" charset="0"/>
                          <a:cs typeface="Times New Roman" pitchFamily="18" charset="0"/>
                        </a:rPr>
                        <a:t># case1 or case2</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808000"/>
                          </a:solidFill>
                          <a:effectLst/>
                          <a:latin typeface="Courier New" pitchFamily="49" charset="0"/>
                          <a:cs typeface="Times New Roman" pitchFamily="18" charset="0"/>
                        </a:rPr>
                        <a:t>[0-9]</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8000"/>
                          </a:solidFill>
                          <a:effectLst/>
                          <a:latin typeface="Courier New" pitchFamily="49" charset="0"/>
                          <a:cs typeface="Times New Roman" pitchFamily="18" charset="0"/>
                        </a:rPr>
                        <a:t># range</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808000"/>
                          </a:solidFill>
                          <a:effectLst/>
                          <a:latin typeface="Courier New" pitchFamily="49" charset="0"/>
                          <a:cs typeface="Times New Roman" pitchFamily="18" charset="0"/>
                        </a:rPr>
                        <a:t>*</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8000"/>
                          </a:solidFill>
                          <a:effectLst/>
                          <a:latin typeface="Courier New" pitchFamily="49" charset="0"/>
                          <a:cs typeface="Times New Roman" pitchFamily="18" charset="0"/>
                        </a:rPr>
                        <a:t># else</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dirty="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FF"/>
                          </a:solidFill>
                          <a:effectLst/>
                          <a:latin typeface="Courier New" pitchFamily="49" charset="0"/>
                          <a:cs typeface="Times New Roman" pitchFamily="18" charset="0"/>
                        </a:rPr>
                        <a:t>esac</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switch (</a:t>
                      </a: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200" b="0" i="1" u="none" strike="noStrike" cap="none" normalizeH="0" baseline="0" smtClean="0">
                          <a:ln>
                            <a:noFill/>
                          </a:ln>
                          <a:solidFill>
                            <a:schemeClr val="tx1"/>
                          </a:solidFill>
                          <a:effectLst/>
                          <a:latin typeface="Courier New" pitchFamily="49" charset="0"/>
                          <a:cs typeface="Times New Roman" pitchFamily="18" charset="0"/>
                        </a:rPr>
                        <a:t>$var</a:t>
                      </a: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200" b="0" i="0" u="none" strike="noStrike" cap="none" normalizeH="0" baseline="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case</a:t>
                      </a: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200" b="0" i="1" u="none" strike="noStrike" cap="none" normalizeH="0" baseline="0" smtClean="0">
                          <a:ln>
                            <a:noFill/>
                          </a:ln>
                          <a:solidFill>
                            <a:srgbClr val="808000"/>
                          </a:solidFill>
                          <a:effectLst/>
                          <a:latin typeface="Courier New" pitchFamily="49" charset="0"/>
                          <a:cs typeface="Times New Roman" pitchFamily="18" charset="0"/>
                        </a:rPr>
                        <a:t>case1</a:t>
                      </a:r>
                      <a:r>
                        <a:rPr kumimoji="0" lang="en-US" sz="1200" b="0" i="0" u="none" strike="noStrike" cap="none" normalizeH="0" baseline="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breaksw</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case</a:t>
                      </a: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200" b="0" i="1" u="none" strike="noStrike" cap="none" normalizeH="0" baseline="0" smtClean="0">
                          <a:ln>
                            <a:noFill/>
                          </a:ln>
                          <a:solidFill>
                            <a:srgbClr val="808000"/>
                          </a:solidFill>
                          <a:effectLst/>
                          <a:latin typeface="Courier New" pitchFamily="49" charset="0"/>
                          <a:cs typeface="Times New Roman" pitchFamily="18" charset="0"/>
                        </a:rPr>
                        <a:t>case2</a:t>
                      </a:r>
                      <a:r>
                        <a:rPr kumimoji="0" lang="en-US" sz="1200" b="0" i="0" u="none" strike="noStrike" cap="none" normalizeH="0" baseline="0" smtClean="0">
                          <a:ln>
                            <a:noFill/>
                          </a:ln>
                          <a:solidFill>
                            <a:srgbClr val="0000FF"/>
                          </a:solidFill>
                          <a:effectLst/>
                          <a:latin typeface="Courier New" pitchFamily="49" charset="0"/>
                          <a:cs typeface="Times New Roman" pitchFamily="18" charset="0"/>
                        </a:rPr>
                        <a:t>:</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breaksw</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case</a:t>
                      </a: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200" b="0" i="1" u="none" strike="noStrike" cap="none" normalizeH="0" baseline="0" smtClean="0">
                          <a:ln>
                            <a:noFill/>
                          </a:ln>
                          <a:solidFill>
                            <a:srgbClr val="808000"/>
                          </a:solidFill>
                          <a:effectLst/>
                          <a:latin typeface="Courier New" pitchFamily="49" charset="0"/>
                          <a:cs typeface="Times New Roman" pitchFamily="18" charset="0"/>
                        </a:rPr>
                        <a:t>default</a:t>
                      </a:r>
                      <a:r>
                        <a:rPr kumimoji="0" lang="en-US" sz="1200" b="0" i="0" u="none" strike="noStrike" cap="none" normalizeH="0" baseline="0" smtClean="0">
                          <a:ln>
                            <a:noFill/>
                          </a:ln>
                          <a:solidFill>
                            <a:srgbClr val="0000FF"/>
                          </a:solidFill>
                          <a:effectLst/>
                          <a:latin typeface="Courier New" pitchFamily="49" charset="0"/>
                          <a:cs typeface="Times New Roman" pitchFamily="18" charset="0"/>
                        </a:rPr>
                        <a:t>: </a:t>
                      </a:r>
                      <a:r>
                        <a:rPr kumimoji="0" lang="en-US" sz="1200" b="0" i="0" u="none" strike="noStrike" cap="none" normalizeH="0" baseline="0" smtClean="0">
                          <a:ln>
                            <a:noFill/>
                          </a:ln>
                          <a:solidFill>
                            <a:srgbClr val="008000"/>
                          </a:solidFill>
                          <a:effectLst/>
                          <a:latin typeface="Courier New" pitchFamily="49" charset="0"/>
                          <a:cs typeface="Times New Roman" pitchFamily="18" charset="0"/>
                        </a:rPr>
                        <a:t># else</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ourier New" pitchFamily="49" charset="0"/>
                          <a:cs typeface="Times New Roman" pitchFamily="18" charset="0"/>
                        </a:rPr>
                        <a:t>  …</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breaksw</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FF"/>
                          </a:solidFill>
                          <a:effectLst/>
                          <a:latin typeface="Courier New" pitchFamily="49" charset="0"/>
                          <a:cs typeface="Times New Roman" pitchFamily="18" charset="0"/>
                        </a:rPr>
                        <a:t>endsw</a:t>
                      </a: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0">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400" b="1" i="0" u="none" strike="noStrike" cap="none" normalizeH="0" baseline="0" smtClean="0">
                          <a:ln>
                            <a:noFill/>
                          </a:ln>
                          <a:solidFill>
                            <a:schemeClr val="tx1"/>
                          </a:solidFill>
                          <a:effectLst/>
                          <a:latin typeface="Times New Roman" pitchFamily="18" charset="0"/>
                          <a:cs typeface="Times New Roman" pitchFamily="18" charset="0"/>
                        </a:rPr>
                        <a:t>הגדרת פונקציה/שגרה</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Courier New" pitchFamily="49" charset="0"/>
                          <a:cs typeface="Times New Roman" pitchFamily="18" charset="0"/>
                        </a:rPr>
                        <a:t>func</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alias</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1" u="none" strike="noStrike" cap="none" normalizeH="0" baseline="0" smtClean="0">
                          <a:ln>
                            <a:noFill/>
                          </a:ln>
                          <a:solidFill>
                            <a:schemeClr val="tx1"/>
                          </a:solidFill>
                          <a:effectLst/>
                          <a:latin typeface="Courier New" pitchFamily="49" charset="0"/>
                          <a:cs typeface="Times New Roman" pitchFamily="18" charset="0"/>
                        </a:rPr>
                        <a:t>func</a:t>
                      </a: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r>
                        <a:rPr kumimoji="0" lang="en-US" sz="1400" b="0" i="1" u="none" strike="noStrike" cap="none" normalizeH="0" baseline="0" smtClean="0">
                          <a:ln>
                            <a:noFill/>
                          </a:ln>
                          <a:solidFill>
                            <a:srgbClr val="808000"/>
                          </a:solidFill>
                          <a:effectLst/>
                          <a:latin typeface="Courier New" pitchFamily="49" charset="0"/>
                          <a:cs typeface="Times New Roman" pitchFamily="18" charset="0"/>
                        </a:rPr>
                        <a:t>one line of commands</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26">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400" b="1" i="0" u="none" strike="noStrike" cap="none" normalizeH="0" baseline="0" smtClean="0">
                          <a:ln>
                            <a:noFill/>
                          </a:ln>
                          <a:solidFill>
                            <a:schemeClr val="tx1"/>
                          </a:solidFill>
                          <a:effectLst/>
                          <a:latin typeface="Times New Roman" pitchFamily="18" charset="0"/>
                          <a:cs typeface="Times New Roman" pitchFamily="18" charset="0"/>
                        </a:rPr>
                        <a:t>קריאת משתנים מקובץ הגדרות</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1" u="none" strike="noStrike" cap="none" normalizeH="0" baseline="0" smtClean="0">
                          <a:ln>
                            <a:noFill/>
                          </a:ln>
                          <a:solidFill>
                            <a:schemeClr val="tx1"/>
                          </a:solidFill>
                          <a:effectLst/>
                          <a:latin typeface="Courier New" pitchFamily="49" charset="0"/>
                          <a:cs typeface="Times New Roman" pitchFamily="18" charset="0"/>
                        </a:rPr>
                        <a:t>globals_file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r" defTabSz="914400" rtl="1" eaLnBrk="1" fontAlgn="base" latinLnBrk="0" hangingPunct="1">
                        <a:lnSpc>
                          <a:spcPct val="100000"/>
                        </a:lnSpc>
                        <a:spcBef>
                          <a:spcPct val="0"/>
                        </a:spcBef>
                        <a:spcAft>
                          <a:spcPct val="0"/>
                        </a:spcAft>
                        <a:buClrTx/>
                        <a:buSzTx/>
                        <a:buFontTx/>
                        <a:buNone/>
                        <a:tabLst/>
                      </a:pPr>
                      <a:r>
                        <a:rPr kumimoji="0" lang="he-IL" sz="1400" b="0" i="0" u="none" strike="noStrike" cap="none" normalizeH="0" baseline="0" smtClean="0">
                          <a:ln>
                            <a:noFill/>
                          </a:ln>
                          <a:solidFill>
                            <a:schemeClr val="tx1"/>
                          </a:solidFill>
                          <a:effectLst/>
                          <a:latin typeface="Times New Roman" pitchFamily="18" charset="0"/>
                          <a:cs typeface="Times New Roman" pitchFamily="18" charset="0"/>
                        </a:rPr>
                        <a:t>(ב-</a:t>
                      </a: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bash</a:t>
                      </a:r>
                      <a:r>
                        <a:rPr kumimoji="0" lang="he-IL" sz="1400" b="0" i="0" u="none" strike="noStrike" cap="none" normalizeH="0" baseline="0" smtClean="0">
                          <a:ln>
                            <a:noFill/>
                          </a:ln>
                          <a:solidFill>
                            <a:schemeClr val="tx1"/>
                          </a:solidFill>
                          <a:effectLst/>
                          <a:latin typeface="Times New Roman" pitchFamily="18" charset="0"/>
                          <a:cs typeface="Times New Roman" pitchFamily="18" charset="0"/>
                        </a:rPr>
                        <a:t> ניתן להשתמש גם ב-</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source</a:t>
                      </a:r>
                      <a:r>
                        <a:rPr kumimoji="0" lang="he-IL" sz="14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Courier New" pitchFamily="49" charset="0"/>
                          <a:cs typeface="Times New Roman" pitchFamily="18" charset="0"/>
                        </a:rPr>
                        <a:t>source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 </a:t>
                      </a:r>
                      <a:r>
                        <a:rPr kumimoji="0" lang="en-US" sz="1400" b="0" i="1" u="none" strike="noStrike" cap="none" normalizeH="0" baseline="0" smtClean="0">
                          <a:ln>
                            <a:noFill/>
                          </a:ln>
                          <a:solidFill>
                            <a:schemeClr val="tx1"/>
                          </a:solidFill>
                          <a:effectLst/>
                          <a:latin typeface="Courier New" pitchFamily="49" charset="0"/>
                          <a:cs typeface="Times New Roman" pitchFamily="18" charset="0"/>
                        </a:rPr>
                        <a:t>globals_file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8771">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400" b="1" i="0" u="none" strike="noStrike" cap="none" normalizeH="0" baseline="0" smtClean="0">
                          <a:ln>
                            <a:noFill/>
                          </a:ln>
                          <a:solidFill>
                            <a:schemeClr val="tx1"/>
                          </a:solidFill>
                          <a:effectLst/>
                          <a:latin typeface="Times New Roman" pitchFamily="18" charset="0"/>
                          <a:cs typeface="Times New Roman" pitchFamily="18" charset="0"/>
                        </a:rPr>
                        <a:t>חזרה </a:t>
                      </a: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n</a:t>
                      </a:r>
                      <a:r>
                        <a:rPr kumimoji="0" lang="he-IL" sz="1400" b="1" i="0" u="none" strike="noStrike" cap="none" normalizeH="0" baseline="0" smtClean="0">
                          <a:ln>
                            <a:noFill/>
                          </a:ln>
                          <a:solidFill>
                            <a:schemeClr val="tx1"/>
                          </a:solidFill>
                          <a:effectLst/>
                          <a:latin typeface="Times New Roman" pitchFamily="18" charset="0"/>
                          <a:cs typeface="Times New Roman" pitchFamily="18" charset="0"/>
                        </a:rPr>
                        <a:t> פעמים על אותה השורה</a:t>
                      </a:r>
                      <a:endParaRPr kumimoji="0" lang="en-US" sz="14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he-IL" sz="1400" b="0" i="0" u="none" strike="noStrike" cap="none" normalizeH="0" baseline="0" smtClean="0">
                          <a:ln>
                            <a:noFill/>
                          </a:ln>
                          <a:solidFill>
                            <a:schemeClr val="tx1"/>
                          </a:solidFill>
                          <a:effectLst/>
                          <a:latin typeface="Times New Roman" pitchFamily="18" charset="0"/>
                          <a:cs typeface="Times New Roman" pitchFamily="18" charset="0"/>
                        </a:rPr>
                        <a:t>אין פקודה ייעודית</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Courier New" pitchFamily="49" charset="0"/>
                          <a:cs typeface="Times New Roman" pitchFamily="18" charset="0"/>
                        </a:rPr>
                        <a:t>repeat </a:t>
                      </a:r>
                      <a:r>
                        <a:rPr kumimoji="0" lang="en-US" sz="1400" b="0" i="0" u="none" strike="noStrike" cap="none" normalizeH="0" baseline="0" dirty="0" smtClean="0">
                          <a:ln>
                            <a:noFill/>
                          </a:ln>
                          <a:solidFill>
                            <a:srgbClr val="808000"/>
                          </a:solidFill>
                          <a:effectLst/>
                          <a:latin typeface="Courier New" pitchFamily="49" charset="0"/>
                          <a:cs typeface="Times New Roman" pitchFamily="18" charset="0"/>
                        </a:rPr>
                        <a:t>n</a:t>
                      </a:r>
                      <a:r>
                        <a:rPr kumimoji="0" lang="en-US" sz="1400" b="0" i="0" u="none" strike="noStrike" cap="none" normalizeH="0" baseline="0" dirty="0" smtClean="0">
                          <a:ln>
                            <a:noFill/>
                          </a:ln>
                          <a:solidFill>
                            <a:srgbClr val="0000FF"/>
                          </a:solidFill>
                          <a:effectLst/>
                          <a:latin typeface="Courier New" pitchFamily="49" charset="0"/>
                          <a:cs typeface="Times New Roman" pitchFamily="18" charset="0"/>
                        </a:rPr>
                        <a:t> </a:t>
                      </a:r>
                      <a:r>
                        <a:rPr kumimoji="0" lang="en-US" sz="1400" b="0" i="1" u="none" strike="noStrike" cap="none" normalizeH="0" baseline="0" dirty="0" smtClean="0">
                          <a:ln>
                            <a:noFill/>
                          </a:ln>
                          <a:solidFill>
                            <a:srgbClr val="808000"/>
                          </a:solidFill>
                          <a:effectLst/>
                          <a:latin typeface="Courier New" pitchFamily="49" charset="0"/>
                          <a:cs typeface="Times New Roman" pitchFamily="18" charset="0"/>
                        </a:rPr>
                        <a:t>echo hello</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199</a:t>
            </a:fld>
            <a:endParaRPr lang="he-IL" dirty="0"/>
          </a:p>
        </p:txBody>
      </p:sp>
    </p:spTree>
    <p:extLst>
      <p:ext uri="{BB962C8B-B14F-4D97-AF65-F5344CB8AC3E}">
        <p14:creationId xmlns:p14="http://schemas.microsoft.com/office/powerpoint/2010/main" xmlns="" val="3997438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99581" y="210909"/>
            <a:ext cx="10515600" cy="1325563"/>
          </a:xfrm>
          <a:prstGeom prst="rect">
            <a:avLst/>
          </a:prstGeom>
        </p:spPr>
        <p:txBody>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r>
              <a:rPr lang="en-US" dirty="0" smtClean="0">
                <a:solidFill>
                  <a:schemeClr val="bg1"/>
                </a:solidFill>
                <a:cs typeface="Times New Roman" panose="02020603050405020304" pitchFamily="18" charset="0"/>
              </a:rPr>
              <a:t>Table Of Contents</a:t>
            </a:r>
          </a:p>
        </p:txBody>
      </p:sp>
      <p:graphicFrame>
        <p:nvGraphicFramePr>
          <p:cNvPr id="3" name="טבלה 2"/>
          <p:cNvGraphicFramePr>
            <a:graphicFrameLocks noGrp="1"/>
          </p:cNvGraphicFramePr>
          <p:nvPr>
            <p:extLst>
              <p:ext uri="{D42A27DB-BD31-4B8C-83A1-F6EECF244321}">
                <p14:modId xmlns:p14="http://schemas.microsoft.com/office/powerpoint/2010/main" xmlns="" val="2984108570"/>
              </p:ext>
            </p:extLst>
          </p:nvPr>
        </p:nvGraphicFramePr>
        <p:xfrm>
          <a:off x="2128344" y="1715220"/>
          <a:ext cx="8386380" cy="3332480"/>
        </p:xfrm>
        <a:graphic>
          <a:graphicData uri="http://schemas.openxmlformats.org/drawingml/2006/table">
            <a:tbl>
              <a:tblPr rtl="1" firstRow="1" bandRow="1">
                <a:tableStyleId>{5C22544A-7EE6-4342-B048-85BDC9FD1C3A}</a:tableStyleId>
              </a:tblPr>
              <a:tblGrid>
                <a:gridCol w="4193190"/>
                <a:gridCol w="4193190"/>
              </a:tblGrid>
              <a:tr h="0">
                <a:tc>
                  <a:txBody>
                    <a:bodyPr/>
                    <a:lstStyle/>
                    <a:p>
                      <a:pPr algn="ctr" rtl="1"/>
                      <a:r>
                        <a:rPr lang="en-US" dirty="0" smtClean="0"/>
                        <a:t>page</a:t>
                      </a:r>
                      <a:endParaRPr lang="he-IL" dirty="0"/>
                    </a:p>
                  </a:txBody>
                  <a:tcPr/>
                </a:tc>
                <a:tc>
                  <a:txBody>
                    <a:bodyPr/>
                    <a:lstStyle/>
                    <a:p>
                      <a:pPr algn="ctr" rtl="1"/>
                      <a:r>
                        <a:rPr lang="en-US" dirty="0" smtClean="0"/>
                        <a:t>Chapter</a:t>
                      </a:r>
                      <a:endParaRPr lang="he-IL" dirty="0"/>
                    </a:p>
                  </a:txBody>
                  <a:tcPr/>
                </a:tc>
              </a:tr>
              <a:tr h="370840">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2" action="ppaction://hlinksldjump"/>
                        </a:rPr>
                        <a:t>3</a:t>
                      </a:r>
                      <a:endParaRPr lang="he-IL" dirty="0"/>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2" action="ppaction://hlinksldjump"/>
                        </a:rPr>
                        <a:t>Introduction to Linux chapter 1</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3" action="ppaction://hlinksldjump"/>
                        </a:rPr>
                        <a:t>29</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3" action="ppaction://hlinksldjump"/>
                        </a:rPr>
                        <a:t>Working with the shell chapter 2 </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4" action="ppaction://hlinksldjump"/>
                        </a:rPr>
                        <a:t>66</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4" action="ppaction://hlinksldjump"/>
                        </a:rPr>
                        <a:t>Regular Expressions &amp; Filters chapter 3</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5" action="ppaction://hlinksldjump"/>
                        </a:rPr>
                        <a:t>86</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5" action="ppaction://hlinksldjump"/>
                        </a:rPr>
                        <a:t>Process Management chapter 4</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6" action="ppaction://hlinksldjump"/>
                        </a:rPr>
                        <a:t>107</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6" action="ppaction://hlinksldjump"/>
                        </a:rPr>
                        <a:t>Files And File Systems chapter 5 </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7" action="ppaction://hlinksldjump"/>
                        </a:rPr>
                        <a:t>134</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7" action="ppaction://hlinksldjump"/>
                        </a:rPr>
                        <a:t>Bourne Shell Programming chapter 6 </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8" action="ppaction://hlinksldjump"/>
                        </a:rPr>
                        <a:t>194</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8" action="ppaction://hlinksldjump"/>
                        </a:rPr>
                        <a:t>AWK chapter 7 </a:t>
                      </a:r>
                      <a:endParaRPr lang="he-IL" dirty="0"/>
                    </a:p>
                  </a:txBody>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9" action="ppaction://hlinksldjump"/>
                        </a:rPr>
                        <a:t>223</a:t>
                      </a:r>
                      <a:endPar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endParaRPr>
                    </a:p>
                  </a:txBody>
                  <a:tcPr/>
                </a:tc>
                <a:tc>
                  <a:txBody>
                    <a:bodyPr/>
                    <a:lstStyle/>
                    <a:p>
                      <a:pPr algn="ctr" rtl="1"/>
                      <a:r>
                        <a:rPr lang="en-US" dirty="0" smtClean="0">
                          <a:ln w="0"/>
                          <a:effectLst>
                            <a:outerShdw blurRad="38100" dist="19050" dir="2700000" algn="tl" rotWithShape="0">
                              <a:schemeClr val="dk1">
                                <a:alpha val="40000"/>
                              </a:schemeClr>
                            </a:outerShdw>
                          </a:effectLst>
                          <a:latin typeface="Tahoma" pitchFamily="34" charset="0"/>
                          <a:ea typeface="Tahoma" pitchFamily="34" charset="0"/>
                          <a:cs typeface="Tahoma" pitchFamily="34" charset="0"/>
                          <a:hlinkClick r:id="rId9" action="ppaction://hlinksldjump"/>
                        </a:rPr>
                        <a:t>Python chapter 8 </a:t>
                      </a:r>
                      <a:endParaRPr lang="he-IL" dirty="0"/>
                    </a:p>
                  </a:txBody>
                  <a:tcPr/>
                </a:tc>
              </a:tr>
            </a:tbl>
          </a:graphicData>
        </a:graphic>
      </p:graphicFrame>
    </p:spTree>
    <p:extLst>
      <p:ext uri="{BB962C8B-B14F-4D97-AF65-F5344CB8AC3E}">
        <p14:creationId xmlns:p14="http://schemas.microsoft.com/office/powerpoint/2010/main" xmlns="" val="864143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99581" y="352599"/>
            <a:ext cx="10515600" cy="1325563"/>
          </a:xfrm>
        </p:spPr>
        <p:txBody>
          <a:bodyPr/>
          <a:lstStyle/>
          <a:p>
            <a:r>
              <a:rPr lang="en-US" dirty="0" err="1">
                <a:solidFill>
                  <a:schemeClr val="bg1"/>
                </a:solidFill>
                <a:cs typeface="Times New Roman" panose="02020603050405020304" pitchFamily="18" charset="0"/>
              </a:rPr>
              <a:t>ls</a:t>
            </a:r>
            <a:r>
              <a:rPr lang="en-US" dirty="0">
                <a:solidFill>
                  <a:schemeClr val="bg1"/>
                </a:solidFill>
                <a:cs typeface="Times New Roman" panose="02020603050405020304" pitchFamily="18" charset="0"/>
              </a:rPr>
              <a:t> command</a:t>
            </a:r>
          </a:p>
        </p:txBody>
      </p:sp>
      <p:sp>
        <p:nvSpPr>
          <p:cNvPr id="24579" name="Rectangle 3"/>
          <p:cNvSpPr>
            <a:spLocks noGrp="1" noChangeArrowheads="1"/>
          </p:cNvSpPr>
          <p:nvPr>
            <p:ph idx="1"/>
          </p:nvPr>
        </p:nvSpPr>
        <p:spPr>
          <a:xfrm>
            <a:off x="1847850" y="1844675"/>
            <a:ext cx="8650288" cy="4503738"/>
          </a:xfrm>
        </p:spPr>
        <p:txBody>
          <a:bodyPr/>
          <a:lstStyle/>
          <a:p>
            <a:pPr algn="l" rtl="0" eaLnBrk="1" hangingPunct="1">
              <a:lnSpc>
                <a:spcPct val="90000"/>
              </a:lnSpc>
            </a:pPr>
            <a:r>
              <a:rPr lang="en-US" sz="1800" dirty="0" err="1">
                <a:cs typeface="Arial" panose="020B0604020202020204" pitchFamily="34" charset="0"/>
              </a:rPr>
              <a:t>ls</a:t>
            </a:r>
            <a:r>
              <a:rPr lang="en-US" sz="1800" dirty="0">
                <a:cs typeface="Arial" panose="020B0604020202020204" pitchFamily="34" charset="0"/>
              </a:rPr>
              <a:t> [-</a:t>
            </a:r>
            <a:r>
              <a:rPr lang="en-US" sz="1800" dirty="0" err="1">
                <a:cs typeface="Arial" panose="020B0604020202020204" pitchFamily="34" charset="0"/>
              </a:rPr>
              <a:t>adiFRtr</a:t>
            </a:r>
            <a:r>
              <a:rPr lang="en-US" sz="1800" dirty="0">
                <a:cs typeface="Arial" panose="020B0604020202020204" pitchFamily="34" charset="0"/>
              </a:rPr>
              <a:t>] directory</a:t>
            </a:r>
          </a:p>
          <a:p>
            <a:pPr lvl="1" algn="l" rtl="0" eaLnBrk="1" hangingPunct="1">
              <a:lnSpc>
                <a:spcPct val="90000"/>
              </a:lnSpc>
            </a:pPr>
            <a:r>
              <a:rPr lang="en-US" sz="1600" dirty="0">
                <a:cs typeface="Arial" panose="020B0604020202020204" pitchFamily="34" charset="0"/>
              </a:rPr>
              <a:t>-a	list all files, including those that begin with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a:t>
            </a:r>
            <a:r>
              <a:rPr lang="en-US" sz="1600" dirty="0">
                <a:latin typeface="Times New Roman" panose="02020603050405020304" pitchFamily="18" charset="0"/>
                <a:cs typeface="Arial" panose="020B0604020202020204" pitchFamily="34" charset="0"/>
              </a:rPr>
              <a:t>”</a:t>
            </a:r>
            <a:endParaRPr lang="en-US" sz="1600" dirty="0">
              <a:cs typeface="Arial" panose="020B0604020202020204" pitchFamily="34" charset="0"/>
            </a:endParaRPr>
          </a:p>
          <a:p>
            <a:pPr lvl="1" algn="l" rtl="0" eaLnBrk="1" hangingPunct="1">
              <a:lnSpc>
                <a:spcPct val="90000"/>
              </a:lnSpc>
            </a:pPr>
            <a:r>
              <a:rPr lang="en-US" sz="1600" dirty="0">
                <a:cs typeface="Arial" panose="020B0604020202020204" pitchFamily="34" charset="0"/>
              </a:rPr>
              <a:t>-d	list information on the directory and not on its content</a:t>
            </a:r>
          </a:p>
          <a:p>
            <a:pPr lvl="1" algn="l" rtl="0" eaLnBrk="1" hangingPunct="1">
              <a:lnSpc>
                <a:spcPct val="90000"/>
              </a:lnSpc>
            </a:pPr>
            <a:r>
              <a:rPr lang="en-US" sz="1600" dirty="0">
                <a:cs typeface="Arial" panose="020B0604020202020204" pitchFamily="34" charset="0"/>
              </a:rPr>
              <a:t>-F	marks directories with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 and executable files with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a:t>
            </a:r>
            <a:r>
              <a:rPr lang="en-US" sz="1600" dirty="0">
                <a:latin typeface="Times New Roman" panose="02020603050405020304" pitchFamily="18" charset="0"/>
                <a:cs typeface="Arial" panose="020B0604020202020204" pitchFamily="34" charset="0"/>
              </a:rPr>
              <a:t>”</a:t>
            </a:r>
            <a:endParaRPr lang="en-US" sz="1600" dirty="0">
              <a:cs typeface="Arial" panose="020B0604020202020204" pitchFamily="34" charset="0"/>
            </a:endParaRPr>
          </a:p>
          <a:p>
            <a:pPr lvl="1" algn="l" rtl="0" eaLnBrk="1" hangingPunct="1">
              <a:lnSpc>
                <a:spcPct val="90000"/>
              </a:lnSpc>
            </a:pPr>
            <a:r>
              <a:rPr lang="en-US" sz="1600" dirty="0">
                <a:cs typeface="Arial" panose="020B0604020202020204" pitchFamily="34" charset="0"/>
              </a:rPr>
              <a:t>-R	lists all sub directories </a:t>
            </a:r>
          </a:p>
          <a:p>
            <a:pPr lvl="1" algn="l" rtl="0" eaLnBrk="1" hangingPunct="1">
              <a:lnSpc>
                <a:spcPct val="90000"/>
              </a:lnSpc>
            </a:pPr>
            <a:r>
              <a:rPr lang="en-US" sz="1600" dirty="0">
                <a:cs typeface="Arial" panose="020B0604020202020204" pitchFamily="34" charset="0"/>
              </a:rPr>
              <a:t>-l	</a:t>
            </a:r>
            <a:r>
              <a:rPr lang="en-US" sz="1600" dirty="0" smtClean="0">
                <a:cs typeface="Arial" panose="020B0604020202020204" pitchFamily="34" charset="0"/>
              </a:rPr>
              <a:t>long </a:t>
            </a:r>
            <a:r>
              <a:rPr lang="en-US" sz="1600" dirty="0">
                <a:cs typeface="Arial" panose="020B0604020202020204" pitchFamily="34" charset="0"/>
              </a:rPr>
              <a:t>listing of the files</a:t>
            </a:r>
          </a:p>
          <a:p>
            <a:pPr lvl="1" algn="l" rtl="0" eaLnBrk="1" hangingPunct="1">
              <a:lnSpc>
                <a:spcPct val="90000"/>
              </a:lnSpc>
            </a:pPr>
            <a:r>
              <a:rPr lang="en-US" sz="1600" dirty="0">
                <a:cs typeface="Arial" panose="020B0604020202020204" pitchFamily="34" charset="0"/>
              </a:rPr>
              <a:t>-t	</a:t>
            </a:r>
            <a:r>
              <a:rPr lang="en-US" sz="1600" dirty="0" smtClean="0">
                <a:cs typeface="Arial" panose="020B0604020202020204" pitchFamily="34" charset="0"/>
              </a:rPr>
              <a:t>sort </a:t>
            </a:r>
            <a:r>
              <a:rPr lang="en-US" sz="1600" dirty="0">
                <a:cs typeface="Arial" panose="020B0604020202020204" pitchFamily="34" charset="0"/>
              </a:rPr>
              <a:t>the files by modification time</a:t>
            </a:r>
          </a:p>
          <a:p>
            <a:pPr lvl="1" algn="l" rtl="0" eaLnBrk="1" hangingPunct="1">
              <a:lnSpc>
                <a:spcPct val="90000"/>
              </a:lnSpc>
            </a:pPr>
            <a:r>
              <a:rPr lang="en-US" sz="1600" dirty="0">
                <a:cs typeface="Arial" panose="020B0604020202020204" pitchFamily="34" charset="0"/>
              </a:rPr>
              <a:t>-r	</a:t>
            </a:r>
            <a:r>
              <a:rPr lang="en-US" sz="1600" dirty="0" smtClean="0">
                <a:cs typeface="Arial" panose="020B0604020202020204" pitchFamily="34" charset="0"/>
              </a:rPr>
              <a:t>reverse </a:t>
            </a:r>
            <a:r>
              <a:rPr lang="en-US" sz="1600" dirty="0">
                <a:cs typeface="Arial" panose="020B0604020202020204" pitchFamily="34" charset="0"/>
              </a:rPr>
              <a:t>the sort ordering</a:t>
            </a:r>
          </a:p>
          <a:p>
            <a:pPr lvl="1" algn="l" rtl="0" eaLnBrk="1" hangingPunct="1">
              <a:lnSpc>
                <a:spcPct val="90000"/>
              </a:lnSpc>
              <a:buFont typeface="Wingdings" panose="05000000000000000000" pitchFamily="2" charset="2"/>
              <a:buNone/>
            </a:pPr>
            <a:endParaRPr lang="en-US" sz="1600" dirty="0">
              <a:cs typeface="Arial" panose="020B0604020202020204" pitchFamily="34" charset="0"/>
            </a:endParaRPr>
          </a:p>
          <a:p>
            <a:pPr lvl="1"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a:t>
            </a:r>
            <a:r>
              <a:rPr lang="en-US" sz="1600" dirty="0" err="1">
                <a:solidFill>
                  <a:srgbClr val="006F6C"/>
                </a:solidFill>
                <a:cs typeface="Arial" panose="020B0604020202020204" pitchFamily="34" charset="0"/>
              </a:rPr>
              <a:t>pwd</a:t>
            </a:r>
            <a:endParaRPr lang="en-US" sz="16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1600" dirty="0">
                <a:solidFill>
                  <a:srgbClr val="006F6C"/>
                </a:solidFill>
                <a:cs typeface="Arial" panose="020B0604020202020204" pitchFamily="34" charset="0"/>
              </a:rPr>
              <a:t>/</a:t>
            </a:r>
            <a:r>
              <a:rPr lang="en-US" sz="1600" dirty="0" err="1">
                <a:solidFill>
                  <a:srgbClr val="006F6C"/>
                </a:solidFill>
                <a:cs typeface="Arial" panose="020B0604020202020204" pitchFamily="34" charset="0"/>
              </a:rPr>
              <a:t>bsmh</a:t>
            </a:r>
            <a:r>
              <a:rPr lang="en-US" sz="1600" dirty="0">
                <a:solidFill>
                  <a:srgbClr val="006F6C"/>
                </a:solidFill>
                <a:cs typeface="Arial" panose="020B0604020202020204" pitchFamily="34" charset="0"/>
              </a:rPr>
              <a:t>/courses/w61/w6100</a:t>
            </a:r>
          </a:p>
          <a:p>
            <a:pPr lvl="1"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ls</a:t>
            </a:r>
          </a:p>
          <a:p>
            <a:pPr lvl="1" algn="l" rtl="0" eaLnBrk="1" hangingPunct="1">
              <a:lnSpc>
                <a:spcPct val="90000"/>
              </a:lnSpc>
              <a:buFont typeface="Wingdings" panose="05000000000000000000" pitchFamily="2" charset="2"/>
              <a:buNone/>
            </a:pPr>
            <a:r>
              <a:rPr lang="en-US" sz="1600" dirty="0">
                <a:solidFill>
                  <a:srgbClr val="006F6C"/>
                </a:solidFill>
                <a:cs typeface="Arial" panose="020B0604020202020204" pitchFamily="34" charset="0"/>
              </a:rPr>
              <a:t>pooh    create_user.sh     </a:t>
            </a:r>
            <a:r>
              <a:rPr lang="en-US" sz="1600" dirty="0" err="1">
                <a:solidFill>
                  <a:srgbClr val="006F6C"/>
                </a:solidFill>
                <a:cs typeface="Arial" panose="020B0604020202020204" pitchFamily="34" charset="0"/>
              </a:rPr>
              <a:t>proj_files</a:t>
            </a:r>
            <a:endParaRPr lang="en-US" sz="1600" dirty="0">
              <a:solidFill>
                <a:srgbClr val="006F6C"/>
              </a:solidFill>
              <a:cs typeface="Arial" panose="020B0604020202020204" pitchFamily="34" charset="0"/>
            </a:endParaRPr>
          </a:p>
          <a:p>
            <a:pPr lvl="1"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ls </a:t>
            </a:r>
            <a:r>
              <a:rPr lang="en-US" sz="1600" dirty="0">
                <a:solidFill>
                  <a:srgbClr val="006F6C"/>
                </a:solidFill>
                <a:latin typeface="Times New Roman" panose="02020603050405020304" pitchFamily="18" charset="0"/>
                <a:cs typeface="Arial" panose="020B0604020202020204" pitchFamily="34" charset="0"/>
              </a:rPr>
              <a:t>–</a:t>
            </a:r>
            <a:r>
              <a:rPr lang="en-US" sz="1600" dirty="0" err="1">
                <a:solidFill>
                  <a:srgbClr val="006F6C"/>
                </a:solidFill>
                <a:cs typeface="Arial" panose="020B0604020202020204" pitchFamily="34" charset="0"/>
              </a:rPr>
              <a:t>aF</a:t>
            </a:r>
            <a:endParaRPr lang="en-US" sz="16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1600" dirty="0">
                <a:solidFill>
                  <a:srgbClr val="006F6C"/>
                </a:solidFill>
                <a:cs typeface="Arial" panose="020B0604020202020204" pitchFamily="34" charset="0"/>
              </a:rPr>
              <a:t>pooh    create_user.sh*   </a:t>
            </a:r>
            <a:r>
              <a:rPr lang="en-US" sz="1600" dirty="0" err="1">
                <a:solidFill>
                  <a:srgbClr val="006F6C"/>
                </a:solidFill>
                <a:cs typeface="Arial" panose="020B0604020202020204" pitchFamily="34" charset="0"/>
              </a:rPr>
              <a:t>proj_files</a:t>
            </a:r>
            <a:r>
              <a:rPr lang="en-US" sz="1600" dirty="0">
                <a:solidFill>
                  <a:srgbClr val="006F6C"/>
                </a:solidFill>
                <a:cs typeface="Arial" panose="020B0604020202020204" pitchFamily="34" charset="0"/>
              </a:rPr>
              <a:t>/    .login</a:t>
            </a:r>
          </a:p>
          <a:p>
            <a:pPr algn="l" rtl="0" eaLnBrk="1" hangingPunct="1">
              <a:lnSpc>
                <a:spcPct val="80000"/>
              </a:lnSpc>
              <a:buFont typeface="Wingdings" panose="05000000000000000000" pitchFamily="2" charset="2"/>
              <a:buNone/>
            </a:pPr>
            <a:endParaRPr lang="en-US" sz="1800"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782697277"/>
      </p:ext>
    </p:extLst>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7159" y="0"/>
            <a:ext cx="10515600" cy="1325563"/>
          </a:xfrm>
        </p:spPr>
        <p:txBody>
          <a:bodyPr>
            <a:normAutofit/>
          </a:bodyPr>
          <a:lstStyle/>
          <a:p>
            <a:r>
              <a:rPr lang="he-IL" dirty="0">
                <a:solidFill>
                  <a:schemeClr val="bg1"/>
                </a:solidFill>
                <a:cs typeface="Times New Roman" panose="02020603050405020304" pitchFamily="18" charset="0"/>
              </a:rPr>
              <a:t>משתנים של ה-</a:t>
            </a:r>
            <a:r>
              <a:rPr lang="en-US" dirty="0">
                <a:solidFill>
                  <a:schemeClr val="bg1"/>
                </a:solidFill>
                <a:cs typeface="Times New Roman" panose="02020603050405020304" pitchFamily="18" charset="0"/>
              </a:rPr>
              <a:t>SHELL</a:t>
            </a:r>
            <a:endParaRPr lang="he-IL" dirty="0">
              <a:solidFill>
                <a:schemeClr val="bg1"/>
              </a:solidFill>
              <a:cs typeface="Times New Roman" panose="02020603050405020304" pitchFamily="18" charset="0"/>
            </a:endParaRPr>
          </a:p>
        </p:txBody>
      </p:sp>
      <p:graphicFrame>
        <p:nvGraphicFramePr>
          <p:cNvPr id="5" name="Content Placeholder 6"/>
          <p:cNvGraphicFramePr>
            <a:graphicFrameLocks noGrp="1"/>
          </p:cNvGraphicFramePr>
          <p:nvPr>
            <p:ph idx="1"/>
            <p:extLst/>
          </p:nvPr>
        </p:nvGraphicFramePr>
        <p:xfrm>
          <a:off x="2068317" y="1838151"/>
          <a:ext cx="8270875" cy="2517773"/>
        </p:xfrm>
        <a:graphic>
          <a:graphicData uri="http://schemas.openxmlformats.org/drawingml/2006/table">
            <a:tbl>
              <a:tblPr rtl="1"/>
              <a:tblGrid>
                <a:gridCol w="1776413"/>
                <a:gridCol w="3192462"/>
                <a:gridCol w="3302000"/>
              </a:tblGrid>
              <a:tr h="393799">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1" i="0" u="none" strike="noStrike" cap="none" normalizeH="0" baseline="0" dirty="0" smtClean="0">
                          <a:ln>
                            <a:noFill/>
                          </a:ln>
                          <a:solidFill>
                            <a:schemeClr val="tx1"/>
                          </a:solidFill>
                          <a:effectLst/>
                          <a:latin typeface="Times New Roman" pitchFamily="18" charset="0"/>
                          <a:cs typeface="Times New Roman" pitchFamily="18" charset="0"/>
                        </a:rPr>
                        <a:t>משתנה</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bsh/ksh/bash</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csh/tcsh</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99">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מספר התהליך</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r h="548778">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קוד ההחזר של הפקודה האחרונה</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$status, $?</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99">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שם הסקריפט</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r h="393799">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כלל הארגומנטים</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r h="393799">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מספר הארגומנטים</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200</a:t>
            </a:fld>
            <a:endParaRPr lang="he-IL" dirty="0"/>
          </a:p>
        </p:txBody>
      </p:sp>
    </p:spTree>
    <p:extLst>
      <p:ext uri="{BB962C8B-B14F-4D97-AF65-F5344CB8AC3E}">
        <p14:creationId xmlns:p14="http://schemas.microsoft.com/office/powerpoint/2010/main" xmlns="" val="12193525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7159" y="0"/>
            <a:ext cx="10515600" cy="1325563"/>
          </a:xfrm>
        </p:spPr>
        <p:txBody>
          <a:bodyPr>
            <a:normAutofit/>
          </a:bodyPr>
          <a:lstStyle/>
          <a:p>
            <a:r>
              <a:rPr lang="en-US" dirty="0">
                <a:solidFill>
                  <a:schemeClr val="bg1"/>
                </a:solidFill>
                <a:cs typeface="Times New Roman" panose="02020603050405020304" pitchFamily="18" charset="0"/>
              </a:rPr>
              <a:t>redirection and pipes</a:t>
            </a:r>
            <a:endParaRPr lang="he-IL" dirty="0">
              <a:solidFill>
                <a:schemeClr val="bg1"/>
              </a:solidFill>
              <a:cs typeface="Times New Roman" panose="02020603050405020304" pitchFamily="18" charset="0"/>
            </a:endParaRPr>
          </a:p>
        </p:txBody>
      </p:sp>
      <p:graphicFrame>
        <p:nvGraphicFramePr>
          <p:cNvPr id="5" name="Content Placeholder 6"/>
          <p:cNvGraphicFramePr>
            <a:graphicFrameLocks noGrp="1"/>
          </p:cNvGraphicFramePr>
          <p:nvPr>
            <p:ph idx="1"/>
            <p:extLst/>
          </p:nvPr>
        </p:nvGraphicFramePr>
        <p:xfrm>
          <a:off x="2080843" y="1900781"/>
          <a:ext cx="8270875" cy="2800538"/>
        </p:xfrm>
        <a:graphic>
          <a:graphicData uri="http://schemas.openxmlformats.org/drawingml/2006/table">
            <a:tbl>
              <a:tblPr rtl="1"/>
              <a:tblGrid>
                <a:gridCol w="1776413"/>
                <a:gridCol w="3192462"/>
                <a:gridCol w="3302000"/>
              </a:tblGrid>
              <a:tr h="393611">
                <a:tc>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bsh/ksh/bash</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csh/tcsh</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134">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הפנית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output</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Times New Roman" pitchFamily="18" charset="0"/>
                        </a:rPr>
                        <a:t>cmd</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&gt;</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file</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r h="393611">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הפניית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error</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Times New Roman" pitchFamily="18" charset="0"/>
                        </a:rPr>
                        <a:t>cmd</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2&gt;</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file</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אי אפשר</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16">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הפניית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error</a:t>
                      </a: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 ו-</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a:t>
                      </a: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out</a:t>
                      </a:r>
                      <a:r>
                        <a:rPr kumimoji="0" lang="he-IL" sz="1800" b="0" i="0" u="none" strike="noStrike" cap="none" normalizeH="0" baseline="0" smtClean="0">
                          <a:ln>
                            <a:noFill/>
                          </a:ln>
                          <a:solidFill>
                            <a:schemeClr val="tx1"/>
                          </a:solidFill>
                          <a:effectLst/>
                          <a:latin typeface="Times New Roman" pitchFamily="18" charset="0"/>
                          <a:cs typeface="Times New Roman" pitchFamily="18" charset="0"/>
                        </a:rPr>
                        <a:t> לאותו הקובץ</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cmd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&gt;</a:t>
                      </a:r>
                      <a:r>
                        <a:rPr kumimoji="0" lang="he-IL" sz="1800" b="1" i="0" u="none" strike="noStrike" cap="none" normalizeH="0" baseline="0" dirty="0" smtClean="0">
                          <a:ln>
                            <a:noFill/>
                          </a:ln>
                          <a:solidFill>
                            <a:srgbClr val="0000FF"/>
                          </a:solidFill>
                          <a:effectLst/>
                          <a:latin typeface="Courier New" pitchFamily="49" charset="0"/>
                          <a:cs typeface="Times New Roman" pitchFamily="18" charset="0"/>
                        </a:rPr>
                        <a:t> </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file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2&gt;&amp;1</a:t>
                      </a:r>
                      <a:endParaRPr kumimoji="0" lang="en-US" sz="1800" b="0" i="0" u="none" strike="noStrike" cap="none" normalizeH="0" baseline="0" dirty="0" smtClean="0">
                        <a:ln>
                          <a:noFill/>
                        </a:ln>
                        <a:solidFill>
                          <a:schemeClr val="tx1"/>
                        </a:solidFill>
                        <a:effectLst/>
                        <a:latin typeface="Courier New" pitchFamily="49"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Courier New" pitchFamily="49" charset="0"/>
                          <a:cs typeface="Times New Roman" pitchFamily="18" charset="0"/>
                        </a:rPr>
                        <a:t>cmd</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&gt;&amp;</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 file</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258">
                <a:tc gridSpan="3">
                  <a:txBody>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c hMerge="1">
                  <a:txBody>
                    <a:bodyPr/>
                    <a:lstStyle/>
                    <a:p>
                      <a:pPr rtl="1"/>
                      <a:endParaRPr lang="he-IL"/>
                    </a:p>
                  </a:txBody>
                  <a:tcPr/>
                </a:tc>
              </a:tr>
              <a:tr h="393611">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Pipe</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cmd1 </a:t>
                      </a:r>
                      <a:r>
                        <a:rPr kumimoji="0" lang="he-IL" sz="1800" b="1" i="0" u="none" strike="noStrike" cap="none" normalizeH="0" baseline="0" smtClean="0">
                          <a:ln>
                            <a:noFill/>
                          </a:ln>
                          <a:solidFill>
                            <a:srgbClr val="0000FF"/>
                          </a:solidFill>
                          <a:effectLst/>
                          <a:latin typeface="Courier New" pitchFamily="49" charset="0"/>
                          <a:cs typeface="Times New Roman" pitchFamily="18" charset="0"/>
                        </a:rPr>
                        <a:t>|</a:t>
                      </a:r>
                      <a:r>
                        <a:rPr kumimoji="0" lang="en-US" sz="1800" b="0" i="0" u="none" strike="noStrike" cap="none" normalizeH="0" baseline="0" smtClean="0">
                          <a:ln>
                            <a:noFill/>
                          </a:ln>
                          <a:solidFill>
                            <a:schemeClr val="tx1"/>
                          </a:solidFill>
                          <a:effectLst/>
                          <a:latin typeface="Courier New" pitchFamily="49" charset="0"/>
                          <a:cs typeface="Times New Roman" pitchFamily="18" charset="0"/>
                        </a:rPr>
                        <a:t> cmd2</a:t>
                      </a:r>
                      <a:endParaRPr kumimoji="0" lang="en-US"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rtl="1"/>
                      <a:endParaRPr lang="he-IL"/>
                    </a:p>
                  </a:txBody>
                  <a:tcPr/>
                </a:tc>
              </a:tr>
              <a:tr h="393611">
                <a:tc>
                  <a:txBody>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Pipe </a:t>
                      </a:r>
                      <a:r>
                        <a:rPr kumimoji="0" lang="he-IL" sz="1800" b="0" i="0" u="none" strike="noStrike" cap="none" normalizeH="0" baseline="0" dirty="0" smtClean="0">
                          <a:ln>
                            <a:noFill/>
                          </a:ln>
                          <a:solidFill>
                            <a:schemeClr val="tx1"/>
                          </a:solidFill>
                          <a:effectLst/>
                          <a:latin typeface="Times New Roman" pitchFamily="18" charset="0"/>
                          <a:cs typeface="Times New Roman" pitchFamily="18" charset="0"/>
                        </a:rPr>
                        <a:t> גם של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error</a:t>
                      </a: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cmd1 </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2&gt;&amp;1 </a:t>
                      </a:r>
                      <a:r>
                        <a:rPr kumimoji="0" lang="he-IL" sz="1800" b="1" i="0" u="none" strike="noStrike" cap="none" normalizeH="0" baseline="0" dirty="0" smtClean="0">
                          <a:ln>
                            <a:noFill/>
                          </a:ln>
                          <a:solidFill>
                            <a:srgbClr val="0000FF"/>
                          </a:solidFill>
                          <a:effectLst/>
                          <a:latin typeface="Courier New" pitchFamily="49" charset="0"/>
                          <a:cs typeface="Times New Roman" pitchFamily="18" charset="0"/>
                        </a:rPr>
                        <a:t>|</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 </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cmd2</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Cmd1 </a:t>
                      </a:r>
                      <a:r>
                        <a:rPr kumimoji="0" lang="he-IL" sz="1800" b="1" i="0" u="none" strike="noStrike" cap="none" normalizeH="0" baseline="0" dirty="0" smtClean="0">
                          <a:ln>
                            <a:noFill/>
                          </a:ln>
                          <a:solidFill>
                            <a:srgbClr val="0000FF"/>
                          </a:solidFill>
                          <a:effectLst/>
                          <a:latin typeface="Courier New" pitchFamily="49" charset="0"/>
                          <a:cs typeface="Times New Roman" pitchFamily="18" charset="0"/>
                        </a:rPr>
                        <a:t>|</a:t>
                      </a:r>
                      <a:r>
                        <a:rPr kumimoji="0" lang="en-US" sz="1800" b="1" i="0" u="none" strike="noStrike" cap="none" normalizeH="0" baseline="0" dirty="0" smtClean="0">
                          <a:ln>
                            <a:noFill/>
                          </a:ln>
                          <a:solidFill>
                            <a:srgbClr val="0000FF"/>
                          </a:solidFill>
                          <a:effectLst/>
                          <a:latin typeface="Courier New" pitchFamily="49" charset="0"/>
                          <a:cs typeface="Times New Roman" pitchFamily="18" charset="0"/>
                        </a:rPr>
                        <a:t>&amp; </a:t>
                      </a:r>
                      <a:r>
                        <a:rPr kumimoji="0" lang="en-US" sz="1800" b="0" i="0" u="none" strike="noStrike" cap="none" normalizeH="0" baseline="0" dirty="0" smtClean="0">
                          <a:ln>
                            <a:noFill/>
                          </a:ln>
                          <a:solidFill>
                            <a:schemeClr val="tx1"/>
                          </a:solidFill>
                          <a:effectLst/>
                          <a:latin typeface="Courier New" pitchFamily="49" charset="0"/>
                          <a:cs typeface="Times New Roman" pitchFamily="18" charset="0"/>
                        </a:rPr>
                        <a:t>cmd2</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3933" marR="3393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201</a:t>
            </a:fld>
            <a:endParaRPr lang="he-IL" dirty="0"/>
          </a:p>
        </p:txBody>
      </p:sp>
    </p:spTree>
    <p:extLst>
      <p:ext uri="{BB962C8B-B14F-4D97-AF65-F5344CB8AC3E}">
        <p14:creationId xmlns:p14="http://schemas.microsoft.com/office/powerpoint/2010/main" xmlns="" val="200532176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7214992" y="3319397"/>
            <a:ext cx="6396624" cy="1067388"/>
          </a:xfrm>
        </p:spPr>
        <p:txBody>
          <a:bodyPr>
            <a:normAutofit/>
          </a:bodyPr>
          <a:lstStyle/>
          <a:p>
            <a:pPr algn="ctr" eaLnBrk="1" hangingPunct="1">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a:t>
            </a:r>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7</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
        <p:nvSpPr>
          <p:cNvPr id="5" name="Rectangle 2"/>
          <p:cNvSpPr>
            <a:spLocks noGrp="1" noChangeArrowheads="1"/>
          </p:cNvSpPr>
          <p:nvPr>
            <p:ph type="subTitle" idx="1"/>
          </p:nvPr>
        </p:nvSpPr>
        <p:spPr>
          <a:xfrm>
            <a:off x="6601217" y="2625008"/>
            <a:ext cx="2409172" cy="869754"/>
          </a:xfrm>
        </p:spPr>
        <p:txBody>
          <a:bodyPr>
            <a:normAutofit/>
          </a:bodyPr>
          <a:lstStyle/>
          <a:p>
            <a:pPr>
              <a:spcBef>
                <a:spcPct val="0"/>
              </a:spcBef>
            </a:pPr>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AWK</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202</a:t>
            </a:fld>
            <a:endParaRPr lang="he-IL" dirty="0"/>
          </a:p>
        </p:txBody>
      </p:sp>
    </p:spTree>
    <p:extLst>
      <p:ext uri="{BB962C8B-B14F-4D97-AF65-F5344CB8AC3E}">
        <p14:creationId xmlns:p14="http://schemas.microsoft.com/office/powerpoint/2010/main" xmlns="" val="262632930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2"/>
          <p:cNvSpPr>
            <a:spLocks noGrp="1" noChangeArrowheads="1"/>
          </p:cNvSpPr>
          <p:nvPr>
            <p:ph type="title"/>
          </p:nvPr>
        </p:nvSpPr>
        <p:spPr>
          <a:xfrm>
            <a:off x="349685" y="0"/>
            <a:ext cx="10515600" cy="1325563"/>
          </a:xfrm>
        </p:spPr>
        <p:txBody>
          <a:bodyPr>
            <a:normAutofit/>
          </a:bodyPr>
          <a:lstStyle/>
          <a:p>
            <a:r>
              <a:rPr lang="en-US" dirty="0">
                <a:solidFill>
                  <a:schemeClr val="bg1"/>
                </a:solidFill>
                <a:cs typeface="Times New Roman" panose="02020603050405020304" pitchFamily="18" charset="0"/>
              </a:rPr>
              <a:t>About awk</a:t>
            </a:r>
          </a:p>
        </p:txBody>
      </p:sp>
      <p:sp>
        <p:nvSpPr>
          <p:cNvPr id="279557" name="Rectangle 3"/>
          <p:cNvSpPr>
            <a:spLocks noGrp="1" noChangeArrowheads="1"/>
          </p:cNvSpPr>
          <p:nvPr>
            <p:ph idx="1"/>
          </p:nvPr>
        </p:nvSpPr>
        <p:spPr/>
        <p:txBody>
          <a:bodyPr/>
          <a:lstStyle/>
          <a:p>
            <a:pPr algn="l" rtl="0" eaLnBrk="1" hangingPunct="1">
              <a:lnSpc>
                <a:spcPct val="90000"/>
              </a:lnSpc>
            </a:pPr>
            <a:r>
              <a:rPr lang="en-US" sz="2400" b="1" dirty="0">
                <a:cs typeface="Arial" panose="020B0604020202020204" pitchFamily="34" charset="0"/>
              </a:rPr>
              <a:t>C-Based language for text processing</a:t>
            </a:r>
          </a:p>
          <a:p>
            <a:pPr algn="l" rtl="0" eaLnBrk="1" hangingPunct="1">
              <a:lnSpc>
                <a:spcPct val="90000"/>
              </a:lnSpc>
            </a:pPr>
            <a:r>
              <a:rPr lang="en-US" sz="2400" b="1" dirty="0">
                <a:cs typeface="Arial" panose="020B0604020202020204" pitchFamily="34" charset="0"/>
              </a:rPr>
              <a:t>The awk command is actually an interpreter which performs a given program.</a:t>
            </a:r>
          </a:p>
          <a:p>
            <a:pPr algn="l" rtl="0" eaLnBrk="1" hangingPunct="1">
              <a:lnSpc>
                <a:spcPct val="90000"/>
              </a:lnSpc>
            </a:pPr>
            <a:r>
              <a:rPr lang="en-US" sz="2400" b="1" dirty="0">
                <a:cs typeface="Arial" panose="020B0604020202020204" pitchFamily="34" charset="0"/>
              </a:rPr>
              <a:t>awk program must receive two inputs</a:t>
            </a:r>
            <a:r>
              <a:rPr lang="en-US" sz="2400" dirty="0">
                <a:cs typeface="Arial" panose="020B0604020202020204" pitchFamily="34" charset="0"/>
              </a:rPr>
              <a:t>:</a:t>
            </a:r>
          </a:p>
          <a:p>
            <a:pPr lvl="1" algn="l" rtl="0" eaLnBrk="1" hangingPunct="1">
              <a:lnSpc>
                <a:spcPct val="90000"/>
              </a:lnSpc>
            </a:pPr>
            <a:r>
              <a:rPr lang="en-US" sz="2000" dirty="0">
                <a:solidFill>
                  <a:srgbClr val="006666"/>
                </a:solidFill>
                <a:cs typeface="Arial" panose="020B0604020202020204" pitchFamily="34" charset="0"/>
              </a:rPr>
              <a:t>The awk program</a:t>
            </a:r>
          </a:p>
          <a:p>
            <a:pPr lvl="1" algn="l" rtl="0" eaLnBrk="1" hangingPunct="1">
              <a:lnSpc>
                <a:spcPct val="90000"/>
              </a:lnSpc>
            </a:pPr>
            <a:r>
              <a:rPr lang="en-US" sz="2000" dirty="0">
                <a:solidFill>
                  <a:srgbClr val="006666"/>
                </a:solidFill>
                <a:cs typeface="Arial" panose="020B0604020202020204" pitchFamily="34" charset="0"/>
              </a:rPr>
              <a:t>The input file to process (can be dropped if pipelines are used)</a:t>
            </a:r>
          </a:p>
          <a:p>
            <a:pPr algn="l" rtl="0" eaLnBrk="1" hangingPunct="1">
              <a:lnSpc>
                <a:spcPct val="90000"/>
              </a:lnSpc>
            </a:pPr>
            <a:r>
              <a:rPr lang="en-US" sz="2400" b="1" dirty="0">
                <a:cs typeface="Arial" panose="020B0604020202020204" pitchFamily="34" charset="0"/>
              </a:rPr>
              <a:t>Syntax</a:t>
            </a:r>
            <a:r>
              <a:rPr lang="en-US" sz="2400" dirty="0">
                <a:cs typeface="Arial" panose="020B0604020202020204" pitchFamily="34" charset="0"/>
              </a:rPr>
              <a:t>:</a:t>
            </a:r>
          </a:p>
          <a:p>
            <a:pPr lvl="1" algn="l" rtl="0" eaLnBrk="1" hangingPunct="1">
              <a:lnSpc>
                <a:spcPct val="90000"/>
              </a:lnSpc>
            </a:pPr>
            <a:r>
              <a:rPr lang="en-US" sz="2000" dirty="0">
                <a:solidFill>
                  <a:srgbClr val="006666"/>
                </a:solidFill>
                <a:cs typeface="Arial" panose="020B0604020202020204" pitchFamily="34" charset="0"/>
              </a:rPr>
              <a:t>awk </a:t>
            </a:r>
            <a:r>
              <a:rPr lang="en-US" sz="2000" dirty="0">
                <a:solidFill>
                  <a:srgbClr val="006666"/>
                </a:solidFill>
                <a:latin typeface="Times New Roman" panose="02020603050405020304" pitchFamily="18" charset="0"/>
                <a:cs typeface="Arial" panose="020B0604020202020204" pitchFamily="34" charset="0"/>
              </a:rPr>
              <a:t>–</a:t>
            </a:r>
            <a:r>
              <a:rPr lang="en-US" sz="2000" dirty="0">
                <a:solidFill>
                  <a:srgbClr val="006666"/>
                </a:solidFill>
                <a:cs typeface="Arial" panose="020B0604020202020204" pitchFamily="34" charset="0"/>
              </a:rPr>
              <a:t>f awk-program-file file-to-process</a:t>
            </a:r>
          </a:p>
          <a:p>
            <a:pPr lvl="1" algn="l" rtl="0" eaLnBrk="1" hangingPunct="1">
              <a:lnSpc>
                <a:spcPct val="90000"/>
              </a:lnSpc>
              <a:buFont typeface="Wingdings" panose="05000000000000000000" pitchFamily="2" charset="2"/>
              <a:buNone/>
            </a:pPr>
            <a:endParaRPr lang="en-US" sz="2000" dirty="0">
              <a:solidFill>
                <a:srgbClr val="006666"/>
              </a:solidFill>
              <a:cs typeface="Arial" panose="020B0604020202020204" pitchFamily="34" charset="0"/>
            </a:endParaRPr>
          </a:p>
          <a:p>
            <a:pPr lvl="1" algn="l" rtl="0" eaLnBrk="1" hangingPunct="1">
              <a:lnSpc>
                <a:spcPct val="90000"/>
              </a:lnSpc>
            </a:pPr>
            <a:r>
              <a:rPr lang="en-US" sz="2000" dirty="0">
                <a:solidFill>
                  <a:srgbClr val="006666"/>
                </a:solidFill>
                <a:cs typeface="Arial" panose="020B0604020202020204" pitchFamily="34" charset="0"/>
              </a:rPr>
              <a:t>awk will process the input-file using the specified awk-program</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203</a:t>
            </a:fld>
            <a:endParaRPr lang="he-IL" dirty="0"/>
          </a:p>
        </p:txBody>
      </p:sp>
    </p:spTree>
    <p:extLst>
      <p:ext uri="{BB962C8B-B14F-4D97-AF65-F5344CB8AC3E}">
        <p14:creationId xmlns:p14="http://schemas.microsoft.com/office/powerpoint/2010/main" xmlns="" val="3421565587"/>
      </p:ext>
    </p:extLst>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2"/>
          <p:cNvSpPr>
            <a:spLocks noGrp="1" noChangeArrowheads="1"/>
          </p:cNvSpPr>
          <p:nvPr>
            <p:ph type="title"/>
          </p:nvPr>
        </p:nvSpPr>
        <p:spPr>
          <a:xfrm>
            <a:off x="362211" y="0"/>
            <a:ext cx="10515600" cy="1325563"/>
          </a:xfrm>
        </p:spPr>
        <p:txBody>
          <a:bodyPr>
            <a:normAutofit/>
          </a:bodyPr>
          <a:lstStyle/>
          <a:p>
            <a:pPr eaLnBrk="1" hangingPunct="1"/>
            <a:r>
              <a:rPr lang="en-US" dirty="0">
                <a:solidFill>
                  <a:schemeClr val="bg1"/>
                </a:solidFill>
                <a:cs typeface="Times New Roman" panose="02020603050405020304" pitchFamily="18" charset="0"/>
              </a:rPr>
              <a:t>awk Program</a:t>
            </a:r>
          </a:p>
        </p:txBody>
      </p:sp>
      <p:sp>
        <p:nvSpPr>
          <p:cNvPr id="281605" name="Rectangle 3"/>
          <p:cNvSpPr>
            <a:spLocks noGrp="1" noChangeArrowheads="1"/>
          </p:cNvSpPr>
          <p:nvPr>
            <p:ph idx="1"/>
          </p:nvPr>
        </p:nvSpPr>
        <p:spPr/>
        <p:txBody>
          <a:bodyPr/>
          <a:lstStyle/>
          <a:p>
            <a:pPr algn="l" rtl="0" eaLnBrk="1" hangingPunct="1">
              <a:lnSpc>
                <a:spcPct val="90000"/>
              </a:lnSpc>
            </a:pPr>
            <a:r>
              <a:rPr lang="en-US" sz="2000" b="1" dirty="0">
                <a:cs typeface="Arial" panose="020B0604020202020204" pitchFamily="34" charset="0"/>
              </a:rPr>
              <a:t>awk program is constructed out of awk statements. Each statement is of the following format:</a:t>
            </a:r>
          </a:p>
          <a:p>
            <a:pPr algn="l" rtl="0" eaLnBrk="1" hangingPunct="1">
              <a:lnSpc>
                <a:spcPct val="90000"/>
              </a:lnSpc>
              <a:buFont typeface="Wingdings" panose="05000000000000000000" pitchFamily="2" charset="2"/>
              <a:buNone/>
            </a:pPr>
            <a:r>
              <a:rPr lang="en-US" sz="2000" dirty="0">
                <a:cs typeface="Arial" panose="020B0604020202020204" pitchFamily="34" charset="0"/>
              </a:rPr>
              <a:t>	</a:t>
            </a:r>
            <a:r>
              <a:rPr lang="en-US" sz="2000" i="1" dirty="0">
                <a:cs typeface="Arial" panose="020B0604020202020204" pitchFamily="34" charset="0"/>
              </a:rPr>
              <a:t>condition { awk-commands }</a:t>
            </a:r>
          </a:p>
          <a:p>
            <a:pPr algn="l" rtl="0" eaLnBrk="1" hangingPunct="1">
              <a:lnSpc>
                <a:spcPct val="90000"/>
              </a:lnSpc>
            </a:pPr>
            <a:r>
              <a:rPr lang="en-US" sz="2000" b="1" dirty="0">
                <a:cs typeface="Arial" panose="020B0604020202020204" pitchFamily="34" charset="0"/>
              </a:rPr>
              <a:t>For every line in the input, awk will iterate over each awk-statement and evaluate the condition. If the condition is true, the matching awk-commands are executed. </a:t>
            </a:r>
          </a:p>
          <a:p>
            <a:pPr algn="l" rtl="0" eaLnBrk="1" hangingPunct="1">
              <a:lnSpc>
                <a:spcPct val="90000"/>
              </a:lnSpc>
            </a:pPr>
            <a:r>
              <a:rPr lang="en-US" sz="2000" u="sng" dirty="0">
                <a:cs typeface="Arial" panose="020B0604020202020204" pitchFamily="34" charset="0"/>
              </a:rPr>
              <a:t>notice</a:t>
            </a:r>
            <a:r>
              <a:rPr lang="en-US" sz="2000" dirty="0">
                <a:cs typeface="Arial" panose="020B0604020202020204" pitchFamily="34" charset="0"/>
              </a:rPr>
              <a:t>: Unlike switch statements in c (or case in </a:t>
            </a:r>
            <a:r>
              <a:rPr lang="en-US" sz="2000" dirty="0" err="1">
                <a:cs typeface="Arial" panose="020B0604020202020204" pitchFamily="34" charset="0"/>
              </a:rPr>
              <a:t>sh</a:t>
            </a:r>
            <a:r>
              <a:rPr lang="en-US" sz="2000" dirty="0">
                <a:cs typeface="Arial" panose="020B0604020202020204" pitchFamily="34" charset="0"/>
              </a:rPr>
              <a:t>), matching one condition will not cause awk to stop. It will continue and evaluate other conditions. </a:t>
            </a:r>
          </a:p>
          <a:p>
            <a:pPr algn="l" rtl="0" eaLnBrk="1" hangingPunct="1">
              <a:lnSpc>
                <a:spcPct val="90000"/>
              </a:lnSpc>
            </a:pPr>
            <a:r>
              <a:rPr lang="en-US" sz="2000" dirty="0">
                <a:cs typeface="Arial" panose="020B0604020202020204" pitchFamily="34" charset="0"/>
              </a:rPr>
              <a:t>If the condition is dropped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the commands will be performed for each line. </a:t>
            </a:r>
          </a:p>
          <a:p>
            <a:pPr algn="l" rtl="0" eaLnBrk="1" hangingPunct="1">
              <a:lnSpc>
                <a:spcPct val="90000"/>
              </a:lnSpc>
              <a:buFont typeface="Wingdings" panose="05000000000000000000" pitchFamily="2" charset="2"/>
              <a:buNone/>
            </a:pPr>
            <a:r>
              <a:rPr lang="en-US" sz="2000" dirty="0">
                <a:cs typeface="Arial" panose="020B0604020202020204" pitchFamily="34" charset="0"/>
              </a:rPr>
              <a:t>	If the commands are dropped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the default command is print line to </a:t>
            </a:r>
            <a:r>
              <a:rPr lang="en-US" sz="2000" dirty="0" err="1">
                <a:cs typeface="Arial" panose="020B0604020202020204" pitchFamily="34" charset="0"/>
              </a:rPr>
              <a:t>stdout</a:t>
            </a:r>
            <a:r>
              <a:rPr lang="en-US" sz="2000" dirty="0">
                <a:cs typeface="Arial" panose="020B0604020202020204" pitchFamily="34" charset="0"/>
              </a:rPr>
              <a:t>.</a:t>
            </a:r>
            <a:endParaRPr lang="en-US" sz="2000" i="1" dirty="0">
              <a:cs typeface="Arial" panose="020B0604020202020204" pitchFamily="34" charset="0"/>
            </a:endParaRPr>
          </a:p>
          <a:p>
            <a:pPr algn="l" rtl="0" eaLnBrk="1" hangingPunct="1">
              <a:lnSpc>
                <a:spcPct val="80000"/>
              </a:lnSpc>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204</a:t>
            </a:fld>
            <a:endParaRPr lang="he-IL" dirty="0"/>
          </a:p>
        </p:txBody>
      </p:sp>
    </p:spTree>
    <p:extLst>
      <p:ext uri="{BB962C8B-B14F-4D97-AF65-F5344CB8AC3E}">
        <p14:creationId xmlns:p14="http://schemas.microsoft.com/office/powerpoint/2010/main" xmlns="" val="2769781596"/>
      </p:ext>
    </p:extLst>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12315" y="0"/>
            <a:ext cx="10515600" cy="1325563"/>
          </a:xfrm>
        </p:spPr>
        <p:txBody>
          <a:bodyPr>
            <a:normAutofit/>
          </a:bodyPr>
          <a:lstStyle/>
          <a:p>
            <a:pPr eaLnBrk="1" hangingPunct="1"/>
            <a:r>
              <a:rPr lang="en-US" dirty="0">
                <a:solidFill>
                  <a:schemeClr val="bg1"/>
                </a:solidFill>
                <a:cs typeface="Times New Roman" panose="02020603050405020304" pitchFamily="18" charset="0"/>
              </a:rPr>
              <a:t>Regular Expressions</a:t>
            </a:r>
          </a:p>
        </p:txBody>
      </p:sp>
      <p:sp>
        <p:nvSpPr>
          <p:cNvPr id="5" name="Rectangle 3"/>
          <p:cNvSpPr>
            <a:spLocks noGrp="1" noChangeArrowheads="1"/>
          </p:cNvSpPr>
          <p:nvPr>
            <p:ph idx="1"/>
          </p:nvPr>
        </p:nvSpPr>
        <p:spPr/>
        <p:txBody>
          <a:bodyPr>
            <a:normAutofit/>
          </a:bodyPr>
          <a:lstStyle/>
          <a:p>
            <a:pPr algn="l" rtl="0" eaLnBrk="1" hangingPunct="1">
              <a:lnSpc>
                <a:spcPct val="90000"/>
              </a:lnSpc>
            </a:pPr>
            <a:r>
              <a:rPr lang="en-US" sz="1800" b="1" dirty="0">
                <a:cs typeface="Arial" panose="020B0604020202020204" pitchFamily="34" charset="0"/>
              </a:rPr>
              <a:t>The most useful</a:t>
            </a:r>
            <a:r>
              <a:rPr lang="en-US" sz="1800" dirty="0">
                <a:cs typeface="Arial" panose="020B0604020202020204" pitchFamily="34" charset="0"/>
              </a:rPr>
              <a:t> </a:t>
            </a:r>
            <a:r>
              <a:rPr lang="en-US" sz="1800" i="1" dirty="0">
                <a:cs typeface="Arial" panose="020B0604020202020204" pitchFamily="34" charset="0"/>
              </a:rPr>
              <a:t>condition</a:t>
            </a:r>
            <a:r>
              <a:rPr lang="en-US" sz="1800" dirty="0">
                <a:cs typeface="Arial" panose="020B0604020202020204" pitchFamily="34" charset="0"/>
              </a:rPr>
              <a:t> </a:t>
            </a:r>
            <a:r>
              <a:rPr lang="en-US" sz="1800" b="1" dirty="0">
                <a:cs typeface="Arial" panose="020B0604020202020204" pitchFamily="34" charset="0"/>
              </a:rPr>
              <a:t>is the regular expression condition</a:t>
            </a:r>
            <a:r>
              <a:rPr lang="en-US" sz="1800" dirty="0">
                <a:cs typeface="Arial" panose="020B0604020202020204" pitchFamily="34" charset="0"/>
              </a:rPr>
              <a:t>:</a:t>
            </a:r>
          </a:p>
          <a:p>
            <a:pPr algn="l" rtl="0" eaLnBrk="1" hangingPunct="1">
              <a:lnSpc>
                <a:spcPct val="90000"/>
              </a:lnSpc>
              <a:buFont typeface="Wingdings" panose="05000000000000000000" pitchFamily="2" charset="2"/>
              <a:buNone/>
            </a:pPr>
            <a:r>
              <a:rPr lang="en-US" sz="1800" dirty="0">
                <a:cs typeface="Arial" panose="020B0604020202020204" pitchFamily="34" charset="0"/>
              </a:rPr>
              <a:t>	/</a:t>
            </a:r>
            <a:r>
              <a:rPr lang="en-US" sz="1800" dirty="0" err="1">
                <a:cs typeface="Arial" panose="020B0604020202020204" pitchFamily="34" charset="0"/>
              </a:rPr>
              <a:t>regexp</a:t>
            </a:r>
            <a:r>
              <a:rPr lang="en-US" sz="1800" dirty="0">
                <a:cs typeface="Arial" panose="020B0604020202020204" pitchFamily="34" charset="0"/>
              </a:rPr>
              <a:t>/</a:t>
            </a:r>
          </a:p>
          <a:p>
            <a:pPr algn="l" rtl="0" eaLnBrk="1" hangingPunct="1">
              <a:lnSpc>
                <a:spcPct val="90000"/>
              </a:lnSpc>
              <a:buFont typeface="Wingdings" panose="05000000000000000000" pitchFamily="2" charset="2"/>
              <a:buNone/>
            </a:pPr>
            <a:r>
              <a:rPr lang="en-US" sz="1800" dirty="0">
                <a:cs typeface="Arial" panose="020B0604020202020204" pitchFamily="34" charset="0"/>
              </a:rPr>
              <a:t>	</a:t>
            </a:r>
            <a:r>
              <a:rPr lang="en-US" sz="1800" b="1" dirty="0">
                <a:cs typeface="Arial" panose="020B0604020202020204" pitchFamily="34" charset="0"/>
              </a:rPr>
              <a:t>for each line, if the line matches the given regular expression, the command will be executed.</a:t>
            </a:r>
          </a:p>
          <a:p>
            <a:pPr algn="l" rtl="0" eaLnBrk="1" hangingPunct="1">
              <a:lnSpc>
                <a:spcPct val="90000"/>
              </a:lnSpc>
              <a:buFont typeface="Wingdings" panose="05000000000000000000" pitchFamily="2" charset="2"/>
              <a:buNone/>
            </a:pPr>
            <a:r>
              <a:rPr lang="en-US" sz="1800" dirty="0">
                <a:cs typeface="Arial" panose="020B0604020202020204" pitchFamily="34" charset="0"/>
              </a:rPr>
              <a:t>	Example: print each line which contains the string </a:t>
            </a:r>
            <a:r>
              <a:rPr lang="en-US" sz="1800" dirty="0">
                <a:latin typeface="Times New Roman" panose="02020603050405020304" pitchFamily="18" charset="0"/>
                <a:cs typeface="Arial" panose="020B0604020202020204" pitchFamily="34" charset="0"/>
              </a:rPr>
              <a:t>“</a:t>
            </a:r>
            <a:r>
              <a:rPr lang="en-US" sz="1800" dirty="0">
                <a:cs typeface="Arial" panose="020B0604020202020204" pitchFamily="34" charset="0"/>
              </a:rPr>
              <a:t>root</a:t>
            </a:r>
            <a:r>
              <a:rPr lang="en-US" sz="1800" dirty="0">
                <a:latin typeface="Times New Roman" panose="02020603050405020304" pitchFamily="18" charset="0"/>
                <a:cs typeface="Arial" panose="020B0604020202020204" pitchFamily="34" charset="0"/>
              </a:rPr>
              <a:t>”</a:t>
            </a:r>
            <a:endParaRPr lang="en-US" sz="1800" dirty="0">
              <a:cs typeface="Arial" panose="020B0604020202020204" pitchFamily="34" charset="0"/>
            </a:endParaRPr>
          </a:p>
          <a:p>
            <a:pPr algn="l" rtl="0" eaLnBrk="1" hangingPunct="1">
              <a:lnSpc>
                <a:spcPct val="90000"/>
              </a:lnSpc>
              <a:buFont typeface="Wingdings" panose="05000000000000000000" pitchFamily="2" charset="2"/>
              <a:buNone/>
            </a:pPr>
            <a:r>
              <a:rPr lang="en-US" sz="1800" dirty="0">
                <a:cs typeface="Arial" panose="020B0604020202020204" pitchFamily="34" charset="0"/>
              </a:rPr>
              <a:t>	/root/ {print} </a:t>
            </a:r>
          </a:p>
        </p:txBody>
      </p:sp>
      <p:graphicFrame>
        <p:nvGraphicFramePr>
          <p:cNvPr id="6" name="Group 34"/>
          <p:cNvGraphicFramePr>
            <a:graphicFrameLocks/>
          </p:cNvGraphicFramePr>
          <p:nvPr>
            <p:extLst/>
          </p:nvPr>
        </p:nvGraphicFramePr>
        <p:xfrm>
          <a:off x="2847010" y="3404213"/>
          <a:ext cx="6913562" cy="2674555"/>
        </p:xfrm>
        <a:graphic>
          <a:graphicData uri="http://schemas.openxmlformats.org/drawingml/2006/table">
            <a:tbl>
              <a:tblPr rtl="1"/>
              <a:tblGrid>
                <a:gridCol w="5816600"/>
                <a:gridCol w="1096962"/>
              </a:tblGrid>
              <a:tr h="579074">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The string </a:t>
                      </a:r>
                      <a:r>
                        <a:rPr kumimoji="0" lang="en-US" sz="1600" b="1" i="0" u="none" strike="noStrike" cap="none" normalizeH="0" baseline="0" dirty="0" smtClean="0">
                          <a:ln>
                            <a:noFill/>
                          </a:ln>
                          <a:solidFill>
                            <a:schemeClr val="tx1"/>
                          </a:solidFill>
                          <a:effectLst/>
                          <a:latin typeface="Times New Roman"/>
                          <a:cs typeface="Times New Roman" pitchFamily="18" charset="0"/>
                        </a:rPr>
                        <a:t>“</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the</a:t>
                      </a:r>
                      <a:r>
                        <a:rPr kumimoji="0" lang="en-US" sz="1600" b="1" i="0" u="none" strike="noStrike" cap="none" normalizeH="0" baseline="0" dirty="0" smtClean="0">
                          <a:ln>
                            <a:noFill/>
                          </a:ln>
                          <a:solidFill>
                            <a:schemeClr val="tx1"/>
                          </a:solidFill>
                          <a:effectLst/>
                          <a:latin typeface="Times New Roman"/>
                          <a:cs typeface="Times New Roman" pitchFamily="18" charset="0"/>
                        </a:rPr>
                        <a:t>”</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 must appear in the beginning of the line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/^the/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8">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The string </a:t>
                      </a:r>
                      <a:r>
                        <a:rPr kumimoji="0" lang="en-US" sz="1600" b="1" i="0" u="none" strike="noStrike" cap="none" normalizeH="0" baseline="0" smtClean="0">
                          <a:ln>
                            <a:noFill/>
                          </a:ln>
                          <a:solidFill>
                            <a:schemeClr val="tx1"/>
                          </a:solidFill>
                          <a:effectLst/>
                          <a:latin typeface="Times New Roman"/>
                          <a:cs typeface="Times New Roman" pitchFamily="18" charset="0"/>
                        </a:rPr>
                        <a:t>“</a:t>
                      </a:r>
                      <a:r>
                        <a:rPr kumimoji="0" lang="en-US" sz="1600" b="1" i="0" u="none" strike="noStrike" cap="none" normalizeH="0" baseline="0" smtClean="0">
                          <a:ln>
                            <a:noFill/>
                          </a:ln>
                          <a:solidFill>
                            <a:schemeClr val="tx1"/>
                          </a:solidFill>
                          <a:effectLst/>
                          <a:latin typeface="Tahoma" pitchFamily="34" charset="0"/>
                          <a:cs typeface="Times New Roman" pitchFamily="18" charset="0"/>
                        </a:rPr>
                        <a:t>end</a:t>
                      </a:r>
                      <a:r>
                        <a:rPr kumimoji="0" lang="en-US" sz="1600" b="1" i="0" u="none" strike="noStrike" cap="none" normalizeH="0" baseline="0" smtClean="0">
                          <a:ln>
                            <a:noFill/>
                          </a:ln>
                          <a:solidFill>
                            <a:schemeClr val="tx1"/>
                          </a:solidFill>
                          <a:effectLst/>
                          <a:latin typeface="Times New Roman"/>
                          <a:cs typeface="Times New Roman" pitchFamily="18" charset="0"/>
                        </a:rPr>
                        <a:t>”</a:t>
                      </a:r>
                      <a:r>
                        <a:rPr kumimoji="0" lang="en-US" sz="1600" b="1" i="0" u="none" strike="noStrike" cap="none" normalizeH="0" baseline="0" smtClean="0">
                          <a:ln>
                            <a:noFill/>
                          </a:ln>
                          <a:solidFill>
                            <a:schemeClr val="tx1"/>
                          </a:solidFill>
                          <a:effectLst/>
                          <a:latin typeface="Tahoma" pitchFamily="34" charset="0"/>
                          <a:cs typeface="Times New Roman" pitchFamily="18" charset="0"/>
                        </a:rPr>
                        <a:t> must appear in the end of the line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/end$/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0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The characters a or b must appear in the line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/[ab]/</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30">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Match the pattern [</a:t>
                      </a:r>
                      <a:r>
                        <a:rPr kumimoji="0" lang="en-US" sz="16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zero </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or more times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r>
                        <a:rPr kumimoji="0" lang="en-US" sz="16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endParaRPr kumimoji="0" lang="en-US" sz="1600" b="1" i="0" u="none" strike="noStrike" cap="none" normalizeH="0" baseline="0" dirty="0" smtClean="0">
                        <a:ln>
                          <a:noFill/>
                        </a:ln>
                        <a:solidFill>
                          <a:schemeClr val="tx1"/>
                        </a:solidFill>
                        <a:effectLst/>
                        <a:latin typeface="Tahoma" pitchFamily="34" charset="0"/>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30">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Match the pattern [</a:t>
                      </a:r>
                      <a:r>
                        <a:rPr kumimoji="0" lang="en-US" sz="16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 one or more times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r>
                        <a:rPr kumimoji="0" lang="en-US" sz="16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30">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Match the pattern [ab] zero or one occurances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r>
                        <a:rPr kumimoji="0" lang="en-US" sz="16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530">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Match any character</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205</a:t>
            </a:fld>
            <a:endParaRPr lang="he-IL" dirty="0"/>
          </a:p>
        </p:txBody>
      </p:sp>
    </p:spTree>
    <p:extLst>
      <p:ext uri="{BB962C8B-B14F-4D97-AF65-F5344CB8AC3E}">
        <p14:creationId xmlns:p14="http://schemas.microsoft.com/office/powerpoint/2010/main" xmlns="" val="30205634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2"/>
          <p:cNvSpPr>
            <a:spLocks noGrp="1" noChangeArrowheads="1"/>
          </p:cNvSpPr>
          <p:nvPr>
            <p:ph type="title"/>
          </p:nvPr>
        </p:nvSpPr>
        <p:spPr>
          <a:xfrm>
            <a:off x="362211" y="14288"/>
            <a:ext cx="10515600" cy="1325563"/>
          </a:xfrm>
        </p:spPr>
        <p:txBody>
          <a:bodyPr>
            <a:normAutofit/>
          </a:bodyPr>
          <a:lstStyle/>
          <a:p>
            <a:pPr eaLnBrk="1" hangingPunct="1"/>
            <a:r>
              <a:rPr lang="en-US" dirty="0">
                <a:solidFill>
                  <a:schemeClr val="bg1"/>
                </a:solidFill>
                <a:cs typeface="Times New Roman" panose="02020603050405020304" pitchFamily="18" charset="0"/>
              </a:rPr>
              <a:t>awk Variables</a:t>
            </a:r>
          </a:p>
        </p:txBody>
      </p:sp>
      <p:sp>
        <p:nvSpPr>
          <p:cNvPr id="284677" name="Rectangle 3"/>
          <p:cNvSpPr>
            <a:spLocks noGrp="1" noChangeArrowheads="1"/>
          </p:cNvSpPr>
          <p:nvPr>
            <p:ph idx="1"/>
          </p:nvPr>
        </p:nvSpPr>
        <p:spPr>
          <a:xfrm>
            <a:off x="1847850" y="1773239"/>
            <a:ext cx="8650288" cy="1698625"/>
          </a:xfrm>
        </p:spPr>
        <p:txBody>
          <a:bodyPr/>
          <a:lstStyle/>
          <a:p>
            <a:pPr algn="l" rtl="0" eaLnBrk="1" hangingPunct="1"/>
            <a:r>
              <a:rPr lang="en-US" sz="2000" b="1" dirty="0">
                <a:cs typeface="Arial" panose="020B0604020202020204" pitchFamily="34" charset="0"/>
              </a:rPr>
              <a:t>Two kinds of variables</a:t>
            </a:r>
            <a:r>
              <a:rPr lang="en-US" sz="2000" dirty="0">
                <a:cs typeface="Arial" panose="020B0604020202020204" pitchFamily="34" charset="0"/>
              </a:rPr>
              <a:t>: </a:t>
            </a:r>
            <a:r>
              <a:rPr lang="en-US" sz="2000" b="1" dirty="0">
                <a:cs typeface="Arial" panose="020B0604020202020204" pitchFamily="34" charset="0"/>
              </a:rPr>
              <a:t>strings</a:t>
            </a:r>
            <a:r>
              <a:rPr lang="en-US" sz="2000" dirty="0">
                <a:cs typeface="Arial" panose="020B0604020202020204" pitchFamily="34" charset="0"/>
              </a:rPr>
              <a:t> and </a:t>
            </a:r>
            <a:r>
              <a:rPr lang="en-US" sz="2000" b="1" dirty="0">
                <a:cs typeface="Arial" panose="020B0604020202020204" pitchFamily="34" charset="0"/>
              </a:rPr>
              <a:t>numbers</a:t>
            </a:r>
          </a:p>
          <a:p>
            <a:pPr algn="l" rtl="0" eaLnBrk="1" hangingPunct="1"/>
            <a:r>
              <a:rPr lang="en-US" sz="2000" b="1" dirty="0">
                <a:cs typeface="Arial" panose="020B0604020202020204" pitchFamily="34" charset="0"/>
              </a:rPr>
              <a:t>Variables are defined at first usage</a:t>
            </a:r>
          </a:p>
          <a:p>
            <a:pPr algn="l" rtl="0" eaLnBrk="1" hangingPunct="1"/>
            <a:r>
              <a:rPr lang="en-US" sz="2000" b="1" dirty="0">
                <a:cs typeface="Arial" panose="020B0604020202020204" pitchFamily="34" charset="0"/>
              </a:rPr>
              <a:t>Undefined variables are initialized to</a:t>
            </a:r>
            <a:r>
              <a:rPr lang="en-US" sz="2000" dirty="0">
                <a:cs typeface="Arial" panose="020B0604020202020204" pitchFamily="34" charset="0"/>
              </a:rPr>
              <a:t> </a:t>
            </a:r>
            <a:r>
              <a:rPr lang="en-US" sz="2000" i="1" dirty="0">
                <a:cs typeface="Arial" panose="020B0604020202020204" pitchFamily="34" charset="0"/>
              </a:rPr>
              <a:t>empty string</a:t>
            </a:r>
            <a:r>
              <a:rPr lang="en-US" sz="2000" dirty="0">
                <a:cs typeface="Arial" panose="020B0604020202020204" pitchFamily="34" charset="0"/>
              </a:rPr>
              <a:t> </a:t>
            </a:r>
            <a:r>
              <a:rPr lang="en-US" sz="2000" b="1" dirty="0">
                <a:cs typeface="Arial" panose="020B0604020202020204" pitchFamily="34" charset="0"/>
              </a:rPr>
              <a:t>or</a:t>
            </a:r>
            <a:r>
              <a:rPr lang="en-US" sz="2000" dirty="0">
                <a:cs typeface="Arial" panose="020B0604020202020204" pitchFamily="34" charset="0"/>
              </a:rPr>
              <a:t> </a:t>
            </a:r>
            <a:r>
              <a:rPr lang="en-US" sz="2000" i="1" dirty="0">
                <a:cs typeface="Arial" panose="020B0604020202020204" pitchFamily="34" charset="0"/>
              </a:rPr>
              <a:t>0</a:t>
            </a:r>
            <a:r>
              <a:rPr lang="en-US" sz="2000" dirty="0">
                <a:cs typeface="Arial" panose="020B0604020202020204" pitchFamily="34" charset="0"/>
              </a:rPr>
              <a:t> (depends how they are referenced)</a:t>
            </a:r>
          </a:p>
        </p:txBody>
      </p:sp>
      <p:sp>
        <p:nvSpPr>
          <p:cNvPr id="1980420" name="Rectangle 4"/>
          <p:cNvSpPr>
            <a:spLocks noChangeArrowheads="1"/>
          </p:cNvSpPr>
          <p:nvPr/>
        </p:nvSpPr>
        <p:spPr bwMode="auto">
          <a:xfrm>
            <a:off x="2208214" y="3644901"/>
            <a:ext cx="1800225" cy="57626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eaLnBrk="1" hangingPunct="1">
              <a:buClr>
                <a:srgbClr val="009999"/>
              </a:buClr>
              <a:buSzPct val="90000"/>
              <a:buFont typeface="Wingdings" panose="05000000000000000000" pitchFamily="2" charset="2"/>
              <a:buNone/>
            </a:pPr>
            <a:r>
              <a:rPr lang="en-US" sz="1600" dirty="0"/>
              <a:t>{t=t+1; print t}</a:t>
            </a:r>
          </a:p>
        </p:txBody>
      </p:sp>
      <p:sp>
        <p:nvSpPr>
          <p:cNvPr id="1980421" name="Rectangle 5"/>
          <p:cNvSpPr>
            <a:spLocks noChangeArrowheads="1"/>
          </p:cNvSpPr>
          <p:nvPr/>
        </p:nvSpPr>
        <p:spPr bwMode="auto">
          <a:xfrm>
            <a:off x="2351089" y="3284538"/>
            <a:ext cx="1728787"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1980422" name="Rectangle 6"/>
          <p:cNvSpPr>
            <a:spLocks noChangeArrowheads="1"/>
          </p:cNvSpPr>
          <p:nvPr/>
        </p:nvSpPr>
        <p:spPr bwMode="auto">
          <a:xfrm>
            <a:off x="4367214" y="3644901"/>
            <a:ext cx="1584325" cy="1008063"/>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Tx/>
              <a:buAutoNum type="arabicPeriod"/>
            </a:pPr>
            <a:r>
              <a:rPr lang="en-US" sz="1600" dirty="0"/>
              <a:t>This is </a:t>
            </a:r>
          </a:p>
          <a:p>
            <a:pPr algn="l" rtl="0" eaLnBrk="1" hangingPunct="1">
              <a:buClr>
                <a:srgbClr val="009999"/>
              </a:buClr>
              <a:buSzPct val="90000"/>
              <a:buFontTx/>
              <a:buAutoNum type="arabicPeriod"/>
            </a:pPr>
            <a:r>
              <a:rPr lang="en-US" sz="1600" dirty="0"/>
              <a:t>A simple</a:t>
            </a:r>
          </a:p>
          <a:p>
            <a:pPr algn="l" rtl="0" eaLnBrk="1" hangingPunct="1">
              <a:buClr>
                <a:srgbClr val="009999"/>
              </a:buClr>
              <a:buSzPct val="90000"/>
              <a:buFontTx/>
              <a:buAutoNum type="arabicPeriod"/>
            </a:pPr>
            <a:r>
              <a:rPr lang="en-US" sz="1600" dirty="0"/>
              <a:t>Input file </a:t>
            </a:r>
          </a:p>
        </p:txBody>
      </p:sp>
      <p:sp>
        <p:nvSpPr>
          <p:cNvPr id="1980423" name="Rectangle 7"/>
          <p:cNvSpPr>
            <a:spLocks noChangeArrowheads="1"/>
          </p:cNvSpPr>
          <p:nvPr/>
        </p:nvSpPr>
        <p:spPr bwMode="auto">
          <a:xfrm>
            <a:off x="4294189" y="3284538"/>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1980424" name="Rectangle 8"/>
          <p:cNvSpPr>
            <a:spLocks noChangeArrowheads="1"/>
          </p:cNvSpPr>
          <p:nvPr/>
        </p:nvSpPr>
        <p:spPr bwMode="auto">
          <a:xfrm>
            <a:off x="6527801" y="3644901"/>
            <a:ext cx="1584325" cy="1008063"/>
          </a:xfrm>
          <a:prstGeom prst="rect">
            <a:avLst/>
          </a:prstGeom>
          <a:solidFill>
            <a:srgbClr val="99CC00"/>
          </a:solidFill>
          <a:ln w="9525">
            <a:solidFill>
              <a:schemeClr val="tx1"/>
            </a:solidFill>
            <a:miter lim="800000"/>
            <a:headEnd/>
            <a:tailEnd/>
          </a:ln>
        </p:spPr>
        <p:txBody>
          <a:bodyPr lIns="92075" tIns="46038" rIns="92075" bIns="46038"/>
          <a:lstStyle/>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1</a:t>
            </a:r>
          </a:p>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2</a:t>
            </a:r>
          </a:p>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3</a:t>
            </a:r>
          </a:p>
        </p:txBody>
      </p:sp>
      <p:sp>
        <p:nvSpPr>
          <p:cNvPr id="1980425" name="Rectangle 9"/>
          <p:cNvSpPr>
            <a:spLocks noChangeArrowheads="1"/>
          </p:cNvSpPr>
          <p:nvPr/>
        </p:nvSpPr>
        <p:spPr bwMode="auto">
          <a:xfrm>
            <a:off x="6454776" y="3284538"/>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output</a:t>
            </a:r>
          </a:p>
        </p:txBody>
      </p:sp>
      <p:sp>
        <p:nvSpPr>
          <p:cNvPr id="1980426" name="Rectangle 10"/>
          <p:cNvSpPr>
            <a:spLocks noChangeArrowheads="1"/>
          </p:cNvSpPr>
          <p:nvPr/>
        </p:nvSpPr>
        <p:spPr bwMode="auto">
          <a:xfrm>
            <a:off x="1992313" y="4652963"/>
            <a:ext cx="8229600"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Char char="§"/>
            </a:pPr>
            <a:r>
              <a:rPr lang="en-US" sz="1800" b="1"/>
              <a:t>Concatenating string by writing them one after the other</a:t>
            </a:r>
          </a:p>
        </p:txBody>
      </p:sp>
      <p:sp>
        <p:nvSpPr>
          <p:cNvPr id="1980427" name="Rectangle 11"/>
          <p:cNvSpPr>
            <a:spLocks noChangeArrowheads="1"/>
          </p:cNvSpPr>
          <p:nvPr/>
        </p:nvSpPr>
        <p:spPr bwMode="auto">
          <a:xfrm>
            <a:off x="2208213" y="5445125"/>
            <a:ext cx="1727200" cy="433388"/>
          </a:xfrm>
          <a:prstGeom prst="rect">
            <a:avLst/>
          </a:prstGeom>
          <a:solidFill>
            <a:srgbClr val="84B4E0"/>
          </a:solidFill>
          <a:ln w="9525">
            <a:solidFill>
              <a:schemeClr val="tx1"/>
            </a:solidFill>
            <a:miter lim="800000"/>
            <a:headEnd/>
            <a:tailEnd/>
          </a:ln>
        </p:spPr>
        <p:txBody>
          <a:bodyPr lIns="92075" tIns="46038" rIns="92075" bIns="46038"/>
          <a:lstStyle/>
          <a:p>
            <a:pPr marL="381000" indent="-381000" algn="l">
              <a:spcBef>
                <a:spcPct val="20000"/>
              </a:spcBef>
              <a:buClr>
                <a:srgbClr val="009999"/>
              </a:buClr>
              <a:buSzPct val="90000"/>
              <a:buFont typeface="Wingdings" panose="05000000000000000000" pitchFamily="2" charset="2"/>
              <a:buNone/>
            </a:pPr>
            <a:r>
              <a:rPr lang="en-US" sz="1600" dirty="0">
                <a:latin typeface="Calibri" panose="020F0502020204030204" pitchFamily="34" charset="0"/>
                <a:cs typeface="Arial" panose="020B0604020202020204" pitchFamily="34" charset="0"/>
              </a:rPr>
              <a:t>{t=t “*”; print t}</a:t>
            </a:r>
          </a:p>
        </p:txBody>
      </p:sp>
      <p:sp>
        <p:nvSpPr>
          <p:cNvPr id="1980428" name="Rectangle 12"/>
          <p:cNvSpPr>
            <a:spLocks noChangeArrowheads="1"/>
          </p:cNvSpPr>
          <p:nvPr/>
        </p:nvSpPr>
        <p:spPr bwMode="auto">
          <a:xfrm>
            <a:off x="2351089" y="5084763"/>
            <a:ext cx="1728787"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1980429" name="Rectangle 13"/>
          <p:cNvSpPr>
            <a:spLocks noChangeArrowheads="1"/>
          </p:cNvSpPr>
          <p:nvPr/>
        </p:nvSpPr>
        <p:spPr bwMode="auto">
          <a:xfrm>
            <a:off x="4367214" y="5445126"/>
            <a:ext cx="1584325" cy="1008063"/>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Tx/>
              <a:buAutoNum type="arabicPeriod"/>
            </a:pPr>
            <a:r>
              <a:rPr lang="en-US" sz="1600" dirty="0"/>
              <a:t>This is </a:t>
            </a:r>
          </a:p>
          <a:p>
            <a:pPr algn="l" rtl="0" eaLnBrk="1" hangingPunct="1">
              <a:buClr>
                <a:srgbClr val="009999"/>
              </a:buClr>
              <a:buSzPct val="90000"/>
              <a:buFontTx/>
              <a:buAutoNum type="arabicPeriod"/>
            </a:pPr>
            <a:r>
              <a:rPr lang="en-US" sz="1600" dirty="0"/>
              <a:t>A simple</a:t>
            </a:r>
          </a:p>
          <a:p>
            <a:pPr algn="l" rtl="0" eaLnBrk="1" hangingPunct="1">
              <a:buClr>
                <a:srgbClr val="009999"/>
              </a:buClr>
              <a:buSzPct val="90000"/>
              <a:buFontTx/>
              <a:buAutoNum type="arabicPeriod"/>
            </a:pPr>
            <a:r>
              <a:rPr lang="en-US" sz="1600" dirty="0"/>
              <a:t>Input file </a:t>
            </a:r>
          </a:p>
        </p:txBody>
      </p:sp>
      <p:sp>
        <p:nvSpPr>
          <p:cNvPr id="1980430" name="Rectangle 14"/>
          <p:cNvSpPr>
            <a:spLocks noChangeArrowheads="1"/>
          </p:cNvSpPr>
          <p:nvPr/>
        </p:nvSpPr>
        <p:spPr bwMode="auto">
          <a:xfrm>
            <a:off x="4294189" y="5084763"/>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1980431" name="Rectangle 15"/>
          <p:cNvSpPr>
            <a:spLocks noChangeArrowheads="1"/>
          </p:cNvSpPr>
          <p:nvPr/>
        </p:nvSpPr>
        <p:spPr bwMode="auto">
          <a:xfrm>
            <a:off x="6527801" y="5445126"/>
            <a:ext cx="1584325" cy="1008063"/>
          </a:xfrm>
          <a:prstGeom prst="rect">
            <a:avLst/>
          </a:prstGeom>
          <a:solidFill>
            <a:srgbClr val="99CC00"/>
          </a:solidFill>
          <a:ln w="9525">
            <a:solidFill>
              <a:schemeClr val="tx1"/>
            </a:solidFill>
            <a:miter lim="800000"/>
            <a:headEnd/>
            <a:tailEnd/>
          </a:ln>
        </p:spPr>
        <p:txBody>
          <a:bodyPr lIns="92075" tIns="46038" rIns="92075" bIns="46038"/>
          <a:lstStyle/>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a:t>
            </a:r>
          </a:p>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a:t>
            </a:r>
          </a:p>
          <a:p>
            <a:pPr marL="381000" indent="-381000" algn="l">
              <a:spcBef>
                <a:spcPct val="20000"/>
              </a:spcBef>
              <a:buClr>
                <a:srgbClr val="009999"/>
              </a:buClr>
              <a:buSzPct val="90000"/>
              <a:buFont typeface="Wingdings" panose="05000000000000000000" pitchFamily="2" charset="2"/>
              <a:buNone/>
            </a:pPr>
            <a:r>
              <a:rPr lang="en-US" sz="1400" dirty="0">
                <a:latin typeface="Calibri" panose="020F0502020204030204" pitchFamily="34" charset="0"/>
                <a:cs typeface="Arial" panose="020B0604020202020204" pitchFamily="34" charset="0"/>
              </a:rPr>
              <a:t>***</a:t>
            </a:r>
          </a:p>
        </p:txBody>
      </p:sp>
      <p:sp>
        <p:nvSpPr>
          <p:cNvPr id="1980432" name="Rectangle 16"/>
          <p:cNvSpPr>
            <a:spLocks noChangeArrowheads="1"/>
          </p:cNvSpPr>
          <p:nvPr/>
        </p:nvSpPr>
        <p:spPr bwMode="auto">
          <a:xfrm>
            <a:off x="6454776" y="5084763"/>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output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206</a:t>
            </a:fld>
            <a:endParaRPr lang="he-IL" dirty="0"/>
          </a:p>
        </p:txBody>
      </p:sp>
    </p:spTree>
    <p:extLst>
      <p:ext uri="{BB962C8B-B14F-4D97-AF65-F5344CB8AC3E}">
        <p14:creationId xmlns:p14="http://schemas.microsoft.com/office/powerpoint/2010/main" xmlns="" val="2920799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04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04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04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04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804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804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04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804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804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804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04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804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80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0420" grpId="0" animBg="1"/>
      <p:bldP spid="1980421" grpId="0"/>
      <p:bldP spid="1980422" grpId="0" animBg="1"/>
      <p:bldP spid="1980423" grpId="0"/>
      <p:bldP spid="1980424" grpId="0" animBg="1"/>
      <p:bldP spid="1980425" grpId="0"/>
      <p:bldP spid="1980426" grpId="0"/>
      <p:bldP spid="1980427" grpId="0" animBg="1"/>
      <p:bldP spid="1980428" grpId="0"/>
      <p:bldP spid="1980429" grpId="0" animBg="1"/>
      <p:bldP spid="1980430" grpId="0"/>
      <p:bldP spid="1980431" grpId="0" animBg="1"/>
      <p:bldP spid="1980432"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2"/>
          <p:cNvSpPr>
            <a:spLocks noGrp="1" noChangeArrowheads="1"/>
          </p:cNvSpPr>
          <p:nvPr>
            <p:ph type="title"/>
          </p:nvPr>
        </p:nvSpPr>
        <p:spPr>
          <a:xfrm>
            <a:off x="2576186" y="149334"/>
            <a:ext cx="8229600" cy="1143000"/>
          </a:xfrm>
        </p:spPr>
        <p:txBody>
          <a:bodyPr>
            <a:normAutofit/>
          </a:bodyPr>
          <a:lstStyle/>
          <a:p>
            <a:pPr eaLnBrk="1" hangingPunct="1"/>
            <a:r>
              <a:rPr lang="en-US" dirty="0">
                <a:solidFill>
                  <a:schemeClr val="bg1"/>
                </a:solidFill>
                <a:cs typeface="Times New Roman" panose="02020603050405020304" pitchFamily="18" charset="0"/>
              </a:rPr>
              <a:t>Special Variables</a:t>
            </a:r>
          </a:p>
        </p:txBody>
      </p:sp>
      <p:sp>
        <p:nvSpPr>
          <p:cNvPr id="285701" name="Rectangle 3"/>
          <p:cNvSpPr>
            <a:spLocks noGrp="1" noChangeArrowheads="1"/>
          </p:cNvSpPr>
          <p:nvPr>
            <p:ph idx="1"/>
          </p:nvPr>
        </p:nvSpPr>
        <p:spPr/>
        <p:txBody>
          <a:bodyPr/>
          <a:lstStyle/>
          <a:p>
            <a:pPr algn="l" rtl="0" eaLnBrk="1" hangingPunct="1">
              <a:lnSpc>
                <a:spcPct val="90000"/>
              </a:lnSpc>
            </a:pPr>
            <a:r>
              <a:rPr lang="en-US" sz="2400" b="1" dirty="0">
                <a:cs typeface="Arial" panose="020B0604020202020204" pitchFamily="34" charset="0"/>
              </a:rPr>
              <a:t>awk has several special variables</a:t>
            </a:r>
            <a:r>
              <a:rPr lang="en-US" sz="2000" dirty="0">
                <a:cs typeface="Arial" panose="020B0604020202020204" pitchFamily="34" charset="0"/>
              </a:rPr>
              <a:t>:</a:t>
            </a:r>
          </a:p>
          <a:p>
            <a:pPr lvl="1" algn="l" rtl="0" eaLnBrk="1" hangingPunct="1">
              <a:lnSpc>
                <a:spcPct val="90000"/>
              </a:lnSpc>
            </a:pPr>
            <a:r>
              <a:rPr lang="en-US" sz="2000" b="1" dirty="0">
                <a:solidFill>
                  <a:srgbClr val="006666"/>
                </a:solidFill>
                <a:cs typeface="Arial" panose="020B0604020202020204" pitchFamily="34" charset="0"/>
              </a:rPr>
              <a:t>FILENAME</a:t>
            </a:r>
            <a:r>
              <a:rPr lang="en-US" sz="2000" dirty="0">
                <a:solidFill>
                  <a:srgbClr val="006666"/>
                </a:solidFill>
                <a:cs typeface="Arial" panose="020B0604020202020204" pitchFamily="34" charset="0"/>
              </a:rPr>
              <a:t>	holds the current input file name (used when 				processing several input files)</a:t>
            </a:r>
          </a:p>
          <a:p>
            <a:pPr lvl="1" algn="l" rtl="0" eaLnBrk="1" hangingPunct="1">
              <a:lnSpc>
                <a:spcPct val="90000"/>
              </a:lnSpc>
            </a:pPr>
            <a:r>
              <a:rPr lang="en-US" sz="2000" b="1" dirty="0">
                <a:solidFill>
                  <a:srgbClr val="006666"/>
                </a:solidFill>
                <a:cs typeface="Arial" panose="020B0604020202020204" pitchFamily="34" charset="0"/>
              </a:rPr>
              <a:t>NR</a:t>
            </a:r>
            <a:r>
              <a:rPr lang="en-US" sz="2000" dirty="0">
                <a:solidFill>
                  <a:srgbClr val="006666"/>
                </a:solidFill>
                <a:cs typeface="Arial" panose="020B0604020202020204" pitchFamily="34" charset="0"/>
              </a:rPr>
              <a:t>		holds the </a:t>
            </a:r>
            <a:r>
              <a:rPr lang="en-US" sz="2000" b="1" dirty="0">
                <a:solidFill>
                  <a:srgbClr val="006666"/>
                </a:solidFill>
                <a:cs typeface="Arial" panose="020B0604020202020204" pitchFamily="34" charset="0"/>
              </a:rPr>
              <a:t>N</a:t>
            </a:r>
            <a:r>
              <a:rPr lang="en-US" sz="2000" dirty="0">
                <a:solidFill>
                  <a:srgbClr val="006666"/>
                </a:solidFill>
                <a:cs typeface="Arial" panose="020B0604020202020204" pitchFamily="34" charset="0"/>
              </a:rPr>
              <a:t>umber of </a:t>
            </a:r>
            <a:r>
              <a:rPr lang="en-US" sz="2000" b="1" dirty="0">
                <a:solidFill>
                  <a:srgbClr val="006666"/>
                </a:solidFill>
                <a:cs typeface="Arial" panose="020B0604020202020204" pitchFamily="34" charset="0"/>
              </a:rPr>
              <a:t>R</a:t>
            </a:r>
            <a:r>
              <a:rPr lang="en-US" sz="2000" dirty="0">
                <a:solidFill>
                  <a:srgbClr val="006666"/>
                </a:solidFill>
                <a:cs typeface="Arial" panose="020B0604020202020204" pitchFamily="34" charset="0"/>
              </a:rPr>
              <a:t>ecords (= lines) processed 			so far</a:t>
            </a:r>
          </a:p>
          <a:p>
            <a:pPr lvl="1" algn="l" rtl="0" eaLnBrk="1" hangingPunct="1">
              <a:lnSpc>
                <a:spcPct val="90000"/>
              </a:lnSpc>
            </a:pPr>
            <a:r>
              <a:rPr lang="en-US" sz="2000" b="1" dirty="0">
                <a:solidFill>
                  <a:srgbClr val="006666"/>
                </a:solidFill>
                <a:cs typeface="Arial" panose="020B0604020202020204" pitchFamily="34" charset="0"/>
              </a:rPr>
              <a:t>FNR</a:t>
            </a:r>
            <a:r>
              <a:rPr lang="en-US" sz="2000" dirty="0">
                <a:solidFill>
                  <a:srgbClr val="006666"/>
                </a:solidFill>
                <a:cs typeface="Arial" panose="020B0604020202020204" pitchFamily="34" charset="0"/>
              </a:rPr>
              <a:t>		holds the</a:t>
            </a:r>
            <a:r>
              <a:rPr lang="en-US" sz="2000" b="1" dirty="0">
                <a:solidFill>
                  <a:srgbClr val="006666"/>
                </a:solidFill>
                <a:cs typeface="Arial" panose="020B0604020202020204" pitchFamily="34" charset="0"/>
              </a:rPr>
              <a:t> F</a:t>
            </a:r>
            <a:r>
              <a:rPr lang="en-US" sz="2000" dirty="0">
                <a:solidFill>
                  <a:srgbClr val="006666"/>
                </a:solidFill>
                <a:cs typeface="Arial" panose="020B0604020202020204" pitchFamily="34" charset="0"/>
              </a:rPr>
              <a:t>ile</a:t>
            </a:r>
            <a:r>
              <a:rPr lang="en-US" sz="2000" dirty="0">
                <a:solidFill>
                  <a:srgbClr val="006666"/>
                </a:solidFill>
                <a:latin typeface="Times New Roman" panose="02020603050405020304" pitchFamily="18" charset="0"/>
                <a:cs typeface="Arial" panose="020B0604020202020204" pitchFamily="34" charset="0"/>
              </a:rPr>
              <a:t>’</a:t>
            </a:r>
            <a:r>
              <a:rPr lang="en-US" sz="2000" dirty="0">
                <a:solidFill>
                  <a:srgbClr val="006666"/>
                </a:solidFill>
                <a:cs typeface="Arial" panose="020B0604020202020204" pitchFamily="34" charset="0"/>
              </a:rPr>
              <a:t>s </a:t>
            </a:r>
            <a:r>
              <a:rPr lang="en-US" sz="2000" b="1" dirty="0">
                <a:solidFill>
                  <a:srgbClr val="006666"/>
                </a:solidFill>
                <a:cs typeface="Arial" panose="020B0604020202020204" pitchFamily="34" charset="0"/>
              </a:rPr>
              <a:t>N</a:t>
            </a:r>
            <a:r>
              <a:rPr lang="en-US" sz="2000" dirty="0">
                <a:solidFill>
                  <a:srgbClr val="006666"/>
                </a:solidFill>
                <a:cs typeface="Arial" panose="020B0604020202020204" pitchFamily="34" charset="0"/>
              </a:rPr>
              <a:t>umber of </a:t>
            </a:r>
            <a:r>
              <a:rPr lang="en-US" sz="2000" b="1" dirty="0">
                <a:solidFill>
                  <a:srgbClr val="006666"/>
                </a:solidFill>
                <a:cs typeface="Arial" panose="020B0604020202020204" pitchFamily="34" charset="0"/>
              </a:rPr>
              <a:t>R</a:t>
            </a:r>
            <a:r>
              <a:rPr lang="en-US" sz="2000" dirty="0">
                <a:solidFill>
                  <a:srgbClr val="006666"/>
                </a:solidFill>
                <a:cs typeface="Arial" panose="020B0604020202020204" pitchFamily="34" charset="0"/>
              </a:rPr>
              <a:t>ecords processed so 			far</a:t>
            </a:r>
          </a:p>
          <a:p>
            <a:pPr lvl="1" algn="l" rtl="0" eaLnBrk="1" hangingPunct="1">
              <a:lnSpc>
                <a:spcPct val="90000"/>
              </a:lnSpc>
            </a:pPr>
            <a:r>
              <a:rPr lang="en-US" sz="2000" b="1" dirty="0">
                <a:solidFill>
                  <a:srgbClr val="006666"/>
                </a:solidFill>
                <a:cs typeface="Arial" panose="020B0604020202020204" pitchFamily="34" charset="0"/>
              </a:rPr>
              <a:t>RS		R</a:t>
            </a:r>
            <a:r>
              <a:rPr lang="en-US" sz="2000" dirty="0">
                <a:solidFill>
                  <a:srgbClr val="006666"/>
                </a:solidFill>
                <a:cs typeface="Arial" panose="020B0604020202020204" pitchFamily="34" charset="0"/>
              </a:rPr>
              <a:t>ecord </a:t>
            </a:r>
            <a:r>
              <a:rPr lang="en-US" sz="2000" b="1" dirty="0">
                <a:solidFill>
                  <a:srgbClr val="006666"/>
                </a:solidFill>
                <a:cs typeface="Arial" panose="020B0604020202020204" pitchFamily="34" charset="0"/>
              </a:rPr>
              <a:t>S</a:t>
            </a:r>
            <a:r>
              <a:rPr lang="en-US" sz="2000" dirty="0">
                <a:solidFill>
                  <a:srgbClr val="006666"/>
                </a:solidFill>
                <a:cs typeface="Arial" panose="020B0604020202020204" pitchFamily="34" charset="0"/>
              </a:rPr>
              <a:t>eparator which separates each record 			           when reading from input. Default is new line, so</a:t>
            </a:r>
          </a:p>
          <a:p>
            <a:pPr lvl="1" algn="l" rtl="0" eaLnBrk="1" hangingPunct="1">
              <a:lnSpc>
                <a:spcPct val="90000"/>
              </a:lnSpc>
              <a:buFont typeface="Wingdings" panose="05000000000000000000" pitchFamily="2" charset="2"/>
              <a:buNone/>
            </a:pPr>
            <a:r>
              <a:rPr lang="en-US" sz="2000" dirty="0">
                <a:solidFill>
                  <a:srgbClr val="006666"/>
                </a:solidFill>
                <a:cs typeface="Arial" panose="020B0604020202020204" pitchFamily="34" charset="0"/>
              </a:rPr>
              <a:t>				each line is a new record. Changing this will affect</a:t>
            </a:r>
          </a:p>
          <a:p>
            <a:pPr lvl="1" algn="l" rtl="0" eaLnBrk="1" hangingPunct="1">
              <a:lnSpc>
                <a:spcPct val="90000"/>
              </a:lnSpc>
              <a:buFont typeface="Wingdings" panose="05000000000000000000" pitchFamily="2" charset="2"/>
              <a:buNone/>
            </a:pPr>
            <a:r>
              <a:rPr lang="en-US" sz="2000" dirty="0">
                <a:solidFill>
                  <a:srgbClr val="006666"/>
                </a:solidFill>
                <a:cs typeface="Arial" panose="020B0604020202020204" pitchFamily="34" charset="0"/>
              </a:rPr>
              <a:t>				next read input line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207</a:t>
            </a:fld>
            <a:endParaRPr lang="he-IL" dirty="0"/>
          </a:p>
        </p:txBody>
      </p:sp>
    </p:spTree>
    <p:extLst>
      <p:ext uri="{BB962C8B-B14F-4D97-AF65-F5344CB8AC3E}">
        <p14:creationId xmlns:p14="http://schemas.microsoft.com/office/powerpoint/2010/main" xmlns="" val="2811746547"/>
      </p:ext>
    </p:extLst>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4" name="Rectangle 2"/>
          <p:cNvSpPr>
            <a:spLocks noGrp="1" noChangeArrowheads="1"/>
          </p:cNvSpPr>
          <p:nvPr>
            <p:ph type="title"/>
          </p:nvPr>
        </p:nvSpPr>
        <p:spPr>
          <a:xfrm>
            <a:off x="326231" y="25400"/>
            <a:ext cx="10515600" cy="1325563"/>
          </a:xfrm>
        </p:spPr>
        <p:txBody>
          <a:bodyPr>
            <a:normAutofit/>
          </a:bodyPr>
          <a:lstStyle/>
          <a:p>
            <a:pPr eaLnBrk="1" hangingPunct="1"/>
            <a:r>
              <a:rPr lang="en-US" dirty="0">
                <a:solidFill>
                  <a:schemeClr val="bg1"/>
                </a:solidFill>
                <a:cs typeface="Times New Roman" panose="02020603050405020304" pitchFamily="18" charset="0"/>
              </a:rPr>
              <a:t>Fields</a:t>
            </a:r>
          </a:p>
        </p:txBody>
      </p:sp>
      <p:sp>
        <p:nvSpPr>
          <p:cNvPr id="286725" name="Rectangle 3"/>
          <p:cNvSpPr>
            <a:spLocks noGrp="1" noChangeArrowheads="1"/>
          </p:cNvSpPr>
          <p:nvPr>
            <p:ph idx="1"/>
          </p:nvPr>
        </p:nvSpPr>
        <p:spPr>
          <a:xfrm>
            <a:off x="1828800" y="2017713"/>
            <a:ext cx="8650288" cy="1987550"/>
          </a:xfrm>
        </p:spPr>
        <p:txBody>
          <a:bodyPr>
            <a:normAutofit lnSpcReduction="10000"/>
          </a:bodyPr>
          <a:lstStyle/>
          <a:p>
            <a:pPr algn="l" rtl="0" eaLnBrk="1" hangingPunct="1">
              <a:lnSpc>
                <a:spcPct val="90000"/>
              </a:lnSpc>
            </a:pPr>
            <a:r>
              <a:rPr lang="en-US" sz="2400" b="1" dirty="0">
                <a:cs typeface="Arial" panose="020B0604020202020204" pitchFamily="34" charset="0"/>
              </a:rPr>
              <a:t>awk breaks each input line into several</a:t>
            </a:r>
            <a:r>
              <a:rPr lang="en-US" sz="2400" dirty="0">
                <a:cs typeface="Arial" panose="020B0604020202020204" pitchFamily="34" charset="0"/>
              </a:rPr>
              <a:t> </a:t>
            </a:r>
            <a:r>
              <a:rPr lang="en-US" sz="2400" b="1" i="1" dirty="0">
                <a:cs typeface="Arial" panose="020B0604020202020204" pitchFamily="34" charset="0"/>
              </a:rPr>
              <a:t>fields</a:t>
            </a:r>
            <a:r>
              <a:rPr lang="en-US" sz="2400" dirty="0">
                <a:cs typeface="Arial" panose="020B0604020202020204" pitchFamily="34" charset="0"/>
              </a:rPr>
              <a:t>. </a:t>
            </a:r>
            <a:r>
              <a:rPr lang="en-US" sz="2400" b="1" dirty="0">
                <a:cs typeface="Arial" panose="020B0604020202020204" pitchFamily="34" charset="0"/>
              </a:rPr>
              <a:t>The field separator</a:t>
            </a:r>
            <a:r>
              <a:rPr lang="en-US" sz="2400" dirty="0">
                <a:cs typeface="Arial" panose="020B0604020202020204" pitchFamily="34" charset="0"/>
              </a:rPr>
              <a:t> </a:t>
            </a:r>
            <a:r>
              <a:rPr lang="en-US" sz="2400" b="1" dirty="0">
                <a:cs typeface="Arial" panose="020B0604020202020204" pitchFamily="34" charset="0"/>
              </a:rPr>
              <a:t>is</a:t>
            </a:r>
            <a:r>
              <a:rPr lang="en-US" sz="2400" dirty="0">
                <a:cs typeface="Arial" panose="020B0604020202020204" pitchFamily="34" charset="0"/>
              </a:rPr>
              <a:t> </a:t>
            </a:r>
            <a:r>
              <a:rPr lang="en-US" sz="2400" i="1" dirty="0">
                <a:cs typeface="Arial" panose="020B0604020202020204" pitchFamily="34" charset="0"/>
              </a:rPr>
              <a:t>blank </a:t>
            </a:r>
            <a:r>
              <a:rPr lang="en-US" sz="2400" b="1" dirty="0">
                <a:cs typeface="Arial" panose="020B0604020202020204" pitchFamily="34" charset="0"/>
              </a:rPr>
              <a:t>or</a:t>
            </a:r>
            <a:r>
              <a:rPr lang="en-US" sz="2400" dirty="0">
                <a:cs typeface="Arial" panose="020B0604020202020204" pitchFamily="34" charset="0"/>
              </a:rPr>
              <a:t> </a:t>
            </a:r>
            <a:r>
              <a:rPr lang="en-US" sz="2400" i="1" dirty="0">
                <a:cs typeface="Arial" panose="020B0604020202020204" pitchFamily="34" charset="0"/>
              </a:rPr>
              <a:t>tab</a:t>
            </a:r>
            <a:r>
              <a:rPr lang="en-US" sz="2400" dirty="0">
                <a:cs typeface="Arial" panose="020B0604020202020204" pitchFamily="34" charset="0"/>
              </a:rPr>
              <a:t>.</a:t>
            </a:r>
          </a:p>
          <a:p>
            <a:pPr algn="l" rtl="0" eaLnBrk="1" hangingPunct="1">
              <a:lnSpc>
                <a:spcPct val="90000"/>
              </a:lnSpc>
            </a:pPr>
            <a:r>
              <a:rPr lang="en-US" sz="2400" b="1" dirty="0">
                <a:cs typeface="Arial" panose="020B0604020202020204" pitchFamily="34" charset="0"/>
              </a:rPr>
              <a:t>The special variables</a:t>
            </a:r>
            <a:r>
              <a:rPr lang="en-US" sz="2400" dirty="0">
                <a:cs typeface="Arial" panose="020B0604020202020204" pitchFamily="34" charset="0"/>
              </a:rPr>
              <a:t> </a:t>
            </a:r>
            <a:r>
              <a:rPr lang="en-US" sz="2400" i="1" dirty="0">
                <a:cs typeface="Arial" panose="020B0604020202020204" pitchFamily="34" charset="0"/>
              </a:rPr>
              <a:t>$1</a:t>
            </a:r>
            <a:r>
              <a:rPr lang="en-US" sz="2400" dirty="0">
                <a:cs typeface="Arial" panose="020B0604020202020204" pitchFamily="34" charset="0"/>
              </a:rPr>
              <a:t> </a:t>
            </a:r>
            <a:r>
              <a:rPr lang="en-US" sz="2400" b="1" dirty="0">
                <a:cs typeface="Arial" panose="020B0604020202020204" pitchFamily="34" charset="0"/>
              </a:rPr>
              <a:t>holds the first field</a:t>
            </a:r>
            <a:r>
              <a:rPr lang="en-US" sz="2400" dirty="0">
                <a:cs typeface="Arial" panose="020B0604020202020204" pitchFamily="34" charset="0"/>
              </a:rPr>
              <a:t>. </a:t>
            </a:r>
            <a:r>
              <a:rPr lang="en-US" sz="2400" i="1" dirty="0">
                <a:cs typeface="Arial" panose="020B0604020202020204" pitchFamily="34" charset="0"/>
              </a:rPr>
              <a:t>$2</a:t>
            </a:r>
            <a:r>
              <a:rPr lang="en-US" sz="2400" dirty="0">
                <a:cs typeface="Arial" panose="020B0604020202020204" pitchFamily="34" charset="0"/>
              </a:rPr>
              <a:t> </a:t>
            </a:r>
            <a:r>
              <a:rPr lang="en-US" sz="2400" b="1" dirty="0">
                <a:cs typeface="Arial" panose="020B0604020202020204" pitchFamily="34" charset="0"/>
              </a:rPr>
              <a:t>holds the second field and so on</a:t>
            </a:r>
          </a:p>
          <a:p>
            <a:pPr algn="l" rtl="0" eaLnBrk="1" hangingPunct="1">
              <a:lnSpc>
                <a:spcPct val="90000"/>
              </a:lnSpc>
            </a:pPr>
            <a:r>
              <a:rPr lang="en-US" sz="2400" b="1" dirty="0">
                <a:cs typeface="Arial" panose="020B0604020202020204" pitchFamily="34" charset="0"/>
              </a:rPr>
              <a:t>The special variable </a:t>
            </a:r>
            <a:r>
              <a:rPr lang="en-US" sz="2400" i="1" dirty="0">
                <a:cs typeface="Arial" panose="020B0604020202020204" pitchFamily="34" charset="0"/>
              </a:rPr>
              <a:t>$0</a:t>
            </a:r>
            <a:r>
              <a:rPr lang="en-US" sz="2400" dirty="0">
                <a:cs typeface="Arial" panose="020B0604020202020204" pitchFamily="34" charset="0"/>
              </a:rPr>
              <a:t> </a:t>
            </a:r>
            <a:r>
              <a:rPr lang="en-US" sz="2400" b="1" dirty="0">
                <a:cs typeface="Arial" panose="020B0604020202020204" pitchFamily="34" charset="0"/>
              </a:rPr>
              <a:t>holds the entire input line </a:t>
            </a:r>
            <a:endParaRPr lang="en-US" sz="2400" dirty="0">
              <a:cs typeface="Arial" panose="020B0604020202020204" pitchFamily="34" charset="0"/>
            </a:endParaRPr>
          </a:p>
        </p:txBody>
      </p:sp>
      <p:grpSp>
        <p:nvGrpSpPr>
          <p:cNvPr id="286726" name="Group 21"/>
          <p:cNvGrpSpPr>
            <a:grpSpLocks/>
          </p:cNvGrpSpPr>
          <p:nvPr/>
        </p:nvGrpSpPr>
        <p:grpSpPr bwMode="auto">
          <a:xfrm>
            <a:off x="1847850" y="3968756"/>
            <a:ext cx="8229600" cy="1771652"/>
            <a:chOff x="204" y="2500"/>
            <a:chExt cx="5184" cy="1116"/>
          </a:xfrm>
        </p:grpSpPr>
        <p:sp>
          <p:nvSpPr>
            <p:cNvPr id="286727" name="Rectangle 5"/>
            <p:cNvSpPr>
              <a:spLocks noChangeArrowheads="1"/>
            </p:cNvSpPr>
            <p:nvPr/>
          </p:nvSpPr>
          <p:spPr bwMode="auto">
            <a:xfrm>
              <a:off x="758" y="2708"/>
              <a:ext cx="1951" cy="273"/>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endParaRPr lang="he-IL" sz="1800"/>
            </a:p>
          </p:txBody>
        </p:sp>
        <p:sp>
          <p:nvSpPr>
            <p:cNvPr id="286728" name="Rectangle 6"/>
            <p:cNvSpPr>
              <a:spLocks noChangeArrowheads="1"/>
            </p:cNvSpPr>
            <p:nvPr/>
          </p:nvSpPr>
          <p:spPr bwMode="auto">
            <a:xfrm>
              <a:off x="712" y="2530"/>
              <a:ext cx="444"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chemeClr val="accent2"/>
                  </a:solidFill>
                </a:rPr>
                <a:t>$1</a:t>
              </a:r>
            </a:p>
          </p:txBody>
        </p:sp>
        <p:sp>
          <p:nvSpPr>
            <p:cNvPr id="286729" name="Rectangle 7"/>
            <p:cNvSpPr>
              <a:spLocks noChangeArrowheads="1"/>
            </p:cNvSpPr>
            <p:nvPr/>
          </p:nvSpPr>
          <p:spPr bwMode="auto">
            <a:xfrm>
              <a:off x="976" y="2522"/>
              <a:ext cx="399"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rgbClr val="3399FF"/>
                  </a:solidFill>
                </a:rPr>
                <a:t>$2</a:t>
              </a:r>
            </a:p>
          </p:txBody>
        </p:sp>
        <p:sp>
          <p:nvSpPr>
            <p:cNvPr id="286730" name="Rectangle 8"/>
            <p:cNvSpPr>
              <a:spLocks noChangeArrowheads="1"/>
            </p:cNvSpPr>
            <p:nvPr/>
          </p:nvSpPr>
          <p:spPr bwMode="auto">
            <a:xfrm>
              <a:off x="1256" y="2515"/>
              <a:ext cx="44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rgbClr val="006600"/>
                  </a:solidFill>
                </a:rPr>
                <a:t>$3</a:t>
              </a:r>
            </a:p>
          </p:txBody>
        </p:sp>
        <p:sp>
          <p:nvSpPr>
            <p:cNvPr id="286731" name="Rectangle 9"/>
            <p:cNvSpPr>
              <a:spLocks noChangeArrowheads="1"/>
            </p:cNvSpPr>
            <p:nvPr/>
          </p:nvSpPr>
          <p:spPr bwMode="auto">
            <a:xfrm>
              <a:off x="1616" y="2531"/>
              <a:ext cx="44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rgbClr val="FF0066"/>
                  </a:solidFill>
                </a:rPr>
                <a:t>$4</a:t>
              </a:r>
            </a:p>
          </p:txBody>
        </p:sp>
        <p:sp>
          <p:nvSpPr>
            <p:cNvPr id="286732" name="Rectangle 10"/>
            <p:cNvSpPr>
              <a:spLocks noChangeArrowheads="1"/>
            </p:cNvSpPr>
            <p:nvPr/>
          </p:nvSpPr>
          <p:spPr bwMode="auto">
            <a:xfrm>
              <a:off x="2017" y="2523"/>
              <a:ext cx="398"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rgbClr val="CC0099"/>
                  </a:solidFill>
                </a:rPr>
                <a:t>$5</a:t>
              </a:r>
            </a:p>
          </p:txBody>
        </p:sp>
        <p:sp>
          <p:nvSpPr>
            <p:cNvPr id="286733" name="Rectangle 11"/>
            <p:cNvSpPr>
              <a:spLocks noChangeArrowheads="1"/>
            </p:cNvSpPr>
            <p:nvPr/>
          </p:nvSpPr>
          <p:spPr bwMode="auto">
            <a:xfrm>
              <a:off x="2336" y="2500"/>
              <a:ext cx="443"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dirty="0">
                  <a:solidFill>
                    <a:srgbClr val="663300"/>
                  </a:solidFill>
                </a:rPr>
                <a:t>$6</a:t>
              </a:r>
            </a:p>
          </p:txBody>
        </p:sp>
        <p:sp>
          <p:nvSpPr>
            <p:cNvPr id="286734" name="Rectangle 12"/>
            <p:cNvSpPr>
              <a:spLocks noChangeArrowheads="1"/>
            </p:cNvSpPr>
            <p:nvPr/>
          </p:nvSpPr>
          <p:spPr bwMode="auto">
            <a:xfrm>
              <a:off x="486" y="2745"/>
              <a:ext cx="489" cy="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b="1">
                  <a:solidFill>
                    <a:srgbClr val="6666FF"/>
                  </a:solidFill>
                </a:rPr>
                <a:t>$0</a:t>
              </a:r>
            </a:p>
          </p:txBody>
        </p:sp>
        <p:sp>
          <p:nvSpPr>
            <p:cNvPr id="286735" name="Rectangle 13"/>
            <p:cNvSpPr>
              <a:spLocks noChangeArrowheads="1"/>
            </p:cNvSpPr>
            <p:nvPr/>
          </p:nvSpPr>
          <p:spPr bwMode="auto">
            <a:xfrm>
              <a:off x="204" y="3051"/>
              <a:ext cx="51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2000" u="sng" dirty="0"/>
                <a:t>Notice</a:t>
              </a:r>
              <a:r>
                <a:rPr lang="en-US" sz="2000" b="1" dirty="0"/>
                <a:t>:</a:t>
              </a:r>
              <a:r>
                <a:rPr lang="en-US" sz="2000" dirty="0"/>
                <a:t> You can change the value of these special variables. They are not read only. </a:t>
              </a:r>
              <a:r>
                <a:rPr lang="en-US" sz="2000" b="1" dirty="0"/>
                <a:t>But</a:t>
              </a:r>
              <a:r>
                <a:rPr lang="en-US" sz="2000" dirty="0"/>
                <a:t> it is not good practice in awk programming</a:t>
              </a:r>
              <a:endParaRPr lang="en-US" sz="2000" b="1" dirty="0"/>
            </a:p>
          </p:txBody>
        </p:sp>
        <p:sp>
          <p:nvSpPr>
            <p:cNvPr id="286736" name="Text Box 14"/>
            <p:cNvSpPr txBox="1">
              <a:spLocks noChangeArrowheads="1"/>
            </p:cNvSpPr>
            <p:nvPr/>
          </p:nvSpPr>
          <p:spPr bwMode="auto">
            <a:xfrm>
              <a:off x="740" y="2749"/>
              <a:ext cx="45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This</a:t>
              </a:r>
            </a:p>
          </p:txBody>
        </p:sp>
        <p:sp>
          <p:nvSpPr>
            <p:cNvPr id="286737" name="Text Box 15"/>
            <p:cNvSpPr txBox="1">
              <a:spLocks noChangeArrowheads="1"/>
            </p:cNvSpPr>
            <p:nvPr/>
          </p:nvSpPr>
          <p:spPr bwMode="auto">
            <a:xfrm>
              <a:off x="1039" y="2750"/>
              <a:ext cx="45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is</a:t>
              </a:r>
            </a:p>
          </p:txBody>
        </p:sp>
        <p:sp>
          <p:nvSpPr>
            <p:cNvPr id="286738" name="Text Box 16"/>
            <p:cNvSpPr txBox="1">
              <a:spLocks noChangeArrowheads="1"/>
            </p:cNvSpPr>
            <p:nvPr/>
          </p:nvSpPr>
          <p:spPr bwMode="auto">
            <a:xfrm>
              <a:off x="1439" y="2749"/>
              <a:ext cx="68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example</a:t>
              </a:r>
            </a:p>
          </p:txBody>
        </p:sp>
        <p:sp>
          <p:nvSpPr>
            <p:cNvPr id="286739" name="Text Box 17"/>
            <p:cNvSpPr txBox="1">
              <a:spLocks noChangeArrowheads="1"/>
            </p:cNvSpPr>
            <p:nvPr/>
          </p:nvSpPr>
          <p:spPr bwMode="auto">
            <a:xfrm>
              <a:off x="1211" y="2745"/>
              <a:ext cx="45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an</a:t>
              </a:r>
            </a:p>
          </p:txBody>
        </p:sp>
        <p:sp>
          <p:nvSpPr>
            <p:cNvPr id="286740" name="Text Box 18"/>
            <p:cNvSpPr txBox="1">
              <a:spLocks noChangeArrowheads="1"/>
            </p:cNvSpPr>
            <p:nvPr/>
          </p:nvSpPr>
          <p:spPr bwMode="auto">
            <a:xfrm>
              <a:off x="2028" y="2745"/>
              <a:ext cx="45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input</a:t>
              </a:r>
            </a:p>
          </p:txBody>
        </p:sp>
        <p:sp>
          <p:nvSpPr>
            <p:cNvPr id="286741" name="Text Box 19"/>
            <p:cNvSpPr txBox="1">
              <a:spLocks noChangeArrowheads="1"/>
            </p:cNvSpPr>
            <p:nvPr/>
          </p:nvSpPr>
          <p:spPr bwMode="auto">
            <a:xfrm>
              <a:off x="2391" y="2745"/>
              <a:ext cx="45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spcBef>
                  <a:spcPct val="50000"/>
                </a:spcBef>
                <a:buFontTx/>
                <a:buNone/>
              </a:pPr>
              <a:r>
                <a:rPr lang="en-US" sz="1200">
                  <a:latin typeface="Arial" panose="020B0604020202020204" pitchFamily="34" charset="0"/>
                </a:rPr>
                <a:t>line</a:t>
              </a:r>
            </a:p>
          </p:txBody>
        </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208</a:t>
            </a:fld>
            <a:endParaRPr lang="he-IL" dirty="0"/>
          </a:p>
        </p:txBody>
      </p:sp>
    </p:spTree>
    <p:extLst>
      <p:ext uri="{BB962C8B-B14F-4D97-AF65-F5344CB8AC3E}">
        <p14:creationId xmlns:p14="http://schemas.microsoft.com/office/powerpoint/2010/main" xmlns="" val="2641085455"/>
      </p:ext>
    </p:extLst>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Rectangle 2"/>
          <p:cNvSpPr>
            <a:spLocks noGrp="1" noChangeArrowheads="1"/>
          </p:cNvSpPr>
          <p:nvPr>
            <p:ph type="title"/>
          </p:nvPr>
        </p:nvSpPr>
        <p:spPr>
          <a:xfrm>
            <a:off x="299581" y="0"/>
            <a:ext cx="10515600" cy="1325563"/>
          </a:xfrm>
        </p:spPr>
        <p:txBody>
          <a:bodyPr>
            <a:normAutofit/>
          </a:bodyPr>
          <a:lstStyle/>
          <a:p>
            <a:pPr eaLnBrk="1" hangingPunct="1"/>
            <a:r>
              <a:rPr lang="en-US" dirty="0">
                <a:solidFill>
                  <a:schemeClr val="bg1"/>
                </a:solidFill>
                <a:cs typeface="Times New Roman" panose="02020603050405020304" pitchFamily="18" charset="0"/>
              </a:rPr>
              <a:t>Fields cont.</a:t>
            </a:r>
          </a:p>
        </p:txBody>
      </p:sp>
      <p:sp>
        <p:nvSpPr>
          <p:cNvPr id="287749" name="Rectangle 3"/>
          <p:cNvSpPr>
            <a:spLocks noGrp="1" noChangeArrowheads="1"/>
          </p:cNvSpPr>
          <p:nvPr>
            <p:ph idx="1"/>
          </p:nvPr>
        </p:nvSpPr>
        <p:spPr>
          <a:xfrm>
            <a:off x="1828800" y="2017714"/>
            <a:ext cx="8650288" cy="2274887"/>
          </a:xfrm>
        </p:spPr>
        <p:txBody>
          <a:bodyPr/>
          <a:lstStyle/>
          <a:p>
            <a:pPr algn="l" rtl="0" eaLnBrk="1" hangingPunct="1">
              <a:lnSpc>
                <a:spcPct val="90000"/>
              </a:lnSpc>
            </a:pPr>
            <a:r>
              <a:rPr lang="en-US" sz="2400" b="1">
                <a:cs typeface="Arial" panose="020B0604020202020204" pitchFamily="34" charset="0"/>
              </a:rPr>
              <a:t>Additional special variables</a:t>
            </a:r>
            <a:r>
              <a:rPr lang="en-US" sz="2400">
                <a:cs typeface="Arial" panose="020B0604020202020204" pitchFamily="34" charset="0"/>
              </a:rPr>
              <a:t>:</a:t>
            </a:r>
          </a:p>
          <a:p>
            <a:pPr lvl="1" algn="l" rtl="0" eaLnBrk="1" hangingPunct="1">
              <a:lnSpc>
                <a:spcPct val="90000"/>
              </a:lnSpc>
            </a:pPr>
            <a:r>
              <a:rPr lang="en-US" sz="2000">
                <a:cs typeface="Arial" panose="020B0604020202020204" pitchFamily="34" charset="0"/>
              </a:rPr>
              <a:t>NF	</a:t>
            </a:r>
            <a:r>
              <a:rPr lang="en-US" sz="2000" b="1">
                <a:cs typeface="Arial" panose="020B0604020202020204" pitchFamily="34" charset="0"/>
              </a:rPr>
              <a:t>N</a:t>
            </a:r>
            <a:r>
              <a:rPr lang="en-US" sz="2000">
                <a:cs typeface="Arial" panose="020B0604020202020204" pitchFamily="34" charset="0"/>
              </a:rPr>
              <a:t>umber of </a:t>
            </a:r>
            <a:r>
              <a:rPr lang="en-US" sz="2000" b="1">
                <a:cs typeface="Arial" panose="020B0604020202020204" pitchFamily="34" charset="0"/>
              </a:rPr>
              <a:t>F</a:t>
            </a:r>
            <a:r>
              <a:rPr lang="en-US" sz="2000">
                <a:cs typeface="Arial" panose="020B0604020202020204" pitchFamily="34" charset="0"/>
              </a:rPr>
              <a:t>ields in the current input record (=line)</a:t>
            </a:r>
          </a:p>
          <a:p>
            <a:pPr lvl="1" algn="l" rtl="0" eaLnBrk="1" hangingPunct="1">
              <a:lnSpc>
                <a:spcPct val="90000"/>
              </a:lnSpc>
            </a:pPr>
            <a:r>
              <a:rPr lang="en-US" sz="2000">
                <a:cs typeface="Arial" panose="020B0604020202020204" pitchFamily="34" charset="0"/>
              </a:rPr>
              <a:t>FS	</a:t>
            </a:r>
            <a:r>
              <a:rPr lang="en-US" sz="2000" b="1">
                <a:cs typeface="Arial" panose="020B0604020202020204" pitchFamily="34" charset="0"/>
              </a:rPr>
              <a:t>F</a:t>
            </a:r>
            <a:r>
              <a:rPr lang="en-US" sz="2000">
                <a:cs typeface="Arial" panose="020B0604020202020204" pitchFamily="34" charset="0"/>
              </a:rPr>
              <a:t>ield </a:t>
            </a:r>
            <a:r>
              <a:rPr lang="en-US" sz="2000" b="1">
                <a:cs typeface="Arial" panose="020B0604020202020204" pitchFamily="34" charset="0"/>
              </a:rPr>
              <a:t>S</a:t>
            </a:r>
            <a:r>
              <a:rPr lang="en-US" sz="2000">
                <a:cs typeface="Arial" panose="020B0604020202020204" pitchFamily="34" charset="0"/>
              </a:rPr>
              <a:t>eparator that separates between fields. You can use 		any regular expression.</a:t>
            </a:r>
          </a:p>
          <a:p>
            <a:pPr lvl="1" algn="l" rtl="0" eaLnBrk="1" hangingPunct="1">
              <a:lnSpc>
                <a:spcPct val="90000"/>
              </a:lnSpc>
            </a:pPr>
            <a:r>
              <a:rPr lang="en-US" sz="2000">
                <a:cs typeface="Arial" panose="020B0604020202020204" pitchFamily="34" charset="0"/>
              </a:rPr>
              <a:t>OFS        </a:t>
            </a:r>
            <a:r>
              <a:rPr lang="en-US" sz="2000" b="1">
                <a:cs typeface="Arial" panose="020B0604020202020204" pitchFamily="34" charset="0"/>
              </a:rPr>
              <a:t>O</a:t>
            </a:r>
            <a:r>
              <a:rPr lang="en-US" sz="2000">
                <a:cs typeface="Arial" panose="020B0604020202020204" pitchFamily="34" charset="0"/>
              </a:rPr>
              <a:t>utput </a:t>
            </a:r>
            <a:r>
              <a:rPr lang="en-US" sz="2000" b="1">
                <a:cs typeface="Arial" panose="020B0604020202020204" pitchFamily="34" charset="0"/>
              </a:rPr>
              <a:t>F</a:t>
            </a:r>
            <a:r>
              <a:rPr lang="en-US" sz="2000">
                <a:cs typeface="Arial" panose="020B0604020202020204" pitchFamily="34" charset="0"/>
              </a:rPr>
              <a:t>ield </a:t>
            </a:r>
            <a:r>
              <a:rPr lang="en-US" sz="2000" b="1">
                <a:cs typeface="Arial" panose="020B0604020202020204" pitchFamily="34" charset="0"/>
              </a:rPr>
              <a:t>S</a:t>
            </a:r>
            <a:r>
              <a:rPr lang="en-US" sz="2000">
                <a:cs typeface="Arial" panose="020B0604020202020204" pitchFamily="34" charset="0"/>
              </a:rPr>
              <a:t>eparator – separates output fields.</a:t>
            </a:r>
          </a:p>
        </p:txBody>
      </p:sp>
      <p:sp>
        <p:nvSpPr>
          <p:cNvPr id="287750" name="Text Box 4"/>
          <p:cNvSpPr txBox="1">
            <a:spLocks noChangeArrowheads="1"/>
          </p:cNvSpPr>
          <p:nvPr/>
        </p:nvSpPr>
        <p:spPr bwMode="auto">
          <a:xfrm>
            <a:off x="1524001" y="4437064"/>
            <a:ext cx="9002713"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gn="l" rtl="0" eaLnBrk="1" hangingPunct="1">
              <a:spcBef>
                <a:spcPct val="0"/>
              </a:spcBef>
              <a:buFontTx/>
              <a:buNone/>
            </a:pPr>
            <a:r>
              <a:rPr lang="en-US" sz="2000" b="1" dirty="0">
                <a:latin typeface="Arial" panose="020B0604020202020204" pitchFamily="34" charset="0"/>
              </a:rPr>
              <a:t>Another way to change the FS is to use the –F flag when running awk</a:t>
            </a:r>
          </a:p>
          <a:p>
            <a:pPr lvl="1" algn="l" rtl="0" eaLnBrk="1" hangingPunct="1">
              <a:spcBef>
                <a:spcPct val="0"/>
              </a:spcBef>
              <a:buFontTx/>
              <a:buNone/>
            </a:pPr>
            <a:r>
              <a:rPr lang="en-US" sz="2000" dirty="0">
                <a:latin typeface="Arial" panose="020B0604020202020204" pitchFamily="34" charset="0"/>
              </a:rPr>
              <a:t>awk </a:t>
            </a:r>
            <a:r>
              <a:rPr lang="en-US" sz="2000" b="1" dirty="0">
                <a:latin typeface="Arial" panose="020B0604020202020204" pitchFamily="34" charset="0"/>
              </a:rPr>
              <a:t>–</a:t>
            </a:r>
            <a:r>
              <a:rPr lang="en-US" sz="2000" b="1" dirty="0" err="1">
                <a:latin typeface="Arial" panose="020B0604020202020204" pitchFamily="34" charset="0"/>
              </a:rPr>
              <a:t>F</a:t>
            </a:r>
            <a:r>
              <a:rPr lang="en-US" sz="2000" i="1" dirty="0" err="1">
                <a:latin typeface="Arial" panose="020B0604020202020204" pitchFamily="34" charset="0"/>
              </a:rPr>
              <a:t>fields</a:t>
            </a:r>
            <a:r>
              <a:rPr lang="en-US" sz="2000" i="1" dirty="0">
                <a:latin typeface="Arial" panose="020B0604020202020204" pitchFamily="34" charset="0"/>
              </a:rPr>
              <a:t>-separator </a:t>
            </a:r>
            <a:r>
              <a:rPr lang="en-US" sz="2000" dirty="0">
                <a:latin typeface="Arial" panose="020B0604020202020204" pitchFamily="34" charset="0"/>
              </a:rPr>
              <a:t>–f </a:t>
            </a:r>
            <a:r>
              <a:rPr lang="en-US" sz="2000" i="1" dirty="0">
                <a:latin typeface="Arial" panose="020B0604020202020204" pitchFamily="34" charset="0"/>
              </a:rPr>
              <a:t>awk-program-file</a:t>
            </a:r>
            <a:r>
              <a:rPr lang="en-US" sz="2000" dirty="0">
                <a:latin typeface="Arial" panose="020B0604020202020204" pitchFamily="34" charset="0"/>
              </a:rPr>
              <a:t> </a:t>
            </a:r>
            <a:r>
              <a:rPr lang="en-US" sz="2000" i="1" dirty="0">
                <a:latin typeface="Arial" panose="020B0604020202020204" pitchFamily="34" charset="0"/>
              </a:rPr>
              <a:t>file-to-process</a:t>
            </a:r>
            <a:endParaRPr lang="en-US" sz="2000" dirty="0">
              <a:latin typeface="Arial" panose="020B0604020202020204" pitchFamily="34" charset="0"/>
            </a:endParaRPr>
          </a:p>
          <a:p>
            <a:pPr algn="l" rtl="0" eaLnBrk="1" hangingPunct="1">
              <a:spcBef>
                <a:spcPct val="0"/>
              </a:spcBef>
              <a:buFontTx/>
              <a:buNone/>
            </a:pPr>
            <a:endParaRPr lang="en-US" sz="2000" dirty="0">
              <a:latin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209</a:t>
            </a:fld>
            <a:endParaRPr lang="he-IL" dirty="0"/>
          </a:p>
        </p:txBody>
      </p:sp>
    </p:spTree>
    <p:extLst>
      <p:ext uri="{BB962C8B-B14F-4D97-AF65-F5344CB8AC3E}">
        <p14:creationId xmlns:p14="http://schemas.microsoft.com/office/powerpoint/2010/main" xmlns="" val="18608116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21593" y="282032"/>
            <a:ext cx="8229600" cy="1143000"/>
          </a:xfrm>
        </p:spPr>
        <p:txBody>
          <a:bodyPr/>
          <a:lstStyle/>
          <a:p>
            <a:r>
              <a:rPr lang="en-US" dirty="0">
                <a:solidFill>
                  <a:schemeClr val="bg1"/>
                </a:solidFill>
                <a:cs typeface="Times New Roman" panose="02020603050405020304" pitchFamily="18" charset="0"/>
              </a:rPr>
              <a:t>Creating files</a:t>
            </a:r>
          </a:p>
        </p:txBody>
      </p:sp>
      <p:sp>
        <p:nvSpPr>
          <p:cNvPr id="25603" name="Rectangle 3"/>
          <p:cNvSpPr>
            <a:spLocks noGrp="1" noChangeArrowheads="1"/>
          </p:cNvSpPr>
          <p:nvPr>
            <p:ph idx="1"/>
          </p:nvPr>
        </p:nvSpPr>
        <p:spPr/>
        <p:txBody>
          <a:bodyPr/>
          <a:lstStyle/>
          <a:p>
            <a:pPr algn="l" rtl="0" eaLnBrk="1" hangingPunct="1">
              <a:lnSpc>
                <a:spcPct val="90000"/>
              </a:lnSpc>
            </a:pPr>
            <a:r>
              <a:rPr lang="en-US" sz="2000" dirty="0">
                <a:cs typeface="Arial" panose="020B0604020202020204" pitchFamily="34" charset="0"/>
              </a:rPr>
              <a:t>Using an editor (e.g. vi)</a:t>
            </a: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vi </a:t>
            </a:r>
            <a:r>
              <a:rPr lang="en-US" sz="1800" dirty="0" err="1">
                <a:solidFill>
                  <a:srgbClr val="006F6C"/>
                </a:solidFill>
                <a:cs typeface="Arial" panose="020B0604020202020204" pitchFamily="34" charset="0"/>
              </a:rPr>
              <a:t>my_new_file</a:t>
            </a:r>
            <a:endParaRPr lang="en-US" sz="1800" dirty="0">
              <a:solidFill>
                <a:srgbClr val="006F6C"/>
              </a:solidFill>
              <a:cs typeface="Arial" panose="020B0604020202020204" pitchFamily="34" charset="0"/>
            </a:endParaRPr>
          </a:p>
          <a:p>
            <a:pPr algn="l" rtl="0" eaLnBrk="1" hangingPunct="1">
              <a:lnSpc>
                <a:spcPct val="90000"/>
              </a:lnSpc>
            </a:pPr>
            <a:r>
              <a:rPr lang="en-US" sz="2000" dirty="0">
                <a:cs typeface="Arial" panose="020B0604020202020204" pitchFamily="34" charset="0"/>
              </a:rPr>
              <a:t>Copying an existing file to a new filename</a:t>
            </a: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err="1">
                <a:solidFill>
                  <a:srgbClr val="006F6C"/>
                </a:solidFill>
                <a:cs typeface="Arial" panose="020B0604020202020204" pitchFamily="34" charset="0"/>
              </a:rPr>
              <a:t>cp</a:t>
            </a:r>
            <a:r>
              <a:rPr lang="en-US" sz="1800" dirty="0">
                <a:solidFill>
                  <a:srgbClr val="006F6C"/>
                </a:solidFill>
                <a:cs typeface="Arial" panose="020B0604020202020204" pitchFamily="34" charset="0"/>
              </a:rPr>
              <a:t> pooh </a:t>
            </a:r>
            <a:r>
              <a:rPr lang="en-US" sz="1800" dirty="0" err="1">
                <a:solidFill>
                  <a:srgbClr val="006F6C"/>
                </a:solidFill>
                <a:cs typeface="Arial" panose="020B0604020202020204" pitchFamily="34" charset="0"/>
              </a:rPr>
              <a:t>new_pooh</a:t>
            </a:r>
            <a:endParaRPr lang="en-US" sz="1800" dirty="0">
              <a:solidFill>
                <a:srgbClr val="006F6C"/>
              </a:solidFill>
              <a:cs typeface="Arial" panose="020B0604020202020204" pitchFamily="34" charset="0"/>
            </a:endParaRPr>
          </a:p>
          <a:p>
            <a:pPr algn="l" rtl="0" eaLnBrk="1" hangingPunct="1">
              <a:lnSpc>
                <a:spcPct val="90000"/>
              </a:lnSpc>
            </a:pPr>
            <a:r>
              <a:rPr lang="en-US" sz="2000" dirty="0">
                <a:cs typeface="Arial" panose="020B0604020202020204" pitchFamily="34" charset="0"/>
              </a:rPr>
              <a:t>Redirecting output into a new file</a:t>
            </a: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ls &gt; </a:t>
            </a:r>
            <a:r>
              <a:rPr lang="en-US" sz="1800" dirty="0" err="1">
                <a:solidFill>
                  <a:srgbClr val="006F6C"/>
                </a:solidFill>
                <a:cs typeface="Arial" panose="020B0604020202020204" pitchFamily="34" charset="0"/>
              </a:rPr>
              <a:t>ls_output_file</a:t>
            </a:r>
            <a:endParaRPr lang="en-US" sz="1800" dirty="0">
              <a:solidFill>
                <a:srgbClr val="006F6C"/>
              </a:solidFill>
              <a:cs typeface="Arial" panose="020B0604020202020204" pitchFamily="34" charset="0"/>
            </a:endParaRP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cat </a:t>
            </a:r>
            <a:r>
              <a:rPr lang="en-US" sz="1800" dirty="0" err="1">
                <a:solidFill>
                  <a:srgbClr val="006F6C"/>
                </a:solidFill>
                <a:cs typeface="Arial" panose="020B0604020202020204" pitchFamily="34" charset="0"/>
              </a:rPr>
              <a:t>ls_output_file</a:t>
            </a:r>
            <a:endParaRPr lang="en-US" sz="18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a:solidFill>
                  <a:srgbClr val="006F6C"/>
                </a:solidFill>
                <a:cs typeface="Arial" panose="020B0604020202020204" pitchFamily="34" charset="0"/>
              </a:rPr>
              <a:t>pooh    create_user.sh     </a:t>
            </a:r>
            <a:r>
              <a:rPr lang="en-US" sz="1800" dirty="0" err="1">
                <a:solidFill>
                  <a:srgbClr val="006F6C"/>
                </a:solidFill>
                <a:cs typeface="Arial" panose="020B0604020202020204" pitchFamily="34" charset="0"/>
              </a:rPr>
              <a:t>proj_files</a:t>
            </a:r>
            <a:endParaRPr lang="en-US" sz="1800" dirty="0">
              <a:solidFill>
                <a:srgbClr val="006F6C"/>
              </a:solidFill>
              <a:cs typeface="Arial" panose="020B0604020202020204" pitchFamily="34" charset="0"/>
            </a:endParaRPr>
          </a:p>
          <a:p>
            <a:pPr algn="l" rtl="0" eaLnBrk="1" hangingPunct="1">
              <a:lnSpc>
                <a:spcPct val="90000"/>
              </a:lnSpc>
            </a:pPr>
            <a:r>
              <a:rPr lang="en-US" sz="2000" dirty="0">
                <a:cs typeface="Arial" panose="020B0604020202020204" pitchFamily="34" charset="0"/>
              </a:rPr>
              <a:t>Creating an empty file</a:t>
            </a: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touch filename</a:t>
            </a: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cat </a:t>
            </a:r>
            <a:r>
              <a:rPr lang="en-US" sz="1800" dirty="0" smtClean="0">
                <a:solidFill>
                  <a:srgbClr val="006F6C"/>
                </a:solidFill>
                <a:cs typeface="Arial" panose="020B0604020202020204" pitchFamily="34" charset="0"/>
              </a:rPr>
              <a:t>filename</a:t>
            </a:r>
            <a:endParaRPr lang="en-US" sz="1800" dirty="0">
              <a:solidFill>
                <a:srgbClr val="006F6C"/>
              </a:solidFill>
              <a:cs typeface="Arial" panose="020B0604020202020204" pitchFamily="34" charset="0"/>
            </a:endParaRPr>
          </a:p>
          <a:p>
            <a:pPr lvl="1" algn="l" rtl="0">
              <a:buNone/>
            </a:pPr>
            <a:r>
              <a:rPr lang="en-US" sz="1800" dirty="0">
                <a:solidFill>
                  <a:schemeClr val="bg1">
                    <a:lumMod val="50000"/>
                  </a:schemeClr>
                </a:solidFill>
                <a:cs typeface="Arial" panose="020B0604020202020204" pitchFamily="34" charset="0"/>
              </a:rPr>
              <a:t>PROMPT&gt;</a:t>
            </a:r>
            <a:endParaRPr lang="en-US" sz="1800"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1544828387"/>
      </p:ext>
    </p:extLst>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2" name="Rectangle 2"/>
          <p:cNvSpPr>
            <a:spLocks noGrp="1" noChangeArrowheads="1"/>
          </p:cNvSpPr>
          <p:nvPr>
            <p:ph type="title"/>
          </p:nvPr>
        </p:nvSpPr>
        <p:spPr>
          <a:xfrm>
            <a:off x="220664" y="28575"/>
            <a:ext cx="10515600" cy="1325563"/>
          </a:xfrm>
        </p:spPr>
        <p:txBody>
          <a:bodyPr>
            <a:normAutofit/>
          </a:bodyPr>
          <a:lstStyle/>
          <a:p>
            <a:pPr eaLnBrk="1" hangingPunct="1"/>
            <a:r>
              <a:rPr lang="en-US" dirty="0">
                <a:solidFill>
                  <a:schemeClr val="bg1"/>
                </a:solidFill>
                <a:cs typeface="Times New Roman" panose="02020603050405020304" pitchFamily="18" charset="0"/>
              </a:rPr>
              <a:t>Conditions</a:t>
            </a:r>
          </a:p>
        </p:txBody>
      </p:sp>
      <p:sp>
        <p:nvSpPr>
          <p:cNvPr id="288773" name="Rectangle 3"/>
          <p:cNvSpPr>
            <a:spLocks noGrp="1" noChangeArrowheads="1"/>
          </p:cNvSpPr>
          <p:nvPr>
            <p:ph idx="1"/>
          </p:nvPr>
        </p:nvSpPr>
        <p:spPr>
          <a:xfrm>
            <a:off x="1828800" y="1557338"/>
            <a:ext cx="8650288" cy="1655762"/>
          </a:xfrm>
        </p:spPr>
        <p:txBody>
          <a:bodyPr>
            <a:normAutofit lnSpcReduction="10000"/>
          </a:bodyPr>
          <a:lstStyle/>
          <a:p>
            <a:pPr algn="l" rtl="0" eaLnBrk="1" hangingPunct="1">
              <a:lnSpc>
                <a:spcPct val="90000"/>
              </a:lnSpc>
            </a:pPr>
            <a:r>
              <a:rPr lang="en-US" sz="2400" b="1" dirty="0">
                <a:cs typeface="Arial" panose="020B0604020202020204" pitchFamily="34" charset="0"/>
              </a:rPr>
              <a:t>Conditions may check value of variables</a:t>
            </a:r>
            <a:r>
              <a:rPr lang="en-US" sz="2400" dirty="0">
                <a:cs typeface="Arial" panose="020B0604020202020204" pitchFamily="34" charset="0"/>
              </a:rPr>
              <a:t>. </a:t>
            </a:r>
          </a:p>
          <a:p>
            <a:pPr algn="l" rtl="0" eaLnBrk="1" hangingPunct="1">
              <a:lnSpc>
                <a:spcPct val="90000"/>
              </a:lnSpc>
            </a:pPr>
            <a:r>
              <a:rPr lang="en-US" sz="2400" b="1" dirty="0">
                <a:cs typeface="Arial" panose="020B0604020202020204" pitchFamily="34" charset="0"/>
              </a:rPr>
              <a:t>Normal relational operators </a:t>
            </a:r>
            <a:r>
              <a:rPr lang="en-US" sz="2400" dirty="0">
                <a:cs typeface="Arial" panose="020B0604020202020204" pitchFamily="34" charset="0"/>
              </a:rPr>
              <a:t>may be used with number variables: </a:t>
            </a:r>
            <a:r>
              <a:rPr lang="en-US" sz="2400" b="1" i="1" dirty="0">
                <a:cs typeface="Arial" panose="020B0604020202020204" pitchFamily="34" charset="0"/>
              </a:rPr>
              <a:t>&lt;</a:t>
            </a:r>
            <a:r>
              <a:rPr lang="en-US" sz="2400" i="1" dirty="0">
                <a:cs typeface="Arial" panose="020B0604020202020204" pitchFamily="34" charset="0"/>
              </a:rPr>
              <a:t>,</a:t>
            </a:r>
            <a:r>
              <a:rPr lang="en-US" sz="2400" b="1" i="1" dirty="0">
                <a:cs typeface="Arial" panose="020B0604020202020204" pitchFamily="34" charset="0"/>
              </a:rPr>
              <a:t> &lt;=</a:t>
            </a:r>
            <a:r>
              <a:rPr lang="en-US" sz="2400" i="1" dirty="0">
                <a:cs typeface="Arial" panose="020B0604020202020204" pitchFamily="34" charset="0"/>
              </a:rPr>
              <a:t>,</a:t>
            </a:r>
            <a:r>
              <a:rPr lang="en-US" sz="2400" b="1" i="1" dirty="0">
                <a:cs typeface="Arial" panose="020B0604020202020204" pitchFamily="34" charset="0"/>
              </a:rPr>
              <a:t> ==</a:t>
            </a:r>
            <a:r>
              <a:rPr lang="en-US" sz="2400" i="1" dirty="0">
                <a:cs typeface="Arial" panose="020B0604020202020204" pitchFamily="34" charset="0"/>
              </a:rPr>
              <a:t>,</a:t>
            </a:r>
            <a:r>
              <a:rPr lang="en-US" sz="2400" b="1" i="1" dirty="0">
                <a:cs typeface="Arial" panose="020B0604020202020204" pitchFamily="34" charset="0"/>
              </a:rPr>
              <a:t> !=</a:t>
            </a:r>
            <a:r>
              <a:rPr lang="en-US" sz="2400" i="1" dirty="0">
                <a:cs typeface="Arial" panose="020B0604020202020204" pitchFamily="34" charset="0"/>
              </a:rPr>
              <a:t>,</a:t>
            </a:r>
            <a:r>
              <a:rPr lang="en-US" sz="2400" b="1" i="1" dirty="0">
                <a:cs typeface="Arial" panose="020B0604020202020204" pitchFamily="34" charset="0"/>
              </a:rPr>
              <a:t> &gt;=</a:t>
            </a:r>
            <a:r>
              <a:rPr lang="en-US" sz="2400" i="1" dirty="0">
                <a:cs typeface="Arial" panose="020B0604020202020204" pitchFamily="34" charset="0"/>
              </a:rPr>
              <a:t>,</a:t>
            </a:r>
            <a:r>
              <a:rPr lang="en-US" sz="2400" b="1" i="1" dirty="0">
                <a:cs typeface="Arial" panose="020B0604020202020204" pitchFamily="34" charset="0"/>
              </a:rPr>
              <a:t> &gt;</a:t>
            </a:r>
            <a:r>
              <a:rPr lang="en-US" sz="2400" dirty="0">
                <a:cs typeface="Arial" panose="020B0604020202020204" pitchFamily="34" charset="0"/>
              </a:rPr>
              <a:t> </a:t>
            </a:r>
          </a:p>
          <a:p>
            <a:pPr algn="l" rtl="0" eaLnBrk="1" hangingPunct="1">
              <a:lnSpc>
                <a:spcPct val="90000"/>
              </a:lnSpc>
            </a:pPr>
            <a:r>
              <a:rPr lang="en-US" sz="2400" b="1" dirty="0">
                <a:cs typeface="Arial" panose="020B0604020202020204" pitchFamily="34" charset="0"/>
              </a:rPr>
              <a:t>Comparing strings </a:t>
            </a:r>
            <a:r>
              <a:rPr lang="en-US" sz="2400" dirty="0">
                <a:cs typeface="Arial" panose="020B0604020202020204" pitchFamily="34" charset="0"/>
              </a:rPr>
              <a:t>is also possible by using </a:t>
            </a:r>
            <a:r>
              <a:rPr lang="en-US" sz="2400" b="1" i="1" dirty="0">
                <a:cs typeface="Arial" panose="020B0604020202020204" pitchFamily="34" charset="0"/>
              </a:rPr>
              <a:t>==</a:t>
            </a:r>
            <a:r>
              <a:rPr lang="en-US" sz="2400" dirty="0">
                <a:cs typeface="Arial" panose="020B0604020202020204" pitchFamily="34" charset="0"/>
              </a:rPr>
              <a:t> operator. </a:t>
            </a:r>
          </a:p>
        </p:txBody>
      </p:sp>
      <p:grpSp>
        <p:nvGrpSpPr>
          <p:cNvPr id="288774" name="Group 5"/>
          <p:cNvGrpSpPr>
            <a:grpSpLocks/>
          </p:cNvGrpSpPr>
          <p:nvPr/>
        </p:nvGrpSpPr>
        <p:grpSpPr bwMode="auto">
          <a:xfrm>
            <a:off x="2351089" y="3141663"/>
            <a:ext cx="7672387" cy="3243262"/>
            <a:chOff x="567" y="1933"/>
            <a:chExt cx="4833" cy="2043"/>
          </a:xfrm>
        </p:grpSpPr>
        <p:sp>
          <p:nvSpPr>
            <p:cNvPr id="288775" name="Rectangle 6"/>
            <p:cNvSpPr>
              <a:spLocks noChangeArrowheads="1"/>
            </p:cNvSpPr>
            <p:nvPr/>
          </p:nvSpPr>
          <p:spPr bwMode="auto">
            <a:xfrm>
              <a:off x="613" y="2160"/>
              <a:ext cx="1405"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dirty="0" err="1"/>
                <a:t>var</a:t>
              </a:r>
              <a:r>
                <a:rPr lang="en-US" sz="1600" dirty="0"/>
                <a:t>==8 {</a:t>
              </a:r>
              <a:r>
                <a:rPr lang="en-US" sz="1600" dirty="0" err="1"/>
                <a:t>var</a:t>
              </a:r>
              <a:r>
                <a:rPr lang="en-US" sz="1600" dirty="0"/>
                <a:t>=var+1}</a:t>
              </a:r>
            </a:p>
          </p:txBody>
        </p:sp>
        <p:sp>
          <p:nvSpPr>
            <p:cNvPr id="288776" name="Rectangle 7"/>
            <p:cNvSpPr>
              <a:spLocks noChangeArrowheads="1"/>
            </p:cNvSpPr>
            <p:nvPr/>
          </p:nvSpPr>
          <p:spPr bwMode="auto">
            <a:xfrm>
              <a:off x="567" y="1933"/>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88777" name="AutoShape 8"/>
            <p:cNvSpPr>
              <a:spLocks noChangeArrowheads="1"/>
            </p:cNvSpPr>
            <p:nvPr/>
          </p:nvSpPr>
          <p:spPr bwMode="auto">
            <a:xfrm>
              <a:off x="2280" y="2024"/>
              <a:ext cx="2676" cy="408"/>
            </a:xfrm>
            <a:prstGeom prst="wedgeRoundRectCallout">
              <a:avLst>
                <a:gd name="adj1" fmla="val -59231"/>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400">
                  <a:latin typeface="Arial" panose="020B0604020202020204" pitchFamily="34" charset="0"/>
                </a:rPr>
                <a:t>Will check if var’s </a:t>
              </a:r>
              <a:r>
                <a:rPr lang="en-US" sz="1400" b="1">
                  <a:latin typeface="Arial" panose="020B0604020202020204" pitchFamily="34" charset="0"/>
                </a:rPr>
                <a:t>numeric</a:t>
              </a:r>
              <a:r>
                <a:rPr lang="en-US" sz="1400">
                  <a:latin typeface="Arial" panose="020B0604020202020204" pitchFamily="34" charset="0"/>
                </a:rPr>
                <a:t> value is equal to 8</a:t>
              </a:r>
            </a:p>
          </p:txBody>
        </p:sp>
        <p:sp>
          <p:nvSpPr>
            <p:cNvPr id="288778" name="Rectangle 9"/>
            <p:cNvSpPr>
              <a:spLocks noChangeArrowheads="1"/>
            </p:cNvSpPr>
            <p:nvPr/>
          </p:nvSpPr>
          <p:spPr bwMode="auto">
            <a:xfrm>
              <a:off x="613" y="2705"/>
              <a:ext cx="1541"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var==eight {var=$1}</a:t>
              </a:r>
            </a:p>
          </p:txBody>
        </p:sp>
        <p:sp>
          <p:nvSpPr>
            <p:cNvPr id="288779" name="Rectangle 10"/>
            <p:cNvSpPr>
              <a:spLocks noChangeArrowheads="1"/>
            </p:cNvSpPr>
            <p:nvPr/>
          </p:nvSpPr>
          <p:spPr bwMode="auto">
            <a:xfrm>
              <a:off x="567" y="2478"/>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88780" name="AutoShape 11"/>
            <p:cNvSpPr>
              <a:spLocks noChangeArrowheads="1"/>
            </p:cNvSpPr>
            <p:nvPr/>
          </p:nvSpPr>
          <p:spPr bwMode="auto">
            <a:xfrm>
              <a:off x="2407" y="2569"/>
              <a:ext cx="2993" cy="408"/>
            </a:xfrm>
            <a:prstGeom prst="wedgeRoundRectCallout">
              <a:avLst>
                <a:gd name="adj1" fmla="val -58255"/>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400">
                  <a:latin typeface="Arial" panose="020B0604020202020204" pitchFamily="34" charset="0"/>
                </a:rPr>
                <a:t>Will check if var’s value is equal to the value of variable named eight value (values can be </a:t>
              </a:r>
              <a:r>
                <a:rPr lang="en-US" sz="1400" b="1">
                  <a:latin typeface="Arial" panose="020B0604020202020204" pitchFamily="34" charset="0"/>
                </a:rPr>
                <a:t>numeric</a:t>
              </a:r>
              <a:r>
                <a:rPr lang="en-US" sz="1400">
                  <a:latin typeface="Arial" panose="020B0604020202020204" pitchFamily="34" charset="0"/>
                </a:rPr>
                <a:t> or </a:t>
              </a:r>
              <a:r>
                <a:rPr lang="en-US" sz="1400" b="1">
                  <a:latin typeface="Arial" panose="020B0604020202020204" pitchFamily="34" charset="0"/>
                </a:rPr>
                <a:t>string</a:t>
              </a:r>
              <a:r>
                <a:rPr lang="en-US" sz="1400">
                  <a:latin typeface="Arial" panose="020B0604020202020204" pitchFamily="34" charset="0"/>
                </a:rPr>
                <a:t>)</a:t>
              </a:r>
            </a:p>
          </p:txBody>
        </p:sp>
        <p:sp>
          <p:nvSpPr>
            <p:cNvPr id="288781" name="Rectangle 12"/>
            <p:cNvSpPr>
              <a:spLocks noChangeArrowheads="1"/>
            </p:cNvSpPr>
            <p:nvPr/>
          </p:nvSpPr>
          <p:spPr bwMode="auto">
            <a:xfrm>
              <a:off x="613" y="3703"/>
              <a:ext cx="1632"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var==</a:t>
              </a:r>
              <a:r>
                <a:rPr lang="en-US" sz="1600">
                  <a:latin typeface="Times New Roman" panose="02020603050405020304" pitchFamily="18" charset="0"/>
                </a:rPr>
                <a:t>“</a:t>
              </a:r>
              <a:r>
                <a:rPr lang="en-US" sz="1600"/>
                <a:t>eight</a:t>
              </a:r>
              <a:r>
                <a:rPr lang="en-US" sz="1600">
                  <a:latin typeface="Times New Roman" panose="02020603050405020304" pitchFamily="18" charset="0"/>
                </a:rPr>
                <a:t>”</a:t>
              </a:r>
              <a:r>
                <a:rPr lang="en-US" sz="1600"/>
                <a:t> {var=$1}</a:t>
              </a:r>
            </a:p>
          </p:txBody>
        </p:sp>
        <p:sp>
          <p:nvSpPr>
            <p:cNvPr id="288782" name="Rectangle 13"/>
            <p:cNvSpPr>
              <a:spLocks noChangeArrowheads="1"/>
            </p:cNvSpPr>
            <p:nvPr/>
          </p:nvSpPr>
          <p:spPr bwMode="auto">
            <a:xfrm>
              <a:off x="567" y="3475"/>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88783" name="AutoShape 14"/>
            <p:cNvSpPr>
              <a:spLocks noChangeArrowheads="1"/>
            </p:cNvSpPr>
            <p:nvPr/>
          </p:nvSpPr>
          <p:spPr bwMode="auto">
            <a:xfrm>
              <a:off x="2482" y="3567"/>
              <a:ext cx="2676" cy="408"/>
            </a:xfrm>
            <a:prstGeom prst="wedgeRoundRectCallout">
              <a:avLst>
                <a:gd name="adj1" fmla="val -59231"/>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400">
                  <a:latin typeface="Arial" panose="020B0604020202020204" pitchFamily="34" charset="0"/>
                </a:rPr>
                <a:t>Will check if var’s </a:t>
              </a:r>
              <a:r>
                <a:rPr lang="en-US" sz="1400" b="1">
                  <a:latin typeface="Arial" panose="020B0604020202020204" pitchFamily="34" charset="0"/>
                </a:rPr>
                <a:t>string</a:t>
              </a:r>
              <a:r>
                <a:rPr lang="en-US" sz="1400">
                  <a:latin typeface="Arial" panose="020B0604020202020204" pitchFamily="34" charset="0"/>
                </a:rPr>
                <a:t> value is equal to the </a:t>
              </a:r>
              <a:r>
                <a:rPr lang="en-US" sz="1400" b="1">
                  <a:latin typeface="Arial" panose="020B0604020202020204" pitchFamily="34" charset="0"/>
                </a:rPr>
                <a:t>string</a:t>
              </a:r>
              <a:r>
                <a:rPr lang="en-US" sz="1400">
                  <a:latin typeface="Arial" panose="020B0604020202020204" pitchFamily="34" charset="0"/>
                </a:rPr>
                <a:t> “eight”</a:t>
              </a:r>
            </a:p>
          </p:txBody>
        </p:sp>
        <p:sp>
          <p:nvSpPr>
            <p:cNvPr id="288784" name="Rectangle 15"/>
            <p:cNvSpPr>
              <a:spLocks noChangeArrowheads="1"/>
            </p:cNvSpPr>
            <p:nvPr/>
          </p:nvSpPr>
          <p:spPr bwMode="auto">
            <a:xfrm>
              <a:off x="613" y="3202"/>
              <a:ext cx="1677"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(var+0)==eight {var=$1}</a:t>
              </a:r>
            </a:p>
          </p:txBody>
        </p:sp>
        <p:sp>
          <p:nvSpPr>
            <p:cNvPr id="288785" name="Rectangle 16"/>
            <p:cNvSpPr>
              <a:spLocks noChangeArrowheads="1"/>
            </p:cNvSpPr>
            <p:nvPr/>
          </p:nvSpPr>
          <p:spPr bwMode="auto">
            <a:xfrm>
              <a:off x="567" y="2975"/>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88786" name="AutoShape 17"/>
            <p:cNvSpPr>
              <a:spLocks noChangeArrowheads="1"/>
            </p:cNvSpPr>
            <p:nvPr/>
          </p:nvSpPr>
          <p:spPr bwMode="auto">
            <a:xfrm>
              <a:off x="2537" y="3066"/>
              <a:ext cx="2676" cy="408"/>
            </a:xfrm>
            <a:prstGeom prst="wedgeRoundRectCallout">
              <a:avLst>
                <a:gd name="adj1" fmla="val -59231"/>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400">
                  <a:latin typeface="Arial" panose="020B0604020202020204" pitchFamily="34" charset="0"/>
                </a:rPr>
                <a:t>Will check if var’s </a:t>
              </a:r>
              <a:r>
                <a:rPr lang="en-US" sz="1400" b="1">
                  <a:latin typeface="Arial" panose="020B0604020202020204" pitchFamily="34" charset="0"/>
                </a:rPr>
                <a:t>numeric</a:t>
              </a:r>
              <a:r>
                <a:rPr lang="en-US" sz="1400">
                  <a:latin typeface="Arial" panose="020B0604020202020204" pitchFamily="34" charset="0"/>
                </a:rPr>
                <a:t> value is equal to eight’s value</a:t>
              </a:r>
            </a:p>
          </p:txBody>
        </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210</a:t>
            </a:fld>
            <a:endParaRPr lang="he-IL" dirty="0"/>
          </a:p>
        </p:txBody>
      </p:sp>
    </p:spTree>
    <p:extLst>
      <p:ext uri="{BB962C8B-B14F-4D97-AF65-F5344CB8AC3E}">
        <p14:creationId xmlns:p14="http://schemas.microsoft.com/office/powerpoint/2010/main" xmlns="" val="1022084126"/>
      </p:ext>
    </p:extLst>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2"/>
          <p:cNvSpPr>
            <a:spLocks noGrp="1" noChangeArrowheads="1"/>
          </p:cNvSpPr>
          <p:nvPr>
            <p:ph type="title"/>
          </p:nvPr>
        </p:nvSpPr>
        <p:spPr>
          <a:xfrm>
            <a:off x="2249488" y="0"/>
            <a:ext cx="8229600" cy="1143000"/>
          </a:xfrm>
        </p:spPr>
        <p:txBody>
          <a:bodyPr>
            <a:normAutofit/>
          </a:bodyPr>
          <a:lstStyle/>
          <a:p>
            <a:pPr eaLnBrk="1" hangingPunct="1"/>
            <a:r>
              <a:rPr lang="en-US" dirty="0">
                <a:solidFill>
                  <a:schemeClr val="bg1"/>
                </a:solidFill>
                <a:cs typeface="Times New Roman" panose="02020603050405020304" pitchFamily="18" charset="0"/>
              </a:rPr>
              <a:t>Conditions cont.</a:t>
            </a:r>
          </a:p>
        </p:txBody>
      </p:sp>
      <p:sp>
        <p:nvSpPr>
          <p:cNvPr id="289797" name="Rectangle 3"/>
          <p:cNvSpPr>
            <a:spLocks noGrp="1" noChangeArrowheads="1"/>
          </p:cNvSpPr>
          <p:nvPr>
            <p:ph idx="1"/>
          </p:nvPr>
        </p:nvSpPr>
        <p:spPr>
          <a:xfrm>
            <a:off x="1828800" y="2017714"/>
            <a:ext cx="8650288" cy="1195387"/>
          </a:xfrm>
        </p:spPr>
        <p:txBody>
          <a:bodyPr/>
          <a:lstStyle/>
          <a:p>
            <a:pPr algn="l" rtl="0" eaLnBrk="1" hangingPunct="1"/>
            <a:r>
              <a:rPr lang="en-US" sz="2000">
                <a:cs typeface="Arial" panose="020B0604020202020204" pitchFamily="34" charset="0"/>
              </a:rPr>
              <a:t>Using special variables in the condition is possible.</a:t>
            </a:r>
          </a:p>
          <a:p>
            <a:pPr algn="l" rtl="0" eaLnBrk="1" hangingPunct="1"/>
            <a:r>
              <a:rPr lang="en-US" sz="2000">
                <a:cs typeface="Arial" panose="020B0604020202020204" pitchFamily="34" charset="0"/>
              </a:rPr>
              <a:t>The operator ~ checks if the string matches a regular expression. </a:t>
            </a:r>
          </a:p>
          <a:p>
            <a:pPr algn="l" rtl="0" eaLnBrk="1" hangingPunct="1"/>
            <a:r>
              <a:rPr lang="en-US" sz="2000">
                <a:cs typeface="Arial" panose="020B0604020202020204" pitchFamily="34" charset="0"/>
              </a:rPr>
              <a:t>The operator !~ check if the string does not match a regular expression </a:t>
            </a:r>
          </a:p>
        </p:txBody>
      </p:sp>
      <p:grpSp>
        <p:nvGrpSpPr>
          <p:cNvPr id="289798" name="Group 4"/>
          <p:cNvGrpSpPr>
            <a:grpSpLocks/>
          </p:cNvGrpSpPr>
          <p:nvPr/>
        </p:nvGrpSpPr>
        <p:grpSpPr bwMode="auto">
          <a:xfrm>
            <a:off x="2424114" y="3498851"/>
            <a:ext cx="6296025" cy="1730375"/>
            <a:chOff x="567" y="2204"/>
            <a:chExt cx="3966" cy="1090"/>
          </a:xfrm>
        </p:grpSpPr>
        <p:sp>
          <p:nvSpPr>
            <p:cNvPr id="289799" name="Rectangle 5"/>
            <p:cNvSpPr>
              <a:spLocks noChangeArrowheads="1"/>
            </p:cNvSpPr>
            <p:nvPr/>
          </p:nvSpPr>
          <p:spPr bwMode="auto">
            <a:xfrm>
              <a:off x="613" y="2431"/>
              <a:ext cx="997"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dirty="0"/>
                <a:t>$0~/^b/</a:t>
              </a:r>
            </a:p>
            <a:p>
              <a:pPr eaLnBrk="1" hangingPunct="1">
                <a:buClr>
                  <a:srgbClr val="009999"/>
                </a:buClr>
                <a:buSzPct val="90000"/>
                <a:buFont typeface="Wingdings" panose="05000000000000000000" pitchFamily="2" charset="2"/>
                <a:buChar char="§"/>
              </a:pPr>
              <a:endParaRPr lang="en-US" sz="1800" dirty="0"/>
            </a:p>
          </p:txBody>
        </p:sp>
        <p:sp>
          <p:nvSpPr>
            <p:cNvPr id="289800" name="Rectangle 6"/>
            <p:cNvSpPr>
              <a:spLocks noChangeArrowheads="1"/>
            </p:cNvSpPr>
            <p:nvPr/>
          </p:nvSpPr>
          <p:spPr bwMode="auto">
            <a:xfrm>
              <a:off x="567" y="2204"/>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b="1" dirty="0"/>
                <a:t>awk program</a:t>
              </a:r>
            </a:p>
          </p:txBody>
        </p:sp>
        <p:sp>
          <p:nvSpPr>
            <p:cNvPr id="289801" name="AutoShape 7"/>
            <p:cNvSpPr>
              <a:spLocks noChangeArrowheads="1"/>
            </p:cNvSpPr>
            <p:nvPr/>
          </p:nvSpPr>
          <p:spPr bwMode="auto">
            <a:xfrm>
              <a:off x="1857" y="2295"/>
              <a:ext cx="2676" cy="408"/>
            </a:xfrm>
            <a:prstGeom prst="wedgeRoundRectCallout">
              <a:avLst>
                <a:gd name="adj1" fmla="val -59231"/>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2000">
                  <a:latin typeface="Arial" panose="020B0604020202020204" pitchFamily="34" charset="0"/>
                </a:rPr>
                <a:t>Will check if $0 starts with b</a:t>
              </a:r>
            </a:p>
          </p:txBody>
        </p:sp>
        <p:sp>
          <p:nvSpPr>
            <p:cNvPr id="289802" name="Rectangle 8"/>
            <p:cNvSpPr>
              <a:spLocks noChangeArrowheads="1"/>
            </p:cNvSpPr>
            <p:nvPr/>
          </p:nvSpPr>
          <p:spPr bwMode="auto">
            <a:xfrm>
              <a:off x="613" y="3021"/>
              <a:ext cx="498" cy="27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a:t>/^b/</a:t>
              </a:r>
            </a:p>
            <a:p>
              <a:pPr eaLnBrk="1" hangingPunct="1">
                <a:buClr>
                  <a:srgbClr val="009999"/>
                </a:buClr>
                <a:buSzPct val="90000"/>
                <a:buFont typeface="Wingdings" panose="05000000000000000000" pitchFamily="2" charset="2"/>
                <a:buChar char="§"/>
              </a:pPr>
              <a:endParaRPr lang="en-US" sz="1800"/>
            </a:p>
          </p:txBody>
        </p:sp>
        <p:sp>
          <p:nvSpPr>
            <p:cNvPr id="289803" name="Rectangle 9"/>
            <p:cNvSpPr>
              <a:spLocks noChangeArrowheads="1"/>
            </p:cNvSpPr>
            <p:nvPr/>
          </p:nvSpPr>
          <p:spPr bwMode="auto">
            <a:xfrm>
              <a:off x="567" y="2794"/>
              <a:ext cx="1089" cy="2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b="1" dirty="0"/>
                <a:t>awk program</a:t>
              </a:r>
            </a:p>
          </p:txBody>
        </p:sp>
        <p:sp>
          <p:nvSpPr>
            <p:cNvPr id="289804" name="AutoShape 10"/>
            <p:cNvSpPr>
              <a:spLocks noChangeArrowheads="1"/>
            </p:cNvSpPr>
            <p:nvPr/>
          </p:nvSpPr>
          <p:spPr bwMode="auto">
            <a:xfrm>
              <a:off x="1857" y="2885"/>
              <a:ext cx="2676" cy="408"/>
            </a:xfrm>
            <a:prstGeom prst="wedgeRoundRectCallout">
              <a:avLst>
                <a:gd name="adj1" fmla="val -77542"/>
                <a:gd name="adj2" fmla="val 21079"/>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2000">
                  <a:latin typeface="Arial" panose="020B0604020202020204" pitchFamily="34" charset="0"/>
                </a:rPr>
                <a:t>This is equivalent to the above!</a:t>
              </a:r>
            </a:p>
          </p:txBody>
        </p:sp>
      </p:gr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211</a:t>
            </a:fld>
            <a:endParaRPr lang="he-IL" dirty="0"/>
          </a:p>
        </p:txBody>
      </p:sp>
    </p:spTree>
    <p:extLst>
      <p:ext uri="{BB962C8B-B14F-4D97-AF65-F5344CB8AC3E}">
        <p14:creationId xmlns:p14="http://schemas.microsoft.com/office/powerpoint/2010/main" xmlns="" val="3893825582"/>
      </p:ext>
    </p:extLst>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Rectangle 2"/>
          <p:cNvSpPr>
            <a:spLocks noGrp="1" noChangeArrowheads="1"/>
          </p:cNvSpPr>
          <p:nvPr>
            <p:ph type="title"/>
          </p:nvPr>
        </p:nvSpPr>
        <p:spPr>
          <a:xfrm>
            <a:off x="2400822" y="0"/>
            <a:ext cx="8229600" cy="1143000"/>
          </a:xfrm>
        </p:spPr>
        <p:txBody>
          <a:bodyPr>
            <a:normAutofit/>
          </a:bodyPr>
          <a:lstStyle/>
          <a:p>
            <a:pPr eaLnBrk="1" hangingPunct="1"/>
            <a:r>
              <a:rPr lang="en-US" dirty="0">
                <a:solidFill>
                  <a:schemeClr val="bg1"/>
                </a:solidFill>
                <a:cs typeface="Times New Roman" panose="02020603050405020304" pitchFamily="18" charset="0"/>
              </a:rPr>
              <a:t>Built-in Functions</a:t>
            </a:r>
          </a:p>
        </p:txBody>
      </p:sp>
      <p:sp>
        <p:nvSpPr>
          <p:cNvPr id="1988611" name="Rectangle 3"/>
          <p:cNvSpPr>
            <a:spLocks noGrp="1" noChangeArrowheads="1"/>
          </p:cNvSpPr>
          <p:nvPr>
            <p:ph idx="1"/>
          </p:nvPr>
        </p:nvSpPr>
        <p:spPr>
          <a:xfrm>
            <a:off x="1828800" y="1773239"/>
            <a:ext cx="8650288" cy="4651375"/>
          </a:xfrm>
        </p:spPr>
        <p:txBody>
          <a:bodyPr>
            <a:normAutofit lnSpcReduction="10000"/>
          </a:bodyPr>
          <a:lstStyle/>
          <a:p>
            <a:pPr algn="l" rtl="0" eaLnBrk="1" hangingPunct="1"/>
            <a:r>
              <a:rPr lang="en-US" sz="1800" b="1" i="1">
                <a:cs typeface="Arial" panose="020B0604020202020204" pitchFamily="34" charset="0"/>
              </a:rPr>
              <a:t>length</a:t>
            </a:r>
            <a:r>
              <a:rPr lang="en-US" sz="1800" i="1">
                <a:cs typeface="Arial" panose="020B0604020202020204" pitchFamily="34" charset="0"/>
              </a:rPr>
              <a:t>(string)</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returns the length of a string</a:t>
            </a:r>
          </a:p>
          <a:p>
            <a:pPr algn="l" rtl="0" eaLnBrk="1" hangingPunct="1">
              <a:buFont typeface="Wingdings" panose="05000000000000000000" pitchFamily="2" charset="2"/>
              <a:buNone/>
            </a:pPr>
            <a:r>
              <a:rPr lang="en-US" sz="1800">
                <a:cs typeface="Arial" panose="020B0604020202020204" pitchFamily="34" charset="0"/>
              </a:rPr>
              <a:t>	If used without parameters, the default parameter is $0 (the input line)</a:t>
            </a:r>
          </a:p>
          <a:p>
            <a:pPr algn="l" rtl="0" eaLnBrk="1" hangingPunct="1"/>
            <a:r>
              <a:rPr lang="en-US" sz="1800" b="1">
                <a:cs typeface="Arial" panose="020B0604020202020204" pitchFamily="34" charset="0"/>
              </a:rPr>
              <a:t>substr</a:t>
            </a:r>
            <a:r>
              <a:rPr lang="en-US" sz="1800">
                <a:cs typeface="Arial" panose="020B0604020202020204" pitchFamily="34" charset="0"/>
              </a:rPr>
              <a:t>(</a:t>
            </a:r>
            <a:r>
              <a:rPr lang="en-US" sz="1800" i="1">
                <a:cs typeface="Arial" panose="020B0604020202020204" pitchFamily="34" charset="0"/>
              </a:rPr>
              <a:t>string,start [,max-length]</a:t>
            </a:r>
            <a:r>
              <a:rPr lang="en-US" sz="1800" b="1">
                <a:cs typeface="Arial" panose="020B0604020202020204" pitchFamily="34" charset="0"/>
              </a:rPr>
              <a:t>)</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returns the sub-string of </a:t>
            </a:r>
            <a:r>
              <a:rPr lang="en-US" sz="1800" i="1">
                <a:cs typeface="Arial" panose="020B0604020202020204" pitchFamily="34" charset="0"/>
              </a:rPr>
              <a:t>string</a:t>
            </a:r>
            <a:r>
              <a:rPr lang="en-US" sz="1800">
                <a:cs typeface="Arial" panose="020B0604020202020204" pitchFamily="34" charset="0"/>
              </a:rPr>
              <a:t> starting from character </a:t>
            </a:r>
            <a:r>
              <a:rPr lang="en-US" sz="1800" i="1">
                <a:cs typeface="Arial" panose="020B0604020202020204" pitchFamily="34" charset="0"/>
              </a:rPr>
              <a:t>start</a:t>
            </a:r>
            <a:r>
              <a:rPr lang="en-US" sz="1800">
                <a:cs typeface="Arial" panose="020B0604020202020204" pitchFamily="34" charset="0"/>
              </a:rPr>
              <a:t> (and with at most </a:t>
            </a:r>
            <a:r>
              <a:rPr lang="en-US" sz="1800" i="1">
                <a:cs typeface="Arial" panose="020B0604020202020204" pitchFamily="34" charset="0"/>
              </a:rPr>
              <a:t>max-length</a:t>
            </a:r>
            <a:r>
              <a:rPr lang="en-US" sz="1800">
                <a:cs typeface="Arial" panose="020B0604020202020204" pitchFamily="34" charset="0"/>
              </a:rPr>
              <a:t> characters). </a:t>
            </a:r>
          </a:p>
          <a:p>
            <a:pPr algn="l" rtl="0" eaLnBrk="1" hangingPunct="1">
              <a:buFont typeface="Wingdings" panose="05000000000000000000" pitchFamily="2" charset="2"/>
              <a:buNone/>
            </a:pPr>
            <a:r>
              <a:rPr lang="en-US" sz="1800">
                <a:cs typeface="Arial" panose="020B0604020202020204" pitchFamily="34" charset="0"/>
              </a:rPr>
              <a:t>	</a:t>
            </a:r>
            <a:r>
              <a:rPr lang="en-US" sz="1800" u="sng">
                <a:cs typeface="Arial" panose="020B0604020202020204" pitchFamily="34" charset="0"/>
              </a:rPr>
              <a:t>note</a:t>
            </a:r>
            <a:r>
              <a:rPr lang="en-US" sz="1800">
                <a:cs typeface="Arial" panose="020B0604020202020204" pitchFamily="34" charset="0"/>
              </a:rPr>
              <a:t>: the first character in a string is indexed as 1 (not 0 as in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C</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a:t>
            </a:r>
          </a:p>
          <a:p>
            <a:pPr algn="l" rtl="0" eaLnBrk="1" hangingPunct="1"/>
            <a:r>
              <a:rPr lang="en-US" sz="1800" b="1" i="1">
                <a:cs typeface="Arial" panose="020B0604020202020204" pitchFamily="34" charset="0"/>
              </a:rPr>
              <a:t>printf</a:t>
            </a:r>
            <a:r>
              <a:rPr lang="en-US" sz="1800">
                <a:cs typeface="Arial" panose="020B0604020202020204" pitchFamily="34" charset="0"/>
              </a:rPr>
              <a:t>  - formatted print. same syntax as in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C</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(see man for details)</a:t>
            </a:r>
          </a:p>
          <a:p>
            <a:pPr algn="l" rtl="0" eaLnBrk="1" hangingPunct="1"/>
            <a:r>
              <a:rPr lang="en-US" sz="1800" b="1" i="1">
                <a:cs typeface="Arial" panose="020B0604020202020204" pitchFamily="34" charset="0"/>
              </a:rPr>
              <a:t>index</a:t>
            </a:r>
            <a:r>
              <a:rPr lang="en-US" sz="1800" i="1">
                <a:cs typeface="Arial" panose="020B0604020202020204" pitchFamily="34" charset="0"/>
              </a:rPr>
              <a:t>(string, sub-string</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returns the index of </a:t>
            </a:r>
            <a:r>
              <a:rPr lang="en-US" sz="1800" i="1">
                <a:cs typeface="Arial" panose="020B0604020202020204" pitchFamily="34" charset="0"/>
              </a:rPr>
              <a:t>sub-string </a:t>
            </a:r>
            <a:r>
              <a:rPr lang="en-US" sz="1800">
                <a:cs typeface="Arial" panose="020B0604020202020204" pitchFamily="34" charset="0"/>
              </a:rPr>
              <a:t>inside </a:t>
            </a:r>
            <a:r>
              <a:rPr lang="en-US" sz="1800" i="1">
                <a:cs typeface="Arial" panose="020B0604020202020204" pitchFamily="34" charset="0"/>
              </a:rPr>
              <a:t>string</a:t>
            </a:r>
            <a:r>
              <a:rPr lang="en-US" sz="1800">
                <a:cs typeface="Arial" panose="020B0604020202020204" pitchFamily="34" charset="0"/>
              </a:rPr>
              <a:t>. returns 0 if not found</a:t>
            </a:r>
          </a:p>
          <a:p>
            <a:pPr algn="l" rtl="0" eaLnBrk="1" hangingPunct="1"/>
            <a:r>
              <a:rPr lang="en-US" sz="1800" b="1" i="1">
                <a:cs typeface="Arial" panose="020B0604020202020204" pitchFamily="34" charset="0"/>
              </a:rPr>
              <a:t>tolower</a:t>
            </a:r>
            <a:r>
              <a:rPr lang="en-US" sz="1800" i="1">
                <a:cs typeface="Arial" panose="020B0604020202020204" pitchFamily="34" charset="0"/>
              </a:rPr>
              <a:t>(string</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transforms to lower case</a:t>
            </a:r>
          </a:p>
          <a:p>
            <a:pPr algn="l" rtl="0" eaLnBrk="1" hangingPunct="1"/>
            <a:r>
              <a:rPr lang="en-US" sz="1800" b="1" i="1">
                <a:cs typeface="Arial" panose="020B0604020202020204" pitchFamily="34" charset="0"/>
              </a:rPr>
              <a:t>toupper</a:t>
            </a:r>
            <a:r>
              <a:rPr lang="en-US" sz="1800" i="1">
                <a:cs typeface="Arial" panose="020B0604020202020204" pitchFamily="34" charset="0"/>
              </a:rPr>
              <a:t>(string</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transforms to upper case</a:t>
            </a:r>
          </a:p>
          <a:p>
            <a:pPr algn="l" rtl="0" eaLnBrk="1" hangingPunct="1"/>
            <a:r>
              <a:rPr lang="en-US" sz="1800" b="1" i="1">
                <a:cs typeface="Arial" panose="020B0604020202020204" pitchFamily="34" charset="0"/>
              </a:rPr>
              <a:t>int</a:t>
            </a:r>
            <a:r>
              <a:rPr lang="en-US" sz="1800" i="1">
                <a:cs typeface="Arial" panose="020B0604020202020204" pitchFamily="34" charset="0"/>
              </a:rPr>
              <a:t>(number</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truncates a real number to integer</a:t>
            </a:r>
          </a:p>
          <a:p>
            <a:pPr algn="l" rtl="0" eaLnBrk="1" hangingPunct="1"/>
            <a:r>
              <a:rPr lang="en-US" sz="1800" b="1">
                <a:cs typeface="Arial" panose="020B0604020202020204" pitchFamily="34" charset="0"/>
              </a:rPr>
              <a:t>split(</a:t>
            </a:r>
            <a:r>
              <a:rPr lang="en-US" sz="1800" i="1">
                <a:cs typeface="Arial" panose="020B0604020202020204" pitchFamily="34" charset="0"/>
              </a:rPr>
              <a:t>string, array [,r]</a:t>
            </a:r>
            <a:r>
              <a:rPr lang="en-US" sz="1800">
                <a:cs typeface="Arial" panose="020B0604020202020204" pitchFamily="34" charset="0"/>
              </a:rPr>
              <a:t>) </a:t>
            </a:r>
            <a:r>
              <a:rPr lang="en-US" sz="1800">
                <a:latin typeface="Times New Roman" panose="02020603050405020304" pitchFamily="18" charset="0"/>
                <a:cs typeface="Arial" panose="020B0604020202020204" pitchFamily="34" charset="0"/>
              </a:rPr>
              <a:t>–</a:t>
            </a:r>
            <a:r>
              <a:rPr lang="en-US" sz="1800">
                <a:cs typeface="Arial" panose="020B0604020202020204" pitchFamily="34" charset="0"/>
              </a:rPr>
              <a:t> split </a:t>
            </a:r>
            <a:r>
              <a:rPr lang="en-US" sz="1800" i="1">
                <a:cs typeface="Arial" panose="020B0604020202020204" pitchFamily="34" charset="0"/>
              </a:rPr>
              <a:t>string</a:t>
            </a:r>
            <a:r>
              <a:rPr lang="en-US" sz="1800">
                <a:cs typeface="Arial" panose="020B0604020202020204" pitchFamily="34" charset="0"/>
              </a:rPr>
              <a:t> into the </a:t>
            </a:r>
            <a:r>
              <a:rPr lang="en-US" sz="1800" i="1">
                <a:cs typeface="Arial" panose="020B0604020202020204" pitchFamily="34" charset="0"/>
              </a:rPr>
              <a:t>array </a:t>
            </a:r>
            <a:r>
              <a:rPr lang="en-US" sz="1800">
                <a:cs typeface="Arial" panose="020B0604020202020204" pitchFamily="34" charset="0"/>
              </a:rPr>
              <a:t>(indexed 1..NF). The separator used to split the regular expression </a:t>
            </a:r>
            <a:r>
              <a:rPr lang="en-US" sz="1800" i="1">
                <a:cs typeface="Arial" panose="020B0604020202020204" pitchFamily="34" charset="0"/>
              </a:rPr>
              <a:t>r</a:t>
            </a:r>
            <a:r>
              <a:rPr lang="en-US" sz="1800">
                <a:cs typeface="Arial" panose="020B0604020202020204" pitchFamily="34" charset="0"/>
              </a:rPr>
              <a:t> or FS if no r is given. </a:t>
            </a:r>
          </a:p>
          <a:p>
            <a:pPr algn="l" rtl="0" eaLnBrk="1" hangingPunct="1"/>
            <a:r>
              <a:rPr lang="en-US" sz="1800">
                <a:cs typeface="Arial" panose="020B0604020202020204" pitchFamily="34" charset="0"/>
              </a:rPr>
              <a:t>There are more. See man page.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212</a:t>
            </a:fld>
            <a:endParaRPr lang="he-IL" dirty="0"/>
          </a:p>
        </p:txBody>
      </p:sp>
    </p:spTree>
    <p:extLst>
      <p:ext uri="{BB962C8B-B14F-4D97-AF65-F5344CB8AC3E}">
        <p14:creationId xmlns:p14="http://schemas.microsoft.com/office/powerpoint/2010/main" xmlns="" val="20120940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1988611">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2"/>
          <p:cNvSpPr>
            <a:spLocks noGrp="1" noChangeArrowheads="1"/>
          </p:cNvSpPr>
          <p:nvPr>
            <p:ph type="title"/>
          </p:nvPr>
        </p:nvSpPr>
        <p:spPr>
          <a:xfrm>
            <a:off x="2584407" y="-53975"/>
            <a:ext cx="8229600" cy="1143000"/>
          </a:xfrm>
        </p:spPr>
        <p:txBody>
          <a:bodyPr>
            <a:normAutofit/>
          </a:bodyPr>
          <a:lstStyle/>
          <a:p>
            <a:pPr eaLnBrk="1" hangingPunct="1"/>
            <a:r>
              <a:rPr lang="en-US" dirty="0">
                <a:solidFill>
                  <a:schemeClr val="bg1"/>
                </a:solidFill>
                <a:cs typeface="Times New Roman" panose="02020603050405020304" pitchFamily="18" charset="0"/>
              </a:rPr>
              <a:t>Begin, End conditions</a:t>
            </a:r>
          </a:p>
        </p:txBody>
      </p:sp>
      <p:sp>
        <p:nvSpPr>
          <p:cNvPr id="291845" name="Rectangle 3"/>
          <p:cNvSpPr>
            <a:spLocks noGrp="1" noChangeArrowheads="1"/>
          </p:cNvSpPr>
          <p:nvPr>
            <p:ph idx="1"/>
          </p:nvPr>
        </p:nvSpPr>
        <p:spPr>
          <a:xfrm>
            <a:off x="1982789" y="1628775"/>
            <a:ext cx="8650287" cy="1771650"/>
          </a:xfrm>
        </p:spPr>
        <p:txBody>
          <a:bodyPr/>
          <a:lstStyle/>
          <a:p>
            <a:pPr algn="l" rtl="0" eaLnBrk="1" hangingPunct="1"/>
            <a:r>
              <a:rPr lang="en-US" sz="2000" dirty="0">
                <a:cs typeface="Arial" panose="020B0604020202020204" pitchFamily="34" charset="0"/>
              </a:rPr>
              <a:t>awk has special conditions BEGIN and END</a:t>
            </a:r>
          </a:p>
          <a:p>
            <a:pPr algn="l" rtl="0" eaLnBrk="1" hangingPunct="1"/>
            <a:r>
              <a:rPr lang="en-US" sz="2000" dirty="0">
                <a:cs typeface="Arial" panose="020B0604020202020204" pitchFamily="34" charset="0"/>
              </a:rPr>
              <a:t>BEGIN condition is true before awk starts processing the input</a:t>
            </a:r>
          </a:p>
          <a:p>
            <a:pPr algn="l" rtl="0" eaLnBrk="1" hangingPunct="1"/>
            <a:r>
              <a:rPr lang="en-US" sz="2000" dirty="0">
                <a:cs typeface="Arial" panose="020B0604020202020204" pitchFamily="34" charset="0"/>
              </a:rPr>
              <a:t>END condition is true after awk finishes processing the input</a:t>
            </a:r>
          </a:p>
        </p:txBody>
      </p:sp>
      <p:sp>
        <p:nvSpPr>
          <p:cNvPr id="291846" name="Rectangle 4"/>
          <p:cNvSpPr>
            <a:spLocks noChangeArrowheads="1"/>
          </p:cNvSpPr>
          <p:nvPr/>
        </p:nvSpPr>
        <p:spPr bwMode="auto">
          <a:xfrm>
            <a:off x="2720976" y="3284538"/>
            <a:ext cx="4176713" cy="1008062"/>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{sum=sum+$1}</a:t>
            </a:r>
          </a:p>
          <a:p>
            <a:pPr eaLnBrk="1" hangingPunct="1">
              <a:buClr>
                <a:srgbClr val="009999"/>
              </a:buClr>
              <a:buSzPct val="90000"/>
              <a:buFont typeface="Wingdings" panose="05000000000000000000" pitchFamily="2" charset="2"/>
              <a:buNone/>
            </a:pPr>
            <a:r>
              <a:rPr lang="en-US" sz="1600"/>
              <a:t>END {print </a:t>
            </a:r>
            <a:r>
              <a:rPr lang="en-US" sz="1600">
                <a:latin typeface="Times New Roman" panose="02020603050405020304" pitchFamily="18" charset="0"/>
              </a:rPr>
              <a:t>“</a:t>
            </a:r>
            <a:r>
              <a:rPr lang="en-US" sz="1600"/>
              <a:t>first col</a:t>
            </a:r>
            <a:r>
              <a:rPr lang="en-US" sz="1600">
                <a:latin typeface="Times New Roman" panose="02020603050405020304" pitchFamily="18" charset="0"/>
              </a:rPr>
              <a:t>’</a:t>
            </a:r>
            <a:r>
              <a:rPr lang="en-US" sz="1600"/>
              <a:t>s total is </a:t>
            </a:r>
            <a:r>
              <a:rPr lang="en-US" sz="1600">
                <a:latin typeface="Times New Roman" panose="02020603050405020304" pitchFamily="18" charset="0"/>
              </a:rPr>
              <a:t>“</a:t>
            </a:r>
            <a:r>
              <a:rPr lang="en-US" sz="1600"/>
              <a:t> sum}</a:t>
            </a:r>
          </a:p>
          <a:p>
            <a:pPr eaLnBrk="1" hangingPunct="1">
              <a:buClr>
                <a:srgbClr val="009999"/>
              </a:buClr>
              <a:buSzPct val="90000"/>
              <a:buFont typeface="Wingdings" panose="05000000000000000000" pitchFamily="2" charset="2"/>
              <a:buChar char="§"/>
            </a:pPr>
            <a:endParaRPr lang="en-US" sz="1600"/>
          </a:p>
        </p:txBody>
      </p:sp>
      <p:sp>
        <p:nvSpPr>
          <p:cNvPr id="1989637" name="AutoShape 5"/>
          <p:cNvSpPr>
            <a:spLocks noChangeArrowheads="1"/>
          </p:cNvSpPr>
          <p:nvPr/>
        </p:nvSpPr>
        <p:spPr bwMode="auto">
          <a:xfrm>
            <a:off x="4268789" y="5860770"/>
            <a:ext cx="1944687" cy="647700"/>
          </a:xfrm>
          <a:prstGeom prst="wedgeRoundRectCallout">
            <a:avLst>
              <a:gd name="adj1" fmla="val -124326"/>
              <a:gd name="adj2" fmla="val -394004"/>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000">
                <a:latin typeface="Arial" panose="020B0604020202020204" pitchFamily="34" charset="0"/>
              </a:rPr>
              <a:t>Not end of input </a:t>
            </a:r>
          </a:p>
        </p:txBody>
      </p:sp>
      <p:sp>
        <p:nvSpPr>
          <p:cNvPr id="291848" name="Rectangle 6"/>
          <p:cNvSpPr>
            <a:spLocks noChangeArrowheads="1"/>
          </p:cNvSpPr>
          <p:nvPr/>
        </p:nvSpPr>
        <p:spPr bwMode="auto">
          <a:xfrm>
            <a:off x="2720975" y="2924176"/>
            <a:ext cx="1728788"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91849" name="Rectangle 7"/>
          <p:cNvSpPr>
            <a:spLocks noChangeArrowheads="1"/>
          </p:cNvSpPr>
          <p:nvPr/>
        </p:nvSpPr>
        <p:spPr bwMode="auto">
          <a:xfrm>
            <a:off x="7977189" y="3284538"/>
            <a:ext cx="1584325" cy="1008062"/>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Tx/>
              <a:buAutoNum type="arabicPeriod"/>
            </a:pPr>
            <a:r>
              <a:rPr lang="en-US" sz="1600"/>
              <a:t>10 </a:t>
            </a:r>
          </a:p>
          <a:p>
            <a:pPr eaLnBrk="1" hangingPunct="1">
              <a:buClr>
                <a:srgbClr val="009999"/>
              </a:buClr>
              <a:buSzPct val="90000"/>
              <a:buFontTx/>
              <a:buAutoNum type="arabicPeriod"/>
            </a:pPr>
            <a:r>
              <a:rPr lang="en-US" sz="1600"/>
              <a:t>15</a:t>
            </a:r>
          </a:p>
          <a:p>
            <a:pPr eaLnBrk="1" hangingPunct="1">
              <a:buClr>
                <a:srgbClr val="009999"/>
              </a:buClr>
              <a:buSzPct val="90000"/>
              <a:buFontTx/>
              <a:buAutoNum type="arabicPeriod"/>
            </a:pPr>
            <a:r>
              <a:rPr lang="en-US" sz="1600"/>
              <a:t>5</a:t>
            </a:r>
          </a:p>
        </p:txBody>
      </p:sp>
      <p:sp>
        <p:nvSpPr>
          <p:cNvPr id="291850" name="Rectangle 8"/>
          <p:cNvSpPr>
            <a:spLocks noChangeArrowheads="1"/>
          </p:cNvSpPr>
          <p:nvPr/>
        </p:nvSpPr>
        <p:spPr bwMode="auto">
          <a:xfrm>
            <a:off x="7904164" y="2924176"/>
            <a:ext cx="115252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1989641" name="AutoShape 9"/>
          <p:cNvSpPr>
            <a:spLocks noChangeArrowheads="1"/>
          </p:cNvSpPr>
          <p:nvPr/>
        </p:nvSpPr>
        <p:spPr bwMode="auto">
          <a:xfrm flipH="1">
            <a:off x="9594851" y="3259138"/>
            <a:ext cx="936625" cy="431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4B4E0"/>
          </a:solidFill>
          <a:ln w="9525">
            <a:solidFill>
              <a:schemeClr val="tx1"/>
            </a:solidFill>
            <a:miter lim="800000"/>
            <a:headEnd/>
            <a:tailEnd/>
          </a:ln>
        </p:spPr>
        <p:txBody>
          <a:bodyPr wrap="none" anchor="ctr"/>
          <a:lstStyle/>
          <a:p>
            <a:endParaRPr lang="he-IL"/>
          </a:p>
        </p:txBody>
      </p:sp>
      <p:sp>
        <p:nvSpPr>
          <p:cNvPr id="1989642" name="AutoShape 10"/>
          <p:cNvSpPr>
            <a:spLocks noChangeArrowheads="1"/>
          </p:cNvSpPr>
          <p:nvPr/>
        </p:nvSpPr>
        <p:spPr bwMode="auto">
          <a:xfrm>
            <a:off x="2217739" y="4940300"/>
            <a:ext cx="2663825" cy="647700"/>
          </a:xfrm>
          <a:prstGeom prst="wedgeRoundRectCallout">
            <a:avLst>
              <a:gd name="adj1" fmla="val -28606"/>
              <a:gd name="adj2" fmla="val -262255"/>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000">
                <a:latin typeface="Arial" panose="020B0604020202020204" pitchFamily="34" charset="0"/>
              </a:rPr>
              <a:t>Condition is true while processing input</a:t>
            </a:r>
          </a:p>
        </p:txBody>
      </p:sp>
      <p:sp>
        <p:nvSpPr>
          <p:cNvPr id="1989643" name="AutoShape 11"/>
          <p:cNvSpPr>
            <a:spLocks noChangeArrowheads="1"/>
          </p:cNvSpPr>
          <p:nvPr/>
        </p:nvSpPr>
        <p:spPr bwMode="auto">
          <a:xfrm>
            <a:off x="1784351" y="3254375"/>
            <a:ext cx="936625" cy="431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3300"/>
          </a:solidFill>
          <a:ln w="9525">
            <a:solidFill>
              <a:schemeClr val="tx1"/>
            </a:solidFill>
            <a:miter lim="800000"/>
            <a:headEnd/>
            <a:tailEnd/>
          </a:ln>
        </p:spPr>
        <p:txBody>
          <a:bodyPr wrap="none" anchor="ctr"/>
          <a:lstStyle/>
          <a:p>
            <a:endParaRPr lang="he-IL"/>
          </a:p>
        </p:txBody>
      </p:sp>
      <p:sp>
        <p:nvSpPr>
          <p:cNvPr id="1989648" name="AutoShape 16"/>
          <p:cNvSpPr>
            <a:spLocks noChangeArrowheads="1"/>
          </p:cNvSpPr>
          <p:nvPr/>
        </p:nvSpPr>
        <p:spPr bwMode="auto">
          <a:xfrm>
            <a:off x="2232025" y="4940301"/>
            <a:ext cx="2649538" cy="936625"/>
          </a:xfrm>
          <a:prstGeom prst="wedgeRoundRectCallout">
            <a:avLst>
              <a:gd name="adj1" fmla="val -28491"/>
              <a:gd name="adj2" fmla="val -196778"/>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800" dirty="0">
                <a:latin typeface="Arial" panose="020B0604020202020204" pitchFamily="34" charset="0"/>
              </a:rPr>
              <a:t>Finished processing the input. Condition is false</a:t>
            </a:r>
          </a:p>
        </p:txBody>
      </p:sp>
      <p:sp>
        <p:nvSpPr>
          <p:cNvPr id="1989649" name="AutoShape 17"/>
          <p:cNvSpPr>
            <a:spLocks noChangeArrowheads="1"/>
          </p:cNvSpPr>
          <p:nvPr/>
        </p:nvSpPr>
        <p:spPr bwMode="auto">
          <a:xfrm>
            <a:off x="220664" y="5466558"/>
            <a:ext cx="1944687" cy="433387"/>
          </a:xfrm>
          <a:prstGeom prst="wedgeRoundRectCallout">
            <a:avLst>
              <a:gd name="adj1" fmla="val 79429"/>
              <a:gd name="adj2" fmla="val -485510"/>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800">
                <a:latin typeface="Arial" panose="020B0604020202020204" pitchFamily="34" charset="0"/>
              </a:rPr>
              <a:t>END of input</a:t>
            </a:r>
          </a:p>
        </p:txBody>
      </p:sp>
      <p:sp>
        <p:nvSpPr>
          <p:cNvPr id="1989650" name="Rectangle 18"/>
          <p:cNvSpPr>
            <a:spLocks noChangeArrowheads="1"/>
          </p:cNvSpPr>
          <p:nvPr/>
        </p:nvSpPr>
        <p:spPr bwMode="auto">
          <a:xfrm>
            <a:off x="5097464" y="5372101"/>
            <a:ext cx="2232025" cy="504825"/>
          </a:xfrm>
          <a:prstGeom prst="rect">
            <a:avLst/>
          </a:prstGeom>
          <a:solidFill>
            <a:srgbClr val="9999FF"/>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first col</a:t>
            </a:r>
            <a:r>
              <a:rPr lang="en-US" sz="1600">
                <a:latin typeface="Times New Roman" panose="02020603050405020304" pitchFamily="18" charset="0"/>
              </a:rPr>
              <a:t>’</a:t>
            </a:r>
            <a:r>
              <a:rPr lang="en-US" sz="1600"/>
              <a:t>s total is 30</a:t>
            </a:r>
          </a:p>
        </p:txBody>
      </p:sp>
      <p:sp>
        <p:nvSpPr>
          <p:cNvPr id="1989651" name="Rectangle 19"/>
          <p:cNvSpPr>
            <a:spLocks noChangeArrowheads="1"/>
          </p:cNvSpPr>
          <p:nvPr/>
        </p:nvSpPr>
        <p:spPr bwMode="auto">
          <a:xfrm>
            <a:off x="5097464" y="5011738"/>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output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213</a:t>
            </a:fld>
            <a:endParaRPr lang="he-IL" dirty="0"/>
          </a:p>
        </p:txBody>
      </p:sp>
    </p:spTree>
    <p:extLst>
      <p:ext uri="{BB962C8B-B14F-4D97-AF65-F5344CB8AC3E}">
        <p14:creationId xmlns:p14="http://schemas.microsoft.com/office/powerpoint/2010/main" xmlns="" val="233728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96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96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96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1" nodeType="clickEffect">
                                  <p:stCondLst>
                                    <p:cond delay="0"/>
                                  </p:stCondLst>
                                  <p:childTnLst>
                                    <p:animMotion origin="layout" path="M -2.77778E-6 6.93642E-6 L -2.77778E-6 0.04186 " pathEditMode="relative" ptsTypes="AA">
                                      <p:cBhvr>
                                        <p:cTn id="18" dur="2000" fill="hold"/>
                                        <p:tgtEl>
                                          <p:spTgt spid="1989643"/>
                                        </p:tgtEl>
                                        <p:attrNameLst>
                                          <p:attrName>ppt_x</p:attrName>
                                          <p:attrName>ppt_y</p:attrName>
                                        </p:attrNameLst>
                                      </p:cBhvr>
                                    </p:animMotion>
                                  </p:childTnLst>
                                </p:cTn>
                              </p:par>
                              <p:par>
                                <p:cTn id="19" presetID="1" presetClass="exit" presetSubtype="0" fill="hold" grpId="1" nodeType="withEffect">
                                  <p:stCondLst>
                                    <p:cond delay="0"/>
                                  </p:stCondLst>
                                  <p:childTnLst>
                                    <p:set>
                                      <p:cBhvr>
                                        <p:cTn id="20" dur="1" fill="hold">
                                          <p:stCondLst>
                                            <p:cond delay="0"/>
                                          </p:stCondLst>
                                        </p:cTn>
                                        <p:tgtEl>
                                          <p:spTgt spid="1989642"/>
                                        </p:tgtEl>
                                        <p:attrNameLst>
                                          <p:attrName>style.visibility</p:attrName>
                                        </p:attrNameLst>
                                      </p:cBhvr>
                                      <p:to>
                                        <p:strVal val="hidden"/>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98963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grpId="1" nodeType="clickEffect">
                                  <p:stCondLst>
                                    <p:cond delay="0"/>
                                  </p:stCondLst>
                                  <p:childTnLst>
                                    <p:animMotion origin="layout" path="M 5.55556E-6 -1.50289E-6 L 5.55556E-6 0.05249 " pathEditMode="relative" ptsTypes="AA">
                                      <p:cBhvr>
                                        <p:cTn id="27" dur="2000" fill="hold"/>
                                        <p:tgtEl>
                                          <p:spTgt spid="1989641"/>
                                        </p:tgtEl>
                                        <p:attrNameLst>
                                          <p:attrName>ppt_x</p:attrName>
                                          <p:attrName>ppt_y</p:attrName>
                                        </p:attrNameLst>
                                      </p:cBhvr>
                                    </p:animMotion>
                                  </p:childTnLst>
                                </p:cTn>
                              </p:par>
                              <p:par>
                                <p:cTn id="28" presetID="1" presetClass="exit" presetSubtype="0" fill="hold" grpId="2" nodeType="withEffect">
                                  <p:stCondLst>
                                    <p:cond delay="0"/>
                                  </p:stCondLst>
                                  <p:childTnLst>
                                    <p:set>
                                      <p:cBhvr>
                                        <p:cTn id="29" dur="1" fill="hold">
                                          <p:stCondLst>
                                            <p:cond delay="0"/>
                                          </p:stCondLst>
                                        </p:cTn>
                                        <p:tgtEl>
                                          <p:spTgt spid="1989643"/>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989637"/>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3" nodeType="clickEffect">
                                  <p:stCondLst>
                                    <p:cond delay="0"/>
                                  </p:stCondLst>
                                  <p:childTnLst>
                                    <p:set>
                                      <p:cBhvr>
                                        <p:cTn id="35" dur="1" fill="hold">
                                          <p:stCondLst>
                                            <p:cond delay="0"/>
                                          </p:stCondLst>
                                        </p:cTn>
                                        <p:tgtEl>
                                          <p:spTgt spid="1989643"/>
                                        </p:tgtEl>
                                        <p:attrNameLst>
                                          <p:attrName>style.visibility</p:attrName>
                                        </p:attrNameLst>
                                      </p:cBhvr>
                                      <p:to>
                                        <p:strVal val="visible"/>
                                      </p:to>
                                    </p:set>
                                  </p:childTnLst>
                                </p:cTn>
                              </p:par>
                              <p:par>
                                <p:cTn id="36" presetID="0" presetClass="path" presetSubtype="0" accel="50000" decel="50000" fill="hold" grpId="4" nodeType="withEffect">
                                  <p:stCondLst>
                                    <p:cond delay="0"/>
                                  </p:stCondLst>
                                  <p:childTnLst>
                                    <p:animMotion origin="layout" path="M -1.94444E-6 2.77457E-6 L -1.94444E-6 2.77457E-6 " pathEditMode="relative" ptsTypes="AA">
                                      <p:cBhvr>
                                        <p:cTn id="37" dur="2000" fill="hold"/>
                                        <p:tgtEl>
                                          <p:spTgt spid="1989643"/>
                                        </p:tgtEl>
                                        <p:attrNameLst>
                                          <p:attrName>ppt_x</p:attrName>
                                          <p:attrName>ppt_y</p:attrName>
                                        </p:attrNameLst>
                                      </p:cBhvr>
                                    </p:animMotion>
                                  </p:childTnLst>
                                </p:cTn>
                              </p:par>
                              <p:par>
                                <p:cTn id="38" presetID="1" presetClass="entr" presetSubtype="0" fill="hold" grpId="2" nodeType="withEffect">
                                  <p:stCondLst>
                                    <p:cond delay="0"/>
                                  </p:stCondLst>
                                  <p:childTnLst>
                                    <p:set>
                                      <p:cBhvr>
                                        <p:cTn id="39" dur="1" fill="hold">
                                          <p:stCondLst>
                                            <p:cond delay="0"/>
                                          </p:stCondLst>
                                        </p:cTn>
                                        <p:tgtEl>
                                          <p:spTgt spid="198964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grpId="5" nodeType="clickEffect">
                                  <p:stCondLst>
                                    <p:cond delay="0"/>
                                  </p:stCondLst>
                                  <p:childTnLst>
                                    <p:animMotion origin="layout" path="M 5.55556E-7 7.39884E-6 L 5.55556E-7 0.05249 " pathEditMode="relative" ptsTypes="AA">
                                      <p:cBhvr>
                                        <p:cTn id="43" dur="2000" fill="hold"/>
                                        <p:tgtEl>
                                          <p:spTgt spid="1989643"/>
                                        </p:tgtEl>
                                        <p:attrNameLst>
                                          <p:attrName>ppt_x</p:attrName>
                                          <p:attrName>ppt_y</p:attrName>
                                        </p:attrNameLst>
                                      </p:cBhvr>
                                    </p:animMotion>
                                  </p:childTnLst>
                                </p:cTn>
                              </p:par>
                              <p:par>
                                <p:cTn id="44" presetID="1" presetClass="exit" presetSubtype="0" fill="hold" grpId="3" nodeType="withEffect">
                                  <p:stCondLst>
                                    <p:cond delay="0"/>
                                  </p:stCondLst>
                                  <p:childTnLst>
                                    <p:set>
                                      <p:cBhvr>
                                        <p:cTn id="45" dur="1" fill="hold">
                                          <p:stCondLst>
                                            <p:cond delay="0"/>
                                          </p:stCondLst>
                                        </p:cTn>
                                        <p:tgtEl>
                                          <p:spTgt spid="1989642"/>
                                        </p:tgtEl>
                                        <p:attrNameLst>
                                          <p:attrName>style.visibility</p:attrName>
                                        </p:attrNameLst>
                                      </p:cBhvr>
                                      <p:to>
                                        <p:strVal val="hidden"/>
                                      </p:to>
                                    </p:set>
                                  </p:childTnLst>
                                </p:cTn>
                              </p:par>
                            </p:childTnLst>
                          </p:cTn>
                        </p:par>
                        <p:par>
                          <p:cTn id="46" fill="hold" nodeType="afterGroup">
                            <p:stCondLst>
                              <p:cond delay="2000"/>
                            </p:stCondLst>
                            <p:childTnLst>
                              <p:par>
                                <p:cTn id="47" presetID="1" presetClass="entr" presetSubtype="0" fill="hold" grpId="2" nodeType="afterEffect">
                                  <p:stCondLst>
                                    <p:cond delay="0"/>
                                  </p:stCondLst>
                                  <p:childTnLst>
                                    <p:set>
                                      <p:cBhvr>
                                        <p:cTn id="48" dur="1" fill="hold">
                                          <p:stCondLst>
                                            <p:cond delay="0"/>
                                          </p:stCondLst>
                                        </p:cTn>
                                        <p:tgtEl>
                                          <p:spTgt spid="19896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grpId="2" nodeType="clickEffect">
                                  <p:stCondLst>
                                    <p:cond delay="0"/>
                                  </p:stCondLst>
                                  <p:childTnLst>
                                    <p:animMotion origin="layout" path="M 3.05556E-6 0.05249 L 3.05556E-6 0.09457 " pathEditMode="relative" ptsTypes="AA">
                                      <p:cBhvr>
                                        <p:cTn id="52" dur="2000" fill="hold"/>
                                        <p:tgtEl>
                                          <p:spTgt spid="1989641"/>
                                        </p:tgtEl>
                                        <p:attrNameLst>
                                          <p:attrName>ppt_x</p:attrName>
                                          <p:attrName>ppt_y</p:attrName>
                                        </p:attrNameLst>
                                      </p:cBhvr>
                                    </p:animMotion>
                                  </p:childTnLst>
                                </p:cTn>
                              </p:par>
                              <p:par>
                                <p:cTn id="53" presetID="1" presetClass="exit" presetSubtype="0" fill="hold" grpId="3" nodeType="withEffect">
                                  <p:stCondLst>
                                    <p:cond delay="0"/>
                                  </p:stCondLst>
                                  <p:childTnLst>
                                    <p:set>
                                      <p:cBhvr>
                                        <p:cTn id="54" dur="1" fill="hold">
                                          <p:stCondLst>
                                            <p:cond delay="0"/>
                                          </p:stCondLst>
                                        </p:cTn>
                                        <p:tgtEl>
                                          <p:spTgt spid="1989637"/>
                                        </p:tgtEl>
                                        <p:attrNameLst>
                                          <p:attrName>style.visibility</p:attrName>
                                        </p:attrNameLst>
                                      </p:cBhvr>
                                      <p:to>
                                        <p:strVal val="hidden"/>
                                      </p:to>
                                    </p:set>
                                  </p:childTnLst>
                                </p:cTn>
                              </p:par>
                              <p:par>
                                <p:cTn id="55" presetID="1" presetClass="exit" presetSubtype="0" fill="hold" grpId="6" nodeType="withEffect">
                                  <p:stCondLst>
                                    <p:cond delay="0"/>
                                  </p:stCondLst>
                                  <p:childTnLst>
                                    <p:set>
                                      <p:cBhvr>
                                        <p:cTn id="56" dur="1" fill="hold">
                                          <p:stCondLst>
                                            <p:cond delay="0"/>
                                          </p:stCondLst>
                                        </p:cTn>
                                        <p:tgtEl>
                                          <p:spTgt spid="1989643"/>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grpId="7" nodeType="clickEffect">
                                  <p:stCondLst>
                                    <p:cond delay="0"/>
                                  </p:stCondLst>
                                  <p:childTnLst>
                                    <p:animMotion origin="layout" path="M 5.55556E-7 6.93642E-6 L 5.55556E-7 6.93642E-6 " pathEditMode="relative" ptsTypes="AA">
                                      <p:cBhvr>
                                        <p:cTn id="60" dur="2000" fill="hold"/>
                                        <p:tgtEl>
                                          <p:spTgt spid="1989643"/>
                                        </p:tgtEl>
                                        <p:attrNameLst>
                                          <p:attrName>ppt_x</p:attrName>
                                          <p:attrName>ppt_y</p:attrName>
                                        </p:attrNameLst>
                                      </p:cBhvr>
                                    </p:animMotion>
                                  </p:childTnLst>
                                </p:cTn>
                              </p:par>
                              <p:par>
                                <p:cTn id="61" presetID="1" presetClass="entr" presetSubtype="0" fill="hold" grpId="8" nodeType="withEffect">
                                  <p:stCondLst>
                                    <p:cond delay="0"/>
                                  </p:stCondLst>
                                  <p:childTnLst>
                                    <p:set>
                                      <p:cBhvr>
                                        <p:cTn id="62" dur="1" fill="hold">
                                          <p:stCondLst>
                                            <p:cond delay="0"/>
                                          </p:stCondLst>
                                        </p:cTn>
                                        <p:tgtEl>
                                          <p:spTgt spid="1989643"/>
                                        </p:tgtEl>
                                        <p:attrNameLst>
                                          <p:attrName>style.visibility</p:attrName>
                                        </p:attrNameLst>
                                      </p:cBhvr>
                                      <p:to>
                                        <p:strVal val="visible"/>
                                      </p:to>
                                    </p:set>
                                  </p:childTnLst>
                                </p:cTn>
                              </p:par>
                              <p:par>
                                <p:cTn id="63" presetID="1" presetClass="entr" presetSubtype="0" fill="hold" grpId="4" nodeType="withEffect">
                                  <p:stCondLst>
                                    <p:cond delay="0"/>
                                  </p:stCondLst>
                                  <p:childTnLst>
                                    <p:set>
                                      <p:cBhvr>
                                        <p:cTn id="64" dur="1" fill="hold">
                                          <p:stCondLst>
                                            <p:cond delay="0"/>
                                          </p:stCondLst>
                                        </p:cTn>
                                        <p:tgtEl>
                                          <p:spTgt spid="198964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grpId="9" nodeType="clickEffect">
                                  <p:stCondLst>
                                    <p:cond delay="0"/>
                                  </p:stCondLst>
                                  <p:childTnLst>
                                    <p:animMotion origin="layout" path="M 5.55556E-7 7.39884E-6 L 5.55556E-7 0.05249 " pathEditMode="relative" ptsTypes="AA">
                                      <p:cBhvr>
                                        <p:cTn id="68" dur="2000" fill="hold"/>
                                        <p:tgtEl>
                                          <p:spTgt spid="1989643"/>
                                        </p:tgtEl>
                                        <p:attrNameLst>
                                          <p:attrName>ppt_x</p:attrName>
                                          <p:attrName>ppt_y</p:attrName>
                                        </p:attrNameLst>
                                      </p:cBhvr>
                                    </p:animMotion>
                                  </p:childTnLst>
                                </p:cTn>
                              </p:par>
                              <p:par>
                                <p:cTn id="69" presetID="1" presetClass="exit" presetSubtype="0" fill="hold" grpId="5" nodeType="withEffect">
                                  <p:stCondLst>
                                    <p:cond delay="0"/>
                                  </p:stCondLst>
                                  <p:childTnLst>
                                    <p:set>
                                      <p:cBhvr>
                                        <p:cTn id="70" dur="1" fill="hold">
                                          <p:stCondLst>
                                            <p:cond delay="0"/>
                                          </p:stCondLst>
                                        </p:cTn>
                                        <p:tgtEl>
                                          <p:spTgt spid="1989642"/>
                                        </p:tgtEl>
                                        <p:attrNameLst>
                                          <p:attrName>style.visibility</p:attrName>
                                        </p:attrNameLst>
                                      </p:cBhvr>
                                      <p:to>
                                        <p:strVal val="hidden"/>
                                      </p:to>
                                    </p:set>
                                  </p:childTnLst>
                                </p:cTn>
                              </p:par>
                            </p:childTnLst>
                          </p:cTn>
                        </p:par>
                        <p:par>
                          <p:cTn id="71" fill="hold" nodeType="afterGroup">
                            <p:stCondLst>
                              <p:cond delay="2000"/>
                            </p:stCondLst>
                            <p:childTnLst>
                              <p:par>
                                <p:cTn id="72" presetID="1" presetClass="entr" presetSubtype="0" fill="hold" grpId="4" nodeType="afterEffect">
                                  <p:stCondLst>
                                    <p:cond delay="0"/>
                                  </p:stCondLst>
                                  <p:childTnLst>
                                    <p:set>
                                      <p:cBhvr>
                                        <p:cTn id="73" dur="1" fill="hold">
                                          <p:stCondLst>
                                            <p:cond delay="0"/>
                                          </p:stCondLst>
                                        </p:cTn>
                                        <p:tgtEl>
                                          <p:spTgt spid="1989637"/>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grpId="3" nodeType="clickEffect">
                                  <p:stCondLst>
                                    <p:cond delay="0"/>
                                  </p:stCondLst>
                                  <p:childTnLst>
                                    <p:animMotion origin="layout" path="M 4.16667E-6 0.09457 L 4.16667E-6 0.15746 " pathEditMode="relative" ptsTypes="AA">
                                      <p:cBhvr>
                                        <p:cTn id="77" dur="2000" fill="hold"/>
                                        <p:tgtEl>
                                          <p:spTgt spid="1989641"/>
                                        </p:tgtEl>
                                        <p:attrNameLst>
                                          <p:attrName>ppt_x</p:attrName>
                                          <p:attrName>ppt_y</p:attrName>
                                        </p:attrNameLst>
                                      </p:cBhvr>
                                    </p:animMotion>
                                  </p:childTnLst>
                                </p:cTn>
                              </p:par>
                              <p:par>
                                <p:cTn id="78" presetID="1" presetClass="exit" presetSubtype="0" fill="hold" grpId="5" nodeType="withEffect">
                                  <p:stCondLst>
                                    <p:cond delay="0"/>
                                  </p:stCondLst>
                                  <p:childTnLst>
                                    <p:set>
                                      <p:cBhvr>
                                        <p:cTn id="79" dur="1" fill="hold">
                                          <p:stCondLst>
                                            <p:cond delay="0"/>
                                          </p:stCondLst>
                                        </p:cTn>
                                        <p:tgtEl>
                                          <p:spTgt spid="1989637"/>
                                        </p:tgtEl>
                                        <p:attrNameLst>
                                          <p:attrName>style.visibility</p:attrName>
                                        </p:attrNameLst>
                                      </p:cBhvr>
                                      <p:to>
                                        <p:strVal val="hidden"/>
                                      </p:to>
                                    </p:set>
                                  </p:childTnLst>
                                </p:cTn>
                              </p:par>
                              <p:par>
                                <p:cTn id="80" presetID="1" presetClass="exit" presetSubtype="0" fill="hold" grpId="10" nodeType="withEffect">
                                  <p:stCondLst>
                                    <p:cond delay="0"/>
                                  </p:stCondLst>
                                  <p:childTnLst>
                                    <p:set>
                                      <p:cBhvr>
                                        <p:cTn id="81" dur="1" fill="hold">
                                          <p:stCondLst>
                                            <p:cond delay="0"/>
                                          </p:stCondLst>
                                        </p:cTn>
                                        <p:tgtEl>
                                          <p:spTgt spid="1989643"/>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11" nodeType="clickEffect">
                                  <p:stCondLst>
                                    <p:cond delay="0"/>
                                  </p:stCondLst>
                                  <p:childTnLst>
                                    <p:set>
                                      <p:cBhvr>
                                        <p:cTn id="85" dur="1" fill="hold">
                                          <p:stCondLst>
                                            <p:cond delay="0"/>
                                          </p:stCondLst>
                                        </p:cTn>
                                        <p:tgtEl>
                                          <p:spTgt spid="1989643"/>
                                        </p:tgtEl>
                                        <p:attrNameLst>
                                          <p:attrName>style.visibility</p:attrName>
                                        </p:attrNameLst>
                                      </p:cBhvr>
                                      <p:to>
                                        <p:strVal val="visible"/>
                                      </p:to>
                                    </p:set>
                                  </p:childTnLst>
                                </p:cTn>
                              </p:par>
                              <p:par>
                                <p:cTn id="86" presetID="0" presetClass="path" presetSubtype="0" accel="50000" decel="50000" fill="hold" grpId="12" nodeType="withEffect">
                                  <p:stCondLst>
                                    <p:cond delay="0"/>
                                  </p:stCondLst>
                                  <p:childTnLst>
                                    <p:animMotion origin="layout" path="M 5.55556E-7 2.77457E-6 L 5.55556E-7 2.77457E-6 " pathEditMode="relative" ptsTypes="AA">
                                      <p:cBhvr>
                                        <p:cTn id="87" dur="2000" fill="hold"/>
                                        <p:tgtEl>
                                          <p:spTgt spid="1989643"/>
                                        </p:tgtEl>
                                        <p:attrNameLst>
                                          <p:attrName>ppt_x</p:attrName>
                                          <p:attrName>ppt_y</p:attrName>
                                        </p:attrNameLst>
                                      </p:cBhvr>
                                    </p:animMotion>
                                  </p:childTnLst>
                                </p:cTn>
                              </p:par>
                              <p:par>
                                <p:cTn id="88" presetID="1" presetClass="entr" presetSubtype="0" fill="hold" grpId="0" nodeType="withEffect">
                                  <p:stCondLst>
                                    <p:cond delay="0"/>
                                  </p:stCondLst>
                                  <p:childTnLst>
                                    <p:set>
                                      <p:cBhvr>
                                        <p:cTn id="89" dur="1" fill="hold">
                                          <p:stCondLst>
                                            <p:cond delay="0"/>
                                          </p:stCondLst>
                                        </p:cTn>
                                        <p:tgtEl>
                                          <p:spTgt spid="1989648"/>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1989648"/>
                                        </p:tgtEl>
                                        <p:attrNameLst>
                                          <p:attrName>style.visibility</p:attrName>
                                        </p:attrNameLst>
                                      </p:cBhvr>
                                      <p:to>
                                        <p:strVal val="hidden"/>
                                      </p:to>
                                    </p:set>
                                  </p:childTnLst>
                                </p:cTn>
                              </p:par>
                              <p:par>
                                <p:cTn id="94" presetID="0" presetClass="path" presetSubtype="0" accel="50000" decel="50000" fill="hold" grpId="13" nodeType="withEffect">
                                  <p:stCondLst>
                                    <p:cond delay="0"/>
                                  </p:stCondLst>
                                  <p:childTnLst>
                                    <p:animMotion origin="layout" path="M 5.55556E-7 2.77457E-6 L 5.55556E-7 0.05249 " pathEditMode="relative" ptsTypes="AA">
                                      <p:cBhvr>
                                        <p:cTn id="95" dur="2000" fill="hold"/>
                                        <p:tgtEl>
                                          <p:spTgt spid="1989643"/>
                                        </p:tgtEl>
                                        <p:attrNameLst>
                                          <p:attrName>ppt_x</p:attrName>
                                          <p:attrName>ppt_y</p:attrName>
                                        </p:attrNameLst>
                                      </p:cBhvr>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989649"/>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98965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989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9637" grpId="0" animBg="1"/>
      <p:bldP spid="1989637" grpId="1" animBg="1"/>
      <p:bldP spid="1989637" grpId="2" animBg="1"/>
      <p:bldP spid="1989637" grpId="3" animBg="1"/>
      <p:bldP spid="1989637" grpId="4" animBg="1"/>
      <p:bldP spid="1989637" grpId="5" animBg="1"/>
      <p:bldP spid="1989641" grpId="0" animBg="1"/>
      <p:bldP spid="1989641" grpId="1" animBg="1"/>
      <p:bldP spid="1989641" grpId="2" animBg="1"/>
      <p:bldP spid="1989641" grpId="3" animBg="1"/>
      <p:bldP spid="1989642" grpId="0" animBg="1"/>
      <p:bldP spid="1989642" grpId="1" animBg="1"/>
      <p:bldP spid="1989642" grpId="2" animBg="1"/>
      <p:bldP spid="1989642" grpId="3" animBg="1"/>
      <p:bldP spid="1989642" grpId="4" animBg="1"/>
      <p:bldP spid="1989642" grpId="5" animBg="1"/>
      <p:bldP spid="1989643" grpId="0" animBg="1"/>
      <p:bldP spid="1989643" grpId="1" animBg="1"/>
      <p:bldP spid="1989643" grpId="2" animBg="1"/>
      <p:bldP spid="1989643" grpId="3" animBg="1"/>
      <p:bldP spid="1989643" grpId="4" animBg="1"/>
      <p:bldP spid="1989643" grpId="5" animBg="1"/>
      <p:bldP spid="1989643" grpId="6" animBg="1"/>
      <p:bldP spid="1989643" grpId="7" animBg="1"/>
      <p:bldP spid="1989643" grpId="8" animBg="1"/>
      <p:bldP spid="1989643" grpId="9" animBg="1"/>
      <p:bldP spid="1989643" grpId="10" animBg="1"/>
      <p:bldP spid="1989643" grpId="11" animBg="1"/>
      <p:bldP spid="1989643" grpId="12" animBg="1"/>
      <p:bldP spid="1989643" grpId="13" animBg="1"/>
      <p:bldP spid="1989648" grpId="0" animBg="1"/>
      <p:bldP spid="1989648" grpId="1" animBg="1"/>
      <p:bldP spid="1989649" grpId="0" animBg="1"/>
      <p:bldP spid="1989650" grpId="0" animBg="1"/>
      <p:bldP spid="1989651"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2"/>
          <p:cNvSpPr>
            <a:spLocks noGrp="1" noChangeArrowheads="1"/>
          </p:cNvSpPr>
          <p:nvPr>
            <p:ph type="title"/>
          </p:nvPr>
        </p:nvSpPr>
        <p:spPr>
          <a:xfrm>
            <a:off x="2557464" y="-66674"/>
            <a:ext cx="8229600" cy="1143000"/>
          </a:xfrm>
        </p:spPr>
        <p:txBody>
          <a:bodyPr>
            <a:normAutofit/>
          </a:bodyPr>
          <a:lstStyle/>
          <a:p>
            <a:pPr eaLnBrk="1" hangingPunct="1"/>
            <a:r>
              <a:rPr lang="en-US" dirty="0">
                <a:solidFill>
                  <a:schemeClr val="bg1"/>
                </a:solidFill>
                <a:cs typeface="Times New Roman" panose="02020603050405020304" pitchFamily="18" charset="0"/>
              </a:rPr>
              <a:t>Begin, End conditions</a:t>
            </a:r>
          </a:p>
        </p:txBody>
      </p:sp>
      <p:sp>
        <p:nvSpPr>
          <p:cNvPr id="292869" name="Rectangle 3"/>
          <p:cNvSpPr>
            <a:spLocks noGrp="1" noChangeArrowheads="1"/>
          </p:cNvSpPr>
          <p:nvPr>
            <p:ph idx="1"/>
          </p:nvPr>
        </p:nvSpPr>
        <p:spPr>
          <a:xfrm>
            <a:off x="1828800" y="2017714"/>
            <a:ext cx="8650288" cy="1195387"/>
          </a:xfrm>
        </p:spPr>
        <p:txBody>
          <a:bodyPr/>
          <a:lstStyle/>
          <a:p>
            <a:pPr algn="l" rtl="0" eaLnBrk="1" hangingPunct="1"/>
            <a:r>
              <a:rPr lang="en-US" sz="2000" dirty="0">
                <a:cs typeface="Arial" panose="020B0604020202020204" pitchFamily="34" charset="0"/>
              </a:rPr>
              <a:t>awk has special conditions BEGIN and END</a:t>
            </a:r>
          </a:p>
          <a:p>
            <a:pPr algn="l" rtl="0" eaLnBrk="1" hangingPunct="1"/>
            <a:r>
              <a:rPr lang="en-US" sz="2000" dirty="0">
                <a:cs typeface="Arial" panose="020B0604020202020204" pitchFamily="34" charset="0"/>
              </a:rPr>
              <a:t>BEGIN condition is true before awk starts processing the input</a:t>
            </a:r>
          </a:p>
          <a:p>
            <a:pPr algn="l" rtl="0" eaLnBrk="1" hangingPunct="1"/>
            <a:r>
              <a:rPr lang="en-US" sz="2000" dirty="0">
                <a:cs typeface="Arial" panose="020B0604020202020204" pitchFamily="34" charset="0"/>
              </a:rPr>
              <a:t>END condition is true after awk finishes processing the input</a:t>
            </a:r>
          </a:p>
        </p:txBody>
      </p:sp>
      <p:sp>
        <p:nvSpPr>
          <p:cNvPr id="292870" name="Rectangle 4"/>
          <p:cNvSpPr>
            <a:spLocks noChangeArrowheads="1"/>
          </p:cNvSpPr>
          <p:nvPr/>
        </p:nvSpPr>
        <p:spPr bwMode="auto">
          <a:xfrm>
            <a:off x="2640013" y="3648076"/>
            <a:ext cx="3670300" cy="1008063"/>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{str= $0</a:t>
            </a:r>
            <a:r>
              <a:rPr lang="en-US" sz="1600">
                <a:latin typeface="Times New Roman" panose="02020603050405020304" pitchFamily="18" charset="0"/>
              </a:rPr>
              <a:t>”</a:t>
            </a:r>
            <a:r>
              <a:rPr lang="en-US" sz="1600"/>
              <a:t>\n</a:t>
            </a:r>
            <a:r>
              <a:rPr lang="en-US" sz="1600">
                <a:latin typeface="Times New Roman" panose="02020603050405020304" pitchFamily="18" charset="0"/>
              </a:rPr>
              <a:t>”</a:t>
            </a:r>
            <a:r>
              <a:rPr lang="en-US" sz="1600"/>
              <a:t>str}</a:t>
            </a:r>
          </a:p>
          <a:p>
            <a:pPr eaLnBrk="1" hangingPunct="1">
              <a:buClr>
                <a:srgbClr val="009999"/>
              </a:buClr>
              <a:buSzPct val="90000"/>
              <a:buFont typeface="Wingdings" panose="05000000000000000000" pitchFamily="2" charset="2"/>
              <a:buNone/>
            </a:pPr>
            <a:r>
              <a:rPr lang="en-US" sz="1600"/>
              <a:t>BEGIN {str = </a:t>
            </a:r>
            <a:r>
              <a:rPr lang="en-US" sz="1600">
                <a:latin typeface="Times New Roman" panose="02020603050405020304" pitchFamily="18" charset="0"/>
              </a:rPr>
              <a:t>“</a:t>
            </a:r>
            <a:r>
              <a:rPr lang="en-US" sz="1600"/>
              <a:t>the reverse file is: </a:t>
            </a:r>
            <a:r>
              <a:rPr lang="en-US" sz="1600">
                <a:latin typeface="Times New Roman" panose="02020603050405020304" pitchFamily="18" charset="0"/>
              </a:rPr>
              <a:t>”</a:t>
            </a:r>
            <a:r>
              <a:rPr lang="en-US" sz="1600"/>
              <a:t>}</a:t>
            </a:r>
          </a:p>
          <a:p>
            <a:pPr eaLnBrk="1" hangingPunct="1">
              <a:buClr>
                <a:srgbClr val="009999"/>
              </a:buClr>
              <a:buSzPct val="90000"/>
              <a:buFont typeface="Wingdings" panose="05000000000000000000" pitchFamily="2" charset="2"/>
              <a:buNone/>
            </a:pPr>
            <a:r>
              <a:rPr lang="en-US" sz="1600"/>
              <a:t>END {print str}</a:t>
            </a:r>
          </a:p>
        </p:txBody>
      </p:sp>
      <p:sp>
        <p:nvSpPr>
          <p:cNvPr id="292871" name="Rectangle 5"/>
          <p:cNvSpPr>
            <a:spLocks noChangeArrowheads="1"/>
          </p:cNvSpPr>
          <p:nvPr/>
        </p:nvSpPr>
        <p:spPr bwMode="auto">
          <a:xfrm>
            <a:off x="2640014" y="3287713"/>
            <a:ext cx="1728787"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92872" name="Rectangle 6"/>
          <p:cNvSpPr>
            <a:spLocks noChangeArrowheads="1"/>
          </p:cNvSpPr>
          <p:nvPr/>
        </p:nvSpPr>
        <p:spPr bwMode="auto">
          <a:xfrm>
            <a:off x="6672264" y="3648075"/>
            <a:ext cx="1944687" cy="717550"/>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Tx/>
              <a:buAutoNum type="arabicPeriod"/>
            </a:pPr>
            <a:r>
              <a:rPr lang="en-US" sz="1600"/>
              <a:t>this is the </a:t>
            </a:r>
          </a:p>
          <a:p>
            <a:pPr eaLnBrk="1" hangingPunct="1">
              <a:buClr>
                <a:srgbClr val="009999"/>
              </a:buClr>
              <a:buSzPct val="90000"/>
              <a:buFontTx/>
              <a:buAutoNum type="arabicPeriod"/>
            </a:pPr>
            <a:r>
              <a:rPr lang="en-US" sz="1600"/>
              <a:t>original input</a:t>
            </a:r>
          </a:p>
        </p:txBody>
      </p:sp>
      <p:sp>
        <p:nvSpPr>
          <p:cNvPr id="292873" name="Rectangle 7"/>
          <p:cNvSpPr>
            <a:spLocks noChangeArrowheads="1"/>
          </p:cNvSpPr>
          <p:nvPr/>
        </p:nvSpPr>
        <p:spPr bwMode="auto">
          <a:xfrm>
            <a:off x="6599239" y="3287713"/>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1990664" name="Rectangle 8"/>
          <p:cNvSpPr>
            <a:spLocks noChangeArrowheads="1"/>
          </p:cNvSpPr>
          <p:nvPr/>
        </p:nvSpPr>
        <p:spPr bwMode="auto">
          <a:xfrm>
            <a:off x="6743701" y="4725989"/>
            <a:ext cx="2087563" cy="1366837"/>
          </a:xfrm>
          <a:prstGeom prst="rect">
            <a:avLst/>
          </a:prstGeom>
          <a:solidFill>
            <a:srgbClr val="9999FF"/>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a:t>original input</a:t>
            </a:r>
          </a:p>
          <a:p>
            <a:pPr eaLnBrk="1" hangingPunct="1">
              <a:buClr>
                <a:srgbClr val="009999"/>
              </a:buClr>
              <a:buSzPct val="90000"/>
              <a:buFont typeface="Wingdings" panose="05000000000000000000" pitchFamily="2" charset="2"/>
              <a:buNone/>
            </a:pPr>
            <a:r>
              <a:rPr lang="en-US" sz="1600"/>
              <a:t>this is the</a:t>
            </a:r>
          </a:p>
          <a:p>
            <a:pPr eaLnBrk="1" hangingPunct="1">
              <a:buClr>
                <a:srgbClr val="009999"/>
              </a:buClr>
              <a:buSzPct val="90000"/>
              <a:buFont typeface="Wingdings" panose="05000000000000000000" pitchFamily="2" charset="2"/>
              <a:buNone/>
            </a:pPr>
            <a:r>
              <a:rPr lang="en-US" sz="1600"/>
              <a:t>The reverse file is:</a:t>
            </a:r>
          </a:p>
        </p:txBody>
      </p:sp>
      <p:sp>
        <p:nvSpPr>
          <p:cNvPr id="1990665" name="Rectangle 9"/>
          <p:cNvSpPr>
            <a:spLocks noChangeArrowheads="1"/>
          </p:cNvSpPr>
          <p:nvPr/>
        </p:nvSpPr>
        <p:spPr bwMode="auto">
          <a:xfrm>
            <a:off x="7175501" y="4365626"/>
            <a:ext cx="115252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output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214</a:t>
            </a:fld>
            <a:endParaRPr lang="he-IL" dirty="0"/>
          </a:p>
        </p:txBody>
      </p:sp>
    </p:spTree>
    <p:extLst>
      <p:ext uri="{BB962C8B-B14F-4D97-AF65-F5344CB8AC3E}">
        <p14:creationId xmlns:p14="http://schemas.microsoft.com/office/powerpoint/2010/main" xmlns="" val="387684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906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9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0664" grpId="0" animBg="1"/>
      <p:bldP spid="1990665"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1687" name="AutoShape 7"/>
          <p:cNvSpPr>
            <a:spLocks noChangeArrowheads="1"/>
          </p:cNvSpPr>
          <p:nvPr/>
        </p:nvSpPr>
        <p:spPr bwMode="auto">
          <a:xfrm>
            <a:off x="8418188" y="2796381"/>
            <a:ext cx="2097413" cy="576263"/>
          </a:xfrm>
          <a:prstGeom prst="wedgeRoundRectCallout">
            <a:avLst>
              <a:gd name="adj1" fmla="val -207924"/>
              <a:gd name="adj2" fmla="val 161365"/>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800">
                <a:latin typeface="Arial" panose="020B0604020202020204" pitchFamily="34" charset="0"/>
              </a:rPr>
              <a:t>Equivalent</a:t>
            </a:r>
          </a:p>
        </p:txBody>
      </p:sp>
      <p:sp>
        <p:nvSpPr>
          <p:cNvPr id="293892" name="Rectangle 2"/>
          <p:cNvSpPr>
            <a:spLocks noGrp="1" noChangeArrowheads="1"/>
          </p:cNvSpPr>
          <p:nvPr>
            <p:ph type="title"/>
          </p:nvPr>
        </p:nvSpPr>
        <p:spPr>
          <a:xfrm>
            <a:off x="287054" y="29131"/>
            <a:ext cx="10515600" cy="1325563"/>
          </a:xfrm>
        </p:spPr>
        <p:txBody>
          <a:bodyPr>
            <a:normAutofit/>
          </a:bodyPr>
          <a:lstStyle/>
          <a:p>
            <a:r>
              <a:rPr lang="en-US" dirty="0">
                <a:solidFill>
                  <a:schemeClr val="bg1"/>
                </a:solidFill>
                <a:cs typeface="Times New Roman" panose="02020603050405020304" pitchFamily="18" charset="0"/>
              </a:rPr>
              <a:t>if Statements</a:t>
            </a:r>
          </a:p>
        </p:txBody>
      </p:sp>
      <p:sp>
        <p:nvSpPr>
          <p:cNvPr id="293893" name="Rectangle 3"/>
          <p:cNvSpPr>
            <a:spLocks noGrp="1" noChangeArrowheads="1"/>
          </p:cNvSpPr>
          <p:nvPr>
            <p:ph idx="1"/>
          </p:nvPr>
        </p:nvSpPr>
        <p:spPr>
          <a:xfrm>
            <a:off x="1828800" y="1557339"/>
            <a:ext cx="8650288" cy="1482725"/>
          </a:xfrm>
        </p:spPr>
        <p:txBody>
          <a:bodyPr/>
          <a:lstStyle/>
          <a:p>
            <a:pPr algn="l" rtl="0" eaLnBrk="1" hangingPunct="1"/>
            <a:r>
              <a:rPr lang="en-US" sz="2000" b="1" dirty="0">
                <a:cs typeface="Arial" panose="020B0604020202020204" pitchFamily="34" charset="0"/>
              </a:rPr>
              <a:t>awk language supports if statements</a:t>
            </a:r>
            <a:endParaRPr lang="he-IL" sz="2000" b="1" dirty="0"/>
          </a:p>
          <a:p>
            <a:pPr algn="l" rtl="0" eaLnBrk="1" hangingPunct="1"/>
            <a:r>
              <a:rPr lang="en-US" sz="2000" b="1" dirty="0">
                <a:cs typeface="Arial" panose="020B0604020202020204" pitchFamily="34" charset="0"/>
              </a:rPr>
              <a:t>Syntax</a:t>
            </a:r>
            <a:r>
              <a:rPr lang="en-US" sz="2000" dirty="0">
                <a:cs typeface="Arial" panose="020B0604020202020204" pitchFamily="34" charset="0"/>
              </a:rPr>
              <a:t>:</a:t>
            </a:r>
          </a:p>
          <a:p>
            <a:pPr lvl="1" algn="l" rtl="0" eaLnBrk="1" hangingPunct="1"/>
            <a:r>
              <a:rPr lang="en-US" sz="1800" dirty="0">
                <a:cs typeface="Arial" panose="020B0604020202020204" pitchFamily="34" charset="0"/>
              </a:rPr>
              <a:t>if (&lt;</a:t>
            </a:r>
            <a:r>
              <a:rPr lang="en-US" sz="1800" i="1" dirty="0">
                <a:cs typeface="Arial" panose="020B0604020202020204" pitchFamily="34" charset="0"/>
              </a:rPr>
              <a:t>condition</a:t>
            </a:r>
            <a:r>
              <a:rPr lang="en-US" sz="1800" dirty="0">
                <a:cs typeface="Arial" panose="020B0604020202020204" pitchFamily="34" charset="0"/>
              </a:rPr>
              <a:t>&gt;) &lt;</a:t>
            </a:r>
            <a:r>
              <a:rPr lang="en-US" sz="1800" i="1" dirty="0">
                <a:cs typeface="Arial" panose="020B0604020202020204" pitchFamily="34" charset="0"/>
              </a:rPr>
              <a:t>statement-to-execute</a:t>
            </a:r>
            <a:r>
              <a:rPr lang="en-US" sz="1800" dirty="0">
                <a:cs typeface="Arial" panose="020B0604020202020204" pitchFamily="34" charset="0"/>
              </a:rPr>
              <a:t>&gt;</a:t>
            </a:r>
            <a:endParaRPr lang="he-IL" sz="1800" dirty="0"/>
          </a:p>
          <a:p>
            <a:pPr algn="l" rtl="0" eaLnBrk="1" hangingPunct="1">
              <a:buFont typeface="Wingdings" panose="05000000000000000000" pitchFamily="2" charset="2"/>
              <a:buNone/>
            </a:pPr>
            <a:r>
              <a:rPr lang="en-US" sz="2000" dirty="0">
                <a:cs typeface="Arial" panose="020B0604020202020204" pitchFamily="34" charset="0"/>
              </a:rPr>
              <a:t>notice: most awk programs shouldn</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t use if statements at all</a:t>
            </a:r>
          </a:p>
        </p:txBody>
      </p:sp>
      <p:sp>
        <p:nvSpPr>
          <p:cNvPr id="1991684" name="AutoShape 4"/>
          <p:cNvSpPr>
            <a:spLocks noChangeArrowheads="1"/>
          </p:cNvSpPr>
          <p:nvPr/>
        </p:nvSpPr>
        <p:spPr bwMode="auto">
          <a:xfrm>
            <a:off x="5182394" y="3702053"/>
            <a:ext cx="1943100" cy="288925"/>
          </a:xfrm>
          <a:prstGeom prst="wedgeRoundRectCallout">
            <a:avLst>
              <a:gd name="adj1" fmla="val -62529"/>
              <a:gd name="adj2" fmla="val 300586"/>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600" dirty="0">
                <a:latin typeface="Arial" panose="020B0604020202020204" pitchFamily="34" charset="0"/>
              </a:rPr>
              <a:t>Equivalent</a:t>
            </a:r>
          </a:p>
        </p:txBody>
      </p:sp>
      <p:sp>
        <p:nvSpPr>
          <p:cNvPr id="1991685" name="Rectangle 5"/>
          <p:cNvSpPr>
            <a:spLocks noChangeArrowheads="1"/>
          </p:cNvSpPr>
          <p:nvPr/>
        </p:nvSpPr>
        <p:spPr bwMode="auto">
          <a:xfrm>
            <a:off x="1919288" y="3213100"/>
            <a:ext cx="3097212"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{if ($1~/^W/ || $2~/^T/) print}</a:t>
            </a:r>
          </a:p>
          <a:p>
            <a:pPr eaLnBrk="1" hangingPunct="1">
              <a:buClr>
                <a:srgbClr val="009999"/>
              </a:buClr>
              <a:buSzPct val="90000"/>
              <a:buFont typeface="Wingdings" panose="05000000000000000000" pitchFamily="2" charset="2"/>
              <a:buChar char="§"/>
            </a:pPr>
            <a:endParaRPr lang="en-US" sz="1400"/>
          </a:p>
        </p:txBody>
      </p:sp>
      <p:sp>
        <p:nvSpPr>
          <p:cNvPr id="1991686" name="Rectangle 6"/>
          <p:cNvSpPr>
            <a:spLocks noChangeArrowheads="1"/>
          </p:cNvSpPr>
          <p:nvPr/>
        </p:nvSpPr>
        <p:spPr bwMode="auto">
          <a:xfrm>
            <a:off x="1919288" y="3789363"/>
            <a:ext cx="3097212"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($1~/^W/ || $2~/^T/) {print}</a:t>
            </a:r>
          </a:p>
          <a:p>
            <a:pPr eaLnBrk="1" hangingPunct="1">
              <a:buClr>
                <a:srgbClr val="009999"/>
              </a:buClr>
              <a:buSzPct val="90000"/>
              <a:buFont typeface="Wingdings" panose="05000000000000000000" pitchFamily="2" charset="2"/>
              <a:buChar char="§"/>
            </a:pPr>
            <a:endParaRPr lang="en-US" sz="1400"/>
          </a:p>
        </p:txBody>
      </p:sp>
      <p:sp>
        <p:nvSpPr>
          <p:cNvPr id="1991688" name="AutoShape 8"/>
          <p:cNvSpPr>
            <a:spLocks noChangeArrowheads="1"/>
          </p:cNvSpPr>
          <p:nvPr/>
        </p:nvSpPr>
        <p:spPr bwMode="auto">
          <a:xfrm>
            <a:off x="5880101" y="2921795"/>
            <a:ext cx="2016125" cy="576263"/>
          </a:xfrm>
          <a:prstGeom prst="wedgeRoundRectCallout">
            <a:avLst>
              <a:gd name="adj1" fmla="val -91889"/>
              <a:gd name="adj2" fmla="val 38431"/>
              <a:gd name="adj3" fmla="val 16667"/>
            </a:avLst>
          </a:prstGeom>
          <a:solidFill>
            <a:schemeClr val="bg1"/>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800">
                <a:latin typeface="Arial" panose="020B0604020202020204" pitchFamily="34" charset="0"/>
              </a:rPr>
              <a:t>Equivalent</a:t>
            </a:r>
          </a:p>
        </p:txBody>
      </p:sp>
      <p:sp>
        <p:nvSpPr>
          <p:cNvPr id="1991689" name="Rectangle 9"/>
          <p:cNvSpPr>
            <a:spLocks noChangeArrowheads="1"/>
          </p:cNvSpPr>
          <p:nvPr/>
        </p:nvSpPr>
        <p:spPr bwMode="auto">
          <a:xfrm>
            <a:off x="1919288" y="4365625"/>
            <a:ext cx="3097212"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($1~/^W/ || $2~/^T/)</a:t>
            </a:r>
          </a:p>
        </p:txBody>
      </p:sp>
      <p:sp>
        <p:nvSpPr>
          <p:cNvPr id="1991690" name="AutoShape 10"/>
          <p:cNvSpPr>
            <a:spLocks noChangeArrowheads="1"/>
          </p:cNvSpPr>
          <p:nvPr/>
        </p:nvSpPr>
        <p:spPr bwMode="auto">
          <a:xfrm>
            <a:off x="5448300" y="5243514"/>
            <a:ext cx="1296988" cy="433387"/>
          </a:xfrm>
          <a:prstGeom prst="wedgeRoundRectCallout">
            <a:avLst>
              <a:gd name="adj1" fmla="val -77296"/>
              <a:gd name="adj2" fmla="val 19231"/>
              <a:gd name="adj3" fmla="val 16667"/>
            </a:avLst>
          </a:prstGeom>
          <a:solidFill>
            <a:schemeClr val="accent2">
              <a:lumMod val="40000"/>
              <a:lumOff val="60000"/>
            </a:schemeClr>
          </a:solidFill>
          <a:ln w="9525">
            <a:solidFill>
              <a:schemeClr val="tx1"/>
            </a:solidFill>
            <a:miter lim="800000"/>
            <a:headEnd/>
            <a:tailEnd/>
          </a:ln>
        </p:spPr>
        <p:txBody>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600" dirty="0">
                <a:latin typeface="Arial" panose="020B0604020202020204" pitchFamily="34" charset="0"/>
              </a:rPr>
              <a:t>Different</a:t>
            </a:r>
            <a:r>
              <a:rPr lang="en-US" sz="1400" dirty="0">
                <a:latin typeface="Arial" panose="020B0604020202020204" pitchFamily="34" charset="0"/>
              </a:rPr>
              <a:t>!!</a:t>
            </a:r>
          </a:p>
        </p:txBody>
      </p:sp>
      <p:sp>
        <p:nvSpPr>
          <p:cNvPr id="1991691" name="Rectangle 11"/>
          <p:cNvSpPr>
            <a:spLocks noChangeArrowheads="1"/>
          </p:cNvSpPr>
          <p:nvPr/>
        </p:nvSpPr>
        <p:spPr bwMode="auto">
          <a:xfrm>
            <a:off x="5735638" y="4581526"/>
            <a:ext cx="3598862" cy="430213"/>
          </a:xfrm>
          <a:prstGeom prst="rect">
            <a:avLst/>
          </a:prstGeom>
          <a:solidFill>
            <a:srgbClr val="99CC0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With This line there</a:t>
            </a:r>
            <a:r>
              <a:rPr lang="en-US" sz="1400">
                <a:latin typeface="Times New Roman" panose="02020603050405020304" pitchFamily="18" charset="0"/>
              </a:rPr>
              <a:t>’</a:t>
            </a:r>
            <a:r>
              <a:rPr lang="en-US" sz="1400"/>
              <a:t>s a difference </a:t>
            </a:r>
          </a:p>
        </p:txBody>
      </p:sp>
      <p:sp>
        <p:nvSpPr>
          <p:cNvPr id="1991692" name="Rectangle 12"/>
          <p:cNvSpPr>
            <a:spLocks noChangeArrowheads="1"/>
          </p:cNvSpPr>
          <p:nvPr/>
        </p:nvSpPr>
        <p:spPr bwMode="auto">
          <a:xfrm>
            <a:off x="5735639" y="4221163"/>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Input file</a:t>
            </a:r>
          </a:p>
        </p:txBody>
      </p:sp>
      <p:sp>
        <p:nvSpPr>
          <p:cNvPr id="1991693" name="Rectangle 13"/>
          <p:cNvSpPr>
            <a:spLocks noChangeArrowheads="1"/>
          </p:cNvSpPr>
          <p:nvPr/>
        </p:nvSpPr>
        <p:spPr bwMode="auto">
          <a:xfrm>
            <a:off x="6816725" y="3733800"/>
            <a:ext cx="3600450" cy="431800"/>
          </a:xfrm>
          <a:prstGeom prst="rect">
            <a:avLst/>
          </a:prstGeom>
          <a:solidFill>
            <a:srgbClr val="9999FF"/>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With This line there</a:t>
            </a:r>
            <a:r>
              <a:rPr lang="en-US" sz="1400">
                <a:latin typeface="Times New Roman" panose="02020603050405020304" pitchFamily="18" charset="0"/>
              </a:rPr>
              <a:t>’</a:t>
            </a:r>
            <a:r>
              <a:rPr lang="en-US" sz="1400"/>
              <a:t>s a difference </a:t>
            </a:r>
          </a:p>
        </p:txBody>
      </p:sp>
      <p:sp>
        <p:nvSpPr>
          <p:cNvPr id="1991694" name="Rectangle 14"/>
          <p:cNvSpPr>
            <a:spLocks noChangeArrowheads="1"/>
          </p:cNvSpPr>
          <p:nvPr/>
        </p:nvSpPr>
        <p:spPr bwMode="auto">
          <a:xfrm>
            <a:off x="8256589" y="3429001"/>
            <a:ext cx="115252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b="1"/>
              <a:t>output</a:t>
            </a:r>
          </a:p>
        </p:txBody>
      </p:sp>
      <p:sp>
        <p:nvSpPr>
          <p:cNvPr id="1991695" name="Rectangle 15"/>
          <p:cNvSpPr>
            <a:spLocks noChangeArrowheads="1"/>
          </p:cNvSpPr>
          <p:nvPr/>
        </p:nvSpPr>
        <p:spPr bwMode="auto">
          <a:xfrm>
            <a:off x="6816725" y="5734050"/>
            <a:ext cx="3600450" cy="647700"/>
          </a:xfrm>
          <a:prstGeom prst="rect">
            <a:avLst/>
          </a:prstGeom>
          <a:solidFill>
            <a:srgbClr val="9999FF"/>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With This line there</a:t>
            </a:r>
            <a:r>
              <a:rPr lang="en-US" sz="1400">
                <a:latin typeface="Times New Roman" panose="02020603050405020304" pitchFamily="18" charset="0"/>
              </a:rPr>
              <a:t>’</a:t>
            </a:r>
            <a:r>
              <a:rPr lang="en-US" sz="1400"/>
              <a:t>s a difference</a:t>
            </a:r>
          </a:p>
          <a:p>
            <a:pPr eaLnBrk="1" hangingPunct="1">
              <a:buClr>
                <a:srgbClr val="009999"/>
              </a:buClr>
              <a:buSzPct val="90000"/>
              <a:buFont typeface="Wingdings" panose="05000000000000000000" pitchFamily="2" charset="2"/>
              <a:buNone/>
            </a:pPr>
            <a:r>
              <a:rPr lang="en-US" sz="1400"/>
              <a:t>With This line there</a:t>
            </a:r>
            <a:r>
              <a:rPr lang="en-US" sz="1400">
                <a:latin typeface="Times New Roman" panose="02020603050405020304" pitchFamily="18" charset="0"/>
              </a:rPr>
              <a:t>’</a:t>
            </a:r>
            <a:r>
              <a:rPr lang="en-US" sz="1400"/>
              <a:t>s a difference  </a:t>
            </a:r>
          </a:p>
        </p:txBody>
      </p:sp>
      <p:sp>
        <p:nvSpPr>
          <p:cNvPr id="1991696" name="Rectangle 16"/>
          <p:cNvSpPr>
            <a:spLocks noChangeArrowheads="1"/>
          </p:cNvSpPr>
          <p:nvPr/>
        </p:nvSpPr>
        <p:spPr bwMode="auto">
          <a:xfrm>
            <a:off x="8256589" y="5405438"/>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b="1"/>
              <a:t>output</a:t>
            </a:r>
          </a:p>
        </p:txBody>
      </p:sp>
      <p:sp>
        <p:nvSpPr>
          <p:cNvPr id="1991697" name="Rectangle 17"/>
          <p:cNvSpPr>
            <a:spLocks noChangeArrowheads="1"/>
          </p:cNvSpPr>
          <p:nvPr/>
        </p:nvSpPr>
        <p:spPr bwMode="auto">
          <a:xfrm>
            <a:off x="1992313" y="5734051"/>
            <a:ext cx="3097212" cy="720725"/>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($1~/^W/) {print} </a:t>
            </a:r>
          </a:p>
          <a:p>
            <a:pPr eaLnBrk="1" hangingPunct="1">
              <a:buClr>
                <a:srgbClr val="009999"/>
              </a:buClr>
              <a:buSzPct val="90000"/>
              <a:buFont typeface="Wingdings" panose="05000000000000000000" pitchFamily="2" charset="2"/>
              <a:buNone/>
            </a:pPr>
            <a:r>
              <a:rPr lang="en-US" sz="1400"/>
              <a:t>($2~/^T/) {print}</a:t>
            </a:r>
          </a:p>
        </p:txBody>
      </p:sp>
      <p:sp>
        <p:nvSpPr>
          <p:cNvPr id="1991698" name="Rectangle 18"/>
          <p:cNvSpPr>
            <a:spLocks noChangeArrowheads="1"/>
          </p:cNvSpPr>
          <p:nvPr/>
        </p:nvSpPr>
        <p:spPr bwMode="auto">
          <a:xfrm>
            <a:off x="1992313" y="5013326"/>
            <a:ext cx="3097212" cy="576263"/>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400"/>
              <a:t>($1~/^W/)  </a:t>
            </a:r>
          </a:p>
          <a:p>
            <a:pPr eaLnBrk="1" hangingPunct="1">
              <a:buClr>
                <a:srgbClr val="009999"/>
              </a:buClr>
              <a:buSzPct val="90000"/>
              <a:buFont typeface="Wingdings" panose="05000000000000000000" pitchFamily="2" charset="2"/>
              <a:buNone/>
            </a:pPr>
            <a:r>
              <a:rPr lang="en-US" sz="1400"/>
              <a:t>($2~/^T/)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215</a:t>
            </a:fld>
            <a:endParaRPr lang="he-IL" dirty="0"/>
          </a:p>
        </p:txBody>
      </p:sp>
    </p:spTree>
    <p:extLst>
      <p:ext uri="{BB962C8B-B14F-4D97-AF65-F5344CB8AC3E}">
        <p14:creationId xmlns:p14="http://schemas.microsoft.com/office/powerpoint/2010/main" xmlns="" val="3400115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1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1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916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916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16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168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916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916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916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9168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99168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99168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99169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99168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99168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99169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916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916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916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916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916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9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1687" grpId="0" animBg="1"/>
      <p:bldP spid="1991687" grpId="1" animBg="1"/>
      <p:bldP spid="1991684" grpId="0" animBg="1"/>
      <p:bldP spid="1991684" grpId="1" animBg="1"/>
      <p:bldP spid="1991685" grpId="0" animBg="1"/>
      <p:bldP spid="1991685" grpId="1" animBg="1"/>
      <p:bldP spid="1991686" grpId="0" animBg="1"/>
      <p:bldP spid="1991688" grpId="0" animBg="1"/>
      <p:bldP spid="1991688" grpId="1" animBg="1"/>
      <p:bldP spid="1991689" grpId="0" animBg="1"/>
      <p:bldP spid="1991689" grpId="1" animBg="1"/>
      <p:bldP spid="1991690" grpId="0" animBg="1"/>
      <p:bldP spid="1991690" grpId="1" animBg="1"/>
      <p:bldP spid="1991691" grpId="0" animBg="1"/>
      <p:bldP spid="1991692" grpId="0"/>
      <p:bldP spid="1991693" grpId="0" animBg="1"/>
      <p:bldP spid="1991694" grpId="0"/>
      <p:bldP spid="1991695" grpId="0" animBg="1"/>
      <p:bldP spid="1991696" grpId="0"/>
      <p:bldP spid="1991697" grpId="0" animBg="1"/>
      <p:bldP spid="1991698" grpId="0" animBg="1"/>
      <p:bldP spid="1991698" grpId="1"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2"/>
          <p:cNvSpPr>
            <a:spLocks noGrp="1" noChangeArrowheads="1"/>
          </p:cNvSpPr>
          <p:nvPr>
            <p:ph type="title"/>
          </p:nvPr>
        </p:nvSpPr>
        <p:spPr>
          <a:xfrm>
            <a:off x="3807261" y="0"/>
            <a:ext cx="7000875" cy="1143000"/>
          </a:xfrm>
        </p:spPr>
        <p:txBody>
          <a:bodyPr>
            <a:normAutofit/>
          </a:bodyPr>
          <a:lstStyle/>
          <a:p>
            <a:r>
              <a:rPr lang="en-US" dirty="0">
                <a:solidFill>
                  <a:schemeClr val="bg1"/>
                </a:solidFill>
                <a:cs typeface="Times New Roman" panose="02020603050405020304" pitchFamily="18" charset="0"/>
              </a:rPr>
              <a:t>for/while Statements</a:t>
            </a:r>
          </a:p>
        </p:txBody>
      </p:sp>
      <p:sp>
        <p:nvSpPr>
          <p:cNvPr id="294917" name="Rectangle 3"/>
          <p:cNvSpPr>
            <a:spLocks noGrp="1" noChangeArrowheads="1"/>
          </p:cNvSpPr>
          <p:nvPr>
            <p:ph idx="1"/>
          </p:nvPr>
        </p:nvSpPr>
        <p:spPr>
          <a:xfrm>
            <a:off x="1595439" y="2017713"/>
            <a:ext cx="9324975" cy="4114800"/>
          </a:xfrm>
        </p:spPr>
        <p:txBody>
          <a:bodyPr>
            <a:normAutofit lnSpcReduction="10000"/>
          </a:bodyPr>
          <a:lstStyle/>
          <a:p>
            <a:pPr algn="l" rtl="0" eaLnBrk="1" hangingPunct="1">
              <a:lnSpc>
                <a:spcPct val="90000"/>
              </a:lnSpc>
            </a:pPr>
            <a:r>
              <a:rPr lang="en-US" sz="1800" i="1" dirty="0">
                <a:cs typeface="Arial" panose="020B0604020202020204" pitchFamily="34" charset="0"/>
              </a:rPr>
              <a:t>while</a:t>
            </a:r>
            <a:r>
              <a:rPr lang="en-US" sz="1800" b="1" dirty="0">
                <a:cs typeface="Arial" panose="020B0604020202020204" pitchFamily="34" charset="0"/>
              </a:rPr>
              <a:t> statement performs commands as long as the condition is true</a:t>
            </a:r>
          </a:p>
          <a:p>
            <a:pPr algn="l" rtl="0" eaLnBrk="1" hangingPunct="1">
              <a:lnSpc>
                <a:spcPct val="90000"/>
              </a:lnSpc>
            </a:pPr>
            <a:r>
              <a:rPr lang="en-US" sz="1800" b="1" dirty="0">
                <a:cs typeface="Arial" panose="020B0604020202020204" pitchFamily="34" charset="0"/>
              </a:rPr>
              <a:t>Syntax:</a:t>
            </a:r>
          </a:p>
          <a:p>
            <a:pPr lvl="1" algn="l" rtl="0" eaLnBrk="1" hangingPunct="1">
              <a:lnSpc>
                <a:spcPct val="90000"/>
              </a:lnSpc>
            </a:pPr>
            <a:r>
              <a:rPr lang="en-US" sz="1600" b="1" dirty="0">
                <a:solidFill>
                  <a:srgbClr val="006666"/>
                </a:solidFill>
                <a:cs typeface="Arial" panose="020B0604020202020204" pitchFamily="34" charset="0"/>
              </a:rPr>
              <a:t>while (&lt;condition&gt;) { &lt;commands&gt;}</a:t>
            </a:r>
          </a:p>
          <a:p>
            <a:pPr lvl="1" algn="l" rtl="0" eaLnBrk="1" hangingPunct="1">
              <a:lnSpc>
                <a:spcPct val="90000"/>
              </a:lnSpc>
            </a:pPr>
            <a:endParaRPr lang="en-US" sz="1600" b="1" dirty="0">
              <a:solidFill>
                <a:srgbClr val="006666"/>
              </a:solidFill>
              <a:cs typeface="Arial" panose="020B0604020202020204" pitchFamily="34" charset="0"/>
            </a:endParaRPr>
          </a:p>
          <a:p>
            <a:pPr lvl="1" algn="l" rtl="0" eaLnBrk="1" hangingPunct="1">
              <a:lnSpc>
                <a:spcPct val="90000"/>
              </a:lnSpc>
            </a:pPr>
            <a:endParaRPr lang="en-US" sz="1600" dirty="0">
              <a:cs typeface="Arial" panose="020B0604020202020204" pitchFamily="34" charset="0"/>
            </a:endParaRPr>
          </a:p>
          <a:p>
            <a:pPr algn="l" rtl="0" eaLnBrk="1" hangingPunct="1">
              <a:lnSpc>
                <a:spcPct val="90000"/>
              </a:lnSpc>
            </a:pPr>
            <a:r>
              <a:rPr lang="en-US" sz="1800" b="1" dirty="0">
                <a:cs typeface="Arial" panose="020B0604020202020204" pitchFamily="34" charset="0"/>
              </a:rPr>
              <a:t>for statement first performs </a:t>
            </a:r>
            <a:r>
              <a:rPr lang="en-US" sz="1800" i="1" dirty="0" err="1">
                <a:cs typeface="Arial" panose="020B0604020202020204" pitchFamily="34" charset="0"/>
              </a:rPr>
              <a:t>init</a:t>
            </a:r>
            <a:r>
              <a:rPr lang="en-US" sz="1800" i="1" dirty="0">
                <a:cs typeface="Arial" panose="020B0604020202020204" pitchFamily="34" charset="0"/>
              </a:rPr>
              <a:t>-command</a:t>
            </a:r>
            <a:r>
              <a:rPr lang="en-US" sz="1800" b="1" dirty="0">
                <a:cs typeface="Arial" panose="020B0604020202020204" pitchFamily="34" charset="0"/>
              </a:rPr>
              <a:t>, then performs the </a:t>
            </a:r>
            <a:r>
              <a:rPr lang="en-US" sz="1800" i="1" dirty="0">
                <a:cs typeface="Arial" panose="020B0604020202020204" pitchFamily="34" charset="0"/>
              </a:rPr>
              <a:t>commands</a:t>
            </a:r>
            <a:r>
              <a:rPr lang="en-US" sz="1800" b="1" dirty="0">
                <a:cs typeface="Arial" panose="020B0604020202020204" pitchFamily="34" charset="0"/>
              </a:rPr>
              <a:t> and after them the </a:t>
            </a:r>
            <a:r>
              <a:rPr lang="en-US" sz="1800" i="1" dirty="0">
                <a:cs typeface="Arial" panose="020B0604020202020204" pitchFamily="34" charset="0"/>
              </a:rPr>
              <a:t>loop-advance-command </a:t>
            </a:r>
            <a:r>
              <a:rPr lang="en-US" sz="1800" b="1" dirty="0">
                <a:cs typeface="Arial" panose="020B0604020202020204" pitchFamily="34" charset="0"/>
              </a:rPr>
              <a:t>as long as the condition is true</a:t>
            </a:r>
            <a:endParaRPr lang="he-IL" sz="1800" b="1" dirty="0"/>
          </a:p>
          <a:p>
            <a:pPr algn="l" rtl="0" eaLnBrk="1" hangingPunct="1">
              <a:lnSpc>
                <a:spcPct val="90000"/>
              </a:lnSpc>
            </a:pPr>
            <a:r>
              <a:rPr lang="en-US" sz="1800" b="1" dirty="0">
                <a:cs typeface="Arial" panose="020B0604020202020204" pitchFamily="34" charset="0"/>
              </a:rPr>
              <a:t>Syntax:</a:t>
            </a:r>
          </a:p>
          <a:p>
            <a:pPr lvl="1" algn="l" rtl="0" eaLnBrk="1" hangingPunct="1">
              <a:lnSpc>
                <a:spcPct val="90000"/>
              </a:lnSpc>
            </a:pPr>
            <a:r>
              <a:rPr lang="en-US" sz="1600" b="1" dirty="0">
                <a:solidFill>
                  <a:srgbClr val="006666"/>
                </a:solidFill>
                <a:cs typeface="Arial" panose="020B0604020202020204" pitchFamily="34" charset="0"/>
              </a:rPr>
              <a:t>for (&lt;</a:t>
            </a:r>
            <a:r>
              <a:rPr lang="en-US" sz="1600" b="1" dirty="0" err="1">
                <a:solidFill>
                  <a:srgbClr val="006666"/>
                </a:solidFill>
                <a:cs typeface="Arial" panose="020B0604020202020204" pitchFamily="34" charset="0"/>
              </a:rPr>
              <a:t>init</a:t>
            </a:r>
            <a:r>
              <a:rPr lang="en-US" sz="1600" b="1" dirty="0">
                <a:solidFill>
                  <a:srgbClr val="006666"/>
                </a:solidFill>
                <a:cs typeface="Arial" panose="020B0604020202020204" pitchFamily="34" charset="0"/>
              </a:rPr>
              <a:t>-command&gt;; &lt;condition&gt;;&lt;loop-advance-command&gt;){ &lt;commands&gt;}</a:t>
            </a:r>
          </a:p>
          <a:p>
            <a:pPr lvl="1" algn="l" rtl="0" eaLnBrk="1" hangingPunct="1">
              <a:lnSpc>
                <a:spcPct val="90000"/>
              </a:lnSpc>
            </a:pPr>
            <a:endParaRPr lang="en-US" sz="1600" b="1" dirty="0">
              <a:solidFill>
                <a:srgbClr val="006666"/>
              </a:solidFill>
              <a:cs typeface="Arial" panose="020B0604020202020204" pitchFamily="34" charset="0"/>
            </a:endParaRPr>
          </a:p>
          <a:p>
            <a:pPr algn="l" rtl="0" eaLnBrk="1" hangingPunct="1">
              <a:lnSpc>
                <a:spcPct val="90000"/>
              </a:lnSpc>
              <a:buFont typeface="Wingdings" panose="05000000000000000000" pitchFamily="2" charset="2"/>
              <a:buNone/>
            </a:pPr>
            <a:r>
              <a:rPr lang="en-US" sz="1800" dirty="0">
                <a:cs typeface="Arial" panose="020B0604020202020204" pitchFamily="34" charset="0"/>
              </a:rPr>
              <a:t>notice: both commands will do the same thing:</a:t>
            </a:r>
          </a:p>
          <a:p>
            <a:pPr algn="l" rtl="0" eaLnBrk="1" hangingPunct="1">
              <a:lnSpc>
                <a:spcPct val="90000"/>
              </a:lnSpc>
              <a:buFont typeface="Wingdings" panose="05000000000000000000" pitchFamily="2" charset="2"/>
              <a:buNone/>
            </a:pPr>
            <a:r>
              <a:rPr lang="en-US" sz="1800" dirty="0">
                <a:cs typeface="Arial" panose="020B0604020202020204" pitchFamily="34" charset="0"/>
              </a:rPr>
              <a:t>for (&lt;</a:t>
            </a:r>
            <a:r>
              <a:rPr lang="en-US" sz="1800" i="1" dirty="0" err="1">
                <a:cs typeface="Arial" panose="020B0604020202020204" pitchFamily="34" charset="0"/>
              </a:rPr>
              <a:t>init</a:t>
            </a:r>
            <a:r>
              <a:rPr lang="en-US" sz="1800" dirty="0">
                <a:cs typeface="Arial" panose="020B0604020202020204" pitchFamily="34" charset="0"/>
              </a:rPr>
              <a:t>&gt;; &lt;</a:t>
            </a:r>
            <a:r>
              <a:rPr lang="en-US" sz="1800" i="1" dirty="0">
                <a:cs typeface="Arial" panose="020B0604020202020204" pitchFamily="34" charset="0"/>
              </a:rPr>
              <a:t>condition</a:t>
            </a:r>
            <a:r>
              <a:rPr lang="en-US" sz="1800" dirty="0">
                <a:cs typeface="Arial" panose="020B0604020202020204" pitchFamily="34" charset="0"/>
              </a:rPr>
              <a:t>&gt;; &lt;</a:t>
            </a:r>
            <a:r>
              <a:rPr lang="en-US" sz="1800" i="1" dirty="0">
                <a:cs typeface="Arial" panose="020B0604020202020204" pitchFamily="34" charset="0"/>
              </a:rPr>
              <a:t>advance-command</a:t>
            </a:r>
            <a:r>
              <a:rPr lang="en-US" sz="1800" dirty="0">
                <a:cs typeface="Arial" panose="020B0604020202020204" pitchFamily="34" charset="0"/>
              </a:rPr>
              <a:t>&gt;) { </a:t>
            </a:r>
            <a:r>
              <a:rPr lang="en-US" sz="1800" i="1" dirty="0">
                <a:cs typeface="Arial" panose="020B0604020202020204" pitchFamily="34" charset="0"/>
              </a:rPr>
              <a:t>command</a:t>
            </a:r>
            <a:r>
              <a:rPr lang="en-US" sz="1800" dirty="0">
                <a:cs typeface="Arial" panose="020B0604020202020204" pitchFamily="34" charset="0"/>
              </a:rPr>
              <a:t> }</a:t>
            </a:r>
          </a:p>
          <a:p>
            <a:pPr algn="l" rtl="0" eaLnBrk="1" hangingPunct="1">
              <a:lnSpc>
                <a:spcPct val="90000"/>
              </a:lnSpc>
              <a:buFont typeface="Wingdings" panose="05000000000000000000" pitchFamily="2" charset="2"/>
              <a:buNone/>
            </a:pPr>
            <a:r>
              <a:rPr lang="en-US" sz="1800" dirty="0">
                <a:cs typeface="Arial" panose="020B0604020202020204" pitchFamily="34" charset="0"/>
              </a:rPr>
              <a:t>&lt;</a:t>
            </a:r>
            <a:r>
              <a:rPr lang="en-US" sz="1800" i="1" dirty="0" err="1">
                <a:cs typeface="Arial" panose="020B0604020202020204" pitchFamily="34" charset="0"/>
              </a:rPr>
              <a:t>init</a:t>
            </a:r>
            <a:r>
              <a:rPr lang="en-US" sz="1800" dirty="0">
                <a:cs typeface="Arial" panose="020B0604020202020204" pitchFamily="34" charset="0"/>
              </a:rPr>
              <a:t>&gt;; while(&lt;</a:t>
            </a:r>
            <a:r>
              <a:rPr lang="en-US" sz="1800" i="1" dirty="0">
                <a:cs typeface="Arial" panose="020B0604020202020204" pitchFamily="34" charset="0"/>
              </a:rPr>
              <a:t>condition</a:t>
            </a:r>
            <a:r>
              <a:rPr lang="en-US" sz="1800" dirty="0">
                <a:cs typeface="Arial" panose="020B0604020202020204" pitchFamily="34" charset="0"/>
              </a:rPr>
              <a:t>&gt;) { &lt;</a:t>
            </a:r>
            <a:r>
              <a:rPr lang="en-US" sz="1800" i="1" dirty="0">
                <a:cs typeface="Arial" panose="020B0604020202020204" pitchFamily="34" charset="0"/>
              </a:rPr>
              <a:t>command&gt; </a:t>
            </a:r>
            <a:r>
              <a:rPr lang="en-US" sz="1800" dirty="0">
                <a:cs typeface="Arial" panose="020B0604020202020204" pitchFamily="34" charset="0"/>
              </a:rPr>
              <a:t>; &lt;</a:t>
            </a:r>
            <a:r>
              <a:rPr lang="en-US" sz="1800" i="1" dirty="0">
                <a:cs typeface="Arial" panose="020B0604020202020204" pitchFamily="34" charset="0"/>
              </a:rPr>
              <a:t>advance-command</a:t>
            </a:r>
            <a:r>
              <a:rPr lang="en-US" sz="1800" dirty="0">
                <a:cs typeface="Arial" panose="020B0604020202020204" pitchFamily="34" charset="0"/>
              </a:rPr>
              <a:t>&gt; }</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216</a:t>
            </a:fld>
            <a:endParaRPr lang="he-IL" dirty="0"/>
          </a:p>
        </p:txBody>
      </p:sp>
    </p:spTree>
    <p:extLst>
      <p:ext uri="{BB962C8B-B14F-4D97-AF65-F5344CB8AC3E}">
        <p14:creationId xmlns:p14="http://schemas.microsoft.com/office/powerpoint/2010/main" xmlns="" val="71108147"/>
      </p:ext>
    </p:extLst>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0" name="Rectangle 2"/>
          <p:cNvSpPr>
            <a:spLocks noGrp="1" noChangeArrowheads="1"/>
          </p:cNvSpPr>
          <p:nvPr>
            <p:ph type="title"/>
          </p:nvPr>
        </p:nvSpPr>
        <p:spPr>
          <a:xfrm>
            <a:off x="2588713" y="0"/>
            <a:ext cx="8229600" cy="1143000"/>
          </a:xfrm>
        </p:spPr>
        <p:txBody>
          <a:bodyPr>
            <a:normAutofit/>
          </a:bodyPr>
          <a:lstStyle/>
          <a:p>
            <a:r>
              <a:rPr lang="en-US" dirty="0">
                <a:solidFill>
                  <a:schemeClr val="bg1"/>
                </a:solidFill>
                <a:cs typeface="Times New Roman" panose="02020603050405020304" pitchFamily="18" charset="0"/>
              </a:rPr>
              <a:t>Array Variables</a:t>
            </a:r>
          </a:p>
        </p:txBody>
      </p:sp>
      <p:sp>
        <p:nvSpPr>
          <p:cNvPr id="295941" name="Rectangle 3"/>
          <p:cNvSpPr>
            <a:spLocks noGrp="1" noChangeArrowheads="1"/>
          </p:cNvSpPr>
          <p:nvPr>
            <p:ph idx="1"/>
          </p:nvPr>
        </p:nvSpPr>
        <p:spPr>
          <a:xfrm>
            <a:off x="1828800" y="1700213"/>
            <a:ext cx="8650288" cy="4432300"/>
          </a:xfrm>
        </p:spPr>
        <p:txBody>
          <a:bodyPr>
            <a:normAutofit lnSpcReduction="10000"/>
          </a:bodyPr>
          <a:lstStyle/>
          <a:p>
            <a:pPr algn="l" rtl="0" eaLnBrk="1" hangingPunct="1"/>
            <a:r>
              <a:rPr lang="en-US" sz="1800" b="1" dirty="0">
                <a:cs typeface="Arial" panose="020B0604020202020204" pitchFamily="34" charset="0"/>
              </a:rPr>
              <a:t>awk can handle arrays of variables</a:t>
            </a:r>
            <a:r>
              <a:rPr lang="en-US" sz="1800" dirty="0">
                <a:cs typeface="Arial" panose="020B0604020202020204" pitchFamily="34" charset="0"/>
              </a:rPr>
              <a:t>.</a:t>
            </a:r>
          </a:p>
          <a:p>
            <a:pPr algn="l" rtl="0" eaLnBrk="1" hangingPunct="1"/>
            <a:r>
              <a:rPr lang="en-US" sz="1800" b="1" dirty="0">
                <a:cs typeface="Arial" panose="020B0604020202020204" pitchFamily="34" charset="0"/>
              </a:rPr>
              <a:t>Array is a variable which holds multiple variables. Access to each specific variable is by using an index</a:t>
            </a:r>
          </a:p>
          <a:p>
            <a:pPr algn="l" rtl="0" eaLnBrk="1" hangingPunct="1"/>
            <a:r>
              <a:rPr lang="en-US" sz="1800" b="1" dirty="0">
                <a:cs typeface="Arial" panose="020B0604020202020204" pitchFamily="34" charset="0"/>
              </a:rPr>
              <a:t>Index can be a number or a string</a:t>
            </a:r>
          </a:p>
          <a:p>
            <a:pPr algn="l" rtl="0" eaLnBrk="1" hangingPunct="1"/>
            <a:r>
              <a:rPr lang="en-US" sz="1800" b="1" dirty="0">
                <a:cs typeface="Arial" panose="020B0604020202020204" pitchFamily="34" charset="0"/>
              </a:rPr>
              <a:t>Syntax:</a:t>
            </a:r>
          </a:p>
          <a:p>
            <a:pPr lvl="1" algn="l" rtl="0" eaLnBrk="1" hangingPunct="1"/>
            <a:r>
              <a:rPr lang="en-US" sz="1600" i="1" dirty="0">
                <a:cs typeface="Arial" panose="020B0604020202020204" pitchFamily="34" charset="0"/>
              </a:rPr>
              <a:t>array</a:t>
            </a:r>
            <a:r>
              <a:rPr lang="en-US" sz="1600" dirty="0">
                <a:cs typeface="Arial" panose="020B0604020202020204" pitchFamily="34" charset="0"/>
              </a:rPr>
              <a:t>[</a:t>
            </a:r>
            <a:r>
              <a:rPr lang="en-US" sz="1600" i="1" dirty="0">
                <a:cs typeface="Arial" panose="020B0604020202020204" pitchFamily="34" charset="0"/>
              </a:rPr>
              <a:t>index</a:t>
            </a:r>
            <a:r>
              <a:rPr lang="en-US" sz="1600" dirty="0">
                <a:cs typeface="Arial" panose="020B0604020202020204" pitchFamily="34" charset="0"/>
              </a:rPr>
              <a:t>]</a:t>
            </a:r>
          </a:p>
          <a:p>
            <a:pPr algn="l" rtl="0" eaLnBrk="1" hangingPunct="1"/>
            <a:r>
              <a:rPr lang="en-US" sz="1800" b="1" i="1" dirty="0">
                <a:cs typeface="Arial" panose="020B0604020202020204" pitchFamily="34" charset="0"/>
              </a:rPr>
              <a:t>delete</a:t>
            </a:r>
            <a:r>
              <a:rPr lang="en-US" sz="1800" b="1" dirty="0">
                <a:cs typeface="Arial" panose="020B0604020202020204" pitchFamily="34" charset="0"/>
              </a:rPr>
              <a:t> command will remove a single item from the array</a:t>
            </a:r>
          </a:p>
          <a:p>
            <a:pPr lvl="1" algn="l" rtl="0" eaLnBrk="1" hangingPunct="1"/>
            <a:r>
              <a:rPr lang="en-US" sz="1600" dirty="0">
                <a:cs typeface="Arial" panose="020B0604020202020204" pitchFamily="34" charset="0"/>
              </a:rPr>
              <a:t>delete</a:t>
            </a:r>
            <a:r>
              <a:rPr lang="en-US" sz="1600" i="1" dirty="0">
                <a:cs typeface="Arial" panose="020B0604020202020204" pitchFamily="34" charset="0"/>
              </a:rPr>
              <a:t> array[index]</a:t>
            </a:r>
          </a:p>
          <a:p>
            <a:pPr algn="l" rtl="0" eaLnBrk="1" hangingPunct="1"/>
            <a:r>
              <a:rPr lang="en-US" sz="1800" b="1" i="1" dirty="0">
                <a:cs typeface="Arial" panose="020B0604020202020204" pitchFamily="34" charset="0"/>
              </a:rPr>
              <a:t>delete</a:t>
            </a:r>
            <a:r>
              <a:rPr lang="en-US" sz="1800" b="1" dirty="0">
                <a:cs typeface="Arial" panose="020B0604020202020204" pitchFamily="34" charset="0"/>
              </a:rPr>
              <a:t> command may be used to delete an entire array</a:t>
            </a:r>
          </a:p>
          <a:p>
            <a:pPr lvl="1" algn="l" rtl="0" eaLnBrk="1" hangingPunct="1"/>
            <a:r>
              <a:rPr lang="en-US" sz="1600" dirty="0">
                <a:cs typeface="Arial" panose="020B0604020202020204" pitchFamily="34" charset="0"/>
              </a:rPr>
              <a:t>delete</a:t>
            </a:r>
            <a:r>
              <a:rPr lang="en-US" sz="1600" i="1" dirty="0">
                <a:cs typeface="Arial" panose="020B0604020202020204" pitchFamily="34" charset="0"/>
              </a:rPr>
              <a:t> array</a:t>
            </a:r>
          </a:p>
          <a:p>
            <a:pPr algn="l" rtl="0" eaLnBrk="1" hangingPunct="1"/>
            <a:r>
              <a:rPr lang="en-US" sz="1800" i="1" dirty="0">
                <a:cs typeface="Arial" panose="020B0604020202020204" pitchFamily="34" charset="0"/>
              </a:rPr>
              <a:t>in</a:t>
            </a:r>
            <a:r>
              <a:rPr lang="en-US" sz="1800" dirty="0">
                <a:cs typeface="Arial" panose="020B0604020202020204" pitchFamily="34" charset="0"/>
              </a:rPr>
              <a:t> </a:t>
            </a:r>
            <a:r>
              <a:rPr lang="en-US" sz="1800" b="1" dirty="0">
                <a:cs typeface="Arial" panose="020B0604020202020204" pitchFamily="34" charset="0"/>
              </a:rPr>
              <a:t>operator checks if such an index exists</a:t>
            </a:r>
            <a:r>
              <a:rPr lang="en-US" sz="1800" dirty="0">
                <a:cs typeface="Arial" panose="020B0604020202020204" pitchFamily="34" charset="0"/>
              </a:rPr>
              <a:t>:</a:t>
            </a:r>
          </a:p>
          <a:p>
            <a:pPr lvl="1" algn="l" rtl="0" eaLnBrk="1" hangingPunct="1"/>
            <a:r>
              <a:rPr lang="en-US" sz="1600" dirty="0">
                <a:cs typeface="Arial" panose="020B0604020202020204" pitchFamily="34" charset="0"/>
              </a:rPr>
              <a:t>if (</a:t>
            </a:r>
            <a:r>
              <a:rPr lang="en-US" sz="1600" dirty="0" err="1">
                <a:cs typeface="Arial" panose="020B0604020202020204" pitchFamily="34" charset="0"/>
              </a:rPr>
              <a:t>ind</a:t>
            </a:r>
            <a:r>
              <a:rPr lang="en-US" sz="1600" dirty="0">
                <a:cs typeface="Arial" panose="020B0604020202020204" pitchFamily="34" charset="0"/>
              </a:rPr>
              <a:t> in </a:t>
            </a:r>
            <a:r>
              <a:rPr lang="en-US" sz="1600" dirty="0" err="1">
                <a:cs typeface="Arial" panose="020B0604020202020204" pitchFamily="34" charset="0"/>
              </a:rPr>
              <a:t>arr</a:t>
            </a:r>
            <a:r>
              <a:rPr lang="en-US" sz="1600" dirty="0">
                <a:cs typeface="Arial" panose="020B0604020202020204" pitchFamily="34" charset="0"/>
              </a:rPr>
              <a:t>) </a:t>
            </a:r>
            <a:r>
              <a:rPr lang="en-US" sz="1600" dirty="0">
                <a:latin typeface="Times New Roman" panose="02020603050405020304" pitchFamily="18" charset="0"/>
                <a:cs typeface="Arial" panose="020B0604020202020204" pitchFamily="34" charset="0"/>
              </a:rPr>
              <a:t>…</a:t>
            </a:r>
            <a:endParaRPr lang="en-US" sz="1600" dirty="0">
              <a:cs typeface="Arial" panose="020B0604020202020204" pitchFamily="34" charset="0"/>
            </a:endParaRPr>
          </a:p>
          <a:p>
            <a:pPr algn="l" rtl="0" eaLnBrk="1" hangingPunct="1"/>
            <a:r>
              <a:rPr lang="en-US" sz="1800" b="1" dirty="0">
                <a:cs typeface="Arial" panose="020B0604020202020204" pitchFamily="34" charset="0"/>
              </a:rPr>
              <a:t>Use the </a:t>
            </a:r>
            <a:r>
              <a:rPr lang="en-US" sz="1800" i="1" dirty="0">
                <a:cs typeface="Arial" panose="020B0604020202020204" pitchFamily="34" charset="0"/>
              </a:rPr>
              <a:t>in</a:t>
            </a:r>
            <a:r>
              <a:rPr lang="en-US" sz="1800" b="1" dirty="0">
                <a:cs typeface="Arial" panose="020B0604020202020204" pitchFamily="34" charset="0"/>
              </a:rPr>
              <a:t> operator in for statements to loop over the entire array</a:t>
            </a:r>
            <a:r>
              <a:rPr lang="en-US" sz="1800" dirty="0">
                <a:cs typeface="Arial" panose="020B0604020202020204" pitchFamily="34" charset="0"/>
              </a:rPr>
              <a:t>:</a:t>
            </a:r>
          </a:p>
          <a:p>
            <a:pPr lvl="1" algn="l" rtl="0" eaLnBrk="1" hangingPunct="1"/>
            <a:r>
              <a:rPr lang="en-US" sz="1600" dirty="0">
                <a:cs typeface="Arial" panose="020B0604020202020204" pitchFamily="34" charset="0"/>
              </a:rPr>
              <a:t>for (</a:t>
            </a:r>
            <a:r>
              <a:rPr lang="en-US" sz="1600" dirty="0" err="1">
                <a:cs typeface="Arial" panose="020B0604020202020204" pitchFamily="34" charset="0"/>
              </a:rPr>
              <a:t>var</a:t>
            </a:r>
            <a:r>
              <a:rPr lang="en-US" sz="1600" dirty="0">
                <a:cs typeface="Arial" panose="020B0604020202020204" pitchFamily="34" charset="0"/>
              </a:rPr>
              <a:t> in </a:t>
            </a:r>
            <a:r>
              <a:rPr lang="en-US" sz="1600" dirty="0" err="1">
                <a:cs typeface="Arial" panose="020B0604020202020204" pitchFamily="34" charset="0"/>
              </a:rPr>
              <a:t>arr</a:t>
            </a:r>
            <a:r>
              <a:rPr lang="en-US" sz="1600" dirty="0">
                <a:cs typeface="Arial" panose="020B0604020202020204" pitchFamily="34" charset="0"/>
              </a:rPr>
              <a:t>) </a:t>
            </a:r>
            <a:r>
              <a:rPr lang="en-US" sz="1600" dirty="0">
                <a:latin typeface="Times New Roman" panose="02020603050405020304" pitchFamily="18" charset="0"/>
                <a:cs typeface="Arial" panose="020B0604020202020204" pitchFamily="34" charset="0"/>
              </a:rPr>
              <a:t>…</a:t>
            </a:r>
            <a:endParaRPr lang="en-US" sz="16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217</a:t>
            </a:fld>
            <a:endParaRPr lang="he-IL" dirty="0"/>
          </a:p>
        </p:txBody>
      </p:sp>
    </p:spTree>
    <p:extLst>
      <p:ext uri="{BB962C8B-B14F-4D97-AF65-F5344CB8AC3E}">
        <p14:creationId xmlns:p14="http://schemas.microsoft.com/office/powerpoint/2010/main" xmlns="" val="2061277302"/>
      </p:ext>
    </p:extLst>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2"/>
          <p:cNvSpPr>
            <a:spLocks noGrp="1" noChangeArrowheads="1"/>
          </p:cNvSpPr>
          <p:nvPr>
            <p:ph type="title"/>
          </p:nvPr>
        </p:nvSpPr>
        <p:spPr>
          <a:xfrm>
            <a:off x="4408488" y="23018"/>
            <a:ext cx="6400800" cy="1143000"/>
          </a:xfrm>
        </p:spPr>
        <p:txBody>
          <a:bodyPr>
            <a:normAutofit/>
          </a:bodyPr>
          <a:lstStyle/>
          <a:p>
            <a:r>
              <a:rPr lang="en-US" dirty="0">
                <a:solidFill>
                  <a:schemeClr val="bg1"/>
                </a:solidFill>
                <a:cs typeface="Times New Roman" panose="02020603050405020304" pitchFamily="18" charset="0"/>
              </a:rPr>
              <a:t>Arrays - Example</a:t>
            </a:r>
          </a:p>
        </p:txBody>
      </p:sp>
      <p:sp>
        <p:nvSpPr>
          <p:cNvPr id="296965" name="Rectangle 4"/>
          <p:cNvSpPr>
            <a:spLocks noChangeArrowheads="1"/>
          </p:cNvSpPr>
          <p:nvPr/>
        </p:nvSpPr>
        <p:spPr bwMode="auto">
          <a:xfrm>
            <a:off x="2279650" y="2276475"/>
            <a:ext cx="5111750" cy="2160588"/>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b="1"/>
              <a:t>{sum[$1] = sum[$1] + $2}</a:t>
            </a:r>
          </a:p>
          <a:p>
            <a:pPr algn="l" rtl="0" eaLnBrk="1" hangingPunct="1">
              <a:buClr>
                <a:srgbClr val="009999"/>
              </a:buClr>
              <a:buSzPct val="90000"/>
              <a:buFont typeface="Wingdings" panose="05000000000000000000" pitchFamily="2" charset="2"/>
              <a:buNone/>
            </a:pPr>
            <a:r>
              <a:rPr lang="en-US" sz="1600" b="1"/>
              <a:t>END {</a:t>
            </a:r>
          </a:p>
          <a:p>
            <a:pPr algn="l" rtl="0" eaLnBrk="1" hangingPunct="1">
              <a:buClr>
                <a:srgbClr val="009999"/>
              </a:buClr>
              <a:buSzPct val="90000"/>
              <a:buFont typeface="Wingdings" panose="05000000000000000000" pitchFamily="2" charset="2"/>
              <a:buNone/>
            </a:pPr>
            <a:r>
              <a:rPr lang="en-US" sz="1600" b="1"/>
              <a:t>	for (name in sum) {</a:t>
            </a:r>
          </a:p>
          <a:p>
            <a:pPr algn="l" rtl="0" eaLnBrk="1" hangingPunct="1">
              <a:buClr>
                <a:srgbClr val="009999"/>
              </a:buClr>
              <a:buSzPct val="90000"/>
              <a:buFont typeface="Wingdings" panose="05000000000000000000" pitchFamily="2" charset="2"/>
              <a:buNone/>
            </a:pPr>
            <a:r>
              <a:rPr lang="en-US" sz="1600" b="1"/>
              <a:t>		print </a:t>
            </a:r>
            <a:r>
              <a:rPr lang="en-US" sz="1600" b="1">
                <a:latin typeface="Times New Roman" panose="02020603050405020304" pitchFamily="18" charset="0"/>
              </a:rPr>
              <a:t>“</a:t>
            </a:r>
            <a:r>
              <a:rPr lang="en-US" sz="1600" b="1"/>
              <a:t>total for</a:t>
            </a:r>
            <a:r>
              <a:rPr lang="en-US" sz="1600" b="1">
                <a:latin typeface="Times New Roman" panose="02020603050405020304" pitchFamily="18" charset="0"/>
              </a:rPr>
              <a:t>”</a:t>
            </a:r>
            <a:r>
              <a:rPr lang="en-US" sz="1600" b="1"/>
              <a:t> name </a:t>
            </a:r>
            <a:r>
              <a:rPr lang="en-US" sz="1600" b="1">
                <a:latin typeface="Times New Roman" panose="02020603050405020304" pitchFamily="18" charset="0"/>
              </a:rPr>
              <a:t>“</a:t>
            </a:r>
            <a:r>
              <a:rPr lang="en-US" sz="1600" b="1"/>
              <a:t>is</a:t>
            </a:r>
            <a:r>
              <a:rPr lang="en-US" sz="1600" b="1">
                <a:latin typeface="Times New Roman" panose="02020603050405020304" pitchFamily="18" charset="0"/>
              </a:rPr>
              <a:t>”</a:t>
            </a:r>
            <a:r>
              <a:rPr lang="en-US" sz="1600" b="1"/>
              <a:t> sum[name]</a:t>
            </a:r>
          </a:p>
          <a:p>
            <a:pPr algn="l" rtl="0" eaLnBrk="1" hangingPunct="1">
              <a:buClr>
                <a:srgbClr val="009999"/>
              </a:buClr>
              <a:buSzPct val="90000"/>
              <a:buFont typeface="Wingdings" panose="05000000000000000000" pitchFamily="2" charset="2"/>
              <a:buNone/>
            </a:pPr>
            <a:r>
              <a:rPr lang="en-US" sz="1600" b="1"/>
              <a:t>	}</a:t>
            </a:r>
          </a:p>
          <a:p>
            <a:pPr algn="l" rtl="0" eaLnBrk="1" hangingPunct="1">
              <a:buClr>
                <a:srgbClr val="009999"/>
              </a:buClr>
              <a:buSzPct val="90000"/>
              <a:buFont typeface="Wingdings" panose="05000000000000000000" pitchFamily="2" charset="2"/>
              <a:buNone/>
            </a:pPr>
            <a:r>
              <a:rPr lang="en-US" sz="1600" b="1"/>
              <a:t>}</a:t>
            </a:r>
          </a:p>
        </p:txBody>
      </p:sp>
      <p:sp>
        <p:nvSpPr>
          <p:cNvPr id="296966" name="Rectangle 5"/>
          <p:cNvSpPr>
            <a:spLocks noChangeArrowheads="1"/>
          </p:cNvSpPr>
          <p:nvPr/>
        </p:nvSpPr>
        <p:spPr bwMode="auto">
          <a:xfrm>
            <a:off x="2566989" y="1919288"/>
            <a:ext cx="1728787"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296967" name="Rectangle 6"/>
          <p:cNvSpPr>
            <a:spLocks noChangeArrowheads="1"/>
          </p:cNvSpPr>
          <p:nvPr/>
        </p:nvSpPr>
        <p:spPr bwMode="auto">
          <a:xfrm>
            <a:off x="7826376" y="2279650"/>
            <a:ext cx="1870075" cy="1511300"/>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a:t>Roee	200</a:t>
            </a:r>
          </a:p>
          <a:p>
            <a:pPr algn="l" rtl="0" eaLnBrk="1" hangingPunct="1">
              <a:buClr>
                <a:srgbClr val="009999"/>
              </a:buClr>
              <a:buSzPct val="90000"/>
              <a:buFont typeface="Wingdings" panose="05000000000000000000" pitchFamily="2" charset="2"/>
              <a:buNone/>
            </a:pPr>
            <a:r>
              <a:rPr lang="en-US" sz="1600"/>
              <a:t>Ziv		50</a:t>
            </a:r>
          </a:p>
          <a:p>
            <a:pPr algn="l" rtl="0" eaLnBrk="1" hangingPunct="1">
              <a:buClr>
                <a:srgbClr val="009999"/>
              </a:buClr>
              <a:buSzPct val="90000"/>
              <a:buFont typeface="Wingdings" panose="05000000000000000000" pitchFamily="2" charset="2"/>
              <a:buNone/>
            </a:pPr>
            <a:r>
              <a:rPr lang="en-US" sz="1600"/>
              <a:t>Ziv		10</a:t>
            </a:r>
          </a:p>
          <a:p>
            <a:pPr algn="l" rtl="0" eaLnBrk="1" hangingPunct="1">
              <a:buClr>
                <a:srgbClr val="009999"/>
              </a:buClr>
              <a:buSzPct val="90000"/>
              <a:buFont typeface="Wingdings" panose="05000000000000000000" pitchFamily="2" charset="2"/>
              <a:buNone/>
            </a:pPr>
            <a:r>
              <a:rPr lang="en-US" sz="1600"/>
              <a:t>Roee 	100</a:t>
            </a:r>
          </a:p>
        </p:txBody>
      </p:sp>
      <p:sp>
        <p:nvSpPr>
          <p:cNvPr id="296968" name="Rectangle 7"/>
          <p:cNvSpPr>
            <a:spLocks noChangeArrowheads="1"/>
          </p:cNvSpPr>
          <p:nvPr/>
        </p:nvSpPr>
        <p:spPr bwMode="auto">
          <a:xfrm>
            <a:off x="7753351" y="1919288"/>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1994760" name="Rectangle 8"/>
          <p:cNvSpPr>
            <a:spLocks noChangeArrowheads="1"/>
          </p:cNvSpPr>
          <p:nvPr/>
        </p:nvSpPr>
        <p:spPr bwMode="auto">
          <a:xfrm>
            <a:off x="7608888" y="4868864"/>
            <a:ext cx="2449512" cy="1366837"/>
          </a:xfrm>
          <a:prstGeom prst="rect">
            <a:avLst/>
          </a:prstGeom>
          <a:solidFill>
            <a:srgbClr val="9999FF"/>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a:t>total for Roee is 300</a:t>
            </a:r>
          </a:p>
          <a:p>
            <a:pPr algn="l" rtl="0" eaLnBrk="1" hangingPunct="1">
              <a:buClr>
                <a:srgbClr val="009999"/>
              </a:buClr>
              <a:buSzPct val="90000"/>
              <a:buFont typeface="Wingdings" panose="05000000000000000000" pitchFamily="2" charset="2"/>
              <a:buNone/>
            </a:pPr>
            <a:r>
              <a:rPr lang="en-US" sz="1600"/>
              <a:t>Total for Ziv is 60</a:t>
            </a:r>
          </a:p>
        </p:txBody>
      </p:sp>
      <p:sp>
        <p:nvSpPr>
          <p:cNvPr id="1994761" name="Rectangle 9"/>
          <p:cNvSpPr>
            <a:spLocks noChangeArrowheads="1"/>
          </p:cNvSpPr>
          <p:nvPr/>
        </p:nvSpPr>
        <p:spPr bwMode="auto">
          <a:xfrm>
            <a:off x="8328026" y="4508501"/>
            <a:ext cx="1152525"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output</a:t>
            </a:r>
          </a:p>
        </p:txBody>
      </p:sp>
      <p:sp>
        <p:nvSpPr>
          <p:cNvPr id="296971" name="WordArt 12"/>
          <p:cNvSpPr>
            <a:spLocks noChangeArrowheads="1" noChangeShapeType="1" noTextEdit="1"/>
          </p:cNvSpPr>
          <p:nvPr/>
        </p:nvSpPr>
        <p:spPr bwMode="auto">
          <a:xfrm rot="-633108">
            <a:off x="2351088" y="4652964"/>
            <a:ext cx="7239000" cy="657225"/>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Wave2">
              <a:avLst>
                <a:gd name="adj1" fmla="val 13005"/>
                <a:gd name="adj2" fmla="val 0"/>
              </a:avLst>
            </a:prstTxWarp>
          </a:bodyPr>
          <a:lstStyle/>
          <a:p>
            <a:pPr algn="ctr"/>
            <a:r>
              <a:rPr lang="en-US" sz="3600" kern="10" dirty="0">
                <a:gradFill rotWithShape="1">
                  <a:gsLst>
                    <a:gs pos="0">
                      <a:srgbClr val="9999FF"/>
                    </a:gs>
                    <a:gs pos="100000">
                      <a:srgbClr val="009999"/>
                    </a:gs>
                  </a:gsLst>
                  <a:lin ang="6000000" scaled="1"/>
                </a:gradFill>
                <a:effectLst>
                  <a:outerShdw dist="53882" dir="2700000" algn="ctr" rotWithShape="0">
                    <a:srgbClr val="C0C0C0">
                      <a:alpha val="79999"/>
                    </a:srgbClr>
                  </a:outerShdw>
                </a:effectLst>
                <a:latin typeface="Forte" panose="03060902040502070203" pitchFamily="66" charset="0"/>
              </a:rPr>
              <a:t>Never Underestimate the Power of the AWK</a:t>
            </a:r>
            <a:endParaRPr lang="he-IL" sz="3600" kern="10" dirty="0">
              <a:gradFill rotWithShape="1">
                <a:gsLst>
                  <a:gs pos="0">
                    <a:srgbClr val="9999FF"/>
                  </a:gs>
                  <a:gs pos="100000">
                    <a:srgbClr val="009999"/>
                  </a:gs>
                </a:gsLst>
                <a:lin ang="6000000" scaled="1"/>
              </a:gradFill>
              <a:effectLst>
                <a:outerShdw dist="53882" dir="2700000" algn="ctr" rotWithShape="0">
                  <a:srgbClr val="C0C0C0">
                    <a:alpha val="79999"/>
                  </a:srgbClr>
                </a:outerShdw>
              </a:effectLst>
              <a:latin typeface="Forte" panose="03060902040502070203" pitchFamily="66"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218</a:t>
            </a:fld>
            <a:endParaRPr lang="he-IL" dirty="0"/>
          </a:p>
        </p:txBody>
      </p:sp>
    </p:spTree>
    <p:extLst>
      <p:ext uri="{BB962C8B-B14F-4D97-AF65-F5344CB8AC3E}">
        <p14:creationId xmlns:p14="http://schemas.microsoft.com/office/powerpoint/2010/main" xmlns="" val="362692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9476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9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4760" grpId="0" animBg="1"/>
      <p:bldP spid="1994761"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2"/>
          <p:cNvSpPr>
            <a:spLocks noGrp="1" noChangeArrowheads="1"/>
          </p:cNvSpPr>
          <p:nvPr>
            <p:ph type="title"/>
          </p:nvPr>
        </p:nvSpPr>
        <p:spPr>
          <a:xfrm>
            <a:off x="2622964" y="97633"/>
            <a:ext cx="8229600" cy="1143000"/>
          </a:xfrm>
        </p:spPr>
        <p:txBody>
          <a:bodyPr>
            <a:normAutofit/>
          </a:bodyPr>
          <a:lstStyle/>
          <a:p>
            <a:r>
              <a:rPr lang="en-US" dirty="0">
                <a:solidFill>
                  <a:schemeClr val="bg1"/>
                </a:solidFill>
                <a:cs typeface="Times New Roman" panose="02020603050405020304" pitchFamily="18" charset="0"/>
              </a:rPr>
              <a:t>Arrays - Example</a:t>
            </a:r>
          </a:p>
        </p:txBody>
      </p:sp>
      <p:sp>
        <p:nvSpPr>
          <p:cNvPr id="297989" name="Rectangle 4"/>
          <p:cNvSpPr>
            <a:spLocks noChangeArrowheads="1"/>
          </p:cNvSpPr>
          <p:nvPr/>
        </p:nvSpPr>
        <p:spPr bwMode="auto">
          <a:xfrm>
            <a:off x="2063751" y="2636839"/>
            <a:ext cx="5184775" cy="1800225"/>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800" b="1" dirty="0"/>
              <a:t>{ line[NR] = $0 }</a:t>
            </a:r>
          </a:p>
          <a:p>
            <a:pPr algn="l" rtl="0" eaLnBrk="1" hangingPunct="1">
              <a:buClr>
                <a:srgbClr val="009999"/>
              </a:buClr>
              <a:buSzPct val="90000"/>
              <a:buFont typeface="Wingdings" panose="05000000000000000000" pitchFamily="2" charset="2"/>
              <a:buNone/>
            </a:pPr>
            <a:r>
              <a:rPr lang="en-US" sz="1800" b="1" dirty="0"/>
              <a:t>END {</a:t>
            </a:r>
          </a:p>
          <a:p>
            <a:pPr algn="l" rtl="0" eaLnBrk="1" hangingPunct="1">
              <a:buClr>
                <a:srgbClr val="009999"/>
              </a:buClr>
              <a:buSzPct val="90000"/>
              <a:buFont typeface="Wingdings" panose="05000000000000000000" pitchFamily="2" charset="2"/>
              <a:buNone/>
            </a:pPr>
            <a:r>
              <a:rPr lang="en-US" sz="1800" b="1" dirty="0"/>
              <a:t>	for ( </a:t>
            </a:r>
            <a:r>
              <a:rPr lang="en-US" sz="1800" b="1" dirty="0" err="1"/>
              <a:t>i</a:t>
            </a:r>
            <a:r>
              <a:rPr lang="en-US" sz="1800" b="1" dirty="0"/>
              <a:t>=NR; </a:t>
            </a:r>
            <a:r>
              <a:rPr lang="en-US" sz="1800" b="1" dirty="0" err="1"/>
              <a:t>i</a:t>
            </a:r>
            <a:r>
              <a:rPr lang="en-US" sz="1800" b="1" dirty="0"/>
              <a:t>&gt;0; </a:t>
            </a:r>
            <a:r>
              <a:rPr lang="en-US" sz="1800" b="1" dirty="0" err="1"/>
              <a:t>i</a:t>
            </a:r>
            <a:r>
              <a:rPr lang="en-US" sz="1800" b="1" dirty="0"/>
              <a:t>-- )</a:t>
            </a:r>
            <a:br>
              <a:rPr lang="en-US" sz="1800" b="1" dirty="0"/>
            </a:br>
            <a:r>
              <a:rPr lang="en-US" sz="1800" b="1" dirty="0"/>
              <a:t>		print line[</a:t>
            </a:r>
            <a:r>
              <a:rPr lang="en-US" sz="1800" b="1" dirty="0" err="1"/>
              <a:t>i</a:t>
            </a:r>
            <a:r>
              <a:rPr lang="en-US" sz="1800" b="1" dirty="0"/>
              <a:t>] </a:t>
            </a:r>
            <a:endParaRPr lang="he-IL" sz="1800" b="1" dirty="0"/>
          </a:p>
          <a:p>
            <a:pPr algn="l" rtl="0" eaLnBrk="1" hangingPunct="1">
              <a:buClr>
                <a:srgbClr val="009999"/>
              </a:buClr>
              <a:buSzPct val="90000"/>
              <a:buFont typeface="Wingdings" panose="05000000000000000000" pitchFamily="2" charset="2"/>
              <a:buNone/>
            </a:pPr>
            <a:r>
              <a:rPr lang="en-US" sz="1800" b="1" dirty="0"/>
              <a:t>}</a:t>
            </a:r>
          </a:p>
          <a:p>
            <a:pPr algn="l" rtl="0" eaLnBrk="1" hangingPunct="1">
              <a:buClr>
                <a:srgbClr val="009999"/>
              </a:buClr>
              <a:buSzPct val="90000"/>
              <a:buFont typeface="Wingdings" panose="05000000000000000000" pitchFamily="2" charset="2"/>
              <a:buNone/>
            </a:pPr>
            <a:endParaRPr lang="en-US" sz="1800" b="1" dirty="0"/>
          </a:p>
        </p:txBody>
      </p:sp>
      <p:sp>
        <p:nvSpPr>
          <p:cNvPr id="297990" name="Rectangle 5"/>
          <p:cNvSpPr>
            <a:spLocks noChangeArrowheads="1"/>
          </p:cNvSpPr>
          <p:nvPr/>
        </p:nvSpPr>
        <p:spPr bwMode="auto">
          <a:xfrm>
            <a:off x="2063750" y="2276476"/>
            <a:ext cx="1728788"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b="1" dirty="0"/>
              <a:t>awk program</a:t>
            </a:r>
          </a:p>
        </p:txBody>
      </p:sp>
      <p:sp>
        <p:nvSpPr>
          <p:cNvPr id="297991" name="Text Box 6"/>
          <p:cNvSpPr txBox="1">
            <a:spLocks noChangeArrowheads="1"/>
          </p:cNvSpPr>
          <p:nvPr/>
        </p:nvSpPr>
        <p:spPr bwMode="auto">
          <a:xfrm>
            <a:off x="1992314" y="1844676"/>
            <a:ext cx="26130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spcBef>
                <a:spcPct val="0"/>
              </a:spcBef>
              <a:buFontTx/>
              <a:buNone/>
            </a:pPr>
            <a:r>
              <a:rPr lang="en-US" sz="1800" b="1">
                <a:latin typeface="Arial" panose="020B0604020202020204" pitchFamily="34" charset="0"/>
              </a:rPr>
              <a:t>Reverse a file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219</a:t>
            </a:fld>
            <a:endParaRPr lang="he-IL" dirty="0"/>
          </a:p>
        </p:txBody>
      </p:sp>
    </p:spTree>
    <p:extLst>
      <p:ext uri="{BB962C8B-B14F-4D97-AF65-F5344CB8AC3E}">
        <p14:creationId xmlns:p14="http://schemas.microsoft.com/office/powerpoint/2010/main" xmlns="" val="23958072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9789" y="214812"/>
            <a:ext cx="10515600" cy="1325563"/>
          </a:xfrm>
        </p:spPr>
        <p:txBody>
          <a:bodyPr/>
          <a:lstStyle/>
          <a:p>
            <a:r>
              <a:rPr lang="en-US" dirty="0">
                <a:solidFill>
                  <a:schemeClr val="bg1"/>
                </a:solidFill>
                <a:cs typeface="Times New Roman" panose="02020603050405020304" pitchFamily="18" charset="0"/>
              </a:rPr>
              <a:t>Deleting files</a:t>
            </a:r>
          </a:p>
        </p:txBody>
      </p:sp>
      <p:sp>
        <p:nvSpPr>
          <p:cNvPr id="26627" name="Rectangle 3"/>
          <p:cNvSpPr>
            <a:spLocks noGrp="1" noChangeArrowheads="1"/>
          </p:cNvSpPr>
          <p:nvPr>
            <p:ph idx="1"/>
          </p:nvPr>
        </p:nvSpPr>
        <p:spPr/>
        <p:txBody>
          <a:bodyPr/>
          <a:lstStyle/>
          <a:p>
            <a:pPr algn="l" rtl="0" eaLnBrk="1" hangingPunct="1">
              <a:lnSpc>
                <a:spcPct val="90000"/>
              </a:lnSpc>
            </a:pPr>
            <a:r>
              <a:rPr lang="en-US" dirty="0" smtClean="0">
                <a:cs typeface="Arial" panose="020B0604020202020204" pitchFamily="34" charset="0"/>
              </a:rPr>
              <a:t>Deleting from file system</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rm</a:t>
            </a:r>
            <a:r>
              <a:rPr lang="en-US" dirty="0">
                <a:solidFill>
                  <a:srgbClr val="006F6C"/>
                </a:solidFill>
                <a:cs typeface="Arial" panose="020B0604020202020204" pitchFamily="34" charset="0"/>
              </a:rPr>
              <a:t> </a:t>
            </a:r>
            <a:r>
              <a:rPr lang="en-US" dirty="0" err="1" smtClean="0">
                <a:solidFill>
                  <a:srgbClr val="006F6C"/>
                </a:solidFill>
                <a:cs typeface="Arial" panose="020B0604020202020204" pitchFamily="34" charset="0"/>
              </a:rPr>
              <a:t>my_file</a:t>
            </a:r>
            <a:endParaRPr lang="en-US" dirty="0" smtClean="0">
              <a:solidFill>
                <a:srgbClr val="006F6C"/>
              </a:solidFill>
              <a:cs typeface="Arial" panose="020B0604020202020204" pitchFamily="34" charset="0"/>
            </a:endParaRPr>
          </a:p>
          <a:p>
            <a:pPr algn="l" rtl="0" eaLnBrk="1" hangingPunct="1">
              <a:lnSpc>
                <a:spcPct val="90000"/>
              </a:lnSpc>
            </a:pPr>
            <a:r>
              <a:rPr lang="en-US" dirty="0" smtClean="0">
                <a:cs typeface="Arial" panose="020B0604020202020204" pitchFamily="34" charset="0"/>
              </a:rPr>
              <a:t>Overwriting an existing file</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cp</a:t>
            </a:r>
            <a:r>
              <a:rPr lang="en-US" dirty="0">
                <a:solidFill>
                  <a:srgbClr val="006F6C"/>
                </a:solidFill>
                <a:cs typeface="Arial" panose="020B0604020202020204" pitchFamily="34" charset="0"/>
              </a:rPr>
              <a:t> </a:t>
            </a:r>
            <a:r>
              <a:rPr lang="en-US" dirty="0" err="1" smtClean="0">
                <a:solidFill>
                  <a:srgbClr val="006F6C"/>
                </a:solidFill>
                <a:cs typeface="Arial" panose="020B0604020202020204" pitchFamily="34" charset="0"/>
              </a:rPr>
              <a:t>new_file</a:t>
            </a:r>
            <a:r>
              <a:rPr lang="en-US" dirty="0" smtClean="0">
                <a:solidFill>
                  <a:srgbClr val="006F6C"/>
                </a:solidFill>
                <a:cs typeface="Arial" panose="020B0604020202020204" pitchFamily="34" charset="0"/>
              </a:rPr>
              <a:t> </a:t>
            </a:r>
            <a:r>
              <a:rPr lang="en-US" dirty="0" err="1" smtClean="0">
                <a:solidFill>
                  <a:srgbClr val="006F6C"/>
                </a:solidFill>
                <a:cs typeface="Arial" panose="020B0604020202020204" pitchFamily="34" charset="0"/>
              </a:rPr>
              <a:t>my_file</a:t>
            </a:r>
            <a:endParaRPr lang="en-US" dirty="0" smtClean="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dirty="0" smtClean="0">
                <a:cs typeface="Arial" panose="020B0604020202020204" pitchFamily="34" charset="0"/>
              </a:rPr>
              <a:t>Or</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cat </a:t>
            </a:r>
            <a:r>
              <a:rPr lang="en-US" dirty="0" err="1" smtClean="0">
                <a:solidFill>
                  <a:srgbClr val="006F6C"/>
                </a:solidFill>
                <a:cs typeface="Arial" panose="020B0604020202020204" pitchFamily="34" charset="0"/>
              </a:rPr>
              <a:t>new_file</a:t>
            </a:r>
            <a:r>
              <a:rPr lang="en-US" dirty="0" smtClean="0">
                <a:solidFill>
                  <a:srgbClr val="006F6C"/>
                </a:solidFill>
                <a:cs typeface="Arial" panose="020B0604020202020204" pitchFamily="34" charset="0"/>
              </a:rPr>
              <a:t> &gt; </a:t>
            </a:r>
            <a:r>
              <a:rPr lang="en-US" dirty="0" err="1" smtClean="0">
                <a:solidFill>
                  <a:srgbClr val="006F6C"/>
                </a:solidFill>
                <a:cs typeface="Arial" panose="020B0604020202020204" pitchFamily="34" charset="0"/>
              </a:rPr>
              <a:t>my_file</a:t>
            </a:r>
            <a:endParaRPr lang="en-US" dirty="0" smtClean="0">
              <a:solidFill>
                <a:srgbClr val="006F6C"/>
              </a:solidFill>
              <a:cs typeface="Arial" panose="020B0604020202020204" pitchFamily="34" charset="0"/>
            </a:endParaRPr>
          </a:p>
          <a:p>
            <a:pPr algn="l" rtl="0" eaLnBrk="1" hangingPunct="1">
              <a:lnSpc>
                <a:spcPct val="90000"/>
              </a:lnSpc>
            </a:pPr>
            <a:r>
              <a:rPr lang="en-US" dirty="0" smtClean="0">
                <a:cs typeface="Arial" panose="020B0604020202020204" pitchFamily="34" charset="0"/>
              </a:rPr>
              <a:t>Renaming an existing file</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mv </a:t>
            </a:r>
            <a:r>
              <a:rPr lang="en-US" dirty="0" err="1" smtClean="0">
                <a:solidFill>
                  <a:srgbClr val="006F6C"/>
                </a:solidFill>
                <a:cs typeface="Arial" panose="020B0604020202020204" pitchFamily="34" charset="0"/>
              </a:rPr>
              <a:t>my_file</a:t>
            </a:r>
            <a:r>
              <a:rPr lang="en-US" dirty="0" smtClean="0">
                <a:solidFill>
                  <a:srgbClr val="006F6C"/>
                </a:solidFill>
                <a:cs typeface="Arial" panose="020B0604020202020204" pitchFamily="34" charset="0"/>
              </a:rPr>
              <a:t> </a:t>
            </a:r>
            <a:r>
              <a:rPr lang="en-US" dirty="0" err="1" smtClean="0">
                <a:solidFill>
                  <a:srgbClr val="006F6C"/>
                </a:solidFill>
                <a:cs typeface="Arial" panose="020B0604020202020204" pitchFamily="34" charset="0"/>
              </a:rPr>
              <a:t>new_file_name</a:t>
            </a:r>
            <a:endParaRPr lang="en-US" dirty="0" smtClean="0">
              <a:solidFill>
                <a:srgbClr val="006F6C"/>
              </a:solidFill>
              <a:cs typeface="Arial" panose="020B0604020202020204" pitchFamily="34" charset="0"/>
            </a:endParaRPr>
          </a:p>
        </p:txBody>
      </p:sp>
    </p:spTree>
    <p:extLst>
      <p:ext uri="{BB962C8B-B14F-4D97-AF65-F5344CB8AC3E}">
        <p14:creationId xmlns:p14="http://schemas.microsoft.com/office/powerpoint/2010/main" xmlns="" val="1621088380"/>
      </p:ext>
    </p:extLst>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2"/>
          <p:cNvSpPr>
            <a:spLocks noGrp="1" noChangeArrowheads="1"/>
          </p:cNvSpPr>
          <p:nvPr>
            <p:ph type="title"/>
          </p:nvPr>
        </p:nvSpPr>
        <p:spPr>
          <a:xfrm>
            <a:off x="2614156" y="77790"/>
            <a:ext cx="8229600" cy="1143000"/>
          </a:xfrm>
        </p:spPr>
        <p:txBody>
          <a:bodyPr>
            <a:normAutofit/>
          </a:bodyPr>
          <a:lstStyle/>
          <a:p>
            <a:r>
              <a:rPr lang="en-US" dirty="0">
                <a:solidFill>
                  <a:schemeClr val="bg1"/>
                </a:solidFill>
                <a:cs typeface="Times New Roman" panose="02020603050405020304" pitchFamily="18" charset="0"/>
              </a:rPr>
              <a:t>Arrays - Example</a:t>
            </a:r>
          </a:p>
        </p:txBody>
      </p:sp>
      <p:sp>
        <p:nvSpPr>
          <p:cNvPr id="299013" name="Rectangle 4"/>
          <p:cNvSpPr>
            <a:spLocks noChangeArrowheads="1"/>
          </p:cNvSpPr>
          <p:nvPr/>
        </p:nvSpPr>
        <p:spPr bwMode="auto">
          <a:xfrm>
            <a:off x="2063750" y="2636839"/>
            <a:ext cx="6769100" cy="2663825"/>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800" b="1" dirty="0"/>
              <a:t>{ for (</a:t>
            </a:r>
            <a:r>
              <a:rPr lang="en-US" sz="1800" b="1" dirty="0" err="1"/>
              <a:t>i</a:t>
            </a:r>
            <a:r>
              <a:rPr lang="en-US" sz="1800" b="1" dirty="0"/>
              <a:t>=1; </a:t>
            </a:r>
            <a:r>
              <a:rPr lang="en-US" sz="1800" b="1" dirty="0" err="1"/>
              <a:t>i</a:t>
            </a:r>
            <a:r>
              <a:rPr lang="en-US" sz="1800" b="1" dirty="0" smtClean="0"/>
              <a:t>&lt;=NF</a:t>
            </a:r>
            <a:r>
              <a:rPr lang="en-US" sz="1800" b="1" dirty="0"/>
              <a:t>; </a:t>
            </a:r>
            <a:r>
              <a:rPr lang="en-US" sz="1800" b="1" dirty="0" err="1"/>
              <a:t>i</a:t>
            </a:r>
            <a:r>
              <a:rPr lang="en-US" sz="1800" b="1" dirty="0"/>
              <a:t>++)</a:t>
            </a:r>
          </a:p>
          <a:p>
            <a:pPr algn="l" rtl="0" eaLnBrk="1" hangingPunct="1">
              <a:buClr>
                <a:srgbClr val="009999"/>
              </a:buClr>
              <a:buSzPct val="90000"/>
              <a:buFont typeface="Wingdings" panose="05000000000000000000" pitchFamily="2" charset="2"/>
              <a:buNone/>
            </a:pPr>
            <a:r>
              <a:rPr lang="en-US" sz="1800" b="1" dirty="0"/>
              <a:t>         words[$</a:t>
            </a:r>
            <a:r>
              <a:rPr lang="en-US" sz="1800" b="1" dirty="0" err="1"/>
              <a:t>i</a:t>
            </a:r>
            <a:r>
              <a:rPr lang="en-US" sz="1800" b="1" dirty="0"/>
              <a:t>]++;</a:t>
            </a:r>
          </a:p>
          <a:p>
            <a:pPr algn="l" rtl="0" eaLnBrk="1" hangingPunct="1">
              <a:buClr>
                <a:srgbClr val="009999"/>
              </a:buClr>
              <a:buSzPct val="90000"/>
              <a:buFont typeface="Wingdings" panose="05000000000000000000" pitchFamily="2" charset="2"/>
              <a:buNone/>
            </a:pPr>
            <a:r>
              <a:rPr lang="en-US" sz="1800" b="1" dirty="0"/>
              <a:t>}</a:t>
            </a:r>
          </a:p>
          <a:p>
            <a:pPr algn="l" rtl="0" eaLnBrk="1" hangingPunct="1">
              <a:buClr>
                <a:srgbClr val="009999"/>
              </a:buClr>
              <a:buSzPct val="90000"/>
              <a:buFont typeface="Wingdings" panose="05000000000000000000" pitchFamily="2" charset="2"/>
              <a:buNone/>
            </a:pPr>
            <a:r>
              <a:rPr lang="en-US" sz="1800" b="1" dirty="0"/>
              <a:t>END {</a:t>
            </a:r>
          </a:p>
          <a:p>
            <a:pPr algn="l" rtl="0" eaLnBrk="1" hangingPunct="1">
              <a:buClr>
                <a:srgbClr val="009999"/>
              </a:buClr>
              <a:buSzPct val="90000"/>
              <a:buFont typeface="Wingdings" panose="05000000000000000000" pitchFamily="2" charset="2"/>
              <a:buNone/>
            </a:pPr>
            <a:r>
              <a:rPr lang="en-US" sz="1800" b="1" dirty="0"/>
              <a:t>        for (w in words) print "the word &lt;" w "&gt; appears " words[w] " times";</a:t>
            </a:r>
          </a:p>
          <a:p>
            <a:pPr algn="l" rtl="0" eaLnBrk="1" hangingPunct="1">
              <a:buClr>
                <a:srgbClr val="009999"/>
              </a:buClr>
              <a:buSzPct val="90000"/>
              <a:buFont typeface="Wingdings" panose="05000000000000000000" pitchFamily="2" charset="2"/>
              <a:buNone/>
            </a:pPr>
            <a:r>
              <a:rPr lang="en-US" sz="1800" b="1" dirty="0"/>
              <a:t>}</a:t>
            </a:r>
          </a:p>
          <a:p>
            <a:pPr algn="l" rtl="0" eaLnBrk="1" hangingPunct="1">
              <a:buClr>
                <a:srgbClr val="009999"/>
              </a:buClr>
              <a:buSzPct val="90000"/>
              <a:buFont typeface="Wingdings" panose="05000000000000000000" pitchFamily="2" charset="2"/>
              <a:buNone/>
            </a:pPr>
            <a:endParaRPr lang="en-US" sz="1800" b="1" dirty="0"/>
          </a:p>
        </p:txBody>
      </p:sp>
      <p:sp>
        <p:nvSpPr>
          <p:cNvPr id="299014" name="Rectangle 5"/>
          <p:cNvSpPr>
            <a:spLocks noChangeArrowheads="1"/>
          </p:cNvSpPr>
          <p:nvPr/>
        </p:nvSpPr>
        <p:spPr bwMode="auto">
          <a:xfrm>
            <a:off x="2063750" y="2276476"/>
            <a:ext cx="1728788"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b="1" dirty="0"/>
              <a:t>awk program</a:t>
            </a:r>
          </a:p>
        </p:txBody>
      </p:sp>
      <p:sp>
        <p:nvSpPr>
          <p:cNvPr id="299015" name="Text Box 6"/>
          <p:cNvSpPr txBox="1">
            <a:spLocks noChangeArrowheads="1"/>
          </p:cNvSpPr>
          <p:nvPr/>
        </p:nvSpPr>
        <p:spPr bwMode="auto">
          <a:xfrm>
            <a:off x="1992314" y="1844676"/>
            <a:ext cx="34559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spcBef>
                <a:spcPct val="0"/>
              </a:spcBef>
              <a:buFontTx/>
              <a:buNone/>
            </a:pPr>
            <a:r>
              <a:rPr lang="en-US" sz="1800" b="1">
                <a:latin typeface="Arial" panose="020B0604020202020204" pitchFamily="34" charset="0"/>
              </a:rPr>
              <a:t>Summarize words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220</a:t>
            </a:fld>
            <a:endParaRPr lang="he-IL" dirty="0"/>
          </a:p>
        </p:txBody>
      </p:sp>
    </p:spTree>
    <p:extLst>
      <p:ext uri="{BB962C8B-B14F-4D97-AF65-F5344CB8AC3E}">
        <p14:creationId xmlns:p14="http://schemas.microsoft.com/office/powerpoint/2010/main" xmlns="" val="60631403"/>
      </p:ext>
    </p:extLst>
  </p:cSld>
  <p:clrMapOvr>
    <a:masterClrMapping/>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Rectangle 2"/>
          <p:cNvSpPr>
            <a:spLocks noGrp="1" noChangeArrowheads="1"/>
          </p:cNvSpPr>
          <p:nvPr>
            <p:ph type="title"/>
          </p:nvPr>
        </p:nvSpPr>
        <p:spPr>
          <a:xfrm>
            <a:off x="2601239" y="50802"/>
            <a:ext cx="8229600" cy="1143000"/>
          </a:xfrm>
        </p:spPr>
        <p:txBody>
          <a:bodyPr>
            <a:normAutofit/>
          </a:bodyPr>
          <a:lstStyle/>
          <a:p>
            <a:r>
              <a:rPr lang="en-US" dirty="0">
                <a:solidFill>
                  <a:schemeClr val="bg1"/>
                </a:solidFill>
                <a:cs typeface="Times New Roman" panose="02020603050405020304" pitchFamily="18" charset="0"/>
              </a:rPr>
              <a:t>Executing external commands</a:t>
            </a:r>
          </a:p>
        </p:txBody>
      </p:sp>
      <p:sp>
        <p:nvSpPr>
          <p:cNvPr id="300037" name="Rectangle 3"/>
          <p:cNvSpPr>
            <a:spLocks noGrp="1" noChangeArrowheads="1"/>
          </p:cNvSpPr>
          <p:nvPr>
            <p:ph idx="1"/>
          </p:nvPr>
        </p:nvSpPr>
        <p:spPr>
          <a:xfrm>
            <a:off x="1828800" y="2017714"/>
            <a:ext cx="8650288" cy="1411287"/>
          </a:xfrm>
        </p:spPr>
        <p:txBody>
          <a:bodyPr/>
          <a:lstStyle/>
          <a:p>
            <a:pPr algn="l" rtl="0" eaLnBrk="1" hangingPunct="1"/>
            <a:r>
              <a:rPr lang="en-US" sz="2000" i="1" dirty="0">
                <a:cs typeface="Arial" panose="020B0604020202020204" pitchFamily="34" charset="0"/>
              </a:rPr>
              <a:t>system(cmd)</a:t>
            </a:r>
            <a:r>
              <a:rPr lang="en-US" sz="2000" dirty="0">
                <a:cs typeface="Arial" panose="020B0604020202020204" pitchFamily="34" charset="0"/>
              </a:rPr>
              <a:t> will execute the command </a:t>
            </a:r>
            <a:r>
              <a:rPr lang="en-US" sz="2000" dirty="0">
                <a:latin typeface="Times New Roman" panose="02020603050405020304" pitchFamily="18" charset="0"/>
                <a:cs typeface="Arial" panose="020B0604020202020204" pitchFamily="34" charset="0"/>
              </a:rPr>
              <a:t>“</a:t>
            </a:r>
            <a:r>
              <a:rPr lang="en-US" sz="2000" i="1" dirty="0">
                <a:cs typeface="Arial" panose="020B0604020202020204" pitchFamily="34" charset="0"/>
              </a:rPr>
              <a:t>cmd</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(as if run from shell). Returns the exit code of the command</a:t>
            </a:r>
          </a:p>
          <a:p>
            <a:pPr algn="l" rtl="0" eaLnBrk="1" hangingPunct="1"/>
            <a:r>
              <a:rPr lang="en-US" sz="2000" dirty="0">
                <a:cs typeface="Arial" panose="020B0604020202020204" pitchFamily="34" charset="0"/>
              </a:rPr>
              <a:t>Interacting with external command within the awk program is also possible by using pipelines ( | )</a:t>
            </a:r>
          </a:p>
        </p:txBody>
      </p:sp>
      <p:sp>
        <p:nvSpPr>
          <p:cNvPr id="300038" name="Rectangle 4"/>
          <p:cNvSpPr>
            <a:spLocks noChangeArrowheads="1"/>
          </p:cNvSpPr>
          <p:nvPr/>
        </p:nvSpPr>
        <p:spPr bwMode="auto">
          <a:xfrm>
            <a:off x="2063750" y="3500438"/>
            <a:ext cx="1944688"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a:t>{ print $1 | </a:t>
            </a:r>
            <a:r>
              <a:rPr lang="en-US" sz="1600">
                <a:latin typeface="Times New Roman" panose="02020603050405020304" pitchFamily="18" charset="0"/>
              </a:rPr>
              <a:t>“</a:t>
            </a:r>
            <a:r>
              <a:rPr lang="en-US" sz="1600"/>
              <a:t>sort</a:t>
            </a:r>
            <a:r>
              <a:rPr lang="en-US" sz="1600">
                <a:latin typeface="Times New Roman" panose="02020603050405020304" pitchFamily="18" charset="0"/>
              </a:rPr>
              <a:t>”</a:t>
            </a:r>
            <a:r>
              <a:rPr lang="en-US" sz="1600"/>
              <a:t>}</a:t>
            </a:r>
          </a:p>
        </p:txBody>
      </p:sp>
      <p:sp>
        <p:nvSpPr>
          <p:cNvPr id="300039" name="Rectangle 6"/>
          <p:cNvSpPr>
            <a:spLocks noChangeArrowheads="1"/>
          </p:cNvSpPr>
          <p:nvPr/>
        </p:nvSpPr>
        <p:spPr bwMode="auto">
          <a:xfrm>
            <a:off x="1774825" y="3933825"/>
            <a:ext cx="80137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Char char="§"/>
            </a:pPr>
            <a:r>
              <a:rPr lang="en-US" sz="1800"/>
              <a:t>Operating on the external program</a:t>
            </a:r>
            <a:r>
              <a:rPr lang="en-US" sz="1800">
                <a:latin typeface="Times New Roman" panose="02020603050405020304" pitchFamily="18" charset="0"/>
              </a:rPr>
              <a:t>’</a:t>
            </a:r>
            <a:r>
              <a:rPr lang="en-US" sz="1800"/>
              <a:t>s output is also possible as we’ll see shortly</a:t>
            </a:r>
          </a:p>
          <a:p>
            <a:pPr algn="l" rtl="0" eaLnBrk="1" hangingPunct="1">
              <a:buClr>
                <a:srgbClr val="009999"/>
              </a:buClr>
              <a:buSzPct val="90000"/>
              <a:buFont typeface="Wingdings" panose="05000000000000000000" pitchFamily="2" charset="2"/>
              <a:buChar char="§"/>
            </a:pPr>
            <a:r>
              <a:rPr lang="en-US" sz="1800"/>
              <a:t>It’s possible to print output to a file, and also using a variable named filename:</a:t>
            </a:r>
          </a:p>
        </p:txBody>
      </p:sp>
      <p:sp>
        <p:nvSpPr>
          <p:cNvPr id="300040" name="Rectangle 4"/>
          <p:cNvSpPr>
            <a:spLocks noChangeArrowheads="1"/>
          </p:cNvSpPr>
          <p:nvPr/>
        </p:nvSpPr>
        <p:spPr bwMode="auto">
          <a:xfrm>
            <a:off x="2063750" y="5300663"/>
            <a:ext cx="2592388"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dirty="0"/>
              <a:t>{ print $1 &gt; </a:t>
            </a:r>
            <a:r>
              <a:rPr lang="en-US" sz="1600" dirty="0">
                <a:latin typeface="Times New Roman" panose="02020603050405020304" pitchFamily="18" charset="0"/>
              </a:rPr>
              <a:t>“</a:t>
            </a:r>
            <a:r>
              <a:rPr lang="en-US" sz="1600" dirty="0" err="1">
                <a:latin typeface="Times New Roman" panose="02020603050405020304" pitchFamily="18" charset="0"/>
              </a:rPr>
              <a:t>myfile</a:t>
            </a:r>
            <a:r>
              <a:rPr lang="en-US" sz="1600" dirty="0">
                <a:latin typeface="Times New Roman" panose="02020603050405020304" pitchFamily="18" charset="0"/>
              </a:rPr>
              <a:t>”</a:t>
            </a:r>
            <a:r>
              <a:rPr lang="en-US" sz="1600" dirty="0"/>
              <a:t>}</a:t>
            </a:r>
          </a:p>
        </p:txBody>
      </p:sp>
      <p:sp>
        <p:nvSpPr>
          <p:cNvPr id="300041" name="Rectangle 4"/>
          <p:cNvSpPr>
            <a:spLocks noChangeArrowheads="1"/>
          </p:cNvSpPr>
          <p:nvPr/>
        </p:nvSpPr>
        <p:spPr bwMode="auto">
          <a:xfrm>
            <a:off x="2063751" y="5876925"/>
            <a:ext cx="2087563" cy="431800"/>
          </a:xfrm>
          <a:prstGeom prst="rect">
            <a:avLst/>
          </a:prstGeom>
          <a:solidFill>
            <a:schemeClr val="accent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dirty="0"/>
              <a:t>{ print $1 &gt; </a:t>
            </a:r>
            <a:r>
              <a:rPr lang="en-US" sz="1600" dirty="0">
                <a:latin typeface="Times New Roman" panose="02020603050405020304" pitchFamily="18" charset="0"/>
              </a:rPr>
              <a:t>file</a:t>
            </a:r>
            <a:r>
              <a:rPr lang="en-US" sz="1600" dirty="0"/>
              <a:t>}</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221</a:t>
            </a:fld>
            <a:endParaRPr lang="he-IL" dirty="0"/>
          </a:p>
        </p:txBody>
      </p:sp>
    </p:spTree>
    <p:extLst>
      <p:ext uri="{BB962C8B-B14F-4D97-AF65-F5344CB8AC3E}">
        <p14:creationId xmlns:p14="http://schemas.microsoft.com/office/powerpoint/2010/main" xmlns="" val="3785718267"/>
      </p:ext>
    </p:extLst>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Rectangle 2"/>
          <p:cNvSpPr>
            <a:spLocks noGrp="1" noChangeArrowheads="1"/>
          </p:cNvSpPr>
          <p:nvPr>
            <p:ph type="title"/>
          </p:nvPr>
        </p:nvSpPr>
        <p:spPr>
          <a:xfrm>
            <a:off x="2648016" y="21432"/>
            <a:ext cx="8229600" cy="1143000"/>
          </a:xfrm>
        </p:spPr>
        <p:txBody>
          <a:bodyPr>
            <a:normAutofit/>
          </a:bodyPr>
          <a:lstStyle/>
          <a:p>
            <a:r>
              <a:rPr lang="en-US" dirty="0">
                <a:solidFill>
                  <a:schemeClr val="bg1"/>
                </a:solidFill>
                <a:cs typeface="Times New Roman" panose="02020603050405020304" pitchFamily="18" charset="0"/>
              </a:rPr>
              <a:t>Manipulating input</a:t>
            </a:r>
          </a:p>
        </p:txBody>
      </p:sp>
      <p:sp>
        <p:nvSpPr>
          <p:cNvPr id="301061" name="Rectangle 3"/>
          <p:cNvSpPr>
            <a:spLocks noGrp="1" noChangeArrowheads="1"/>
          </p:cNvSpPr>
          <p:nvPr>
            <p:ph idx="1"/>
          </p:nvPr>
        </p:nvSpPr>
        <p:spPr/>
        <p:txBody>
          <a:bodyPr/>
          <a:lstStyle/>
          <a:p>
            <a:pPr algn="l" rtl="0" eaLnBrk="1" hangingPunct="1"/>
            <a:r>
              <a:rPr lang="en-US" sz="2400" i="1" dirty="0">
                <a:cs typeface="Arial" panose="020B0604020202020204" pitchFamily="34" charset="0"/>
              </a:rPr>
              <a:t>next</a:t>
            </a:r>
            <a:r>
              <a:rPr lang="en-US" sz="2400" dirty="0">
                <a:cs typeface="Arial" panose="020B0604020202020204" pitchFamily="34" charset="0"/>
              </a:rPr>
              <a:t>	- </a:t>
            </a:r>
            <a:r>
              <a:rPr lang="en-US" sz="2400" b="1" dirty="0">
                <a:cs typeface="Arial" panose="020B0604020202020204" pitchFamily="34" charset="0"/>
              </a:rPr>
              <a:t>skips over the current input record (line). awk will start processing next record</a:t>
            </a:r>
            <a:endParaRPr lang="he-IL" sz="2400" b="1" dirty="0"/>
          </a:p>
          <a:p>
            <a:pPr algn="l" rtl="0" eaLnBrk="1" hangingPunct="1"/>
            <a:r>
              <a:rPr lang="en-US" sz="2400" i="1" dirty="0" err="1">
                <a:cs typeface="Arial" panose="020B0604020202020204" pitchFamily="34" charset="0"/>
              </a:rPr>
              <a:t>nextfile</a:t>
            </a:r>
            <a:r>
              <a:rPr lang="en-US" sz="2400" b="1" i="1" dirty="0">
                <a:cs typeface="Arial" panose="020B0604020202020204" pitchFamily="34" charset="0"/>
              </a:rPr>
              <a:t>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b="1" dirty="0">
                <a:cs typeface="Arial" panose="020B0604020202020204" pitchFamily="34" charset="0"/>
              </a:rPr>
              <a:t>skip over the current input file and start processing next file</a:t>
            </a:r>
            <a:endParaRPr lang="en-US" sz="24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222</a:t>
            </a:fld>
            <a:endParaRPr lang="he-IL" dirty="0"/>
          </a:p>
        </p:txBody>
      </p:sp>
    </p:spTree>
    <p:extLst>
      <p:ext uri="{BB962C8B-B14F-4D97-AF65-F5344CB8AC3E}">
        <p14:creationId xmlns:p14="http://schemas.microsoft.com/office/powerpoint/2010/main" xmlns="" val="1065469784"/>
      </p:ext>
    </p:extLst>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Rectangle 2"/>
          <p:cNvSpPr>
            <a:spLocks noGrp="1" noChangeArrowheads="1"/>
          </p:cNvSpPr>
          <p:nvPr>
            <p:ph type="title"/>
          </p:nvPr>
        </p:nvSpPr>
        <p:spPr>
          <a:xfrm>
            <a:off x="2601239" y="0"/>
            <a:ext cx="8229600" cy="1143000"/>
          </a:xfrm>
        </p:spPr>
        <p:txBody>
          <a:bodyPr>
            <a:normAutofit/>
          </a:bodyPr>
          <a:lstStyle/>
          <a:p>
            <a:r>
              <a:rPr lang="en-US" dirty="0">
                <a:solidFill>
                  <a:schemeClr val="bg1"/>
                </a:solidFill>
                <a:cs typeface="Times New Roman" panose="02020603050405020304" pitchFamily="18" charset="0"/>
              </a:rPr>
              <a:t>Manipulating input – </a:t>
            </a:r>
            <a:r>
              <a:rPr lang="en-US" dirty="0" err="1">
                <a:solidFill>
                  <a:schemeClr val="bg1"/>
                </a:solidFill>
                <a:cs typeface="Times New Roman" panose="02020603050405020304" pitchFamily="18" charset="0"/>
              </a:rPr>
              <a:t>getline</a:t>
            </a:r>
            <a:endParaRPr lang="en-US" dirty="0">
              <a:solidFill>
                <a:schemeClr val="bg1"/>
              </a:solidFill>
              <a:cs typeface="Times New Roman" panose="02020603050405020304" pitchFamily="18" charset="0"/>
            </a:endParaRPr>
          </a:p>
        </p:txBody>
      </p:sp>
      <p:sp>
        <p:nvSpPr>
          <p:cNvPr id="1999875" name="Rectangle 3"/>
          <p:cNvSpPr>
            <a:spLocks noGrp="1" noChangeArrowheads="1"/>
          </p:cNvSpPr>
          <p:nvPr>
            <p:ph idx="1"/>
          </p:nvPr>
        </p:nvSpPr>
        <p:spPr/>
        <p:txBody>
          <a:bodyPr/>
          <a:lstStyle/>
          <a:p>
            <a:pPr algn="l" rtl="0" eaLnBrk="1" hangingPunct="1"/>
            <a:r>
              <a:rPr lang="en-US" sz="2000" i="1" dirty="0" err="1">
                <a:cs typeface="Arial" panose="020B0604020202020204" pitchFamily="34" charset="0"/>
              </a:rPr>
              <a:t>getline</a:t>
            </a:r>
            <a:r>
              <a:rPr lang="en-US" sz="2000" i="1" dirty="0">
                <a:cs typeface="Arial" panose="020B0604020202020204" pitchFamily="34" charset="0"/>
              </a:rPr>
              <a:t> </a:t>
            </a:r>
            <a:r>
              <a:rPr lang="en-US" sz="2000" b="1" dirty="0">
                <a:cs typeface="Arial" panose="020B0604020202020204" pitchFamily="34" charset="0"/>
              </a:rPr>
              <a:t>is the command awk uses to read each record. It sets the </a:t>
            </a:r>
            <a:r>
              <a:rPr lang="en-US" sz="2000" i="1" dirty="0">
                <a:cs typeface="Arial" panose="020B0604020202020204" pitchFamily="34" charset="0"/>
              </a:rPr>
              <a:t>NR</a:t>
            </a:r>
            <a:r>
              <a:rPr lang="en-US" sz="2000" b="1" dirty="0">
                <a:cs typeface="Arial" panose="020B0604020202020204" pitchFamily="34" charset="0"/>
              </a:rPr>
              <a:t>,  </a:t>
            </a:r>
            <a:r>
              <a:rPr lang="en-US" sz="2000" i="1" dirty="0">
                <a:cs typeface="Arial" panose="020B0604020202020204" pitchFamily="34" charset="0"/>
              </a:rPr>
              <a:t>FNR</a:t>
            </a:r>
            <a:r>
              <a:rPr lang="en-US" sz="2000" b="1" dirty="0">
                <a:cs typeface="Arial" panose="020B0604020202020204" pitchFamily="34" charset="0"/>
              </a:rPr>
              <a:t> and </a:t>
            </a:r>
            <a:r>
              <a:rPr lang="en-US" sz="2000" i="1" dirty="0">
                <a:cs typeface="Arial" panose="020B0604020202020204" pitchFamily="34" charset="0"/>
              </a:rPr>
              <a:t>NF</a:t>
            </a:r>
            <a:r>
              <a:rPr lang="en-US" sz="2000" b="1" dirty="0">
                <a:cs typeface="Arial" panose="020B0604020202020204" pitchFamily="34" charset="0"/>
              </a:rPr>
              <a:t> variables.</a:t>
            </a:r>
          </a:p>
          <a:p>
            <a:pPr algn="l" rtl="0" eaLnBrk="1" hangingPunct="1"/>
            <a:r>
              <a:rPr lang="en-US" sz="2000" i="1" dirty="0" err="1">
                <a:cs typeface="Arial" panose="020B0604020202020204" pitchFamily="34" charset="0"/>
              </a:rPr>
              <a:t>getline</a:t>
            </a:r>
            <a:r>
              <a:rPr lang="en-US" sz="2000" i="1" dirty="0">
                <a:cs typeface="Arial" panose="020B0604020202020204" pitchFamily="34" charset="0"/>
              </a:rPr>
              <a:t> </a:t>
            </a:r>
            <a:r>
              <a:rPr lang="en-US" sz="2000" i="1" dirty="0" err="1">
                <a:cs typeface="Arial" panose="020B0604020202020204" pitchFamily="34" charset="0"/>
              </a:rPr>
              <a:t>var</a:t>
            </a:r>
            <a:r>
              <a:rPr lang="en-US" sz="2000" b="1" dirty="0">
                <a:cs typeface="Arial" panose="020B0604020202020204" pitchFamily="34" charset="0"/>
              </a:rPr>
              <a:t> </a:t>
            </a:r>
            <a:r>
              <a:rPr lang="en-US" sz="2000" b="1" dirty="0">
                <a:latin typeface="Times New Roman" panose="02020603050405020304" pitchFamily="18" charset="0"/>
                <a:cs typeface="Arial" panose="020B0604020202020204" pitchFamily="34" charset="0"/>
              </a:rPr>
              <a:t>–</a:t>
            </a:r>
            <a:r>
              <a:rPr lang="en-US" sz="2000" b="1" dirty="0">
                <a:cs typeface="Arial" panose="020B0604020202020204" pitchFamily="34" charset="0"/>
              </a:rPr>
              <a:t> read the next record into </a:t>
            </a:r>
            <a:r>
              <a:rPr lang="en-US" sz="2000" i="1" dirty="0" err="1">
                <a:cs typeface="Arial" panose="020B0604020202020204" pitchFamily="34" charset="0"/>
              </a:rPr>
              <a:t>var</a:t>
            </a:r>
            <a:endParaRPr lang="en-US" sz="2000" i="1" dirty="0">
              <a:cs typeface="Arial" panose="020B0604020202020204" pitchFamily="34" charset="0"/>
            </a:endParaRPr>
          </a:p>
          <a:p>
            <a:pPr algn="l" rtl="0" eaLnBrk="1" hangingPunct="1"/>
            <a:r>
              <a:rPr lang="en-US" sz="2000" i="1" dirty="0" err="1">
                <a:cs typeface="Arial" panose="020B0604020202020204" pitchFamily="34" charset="0"/>
              </a:rPr>
              <a:t>getline</a:t>
            </a:r>
            <a:r>
              <a:rPr lang="en-US" sz="2000" i="1" dirty="0">
                <a:cs typeface="Arial" panose="020B0604020202020204" pitchFamily="34" charset="0"/>
              </a:rPr>
              <a:t> </a:t>
            </a:r>
            <a:r>
              <a:rPr lang="en-US" sz="2000" b="1" dirty="0">
                <a:latin typeface="Times New Roman" panose="02020603050405020304" pitchFamily="18" charset="0"/>
                <a:cs typeface="Arial" panose="020B0604020202020204" pitchFamily="34" charset="0"/>
              </a:rPr>
              <a:t>–</a:t>
            </a:r>
            <a:r>
              <a:rPr lang="en-US" sz="2000" b="1" dirty="0">
                <a:cs typeface="Arial" panose="020B0604020202020204" pitchFamily="34" charset="0"/>
              </a:rPr>
              <a:t> (no parameter) read the next record into the special </a:t>
            </a:r>
            <a:r>
              <a:rPr lang="en-US" sz="2000" i="1" dirty="0">
                <a:cs typeface="Arial" panose="020B0604020202020204" pitchFamily="34" charset="0"/>
              </a:rPr>
              <a:t>$0</a:t>
            </a:r>
            <a:r>
              <a:rPr lang="en-US" sz="2000" b="1" dirty="0">
                <a:cs typeface="Arial" panose="020B0604020202020204" pitchFamily="34" charset="0"/>
              </a:rPr>
              <a:t>, </a:t>
            </a:r>
            <a:r>
              <a:rPr lang="en-US" sz="2000" i="1" dirty="0">
                <a:cs typeface="Arial" panose="020B0604020202020204" pitchFamily="34" charset="0"/>
              </a:rPr>
              <a:t>$1</a:t>
            </a:r>
            <a:r>
              <a:rPr lang="en-US" sz="2000" b="1" dirty="0">
                <a:cs typeface="Arial" panose="020B0604020202020204" pitchFamily="34" charset="0"/>
              </a:rPr>
              <a:t>, </a:t>
            </a:r>
            <a:r>
              <a:rPr lang="en-US" sz="2000" i="1" dirty="0">
                <a:cs typeface="Arial" panose="020B0604020202020204" pitchFamily="34" charset="0"/>
              </a:rPr>
              <a:t>$2</a:t>
            </a:r>
            <a:r>
              <a:rPr lang="en-US" sz="2000" b="1" dirty="0">
                <a:latin typeface="Times New Roman" panose="02020603050405020304" pitchFamily="18" charset="0"/>
                <a:cs typeface="Arial" panose="020B0604020202020204" pitchFamily="34" charset="0"/>
              </a:rPr>
              <a:t>…</a:t>
            </a:r>
            <a:r>
              <a:rPr lang="en-US" sz="2000" b="1" dirty="0">
                <a:cs typeface="Arial" panose="020B0604020202020204" pitchFamily="34" charset="0"/>
              </a:rPr>
              <a:t> variables. </a:t>
            </a:r>
          </a:p>
          <a:p>
            <a:pPr algn="l" rtl="0" eaLnBrk="1" hangingPunct="1"/>
            <a:r>
              <a:rPr lang="en-US" sz="2000" b="1" u="sng" dirty="0">
                <a:cs typeface="Arial" panose="020B0604020202020204" pitchFamily="34" charset="0"/>
              </a:rPr>
              <a:t>note</a:t>
            </a:r>
            <a:r>
              <a:rPr lang="en-US" sz="2000" b="1" dirty="0">
                <a:cs typeface="Arial" panose="020B0604020202020204" pitchFamily="34" charset="0"/>
              </a:rPr>
              <a:t>: unlike </a:t>
            </a:r>
            <a:r>
              <a:rPr lang="en-US" sz="2000" i="1" dirty="0">
                <a:cs typeface="Arial" panose="020B0604020202020204" pitchFamily="34" charset="0"/>
              </a:rPr>
              <a:t>next</a:t>
            </a:r>
            <a:r>
              <a:rPr lang="en-US" sz="2000" b="1" dirty="0">
                <a:cs typeface="Arial" panose="020B0604020202020204" pitchFamily="34" charset="0"/>
              </a:rPr>
              <a:t>, </a:t>
            </a:r>
            <a:r>
              <a:rPr lang="en-US" sz="2000" i="1" dirty="0" err="1">
                <a:cs typeface="Arial" panose="020B0604020202020204" pitchFamily="34" charset="0"/>
              </a:rPr>
              <a:t>getline</a:t>
            </a:r>
            <a:r>
              <a:rPr lang="en-US" sz="2000" b="1" dirty="0">
                <a:cs typeface="Arial" panose="020B0604020202020204" pitchFamily="34" charset="0"/>
              </a:rPr>
              <a:t> will not cause awk to restart processing.</a:t>
            </a:r>
          </a:p>
          <a:p>
            <a:pPr algn="l" rtl="0" eaLnBrk="1" hangingPunct="1"/>
            <a:endParaRPr lang="en-US" sz="2000" b="1" dirty="0">
              <a:cs typeface="Arial" panose="020B0604020202020204" pitchFamily="34" charset="0"/>
            </a:endParaRPr>
          </a:p>
          <a:p>
            <a:pPr algn="l" rtl="0" eaLnBrk="1" hangingPunct="1"/>
            <a:r>
              <a:rPr lang="en-US" sz="2000" b="1" dirty="0">
                <a:cs typeface="Arial" panose="020B0604020202020204" pitchFamily="34" charset="0"/>
              </a:rPr>
              <a:t>Use of </a:t>
            </a:r>
            <a:r>
              <a:rPr lang="en-US" sz="2000" b="1" dirty="0" err="1">
                <a:cs typeface="Arial" panose="020B0604020202020204" pitchFamily="34" charset="0"/>
              </a:rPr>
              <a:t>getline</a:t>
            </a:r>
            <a:r>
              <a:rPr lang="en-US" sz="2000" b="1" dirty="0">
                <a:cs typeface="Arial" panose="020B0604020202020204" pitchFamily="34" charset="0"/>
              </a:rPr>
              <a:t> to continue processing an input file is highly not recommended. Usually it is a sign for bad awk programming.</a:t>
            </a: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223</a:t>
            </a:fld>
            <a:endParaRPr lang="he-IL" dirty="0"/>
          </a:p>
        </p:txBody>
      </p:sp>
    </p:spTree>
    <p:extLst>
      <p:ext uri="{BB962C8B-B14F-4D97-AF65-F5344CB8AC3E}">
        <p14:creationId xmlns:p14="http://schemas.microsoft.com/office/powerpoint/2010/main" xmlns="" val="4845141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1999875">
                                            <p:txEl>
                                              <p:pRg st="5" end="5"/>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Rectangle 2"/>
          <p:cNvSpPr>
            <a:spLocks noGrp="1" noChangeArrowheads="1"/>
          </p:cNvSpPr>
          <p:nvPr>
            <p:ph type="title"/>
          </p:nvPr>
        </p:nvSpPr>
        <p:spPr>
          <a:xfrm>
            <a:off x="2558963" y="94457"/>
            <a:ext cx="8229600" cy="1143000"/>
          </a:xfrm>
        </p:spPr>
        <p:txBody>
          <a:bodyPr>
            <a:normAutofit/>
          </a:bodyPr>
          <a:lstStyle/>
          <a:p>
            <a:r>
              <a:rPr lang="en-US" dirty="0" err="1">
                <a:solidFill>
                  <a:schemeClr val="bg1"/>
                </a:solidFill>
                <a:cs typeface="Times New Roman" panose="02020603050405020304" pitchFamily="18" charset="0"/>
              </a:rPr>
              <a:t>getline</a:t>
            </a:r>
            <a:r>
              <a:rPr lang="en-US" dirty="0">
                <a:solidFill>
                  <a:schemeClr val="bg1"/>
                </a:solidFill>
                <a:cs typeface="Times New Roman" panose="02020603050405020304" pitchFamily="18" charset="0"/>
              </a:rPr>
              <a:t> - example</a:t>
            </a:r>
          </a:p>
        </p:txBody>
      </p:sp>
      <p:sp>
        <p:nvSpPr>
          <p:cNvPr id="303109" name="Rectangle 4"/>
          <p:cNvSpPr>
            <a:spLocks noChangeArrowheads="1"/>
          </p:cNvSpPr>
          <p:nvPr/>
        </p:nvSpPr>
        <p:spPr bwMode="auto">
          <a:xfrm>
            <a:off x="1992313" y="1989139"/>
            <a:ext cx="5111750" cy="2663825"/>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800" dirty="0"/>
              <a:t>{name = $1;</a:t>
            </a:r>
          </a:p>
          <a:p>
            <a:pPr algn="l" rtl="0" eaLnBrk="1" hangingPunct="1">
              <a:buClr>
                <a:srgbClr val="009999"/>
              </a:buClr>
              <a:buSzPct val="90000"/>
              <a:buFont typeface="Wingdings" panose="05000000000000000000" pitchFamily="2" charset="2"/>
              <a:buNone/>
            </a:pPr>
            <a:r>
              <a:rPr lang="en-US" sz="1800" dirty="0"/>
              <a:t> while ($0 !~ /^$/) {</a:t>
            </a:r>
          </a:p>
          <a:p>
            <a:pPr algn="l" rtl="0" eaLnBrk="1" hangingPunct="1">
              <a:buClr>
                <a:srgbClr val="009999"/>
              </a:buClr>
              <a:buSzPct val="90000"/>
              <a:buFont typeface="Wingdings" panose="05000000000000000000" pitchFamily="2" charset="2"/>
              <a:buNone/>
            </a:pPr>
            <a:r>
              <a:rPr lang="en-US" sz="1800" dirty="0"/>
              <a:t>	</a:t>
            </a:r>
            <a:r>
              <a:rPr lang="en-US" sz="1800" dirty="0" err="1"/>
              <a:t>getline</a:t>
            </a:r>
            <a:r>
              <a:rPr lang="en-US" sz="1800" dirty="0"/>
              <a:t>; total[name] = total[name] + $1;</a:t>
            </a:r>
          </a:p>
          <a:p>
            <a:pPr algn="l" rtl="0" eaLnBrk="1" hangingPunct="1">
              <a:buClr>
                <a:srgbClr val="009999"/>
              </a:buClr>
              <a:buSzPct val="90000"/>
              <a:buFont typeface="Wingdings" panose="05000000000000000000" pitchFamily="2" charset="2"/>
              <a:buNone/>
            </a:pPr>
            <a:r>
              <a:rPr lang="en-US" sz="1800" dirty="0"/>
              <a:t> }</a:t>
            </a:r>
          </a:p>
          <a:p>
            <a:pPr algn="l" rtl="0" eaLnBrk="1" hangingPunct="1">
              <a:buClr>
                <a:srgbClr val="009999"/>
              </a:buClr>
              <a:buSzPct val="90000"/>
              <a:buFont typeface="Wingdings" panose="05000000000000000000" pitchFamily="2" charset="2"/>
              <a:buNone/>
            </a:pPr>
            <a:r>
              <a:rPr lang="en-US" sz="1800" dirty="0"/>
              <a:t>}</a:t>
            </a:r>
          </a:p>
          <a:p>
            <a:pPr algn="l" rtl="0" eaLnBrk="1" hangingPunct="1">
              <a:buClr>
                <a:srgbClr val="009999"/>
              </a:buClr>
              <a:buSzPct val="90000"/>
              <a:buFont typeface="Wingdings" panose="05000000000000000000" pitchFamily="2" charset="2"/>
              <a:buNone/>
            </a:pPr>
            <a:r>
              <a:rPr lang="en-US" sz="1800" dirty="0"/>
              <a:t>END {</a:t>
            </a:r>
          </a:p>
          <a:p>
            <a:pPr algn="l" rtl="0" eaLnBrk="1" hangingPunct="1">
              <a:buClr>
                <a:srgbClr val="009999"/>
              </a:buClr>
              <a:buSzPct val="90000"/>
              <a:buFont typeface="Wingdings" panose="05000000000000000000" pitchFamily="2" charset="2"/>
              <a:buNone/>
            </a:pPr>
            <a:r>
              <a:rPr lang="en-US" sz="1800" dirty="0"/>
              <a:t>	for (i in total) print </a:t>
            </a:r>
            <a:r>
              <a:rPr lang="en-US" sz="1800" dirty="0">
                <a:latin typeface="Times New Roman" panose="02020603050405020304" pitchFamily="18" charset="0"/>
              </a:rPr>
              <a:t>“</a:t>
            </a:r>
            <a:r>
              <a:rPr lang="en-US" sz="1800" dirty="0"/>
              <a:t>total for </a:t>
            </a:r>
            <a:r>
              <a:rPr lang="en-US" sz="1800" dirty="0">
                <a:latin typeface="Times New Roman" panose="02020603050405020304" pitchFamily="18" charset="0"/>
              </a:rPr>
              <a:t>“</a:t>
            </a:r>
            <a:r>
              <a:rPr lang="en-US" sz="1800" dirty="0"/>
              <a:t> i </a:t>
            </a:r>
            <a:r>
              <a:rPr lang="en-US" sz="1800" dirty="0">
                <a:latin typeface="Times New Roman" panose="02020603050405020304" pitchFamily="18" charset="0"/>
              </a:rPr>
              <a:t>“</a:t>
            </a:r>
            <a:r>
              <a:rPr lang="en-US" sz="1800" dirty="0"/>
              <a:t>is</a:t>
            </a:r>
            <a:r>
              <a:rPr lang="en-US" sz="1800" dirty="0">
                <a:latin typeface="Times New Roman" panose="02020603050405020304" pitchFamily="18" charset="0"/>
              </a:rPr>
              <a:t>”</a:t>
            </a:r>
            <a:r>
              <a:rPr lang="en-US" sz="1800" dirty="0"/>
              <a:t> total[i];</a:t>
            </a:r>
          </a:p>
          <a:p>
            <a:pPr algn="l" rtl="0" eaLnBrk="1" hangingPunct="1">
              <a:buClr>
                <a:srgbClr val="009999"/>
              </a:buClr>
              <a:buSzPct val="90000"/>
              <a:buFont typeface="Wingdings" panose="05000000000000000000" pitchFamily="2" charset="2"/>
              <a:buNone/>
            </a:pPr>
            <a:r>
              <a:rPr lang="en-US" sz="1800" dirty="0"/>
              <a:t>}</a:t>
            </a:r>
          </a:p>
        </p:txBody>
      </p:sp>
      <p:sp>
        <p:nvSpPr>
          <p:cNvPr id="303110" name="Rectangle 5"/>
          <p:cNvSpPr>
            <a:spLocks noChangeArrowheads="1"/>
          </p:cNvSpPr>
          <p:nvPr/>
        </p:nvSpPr>
        <p:spPr bwMode="auto">
          <a:xfrm>
            <a:off x="1992314" y="1628776"/>
            <a:ext cx="1728787"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b="1" dirty="0"/>
              <a:t>awk program</a:t>
            </a:r>
          </a:p>
        </p:txBody>
      </p:sp>
      <p:sp>
        <p:nvSpPr>
          <p:cNvPr id="303111" name="Rectangle 6"/>
          <p:cNvSpPr>
            <a:spLocks noChangeArrowheads="1"/>
          </p:cNvSpPr>
          <p:nvPr/>
        </p:nvSpPr>
        <p:spPr bwMode="auto">
          <a:xfrm>
            <a:off x="7681913" y="1989137"/>
            <a:ext cx="2806700" cy="2715209"/>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800" dirty="0" err="1"/>
              <a:t>Ziv</a:t>
            </a:r>
            <a:endParaRPr lang="en-US" sz="1800" dirty="0"/>
          </a:p>
          <a:p>
            <a:pPr algn="l" rtl="0" eaLnBrk="1" hangingPunct="1">
              <a:buClr>
                <a:srgbClr val="009999"/>
              </a:buClr>
              <a:buSzPct val="90000"/>
              <a:buFont typeface="Wingdings" panose="05000000000000000000" pitchFamily="2" charset="2"/>
              <a:buNone/>
            </a:pPr>
            <a:r>
              <a:rPr lang="en-US" sz="1800" dirty="0"/>
              <a:t>10</a:t>
            </a:r>
          </a:p>
          <a:p>
            <a:pPr algn="l" rtl="0" eaLnBrk="1" hangingPunct="1">
              <a:buClr>
                <a:srgbClr val="009999"/>
              </a:buClr>
              <a:buSzPct val="90000"/>
              <a:buFont typeface="Wingdings" panose="05000000000000000000" pitchFamily="2" charset="2"/>
              <a:buNone/>
            </a:pPr>
            <a:r>
              <a:rPr lang="en-US" sz="1800" dirty="0"/>
              <a:t>10</a:t>
            </a:r>
          </a:p>
          <a:p>
            <a:pPr algn="l" rtl="0" eaLnBrk="1" hangingPunct="1">
              <a:buClr>
                <a:srgbClr val="009999"/>
              </a:buClr>
              <a:buSzPct val="90000"/>
              <a:buFont typeface="Wingdings" panose="05000000000000000000" pitchFamily="2" charset="2"/>
              <a:buNone/>
            </a:pPr>
            <a:endParaRPr lang="en-US" sz="1800" dirty="0"/>
          </a:p>
          <a:p>
            <a:pPr algn="l" rtl="0" eaLnBrk="1" hangingPunct="1">
              <a:buClr>
                <a:srgbClr val="009999"/>
              </a:buClr>
              <a:buSzPct val="90000"/>
              <a:buFont typeface="Wingdings" panose="05000000000000000000" pitchFamily="2" charset="2"/>
              <a:buNone/>
            </a:pPr>
            <a:r>
              <a:rPr lang="en-US" sz="1800" dirty="0"/>
              <a:t>Roee</a:t>
            </a:r>
          </a:p>
          <a:p>
            <a:pPr algn="l" rtl="0" eaLnBrk="1" hangingPunct="1">
              <a:buClr>
                <a:srgbClr val="009999"/>
              </a:buClr>
              <a:buSzPct val="90000"/>
              <a:buFont typeface="Wingdings" panose="05000000000000000000" pitchFamily="2" charset="2"/>
              <a:buNone/>
            </a:pPr>
            <a:r>
              <a:rPr lang="en-US" sz="1800" dirty="0"/>
              <a:t>5</a:t>
            </a:r>
          </a:p>
          <a:p>
            <a:pPr algn="l" rtl="0" eaLnBrk="1" hangingPunct="1">
              <a:buClr>
                <a:srgbClr val="009999"/>
              </a:buClr>
              <a:buSzPct val="90000"/>
              <a:buFont typeface="Wingdings" panose="05000000000000000000" pitchFamily="2" charset="2"/>
              <a:buNone/>
            </a:pPr>
            <a:r>
              <a:rPr lang="en-US" sz="1800" dirty="0" smtClean="0"/>
              <a:t>100</a:t>
            </a:r>
          </a:p>
          <a:p>
            <a:pPr algn="l" rtl="0" eaLnBrk="1" hangingPunct="1">
              <a:buClr>
                <a:srgbClr val="009999"/>
              </a:buClr>
              <a:buSzPct val="90000"/>
              <a:buFont typeface="Wingdings" panose="05000000000000000000" pitchFamily="2" charset="2"/>
              <a:buNone/>
            </a:pPr>
            <a:r>
              <a:rPr lang="en-US" sz="1800" dirty="0" smtClean="0"/>
              <a:t>3</a:t>
            </a:r>
            <a:endParaRPr lang="en-US" sz="1800" dirty="0"/>
          </a:p>
        </p:txBody>
      </p:sp>
      <p:sp>
        <p:nvSpPr>
          <p:cNvPr id="303112" name="Rectangle 7"/>
          <p:cNvSpPr>
            <a:spLocks noChangeArrowheads="1"/>
          </p:cNvSpPr>
          <p:nvPr/>
        </p:nvSpPr>
        <p:spPr bwMode="auto">
          <a:xfrm>
            <a:off x="7608888" y="1628776"/>
            <a:ext cx="15113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800" b="1"/>
              <a:t>Input file</a:t>
            </a:r>
          </a:p>
        </p:txBody>
      </p:sp>
      <p:sp>
        <p:nvSpPr>
          <p:cNvPr id="303113" name="AutoShape 8"/>
          <p:cNvSpPr>
            <a:spLocks noChangeArrowheads="1"/>
          </p:cNvSpPr>
          <p:nvPr/>
        </p:nvSpPr>
        <p:spPr bwMode="auto">
          <a:xfrm>
            <a:off x="2855914" y="4581525"/>
            <a:ext cx="6911975" cy="1873250"/>
          </a:xfrm>
          <a:prstGeom prst="irregularSeal2">
            <a:avLst/>
          </a:prstGeom>
          <a:solidFill>
            <a:srgbClr val="C2C2C2"/>
          </a:solidFill>
          <a:ln w="9525">
            <a:solidFill>
              <a:schemeClr val="tx1"/>
            </a:solidFill>
            <a:miter lim="800000"/>
            <a:headEnd/>
            <a:tailEnd/>
          </a:ln>
        </p:spPr>
        <p:txBody>
          <a:bodyPr wrap="none" anchor="ct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600" b="1" dirty="0">
                <a:latin typeface="Arial" panose="020B0604020202020204" pitchFamily="34" charset="0"/>
              </a:rPr>
              <a:t>Looping over a section in the same </a:t>
            </a:r>
          </a:p>
          <a:p>
            <a:pPr algn="ctr" eaLnBrk="1" hangingPunct="1">
              <a:spcBef>
                <a:spcPct val="0"/>
              </a:spcBef>
              <a:buFontTx/>
              <a:buNone/>
            </a:pPr>
            <a:r>
              <a:rPr lang="en-US" sz="1600" b="1" dirty="0">
                <a:latin typeface="Arial" panose="020B0604020202020204" pitchFamily="34" charset="0"/>
              </a:rPr>
              <a:t>condition is a bad practice in awk</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224</a:t>
            </a:fld>
            <a:endParaRPr lang="he-IL" dirty="0"/>
          </a:p>
        </p:txBody>
      </p:sp>
    </p:spTree>
    <p:extLst>
      <p:ext uri="{BB962C8B-B14F-4D97-AF65-F5344CB8AC3E}">
        <p14:creationId xmlns:p14="http://schemas.microsoft.com/office/powerpoint/2010/main" xmlns="" val="3632658900"/>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2"/>
          <p:cNvSpPr>
            <a:spLocks noGrp="1" noChangeArrowheads="1"/>
          </p:cNvSpPr>
          <p:nvPr>
            <p:ph type="title"/>
          </p:nvPr>
        </p:nvSpPr>
        <p:spPr>
          <a:xfrm>
            <a:off x="2614156" y="47626"/>
            <a:ext cx="8229600" cy="1143000"/>
          </a:xfrm>
        </p:spPr>
        <p:txBody>
          <a:bodyPr>
            <a:normAutofit/>
          </a:bodyPr>
          <a:lstStyle/>
          <a:p>
            <a:r>
              <a:rPr lang="en-US" dirty="0" err="1">
                <a:solidFill>
                  <a:schemeClr val="bg1"/>
                </a:solidFill>
                <a:cs typeface="Times New Roman" panose="02020603050405020304" pitchFamily="18" charset="0"/>
              </a:rPr>
              <a:t>getline</a:t>
            </a:r>
            <a:r>
              <a:rPr lang="en-US" dirty="0">
                <a:solidFill>
                  <a:schemeClr val="bg1"/>
                </a:solidFill>
                <a:cs typeface="Times New Roman" panose="02020603050405020304" pitchFamily="18" charset="0"/>
              </a:rPr>
              <a:t> – example cont.</a:t>
            </a:r>
          </a:p>
        </p:txBody>
      </p:sp>
      <p:sp>
        <p:nvSpPr>
          <p:cNvPr id="304133" name="Rectangle 4"/>
          <p:cNvSpPr>
            <a:spLocks noChangeArrowheads="1"/>
          </p:cNvSpPr>
          <p:nvPr/>
        </p:nvSpPr>
        <p:spPr bwMode="auto">
          <a:xfrm>
            <a:off x="1774825" y="1990726"/>
            <a:ext cx="5761038" cy="2951163"/>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a:t>BEGIN {found_name = 0}</a:t>
            </a:r>
          </a:p>
          <a:p>
            <a:pPr algn="l" rtl="0" eaLnBrk="1" hangingPunct="1">
              <a:buClr>
                <a:srgbClr val="009999"/>
              </a:buClr>
              <a:buSzPct val="90000"/>
              <a:buFont typeface="Wingdings" panose="05000000000000000000" pitchFamily="2" charset="2"/>
              <a:buNone/>
            </a:pPr>
            <a:r>
              <a:rPr lang="en-US" sz="1600"/>
              <a:t>{n_found_name=found_name}</a:t>
            </a:r>
          </a:p>
          <a:p>
            <a:pPr algn="l" rtl="0" eaLnBrk="1" hangingPunct="1">
              <a:buClr>
                <a:srgbClr val="009999"/>
              </a:buClr>
              <a:buSzPct val="90000"/>
              <a:buFont typeface="Wingdings" panose="05000000000000000000" pitchFamily="2" charset="2"/>
              <a:buNone/>
            </a:pPr>
            <a:r>
              <a:rPr lang="en-US" sz="1600"/>
              <a:t>/^$/ {n_found_name = 0;}</a:t>
            </a:r>
          </a:p>
          <a:p>
            <a:pPr algn="l" rtl="0" eaLnBrk="1" hangingPunct="1">
              <a:buClr>
                <a:srgbClr val="009999"/>
              </a:buClr>
              <a:buSzPct val="90000"/>
              <a:buFont typeface="Wingdings" panose="05000000000000000000" pitchFamily="2" charset="2"/>
              <a:buNone/>
            </a:pPr>
            <a:r>
              <a:rPr lang="en-US" sz="1600"/>
              <a:t>/./ &amp;&amp; found_name == 1 {total[name] = total[name] + $1;}</a:t>
            </a:r>
          </a:p>
          <a:p>
            <a:pPr algn="l" rtl="0" eaLnBrk="1" hangingPunct="1">
              <a:buClr>
                <a:srgbClr val="009999"/>
              </a:buClr>
              <a:buSzPct val="90000"/>
              <a:buFontTx/>
              <a:buNone/>
            </a:pPr>
            <a:r>
              <a:rPr lang="en-US" sz="1600"/>
              <a:t>/./ &amp;&amp; found_name == 0 {name = $1; n_found_name = 1;}</a:t>
            </a:r>
          </a:p>
          <a:p>
            <a:pPr algn="l" rtl="0" eaLnBrk="1" hangingPunct="1">
              <a:buClr>
                <a:srgbClr val="009999"/>
              </a:buClr>
              <a:buSzPct val="90000"/>
              <a:buFont typeface="Wingdings" panose="05000000000000000000" pitchFamily="2" charset="2"/>
              <a:buNone/>
            </a:pPr>
            <a:r>
              <a:rPr lang="en-US" sz="1600"/>
              <a:t>{found_name = n_found_name}</a:t>
            </a:r>
          </a:p>
          <a:p>
            <a:pPr algn="l" rtl="0" eaLnBrk="1" hangingPunct="1">
              <a:buClr>
                <a:srgbClr val="009999"/>
              </a:buClr>
              <a:buSzPct val="90000"/>
              <a:buFont typeface="Wingdings" panose="05000000000000000000" pitchFamily="2" charset="2"/>
              <a:buNone/>
            </a:pPr>
            <a:endParaRPr lang="en-US" sz="1600"/>
          </a:p>
          <a:p>
            <a:pPr algn="l" rtl="0" eaLnBrk="1" hangingPunct="1">
              <a:buClr>
                <a:srgbClr val="009999"/>
              </a:buClr>
              <a:buSzPct val="90000"/>
              <a:buFont typeface="Wingdings" panose="05000000000000000000" pitchFamily="2" charset="2"/>
              <a:buNone/>
            </a:pPr>
            <a:r>
              <a:rPr lang="en-US" sz="1600"/>
              <a:t>END {</a:t>
            </a:r>
          </a:p>
          <a:p>
            <a:pPr algn="l" rtl="0" eaLnBrk="1" hangingPunct="1">
              <a:buClr>
                <a:srgbClr val="009999"/>
              </a:buClr>
              <a:buSzPct val="90000"/>
              <a:buFont typeface="Wingdings" panose="05000000000000000000" pitchFamily="2" charset="2"/>
              <a:buNone/>
            </a:pPr>
            <a:r>
              <a:rPr lang="en-US" sz="1600"/>
              <a:t>	for (i in total) print </a:t>
            </a:r>
            <a:r>
              <a:rPr lang="en-US" sz="1600">
                <a:latin typeface="Times New Roman" panose="02020603050405020304" pitchFamily="18" charset="0"/>
              </a:rPr>
              <a:t>“</a:t>
            </a:r>
            <a:r>
              <a:rPr lang="en-US" sz="1600"/>
              <a:t>total for </a:t>
            </a:r>
            <a:r>
              <a:rPr lang="en-US" sz="1600">
                <a:latin typeface="Times New Roman" panose="02020603050405020304" pitchFamily="18" charset="0"/>
              </a:rPr>
              <a:t>“</a:t>
            </a:r>
            <a:r>
              <a:rPr lang="en-US" sz="1600"/>
              <a:t> i </a:t>
            </a:r>
            <a:r>
              <a:rPr lang="en-US" sz="1600">
                <a:latin typeface="Times New Roman" panose="02020603050405020304" pitchFamily="18" charset="0"/>
              </a:rPr>
              <a:t>“</a:t>
            </a:r>
            <a:r>
              <a:rPr lang="en-US" sz="1600"/>
              <a:t>is</a:t>
            </a:r>
            <a:r>
              <a:rPr lang="en-US" sz="1600">
                <a:latin typeface="Times New Roman" panose="02020603050405020304" pitchFamily="18" charset="0"/>
              </a:rPr>
              <a:t>”</a:t>
            </a:r>
            <a:r>
              <a:rPr lang="en-US" sz="1600"/>
              <a:t> total[i];</a:t>
            </a:r>
          </a:p>
          <a:p>
            <a:pPr algn="l" rtl="0" eaLnBrk="1" hangingPunct="1">
              <a:buClr>
                <a:srgbClr val="009999"/>
              </a:buClr>
              <a:buSzPct val="90000"/>
              <a:buFont typeface="Wingdings" panose="05000000000000000000" pitchFamily="2" charset="2"/>
              <a:buNone/>
            </a:pPr>
            <a:r>
              <a:rPr lang="en-US" sz="1600"/>
              <a:t>}</a:t>
            </a:r>
          </a:p>
        </p:txBody>
      </p:sp>
      <p:sp>
        <p:nvSpPr>
          <p:cNvPr id="304134" name="Rectangle 5"/>
          <p:cNvSpPr>
            <a:spLocks noChangeArrowheads="1"/>
          </p:cNvSpPr>
          <p:nvPr/>
        </p:nvSpPr>
        <p:spPr bwMode="auto">
          <a:xfrm>
            <a:off x="1992314" y="1630363"/>
            <a:ext cx="1728787"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304135" name="Rectangle 6"/>
          <p:cNvSpPr>
            <a:spLocks noChangeArrowheads="1"/>
          </p:cNvSpPr>
          <p:nvPr/>
        </p:nvSpPr>
        <p:spPr bwMode="auto">
          <a:xfrm>
            <a:off x="7608889" y="1630363"/>
            <a:ext cx="1152525" cy="360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a:t>Input file</a:t>
            </a:r>
          </a:p>
        </p:txBody>
      </p:sp>
      <p:sp>
        <p:nvSpPr>
          <p:cNvPr id="304136" name="AutoShape 7"/>
          <p:cNvSpPr>
            <a:spLocks noChangeArrowheads="1"/>
          </p:cNvSpPr>
          <p:nvPr/>
        </p:nvSpPr>
        <p:spPr bwMode="auto">
          <a:xfrm>
            <a:off x="2711451" y="4940301"/>
            <a:ext cx="7127875" cy="1584325"/>
          </a:xfrm>
          <a:prstGeom prst="irregularSeal2">
            <a:avLst/>
          </a:prstGeom>
          <a:solidFill>
            <a:srgbClr val="C2C2C2"/>
          </a:solidFill>
          <a:ln w="9525">
            <a:solidFill>
              <a:schemeClr val="tx1"/>
            </a:solidFill>
            <a:miter lim="800000"/>
            <a:headEnd/>
            <a:tailEnd/>
          </a:ln>
        </p:spPr>
        <p:txBody>
          <a:bodyPr wrap="none" anchor="ct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0"/>
              </a:spcBef>
              <a:buFontTx/>
              <a:buNone/>
            </a:pPr>
            <a:r>
              <a:rPr lang="en-US" sz="1600" b="1" dirty="0">
                <a:latin typeface="Arial" panose="020B0604020202020204" pitchFamily="34" charset="0"/>
              </a:rPr>
              <a:t>Same output </a:t>
            </a:r>
          </a:p>
          <a:p>
            <a:pPr algn="ctr" eaLnBrk="1" hangingPunct="1">
              <a:spcBef>
                <a:spcPct val="0"/>
              </a:spcBef>
              <a:buFontTx/>
              <a:buNone/>
            </a:pPr>
            <a:r>
              <a:rPr lang="en-US" sz="1600" b="1" dirty="0">
                <a:latin typeface="Arial" panose="020B0604020202020204" pitchFamily="34" charset="0"/>
              </a:rPr>
              <a:t>but in better awk programming</a:t>
            </a:r>
          </a:p>
        </p:txBody>
      </p:sp>
      <p:sp>
        <p:nvSpPr>
          <p:cNvPr id="304137" name="Rectangle 8"/>
          <p:cNvSpPr>
            <a:spLocks noChangeArrowheads="1"/>
          </p:cNvSpPr>
          <p:nvPr/>
        </p:nvSpPr>
        <p:spPr bwMode="auto">
          <a:xfrm>
            <a:off x="7681913" y="1989137"/>
            <a:ext cx="2806700" cy="2763337"/>
          </a:xfrm>
          <a:prstGeom prst="rect">
            <a:avLst/>
          </a:prstGeom>
          <a:solidFill>
            <a:schemeClr val="bg1"/>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800" dirty="0" err="1"/>
              <a:t>Ziv</a:t>
            </a:r>
            <a:endParaRPr lang="en-US" sz="1800" dirty="0"/>
          </a:p>
          <a:p>
            <a:pPr algn="l" rtl="0" eaLnBrk="1" hangingPunct="1">
              <a:buClr>
                <a:srgbClr val="009999"/>
              </a:buClr>
              <a:buSzPct val="90000"/>
              <a:buFont typeface="Wingdings" panose="05000000000000000000" pitchFamily="2" charset="2"/>
              <a:buNone/>
            </a:pPr>
            <a:r>
              <a:rPr lang="en-US" sz="1800" dirty="0"/>
              <a:t>10</a:t>
            </a:r>
          </a:p>
          <a:p>
            <a:pPr algn="l" rtl="0" eaLnBrk="1" hangingPunct="1">
              <a:buClr>
                <a:srgbClr val="009999"/>
              </a:buClr>
              <a:buSzPct val="90000"/>
              <a:buFont typeface="Wingdings" panose="05000000000000000000" pitchFamily="2" charset="2"/>
              <a:buNone/>
            </a:pPr>
            <a:r>
              <a:rPr lang="en-US" sz="1800" dirty="0"/>
              <a:t>10</a:t>
            </a:r>
          </a:p>
          <a:p>
            <a:pPr algn="l" rtl="0" eaLnBrk="1" hangingPunct="1">
              <a:buClr>
                <a:srgbClr val="009999"/>
              </a:buClr>
              <a:buSzPct val="90000"/>
              <a:buFont typeface="Wingdings" panose="05000000000000000000" pitchFamily="2" charset="2"/>
              <a:buNone/>
            </a:pPr>
            <a:endParaRPr lang="en-US" sz="1800" dirty="0"/>
          </a:p>
          <a:p>
            <a:pPr algn="l" rtl="0" eaLnBrk="1" hangingPunct="1">
              <a:buClr>
                <a:srgbClr val="009999"/>
              </a:buClr>
              <a:buSzPct val="90000"/>
              <a:buFont typeface="Wingdings" panose="05000000000000000000" pitchFamily="2" charset="2"/>
              <a:buNone/>
            </a:pPr>
            <a:r>
              <a:rPr lang="en-US" sz="1800" dirty="0"/>
              <a:t>Roee</a:t>
            </a:r>
          </a:p>
          <a:p>
            <a:pPr algn="l" rtl="0" eaLnBrk="1" hangingPunct="1">
              <a:buClr>
                <a:srgbClr val="009999"/>
              </a:buClr>
              <a:buSzPct val="90000"/>
              <a:buFont typeface="Wingdings" panose="05000000000000000000" pitchFamily="2" charset="2"/>
              <a:buNone/>
            </a:pPr>
            <a:r>
              <a:rPr lang="en-US" sz="1800" dirty="0"/>
              <a:t>5</a:t>
            </a:r>
          </a:p>
          <a:p>
            <a:pPr algn="l" rtl="0" eaLnBrk="1" hangingPunct="1">
              <a:buClr>
                <a:srgbClr val="009999"/>
              </a:buClr>
              <a:buSzPct val="90000"/>
              <a:buFont typeface="Wingdings" panose="05000000000000000000" pitchFamily="2" charset="2"/>
              <a:buNone/>
            </a:pPr>
            <a:r>
              <a:rPr lang="en-US" sz="1800" dirty="0" smtClean="0"/>
              <a:t>100</a:t>
            </a:r>
          </a:p>
          <a:p>
            <a:pPr algn="l" rtl="0" eaLnBrk="1" hangingPunct="1">
              <a:buClr>
                <a:srgbClr val="009999"/>
              </a:buClr>
              <a:buSzPct val="90000"/>
              <a:buFont typeface="Wingdings" panose="05000000000000000000" pitchFamily="2" charset="2"/>
              <a:buNone/>
            </a:pPr>
            <a:r>
              <a:rPr lang="en-US" sz="1800" dirty="0" smtClean="0"/>
              <a:t>3</a:t>
            </a:r>
            <a:endParaRPr lang="en-US" sz="180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225</a:t>
            </a:fld>
            <a:endParaRPr lang="he-IL" dirty="0"/>
          </a:p>
        </p:txBody>
      </p:sp>
    </p:spTree>
    <p:extLst>
      <p:ext uri="{BB962C8B-B14F-4D97-AF65-F5344CB8AC3E}">
        <p14:creationId xmlns:p14="http://schemas.microsoft.com/office/powerpoint/2010/main" xmlns="" val="2615071832"/>
      </p:ext>
    </p:extLst>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2"/>
          <p:cNvSpPr>
            <a:spLocks noGrp="1" noChangeArrowheads="1"/>
          </p:cNvSpPr>
          <p:nvPr>
            <p:ph type="title"/>
          </p:nvPr>
        </p:nvSpPr>
        <p:spPr>
          <a:xfrm>
            <a:off x="2683245" y="130970"/>
            <a:ext cx="8229600" cy="1143000"/>
          </a:xfrm>
        </p:spPr>
        <p:txBody>
          <a:bodyPr>
            <a:normAutofit/>
          </a:bodyPr>
          <a:lstStyle/>
          <a:p>
            <a:r>
              <a:rPr lang="en-US" dirty="0">
                <a:solidFill>
                  <a:schemeClr val="bg1"/>
                </a:solidFill>
                <a:cs typeface="Times New Roman" panose="02020603050405020304" pitchFamily="18" charset="0"/>
              </a:rPr>
              <a:t>awk from command-line</a:t>
            </a:r>
          </a:p>
        </p:txBody>
      </p:sp>
      <p:sp>
        <p:nvSpPr>
          <p:cNvPr id="306181" name="Rectangle 3"/>
          <p:cNvSpPr>
            <a:spLocks noGrp="1" noChangeArrowheads="1"/>
          </p:cNvSpPr>
          <p:nvPr>
            <p:ph idx="1"/>
          </p:nvPr>
        </p:nvSpPr>
        <p:spPr>
          <a:xfrm>
            <a:off x="1828800" y="2017713"/>
            <a:ext cx="8650288" cy="2851150"/>
          </a:xfrm>
        </p:spPr>
        <p:txBody>
          <a:bodyPr/>
          <a:lstStyle/>
          <a:p>
            <a:pPr algn="l" rtl="0" eaLnBrk="1" hangingPunct="1"/>
            <a:r>
              <a:rPr lang="en-US" dirty="0">
                <a:cs typeface="Arial" panose="020B0604020202020204" pitchFamily="34" charset="0"/>
              </a:rPr>
              <a:t>You can also run awk in a command-line mode without having to write an awk-file</a:t>
            </a:r>
          </a:p>
          <a:p>
            <a:pPr algn="l" rtl="0" eaLnBrk="1" hangingPunct="1"/>
            <a:r>
              <a:rPr lang="en-US" dirty="0">
                <a:cs typeface="Arial" panose="020B0604020202020204" pitchFamily="34" charset="0"/>
              </a:rPr>
              <a:t>Syntax:</a:t>
            </a:r>
          </a:p>
          <a:p>
            <a:pPr lvl="1" algn="l" rtl="0" eaLnBrk="1" hangingPunct="1"/>
            <a:r>
              <a:rPr lang="en-US" dirty="0">
                <a:cs typeface="Arial" panose="020B0604020202020204" pitchFamily="34" charset="0"/>
              </a:rPr>
              <a:t>awk </a:t>
            </a:r>
            <a:r>
              <a:rPr lang="en-US" dirty="0">
                <a:latin typeface="Times New Roman" panose="02020603050405020304" pitchFamily="18" charset="0"/>
                <a:cs typeface="Arial" panose="020B0604020202020204" pitchFamily="34" charset="0"/>
              </a:rPr>
              <a:t>‘</a:t>
            </a:r>
            <a:r>
              <a:rPr lang="en-US" dirty="0">
                <a:cs typeface="Arial" panose="020B0604020202020204" pitchFamily="34" charset="0"/>
              </a:rPr>
              <a:t>&lt;awk program&gt;</a:t>
            </a:r>
            <a:r>
              <a:rPr lang="en-US" dirty="0">
                <a:latin typeface="Times New Roman" panose="02020603050405020304" pitchFamily="18" charset="0"/>
                <a:cs typeface="Arial" panose="020B0604020202020204" pitchFamily="34" charset="0"/>
              </a:rPr>
              <a:t>’</a:t>
            </a:r>
            <a:r>
              <a:rPr lang="en-US" dirty="0">
                <a:cs typeface="Arial" panose="020B0604020202020204" pitchFamily="34" charset="0"/>
              </a:rPr>
              <a:t> file-to-process</a:t>
            </a:r>
          </a:p>
          <a:p>
            <a:pPr lvl="1" algn="l" rtl="0" eaLnBrk="1" hangingPunct="1">
              <a:buFont typeface="Wingdings" panose="05000000000000000000" pitchFamily="2" charset="2"/>
              <a:buNone/>
            </a:pPr>
            <a:r>
              <a:rPr lang="en-US" dirty="0">
                <a:cs typeface="Arial" panose="020B0604020202020204" pitchFamily="34" charset="0"/>
              </a:rPr>
              <a:t>Use this syntax when having small awk programs such as:</a:t>
            </a:r>
          </a:p>
          <a:p>
            <a:pPr lvl="1" algn="l" rtl="0" eaLnBrk="1" hangingPunct="1">
              <a:buFont typeface="Wingdings" panose="05000000000000000000" pitchFamily="2" charset="2"/>
              <a:buNone/>
            </a:pPr>
            <a:r>
              <a:rPr lang="en-US" dirty="0">
                <a:cs typeface="Arial" panose="020B0604020202020204" pitchFamily="34" charset="0"/>
              </a:rPr>
              <a:t>	awk </a:t>
            </a:r>
            <a:r>
              <a:rPr lang="en-US" dirty="0">
                <a:latin typeface="Times New Roman" panose="02020603050405020304" pitchFamily="18" charset="0"/>
                <a:cs typeface="Arial" panose="020B0604020202020204" pitchFamily="34" charset="0"/>
              </a:rPr>
              <a:t>‘</a:t>
            </a:r>
            <a:r>
              <a:rPr lang="en-US" dirty="0">
                <a:cs typeface="Arial" panose="020B0604020202020204" pitchFamily="34" charset="0"/>
              </a:rPr>
              <a:t>{print $1}</a:t>
            </a:r>
            <a:r>
              <a:rPr lang="en-US" dirty="0">
                <a:latin typeface="Times New Roman" panose="02020603050405020304" pitchFamily="18" charset="0"/>
                <a:cs typeface="Arial" panose="020B0604020202020204" pitchFamily="34" charset="0"/>
              </a:rPr>
              <a:t>’</a:t>
            </a:r>
            <a:r>
              <a:rPr lang="en-US" dirty="0">
                <a:cs typeface="Arial" panose="020B0604020202020204" pitchFamily="34" charset="0"/>
              </a:rPr>
              <a:t> file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226</a:t>
            </a:fld>
            <a:endParaRPr lang="he-IL" dirty="0"/>
          </a:p>
        </p:txBody>
      </p:sp>
    </p:spTree>
    <p:extLst>
      <p:ext uri="{BB962C8B-B14F-4D97-AF65-F5344CB8AC3E}">
        <p14:creationId xmlns:p14="http://schemas.microsoft.com/office/powerpoint/2010/main" xmlns="" val="2581604092"/>
      </p:ext>
    </p:extLst>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2"/>
          <p:cNvSpPr>
            <a:spLocks noGrp="1" noChangeArrowheads="1"/>
          </p:cNvSpPr>
          <p:nvPr>
            <p:ph type="title"/>
          </p:nvPr>
        </p:nvSpPr>
        <p:spPr>
          <a:xfrm>
            <a:off x="324633" y="0"/>
            <a:ext cx="10515600" cy="1325563"/>
          </a:xfrm>
        </p:spPr>
        <p:txBody>
          <a:bodyPr/>
          <a:lstStyle/>
          <a:p>
            <a:pPr eaLnBrk="1" hangingPunct="1"/>
            <a:r>
              <a:rPr lang="en-US" dirty="0">
                <a:solidFill>
                  <a:schemeClr val="bg1"/>
                </a:solidFill>
                <a:cs typeface="Times New Roman" panose="02020603050405020304" pitchFamily="18" charset="0"/>
              </a:rPr>
              <a:t>I/O</a:t>
            </a:r>
          </a:p>
        </p:txBody>
      </p:sp>
      <p:sp>
        <p:nvSpPr>
          <p:cNvPr id="307205" name="Rectangle 3"/>
          <p:cNvSpPr>
            <a:spLocks noGrp="1" noChangeArrowheads="1"/>
          </p:cNvSpPr>
          <p:nvPr>
            <p:ph idx="1"/>
          </p:nvPr>
        </p:nvSpPr>
        <p:spPr>
          <a:xfrm>
            <a:off x="1828800" y="1700214"/>
            <a:ext cx="8650288" cy="3241675"/>
          </a:xfrm>
        </p:spPr>
        <p:txBody>
          <a:bodyPr/>
          <a:lstStyle/>
          <a:p>
            <a:pPr algn="l" rtl="0" eaLnBrk="1" hangingPunct="1"/>
            <a:r>
              <a:rPr lang="en-US" sz="1800" i="1" dirty="0" err="1">
                <a:cs typeface="Arial" panose="020B0604020202020204" pitchFamily="34" charset="0"/>
              </a:rPr>
              <a:t>getline</a:t>
            </a:r>
            <a:r>
              <a:rPr lang="en-US" sz="1800" i="1" dirty="0">
                <a:cs typeface="Arial" panose="020B0604020202020204" pitchFamily="34" charset="0"/>
              </a:rPr>
              <a:t> </a:t>
            </a:r>
            <a:r>
              <a:rPr lang="en-US" sz="1800" b="1" dirty="0">
                <a:cs typeface="Arial" panose="020B0604020202020204" pitchFamily="34" charset="0"/>
              </a:rPr>
              <a:t>can also read from external file using the </a:t>
            </a:r>
            <a:r>
              <a:rPr lang="en-US" sz="1800" dirty="0">
                <a:cs typeface="Arial" panose="020B0604020202020204" pitchFamily="34" charset="0"/>
              </a:rPr>
              <a:t>&lt;</a:t>
            </a:r>
            <a:r>
              <a:rPr lang="en-US" sz="1800" b="1" dirty="0">
                <a:cs typeface="Arial" panose="020B0604020202020204" pitchFamily="34" charset="0"/>
              </a:rPr>
              <a:t> operator</a:t>
            </a:r>
          </a:p>
          <a:p>
            <a:pPr algn="l" rtl="0" eaLnBrk="1" hangingPunct="1"/>
            <a:r>
              <a:rPr lang="en-US" sz="1800" dirty="0">
                <a:cs typeface="Arial" panose="020B0604020202020204" pitchFamily="34" charset="0"/>
              </a:rPr>
              <a:t>syntax: </a:t>
            </a:r>
          </a:p>
          <a:p>
            <a:pPr lvl="1" algn="l" rtl="0" eaLnBrk="1" hangingPunct="1"/>
            <a:r>
              <a:rPr lang="en-US" sz="1600" dirty="0" err="1">
                <a:cs typeface="Arial" panose="020B0604020202020204" pitchFamily="34" charset="0"/>
              </a:rPr>
              <a:t>getline</a:t>
            </a:r>
            <a:r>
              <a:rPr lang="en-US" sz="1600" dirty="0">
                <a:cs typeface="Arial" panose="020B0604020202020204" pitchFamily="34" charset="0"/>
              </a:rPr>
              <a:t> &lt; </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file</a:t>
            </a:r>
            <a:r>
              <a:rPr lang="en-US" sz="1600" dirty="0">
                <a:latin typeface="Times New Roman" panose="02020603050405020304" pitchFamily="18" charset="0"/>
                <a:cs typeface="Arial" panose="020B0604020202020204" pitchFamily="34" charset="0"/>
              </a:rPr>
              <a:t>”</a:t>
            </a:r>
            <a:endParaRPr lang="en-US" sz="1600" dirty="0">
              <a:cs typeface="Arial" panose="020B0604020202020204" pitchFamily="34" charset="0"/>
            </a:endParaRPr>
          </a:p>
          <a:p>
            <a:pPr algn="l" rtl="0" eaLnBrk="1" hangingPunct="1"/>
            <a:r>
              <a:rPr lang="en-US" sz="1800" b="1" dirty="0">
                <a:cs typeface="Arial" panose="020B0604020202020204" pitchFamily="34" charset="0"/>
              </a:rPr>
              <a:t>awk opens a file the first time it uses it. The file remains open until you use the </a:t>
            </a:r>
            <a:r>
              <a:rPr lang="en-US" sz="1800" i="1" dirty="0">
                <a:cs typeface="Arial" panose="020B0604020202020204" pitchFamily="34" charset="0"/>
              </a:rPr>
              <a:t>close(</a:t>
            </a:r>
            <a:r>
              <a:rPr lang="en-US" sz="1800" i="1" dirty="0">
                <a:latin typeface="Times New Roman" panose="02020603050405020304" pitchFamily="18" charset="0"/>
                <a:cs typeface="Arial" panose="020B0604020202020204" pitchFamily="34" charset="0"/>
              </a:rPr>
              <a:t>“</a:t>
            </a:r>
            <a:r>
              <a:rPr lang="en-US" sz="1800" i="1" dirty="0">
                <a:cs typeface="Arial" panose="020B0604020202020204" pitchFamily="34" charset="0"/>
              </a:rPr>
              <a:t>file</a:t>
            </a:r>
            <a:r>
              <a:rPr lang="en-US" sz="1800" i="1" dirty="0">
                <a:latin typeface="Times New Roman" panose="02020603050405020304" pitchFamily="18" charset="0"/>
                <a:cs typeface="Arial" panose="020B0604020202020204" pitchFamily="34" charset="0"/>
              </a:rPr>
              <a:t>”</a:t>
            </a:r>
            <a:r>
              <a:rPr lang="en-US" sz="1800" i="1" dirty="0">
                <a:cs typeface="Arial" panose="020B0604020202020204" pitchFamily="34" charset="0"/>
              </a:rPr>
              <a:t>)</a:t>
            </a:r>
            <a:r>
              <a:rPr lang="en-US" sz="1800" b="1" dirty="0">
                <a:cs typeface="Arial" panose="020B0604020202020204" pitchFamily="34" charset="0"/>
              </a:rPr>
              <a:t> command</a:t>
            </a:r>
          </a:p>
          <a:p>
            <a:pPr algn="l" rtl="0" eaLnBrk="1" hangingPunct="1"/>
            <a:r>
              <a:rPr lang="en-US" sz="1800" i="1" dirty="0" err="1">
                <a:cs typeface="Arial" panose="020B0604020202020204" pitchFamily="34" charset="0"/>
              </a:rPr>
              <a:t>getline</a:t>
            </a:r>
            <a:r>
              <a:rPr lang="en-US" sz="1800" b="1" dirty="0">
                <a:cs typeface="Arial" panose="020B0604020202020204" pitchFamily="34" charset="0"/>
              </a:rPr>
              <a:t> may also receive input from external programs. That way we can use a command</a:t>
            </a:r>
            <a:r>
              <a:rPr lang="en-US" sz="1800" b="1" dirty="0">
                <a:latin typeface="Times New Roman" panose="02020603050405020304" pitchFamily="18" charset="0"/>
                <a:cs typeface="Arial" panose="020B0604020202020204" pitchFamily="34" charset="0"/>
              </a:rPr>
              <a:t>’</a:t>
            </a:r>
            <a:r>
              <a:rPr lang="en-US" sz="1800" b="1" dirty="0">
                <a:cs typeface="Arial" panose="020B0604020202020204" pitchFamily="34" charset="0"/>
              </a:rPr>
              <a:t>s output as an input for awk. to do so, write the command and use pipeline to </a:t>
            </a:r>
            <a:r>
              <a:rPr lang="en-US" sz="1800" i="1" dirty="0" err="1">
                <a:cs typeface="Arial" panose="020B0604020202020204" pitchFamily="34" charset="0"/>
              </a:rPr>
              <a:t>getline</a:t>
            </a:r>
            <a:r>
              <a:rPr lang="en-US" sz="1800" b="1" dirty="0">
                <a:cs typeface="Arial" panose="020B0604020202020204" pitchFamily="34" charset="0"/>
              </a:rPr>
              <a:t> command. The command will be executed but the output will be received only after awk closes the dummy-file it creates for the command. Use close command for this.</a:t>
            </a:r>
            <a:endParaRPr lang="en-US" sz="1800" dirty="0">
              <a:cs typeface="Arial" panose="020B0604020202020204" pitchFamily="34" charset="0"/>
            </a:endParaRPr>
          </a:p>
        </p:txBody>
      </p:sp>
      <p:sp>
        <p:nvSpPr>
          <p:cNvPr id="307206" name="Rectangle 4"/>
          <p:cNvSpPr>
            <a:spLocks noChangeArrowheads="1"/>
          </p:cNvSpPr>
          <p:nvPr/>
        </p:nvSpPr>
        <p:spPr bwMode="auto">
          <a:xfrm>
            <a:off x="2279650" y="5084763"/>
            <a:ext cx="5976938" cy="1268412"/>
          </a:xfrm>
          <a:prstGeom prst="rect">
            <a:avLst/>
          </a:prstGeom>
          <a:solidFill>
            <a:srgbClr val="84B4E0"/>
          </a:solidFill>
          <a:ln w="9525">
            <a:solidFill>
              <a:schemeClr val="tx1"/>
            </a:solidFill>
            <a:miter lim="800000"/>
            <a:headEnd/>
            <a:tailEnd/>
          </a:ln>
        </p:spPr>
        <p:txBody>
          <a:bodyPr lIns="92075" tIns="46038" rIns="92075" bIns="46038"/>
          <a:lstStyle>
            <a:lvl1pPr marL="381000" indent="-3810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buClr>
                <a:srgbClr val="009999"/>
              </a:buClr>
              <a:buSzPct val="90000"/>
              <a:buFont typeface="Wingdings" panose="05000000000000000000" pitchFamily="2" charset="2"/>
              <a:buNone/>
            </a:pPr>
            <a:r>
              <a:rPr lang="en-US" sz="1600" b="1" dirty="0"/>
              <a:t>BEGIN {</a:t>
            </a:r>
            <a:r>
              <a:rPr lang="en-US" sz="1600" b="1" dirty="0">
                <a:latin typeface="Times New Roman" panose="02020603050405020304" pitchFamily="18" charset="0"/>
              </a:rPr>
              <a:t>“</a:t>
            </a:r>
            <a:r>
              <a:rPr lang="en-US" sz="1600" b="1" dirty="0" err="1"/>
              <a:t>whoami</a:t>
            </a:r>
            <a:r>
              <a:rPr lang="en-US" sz="1600" b="1" dirty="0">
                <a:latin typeface="Times New Roman" panose="02020603050405020304" pitchFamily="18" charset="0"/>
              </a:rPr>
              <a:t>”</a:t>
            </a:r>
            <a:r>
              <a:rPr lang="en-US" sz="1600" b="1" dirty="0"/>
              <a:t> | </a:t>
            </a:r>
            <a:r>
              <a:rPr lang="en-US" sz="1600" b="1" dirty="0" err="1"/>
              <a:t>getline</a:t>
            </a:r>
            <a:r>
              <a:rPr lang="en-US" sz="1600" b="1" dirty="0"/>
              <a:t> </a:t>
            </a:r>
            <a:r>
              <a:rPr lang="en-US" sz="1600" b="1" dirty="0" err="1"/>
              <a:t>myname</a:t>
            </a:r>
            <a:r>
              <a:rPr lang="en-US" sz="1600" b="1" dirty="0"/>
              <a:t>; close(</a:t>
            </a:r>
            <a:r>
              <a:rPr lang="en-US" sz="1600" b="1" dirty="0">
                <a:latin typeface="Times New Roman" panose="02020603050405020304" pitchFamily="18" charset="0"/>
              </a:rPr>
              <a:t>“</a:t>
            </a:r>
            <a:r>
              <a:rPr lang="en-US" sz="1600" b="1" dirty="0" err="1"/>
              <a:t>whoami</a:t>
            </a:r>
            <a:r>
              <a:rPr lang="en-US" sz="1600" b="1" dirty="0">
                <a:latin typeface="Times New Roman" panose="02020603050405020304" pitchFamily="18" charset="0"/>
              </a:rPr>
              <a:t>”</a:t>
            </a:r>
            <a:r>
              <a:rPr lang="en-US" sz="1600" b="1" dirty="0"/>
              <a:t>)}</a:t>
            </a:r>
          </a:p>
          <a:p>
            <a:pPr algn="l" rtl="0" eaLnBrk="1" hangingPunct="1">
              <a:buClr>
                <a:srgbClr val="009999"/>
              </a:buClr>
              <a:buSzPct val="90000"/>
              <a:buFont typeface="Wingdings" panose="05000000000000000000" pitchFamily="2" charset="2"/>
              <a:buNone/>
            </a:pPr>
            <a:r>
              <a:rPr lang="en-US" sz="1600" b="1" dirty="0"/>
              <a:t>$1 == </a:t>
            </a:r>
            <a:r>
              <a:rPr lang="en-US" sz="1600" b="1" dirty="0" err="1"/>
              <a:t>myname</a:t>
            </a:r>
            <a:r>
              <a:rPr lang="en-US" sz="1600" b="1" dirty="0"/>
              <a:t> { lines++} </a:t>
            </a:r>
          </a:p>
          <a:p>
            <a:pPr algn="l" rtl="0" eaLnBrk="1" hangingPunct="1">
              <a:buClr>
                <a:srgbClr val="009999"/>
              </a:buClr>
              <a:buSzPct val="90000"/>
              <a:buFont typeface="Wingdings" panose="05000000000000000000" pitchFamily="2" charset="2"/>
              <a:buNone/>
            </a:pPr>
            <a:r>
              <a:rPr lang="en-US" sz="1600" b="1" dirty="0"/>
              <a:t>END {print lines}</a:t>
            </a:r>
          </a:p>
        </p:txBody>
      </p:sp>
      <p:sp>
        <p:nvSpPr>
          <p:cNvPr id="307207" name="Rectangle 5"/>
          <p:cNvSpPr>
            <a:spLocks noChangeArrowheads="1"/>
          </p:cNvSpPr>
          <p:nvPr/>
        </p:nvSpPr>
        <p:spPr bwMode="auto">
          <a:xfrm>
            <a:off x="2279650" y="4724401"/>
            <a:ext cx="18161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buClr>
                <a:srgbClr val="009999"/>
              </a:buClr>
              <a:buSzPct val="90000"/>
              <a:buFont typeface="Wingdings" panose="05000000000000000000" pitchFamily="2" charset="2"/>
              <a:buNone/>
            </a:pPr>
            <a:r>
              <a:rPr lang="en-US" sz="1600" b="1" dirty="0"/>
              <a:t>awk program</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227</a:t>
            </a:fld>
            <a:endParaRPr lang="he-IL" dirty="0"/>
          </a:p>
        </p:txBody>
      </p:sp>
    </p:spTree>
    <p:extLst>
      <p:ext uri="{BB962C8B-B14F-4D97-AF65-F5344CB8AC3E}">
        <p14:creationId xmlns:p14="http://schemas.microsoft.com/office/powerpoint/2010/main" xmlns="" val="1368390716"/>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2"/>
          <p:cNvSpPr>
            <a:spLocks noGrp="1" noChangeArrowheads="1"/>
          </p:cNvSpPr>
          <p:nvPr>
            <p:ph type="title"/>
          </p:nvPr>
        </p:nvSpPr>
        <p:spPr>
          <a:xfrm>
            <a:off x="1340285" y="-51594"/>
            <a:ext cx="9293464" cy="1143000"/>
          </a:xfrm>
        </p:spPr>
        <p:txBody>
          <a:bodyPr>
            <a:noAutofit/>
          </a:bodyPr>
          <a:lstStyle/>
          <a:p>
            <a:r>
              <a:rPr lang="en-US" sz="3200" dirty="0">
                <a:solidFill>
                  <a:schemeClr val="bg1"/>
                </a:solidFill>
                <a:cs typeface="Times New Roman" panose="02020603050405020304" pitchFamily="18" charset="0"/>
              </a:rPr>
              <a:t>Passing parameters to awk from the command-line</a:t>
            </a:r>
          </a:p>
        </p:txBody>
      </p:sp>
      <p:sp>
        <p:nvSpPr>
          <p:cNvPr id="308229" name="Rectangle 3"/>
          <p:cNvSpPr>
            <a:spLocks noGrp="1" noChangeArrowheads="1"/>
          </p:cNvSpPr>
          <p:nvPr>
            <p:ph idx="1"/>
          </p:nvPr>
        </p:nvSpPr>
        <p:spPr>
          <a:xfrm>
            <a:off x="1809750" y="2286000"/>
            <a:ext cx="8650288" cy="2419350"/>
          </a:xfrm>
        </p:spPr>
        <p:txBody>
          <a:bodyPr/>
          <a:lstStyle/>
          <a:p>
            <a:pPr algn="l" rtl="0" eaLnBrk="1" hangingPunct="1"/>
            <a:r>
              <a:rPr lang="en-US" sz="2400" dirty="0">
                <a:cs typeface="Arial" panose="020B0604020202020204" pitchFamily="34" charset="0"/>
              </a:rPr>
              <a:t>Passing parameters to awk from the command-line is possible. Use the format –v </a:t>
            </a:r>
            <a:r>
              <a:rPr lang="en-US" sz="2400" dirty="0" err="1">
                <a:cs typeface="Arial" panose="020B0604020202020204" pitchFamily="34" charset="0"/>
              </a:rPr>
              <a:t>paramter</a:t>
            </a:r>
            <a:r>
              <a:rPr lang="en-US" sz="2400" dirty="0">
                <a:cs typeface="Arial" panose="020B0604020202020204" pitchFamily="34" charset="0"/>
              </a:rPr>
              <a:t>=value in the command line to give the </a:t>
            </a:r>
            <a:r>
              <a:rPr lang="en-US" sz="2400" dirty="0" err="1">
                <a:cs typeface="Arial" panose="020B0604020202020204" pitchFamily="34" charset="0"/>
              </a:rPr>
              <a:t>paramter</a:t>
            </a:r>
            <a:r>
              <a:rPr lang="en-US" sz="2400" dirty="0">
                <a:cs typeface="Arial" panose="020B0604020202020204" pitchFamily="34" charset="0"/>
              </a:rPr>
              <a:t> a value. awk will initialize the variable before starting to process the file (and before BEGIN is considered true)</a:t>
            </a:r>
          </a:p>
          <a:p>
            <a:pPr lvl="1" algn="l" rtl="0" eaLnBrk="1" hangingPunct="1"/>
            <a:r>
              <a:rPr lang="en-US" sz="2000" dirty="0">
                <a:cs typeface="Arial" panose="020B0604020202020204" pitchFamily="34" charset="0"/>
              </a:rPr>
              <a:t>awk -f ./</a:t>
            </a:r>
            <a:r>
              <a:rPr lang="en-US" sz="2000" dirty="0" err="1">
                <a:cs typeface="Arial" panose="020B0604020202020204" pitchFamily="34" charset="0"/>
              </a:rPr>
              <a:t>sumCol.awk</a:t>
            </a:r>
            <a:r>
              <a:rPr lang="en-US" sz="2000" dirty="0">
                <a:cs typeface="Arial" panose="020B0604020202020204" pitchFamily="34" charset="0"/>
              </a:rPr>
              <a:t> –v </a:t>
            </a:r>
            <a:r>
              <a:rPr lang="en-US" sz="2000" dirty="0" err="1">
                <a:cs typeface="Arial" panose="020B0604020202020204" pitchFamily="34" charset="0"/>
              </a:rPr>
              <a:t>colNum</a:t>
            </a:r>
            <a:r>
              <a:rPr lang="en-US" sz="2000" dirty="0">
                <a:cs typeface="Arial" panose="020B0604020202020204" pitchFamily="34" charset="0"/>
              </a:rPr>
              <a:t>=1 </a:t>
            </a:r>
            <a:r>
              <a:rPr lang="en-US" sz="2000" dirty="0" err="1">
                <a:cs typeface="Arial" panose="020B0604020202020204" pitchFamily="34" charset="0"/>
              </a:rPr>
              <a:t>textfile</a:t>
            </a:r>
            <a:endParaRPr lang="en-US" sz="2000" dirty="0">
              <a:cs typeface="Arial" panose="020B0604020202020204" pitchFamily="34" charset="0"/>
            </a:endParaRPr>
          </a:p>
        </p:txBody>
      </p:sp>
      <p:sp>
        <p:nvSpPr>
          <p:cNvPr id="308230" name="Text Box 4"/>
          <p:cNvSpPr txBox="1">
            <a:spLocks noChangeArrowheads="1"/>
          </p:cNvSpPr>
          <p:nvPr/>
        </p:nvSpPr>
        <p:spPr bwMode="auto">
          <a:xfrm>
            <a:off x="2566988" y="5024438"/>
            <a:ext cx="4824412" cy="9255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rtl="0" eaLnBrk="1" hangingPunct="1">
              <a:spcBef>
                <a:spcPct val="0"/>
              </a:spcBef>
              <a:buFontTx/>
              <a:buNone/>
            </a:pPr>
            <a:r>
              <a:rPr lang="he-IL" sz="1800" b="1">
                <a:latin typeface="Arial" panose="020B0604020202020204" pitchFamily="34" charset="0"/>
              </a:rPr>
              <a:t>}</a:t>
            </a:r>
            <a:r>
              <a:rPr lang="en-US" sz="1800" b="1">
                <a:latin typeface="Arial" panose="020B0604020202020204" pitchFamily="34" charset="0"/>
              </a:rPr>
              <a:t> sum = sum + $colNum }</a:t>
            </a:r>
          </a:p>
          <a:p>
            <a:pPr algn="l" rtl="0" eaLnBrk="1" hangingPunct="1">
              <a:spcBef>
                <a:spcPct val="0"/>
              </a:spcBef>
              <a:buFontTx/>
              <a:buNone/>
            </a:pPr>
            <a:r>
              <a:rPr lang="en-US" sz="1800" b="1">
                <a:latin typeface="Arial" panose="020B0604020202020204" pitchFamily="34" charset="0"/>
              </a:rPr>
              <a:t>END {   </a:t>
            </a:r>
          </a:p>
          <a:p>
            <a:pPr algn="l" rtl="0" eaLnBrk="1" hangingPunct="1">
              <a:spcBef>
                <a:spcPct val="0"/>
              </a:spcBef>
              <a:buFontTx/>
              <a:buNone/>
            </a:pPr>
            <a:r>
              <a:rPr lang="en-US" sz="1800" b="1">
                <a:latin typeface="Arial" panose="020B0604020202020204" pitchFamily="34" charset="0"/>
              </a:rPr>
              <a:t> print "Sum Of Column "colNum": "sum }</a:t>
            </a:r>
          </a:p>
        </p:txBody>
      </p:sp>
      <p:sp>
        <p:nvSpPr>
          <p:cNvPr id="308231" name="Text Box 5"/>
          <p:cNvSpPr txBox="1">
            <a:spLocks noChangeArrowheads="1"/>
          </p:cNvSpPr>
          <p:nvPr/>
        </p:nvSpPr>
        <p:spPr bwMode="auto">
          <a:xfrm>
            <a:off x="8329614" y="5038725"/>
            <a:ext cx="935037" cy="7889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buFontTx/>
              <a:buNone/>
            </a:pPr>
            <a:r>
              <a:rPr lang="en-US" sz="1800" b="1">
                <a:latin typeface="Arial" panose="020B0604020202020204" pitchFamily="34" charset="0"/>
              </a:rPr>
              <a:t>1 2 3</a:t>
            </a:r>
          </a:p>
          <a:p>
            <a:pPr algn="ctr" eaLnBrk="1" hangingPunct="1">
              <a:spcBef>
                <a:spcPct val="50000"/>
              </a:spcBef>
              <a:buFontTx/>
              <a:buNone/>
            </a:pPr>
            <a:r>
              <a:rPr lang="en-US" sz="1800" b="1">
                <a:latin typeface="Arial" panose="020B0604020202020204" pitchFamily="34" charset="0"/>
              </a:rPr>
              <a:t>4 5 6</a:t>
            </a:r>
          </a:p>
        </p:txBody>
      </p:sp>
      <p:sp>
        <p:nvSpPr>
          <p:cNvPr id="308232" name="Text Box 6"/>
          <p:cNvSpPr txBox="1">
            <a:spLocks noChangeArrowheads="1"/>
          </p:cNvSpPr>
          <p:nvPr/>
        </p:nvSpPr>
        <p:spPr bwMode="auto">
          <a:xfrm>
            <a:off x="3792539" y="4664076"/>
            <a:ext cx="19446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buFontTx/>
              <a:buNone/>
            </a:pPr>
            <a:r>
              <a:rPr lang="en-US" sz="1800" b="1">
                <a:latin typeface="Arial" panose="020B0604020202020204" pitchFamily="34" charset="0"/>
              </a:rPr>
              <a:t>sumCol.awk</a:t>
            </a:r>
          </a:p>
        </p:txBody>
      </p:sp>
      <p:sp>
        <p:nvSpPr>
          <p:cNvPr id="308233" name="Text Box 7"/>
          <p:cNvSpPr txBox="1">
            <a:spLocks noChangeArrowheads="1"/>
          </p:cNvSpPr>
          <p:nvPr/>
        </p:nvSpPr>
        <p:spPr bwMode="auto">
          <a:xfrm>
            <a:off x="8328026" y="4675188"/>
            <a:ext cx="9366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rtl="1">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r" rtl="1">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r" rtl="1">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r" rtl="1">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eaLnBrk="1" hangingPunct="1">
              <a:spcBef>
                <a:spcPct val="50000"/>
              </a:spcBef>
              <a:buFontTx/>
              <a:buNone/>
            </a:pPr>
            <a:r>
              <a:rPr lang="en-US" sz="1800" b="1">
                <a:latin typeface="Arial" panose="020B0604020202020204" pitchFamily="34" charset="0"/>
              </a:rPr>
              <a:t>textfile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228</a:t>
            </a:fld>
            <a:endParaRPr lang="he-IL" dirty="0"/>
          </a:p>
        </p:txBody>
      </p:sp>
    </p:spTree>
    <p:extLst>
      <p:ext uri="{BB962C8B-B14F-4D97-AF65-F5344CB8AC3E}">
        <p14:creationId xmlns:p14="http://schemas.microsoft.com/office/powerpoint/2010/main" xmlns="" val="4129492208"/>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2"/>
          <p:cNvSpPr>
            <a:spLocks noGrp="1" noChangeArrowheads="1"/>
          </p:cNvSpPr>
          <p:nvPr>
            <p:ph type="title"/>
          </p:nvPr>
        </p:nvSpPr>
        <p:spPr>
          <a:xfrm>
            <a:off x="2564051" y="21432"/>
            <a:ext cx="8229600" cy="1143000"/>
          </a:xfrm>
        </p:spPr>
        <p:txBody>
          <a:bodyPr>
            <a:normAutofit/>
          </a:bodyPr>
          <a:lstStyle/>
          <a:p>
            <a:r>
              <a:rPr lang="en-US" dirty="0" err="1">
                <a:solidFill>
                  <a:schemeClr val="bg1"/>
                </a:solidFill>
                <a:cs typeface="Times New Roman" panose="02020603050405020304" pitchFamily="18" charset="0"/>
              </a:rPr>
              <a:t>Env</a:t>
            </a:r>
            <a:r>
              <a:rPr lang="en-US" dirty="0">
                <a:solidFill>
                  <a:schemeClr val="bg1"/>
                </a:solidFill>
                <a:cs typeface="Times New Roman" panose="02020603050405020304" pitchFamily="18" charset="0"/>
              </a:rPr>
              <a:t> variables &amp; exit</a:t>
            </a:r>
          </a:p>
        </p:txBody>
      </p:sp>
      <p:sp>
        <p:nvSpPr>
          <p:cNvPr id="309253" name="Rectangle 3"/>
          <p:cNvSpPr>
            <a:spLocks noGrp="1" noChangeArrowheads="1"/>
          </p:cNvSpPr>
          <p:nvPr>
            <p:ph idx="1"/>
          </p:nvPr>
        </p:nvSpPr>
        <p:spPr/>
        <p:txBody>
          <a:bodyPr/>
          <a:lstStyle/>
          <a:p>
            <a:pPr algn="l" rtl="0" eaLnBrk="1" hangingPunct="1">
              <a:lnSpc>
                <a:spcPct val="90000"/>
              </a:lnSpc>
            </a:pPr>
            <a:r>
              <a:rPr lang="en-US" sz="2400" b="1" dirty="0">
                <a:cs typeface="Arial" panose="020B0604020202020204" pitchFamily="34" charset="0"/>
              </a:rPr>
              <a:t>awk may access the process</a:t>
            </a:r>
            <a:r>
              <a:rPr lang="en-US" sz="2400" b="1" dirty="0">
                <a:latin typeface="Times New Roman" panose="02020603050405020304" pitchFamily="18" charset="0"/>
                <a:cs typeface="Arial" panose="020B0604020202020204" pitchFamily="34" charset="0"/>
              </a:rPr>
              <a:t>’</a:t>
            </a:r>
            <a:r>
              <a:rPr lang="en-US" sz="2400" b="1" dirty="0">
                <a:cs typeface="Arial" panose="020B0604020202020204" pitchFamily="34" charset="0"/>
              </a:rPr>
              <a:t>s environment variables. The special </a:t>
            </a:r>
            <a:r>
              <a:rPr lang="en-US" sz="2400" i="1" dirty="0">
                <a:cs typeface="Arial" panose="020B0604020202020204" pitchFamily="34" charset="0"/>
              </a:rPr>
              <a:t>ENVIRON</a:t>
            </a:r>
            <a:r>
              <a:rPr lang="en-US" sz="2400" b="1" dirty="0">
                <a:cs typeface="Arial" panose="020B0604020202020204" pitchFamily="34" charset="0"/>
              </a:rPr>
              <a:t> array holds those variables.</a:t>
            </a:r>
          </a:p>
          <a:p>
            <a:pPr algn="l" rtl="0" eaLnBrk="1" hangingPunct="1">
              <a:lnSpc>
                <a:spcPct val="90000"/>
              </a:lnSpc>
            </a:pPr>
            <a:r>
              <a:rPr lang="en-US" sz="2400" dirty="0">
                <a:cs typeface="Arial" panose="020B0604020202020204" pitchFamily="34" charset="0"/>
              </a:rPr>
              <a:t>For example: ENVIRON[</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HOME</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a:t>
            </a:r>
          </a:p>
          <a:p>
            <a:pPr algn="l" rtl="0" eaLnBrk="1" hangingPunct="1">
              <a:lnSpc>
                <a:spcPct val="90000"/>
              </a:lnSpc>
            </a:pPr>
            <a:r>
              <a:rPr lang="en-US" sz="2400" b="1" dirty="0">
                <a:cs typeface="Arial" panose="020B0604020202020204" pitchFamily="34" charset="0"/>
              </a:rPr>
              <a:t>Awk allows an early termination of the program by using the </a:t>
            </a:r>
            <a:r>
              <a:rPr lang="en-US" sz="2400" dirty="0">
                <a:latin typeface="Times New Roman" panose="02020603050405020304" pitchFamily="18" charset="0"/>
                <a:cs typeface="Arial" panose="020B0604020202020204" pitchFamily="34" charset="0"/>
              </a:rPr>
              <a:t>“</a:t>
            </a:r>
            <a:r>
              <a:rPr lang="en-US" sz="2400" b="1" dirty="0">
                <a:cs typeface="Arial" panose="020B0604020202020204" pitchFamily="34" charset="0"/>
              </a:rPr>
              <a:t>exit</a:t>
            </a:r>
            <a:r>
              <a:rPr lang="en-US" sz="2400" dirty="0">
                <a:latin typeface="Times New Roman" panose="02020603050405020304" pitchFamily="18" charset="0"/>
                <a:cs typeface="Arial" panose="020B0604020202020204" pitchFamily="34" charset="0"/>
              </a:rPr>
              <a:t>”</a:t>
            </a:r>
            <a:r>
              <a:rPr lang="en-US" sz="2400" b="1" dirty="0">
                <a:cs typeface="Arial" panose="020B0604020202020204" pitchFamily="34" charset="0"/>
              </a:rPr>
              <a:t> command</a:t>
            </a:r>
          </a:p>
          <a:p>
            <a:pPr algn="l" rtl="0" eaLnBrk="1" hangingPunct="1">
              <a:lnSpc>
                <a:spcPct val="90000"/>
              </a:lnSpc>
            </a:pPr>
            <a:r>
              <a:rPr lang="en-US" sz="2400" b="1" dirty="0">
                <a:cs typeface="Arial" panose="020B0604020202020204" pitchFamily="34" charset="0"/>
              </a:rPr>
              <a:t>For example: </a:t>
            </a:r>
            <a:r>
              <a:rPr lang="en-US" sz="2400" dirty="0">
                <a:cs typeface="Arial" panose="020B0604020202020204" pitchFamily="34" charset="0"/>
              </a:rPr>
              <a:t>exit [Expression]</a:t>
            </a:r>
          </a:p>
          <a:p>
            <a:pPr algn="l" rtl="0" eaLnBrk="1" hangingPunct="1">
              <a:lnSpc>
                <a:spcPct val="90000"/>
              </a:lnSpc>
            </a:pPr>
            <a:r>
              <a:rPr lang="en-US" sz="2400" dirty="0">
                <a:cs typeface="Arial" panose="020B0604020202020204" pitchFamily="34" charset="0"/>
              </a:rPr>
              <a:t>The exit statement first invokes all END actions in the order they occur, then terminates the awk command with an exit status specified by the Expression parameter.</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229</a:t>
            </a:fld>
            <a:endParaRPr lang="he-IL" dirty="0"/>
          </a:p>
        </p:txBody>
      </p:sp>
    </p:spTree>
    <p:extLst>
      <p:ext uri="{BB962C8B-B14F-4D97-AF65-F5344CB8AC3E}">
        <p14:creationId xmlns:p14="http://schemas.microsoft.com/office/powerpoint/2010/main" xmlns="" val="41782178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13764" y="265787"/>
            <a:ext cx="8229600" cy="1143000"/>
          </a:xfrm>
        </p:spPr>
        <p:txBody>
          <a:bodyPr/>
          <a:lstStyle/>
          <a:p>
            <a:r>
              <a:rPr lang="en-US" dirty="0">
                <a:solidFill>
                  <a:schemeClr val="bg1"/>
                </a:solidFill>
                <a:cs typeface="Times New Roman" panose="02020603050405020304" pitchFamily="18" charset="0"/>
              </a:rPr>
              <a:t>Creating Directories</a:t>
            </a:r>
          </a:p>
        </p:txBody>
      </p:sp>
      <p:sp>
        <p:nvSpPr>
          <p:cNvPr id="27653" name="Rectangle 3"/>
          <p:cNvSpPr>
            <a:spLocks noGrp="1" noChangeArrowheads="1"/>
          </p:cNvSpPr>
          <p:nvPr>
            <p:ph idx="1"/>
          </p:nvPr>
        </p:nvSpPr>
        <p:spPr/>
        <p:txBody>
          <a:bodyPr/>
          <a:lstStyle/>
          <a:p>
            <a:pPr algn="l" rtl="0" eaLnBrk="1" hangingPunct="1">
              <a:lnSpc>
                <a:spcPct val="80000"/>
              </a:lnSpc>
              <a:defRPr/>
            </a:pPr>
            <a:r>
              <a:rPr lang="en-US" dirty="0"/>
              <a:t>Create directory using a full path name</a:t>
            </a:r>
          </a:p>
          <a:p>
            <a:pPr lvl="1" algn="l" rtl="0">
              <a:lnSpc>
                <a:spcPct val="80000"/>
              </a:lnSpc>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smtClean="0">
                <a:solidFill>
                  <a:srgbClr val="006F6C"/>
                </a:solidFill>
              </a:rPr>
              <a:t>mkdir</a:t>
            </a:r>
            <a:r>
              <a:rPr lang="en-US" dirty="0" smtClean="0">
                <a:solidFill>
                  <a:srgbClr val="006F6C"/>
                </a:solidFill>
              </a:rPr>
              <a:t> </a:t>
            </a:r>
            <a:r>
              <a:rPr lang="en-US" dirty="0">
                <a:solidFill>
                  <a:srgbClr val="006F6C"/>
                </a:solidFill>
              </a:rPr>
              <a:t>/</a:t>
            </a:r>
            <a:r>
              <a:rPr lang="en-US" dirty="0" err="1">
                <a:solidFill>
                  <a:srgbClr val="006F6C"/>
                </a:solidFill>
              </a:rPr>
              <a:t>bsmh</a:t>
            </a:r>
            <a:r>
              <a:rPr lang="en-US" dirty="0">
                <a:solidFill>
                  <a:srgbClr val="006F6C"/>
                </a:solidFill>
              </a:rPr>
              <a:t>/courses/w61/w6100/exercise</a:t>
            </a:r>
          </a:p>
          <a:p>
            <a:pPr algn="l" rtl="0" eaLnBrk="1" hangingPunct="1">
              <a:lnSpc>
                <a:spcPct val="80000"/>
              </a:lnSpc>
              <a:defRPr/>
            </a:pPr>
            <a:r>
              <a:rPr lang="en-US" dirty="0"/>
              <a:t>Create directory using a relative path name</a:t>
            </a:r>
          </a:p>
          <a:p>
            <a:pPr lvl="1" algn="l" rtl="0">
              <a:lnSpc>
                <a:spcPct val="80000"/>
              </a:lnSpc>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smtClean="0">
                <a:solidFill>
                  <a:srgbClr val="006F6C"/>
                </a:solidFill>
              </a:rPr>
              <a:t>pwd</a:t>
            </a:r>
            <a:endParaRPr lang="en-US" dirty="0">
              <a:solidFill>
                <a:srgbClr val="006F6C"/>
              </a:solidFill>
            </a:endParaRPr>
          </a:p>
          <a:p>
            <a:pPr lvl="1" algn="l" rtl="0" eaLnBrk="1" hangingPunct="1">
              <a:lnSpc>
                <a:spcPct val="80000"/>
              </a:lnSpc>
              <a:buFont typeface="Wingdings" pitchFamily="2" charset="2"/>
              <a:buNone/>
              <a:defRPr/>
            </a:pPr>
            <a:r>
              <a:rPr lang="en-US" dirty="0">
                <a:solidFill>
                  <a:srgbClr val="006F6C"/>
                </a:solidFill>
              </a:rPr>
              <a:t>/</a:t>
            </a:r>
            <a:r>
              <a:rPr lang="en-US" dirty="0" err="1">
                <a:solidFill>
                  <a:srgbClr val="006F6C"/>
                </a:solidFill>
              </a:rPr>
              <a:t>bsmh</a:t>
            </a:r>
            <a:r>
              <a:rPr lang="en-US" dirty="0">
                <a:solidFill>
                  <a:srgbClr val="006F6C"/>
                </a:solidFill>
              </a:rPr>
              <a:t>/courses/w61/w6100</a:t>
            </a:r>
          </a:p>
          <a:p>
            <a:pPr lvl="1" algn="l" rtl="0">
              <a:lnSpc>
                <a:spcPct val="80000"/>
              </a:lnSpc>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smtClean="0">
                <a:solidFill>
                  <a:srgbClr val="006F6C"/>
                </a:solidFill>
              </a:rPr>
              <a:t>mkdir</a:t>
            </a:r>
            <a:r>
              <a:rPr lang="en-US" dirty="0" smtClean="0">
                <a:solidFill>
                  <a:srgbClr val="006F6C"/>
                </a:solidFill>
              </a:rPr>
              <a:t> </a:t>
            </a:r>
            <a:r>
              <a:rPr lang="en-US" dirty="0">
                <a:solidFill>
                  <a:srgbClr val="006F6C"/>
                </a:solidFill>
              </a:rPr>
              <a:t>exercise</a:t>
            </a:r>
          </a:p>
          <a:p>
            <a:pPr algn="l" rtl="0" eaLnBrk="1" hangingPunct="1">
              <a:lnSpc>
                <a:spcPct val="80000"/>
              </a:lnSpc>
              <a:defRPr/>
            </a:pPr>
            <a:r>
              <a:rPr lang="en-US" dirty="0"/>
              <a:t>Use –p option to create “</a:t>
            </a:r>
            <a:r>
              <a:rPr lang="en-US" b="1" u="sng" dirty="0"/>
              <a:t>p</a:t>
            </a:r>
            <a:r>
              <a:rPr lang="en-US" dirty="0"/>
              <a:t>arent” directories as needed</a:t>
            </a:r>
          </a:p>
          <a:p>
            <a:pPr marL="444500" lvl="1" indent="-63500" algn="l" rtl="0">
              <a:lnSpc>
                <a:spcPct val="80000"/>
              </a:lnSpc>
              <a:buNone/>
              <a:defRPr/>
            </a:pPr>
            <a:r>
              <a:rPr lang="en-US" dirty="0">
                <a:solidFill>
                  <a:srgbClr val="006F6C"/>
                </a:solidFill>
              </a:rPr>
              <a:t>	</a:t>
            </a:r>
            <a:r>
              <a:rPr lang="en-US" dirty="0">
                <a:solidFill>
                  <a:schemeClr val="bg1">
                    <a:lumMod val="50000"/>
                  </a:schemeClr>
                </a:solidFill>
                <a:cs typeface="Arial" panose="020B0604020202020204" pitchFamily="34" charset="0"/>
              </a:rPr>
              <a:t> PROMPT&gt;</a:t>
            </a:r>
            <a:r>
              <a:rPr lang="en-US" dirty="0">
                <a:solidFill>
                  <a:srgbClr val="006F6C"/>
                </a:solidFill>
                <a:cs typeface="Arial" panose="020B0604020202020204" pitchFamily="34" charset="0"/>
              </a:rPr>
              <a:t> </a:t>
            </a:r>
            <a:r>
              <a:rPr lang="en-US" dirty="0" err="1" smtClean="0">
                <a:solidFill>
                  <a:srgbClr val="006F6C"/>
                </a:solidFill>
              </a:rPr>
              <a:t>mkdir</a:t>
            </a:r>
            <a:r>
              <a:rPr lang="en-US" dirty="0" smtClean="0">
                <a:solidFill>
                  <a:srgbClr val="006F6C"/>
                </a:solidFill>
              </a:rPr>
              <a:t> </a:t>
            </a:r>
            <a:r>
              <a:rPr lang="en-US" dirty="0">
                <a:solidFill>
                  <a:srgbClr val="006F6C"/>
                </a:solidFill>
              </a:rPr>
              <a:t>–p final/exercise1</a:t>
            </a:r>
          </a:p>
          <a:p>
            <a:pPr marL="444500" lvl="1" indent="-63500" algn="l" rtl="0">
              <a:lnSpc>
                <a:spcPct val="80000"/>
              </a:lnSpc>
              <a:buNone/>
              <a:defRPr/>
            </a:pPr>
            <a:r>
              <a:rPr lang="en-US" dirty="0" smtClean="0"/>
              <a:t>	Will create both final and final/exercise1</a:t>
            </a:r>
          </a:p>
          <a:p>
            <a:pPr algn="l" rtl="0" eaLnBrk="1" hangingPunct="1">
              <a:lnSpc>
                <a:spcPct val="80000"/>
              </a:lnSpc>
              <a:defRPr/>
            </a:pPr>
            <a:endParaRPr lang="en-US" sz="2400" dirty="0">
              <a:solidFill>
                <a:srgbClr val="006F6C"/>
              </a:solidFill>
            </a:endParaRPr>
          </a:p>
        </p:txBody>
      </p:sp>
    </p:spTree>
    <p:extLst>
      <p:ext uri="{BB962C8B-B14F-4D97-AF65-F5344CB8AC3E}">
        <p14:creationId xmlns:p14="http://schemas.microsoft.com/office/powerpoint/2010/main" xmlns="" val="1288591370"/>
      </p:ext>
    </p:extLst>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0" y="-135916"/>
            <a:ext cx="10515600" cy="1325563"/>
          </a:xfrm>
        </p:spPr>
        <p:txBody>
          <a:bodyPr>
            <a:normAutofit/>
          </a:bodyPr>
          <a:lstStyle/>
          <a:p>
            <a:r>
              <a:rPr lang="he-IL" dirty="0">
                <a:solidFill>
                  <a:schemeClr val="bg1"/>
                </a:solidFill>
                <a:cs typeface="Times New Roman" panose="02020603050405020304" pitchFamily="18" charset="0"/>
              </a:rPr>
              <a:t>תרגיל </a:t>
            </a:r>
            <a:r>
              <a:rPr lang="en-US" dirty="0">
                <a:solidFill>
                  <a:schemeClr val="bg1"/>
                </a:solidFill>
                <a:cs typeface="Times New Roman" panose="02020603050405020304" pitchFamily="18" charset="0"/>
              </a:rPr>
              <a:t>AWK</a:t>
            </a:r>
            <a:endParaRPr lang="he-IL" dirty="0">
              <a:solidFill>
                <a:schemeClr val="bg1"/>
              </a:solidFill>
              <a:cs typeface="Times New Roman" panose="02020603050405020304" pitchFamily="18" charset="0"/>
            </a:endParaRPr>
          </a:p>
        </p:txBody>
      </p:sp>
      <p:sp>
        <p:nvSpPr>
          <p:cNvPr id="3" name="מציין מיקום תוכן 2"/>
          <p:cNvSpPr>
            <a:spLocks noGrp="1"/>
          </p:cNvSpPr>
          <p:nvPr>
            <p:ph idx="1"/>
          </p:nvPr>
        </p:nvSpPr>
        <p:spPr>
          <a:xfrm>
            <a:off x="428583" y="1106859"/>
            <a:ext cx="10515600" cy="4351338"/>
          </a:xfrm>
        </p:spPr>
        <p:txBody>
          <a:bodyPr>
            <a:normAutofit fontScale="25000" lnSpcReduction="20000"/>
          </a:bodyPr>
          <a:lstStyle/>
          <a:p>
            <a:r>
              <a:rPr lang="he-IL" sz="6400" dirty="0"/>
              <a:t>נתון קובץ המכיל מידע על שחקנים, קבוצות והציונים שלהם.</a:t>
            </a:r>
            <a:endParaRPr lang="en-US" sz="6400" dirty="0"/>
          </a:p>
          <a:p>
            <a:pPr marL="0" indent="0">
              <a:buNone/>
            </a:pPr>
            <a:r>
              <a:rPr lang="he-IL" sz="6400" dirty="0"/>
              <a:t>כל שחקן שייך לקבוצה מסוימת. ויש לו 3 ציונים, מבחן ראשון, שני ושלישי.</a:t>
            </a:r>
            <a:endParaRPr lang="en-US" sz="6400" dirty="0"/>
          </a:p>
          <a:p>
            <a:pPr marL="0" indent="0">
              <a:buNone/>
            </a:pPr>
            <a:r>
              <a:rPr lang="he-IL" sz="6400" dirty="0"/>
              <a:t>קובץ הטקסט יהיה מהצורה :</a:t>
            </a:r>
            <a:endParaRPr lang="en-US" sz="6400" dirty="0"/>
          </a:p>
          <a:p>
            <a:pPr marL="0" indent="0">
              <a:buFont typeface="Arial" panose="020B0604020202020204" pitchFamily="34" charset="0"/>
              <a:buNone/>
            </a:pPr>
            <a:endParaRPr lang="en-US" sz="6400" dirty="0" smtClean="0"/>
          </a:p>
          <a:p>
            <a:pPr marL="0" indent="0">
              <a:buFont typeface="Arial" panose="020B0604020202020204" pitchFamily="34" charset="0"/>
              <a:buNone/>
            </a:pPr>
            <a:endParaRPr lang="en-US" sz="6400" dirty="0"/>
          </a:p>
          <a:p>
            <a:pPr marL="0" indent="0">
              <a:buFont typeface="Arial" panose="020B0604020202020204" pitchFamily="34" charset="0"/>
              <a:buNone/>
            </a:pPr>
            <a:r>
              <a:rPr lang="he-IL" sz="6400" dirty="0" smtClean="0"/>
              <a:t>השורה </a:t>
            </a:r>
            <a:r>
              <a:rPr lang="he-IL" sz="6400" dirty="0"/>
              <a:t>הראשונה היא הכותרת (יש להתעלם ממנה).</a:t>
            </a:r>
            <a:endParaRPr lang="en-US" sz="6400" dirty="0"/>
          </a:p>
          <a:p>
            <a:pPr marL="0" indent="0">
              <a:buFont typeface="Arial" panose="020B0604020202020204" pitchFamily="34" charset="0"/>
              <a:buNone/>
            </a:pPr>
            <a:r>
              <a:rPr lang="he-IL" sz="6400" dirty="0"/>
              <a:t>כל השורות שאחרי, מכילות שם השחקן, לאיזו קבוצה הוא שייך, ו-3 ציונים.</a:t>
            </a:r>
            <a:endParaRPr lang="en-US" sz="6400" dirty="0"/>
          </a:p>
          <a:p>
            <a:pPr marL="0" indent="0">
              <a:buFont typeface="Arial" panose="020B0604020202020204" pitchFamily="34" charset="0"/>
              <a:buNone/>
            </a:pPr>
            <a:r>
              <a:rPr lang="he-IL" sz="6400" dirty="0"/>
              <a:t>צריך לכתוב קובץ </a:t>
            </a:r>
            <a:r>
              <a:rPr lang="en-US" sz="6400" dirty="0" err="1"/>
              <a:t>awk</a:t>
            </a:r>
            <a:r>
              <a:rPr lang="he-IL" sz="6400" dirty="0"/>
              <a:t> שמחשב :</a:t>
            </a:r>
            <a:endParaRPr lang="en-US" sz="6400" dirty="0"/>
          </a:p>
          <a:p>
            <a:pPr marL="0" lvl="0" indent="0">
              <a:buFont typeface="Arial" panose="020B0604020202020204" pitchFamily="34" charset="0"/>
              <a:buNone/>
            </a:pPr>
            <a:r>
              <a:rPr lang="he-IL" sz="6400" dirty="0"/>
              <a:t>ממוצע הציונים לכל שחקן.</a:t>
            </a:r>
            <a:endParaRPr lang="en-US" sz="6400" dirty="0"/>
          </a:p>
          <a:p>
            <a:pPr marL="0" lvl="0" indent="0">
              <a:buFont typeface="Arial" panose="020B0604020202020204" pitchFamily="34" charset="0"/>
              <a:buNone/>
            </a:pPr>
            <a:r>
              <a:rPr lang="he-IL" sz="6400" dirty="0"/>
              <a:t>ממוצע כל מבחן בנפרד.</a:t>
            </a:r>
            <a:endParaRPr lang="en-US" sz="6400" dirty="0"/>
          </a:p>
          <a:p>
            <a:pPr marL="0" indent="0">
              <a:buFont typeface="Arial" panose="020B0604020202020204" pitchFamily="34" charset="0"/>
              <a:buNone/>
            </a:pPr>
            <a:r>
              <a:rPr lang="he-IL" sz="6400" dirty="0"/>
              <a:t>הערה : במידה וציון מסוים שווה ל -1, יש להתעלם ממנו ולא להחשיב אותו בממוצע.</a:t>
            </a:r>
            <a:endParaRPr lang="en-US" sz="6400" dirty="0"/>
          </a:p>
          <a:p>
            <a:pPr marL="0" indent="0">
              <a:buFont typeface="Arial" panose="020B0604020202020204" pitchFamily="34" charset="0"/>
              <a:buNone/>
            </a:pPr>
            <a:r>
              <a:rPr lang="he-IL" sz="6400" dirty="0"/>
              <a:t> </a:t>
            </a:r>
            <a:endParaRPr lang="en-US" sz="6400" dirty="0"/>
          </a:p>
          <a:p>
            <a:pPr marL="0" indent="0">
              <a:buFont typeface="Arial" panose="020B0604020202020204" pitchFamily="34" charset="0"/>
              <a:buNone/>
            </a:pPr>
            <a:r>
              <a:rPr lang="he-IL" sz="6400" dirty="0"/>
              <a:t>ניתן להשתמש בפקודה </a:t>
            </a:r>
            <a:r>
              <a:rPr lang="en-US" sz="6400" dirty="0" err="1"/>
              <a:t>printf</a:t>
            </a:r>
            <a:r>
              <a:rPr lang="he-IL" sz="6400" dirty="0"/>
              <a:t> בשביל להדפיס פלט מסודר למסך. (למשל בעזרת </a:t>
            </a:r>
            <a:r>
              <a:rPr lang="en-US" sz="6400" dirty="0"/>
              <a:t>"%7.2f"</a:t>
            </a:r>
            <a:r>
              <a:rPr lang="he-IL" sz="6400" dirty="0"/>
              <a:t> זה מדפיס שבר למסך שאורכו 7 </a:t>
            </a:r>
            <a:r>
              <a:rPr lang="he-IL" sz="6400" dirty="0" err="1"/>
              <a:t>תוים</a:t>
            </a:r>
            <a:r>
              <a:rPr lang="he-IL" sz="6400" dirty="0"/>
              <a:t>, ורק 2 ספרות אחרי הנקודה העשרונית).</a:t>
            </a:r>
            <a:endParaRPr lang="en-US" sz="6400" dirty="0"/>
          </a:p>
          <a:p>
            <a:pPr marL="0" indent="0">
              <a:buFont typeface="Arial" panose="020B0604020202020204" pitchFamily="34" charset="0"/>
              <a:buNone/>
            </a:pPr>
            <a:r>
              <a:rPr lang="he-IL" sz="6400" dirty="0"/>
              <a:t>יש לשים לב שצריך לשנות את ה </a:t>
            </a:r>
            <a:r>
              <a:rPr lang="en-US" sz="6400" dirty="0"/>
              <a:t>FS</a:t>
            </a:r>
            <a:r>
              <a:rPr lang="he-IL" sz="6400" dirty="0"/>
              <a:t> לפסיק. (</a:t>
            </a:r>
            <a:r>
              <a:rPr lang="en-US" sz="6400" dirty="0"/>
              <a:t>FS = ","</a:t>
            </a:r>
            <a:r>
              <a:rPr lang="he-IL" sz="6400" dirty="0"/>
              <a:t>)</a:t>
            </a:r>
            <a:endParaRPr lang="en-US" sz="6400" dirty="0"/>
          </a:p>
          <a:p>
            <a:pPr marL="0" indent="0">
              <a:buFont typeface="Arial" panose="020B0604020202020204" pitchFamily="34" charset="0"/>
              <a:buNone/>
            </a:pPr>
            <a:r>
              <a:rPr lang="he-IL" sz="6400" dirty="0"/>
              <a:t>קובץ הקלט ייקרא </a:t>
            </a:r>
            <a:r>
              <a:rPr lang="en-US" sz="6400" dirty="0"/>
              <a:t>teams_score.txt</a:t>
            </a:r>
          </a:p>
          <a:p>
            <a:pPr marL="0" indent="0">
              <a:buFont typeface="Arial" panose="020B0604020202020204" pitchFamily="34" charset="0"/>
              <a:buNone/>
            </a:pPr>
            <a:r>
              <a:rPr lang="he-IL" sz="6400" dirty="0"/>
              <a:t>קובץ הסקריפט ייקרא </a:t>
            </a:r>
            <a:r>
              <a:rPr lang="en-US" sz="6400" dirty="0" err="1"/>
              <a:t>teams_script.awk</a:t>
            </a:r>
            <a:endParaRPr lang="en-US" sz="6400" dirty="0"/>
          </a:p>
          <a:p>
            <a:pPr algn="r">
              <a:lnSpc>
                <a:spcPct val="120000"/>
              </a:lnSpc>
              <a:spcBef>
                <a:spcPts val="0"/>
              </a:spcBef>
            </a:pPr>
            <a:endParaRPr lang="he-IL" sz="3600" dirty="0"/>
          </a:p>
        </p:txBody>
      </p:sp>
      <p:sp>
        <p:nvSpPr>
          <p:cNvPr id="4" name="TextBox 3"/>
          <p:cNvSpPr txBox="1"/>
          <p:nvPr/>
        </p:nvSpPr>
        <p:spPr>
          <a:xfrm>
            <a:off x="839244" y="1189647"/>
            <a:ext cx="4081672" cy="1846659"/>
          </a:xfrm>
          <a:prstGeom prst="rect">
            <a:avLst/>
          </a:prstGeom>
          <a:noFill/>
        </p:spPr>
        <p:txBody>
          <a:bodyPr wrap="square" rtlCol="1">
            <a:spAutoFit/>
          </a:bodyPr>
          <a:lstStyle/>
          <a:p>
            <a:pPr algn="l" rtl="0"/>
            <a:r>
              <a:rPr lang="en-US" sz="1600" dirty="0"/>
              <a:t>Name, Team, First Test, Second test, Third test</a:t>
            </a:r>
          </a:p>
          <a:p>
            <a:pPr algn="l" rtl="0"/>
            <a:r>
              <a:rPr lang="en-US" sz="1600" dirty="0"/>
              <a:t>Tom, Red,5,17,22</a:t>
            </a:r>
          </a:p>
          <a:p>
            <a:pPr algn="l" rtl="0"/>
            <a:r>
              <a:rPr lang="en-US" sz="1600" dirty="0"/>
              <a:t>Joe, Green, 3,14,22</a:t>
            </a:r>
          </a:p>
          <a:p>
            <a:pPr algn="l" rtl="0"/>
            <a:r>
              <a:rPr lang="en-US" sz="1600" dirty="0"/>
              <a:t>Maria,Blue,6,18,21</a:t>
            </a:r>
          </a:p>
          <a:p>
            <a:pPr algn="l" rtl="0"/>
            <a:r>
              <a:rPr lang="en-US" sz="1600" dirty="0"/>
              <a:t>Fred,Blue,2,15,23</a:t>
            </a:r>
          </a:p>
          <a:p>
            <a:pPr algn="l" rtl="0"/>
            <a:r>
              <a:rPr lang="en-US" sz="1600" dirty="0"/>
              <a:t>Fred,Blue,2,15,23</a:t>
            </a:r>
          </a:p>
          <a:p>
            <a:endParaRPr lang="he-IL" dirty="0"/>
          </a:p>
        </p:txBody>
      </p:sp>
      <p:cxnSp>
        <p:nvCxnSpPr>
          <p:cNvPr id="6" name="מחבר חץ ישר 5"/>
          <p:cNvCxnSpPr/>
          <p:nvPr/>
        </p:nvCxnSpPr>
        <p:spPr>
          <a:xfrm flipH="1">
            <a:off x="4559474" y="1828800"/>
            <a:ext cx="4058433" cy="1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מציין מיקום של מספר שקופית 9"/>
          <p:cNvSpPr>
            <a:spLocks noGrp="1"/>
          </p:cNvSpPr>
          <p:nvPr>
            <p:ph type="sldNum" sz="quarter" idx="12"/>
          </p:nvPr>
        </p:nvSpPr>
        <p:spPr/>
        <p:txBody>
          <a:bodyPr/>
          <a:lstStyle/>
          <a:p>
            <a:fld id="{6ED936FA-D0DD-4C43-A074-0D522D4EBD9B}" type="slidenum">
              <a:rPr lang="he-IL" smtClean="0"/>
              <a:pPr/>
              <a:t>230</a:t>
            </a:fld>
            <a:endParaRPr lang="he-IL" dirty="0"/>
          </a:p>
        </p:txBody>
      </p:sp>
    </p:spTree>
    <p:extLst>
      <p:ext uri="{BB962C8B-B14F-4D97-AF65-F5344CB8AC3E}">
        <p14:creationId xmlns:p14="http://schemas.microsoft.com/office/powerpoint/2010/main" xmlns="" val="274556499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p:cNvSpPr/>
          <p:nvPr/>
        </p:nvSpPr>
        <p:spPr>
          <a:xfrm>
            <a:off x="6424864" y="2806810"/>
            <a:ext cx="5767136" cy="1963973"/>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b="1" dirty="0" smtClean="0">
                <a:solidFill>
                  <a:prstClr val="white"/>
                </a:solidFill>
                <a:latin typeface="Gisha" panose="020B0502040204020203" pitchFamily="34" charset="-79"/>
                <a:cs typeface="Gisha" panose="020B0502040204020203" pitchFamily="34" charset="-79"/>
              </a:rPr>
              <a:t>Python</a:t>
            </a:r>
            <a:endParaRPr lang="he-IL" sz="4000" b="1" dirty="0">
              <a:solidFill>
                <a:prstClr val="white"/>
              </a:solidFill>
              <a:latin typeface="Gisha" panose="020B0502040204020203" pitchFamily="34" charset="-79"/>
              <a:cs typeface="Gisha" panose="020B0502040204020203" pitchFamily="34" charset="-79"/>
            </a:endParaRPr>
          </a:p>
        </p:txBody>
      </p:sp>
      <p:sp>
        <p:nvSpPr>
          <p:cNvPr id="5" name="מציין מיקום של מספר שקופית 4"/>
          <p:cNvSpPr>
            <a:spLocks noGrp="1"/>
          </p:cNvSpPr>
          <p:nvPr>
            <p:ph type="sldNum" sz="quarter" idx="12"/>
          </p:nvPr>
        </p:nvSpPr>
        <p:spPr/>
        <p:txBody>
          <a:bodyPr/>
          <a:lstStyle/>
          <a:p>
            <a:fld id="{02DEADBB-14E0-4590-9838-47F331917F30}" type="slidenum">
              <a:rPr lang="he-IL" smtClean="0">
                <a:solidFill>
                  <a:prstClr val="white"/>
                </a:solidFill>
              </a:rPr>
              <a:pPr/>
              <a:t>231</a:t>
            </a:fld>
            <a:endParaRPr lang="he-IL">
              <a:solidFill>
                <a:prstClr val="white"/>
              </a:solidFill>
            </a:endParaRPr>
          </a:p>
        </p:txBody>
      </p:sp>
    </p:spTree>
    <p:extLst>
      <p:ext uri="{BB962C8B-B14F-4D97-AF65-F5344CB8AC3E}">
        <p14:creationId xmlns:p14="http://schemas.microsoft.com/office/powerpoint/2010/main" xmlns="" val="421015255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מלבן 12"/>
          <p:cNvSpPr>
            <a:spLocks/>
          </p:cNvSpPr>
          <p:nvPr/>
        </p:nvSpPr>
        <p:spPr>
          <a:xfrm>
            <a:off x="1292303" y="2668668"/>
            <a:ext cx="2666990" cy="3025936"/>
          </a:xfrm>
          <a:prstGeom prst="rect">
            <a:avLst/>
          </a:prstGeom>
          <a:solidFill>
            <a:srgbClr val="47A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solidFill>
                <a:prstClr val="black">
                  <a:lumMod val="75000"/>
                  <a:lumOff val="25000"/>
                </a:prstClr>
              </a:solidFill>
              <a:latin typeface="Goudy Stout" panose="0202090407030B020401" pitchFamily="18" charset="0"/>
              <a:cs typeface="Alef" panose="00000500000000000000" pitchFamily="2" charset="-79"/>
            </a:endParaRPr>
          </a:p>
        </p:txBody>
      </p:sp>
      <p:sp>
        <p:nvSpPr>
          <p:cNvPr id="12" name="מלבן 11"/>
          <p:cNvSpPr>
            <a:spLocks/>
          </p:cNvSpPr>
          <p:nvPr/>
        </p:nvSpPr>
        <p:spPr>
          <a:xfrm>
            <a:off x="8903691" y="2668668"/>
            <a:ext cx="2666990" cy="3025936"/>
          </a:xfrm>
          <a:prstGeom prst="rect">
            <a:avLst/>
          </a:prstGeom>
          <a:solidFill>
            <a:srgbClr val="B2D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solidFill>
                <a:prstClr val="black">
                  <a:lumMod val="75000"/>
                  <a:lumOff val="25000"/>
                </a:prstClr>
              </a:solidFill>
              <a:latin typeface="Goudy Stout" panose="0202090407030B020401" pitchFamily="18" charset="0"/>
              <a:cs typeface="Alef" panose="00000500000000000000" pitchFamily="2" charset="-79"/>
            </a:endParaRPr>
          </a:p>
        </p:txBody>
      </p:sp>
      <p:sp>
        <p:nvSpPr>
          <p:cNvPr id="11" name="מלבן 10"/>
          <p:cNvSpPr>
            <a:spLocks/>
          </p:cNvSpPr>
          <p:nvPr/>
        </p:nvSpPr>
        <p:spPr>
          <a:xfrm>
            <a:off x="5097997" y="2705100"/>
            <a:ext cx="2666990" cy="3025936"/>
          </a:xfrm>
          <a:prstGeom prst="rect">
            <a:avLst/>
          </a:prstGeom>
          <a:solidFill>
            <a:srgbClr val="FFD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00" dirty="0">
              <a:solidFill>
                <a:prstClr val="black">
                  <a:lumMod val="75000"/>
                  <a:lumOff val="25000"/>
                </a:prstClr>
              </a:solidFill>
              <a:latin typeface="Goudy Stout" panose="0202090407030B020401" pitchFamily="18" charset="0"/>
              <a:cs typeface="Alef" panose="00000500000000000000" pitchFamily="2" charset="-79"/>
            </a:endParaRPr>
          </a:p>
        </p:txBody>
      </p:sp>
      <p:sp>
        <p:nvSpPr>
          <p:cNvPr id="7" name="כותרת 6"/>
          <p:cNvSpPr>
            <a:spLocks noGrp="1"/>
          </p:cNvSpPr>
          <p:nvPr>
            <p:ph type="title"/>
          </p:nvPr>
        </p:nvSpPr>
        <p:spPr>
          <a:xfrm>
            <a:off x="277279" y="-115710"/>
            <a:ext cx="10515600" cy="1325563"/>
          </a:xfrm>
        </p:spPr>
        <p:txBody>
          <a:bodyPr>
            <a:normAutofit/>
          </a:bodyPr>
          <a:lstStyle/>
          <a:p>
            <a:r>
              <a:rPr lang="he-IL" dirty="0">
                <a:solidFill>
                  <a:schemeClr val="bg1"/>
                </a:solidFill>
                <a:cs typeface="Times New Roman" panose="02020603050405020304" pitchFamily="18" charset="0"/>
              </a:rPr>
              <a:t>שפות סקריפט</a:t>
            </a:r>
          </a:p>
        </p:txBody>
      </p:sp>
      <p:sp>
        <p:nvSpPr>
          <p:cNvPr id="32" name="מציין מיקום תוכן 7"/>
          <p:cNvSpPr>
            <a:spLocks noGrp="1"/>
          </p:cNvSpPr>
          <p:nvPr>
            <p:ph idx="1"/>
          </p:nvPr>
        </p:nvSpPr>
        <p:spPr>
          <a:xfrm>
            <a:off x="-220577" y="1526328"/>
            <a:ext cx="11561677" cy="4168276"/>
          </a:xfrm>
        </p:spPr>
        <p:txBody>
          <a:bodyPr>
            <a:normAutofit/>
          </a:bodyPr>
          <a:lstStyle/>
          <a:p>
            <a:r>
              <a:rPr lang="he-IL" sz="2200" dirty="0" smtClean="0"/>
              <a:t>שפות תכנות אשר אינן עוברות קומפילציה</a:t>
            </a:r>
          </a:p>
          <a:p>
            <a:r>
              <a:rPr lang="he-IL" sz="2200" dirty="0" smtClean="0"/>
              <a:t>תכניות מורצות ע"י תכנית שמפענחת ומבצעת את הפקודות בזמן אמת</a:t>
            </a:r>
            <a:endParaRPr lang="he-IL" sz="2200" dirty="0"/>
          </a:p>
        </p:txBody>
      </p:sp>
      <p:pic>
        <p:nvPicPr>
          <p:cNvPr id="1026" name="Picture 2" descr="Python tutoria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70975" y="3326062"/>
            <a:ext cx="2270125" cy="1711149"/>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Perl Tutoria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35079" y="3192462"/>
            <a:ext cx="1790700" cy="22479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Ruby Tutorial"/>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92348" y="3151267"/>
            <a:ext cx="1866900"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תמונה 13"/>
          <p:cNvPicPr>
            <a:picLocks noChangeAspect="1"/>
          </p:cNvPicPr>
          <p:nvPr/>
        </p:nvPicPr>
        <p:blipFill>
          <a:blip r:embed="rId5" cstate="print"/>
          <a:stretch>
            <a:fillRect/>
          </a:stretch>
        </p:blipFill>
        <p:spPr>
          <a:xfrm>
            <a:off x="192504" y="1068722"/>
            <a:ext cx="1038225" cy="885825"/>
          </a:xfrm>
          <a:prstGeom prst="rect">
            <a:avLst/>
          </a:prstGeom>
        </p:spPr>
      </p:pic>
      <p:sp>
        <p:nvSpPr>
          <p:cNvPr id="6" name="מציין מיקום של מספר שקופית 5"/>
          <p:cNvSpPr>
            <a:spLocks noGrp="1"/>
          </p:cNvSpPr>
          <p:nvPr>
            <p:ph type="sldNum" sz="quarter" idx="12"/>
          </p:nvPr>
        </p:nvSpPr>
        <p:spPr/>
        <p:txBody>
          <a:bodyPr/>
          <a:lstStyle/>
          <a:p>
            <a:fld id="{6ED936FA-D0DD-4C43-A074-0D522D4EBD9B}" type="slidenum">
              <a:rPr lang="he-IL" smtClean="0">
                <a:solidFill>
                  <a:prstClr val="white"/>
                </a:solidFill>
              </a:rPr>
              <a:pPr/>
              <a:t>232</a:t>
            </a:fld>
            <a:endParaRPr lang="he-IL" dirty="0">
              <a:solidFill>
                <a:prstClr val="white"/>
              </a:solidFill>
            </a:endParaRPr>
          </a:p>
        </p:txBody>
      </p:sp>
    </p:spTree>
    <p:extLst>
      <p:ext uri="{BB962C8B-B14F-4D97-AF65-F5344CB8AC3E}">
        <p14:creationId xmlns:p14="http://schemas.microsoft.com/office/powerpoint/2010/main" xmlns="" val="99777424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a:xfrm>
            <a:off x="73573" y="-84139"/>
            <a:ext cx="10515600" cy="1325563"/>
          </a:xfrm>
        </p:spPr>
        <p:txBody>
          <a:bodyPr>
            <a:normAutofit/>
          </a:bodyPr>
          <a:lstStyle/>
          <a:p>
            <a:r>
              <a:rPr lang="en-US" dirty="0">
                <a:solidFill>
                  <a:schemeClr val="bg1"/>
                </a:solidFill>
                <a:cs typeface="Times New Roman" panose="02020603050405020304" pitchFamily="18" charset="0"/>
              </a:rPr>
              <a:t>python</a:t>
            </a:r>
            <a:endParaRPr lang="he-IL" dirty="0">
              <a:solidFill>
                <a:schemeClr val="bg1"/>
              </a:solidFill>
              <a:cs typeface="Times New Roman" panose="02020603050405020304" pitchFamily="18" charset="0"/>
            </a:endParaRPr>
          </a:p>
        </p:txBody>
      </p:sp>
      <p:pic>
        <p:nvPicPr>
          <p:cNvPr id="6" name="Picture 2" descr="D:\python\lesson\הלבנה\python_logo.jpg"/>
          <p:cNvPicPr>
            <a:picLocks noGrp="1" noChangeAspect="1" noChangeArrowheads="1"/>
          </p:cNvPicPr>
          <p:nvPr>
            <p:ph idx="1"/>
          </p:nvPr>
        </p:nvPicPr>
        <p:blipFill>
          <a:blip r:embed="rId2" cstate="print"/>
          <a:srcRect/>
          <a:stretch>
            <a:fillRect/>
          </a:stretch>
        </p:blipFill>
        <p:spPr bwMode="auto">
          <a:xfrm>
            <a:off x="634206" y="1900237"/>
            <a:ext cx="2114550"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מציין מיקום תוכן 7"/>
          <p:cNvSpPr txBox="1">
            <a:spLocks/>
          </p:cNvSpPr>
          <p:nvPr/>
        </p:nvSpPr>
        <p:spPr>
          <a:xfrm>
            <a:off x="-183243" y="1694836"/>
            <a:ext cx="11561677" cy="416827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2200" dirty="0" smtClean="0">
                <a:solidFill>
                  <a:prstClr val="black"/>
                </a:solidFill>
              </a:rPr>
              <a:t>שפת סקריפט</a:t>
            </a:r>
          </a:p>
          <a:p>
            <a:r>
              <a:rPr lang="he-IL" sz="2200" dirty="0" smtClean="0">
                <a:solidFill>
                  <a:prstClr val="black"/>
                </a:solidFill>
              </a:rPr>
              <a:t>תחילת פיתוח בסוף שנות ה – 80 ע"י </a:t>
            </a:r>
            <a:r>
              <a:rPr lang="en-US" sz="2200" dirty="0" smtClean="0">
                <a:solidFill>
                  <a:prstClr val="black"/>
                </a:solidFill>
              </a:rPr>
              <a:t>Guido van </a:t>
            </a:r>
            <a:r>
              <a:rPr lang="en-US" sz="2200" dirty="0" err="1" smtClean="0">
                <a:solidFill>
                  <a:prstClr val="black"/>
                </a:solidFill>
              </a:rPr>
              <a:t>Rossum</a:t>
            </a:r>
            <a:r>
              <a:rPr lang="he-IL" sz="2200" dirty="0" smtClean="0">
                <a:solidFill>
                  <a:prstClr val="black"/>
                </a:solidFill>
              </a:rPr>
              <a:t> (הולנד)</a:t>
            </a:r>
          </a:p>
          <a:p>
            <a:r>
              <a:rPr lang="he-IL" sz="2200" dirty="0" smtClean="0">
                <a:solidFill>
                  <a:prstClr val="black"/>
                </a:solidFill>
              </a:rPr>
              <a:t>במשך מספר שנים השפה נהיית פופולרית</a:t>
            </a:r>
          </a:p>
          <a:p>
            <a:r>
              <a:rPr lang="he-IL" sz="2200" dirty="0" smtClean="0">
                <a:solidFill>
                  <a:prstClr val="black"/>
                </a:solidFill>
              </a:rPr>
              <a:t>שנת 2000 – מעבר לפיתוח מבוסס-קהילה</a:t>
            </a:r>
          </a:p>
          <a:p>
            <a:r>
              <a:rPr lang="he-IL" sz="2200" dirty="0" smtClean="0">
                <a:solidFill>
                  <a:prstClr val="black"/>
                </a:solidFill>
              </a:rPr>
              <a:t>כיום אחת מ – 10 השפות הכי נפוצות</a:t>
            </a:r>
          </a:p>
          <a:p>
            <a:r>
              <a:rPr lang="he-IL" sz="2200" u="sng" dirty="0" smtClean="0">
                <a:solidFill>
                  <a:prstClr val="black"/>
                </a:solidFill>
              </a:rPr>
              <a:t>עקרונות:</a:t>
            </a:r>
          </a:p>
          <a:p>
            <a:pPr lvl="1"/>
            <a:r>
              <a:rPr lang="he-IL" sz="2000" dirty="0" smtClean="0">
                <a:solidFill>
                  <a:prstClr val="black"/>
                </a:solidFill>
              </a:rPr>
              <a:t>קלה ללימוד</a:t>
            </a:r>
          </a:p>
          <a:p>
            <a:pPr lvl="1"/>
            <a:r>
              <a:rPr lang="he-IL" sz="2000" dirty="0" smtClean="0">
                <a:solidFill>
                  <a:prstClr val="black"/>
                </a:solidFill>
              </a:rPr>
              <a:t>קלה לקריאה והבנה</a:t>
            </a:r>
          </a:p>
          <a:p>
            <a:pPr lvl="1"/>
            <a:r>
              <a:rPr lang="he-IL" sz="2000" dirty="0" smtClean="0">
                <a:solidFill>
                  <a:prstClr val="black"/>
                </a:solidFill>
              </a:rPr>
              <a:t>חזקה וגמישה</a:t>
            </a:r>
            <a:endParaRPr lang="he-IL" sz="2000" dirty="0">
              <a:solidFill>
                <a:prstClr val="black"/>
              </a:solidFill>
            </a:endParaRPr>
          </a:p>
        </p:txBody>
      </p:sp>
      <p:sp>
        <p:nvSpPr>
          <p:cNvPr id="9" name="מציין מיקום של מספר שקופית 8"/>
          <p:cNvSpPr>
            <a:spLocks noGrp="1"/>
          </p:cNvSpPr>
          <p:nvPr>
            <p:ph type="sldNum" sz="quarter" idx="12"/>
          </p:nvPr>
        </p:nvSpPr>
        <p:spPr/>
        <p:txBody>
          <a:bodyPr/>
          <a:lstStyle/>
          <a:p>
            <a:fld id="{6ED936FA-D0DD-4C43-A074-0D522D4EBD9B}" type="slidenum">
              <a:rPr lang="he-IL" smtClean="0">
                <a:solidFill>
                  <a:prstClr val="white"/>
                </a:solidFill>
              </a:rPr>
              <a:pPr/>
              <a:t>233</a:t>
            </a:fld>
            <a:endParaRPr lang="he-IL" dirty="0">
              <a:solidFill>
                <a:prstClr val="white"/>
              </a:solidFill>
            </a:endParaRPr>
          </a:p>
        </p:txBody>
      </p:sp>
    </p:spTree>
    <p:extLst>
      <p:ext uri="{BB962C8B-B14F-4D97-AF65-F5344CB8AC3E}">
        <p14:creationId xmlns:p14="http://schemas.microsoft.com/office/powerpoint/2010/main" xmlns="" val="106678278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a:xfrm>
            <a:off x="-76200" y="-194765"/>
            <a:ext cx="10515600" cy="1325563"/>
          </a:xfrm>
        </p:spPr>
        <p:txBody>
          <a:bodyPr>
            <a:normAutofit/>
          </a:bodyPr>
          <a:lstStyle/>
          <a:p>
            <a:r>
              <a:rPr lang="en-US" dirty="0">
                <a:solidFill>
                  <a:schemeClr val="bg1"/>
                </a:solidFill>
                <a:cs typeface="Times New Roman" panose="02020603050405020304" pitchFamily="18" charset="0"/>
              </a:rPr>
              <a:t>python</a:t>
            </a:r>
            <a:r>
              <a:rPr lang="he-IL" dirty="0">
                <a:solidFill>
                  <a:schemeClr val="bg1"/>
                </a:solidFill>
                <a:cs typeface="Times New Roman" panose="02020603050405020304" pitchFamily="18" charset="0"/>
              </a:rPr>
              <a:t> בעולם</a:t>
            </a:r>
          </a:p>
        </p:txBody>
      </p:sp>
      <p:pic>
        <p:nvPicPr>
          <p:cNvPr id="6" name="Picture 2" descr="D:\python\lesson\הלבנה\python_logo.jpg"/>
          <p:cNvPicPr>
            <a:picLocks noGrp="1" noChangeAspect="1" noChangeArrowheads="1"/>
          </p:cNvPicPr>
          <p:nvPr>
            <p:ph idx="1"/>
          </p:nvPr>
        </p:nvPicPr>
        <p:blipFill>
          <a:blip r:embed="rId2" cstate="print"/>
          <a:srcRect/>
          <a:stretch>
            <a:fillRect/>
          </a:stretch>
        </p:blipFill>
        <p:spPr bwMode="auto">
          <a:xfrm>
            <a:off x="164306" y="1087437"/>
            <a:ext cx="851694" cy="1158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מציין מיקום תוכן 7"/>
          <p:cNvSpPr txBox="1">
            <a:spLocks/>
          </p:cNvSpPr>
          <p:nvPr/>
        </p:nvSpPr>
        <p:spPr>
          <a:xfrm>
            <a:off x="164306" y="1774471"/>
            <a:ext cx="11561677" cy="416827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solidFill>
                  <a:prstClr val="black"/>
                </a:solidFill>
              </a:rPr>
              <a:t>BitTorrent</a:t>
            </a:r>
            <a:r>
              <a:rPr lang="he-IL" dirty="0" smtClean="0">
                <a:solidFill>
                  <a:prstClr val="black"/>
                </a:solidFill>
              </a:rPr>
              <a:t> (במקור)</a:t>
            </a:r>
          </a:p>
          <a:p>
            <a:r>
              <a:rPr lang="en-US" dirty="0" smtClean="0">
                <a:solidFill>
                  <a:prstClr val="black"/>
                </a:solidFill>
              </a:rPr>
              <a:t>Dropbox</a:t>
            </a:r>
            <a:endParaRPr lang="he-IL" dirty="0" smtClean="0">
              <a:solidFill>
                <a:prstClr val="black"/>
              </a:solidFill>
            </a:endParaRPr>
          </a:p>
          <a:p>
            <a:r>
              <a:rPr lang="en-US" dirty="0" smtClean="0">
                <a:solidFill>
                  <a:prstClr val="black"/>
                </a:solidFill>
              </a:rPr>
              <a:t>Blender3D</a:t>
            </a:r>
            <a:endParaRPr lang="he-IL" dirty="0" smtClean="0">
              <a:solidFill>
                <a:prstClr val="black"/>
              </a:solidFill>
            </a:endParaRPr>
          </a:p>
          <a:p>
            <a:r>
              <a:rPr lang="en-US" dirty="0" err="1" smtClean="0">
                <a:solidFill>
                  <a:prstClr val="black"/>
                </a:solidFill>
              </a:rPr>
              <a:t>Youtube</a:t>
            </a:r>
            <a:endParaRPr lang="en-US" dirty="0" smtClean="0">
              <a:solidFill>
                <a:prstClr val="black"/>
              </a:solidFill>
            </a:endParaRPr>
          </a:p>
          <a:p>
            <a:r>
              <a:rPr lang="en-US" dirty="0" smtClean="0">
                <a:solidFill>
                  <a:prstClr val="black"/>
                </a:solidFill>
              </a:rPr>
              <a:t>Gmail</a:t>
            </a:r>
          </a:p>
          <a:p>
            <a:r>
              <a:rPr lang="en-US" dirty="0" err="1" smtClean="0">
                <a:solidFill>
                  <a:prstClr val="black"/>
                </a:solidFill>
              </a:rPr>
              <a:t>Instagram</a:t>
            </a:r>
            <a:endParaRPr lang="en-US" dirty="0" smtClean="0">
              <a:solidFill>
                <a:prstClr val="black"/>
              </a:solidFill>
            </a:endParaRPr>
          </a:p>
          <a:p>
            <a:r>
              <a:rPr lang="en-US" dirty="0" err="1" smtClean="0">
                <a:solidFill>
                  <a:prstClr val="black"/>
                </a:solidFill>
              </a:rPr>
              <a:t>Pinterest</a:t>
            </a:r>
            <a:endParaRPr lang="he-IL" dirty="0" smtClean="0">
              <a:solidFill>
                <a:prstClr val="black"/>
              </a:solidFill>
            </a:endParaRPr>
          </a:p>
          <a:p>
            <a:r>
              <a:rPr lang="he-IL" dirty="0" smtClean="0">
                <a:solidFill>
                  <a:prstClr val="black"/>
                </a:solidFill>
              </a:rPr>
              <a:t>...</a:t>
            </a:r>
          </a:p>
          <a:p>
            <a:endParaRPr lang="he-IL" sz="2000" dirty="0" smtClean="0">
              <a:solidFill>
                <a:prstClr val="black"/>
              </a:solidFill>
            </a:endParaRPr>
          </a:p>
          <a:p>
            <a:endParaRPr lang="he-IL" sz="2000" dirty="0">
              <a:solidFill>
                <a:prstClr val="black"/>
              </a:solidFill>
            </a:endParaRPr>
          </a:p>
        </p:txBody>
      </p:sp>
      <p:pic>
        <p:nvPicPr>
          <p:cNvPr id="9" name="Picture 3" descr="D:\python\Lesson\הלבנה\Bittorrent_7.2_Logo.png"/>
          <p:cNvPicPr>
            <a:picLocks noChangeAspect="1" noChangeArrowheads="1"/>
          </p:cNvPicPr>
          <p:nvPr/>
        </p:nvPicPr>
        <p:blipFill>
          <a:blip r:embed="rId3" cstate="print"/>
          <a:srcRect/>
          <a:stretch>
            <a:fillRect/>
          </a:stretch>
        </p:blipFill>
        <p:spPr bwMode="auto">
          <a:xfrm rot="1000912">
            <a:off x="1458218" y="4041162"/>
            <a:ext cx="2919426" cy="1245622"/>
          </a:xfrm>
          <a:prstGeom prst="rect">
            <a:avLst/>
          </a:prstGeom>
          <a:noFill/>
        </p:spPr>
      </p:pic>
      <p:pic>
        <p:nvPicPr>
          <p:cNvPr id="10" name="Picture 2" descr="D:\python\Lesson\הלבנה\292px-Dropbox_logo.svg.png"/>
          <p:cNvPicPr>
            <a:picLocks noChangeAspect="1" noChangeArrowheads="1"/>
          </p:cNvPicPr>
          <p:nvPr/>
        </p:nvPicPr>
        <p:blipFill>
          <a:blip r:embed="rId4" cstate="print"/>
          <a:srcRect/>
          <a:stretch>
            <a:fillRect/>
          </a:stretch>
        </p:blipFill>
        <p:spPr bwMode="auto">
          <a:xfrm rot="20353032">
            <a:off x="5407640" y="4856842"/>
            <a:ext cx="2805134" cy="749317"/>
          </a:xfrm>
          <a:prstGeom prst="rect">
            <a:avLst/>
          </a:prstGeom>
          <a:noFill/>
        </p:spPr>
      </p:pic>
      <p:pic>
        <p:nvPicPr>
          <p:cNvPr id="11" name="Picture 2" descr="D:\python\Lesson\הלבנה\800px-Lone_House.jpg"/>
          <p:cNvPicPr>
            <a:picLocks noChangeAspect="1" noChangeArrowheads="1"/>
          </p:cNvPicPr>
          <p:nvPr/>
        </p:nvPicPr>
        <p:blipFill>
          <a:blip r:embed="rId5" cstate="print"/>
          <a:srcRect/>
          <a:stretch>
            <a:fillRect/>
          </a:stretch>
        </p:blipFill>
        <p:spPr bwMode="auto">
          <a:xfrm rot="21312959">
            <a:off x="4600218" y="1566940"/>
            <a:ext cx="3568700" cy="2672452"/>
          </a:xfrm>
          <a:prstGeom prst="rect">
            <a:avLst/>
          </a:prstGeom>
          <a:noFill/>
        </p:spPr>
      </p:pic>
      <p:sp>
        <p:nvSpPr>
          <p:cNvPr id="2" name="מלבן 1"/>
          <p:cNvSpPr/>
          <p:nvPr/>
        </p:nvSpPr>
        <p:spPr>
          <a:xfrm rot="775929">
            <a:off x="8247147" y="5080226"/>
            <a:ext cx="2384125" cy="1107996"/>
          </a:xfrm>
          <a:prstGeom prst="rect">
            <a:avLst/>
          </a:prstGeom>
        </p:spPr>
        <p:txBody>
          <a:bodyPr wrap="square">
            <a:spAutoFit/>
          </a:bodyPr>
          <a:lstStyle/>
          <a:p>
            <a:pPr algn="l"/>
            <a:r>
              <a:rPr lang="en-US" sz="6600" dirty="0">
                <a:solidFill>
                  <a:srgbClr val="0070C0"/>
                </a:solidFill>
              </a:rPr>
              <a:t>G</a:t>
            </a:r>
            <a:r>
              <a:rPr lang="en-US" sz="6600" dirty="0">
                <a:solidFill>
                  <a:srgbClr val="FF0000"/>
                </a:solidFill>
              </a:rPr>
              <a:t>m</a:t>
            </a:r>
            <a:r>
              <a:rPr lang="en-US" sz="6600" dirty="0">
                <a:solidFill>
                  <a:srgbClr val="FFC000"/>
                </a:solidFill>
              </a:rPr>
              <a:t>a</a:t>
            </a:r>
            <a:r>
              <a:rPr lang="en-US" sz="6600" dirty="0">
                <a:solidFill>
                  <a:srgbClr val="0070C0"/>
                </a:solidFill>
              </a:rPr>
              <a:t>i</a:t>
            </a:r>
            <a:r>
              <a:rPr lang="en-US" sz="6600" dirty="0">
                <a:solidFill>
                  <a:srgbClr val="00B050"/>
                </a:solidFill>
              </a:rPr>
              <a:t>l</a:t>
            </a:r>
            <a:endParaRPr lang="en-US" sz="5400" dirty="0">
              <a:solidFill>
                <a:srgbClr val="00B050"/>
              </a:solidFill>
            </a:endParaRPr>
          </a:p>
        </p:txBody>
      </p:sp>
      <p:sp>
        <p:nvSpPr>
          <p:cNvPr id="3" name="מלבן 2"/>
          <p:cNvSpPr/>
          <p:nvPr/>
        </p:nvSpPr>
        <p:spPr>
          <a:xfrm>
            <a:off x="1443599" y="2404247"/>
            <a:ext cx="3051394" cy="769441"/>
          </a:xfrm>
          <a:prstGeom prst="rect">
            <a:avLst/>
          </a:prstGeom>
        </p:spPr>
        <p:txBody>
          <a:bodyPr wrap="square">
            <a:spAutoFit/>
          </a:bodyPr>
          <a:lstStyle/>
          <a:p>
            <a:pPr algn="ctr"/>
            <a:r>
              <a:rPr lang="en-US" sz="4400" b="1" dirty="0">
                <a:solidFill>
                  <a:srgbClr val="FF0000"/>
                </a:solidFill>
              </a:rPr>
              <a:t>YouTube</a:t>
            </a:r>
            <a:endParaRPr lang="en-US" sz="3600" b="1" dirty="0">
              <a:solidFill>
                <a:srgbClr val="FF0000"/>
              </a:solidFill>
            </a:endParaRPr>
          </a:p>
        </p:txBody>
      </p:sp>
      <p:sp>
        <p:nvSpPr>
          <p:cNvPr id="14" name="מציין מיקום של מספר שקופית 13"/>
          <p:cNvSpPr>
            <a:spLocks noGrp="1"/>
          </p:cNvSpPr>
          <p:nvPr>
            <p:ph type="sldNum" sz="quarter" idx="12"/>
          </p:nvPr>
        </p:nvSpPr>
        <p:spPr/>
        <p:txBody>
          <a:bodyPr/>
          <a:lstStyle/>
          <a:p>
            <a:fld id="{6ED936FA-D0DD-4C43-A074-0D522D4EBD9B}" type="slidenum">
              <a:rPr lang="he-IL" smtClean="0">
                <a:solidFill>
                  <a:prstClr val="white"/>
                </a:solidFill>
              </a:rPr>
              <a:pPr/>
              <a:t>234</a:t>
            </a:fld>
            <a:endParaRPr lang="he-IL" dirty="0">
              <a:solidFill>
                <a:prstClr val="white"/>
              </a:solidFill>
            </a:endParaRPr>
          </a:p>
        </p:txBody>
      </p:sp>
    </p:spTree>
    <p:extLst>
      <p:ext uri="{BB962C8B-B14F-4D97-AF65-F5344CB8AC3E}">
        <p14:creationId xmlns:p14="http://schemas.microsoft.com/office/powerpoint/2010/main" xmlns="" val="396844773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D936FA-D0DD-4C43-A074-0D522D4EBD9B}" type="slidenum">
              <a:rPr lang="he-IL" smtClean="0">
                <a:solidFill>
                  <a:prstClr val="white"/>
                </a:solidFill>
              </a:rPr>
              <a:pPr/>
              <a:t>235</a:t>
            </a:fld>
            <a:endParaRPr lang="he-IL" dirty="0">
              <a:solidFill>
                <a:prstClr val="white"/>
              </a:solidFill>
            </a:endParaRPr>
          </a:p>
        </p:txBody>
      </p:sp>
      <p:sp>
        <p:nvSpPr>
          <p:cNvPr id="5" name="כותרת 6"/>
          <p:cNvSpPr>
            <a:spLocks noGrp="1"/>
          </p:cNvSpPr>
          <p:nvPr>
            <p:ph type="title"/>
          </p:nvPr>
        </p:nvSpPr>
        <p:spPr>
          <a:xfrm>
            <a:off x="254876" y="-58240"/>
            <a:ext cx="10515600" cy="1325563"/>
          </a:xfrm>
        </p:spPr>
        <p:txBody>
          <a:bodyPr>
            <a:normAutofit/>
          </a:bodyPr>
          <a:lstStyle/>
          <a:p>
            <a:r>
              <a:rPr lang="en-US" dirty="0" smtClean="0">
                <a:solidFill>
                  <a:schemeClr val="bg1"/>
                </a:solidFill>
                <a:cs typeface="Times New Roman" panose="02020603050405020304" pitchFamily="18" charset="0"/>
              </a:rPr>
              <a:t>Links</a:t>
            </a:r>
            <a:endParaRPr lang="he-IL" dirty="0">
              <a:solidFill>
                <a:schemeClr val="bg1"/>
              </a:solidFill>
              <a:cs typeface="Times New Roman" panose="02020603050405020304" pitchFamily="18" charset="0"/>
            </a:endParaRPr>
          </a:p>
        </p:txBody>
      </p:sp>
      <p:sp>
        <p:nvSpPr>
          <p:cNvPr id="6" name="Rectangle 3"/>
          <p:cNvSpPr>
            <a:spLocks noGrp="1" noChangeArrowheads="1"/>
          </p:cNvSpPr>
          <p:nvPr>
            <p:ph idx="1"/>
          </p:nvPr>
        </p:nvSpPr>
        <p:spPr bwMode="auto">
          <a:xfrm>
            <a:off x="838200" y="1241424"/>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l" rtl="0">
              <a:tabLst>
                <a:tab pos="7258050" algn="r"/>
              </a:tabLst>
            </a:pPr>
            <a:r>
              <a:rPr lang="en-US" altLang="he-IL" sz="1900" b="1" dirty="0" smtClean="0">
                <a:latin typeface="Courier New" panose="02070309020205020404" pitchFamily="49" charset="0"/>
                <a:hlinkClick r:id="rId2"/>
              </a:rPr>
              <a:t>www.cyber.org.il/python/python.pdf</a:t>
            </a:r>
            <a:endParaRPr lang="en-US" altLang="he-IL" sz="1900" b="1" dirty="0" smtClean="0">
              <a:latin typeface="Courier New" panose="02070309020205020404" pitchFamily="49" charset="0"/>
            </a:endParaRPr>
          </a:p>
          <a:p>
            <a:pPr algn="l" rtl="0">
              <a:tabLst>
                <a:tab pos="7258050" algn="r"/>
              </a:tabLst>
            </a:pPr>
            <a:r>
              <a:rPr lang="en-US" sz="1900" b="1" dirty="0">
                <a:latin typeface="Courier New" panose="02070309020205020404" pitchFamily="49" charset="0"/>
                <a:hlinkClick r:id="rId3"/>
              </a:rPr>
              <a:t>http://programarcadegames.com/</a:t>
            </a:r>
            <a:endParaRPr lang="en-US" altLang="he-IL" sz="1900" b="1" dirty="0">
              <a:latin typeface="Courier New" panose="02070309020205020404" pitchFamily="49" charset="0"/>
            </a:endParaRPr>
          </a:p>
        </p:txBody>
      </p:sp>
    </p:spTree>
    <p:extLst>
      <p:ext uri="{BB962C8B-B14F-4D97-AF65-F5344CB8AC3E}">
        <p14:creationId xmlns:p14="http://schemas.microsoft.com/office/powerpoint/2010/main" xmlns="" val="151517966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a:xfrm>
            <a:off x="254876" y="-58240"/>
            <a:ext cx="10515600" cy="1325563"/>
          </a:xfrm>
        </p:spPr>
        <p:txBody>
          <a:bodyPr>
            <a:normAutofit/>
          </a:bodyPr>
          <a:lstStyle/>
          <a:p>
            <a:r>
              <a:rPr lang="en-US" dirty="0">
                <a:solidFill>
                  <a:schemeClr val="bg1"/>
                </a:solidFill>
                <a:cs typeface="Times New Roman" panose="02020603050405020304" pitchFamily="18" charset="0"/>
              </a:rPr>
              <a:t>python – The Interpreter</a:t>
            </a:r>
            <a:endParaRPr lang="he-IL" dirty="0">
              <a:solidFill>
                <a:schemeClr val="bg1"/>
              </a:solidFill>
              <a:cs typeface="Times New Roman" panose="02020603050405020304" pitchFamily="18" charset="0"/>
            </a:endParaRPr>
          </a:p>
        </p:txBody>
      </p:sp>
      <p:pic>
        <p:nvPicPr>
          <p:cNvPr id="6" name="Picture 2" descr="D:\python\lesson\הלבנה\python_logo.jpg"/>
          <p:cNvPicPr>
            <a:picLocks noGrp="1" noChangeAspect="1" noChangeArrowheads="1"/>
          </p:cNvPicPr>
          <p:nvPr>
            <p:ph idx="1"/>
          </p:nvPr>
        </p:nvPicPr>
        <p:blipFill>
          <a:blip r:embed="rId2" cstate="print"/>
          <a:srcRect/>
          <a:stretch>
            <a:fillRect/>
          </a:stretch>
        </p:blipFill>
        <p:spPr bwMode="auto">
          <a:xfrm>
            <a:off x="164306" y="1087437"/>
            <a:ext cx="851694" cy="11586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מציין מיקום תוכן 7"/>
          <p:cNvSpPr txBox="1">
            <a:spLocks/>
          </p:cNvSpPr>
          <p:nvPr/>
        </p:nvSpPr>
        <p:spPr>
          <a:xfrm>
            <a:off x="469900" y="1267324"/>
            <a:ext cx="11561677" cy="4168276"/>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he-IL" sz="1600" dirty="0">
              <a:solidFill>
                <a:prstClr val="black"/>
              </a:solidFill>
            </a:endParaRPr>
          </a:p>
        </p:txBody>
      </p:sp>
      <p:pic>
        <p:nvPicPr>
          <p:cNvPr id="8" name="Picture 4"/>
          <p:cNvPicPr>
            <a:picLocks noChangeAspect="1" noChangeArrowheads="1"/>
          </p:cNvPicPr>
          <p:nvPr/>
        </p:nvPicPr>
        <p:blipFill>
          <a:blip r:embed="rId3" cstate="print"/>
          <a:srcRect/>
          <a:stretch>
            <a:fillRect/>
          </a:stretch>
        </p:blipFill>
        <p:spPr bwMode="auto">
          <a:xfrm>
            <a:off x="2337966" y="1489322"/>
            <a:ext cx="7516068" cy="3724279"/>
          </a:xfrm>
          <a:prstGeom prst="rect">
            <a:avLst/>
          </a:prstGeom>
          <a:noFill/>
          <a:ln w="9525">
            <a:noFill/>
            <a:miter lim="800000"/>
            <a:headEnd/>
            <a:tailEnd/>
          </a:ln>
          <a:effectLst/>
        </p:spPr>
      </p:pic>
      <p:sp>
        <p:nvSpPr>
          <p:cNvPr id="9" name="מציין מיקום של מספר שקופית 8"/>
          <p:cNvSpPr>
            <a:spLocks noGrp="1"/>
          </p:cNvSpPr>
          <p:nvPr>
            <p:ph type="sldNum" sz="quarter" idx="12"/>
          </p:nvPr>
        </p:nvSpPr>
        <p:spPr/>
        <p:txBody>
          <a:bodyPr/>
          <a:lstStyle/>
          <a:p>
            <a:fld id="{6ED936FA-D0DD-4C43-A074-0D522D4EBD9B}" type="slidenum">
              <a:rPr lang="he-IL" smtClean="0">
                <a:solidFill>
                  <a:prstClr val="white"/>
                </a:solidFill>
              </a:rPr>
              <a:pPr/>
              <a:t>236</a:t>
            </a:fld>
            <a:endParaRPr lang="he-IL" dirty="0">
              <a:solidFill>
                <a:prstClr val="white"/>
              </a:solidFill>
            </a:endParaRPr>
          </a:p>
        </p:txBody>
      </p:sp>
    </p:spTree>
    <p:extLst>
      <p:ext uri="{BB962C8B-B14F-4D97-AF65-F5344CB8AC3E}">
        <p14:creationId xmlns:p14="http://schemas.microsoft.com/office/powerpoint/2010/main" xmlns="" val="304917230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50875" y="250825"/>
            <a:ext cx="105156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Look at a sample of code…</a:t>
            </a:r>
          </a:p>
        </p:txBody>
      </p:sp>
      <p:sp>
        <p:nvSpPr>
          <p:cNvPr id="5123" name="Rectangle 3"/>
          <p:cNvSpPr>
            <a:spLocks noGrp="1" noChangeArrowheads="1"/>
          </p:cNvSpPr>
          <p:nvPr>
            <p:ph idx="1"/>
          </p:nvPr>
        </p:nvSpPr>
        <p:spPr bwMode="auto">
          <a:xfrm>
            <a:off x="838200" y="1436688"/>
            <a:ext cx="10515600" cy="43513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buFontTx/>
              <a:buNone/>
            </a:pPr>
            <a:r>
              <a:rPr lang="en-US" altLang="he-IL" sz="1900" b="1" dirty="0" smtClean="0">
                <a:latin typeface="Courier New" panose="02070309020205020404" pitchFamily="49" charset="0"/>
              </a:rPr>
              <a:t> x = 34 - 23            </a:t>
            </a:r>
            <a:r>
              <a:rPr lang="en-US" altLang="he-IL" sz="1900" b="1" dirty="0" smtClean="0">
                <a:solidFill>
                  <a:srgbClr val="FF3300"/>
                </a:solidFill>
                <a:latin typeface="Courier New" panose="02070309020205020404" pitchFamily="49" charset="0"/>
              </a:rPr>
              <a:t># A comment.</a:t>
            </a:r>
          </a:p>
          <a:p>
            <a:pPr algn="l" rtl="0" eaLnBrk="1" hangingPunct="1">
              <a:buFontTx/>
              <a:buNone/>
            </a:pPr>
            <a:r>
              <a:rPr lang="en-US" altLang="he-IL" sz="1900" b="1" dirty="0" smtClean="0">
                <a:latin typeface="Courier New" panose="02070309020205020404" pitchFamily="49" charset="0"/>
              </a:rPr>
              <a:t> y = </a:t>
            </a:r>
            <a:r>
              <a:rPr lang="en-US" altLang="he-IL" sz="1900" b="1" dirty="0" smtClean="0">
                <a:solidFill>
                  <a:srgbClr val="33CC33"/>
                </a:solidFill>
                <a:latin typeface="Courier New" panose="02070309020205020404" pitchFamily="49" charset="0"/>
              </a:rPr>
              <a:t>“Hello”</a:t>
            </a:r>
            <a:r>
              <a:rPr lang="en-US" altLang="he-IL" sz="1900" b="1" dirty="0" smtClean="0">
                <a:latin typeface="Courier New" panose="02070309020205020404" pitchFamily="49" charset="0"/>
              </a:rPr>
              <a:t>            </a:t>
            </a:r>
            <a:r>
              <a:rPr lang="en-US" altLang="he-IL" sz="1900" b="1" dirty="0" smtClean="0">
                <a:solidFill>
                  <a:srgbClr val="FF3300"/>
                </a:solidFill>
                <a:latin typeface="Courier New" panose="02070309020205020404" pitchFamily="49" charset="0"/>
              </a:rPr>
              <a:t># Another one.</a:t>
            </a:r>
          </a:p>
          <a:p>
            <a:pPr algn="l" rtl="0" eaLnBrk="1" hangingPunct="1">
              <a:buFontTx/>
              <a:buNone/>
            </a:pPr>
            <a:r>
              <a:rPr lang="en-US" altLang="he-IL" sz="1900" b="1" dirty="0" smtClean="0">
                <a:latin typeface="Courier New" panose="02070309020205020404" pitchFamily="49" charset="0"/>
              </a:rPr>
              <a:t> z = 3.45    </a:t>
            </a:r>
          </a:p>
          <a:p>
            <a:pPr algn="l" rtl="0" eaLnBrk="1" hangingPunct="1">
              <a:buFontTx/>
              <a:buNone/>
            </a:pPr>
            <a:r>
              <a:rPr lang="en-US" altLang="he-IL" sz="1900" b="1" dirty="0" smtClean="0">
                <a:latin typeface="Courier New" panose="02070309020205020404" pitchFamily="49" charset="0"/>
              </a:rPr>
              <a:t> </a:t>
            </a:r>
            <a:r>
              <a:rPr lang="en-US" altLang="he-IL" sz="1900" b="1" dirty="0" smtClean="0">
                <a:solidFill>
                  <a:srgbClr val="FF6600"/>
                </a:solidFill>
                <a:latin typeface="Courier New" panose="02070309020205020404" pitchFamily="49" charset="0"/>
              </a:rPr>
              <a:t>if</a:t>
            </a:r>
            <a:r>
              <a:rPr lang="en-US" altLang="he-IL" sz="1900" b="1" dirty="0" smtClean="0">
                <a:latin typeface="Courier New" panose="02070309020205020404" pitchFamily="49" charset="0"/>
              </a:rPr>
              <a:t> z == 3.45 </a:t>
            </a:r>
            <a:r>
              <a:rPr lang="en-US" altLang="he-IL" sz="1900" b="1" dirty="0" smtClean="0">
                <a:solidFill>
                  <a:srgbClr val="FF6600"/>
                </a:solidFill>
                <a:latin typeface="Courier New" panose="02070309020205020404" pitchFamily="49" charset="0"/>
              </a:rPr>
              <a:t>or</a:t>
            </a:r>
            <a:r>
              <a:rPr lang="en-US" altLang="he-IL" sz="1900" b="1" dirty="0" smtClean="0">
                <a:latin typeface="Courier New" panose="02070309020205020404" pitchFamily="49" charset="0"/>
              </a:rPr>
              <a:t> y == </a:t>
            </a:r>
            <a:r>
              <a:rPr lang="en-US" altLang="he-IL" sz="1900" b="1" dirty="0" smtClean="0">
                <a:solidFill>
                  <a:srgbClr val="33CC33"/>
                </a:solidFill>
                <a:latin typeface="Courier New" panose="02070309020205020404" pitchFamily="49" charset="0"/>
              </a:rPr>
              <a:t>“Hello”</a:t>
            </a:r>
            <a:r>
              <a:rPr lang="en-US" altLang="he-IL" sz="1900" b="1" dirty="0" smtClean="0">
                <a:latin typeface="Courier New" panose="02070309020205020404" pitchFamily="49" charset="0"/>
              </a:rPr>
              <a:t>:</a:t>
            </a:r>
          </a:p>
          <a:p>
            <a:pPr algn="l" rtl="0" eaLnBrk="1" hangingPunct="1">
              <a:buFontTx/>
              <a:buNone/>
            </a:pPr>
            <a:r>
              <a:rPr lang="en-US" altLang="he-IL" sz="1900" b="1" dirty="0" smtClean="0">
                <a:latin typeface="Courier New" panose="02070309020205020404" pitchFamily="49" charset="0"/>
              </a:rPr>
              <a:t>     x = x + 1</a:t>
            </a:r>
          </a:p>
          <a:p>
            <a:pPr algn="l" rtl="0" eaLnBrk="1" hangingPunct="1">
              <a:buFontTx/>
              <a:buNone/>
            </a:pPr>
            <a:r>
              <a:rPr lang="en-US" altLang="he-IL" sz="1900" b="1" dirty="0" smtClean="0">
                <a:latin typeface="Courier New" panose="02070309020205020404" pitchFamily="49" charset="0"/>
              </a:rPr>
              <a:t>     y = y + </a:t>
            </a:r>
            <a:r>
              <a:rPr lang="en-US" altLang="he-IL" sz="1900" b="1" dirty="0" smtClean="0">
                <a:solidFill>
                  <a:srgbClr val="33CC33"/>
                </a:solidFill>
                <a:latin typeface="Courier New" panose="02070309020205020404" pitchFamily="49" charset="0"/>
              </a:rPr>
              <a:t>“ World”</a:t>
            </a:r>
            <a:r>
              <a:rPr lang="en-US" altLang="he-IL" sz="1900" b="1" dirty="0" smtClean="0">
                <a:latin typeface="Courier New" panose="02070309020205020404" pitchFamily="49" charset="0"/>
              </a:rPr>
              <a:t>   </a:t>
            </a:r>
            <a:r>
              <a:rPr lang="en-US" altLang="he-IL" sz="1900" b="1" dirty="0" smtClean="0">
                <a:solidFill>
                  <a:srgbClr val="FF3300"/>
                </a:solidFill>
                <a:latin typeface="Courier New" panose="02070309020205020404" pitchFamily="49" charset="0"/>
              </a:rPr>
              <a:t># String </a:t>
            </a:r>
            <a:r>
              <a:rPr lang="en-US" altLang="he-IL" sz="1900" b="1" dirty="0" err="1" smtClean="0">
                <a:solidFill>
                  <a:srgbClr val="FF3300"/>
                </a:solidFill>
                <a:latin typeface="Courier New" panose="02070309020205020404" pitchFamily="49" charset="0"/>
              </a:rPr>
              <a:t>concat</a:t>
            </a:r>
            <a:r>
              <a:rPr lang="en-US" altLang="he-IL" sz="1900" b="1" dirty="0" smtClean="0">
                <a:solidFill>
                  <a:srgbClr val="FF3300"/>
                </a:solidFill>
                <a:latin typeface="Courier New" panose="02070309020205020404" pitchFamily="49" charset="0"/>
              </a:rPr>
              <a:t>.</a:t>
            </a:r>
          </a:p>
          <a:p>
            <a:pPr algn="l" rtl="0" eaLnBrk="1" hangingPunct="1">
              <a:buFontTx/>
              <a:buNone/>
            </a:pPr>
            <a:r>
              <a:rPr lang="en-US" altLang="he-IL" sz="1900" b="1" dirty="0" smtClean="0">
                <a:latin typeface="Courier New" panose="02070309020205020404" pitchFamily="49" charset="0"/>
              </a:rPr>
              <a:t> </a:t>
            </a:r>
            <a:r>
              <a:rPr lang="en-US" altLang="he-IL" sz="1900" b="1" dirty="0" smtClean="0">
                <a:solidFill>
                  <a:srgbClr val="FF6600"/>
                </a:solidFill>
                <a:latin typeface="Courier New" panose="02070309020205020404" pitchFamily="49" charset="0"/>
              </a:rPr>
              <a:t>print</a:t>
            </a:r>
            <a:r>
              <a:rPr lang="en-US" altLang="he-IL" sz="1900" b="1" dirty="0" smtClean="0">
                <a:latin typeface="Courier New" panose="02070309020205020404" pitchFamily="49" charset="0"/>
              </a:rPr>
              <a:t> x</a:t>
            </a:r>
          </a:p>
          <a:p>
            <a:pPr algn="l" rtl="0" eaLnBrk="1" hangingPunct="1">
              <a:buFontTx/>
              <a:buNone/>
            </a:pPr>
            <a:r>
              <a:rPr lang="en-US" altLang="he-IL" sz="1900" b="1" dirty="0" smtClean="0">
                <a:latin typeface="Courier New" panose="02070309020205020404" pitchFamily="49" charset="0"/>
              </a:rPr>
              <a:t> </a:t>
            </a:r>
            <a:r>
              <a:rPr lang="en-US" altLang="he-IL" sz="1900" b="1" dirty="0" smtClean="0">
                <a:solidFill>
                  <a:srgbClr val="FF6600"/>
                </a:solidFill>
                <a:latin typeface="Courier New" panose="02070309020205020404" pitchFamily="49" charset="0"/>
              </a:rPr>
              <a:t>print</a:t>
            </a:r>
            <a:r>
              <a:rPr lang="en-US" altLang="he-IL" sz="1900" b="1" dirty="0" smtClean="0">
                <a:latin typeface="Courier New" panose="02070309020205020404" pitchFamily="49" charset="0"/>
              </a:rPr>
              <a:t>(y)</a:t>
            </a:r>
          </a:p>
          <a:p>
            <a:pPr algn="l" rtl="0" eaLnBrk="1" hangingPunct="1">
              <a:buFontTx/>
              <a:buNone/>
            </a:pPr>
            <a:endParaRPr lang="en-US" altLang="he-IL" sz="1900" dirty="0" smtClean="0"/>
          </a:p>
        </p:txBody>
      </p:sp>
    </p:spTree>
    <p:extLst>
      <p:ext uri="{BB962C8B-B14F-4D97-AF65-F5344CB8AC3E}">
        <p14:creationId xmlns:p14="http://schemas.microsoft.com/office/powerpoint/2010/main" xmlns="" val="124010707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D936FA-D0DD-4C43-A074-0D522D4EBD9B}" type="slidenum">
              <a:rPr lang="he-IL" smtClean="0">
                <a:solidFill>
                  <a:prstClr val="white"/>
                </a:solidFill>
              </a:rPr>
              <a:pPr/>
              <a:t>238</a:t>
            </a:fld>
            <a:endParaRPr lang="he-IL" dirty="0">
              <a:solidFill>
                <a:prstClr val="white"/>
              </a:solidFill>
            </a:endParaRPr>
          </a:p>
        </p:txBody>
      </p:sp>
      <p:sp>
        <p:nvSpPr>
          <p:cNvPr id="5" name="כותרת 6"/>
          <p:cNvSpPr>
            <a:spLocks noGrp="1"/>
          </p:cNvSpPr>
          <p:nvPr>
            <p:ph type="title"/>
          </p:nvPr>
        </p:nvSpPr>
        <p:spPr>
          <a:xfrm>
            <a:off x="73573" y="-84139"/>
            <a:ext cx="10515600" cy="1325563"/>
          </a:xfrm>
        </p:spPr>
        <p:txBody>
          <a:bodyPr>
            <a:normAutofit/>
          </a:bodyPr>
          <a:lstStyle/>
          <a:p>
            <a:r>
              <a:rPr lang="en-US" dirty="0" smtClean="0">
                <a:solidFill>
                  <a:schemeClr val="bg1"/>
                </a:solidFill>
                <a:cs typeface="Times New Roman" panose="02020603050405020304" pitchFamily="18" charset="0"/>
              </a:rPr>
              <a:t>Python versions</a:t>
            </a:r>
            <a:endParaRPr lang="he-IL" dirty="0">
              <a:solidFill>
                <a:schemeClr val="bg1"/>
              </a:solidFill>
              <a:cs typeface="Times New Roman" panose="02020603050405020304" pitchFamily="18" charset="0"/>
            </a:endParaRPr>
          </a:p>
        </p:txBody>
      </p:sp>
      <p:sp>
        <p:nvSpPr>
          <p:cNvPr id="6" name="Rectangle 3"/>
          <p:cNvSpPr>
            <a:spLocks noGrp="1" noChangeArrowheads="1"/>
          </p:cNvSpPr>
          <p:nvPr>
            <p:ph idx="1"/>
          </p:nvPr>
        </p:nvSpPr>
        <p:spPr bwMode="auto">
          <a:xfrm>
            <a:off x="838200" y="1241424"/>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l" rtl="0" eaLnBrk="1" hangingPunct="1">
              <a:tabLst>
                <a:tab pos="7258050" algn="r"/>
              </a:tabLst>
            </a:pPr>
            <a:r>
              <a:rPr lang="en-US" altLang="he-IL" sz="1900" b="1" dirty="0" smtClean="0">
                <a:latin typeface="Courier New" panose="02070309020205020404" pitchFamily="49" charset="0"/>
              </a:rPr>
              <a:t>Python has many versions and sub versions.</a:t>
            </a:r>
          </a:p>
          <a:p>
            <a:pPr algn="l" rtl="0" eaLnBrk="1" hangingPunct="1">
              <a:tabLst>
                <a:tab pos="7258050" algn="r"/>
              </a:tabLst>
            </a:pPr>
            <a:r>
              <a:rPr lang="en-US" altLang="he-IL" sz="1900" b="1" dirty="0" smtClean="0">
                <a:latin typeface="Courier New" panose="02070309020205020404" pitchFamily="49" charset="0"/>
              </a:rPr>
              <a:t>In this course we concentrate on version 2.7.</a:t>
            </a:r>
          </a:p>
          <a:p>
            <a:pPr lvl="1" algn="l" rtl="0">
              <a:tabLst>
                <a:tab pos="7258050" algn="r"/>
              </a:tabLst>
            </a:pPr>
            <a:r>
              <a:rPr lang="en-US" altLang="he-IL" sz="1500" b="1" dirty="0" smtClean="0">
                <a:latin typeface="Courier New" panose="02070309020205020404" pitchFamily="49" charset="0"/>
              </a:rPr>
              <a:t>Popular in the army.</a:t>
            </a:r>
          </a:p>
          <a:p>
            <a:pPr algn="l" rtl="0" eaLnBrk="1" hangingPunct="1">
              <a:tabLst>
                <a:tab pos="7258050" algn="r"/>
              </a:tabLst>
            </a:pPr>
            <a:r>
              <a:rPr lang="en-US" altLang="he-IL" sz="1900" b="1" dirty="0" smtClean="0">
                <a:latin typeface="Courier New" panose="02070309020205020404" pitchFamily="49" charset="0"/>
              </a:rPr>
              <a:t>Latest version is 3.5.2 (Oct-2016).</a:t>
            </a:r>
          </a:p>
          <a:p>
            <a:pPr algn="l" rtl="0" eaLnBrk="1" hangingPunct="1">
              <a:tabLst>
                <a:tab pos="7258050" algn="r"/>
              </a:tabLst>
            </a:pPr>
            <a:r>
              <a:rPr lang="en-US" altLang="he-IL" sz="1900" b="1" dirty="0" smtClean="0">
                <a:latin typeface="Courier New" panose="02070309020205020404" pitchFamily="49" charset="0"/>
              </a:rPr>
              <a:t>Python 3 is not backward compatible with python 2.</a:t>
            </a:r>
          </a:p>
          <a:p>
            <a:pPr algn="l" rtl="0" eaLnBrk="1" hangingPunct="1">
              <a:tabLst>
                <a:tab pos="7258050" algn="r"/>
              </a:tabLst>
            </a:pPr>
            <a:r>
              <a:rPr lang="en-US" altLang="he-IL" sz="1900" b="1" dirty="0" smtClean="0">
                <a:latin typeface="Courier New" panose="02070309020205020404" pitchFamily="49" charset="0"/>
              </a:rPr>
              <a:t>Examples:</a:t>
            </a:r>
          </a:p>
          <a:p>
            <a:pPr algn="l" rtl="0" eaLnBrk="1" hangingPunct="1">
              <a:tabLst>
                <a:tab pos="7258050" algn="r"/>
              </a:tabLst>
            </a:pPr>
            <a:endParaRPr lang="en-US" altLang="he-IL" sz="1900" b="1" dirty="0">
              <a:latin typeface="Courier New" panose="02070309020205020404" pitchFamily="49" charset="0"/>
            </a:endParaRPr>
          </a:p>
          <a:p>
            <a:pPr algn="l" rtl="0" eaLnBrk="1" hangingPunct="1">
              <a:tabLst>
                <a:tab pos="7258050" algn="r"/>
              </a:tabLst>
            </a:pPr>
            <a:endParaRPr lang="en-US" altLang="he-IL" sz="1900" b="1" dirty="0" smtClean="0">
              <a:latin typeface="Courier New" panose="02070309020205020404" pitchFamily="49" charset="0"/>
            </a:endParaRPr>
          </a:p>
          <a:p>
            <a:pPr algn="l" rtl="0" eaLnBrk="1" hangingPunct="1">
              <a:tabLst>
                <a:tab pos="7258050" algn="r"/>
              </a:tabLst>
            </a:pPr>
            <a:endParaRPr lang="en-US" altLang="he-IL" sz="1900" b="1" dirty="0">
              <a:latin typeface="Courier New" panose="02070309020205020404" pitchFamily="49" charset="0"/>
            </a:endParaRPr>
          </a:p>
          <a:p>
            <a:pPr algn="l" rtl="0" eaLnBrk="1" hangingPunct="1">
              <a:tabLst>
                <a:tab pos="7258050" algn="r"/>
              </a:tabLst>
            </a:pPr>
            <a:endParaRPr lang="en-US" altLang="he-IL" sz="1900" b="1" dirty="0" smtClean="0">
              <a:latin typeface="Courier New" panose="02070309020205020404" pitchFamily="49" charset="0"/>
            </a:endParaRPr>
          </a:p>
          <a:p>
            <a:pPr lvl="1" algn="l" rtl="0">
              <a:tabLst>
                <a:tab pos="7258050" algn="r"/>
              </a:tabLst>
            </a:pPr>
            <a:endParaRPr lang="en-US" altLang="he-IL" sz="1100" b="1" dirty="0" smtClean="0">
              <a:latin typeface="Courier New" panose="02070309020205020404" pitchFamily="49" charset="0"/>
            </a:endParaRPr>
          </a:p>
          <a:p>
            <a:pPr algn="l" rtl="0" eaLnBrk="1" hangingPunct="1">
              <a:tabLst>
                <a:tab pos="7258050" algn="r"/>
              </a:tabLst>
            </a:pPr>
            <a:r>
              <a:rPr lang="en-US" altLang="he-IL" sz="1900" b="1" dirty="0" smtClean="0">
                <a:latin typeface="Courier New" panose="02070309020205020404" pitchFamily="49" charset="0"/>
              </a:rPr>
              <a:t>When you are not sure – check behavior in interpreter.</a:t>
            </a:r>
          </a:p>
        </p:txBody>
      </p:sp>
      <p:graphicFrame>
        <p:nvGraphicFramePr>
          <p:cNvPr id="7" name="Table 6"/>
          <p:cNvGraphicFramePr>
            <a:graphicFrameLocks noGrp="1"/>
          </p:cNvGraphicFramePr>
          <p:nvPr>
            <p:extLst/>
          </p:nvPr>
        </p:nvGraphicFramePr>
        <p:xfrm>
          <a:off x="1090307" y="3417093"/>
          <a:ext cx="9118220" cy="1752600"/>
        </p:xfrm>
        <a:graphic>
          <a:graphicData uri="http://schemas.openxmlformats.org/drawingml/2006/table">
            <a:tbl>
              <a:tblPr rtl="1" firstRow="1" bandRow="1">
                <a:tableStyleId>{5C22544A-7EE6-4342-B048-85BDC9FD1C3A}</a:tableStyleId>
              </a:tblPr>
              <a:tblGrid>
                <a:gridCol w="4088644"/>
                <a:gridCol w="3228574"/>
                <a:gridCol w="1801002"/>
              </a:tblGrid>
              <a:tr h="370840">
                <a:tc>
                  <a:txBody>
                    <a:bodyPr/>
                    <a:lstStyle/>
                    <a:p>
                      <a:pPr algn="l" rtl="0"/>
                      <a:r>
                        <a:rPr lang="en-US" dirty="0" smtClean="0"/>
                        <a:t>Python 3</a:t>
                      </a:r>
                      <a:endParaRPr lang="he-IL" dirty="0"/>
                    </a:p>
                  </a:txBody>
                  <a:tcPr/>
                </a:tc>
                <a:tc>
                  <a:txBody>
                    <a:bodyPr/>
                    <a:lstStyle/>
                    <a:p>
                      <a:pPr algn="l" rtl="0"/>
                      <a:r>
                        <a:rPr lang="en-US" dirty="0" smtClean="0"/>
                        <a:t>Python 2</a:t>
                      </a:r>
                      <a:endParaRPr lang="he-IL" dirty="0"/>
                    </a:p>
                  </a:txBody>
                  <a:tcPr/>
                </a:tc>
                <a:tc>
                  <a:txBody>
                    <a:bodyPr/>
                    <a:lstStyle/>
                    <a:p>
                      <a:pPr algn="l" rtl="0"/>
                      <a:endParaRPr lang="he-IL" dirty="0"/>
                    </a:p>
                  </a:txBody>
                  <a:tcPr/>
                </a:tc>
              </a:tr>
              <a:tr h="370840">
                <a:tc>
                  <a:txBody>
                    <a:bodyPr/>
                    <a:lstStyle/>
                    <a:p>
                      <a:pPr algn="l" rtl="0"/>
                      <a:r>
                        <a:rPr lang="en-US" dirty="0" smtClean="0"/>
                        <a:t>Only print(x)</a:t>
                      </a:r>
                      <a:endParaRPr lang="he-IL" dirty="0"/>
                    </a:p>
                  </a:txBody>
                  <a:tcPr/>
                </a:tc>
                <a:tc>
                  <a:txBody>
                    <a:bodyPr/>
                    <a:lstStyle/>
                    <a:p>
                      <a:pPr algn="l" rtl="0"/>
                      <a:r>
                        <a:rPr lang="en-US" dirty="0" smtClean="0"/>
                        <a:t>print x     or     print(x)</a:t>
                      </a:r>
                      <a:endParaRPr lang="he-IL" dirty="0"/>
                    </a:p>
                  </a:txBody>
                  <a:tcPr/>
                </a:tc>
                <a:tc>
                  <a:txBody>
                    <a:bodyPr/>
                    <a:lstStyle/>
                    <a:p>
                      <a:pPr algn="l" rtl="0"/>
                      <a:r>
                        <a:rPr lang="en-US" dirty="0" smtClean="0"/>
                        <a:t>print</a:t>
                      </a:r>
                      <a:endParaRPr lang="he-IL" dirty="0"/>
                    </a:p>
                  </a:txBody>
                  <a:tcPr/>
                </a:tc>
              </a:tr>
              <a:tr h="370840">
                <a:tc>
                  <a:txBody>
                    <a:bodyPr/>
                    <a:lstStyle/>
                    <a:p>
                      <a:pPr algn="l" rtl="0"/>
                      <a:r>
                        <a:rPr lang="en-US" dirty="0" smtClean="0"/>
                        <a:t>print(“line”, end=“”) ; print(“same line”)</a:t>
                      </a:r>
                      <a:endParaRPr lang="he-IL" dirty="0"/>
                    </a:p>
                  </a:txBody>
                  <a:tcPr/>
                </a:tc>
                <a:tc>
                  <a:txBody>
                    <a:bodyPr/>
                    <a:lstStyle/>
                    <a:p>
                      <a:pPr algn="l" rtl="0"/>
                      <a:r>
                        <a:rPr lang="en-US" dirty="0" smtClean="0"/>
                        <a:t>print “line”, ; print “same line”</a:t>
                      </a:r>
                      <a:endParaRPr lang="he-IL" dirty="0"/>
                    </a:p>
                  </a:txBody>
                  <a:tcPr/>
                </a:tc>
                <a:tc>
                  <a:txBody>
                    <a:bodyPr/>
                    <a:lstStyle/>
                    <a:p>
                      <a:pPr algn="l" rtl="0"/>
                      <a:r>
                        <a:rPr lang="en-US" dirty="0" smtClean="0"/>
                        <a:t>Next line</a:t>
                      </a:r>
                      <a:r>
                        <a:rPr lang="en-US" baseline="0" dirty="0" smtClean="0"/>
                        <a:t> in print</a:t>
                      </a:r>
                      <a:endParaRPr lang="he-IL" dirty="0"/>
                    </a:p>
                  </a:txBody>
                  <a:tcPr/>
                </a:tc>
              </a:tr>
              <a:tr h="370840">
                <a:tc>
                  <a:txBody>
                    <a:bodyPr/>
                    <a:lstStyle/>
                    <a:p>
                      <a:pPr algn="l" rtl="0"/>
                      <a:r>
                        <a:rPr lang="en-US" dirty="0" smtClean="0"/>
                        <a:t>3 / 2 = 1.5</a:t>
                      </a:r>
                    </a:p>
                    <a:p>
                      <a:pPr algn="l" rtl="0"/>
                      <a:r>
                        <a:rPr lang="en-US" dirty="0" smtClean="0"/>
                        <a:t>3 // 2 = 1</a:t>
                      </a:r>
                      <a:endParaRPr lang="he-IL" dirty="0"/>
                    </a:p>
                  </a:txBody>
                  <a:tcPr/>
                </a:tc>
                <a:tc>
                  <a:txBody>
                    <a:bodyPr/>
                    <a:lstStyle/>
                    <a:p>
                      <a:pPr algn="l" rtl="0"/>
                      <a:r>
                        <a:rPr lang="en-US" dirty="0" smtClean="0"/>
                        <a:t>3 / 2 = 1</a:t>
                      </a:r>
                    </a:p>
                    <a:p>
                      <a:pPr algn="l" rtl="0"/>
                      <a:r>
                        <a:rPr lang="en-US" dirty="0" smtClean="0"/>
                        <a:t>3 // 2 = 1</a:t>
                      </a:r>
                      <a:endParaRPr lang="he-IL" dirty="0"/>
                    </a:p>
                  </a:txBody>
                  <a:tcPr/>
                </a:tc>
                <a:tc>
                  <a:txBody>
                    <a:bodyPr/>
                    <a:lstStyle/>
                    <a:p>
                      <a:pPr algn="l" rtl="0"/>
                      <a:r>
                        <a:rPr lang="en-US" dirty="0" smtClean="0"/>
                        <a:t>Integer division</a:t>
                      </a:r>
                      <a:endParaRPr lang="he-IL" dirty="0"/>
                    </a:p>
                  </a:txBody>
                  <a:tcPr/>
                </a:tc>
              </a:tr>
            </a:tbl>
          </a:graphicData>
        </a:graphic>
      </p:graphicFrame>
    </p:spTree>
    <p:extLst>
      <p:ext uri="{BB962C8B-B14F-4D97-AF65-F5344CB8AC3E}">
        <p14:creationId xmlns:p14="http://schemas.microsoft.com/office/powerpoint/2010/main" xmlns="" val="41785910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311400" y="249238"/>
            <a:ext cx="7569200" cy="13255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Enough to Understand the Code</a:t>
            </a:r>
          </a:p>
        </p:txBody>
      </p:sp>
      <p:sp>
        <p:nvSpPr>
          <p:cNvPr id="6147" name="Rectangle 3"/>
          <p:cNvSpPr>
            <a:spLocks noGrp="1" noChangeArrowheads="1"/>
          </p:cNvSpPr>
          <p:nvPr>
            <p:ph idx="1"/>
          </p:nvPr>
        </p:nvSpPr>
        <p:spPr bwMode="auto">
          <a:xfrm>
            <a:off x="514350" y="1397000"/>
            <a:ext cx="11163300" cy="4419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tabLst>
                <a:tab pos="7258050" algn="r"/>
              </a:tabLst>
            </a:pPr>
            <a:r>
              <a:rPr lang="en-US" altLang="he-IL" sz="1900" b="1" dirty="0" smtClean="0">
                <a:latin typeface="Courier New" panose="02070309020205020404" pitchFamily="49" charset="0"/>
              </a:rPr>
              <a:t>Assignment uses = and comparison uses ==.</a:t>
            </a:r>
          </a:p>
          <a:p>
            <a:pPr algn="l" rtl="0" eaLnBrk="1" hangingPunct="1">
              <a:tabLst>
                <a:tab pos="7258050" algn="r"/>
              </a:tabLst>
            </a:pPr>
            <a:r>
              <a:rPr lang="en-US" altLang="he-IL" sz="1900" b="1" dirty="0" smtClean="0">
                <a:latin typeface="Courier New" panose="02070309020205020404" pitchFamily="49" charset="0"/>
              </a:rPr>
              <a:t>For numbers </a:t>
            </a:r>
            <a:r>
              <a:rPr lang="en-US" altLang="he-IL" sz="1900" b="1" dirty="0" smtClean="0">
                <a:solidFill>
                  <a:srgbClr val="FF0000"/>
                </a:solidFill>
                <a:latin typeface="Courier New" panose="02070309020205020404" pitchFamily="49" charset="0"/>
              </a:rPr>
              <a:t>+-*/%</a:t>
            </a:r>
            <a:r>
              <a:rPr lang="en-US" altLang="he-IL" sz="1900" b="1" dirty="0" smtClean="0">
                <a:latin typeface="Courier New" panose="02070309020205020404" pitchFamily="49" charset="0"/>
              </a:rPr>
              <a:t> are as expected.</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Special use of </a:t>
            </a:r>
            <a:r>
              <a:rPr lang="en-US" altLang="he-IL" sz="1900" b="1" dirty="0" smtClean="0">
                <a:solidFill>
                  <a:srgbClr val="FF0000"/>
                </a:solidFill>
                <a:latin typeface="Courier New" panose="02070309020205020404" pitchFamily="49" charset="0"/>
              </a:rPr>
              <a:t>+</a:t>
            </a:r>
            <a:r>
              <a:rPr lang="en-US" altLang="he-IL" sz="1900" b="1" dirty="0" smtClean="0">
                <a:latin typeface="Courier New" panose="02070309020205020404" pitchFamily="49" charset="0"/>
              </a:rPr>
              <a:t> for string concatenation.</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Special use of </a:t>
            </a:r>
            <a:r>
              <a:rPr lang="en-US" altLang="he-IL" sz="1900" b="1" dirty="0" smtClean="0">
                <a:solidFill>
                  <a:srgbClr val="FF0000"/>
                </a:solidFill>
                <a:latin typeface="Courier New" panose="02070309020205020404" pitchFamily="49" charset="0"/>
              </a:rPr>
              <a:t>%</a:t>
            </a:r>
            <a:r>
              <a:rPr lang="en-US" altLang="he-IL" sz="1900" b="1" dirty="0" smtClean="0">
                <a:latin typeface="Courier New" panose="02070309020205020404" pitchFamily="49" charset="0"/>
              </a:rPr>
              <a:t> for string formatting.</a:t>
            </a:r>
          </a:p>
          <a:p>
            <a:pPr algn="l" rtl="0" eaLnBrk="1" hangingPunct="1">
              <a:tabLst>
                <a:tab pos="7258050" algn="r"/>
              </a:tabLst>
            </a:pPr>
            <a:r>
              <a:rPr lang="en-US" altLang="he-IL" sz="1900" b="1" dirty="0" smtClean="0">
                <a:latin typeface="Courier New" panose="02070309020205020404" pitchFamily="49" charset="0"/>
              </a:rPr>
              <a:t>Logical operators are words (</a:t>
            </a:r>
            <a:r>
              <a:rPr lang="en-US" altLang="he-IL" sz="1900" b="1" dirty="0" smtClean="0">
                <a:solidFill>
                  <a:srgbClr val="FF0000"/>
                </a:solidFill>
                <a:latin typeface="Courier New" panose="02070309020205020404" pitchFamily="49" charset="0"/>
              </a:rPr>
              <a:t>and, or, not</a:t>
            </a:r>
            <a:r>
              <a:rPr lang="en-US" altLang="he-IL" sz="1900" b="1" dirty="0" smtClean="0">
                <a:latin typeface="Courier New" panose="02070309020205020404" pitchFamily="49" charset="0"/>
              </a:rPr>
              <a:t>) </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not symbols (&amp;&amp;, ||, !).</a:t>
            </a:r>
          </a:p>
          <a:p>
            <a:pPr algn="l" rtl="0" eaLnBrk="1" hangingPunct="1">
              <a:tabLst>
                <a:tab pos="7258050" algn="r"/>
              </a:tabLst>
            </a:pPr>
            <a:r>
              <a:rPr lang="en-US" altLang="he-IL" sz="1900" b="1" dirty="0" smtClean="0">
                <a:latin typeface="Courier New" panose="02070309020205020404" pitchFamily="49" charset="0"/>
              </a:rPr>
              <a:t>The basic printing command is “</a:t>
            </a:r>
            <a:r>
              <a:rPr lang="en-US" altLang="he-IL" sz="1900" b="1" dirty="0" smtClean="0">
                <a:solidFill>
                  <a:srgbClr val="FF0000"/>
                </a:solidFill>
                <a:latin typeface="Courier New" panose="02070309020205020404" pitchFamily="49" charset="0"/>
              </a:rPr>
              <a:t>print</a:t>
            </a:r>
            <a:r>
              <a:rPr lang="en-US" altLang="he-IL" sz="1900" b="1" dirty="0" smtClean="0">
                <a:latin typeface="Courier New" panose="02070309020205020404" pitchFamily="49" charset="0"/>
              </a:rPr>
              <a:t>.”</a:t>
            </a:r>
          </a:p>
          <a:p>
            <a:pPr algn="l" rtl="0" eaLnBrk="1" hangingPunct="1">
              <a:tabLst>
                <a:tab pos="7258050" algn="r"/>
              </a:tabLst>
            </a:pPr>
            <a:r>
              <a:rPr lang="en-US" altLang="he-IL" sz="1900" b="1" dirty="0" smtClean="0">
                <a:latin typeface="Courier New" panose="02070309020205020404" pitchFamily="49" charset="0"/>
              </a:rPr>
              <a:t>First assignment to a variable will create it.</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Variable types don’t need to be declared.</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Python figures out the variable types on its own.  </a:t>
            </a:r>
          </a:p>
        </p:txBody>
      </p:sp>
    </p:spTree>
    <p:extLst>
      <p:ext uri="{BB962C8B-B14F-4D97-AF65-F5344CB8AC3E}">
        <p14:creationId xmlns:p14="http://schemas.microsoft.com/office/powerpoint/2010/main" xmlns="" val="373047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626682" y="237017"/>
            <a:ext cx="8229600" cy="1143000"/>
          </a:xfrm>
        </p:spPr>
        <p:txBody>
          <a:bodyPr/>
          <a:lstStyle/>
          <a:p>
            <a:r>
              <a:rPr lang="en-US" dirty="0">
                <a:solidFill>
                  <a:schemeClr val="bg1"/>
                </a:solidFill>
                <a:cs typeface="Times New Roman" panose="02020603050405020304" pitchFamily="18" charset="0"/>
              </a:rPr>
              <a:t>Using Directories</a:t>
            </a:r>
          </a:p>
        </p:txBody>
      </p:sp>
      <p:sp>
        <p:nvSpPr>
          <p:cNvPr id="28675" name="Rectangle 3"/>
          <p:cNvSpPr>
            <a:spLocks noGrp="1" noChangeArrowheads="1"/>
          </p:cNvSpPr>
          <p:nvPr>
            <p:ph idx="1"/>
          </p:nvPr>
        </p:nvSpPr>
        <p:spPr/>
        <p:txBody>
          <a:bodyPr/>
          <a:lstStyle/>
          <a:p>
            <a:pPr algn="l" rtl="0" eaLnBrk="1" hangingPunct="1">
              <a:lnSpc>
                <a:spcPct val="80000"/>
              </a:lnSpc>
            </a:pPr>
            <a:r>
              <a:rPr lang="en-US" dirty="0">
                <a:cs typeface="Arial" panose="020B0604020202020204" pitchFamily="34" charset="0"/>
              </a:rPr>
              <a:t>Copying files to a directory</a:t>
            </a:r>
          </a:p>
          <a:p>
            <a:pPr lvl="1" algn="l" rtl="0">
              <a:lnSpc>
                <a:spcPct val="80000"/>
              </a:lnSpc>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cp</a:t>
            </a:r>
            <a:r>
              <a:rPr lang="en-US" dirty="0">
                <a:solidFill>
                  <a:srgbClr val="006F6C"/>
                </a:solidFill>
                <a:cs typeface="Arial" panose="020B0604020202020204" pitchFamily="34" charset="0"/>
              </a:rPr>
              <a:t> f1 f2 f3 exercise</a:t>
            </a:r>
          </a:p>
          <a:p>
            <a:pPr algn="l" rtl="0" eaLnBrk="1" hangingPunct="1">
              <a:lnSpc>
                <a:spcPct val="80000"/>
              </a:lnSpc>
            </a:pPr>
            <a:r>
              <a:rPr lang="en-US" dirty="0">
                <a:cs typeface="Arial" panose="020B0604020202020204" pitchFamily="34" charset="0"/>
              </a:rPr>
              <a:t>Moving files to a directory</a:t>
            </a:r>
          </a:p>
          <a:p>
            <a:pPr lvl="1" algn="l" rtl="0">
              <a:lnSpc>
                <a:spcPct val="80000"/>
              </a:lnSpc>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mv f1 f2 f3 exercise</a:t>
            </a:r>
          </a:p>
          <a:p>
            <a:pPr algn="l" rtl="0" eaLnBrk="1" hangingPunct="1">
              <a:lnSpc>
                <a:spcPct val="80000"/>
              </a:lnSpc>
            </a:pPr>
            <a:r>
              <a:rPr lang="en-US" dirty="0">
                <a:cs typeface="Arial" panose="020B0604020202020204" pitchFamily="34" charset="0"/>
              </a:rPr>
              <a:t>Recursively copying directories to a directory</a:t>
            </a:r>
          </a:p>
          <a:p>
            <a:pPr lvl="1" algn="l" rtl="0">
              <a:lnSpc>
                <a:spcPct val="80000"/>
              </a:lnSpc>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cp</a:t>
            </a:r>
            <a:r>
              <a:rPr lang="en-US" dirty="0">
                <a:solidFill>
                  <a:srgbClr val="006F6C"/>
                </a:solidFill>
                <a:cs typeface="Arial" panose="020B0604020202020204" pitchFamily="34" charset="0"/>
              </a:rPr>
              <a:t> –r dir1 dir2</a:t>
            </a:r>
          </a:p>
          <a:p>
            <a:pPr lvl="1" algn="l" rtl="0" eaLnBrk="1" hangingPunct="1">
              <a:lnSpc>
                <a:spcPct val="80000"/>
              </a:lnSpc>
              <a:buFont typeface="Wingdings" panose="05000000000000000000" pitchFamily="2" charset="2"/>
              <a:buNone/>
            </a:pPr>
            <a:endParaRPr lang="en-US" dirty="0">
              <a:solidFill>
                <a:srgbClr val="006F6C"/>
              </a:solidFill>
              <a:cs typeface="Arial" panose="020B0604020202020204" pitchFamily="34" charset="0"/>
            </a:endParaRPr>
          </a:p>
          <a:p>
            <a:pPr lvl="1" algn="l" rtl="0" eaLnBrk="1" hangingPunct="1">
              <a:lnSpc>
                <a:spcPct val="80000"/>
              </a:lnSpc>
              <a:buFont typeface="Wingdings" panose="05000000000000000000" pitchFamily="2" charset="2"/>
              <a:buNone/>
            </a:pPr>
            <a:endParaRPr lang="en-US"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3388080858"/>
      </p:ext>
    </p:extLst>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721100" y="165100"/>
            <a:ext cx="47498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Basic Datatypes</a:t>
            </a:r>
          </a:p>
        </p:txBody>
      </p:sp>
      <p:sp>
        <p:nvSpPr>
          <p:cNvPr id="5" name="Rectangle 3"/>
          <p:cNvSpPr>
            <a:spLocks noGrp="1" noChangeArrowheads="1"/>
          </p:cNvSpPr>
          <p:nvPr>
            <p:ph idx="1"/>
          </p:nvPr>
        </p:nvSpPr>
        <p:spPr bwMode="auto">
          <a:xfrm>
            <a:off x="203200" y="1714500"/>
            <a:ext cx="11455400" cy="44624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tabLst>
                <a:tab pos="7258050" algn="r"/>
              </a:tabLst>
            </a:pPr>
            <a:r>
              <a:rPr lang="en-US" altLang="he-IL" sz="1900" b="1" dirty="0" smtClean="0">
                <a:latin typeface="Courier New" panose="02070309020205020404" pitchFamily="49" charset="0"/>
              </a:rPr>
              <a:t>Integers (default for numbers)</a:t>
            </a:r>
          </a:p>
          <a:p>
            <a:pPr marL="0" lvl="1" indent="0" algn="l" rtl="0" eaLnBrk="1" hangingPunct="1">
              <a:spcBef>
                <a:spcPts val="1000"/>
              </a:spcBef>
              <a:buNone/>
              <a:tabLst>
                <a:tab pos="7258050" algn="r"/>
              </a:tabLst>
            </a:pPr>
            <a:r>
              <a:rPr lang="en-US" altLang="he-IL" sz="1900" b="1" dirty="0" smtClean="0">
                <a:latin typeface="Courier New" panose="02070309020205020404" pitchFamily="49" charset="0"/>
              </a:rPr>
              <a:t>	</a:t>
            </a:r>
            <a:r>
              <a:rPr lang="en-US" altLang="he-IL" sz="1900" b="1" dirty="0" smtClean="0">
                <a:solidFill>
                  <a:schemeClr val="tx1"/>
                </a:solidFill>
                <a:latin typeface="Courier New" panose="02070309020205020404" pitchFamily="49" charset="0"/>
              </a:rPr>
              <a:t>z = 5 / 2    </a:t>
            </a:r>
            <a:r>
              <a:rPr lang="en-US" altLang="he-IL" sz="1900" b="1" dirty="0" smtClean="0">
                <a:solidFill>
                  <a:srgbClr val="FF0000"/>
                </a:solidFill>
                <a:latin typeface="Courier New" panose="02070309020205020404" pitchFamily="49" charset="0"/>
              </a:rPr>
              <a:t># Answer is 2, integer division.</a:t>
            </a:r>
          </a:p>
          <a:p>
            <a:pPr marL="0" indent="0" algn="l" rtl="0" eaLnBrk="1" hangingPunct="1">
              <a:buNone/>
              <a:tabLst>
                <a:tab pos="7258050" algn="r"/>
              </a:tabLst>
            </a:pPr>
            <a:r>
              <a:rPr lang="en-US" altLang="he-IL" sz="1900" b="1" dirty="0" smtClean="0">
                <a:latin typeface="Courier New" panose="02070309020205020404" pitchFamily="49" charset="0"/>
              </a:rPr>
              <a:t>Floats</a:t>
            </a:r>
          </a:p>
          <a:p>
            <a:pPr marL="0" lvl="1" indent="0" algn="l" rtl="0" eaLnBrk="1" hangingPunct="1">
              <a:spcBef>
                <a:spcPts val="1000"/>
              </a:spcBef>
              <a:buNone/>
              <a:tabLst>
                <a:tab pos="7258050" algn="r"/>
              </a:tabLst>
            </a:pPr>
            <a:r>
              <a:rPr lang="en-US" altLang="he-IL" sz="1900" b="1" dirty="0" smtClean="0">
                <a:solidFill>
                  <a:srgbClr val="00B050"/>
                </a:solidFill>
                <a:latin typeface="Courier New" panose="02070309020205020404" pitchFamily="49" charset="0"/>
              </a:rPr>
              <a:t>     </a:t>
            </a:r>
            <a:r>
              <a:rPr lang="en-US" altLang="he-IL" sz="1900" b="1" dirty="0" smtClean="0">
                <a:solidFill>
                  <a:schemeClr val="tx1"/>
                </a:solidFill>
                <a:latin typeface="Courier New" panose="02070309020205020404" pitchFamily="49" charset="0"/>
              </a:rPr>
              <a:t>x = 3.456</a:t>
            </a:r>
          </a:p>
          <a:p>
            <a:pPr marL="0" indent="0" algn="l" rtl="0" eaLnBrk="1" hangingPunct="1">
              <a:buNone/>
              <a:tabLst>
                <a:tab pos="7258050" algn="r"/>
              </a:tabLst>
            </a:pPr>
            <a:r>
              <a:rPr lang="en-US" altLang="he-IL" sz="1900" b="1" dirty="0" smtClean="0">
                <a:latin typeface="Courier New" panose="02070309020205020404" pitchFamily="49" charset="0"/>
              </a:rPr>
              <a:t>Strings</a:t>
            </a:r>
          </a:p>
          <a:p>
            <a:pPr marL="0" lvl="1" indent="0" algn="l" rtl="0" eaLnBrk="1" hangingPunct="1">
              <a:spcBef>
                <a:spcPts val="1000"/>
              </a:spcBef>
              <a:buNone/>
              <a:tabLst>
                <a:tab pos="7258050" algn="r"/>
              </a:tabLst>
            </a:pPr>
            <a:r>
              <a:rPr lang="en-US" altLang="he-IL" sz="1900" b="1" dirty="0" smtClean="0">
                <a:latin typeface="Courier New" panose="02070309020205020404" pitchFamily="49" charset="0"/>
              </a:rPr>
              <a:t>Can use </a:t>
            </a:r>
            <a:r>
              <a:rPr lang="en-US" altLang="he-IL" sz="1900" b="1" dirty="0" smtClean="0">
                <a:solidFill>
                  <a:srgbClr val="00B050"/>
                </a:solidFill>
                <a:latin typeface="Courier New" panose="02070309020205020404" pitchFamily="49" charset="0"/>
              </a:rPr>
              <a:t>“”</a:t>
            </a:r>
            <a:r>
              <a:rPr lang="en-US" altLang="he-IL" sz="1900" b="1" dirty="0" smtClean="0">
                <a:latin typeface="Courier New" panose="02070309020205020404" pitchFamily="49" charset="0"/>
              </a:rPr>
              <a:t> or </a:t>
            </a:r>
            <a:r>
              <a:rPr lang="en-US" altLang="he-IL" sz="1900" b="1" dirty="0" smtClean="0">
                <a:solidFill>
                  <a:srgbClr val="00B050"/>
                </a:solidFill>
                <a:latin typeface="Courier New" panose="02070309020205020404" pitchFamily="49" charset="0"/>
              </a:rPr>
              <a:t>‘’</a:t>
            </a:r>
            <a:r>
              <a:rPr lang="en-US" altLang="he-IL" sz="1900" b="1" dirty="0" smtClean="0">
                <a:latin typeface="Courier New" panose="02070309020205020404" pitchFamily="49" charset="0"/>
              </a:rPr>
              <a:t> to specify.   </a:t>
            </a:r>
            <a:r>
              <a:rPr lang="en-US" altLang="he-IL" sz="1900" b="1" dirty="0" smtClean="0">
                <a:solidFill>
                  <a:srgbClr val="00B050"/>
                </a:solidFill>
                <a:latin typeface="Courier New" panose="02070309020205020404" pitchFamily="49" charset="0"/>
              </a:rPr>
              <a:t>“</a:t>
            </a:r>
            <a:r>
              <a:rPr lang="en-US" altLang="he-IL" sz="1900" b="1" dirty="0" err="1" smtClean="0">
                <a:solidFill>
                  <a:srgbClr val="00B050"/>
                </a:solidFill>
                <a:latin typeface="Courier New" panose="02070309020205020404" pitchFamily="49" charset="0"/>
              </a:rPr>
              <a:t>abc</a:t>
            </a:r>
            <a:r>
              <a:rPr lang="en-US" altLang="he-IL" sz="1900" b="1" dirty="0" smtClean="0">
                <a:solidFill>
                  <a:srgbClr val="00B050"/>
                </a:solidFill>
                <a:latin typeface="Courier New" panose="02070309020205020404" pitchFamily="49" charset="0"/>
              </a:rPr>
              <a:t>”  ‘</a:t>
            </a:r>
            <a:r>
              <a:rPr lang="en-US" altLang="he-IL" sz="1900" b="1" dirty="0" err="1" smtClean="0">
                <a:solidFill>
                  <a:srgbClr val="00B050"/>
                </a:solidFill>
                <a:latin typeface="Courier New" panose="02070309020205020404" pitchFamily="49" charset="0"/>
              </a:rPr>
              <a:t>abc</a:t>
            </a:r>
            <a:r>
              <a:rPr lang="en-US" altLang="he-IL" sz="1900" b="1" dirty="0" smtClean="0">
                <a:solidFill>
                  <a:srgbClr val="00B050"/>
                </a:solidFill>
                <a:latin typeface="Courier New" panose="02070309020205020404" pitchFamily="49" charset="0"/>
              </a:rPr>
              <a:t>’  </a:t>
            </a:r>
            <a:r>
              <a:rPr lang="en-US" altLang="he-IL" sz="1900" b="1" dirty="0" smtClean="0">
                <a:latin typeface="Courier New" panose="02070309020205020404" pitchFamily="49" charset="0"/>
              </a:rPr>
              <a:t>(Same thing.)</a:t>
            </a:r>
          </a:p>
          <a:p>
            <a:pPr marL="0" lvl="1" indent="0" algn="l" rtl="0" eaLnBrk="1" hangingPunct="1">
              <a:spcBef>
                <a:spcPts val="1000"/>
              </a:spcBef>
              <a:buNone/>
              <a:tabLst>
                <a:tab pos="7258050" algn="r"/>
              </a:tabLst>
            </a:pPr>
            <a:r>
              <a:rPr lang="en-US" altLang="he-IL" sz="1900" b="1" dirty="0" smtClean="0">
                <a:latin typeface="Courier New" panose="02070309020205020404" pitchFamily="49" charset="0"/>
              </a:rPr>
              <a:t>Unmatched ones can occur within the string.  “matt’s”</a:t>
            </a:r>
          </a:p>
          <a:p>
            <a:pPr marL="0" lvl="1" indent="0" algn="l" rtl="0" eaLnBrk="1" hangingPunct="1">
              <a:spcBef>
                <a:spcPts val="1000"/>
              </a:spcBef>
              <a:buNone/>
              <a:tabLst>
                <a:tab pos="7258050" algn="r"/>
              </a:tabLst>
            </a:pPr>
            <a:r>
              <a:rPr lang="en-US" altLang="he-IL" sz="1900" b="1" dirty="0" smtClean="0">
                <a:latin typeface="Courier New" panose="02070309020205020404" pitchFamily="49" charset="0"/>
              </a:rPr>
              <a:t>Use triple double-quotes for multi-line strings or strings than contain both ‘ and “ inside of them:  </a:t>
            </a:r>
            <a:r>
              <a:rPr lang="en-US" altLang="he-IL" sz="1900" b="1" dirty="0" smtClean="0">
                <a:solidFill>
                  <a:srgbClr val="00B050"/>
                </a:solidFill>
                <a:latin typeface="Courier New" panose="02070309020205020404" pitchFamily="49" charset="0"/>
              </a:rPr>
              <a:t>“““</a:t>
            </a:r>
            <a:r>
              <a:rPr lang="en-US" altLang="he-IL" sz="1900" b="1" dirty="0" err="1" smtClean="0">
                <a:solidFill>
                  <a:srgbClr val="00B050"/>
                </a:solidFill>
                <a:latin typeface="Courier New" panose="02070309020205020404" pitchFamily="49" charset="0"/>
              </a:rPr>
              <a:t>a‘b“c</a:t>
            </a:r>
            <a:r>
              <a:rPr lang="en-US" altLang="he-IL" sz="1900" b="1" dirty="0" smtClean="0">
                <a:solidFill>
                  <a:srgbClr val="00B050"/>
                </a:solidFill>
                <a:latin typeface="Courier New" panose="02070309020205020404" pitchFamily="49" charset="0"/>
              </a:rPr>
              <a:t>”””</a:t>
            </a:r>
          </a:p>
        </p:txBody>
      </p:sp>
    </p:spTree>
    <p:extLst>
      <p:ext uri="{BB962C8B-B14F-4D97-AF65-F5344CB8AC3E}">
        <p14:creationId xmlns:p14="http://schemas.microsoft.com/office/powerpoint/2010/main" xmlns="" val="13865959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641850" y="365125"/>
            <a:ext cx="29083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Variables</a:t>
            </a:r>
          </a:p>
        </p:txBody>
      </p:sp>
      <p:sp>
        <p:nvSpPr>
          <p:cNvPr id="8195" name="Rectangle 3"/>
          <p:cNvSpPr>
            <a:spLocks noGrp="1" noChangeArrowheads="1"/>
          </p:cNvSpPr>
          <p:nvPr>
            <p:ph idx="1"/>
          </p:nvPr>
        </p:nvSpPr>
        <p:spPr bwMode="auto">
          <a:xfrm>
            <a:off x="838200" y="1690688"/>
            <a:ext cx="10515600" cy="43513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tabLst>
                <a:tab pos="7258050" algn="r"/>
              </a:tabLst>
            </a:pPr>
            <a:r>
              <a:rPr lang="en-US" altLang="he-IL" sz="1900" b="1" dirty="0" smtClean="0">
                <a:latin typeface="Courier New" panose="02070309020205020404" pitchFamily="49" charset="0"/>
              </a:rPr>
              <a:t>No need to declare</a:t>
            </a:r>
          </a:p>
          <a:p>
            <a:pPr marL="0" indent="0" algn="l" rtl="0" eaLnBrk="1" hangingPunct="1">
              <a:buNone/>
              <a:tabLst>
                <a:tab pos="7258050" algn="r"/>
              </a:tabLst>
            </a:pPr>
            <a:r>
              <a:rPr lang="en-US" altLang="he-IL" sz="1900" b="1" dirty="0" smtClean="0">
                <a:latin typeface="Courier New" panose="02070309020205020404" pitchFamily="49" charset="0"/>
              </a:rPr>
              <a:t>Need to assign (initialize)</a:t>
            </a:r>
          </a:p>
          <a:p>
            <a:pPr marL="914400" lvl="2" indent="0" algn="l" rtl="0" eaLnBrk="1" hangingPunct="1">
              <a:buNone/>
              <a:tabLst>
                <a:tab pos="7258050" algn="r"/>
              </a:tabLst>
            </a:pPr>
            <a:r>
              <a:rPr lang="en-US" altLang="he-IL" dirty="0" smtClean="0">
                <a:latin typeface="Courier"/>
              </a:rPr>
              <a:t>use of uninitialized variable raises exception</a:t>
            </a:r>
          </a:p>
          <a:p>
            <a:pPr marL="0" indent="0" algn="l" rtl="0" eaLnBrk="1" hangingPunct="1">
              <a:buNone/>
              <a:tabLst>
                <a:tab pos="7258050" algn="r"/>
              </a:tabLst>
            </a:pPr>
            <a:r>
              <a:rPr lang="en-US" altLang="he-IL" sz="1900" b="1" dirty="0" smtClean="0">
                <a:latin typeface="Courier New" panose="02070309020205020404" pitchFamily="49" charset="0"/>
              </a:rPr>
              <a:t>Not typed</a:t>
            </a:r>
          </a:p>
          <a:p>
            <a:pPr marL="914400" lvl="2" indent="0" algn="l" rtl="0" eaLnBrk="1" hangingPunct="1">
              <a:buNone/>
              <a:tabLst>
                <a:tab pos="7258050" algn="r"/>
              </a:tabLst>
            </a:pPr>
            <a:r>
              <a:rPr lang="en-US" altLang="he-IL" dirty="0" smtClean="0">
                <a:latin typeface="Courier"/>
              </a:rPr>
              <a:t>if friendly: greeting = "hello world"</a:t>
            </a:r>
          </a:p>
          <a:p>
            <a:pPr marL="914400" lvl="2" indent="0" algn="l" rtl="0" eaLnBrk="1" hangingPunct="1">
              <a:buNone/>
              <a:tabLst>
                <a:tab pos="7258050" algn="r"/>
              </a:tabLst>
            </a:pPr>
            <a:r>
              <a:rPr lang="en-US" altLang="he-IL" dirty="0" smtClean="0">
                <a:latin typeface="Courier"/>
              </a:rPr>
              <a:t>else: greeting = 12**2</a:t>
            </a:r>
          </a:p>
          <a:p>
            <a:pPr marL="914400" lvl="2" indent="0" algn="l" rtl="0" eaLnBrk="1" hangingPunct="1">
              <a:buNone/>
              <a:tabLst>
                <a:tab pos="7258050" algn="r"/>
              </a:tabLst>
            </a:pPr>
            <a:r>
              <a:rPr lang="en-US" altLang="he-IL" dirty="0" smtClean="0">
                <a:latin typeface="Courier"/>
              </a:rPr>
              <a:t>print greeting</a:t>
            </a:r>
          </a:p>
          <a:p>
            <a:pPr marL="0" indent="0" algn="l" rtl="0" eaLnBrk="1" hangingPunct="1">
              <a:buNone/>
              <a:tabLst>
                <a:tab pos="7258050" algn="r"/>
              </a:tabLst>
            </a:pPr>
            <a:r>
              <a:rPr lang="en-US" altLang="he-IL" sz="1900" b="1" dirty="0" smtClean="0">
                <a:latin typeface="Courier New" panose="02070309020205020404" pitchFamily="49" charset="0"/>
              </a:rPr>
              <a:t>Everything is a "variable":</a:t>
            </a:r>
          </a:p>
          <a:p>
            <a:pPr marL="914400" lvl="2" indent="0" algn="l" rtl="0" eaLnBrk="1" hangingPunct="1">
              <a:buNone/>
              <a:tabLst>
                <a:tab pos="7258050" algn="r"/>
              </a:tabLst>
            </a:pPr>
            <a:r>
              <a:rPr lang="en-US" altLang="he-IL" dirty="0" smtClean="0">
                <a:latin typeface="Courier"/>
              </a:rPr>
              <a:t>Even functions, classes, modules</a:t>
            </a:r>
          </a:p>
        </p:txBody>
      </p:sp>
    </p:spTree>
    <p:extLst>
      <p:ext uri="{BB962C8B-B14F-4D97-AF65-F5344CB8AC3E}">
        <p14:creationId xmlns:p14="http://schemas.microsoft.com/office/powerpoint/2010/main" xmlns="" val="313553402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470400" y="365125"/>
            <a:ext cx="32512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Whitespace</a:t>
            </a:r>
          </a:p>
        </p:txBody>
      </p:sp>
      <p:sp>
        <p:nvSpPr>
          <p:cNvPr id="5"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tabLst>
                <a:tab pos="7258050" algn="r"/>
              </a:tabLst>
            </a:pPr>
            <a:r>
              <a:rPr lang="en-US" altLang="he-IL" sz="1900" b="1" dirty="0" smtClean="0">
                <a:latin typeface="Courier New" panose="02070309020205020404" pitchFamily="49" charset="0"/>
              </a:rPr>
              <a:t>Whitespace is meaningful in Python: especially indentation and placement of newlines.  </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Use a newline to end a line of code. </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(Not a semicolon like in C++ or Java.)</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(Use \ when must go to next line prematurely.)</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No braces { } to mark blocks of code in Python… </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Use consistent indentation instead.  The first line with a new indentation is considered outside of the block.</a:t>
            </a:r>
          </a:p>
          <a:p>
            <a:pPr marL="341313" lvl="1" indent="-341313" algn="l" rtl="0" eaLnBrk="1" hangingPunct="1">
              <a:spcBef>
                <a:spcPts val="1000"/>
              </a:spcBef>
              <a:tabLst>
                <a:tab pos="7258050" algn="r"/>
              </a:tabLst>
            </a:pPr>
            <a:r>
              <a:rPr lang="en-US" altLang="he-IL" sz="1900" b="1" dirty="0" smtClean="0">
                <a:latin typeface="Courier New" panose="02070309020205020404" pitchFamily="49" charset="0"/>
              </a:rPr>
              <a:t>Often a colon appears at the start of a new block.  (We’ll see this later for function and class definitions.)</a:t>
            </a:r>
          </a:p>
        </p:txBody>
      </p:sp>
    </p:spTree>
    <p:extLst>
      <p:ext uri="{BB962C8B-B14F-4D97-AF65-F5344CB8AC3E}">
        <p14:creationId xmlns:p14="http://schemas.microsoft.com/office/powerpoint/2010/main" xmlns="" val="417134274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670300" y="365125"/>
            <a:ext cx="48514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Python and Types</a:t>
            </a:r>
          </a:p>
        </p:txBody>
      </p:sp>
      <p:sp>
        <p:nvSpPr>
          <p:cNvPr id="10243" name="Rectangle 3"/>
          <p:cNvSpPr>
            <a:spLocks noGrp="1" noChangeArrowheads="1"/>
          </p:cNvSpPr>
          <p:nvPr>
            <p:ph idx="1"/>
          </p:nvPr>
        </p:nvSpPr>
        <p:spPr bwMode="auto">
          <a:xfrm>
            <a:off x="546100" y="1392238"/>
            <a:ext cx="10680700" cy="4800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tabLst>
                <a:tab pos="7258050" algn="r"/>
              </a:tabLst>
            </a:pPr>
            <a:r>
              <a:rPr lang="en-US" altLang="he-IL" sz="1900" b="1" dirty="0" smtClean="0">
                <a:latin typeface="Courier New" panose="02070309020205020404" pitchFamily="49" charset="0"/>
              </a:rPr>
              <a:t>Python determines the data types </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in a program automatically.	“Dynamic Typing”</a:t>
            </a:r>
          </a:p>
          <a:p>
            <a:pPr marL="0" indent="0" algn="l" rtl="0" eaLnBrk="1" hangingPunct="1">
              <a:buNone/>
              <a:tabLst>
                <a:tab pos="7258050" algn="r"/>
              </a:tabLst>
            </a:pPr>
            <a:endParaRPr lang="en-US" altLang="he-IL" sz="1900" b="1" dirty="0" smtClean="0">
              <a:latin typeface="Courier New" panose="02070309020205020404" pitchFamily="49" charset="0"/>
            </a:endParaRPr>
          </a:p>
          <a:p>
            <a:pPr marL="0" indent="0" algn="l" rtl="0" eaLnBrk="1" hangingPunct="1">
              <a:buNone/>
              <a:tabLst>
                <a:tab pos="7258050" algn="r"/>
              </a:tabLst>
            </a:pPr>
            <a:r>
              <a:rPr lang="en-US" altLang="he-IL" sz="1900" b="1" dirty="0" smtClean="0">
                <a:latin typeface="Courier New" panose="02070309020205020404" pitchFamily="49" charset="0"/>
              </a:rPr>
              <a:t>But Python’s not casual about types, it </a:t>
            </a:r>
            <a:br>
              <a:rPr lang="en-US" altLang="he-IL" sz="1900" b="1" dirty="0" smtClean="0">
                <a:latin typeface="Courier New" panose="02070309020205020404" pitchFamily="49" charset="0"/>
              </a:rPr>
            </a:br>
            <a:r>
              <a:rPr lang="en-US" altLang="he-IL" sz="1900" b="1" dirty="0" smtClean="0">
                <a:latin typeface="Courier New" panose="02070309020205020404" pitchFamily="49" charset="0"/>
              </a:rPr>
              <a:t>enforces them after it figures them out.    	“Strong Typing”</a:t>
            </a:r>
          </a:p>
          <a:p>
            <a:pPr marL="0" indent="0" algn="l" rtl="0" eaLnBrk="1" hangingPunct="1">
              <a:buNone/>
              <a:tabLst>
                <a:tab pos="7258050" algn="r"/>
              </a:tabLst>
            </a:pPr>
            <a:endParaRPr lang="en-US" altLang="he-IL" sz="1900" b="1" dirty="0" smtClean="0">
              <a:latin typeface="Courier New" panose="02070309020205020404" pitchFamily="49" charset="0"/>
            </a:endParaRPr>
          </a:p>
          <a:p>
            <a:pPr marL="0" indent="0" algn="l" rtl="0" eaLnBrk="1" hangingPunct="1">
              <a:buNone/>
              <a:tabLst>
                <a:tab pos="7258050" algn="r"/>
              </a:tabLst>
            </a:pPr>
            <a:r>
              <a:rPr lang="en-US" altLang="he-IL" sz="1900" b="1" dirty="0" smtClean="0">
                <a:latin typeface="Courier New" panose="02070309020205020404" pitchFamily="49" charset="0"/>
              </a:rPr>
              <a:t>So, for example, you can’t just append an integer to a string.  You must first convert the integer to a string itself.   </a:t>
            </a:r>
          </a:p>
          <a:p>
            <a:pPr marL="0" indent="0" algn="l" rtl="0" eaLnBrk="1" hangingPunct="1">
              <a:buNone/>
              <a:tabLst>
                <a:tab pos="7258050" algn="r"/>
              </a:tabLst>
            </a:pPr>
            <a:endParaRPr lang="en-US" altLang="he-IL" sz="1000" b="1" dirty="0" smtClean="0">
              <a:latin typeface="Courier New" panose="02070309020205020404" pitchFamily="49" charset="0"/>
            </a:endParaRPr>
          </a:p>
          <a:p>
            <a:pPr marL="0" indent="0" algn="l" rtl="0" eaLnBrk="1" hangingPunct="1">
              <a:buNone/>
              <a:tabLst>
                <a:tab pos="7258050" algn="r"/>
              </a:tabLst>
            </a:pPr>
            <a:r>
              <a:rPr lang="en-US" altLang="he-IL" sz="2000" b="1" dirty="0" smtClean="0">
                <a:latin typeface="Courier New" panose="02070309020205020404" pitchFamily="49" charset="0"/>
              </a:rPr>
              <a:t> x = </a:t>
            </a:r>
            <a:r>
              <a:rPr lang="en-US" altLang="he-IL" sz="2000" b="1" dirty="0" smtClean="0">
                <a:solidFill>
                  <a:srgbClr val="008000"/>
                </a:solidFill>
                <a:latin typeface="Courier New" panose="02070309020205020404" pitchFamily="49" charset="0"/>
              </a:rPr>
              <a:t>“the answer is ”  </a:t>
            </a:r>
            <a:r>
              <a:rPr lang="en-US" altLang="he-IL" sz="2000" b="1" dirty="0" smtClean="0">
                <a:solidFill>
                  <a:srgbClr val="FF3300"/>
                </a:solidFill>
                <a:latin typeface="Courier New" panose="02070309020205020404" pitchFamily="49" charset="0"/>
              </a:rPr>
              <a:t># Decides x is string.</a:t>
            </a:r>
          </a:p>
          <a:p>
            <a:pPr marL="0" indent="0" algn="l" rtl="0" eaLnBrk="1" hangingPunct="1">
              <a:buNone/>
              <a:tabLst>
                <a:tab pos="7258050" algn="r"/>
              </a:tabLst>
            </a:pPr>
            <a:r>
              <a:rPr lang="en-US" altLang="he-IL" sz="2000" b="1" dirty="0" smtClean="0">
                <a:latin typeface="Courier New" panose="02070309020205020404" pitchFamily="49" charset="0"/>
              </a:rPr>
              <a:t> y = 23                </a:t>
            </a:r>
            <a:r>
              <a:rPr lang="en-US" altLang="he-IL" sz="2000" b="1" dirty="0" smtClean="0">
                <a:solidFill>
                  <a:srgbClr val="FF3300"/>
                </a:solidFill>
                <a:latin typeface="Courier New" panose="02070309020205020404" pitchFamily="49" charset="0"/>
              </a:rPr>
              <a:t># Decides y is integer.</a:t>
            </a:r>
          </a:p>
          <a:p>
            <a:pPr marL="0" indent="0" algn="l" rtl="0" eaLnBrk="1" hangingPunct="1">
              <a:buNone/>
              <a:tabLst>
                <a:tab pos="7258050" algn="r"/>
              </a:tabLst>
            </a:pPr>
            <a:r>
              <a:rPr lang="en-US" altLang="he-IL" sz="2000" b="1" dirty="0" smtClean="0">
                <a:latin typeface="Courier New" panose="02070309020205020404" pitchFamily="49" charset="0"/>
              </a:rPr>
              <a:t> </a:t>
            </a:r>
            <a:r>
              <a:rPr lang="en-US" altLang="he-IL" sz="2000" b="1" dirty="0" smtClean="0">
                <a:solidFill>
                  <a:srgbClr val="FF6600"/>
                </a:solidFill>
                <a:latin typeface="Courier New" panose="02070309020205020404" pitchFamily="49" charset="0"/>
              </a:rPr>
              <a:t>print</a:t>
            </a:r>
            <a:r>
              <a:rPr lang="en-US" altLang="he-IL" sz="2000" b="1" dirty="0" smtClean="0">
                <a:latin typeface="Courier New" panose="02070309020205020404" pitchFamily="49" charset="0"/>
              </a:rPr>
              <a:t> x + y           </a:t>
            </a:r>
            <a:r>
              <a:rPr lang="en-US" altLang="he-IL" sz="2000" b="1" dirty="0" smtClean="0">
                <a:solidFill>
                  <a:srgbClr val="FF3300"/>
                </a:solidFill>
                <a:latin typeface="Courier New" panose="02070309020205020404" pitchFamily="49" charset="0"/>
              </a:rPr>
              <a:t># Python will complain about this.</a:t>
            </a:r>
          </a:p>
          <a:p>
            <a:pPr marL="0" indent="0" algn="l" rtl="0" eaLnBrk="1" hangingPunct="1">
              <a:buNone/>
              <a:tabLst>
                <a:tab pos="7258050" algn="r"/>
              </a:tabLst>
            </a:pPr>
            <a:r>
              <a:rPr lang="en-US" altLang="he-IL" sz="2000" b="1" dirty="0" smtClean="0">
                <a:solidFill>
                  <a:srgbClr val="FF3300"/>
                </a:solidFill>
                <a:latin typeface="Courier New" panose="02070309020205020404" pitchFamily="49" charset="0"/>
              </a:rPr>
              <a:t> print </a:t>
            </a:r>
            <a:r>
              <a:rPr lang="en-US" altLang="he-IL" sz="2000" b="1" dirty="0" smtClean="0">
                <a:solidFill>
                  <a:schemeClr val="tx1"/>
                </a:solidFill>
                <a:latin typeface="Courier New" panose="02070309020205020404" pitchFamily="49" charset="0"/>
              </a:rPr>
              <a:t>x + </a:t>
            </a:r>
            <a:r>
              <a:rPr lang="en-US" altLang="he-IL" sz="2000" b="1" dirty="0" err="1" smtClean="0">
                <a:solidFill>
                  <a:schemeClr val="tx1"/>
                </a:solidFill>
                <a:latin typeface="Courier New" panose="02070309020205020404" pitchFamily="49" charset="0"/>
              </a:rPr>
              <a:t>str</a:t>
            </a:r>
            <a:r>
              <a:rPr lang="en-US" altLang="he-IL" sz="2000" b="1" dirty="0" smtClean="0">
                <a:solidFill>
                  <a:schemeClr val="tx1"/>
                </a:solidFill>
                <a:latin typeface="Courier New" panose="02070309020205020404" pitchFamily="49" charset="0"/>
              </a:rPr>
              <a:t> (y)     </a:t>
            </a:r>
            <a:r>
              <a:rPr lang="en-US" altLang="he-IL" sz="2000" b="1" dirty="0">
                <a:solidFill>
                  <a:srgbClr val="FF3300"/>
                </a:solidFill>
                <a:latin typeface="Courier New" panose="02070309020205020404" pitchFamily="49" charset="0"/>
              </a:rPr>
              <a:t># We need to convert the variable “y” to 			 string type</a:t>
            </a:r>
          </a:p>
        </p:txBody>
      </p:sp>
    </p:spTree>
    <p:extLst>
      <p:ext uri="{BB962C8B-B14F-4D97-AF65-F5344CB8AC3E}">
        <p14:creationId xmlns:p14="http://schemas.microsoft.com/office/powerpoint/2010/main" xmlns="" val="273926204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679950" y="365125"/>
            <a:ext cx="28321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Comments</a:t>
            </a:r>
          </a:p>
        </p:txBody>
      </p:sp>
      <p:sp>
        <p:nvSpPr>
          <p:cNvPr id="11267" name="Rectangle 3"/>
          <p:cNvSpPr>
            <a:spLocks noGrp="1" noChangeArrowheads="1"/>
          </p:cNvSpPr>
          <p:nvPr>
            <p:ph idx="1"/>
          </p:nvPr>
        </p:nvSpPr>
        <p:spPr bwMode="auto">
          <a:xfrm>
            <a:off x="838200" y="14192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tabLst>
                <a:tab pos="7258050" algn="r"/>
              </a:tabLst>
            </a:pPr>
            <a:r>
              <a:rPr lang="en-US" altLang="he-IL" sz="1900" b="1" dirty="0" smtClean="0">
                <a:latin typeface="Courier New" panose="02070309020205020404" pitchFamily="49" charset="0"/>
              </a:rPr>
              <a:t>Start comments with # – the rest of line is ignored.</a:t>
            </a:r>
          </a:p>
          <a:p>
            <a:pPr marL="0" indent="0" algn="l" rtl="0" eaLnBrk="1" hangingPunct="1">
              <a:buNone/>
              <a:tabLst>
                <a:tab pos="7258050" algn="r"/>
              </a:tabLst>
            </a:pPr>
            <a:r>
              <a:rPr lang="en-US" altLang="he-IL" sz="1900" b="1" dirty="0" smtClean="0">
                <a:latin typeface="Courier New" panose="02070309020205020404" pitchFamily="49" charset="0"/>
              </a:rPr>
              <a:t>	</a:t>
            </a:r>
            <a:r>
              <a:rPr lang="en-US" altLang="he-IL" sz="1900" b="1" dirty="0" smtClean="0">
                <a:solidFill>
                  <a:srgbClr val="FF0000"/>
                </a:solidFill>
                <a:latin typeface="Courier New" panose="02070309020205020404" pitchFamily="49" charset="0"/>
              </a:rPr>
              <a:t># this variable contains the value of the user name </a:t>
            </a:r>
            <a:endParaRPr lang="en-US" altLang="he-IL" sz="1900" b="1" dirty="0" smtClean="0">
              <a:latin typeface="Courier New" panose="02070309020205020404" pitchFamily="49" charset="0"/>
            </a:endParaRPr>
          </a:p>
          <a:p>
            <a:pPr marL="457200" lvl="1" indent="0" algn="l" rtl="0" eaLnBrk="1" hangingPunct="1">
              <a:buNone/>
              <a:tabLst>
                <a:tab pos="7258050" algn="r"/>
              </a:tabLst>
            </a:pPr>
            <a:r>
              <a:rPr lang="en-US" altLang="he-IL" sz="1900" b="1" dirty="0" smtClean="0">
                <a:latin typeface="Courier New" panose="02070309020205020404" pitchFamily="49" charset="0"/>
              </a:rPr>
              <a:t>name</a:t>
            </a:r>
            <a:r>
              <a:rPr lang="en-US" altLang="he-IL" b="1" dirty="0" smtClean="0">
                <a:solidFill>
                  <a:srgbClr val="FF6600"/>
                </a:solidFill>
                <a:latin typeface="Courier New" panose="02070309020205020404" pitchFamily="49" charset="0"/>
              </a:rPr>
              <a:t> = </a:t>
            </a:r>
            <a:r>
              <a:rPr lang="en-US" altLang="he-IL" sz="2000" b="1" dirty="0" smtClean="0">
                <a:solidFill>
                  <a:srgbClr val="008000"/>
                </a:solidFill>
                <a:latin typeface="Courier New" panose="02070309020205020404" pitchFamily="49" charset="0"/>
              </a:rPr>
              <a:t>“ </a:t>
            </a:r>
            <a:r>
              <a:rPr lang="en-US" altLang="he-IL" sz="2000" b="1" dirty="0" err="1" smtClean="0">
                <a:solidFill>
                  <a:srgbClr val="008000"/>
                </a:solidFill>
                <a:latin typeface="Courier New" panose="02070309020205020404" pitchFamily="49" charset="0"/>
              </a:rPr>
              <a:t>tamno</a:t>
            </a:r>
            <a:r>
              <a:rPr lang="en-US" altLang="he-IL" sz="2000" b="1" dirty="0" smtClean="0">
                <a:solidFill>
                  <a:srgbClr val="008000"/>
                </a:solidFill>
                <a:latin typeface="Courier New" panose="02070309020205020404" pitchFamily="49" charset="0"/>
              </a:rPr>
              <a:t>”</a:t>
            </a:r>
          </a:p>
          <a:p>
            <a:pPr lvl="1" algn="l" rtl="0" eaLnBrk="1" hangingPunct="1">
              <a:buFontTx/>
              <a:buNone/>
              <a:tabLst>
                <a:tab pos="7258050" algn="r"/>
              </a:tabLst>
            </a:pPr>
            <a:endParaRPr lang="en-US" altLang="he-IL" b="1" dirty="0" smtClean="0">
              <a:latin typeface="Courier New" panose="02070309020205020404" pitchFamily="49" charset="0"/>
            </a:endParaRPr>
          </a:p>
        </p:txBody>
      </p:sp>
    </p:spTree>
    <p:extLst>
      <p:ext uri="{BB962C8B-B14F-4D97-AF65-F5344CB8AC3E}">
        <p14:creationId xmlns:p14="http://schemas.microsoft.com/office/powerpoint/2010/main" xmlns="" val="413054333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292600" y="301625"/>
            <a:ext cx="36068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Naming Rules</a:t>
            </a:r>
          </a:p>
        </p:txBody>
      </p:sp>
      <p:sp>
        <p:nvSpPr>
          <p:cNvPr id="18436" name="Rectangle 3"/>
          <p:cNvSpPr>
            <a:spLocks noGrp="1" noChangeArrowheads="1"/>
          </p:cNvSpPr>
          <p:nvPr>
            <p:ph idx="1"/>
          </p:nvPr>
        </p:nvSpPr>
        <p:spPr>
          <a:xfrm>
            <a:off x="406400" y="1825625"/>
            <a:ext cx="11379200" cy="2835275"/>
          </a:xfrm>
        </p:spPr>
        <p:txBody>
          <a:bodyPr/>
          <a:lstStyle/>
          <a:p>
            <a:pPr marL="0" indent="0" algn="l" defTabSz="449218" rtl="0" eaLnBrk="1" hangingPunct="1">
              <a:buNone/>
              <a:tabLst>
                <a:tab pos="7258050" algn="r"/>
              </a:tabLst>
              <a:defRPr/>
            </a:pPr>
            <a:r>
              <a:rPr lang="en-US" altLang="he-IL" sz="1900" b="1" dirty="0">
                <a:latin typeface="Courier New" panose="02070309020205020404" pitchFamily="49" charset="0"/>
              </a:rPr>
              <a:t>Names are case sensitive and cannot start with a number.  They can contain letters, numbers, and underscores.</a:t>
            </a:r>
          </a:p>
          <a:p>
            <a:pPr marL="0" lvl="1" indent="0" algn="l" defTabSz="449218" rtl="0" eaLnBrk="1" hangingPunct="1">
              <a:spcBef>
                <a:spcPts val="1000"/>
              </a:spcBef>
              <a:buNone/>
              <a:tabLst>
                <a:tab pos="7258050" algn="r"/>
              </a:tabLst>
              <a:defRPr/>
            </a:pPr>
            <a:r>
              <a:rPr lang="en-US" altLang="he-IL" sz="1900" b="1" dirty="0">
                <a:latin typeface="Courier New" panose="02070309020205020404" pitchFamily="49" charset="0"/>
              </a:rPr>
              <a:t> bob  </a:t>
            </a:r>
            <a:r>
              <a:rPr lang="en-US" altLang="he-IL" sz="1900" b="1" dirty="0" err="1">
                <a:latin typeface="Courier New" panose="02070309020205020404" pitchFamily="49" charset="0"/>
              </a:rPr>
              <a:t>Bob</a:t>
            </a:r>
            <a:r>
              <a:rPr lang="en-US" altLang="he-IL" sz="1900" b="1" dirty="0">
                <a:latin typeface="Courier New" panose="02070309020205020404" pitchFamily="49" charset="0"/>
              </a:rPr>
              <a:t>  _bob  _2_bob_  bob_2  </a:t>
            </a:r>
            <a:r>
              <a:rPr lang="en-US" altLang="he-IL" sz="1900" b="1" dirty="0" err="1">
                <a:latin typeface="Courier New" panose="02070309020205020404" pitchFamily="49" charset="0"/>
              </a:rPr>
              <a:t>BoB</a:t>
            </a:r>
            <a:endParaRPr lang="en-US" altLang="he-IL" sz="1900" b="1" dirty="0">
              <a:latin typeface="Courier New" panose="02070309020205020404" pitchFamily="49" charset="0"/>
            </a:endParaRPr>
          </a:p>
          <a:p>
            <a:pPr marL="0" indent="0" algn="l" defTabSz="449218" rtl="0" eaLnBrk="1" hangingPunct="1">
              <a:buNone/>
              <a:tabLst>
                <a:tab pos="7258050" algn="r"/>
              </a:tabLst>
              <a:defRPr/>
            </a:pPr>
            <a:r>
              <a:rPr lang="en-US" altLang="he-IL" sz="1900" b="1" dirty="0">
                <a:latin typeface="Courier New" panose="02070309020205020404" pitchFamily="49" charset="0"/>
              </a:rPr>
              <a:t>There are some reserved words:</a:t>
            </a:r>
          </a:p>
          <a:p>
            <a:pPr marL="457155" lvl="1" indent="0" algn="l" defTabSz="449218" rtl="0" eaLnBrk="1" hangingPunct="1">
              <a:buNone/>
              <a:defRPr/>
            </a:pPr>
            <a:r>
              <a:rPr lang="en-US" altLang="he-IL" sz="1900" dirty="0"/>
              <a:t>	</a:t>
            </a:r>
            <a:r>
              <a:rPr lang="en-US" altLang="he-IL" sz="1900" b="1" dirty="0">
                <a:solidFill>
                  <a:srgbClr val="FF6600"/>
                </a:solidFill>
                <a:latin typeface="Courier New" panose="02070309020205020404" pitchFamily="49" charset="0"/>
              </a:rPr>
              <a:t>and, assert, break, class, continue, </a:t>
            </a:r>
            <a:r>
              <a:rPr lang="en-US" altLang="he-IL" sz="1900" b="1" dirty="0" err="1">
                <a:solidFill>
                  <a:srgbClr val="FF6600"/>
                </a:solidFill>
                <a:latin typeface="Courier New" panose="02070309020205020404" pitchFamily="49" charset="0"/>
              </a:rPr>
              <a:t>def</a:t>
            </a:r>
            <a:r>
              <a:rPr lang="en-US" altLang="he-IL" sz="1900" b="1" dirty="0">
                <a:solidFill>
                  <a:srgbClr val="FF6600"/>
                </a:solidFill>
                <a:latin typeface="Courier New" panose="02070309020205020404" pitchFamily="49" charset="0"/>
              </a:rPr>
              <a:t>, del, </a:t>
            </a:r>
            <a:r>
              <a:rPr lang="en-US" altLang="he-IL" sz="1900" b="1" dirty="0" err="1">
                <a:solidFill>
                  <a:srgbClr val="FF6600"/>
                </a:solidFill>
                <a:latin typeface="Courier New" panose="02070309020205020404" pitchFamily="49" charset="0"/>
              </a:rPr>
              <a:t>elif</a:t>
            </a:r>
            <a:r>
              <a:rPr lang="en-US" altLang="he-IL" sz="1900" b="1" dirty="0">
                <a:solidFill>
                  <a:srgbClr val="FF6600"/>
                </a:solidFill>
                <a:latin typeface="Courier New" panose="02070309020205020404" pitchFamily="49" charset="0"/>
              </a:rPr>
              <a:t>, else, except, exec, finally, for, from, global, if, import, in, is, lambda, not, or, pass, print, raise, return, try, while</a:t>
            </a:r>
          </a:p>
        </p:txBody>
      </p:sp>
    </p:spTree>
    <p:extLst>
      <p:ext uri="{BB962C8B-B14F-4D97-AF65-F5344CB8AC3E}">
        <p14:creationId xmlns:p14="http://schemas.microsoft.com/office/powerpoint/2010/main" xmlns="" val="401246345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כותרת 1"/>
          <p:cNvSpPr>
            <a:spLocks noGrp="1"/>
          </p:cNvSpPr>
          <p:nvPr>
            <p:ph type="ctrTitle"/>
          </p:nvPr>
        </p:nvSpPr>
        <p:spPr bwMode="auto">
          <a:xfrm>
            <a:off x="4629150" y="139700"/>
            <a:ext cx="2933700" cy="9572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he-IL" sz="4400" smtClean="0">
                <a:solidFill>
                  <a:schemeClr val="bg1"/>
                </a:solidFill>
              </a:rPr>
              <a:t>Input</a:t>
            </a:r>
            <a:endParaRPr lang="he-IL" altLang="he-IL" sz="4400" smtClean="0">
              <a:solidFill>
                <a:schemeClr val="bg1"/>
              </a:solidFill>
            </a:endParaRPr>
          </a:p>
        </p:txBody>
      </p:sp>
      <p:sp>
        <p:nvSpPr>
          <p:cNvPr id="4" name="TextBox 3"/>
          <p:cNvSpPr txBox="1"/>
          <p:nvPr/>
        </p:nvSpPr>
        <p:spPr>
          <a:xfrm>
            <a:off x="1566863" y="1728788"/>
            <a:ext cx="7264400" cy="2703817"/>
          </a:xfrm>
          <a:prstGeom prst="rect">
            <a:avLst/>
          </a:prstGeom>
          <a:noFill/>
        </p:spPr>
        <p:txBody>
          <a:bodyPr rtlCol="1">
            <a:spAutoFit/>
          </a:bodyPr>
          <a:lstStyle/>
          <a:p>
            <a:pPr marL="342866" indent="-342866" algn="l" defTabSz="449218" rtl="0" fontAlgn="base">
              <a:lnSpc>
                <a:spcPct val="90000"/>
              </a:lnSpc>
              <a:spcBef>
                <a:spcPts val="1000"/>
              </a:spcBef>
              <a:spcAft>
                <a:spcPct val="0"/>
              </a:spcAft>
              <a:buClr>
                <a:srgbClr val="000000"/>
              </a:buClr>
              <a:buSzPct val="100000"/>
              <a:buFont typeface="Times New Roman" panose="02020603050405020304" pitchFamily="18" charset="0"/>
              <a:buChar char="•"/>
              <a:tabLst>
                <a:tab pos="7258050" algn="r"/>
              </a:tabLst>
              <a:defRPr/>
            </a:pPr>
            <a:r>
              <a:rPr lang="en-US" sz="1900" b="1" dirty="0">
                <a:solidFill>
                  <a:srgbClr val="000000"/>
                </a:solidFill>
                <a:latin typeface="Courier New" panose="02070309020205020404" pitchFamily="49" charset="0"/>
                <a:cs typeface="Arial"/>
              </a:rPr>
              <a:t>Getting the user input: </a:t>
            </a:r>
          </a:p>
          <a:p>
            <a:pPr marL="342866" indent="-342866" algn="l" defTabSz="449218" rtl="0" fontAlgn="base">
              <a:lnSpc>
                <a:spcPct val="90000"/>
              </a:lnSpc>
              <a:spcBef>
                <a:spcPts val="1000"/>
              </a:spcBef>
              <a:spcAft>
                <a:spcPct val="0"/>
              </a:spcAft>
              <a:buClr>
                <a:srgbClr val="000000"/>
              </a:buClr>
              <a:buSzPct val="100000"/>
              <a:tabLst>
                <a:tab pos="7258050" algn="r"/>
              </a:tabLst>
              <a:defRPr/>
            </a:pPr>
            <a:r>
              <a:rPr lang="en-US" sz="1900" b="1" dirty="0">
                <a:solidFill>
                  <a:srgbClr val="000000"/>
                </a:solidFill>
                <a:latin typeface="Courier New" panose="02070309020205020404" pitchFamily="49" charset="0"/>
                <a:cs typeface="Arial"/>
              </a:rPr>
              <a:t>	Without description</a:t>
            </a:r>
          </a:p>
          <a:p>
            <a:pPr marL="342866" indent="-342866" algn="l" defTabSz="449218" rtl="0" fontAlgn="base">
              <a:lnSpc>
                <a:spcPct val="90000"/>
              </a:lnSpc>
              <a:spcBef>
                <a:spcPts val="1000"/>
              </a:spcBef>
              <a:spcAft>
                <a:spcPct val="0"/>
              </a:spcAft>
              <a:buClr>
                <a:srgbClr val="000000"/>
              </a:buClr>
              <a:buSzPct val="100000"/>
              <a:tabLst>
                <a:tab pos="7258050" algn="r"/>
              </a:tabLst>
              <a:defRPr/>
            </a:pPr>
            <a:r>
              <a:rPr lang="en-US" sz="1900" b="1" dirty="0">
                <a:solidFill>
                  <a:srgbClr val="000000"/>
                </a:solidFill>
                <a:latin typeface="Courier New" panose="02070309020205020404" pitchFamily="49" charset="0"/>
                <a:cs typeface="Arial"/>
              </a:rPr>
              <a:t>	    </a:t>
            </a:r>
            <a:r>
              <a:rPr lang="en-US" sz="1900" b="1" dirty="0">
                <a:solidFill>
                  <a:srgbClr val="00B050"/>
                </a:solidFill>
                <a:latin typeface="Courier New" panose="02070309020205020404" pitchFamily="49" charset="0"/>
                <a:cs typeface="Arial"/>
              </a:rPr>
              <a:t>b = </a:t>
            </a:r>
            <a:r>
              <a:rPr lang="en-US" sz="1900" b="1" dirty="0" err="1">
                <a:solidFill>
                  <a:srgbClr val="00B050"/>
                </a:solidFill>
                <a:latin typeface="Courier New" panose="02070309020205020404" pitchFamily="49" charset="0"/>
                <a:cs typeface="Arial"/>
              </a:rPr>
              <a:t>raw_input</a:t>
            </a:r>
            <a:r>
              <a:rPr lang="en-US" sz="1900" b="1" dirty="0">
                <a:solidFill>
                  <a:srgbClr val="00B050"/>
                </a:solidFill>
                <a:latin typeface="Courier New" panose="02070309020205020404" pitchFamily="49" charset="0"/>
                <a:cs typeface="Arial"/>
              </a:rPr>
              <a:t>()</a:t>
            </a:r>
          </a:p>
          <a:p>
            <a:pPr marL="342866" indent="-342866" algn="l" defTabSz="449218" rtl="0" fontAlgn="base">
              <a:lnSpc>
                <a:spcPct val="90000"/>
              </a:lnSpc>
              <a:spcBef>
                <a:spcPts val="1000"/>
              </a:spcBef>
              <a:spcAft>
                <a:spcPct val="0"/>
              </a:spcAft>
              <a:buClr>
                <a:srgbClr val="000000"/>
              </a:buClr>
              <a:buSzPct val="100000"/>
              <a:tabLst>
                <a:tab pos="7258050" algn="r"/>
              </a:tabLst>
              <a:defRPr/>
            </a:pPr>
            <a:r>
              <a:rPr lang="en-US" sz="1900" b="1" dirty="0">
                <a:solidFill>
                  <a:srgbClr val="000000"/>
                </a:solidFill>
                <a:latin typeface="Courier New" panose="02070309020205020404" pitchFamily="49" charset="0"/>
                <a:cs typeface="Arial"/>
              </a:rPr>
              <a:t>	With description:</a:t>
            </a:r>
          </a:p>
          <a:p>
            <a:pPr marL="342866" indent="-342866" algn="l" defTabSz="449218" rtl="0" fontAlgn="base">
              <a:lnSpc>
                <a:spcPct val="90000"/>
              </a:lnSpc>
              <a:spcBef>
                <a:spcPts val="1000"/>
              </a:spcBef>
              <a:spcAft>
                <a:spcPct val="0"/>
              </a:spcAft>
              <a:buClr>
                <a:srgbClr val="000000"/>
              </a:buClr>
              <a:buSzPct val="100000"/>
              <a:tabLst>
                <a:tab pos="7258050" algn="r"/>
              </a:tabLst>
              <a:defRPr/>
            </a:pPr>
            <a:r>
              <a:rPr lang="en-US" sz="1900" b="1" dirty="0">
                <a:solidFill>
                  <a:srgbClr val="000000"/>
                </a:solidFill>
                <a:latin typeface="Courier New" panose="02070309020205020404" pitchFamily="49" charset="0"/>
                <a:cs typeface="Arial"/>
              </a:rPr>
              <a:t>	</a:t>
            </a:r>
            <a:r>
              <a:rPr lang="en-US" sz="1900" b="1" dirty="0">
                <a:solidFill>
                  <a:srgbClr val="00B050"/>
                </a:solidFill>
                <a:latin typeface="Courier New" panose="02070309020205020404" pitchFamily="49" charset="0"/>
                <a:cs typeface="Arial"/>
              </a:rPr>
              <a:t>    X = </a:t>
            </a:r>
            <a:r>
              <a:rPr lang="en-US" sz="1900" b="1" dirty="0" err="1">
                <a:solidFill>
                  <a:srgbClr val="00B050"/>
                </a:solidFill>
                <a:latin typeface="Courier New" panose="02070309020205020404" pitchFamily="49" charset="0"/>
                <a:cs typeface="Arial"/>
              </a:rPr>
              <a:t>raw_input</a:t>
            </a:r>
            <a:r>
              <a:rPr lang="en-US" sz="1900" b="1" dirty="0">
                <a:solidFill>
                  <a:srgbClr val="00B050"/>
                </a:solidFill>
                <a:latin typeface="Courier New" panose="02070309020205020404" pitchFamily="49" charset="0"/>
                <a:cs typeface="Arial"/>
              </a:rPr>
              <a:t>(“put your input ”)</a:t>
            </a:r>
          </a:p>
          <a:p>
            <a:pPr marL="342900" indent="-342900" algn="l" defTabSz="449218" rtl="0" fontAlgn="base">
              <a:lnSpc>
                <a:spcPct val="90000"/>
              </a:lnSpc>
              <a:spcBef>
                <a:spcPts val="1000"/>
              </a:spcBef>
              <a:spcAft>
                <a:spcPct val="0"/>
              </a:spcAft>
              <a:buClr>
                <a:srgbClr val="000000"/>
              </a:buClr>
              <a:buSzPct val="100000"/>
              <a:buFont typeface="Arial" panose="020B0604020202020204" pitchFamily="34" charset="0"/>
              <a:buChar char="•"/>
              <a:tabLst>
                <a:tab pos="7258050" algn="r"/>
              </a:tabLst>
              <a:defRPr/>
            </a:pPr>
            <a:r>
              <a:rPr lang="en-US" sz="1900" b="1" dirty="0">
                <a:solidFill>
                  <a:srgbClr val="000000"/>
                </a:solidFill>
                <a:latin typeface="Courier New" panose="02070309020205020404" pitchFamily="49" charset="0"/>
                <a:cs typeface="Arial"/>
              </a:rPr>
              <a:t>Print type(x)</a:t>
            </a:r>
          </a:p>
          <a:p>
            <a:pPr marL="342866" indent="-342866" algn="l" defTabSz="449218" rtl="0" fontAlgn="base">
              <a:lnSpc>
                <a:spcPct val="90000"/>
              </a:lnSpc>
              <a:spcBef>
                <a:spcPts val="1000"/>
              </a:spcBef>
              <a:spcAft>
                <a:spcPct val="0"/>
              </a:spcAft>
              <a:buClr>
                <a:srgbClr val="000000"/>
              </a:buClr>
              <a:buSzPct val="100000"/>
              <a:tabLst>
                <a:tab pos="7258050" algn="r"/>
              </a:tabLst>
              <a:defRPr/>
            </a:pPr>
            <a:r>
              <a:rPr lang="en-US" sz="1900" b="1" dirty="0">
                <a:solidFill>
                  <a:srgbClr val="00B050"/>
                </a:solidFill>
                <a:latin typeface="Courier New" panose="02070309020205020404" pitchFamily="49" charset="0"/>
                <a:cs typeface="Arial"/>
              </a:rPr>
              <a:t>	</a:t>
            </a:r>
            <a:r>
              <a:rPr lang="en-US" sz="1600" b="1" dirty="0">
                <a:solidFill>
                  <a:srgbClr val="000000"/>
                </a:solidFill>
                <a:latin typeface="Courier New" panose="02070309020205020404" pitchFamily="49" charset="0"/>
                <a:cs typeface="Arial"/>
              </a:rPr>
              <a:t>&lt;type ‘</a:t>
            </a:r>
            <a:r>
              <a:rPr lang="en-US" sz="1600" b="1" dirty="0" err="1">
                <a:solidFill>
                  <a:srgbClr val="000000"/>
                </a:solidFill>
                <a:latin typeface="Courier New" panose="02070309020205020404" pitchFamily="49" charset="0"/>
                <a:cs typeface="Arial"/>
              </a:rPr>
              <a:t>str</a:t>
            </a:r>
            <a:r>
              <a:rPr lang="en-US" sz="1600" b="1" dirty="0" smtClean="0">
                <a:solidFill>
                  <a:srgbClr val="000000"/>
                </a:solidFill>
                <a:latin typeface="Courier New" panose="02070309020205020404" pitchFamily="49" charset="0"/>
                <a:cs typeface="Arial"/>
              </a:rPr>
              <a:t>’&gt;</a:t>
            </a:r>
          </a:p>
        </p:txBody>
      </p:sp>
    </p:spTree>
    <p:extLst>
      <p:ext uri="{BB962C8B-B14F-4D97-AF65-F5344CB8AC3E}">
        <p14:creationId xmlns:p14="http://schemas.microsoft.com/office/powerpoint/2010/main" xmlns="" val="280988517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584002" y="1417638"/>
            <a:ext cx="9144397" cy="4487862"/>
          </a:xfrm>
        </p:spPr>
        <p:txBody>
          <a:bodyPr/>
          <a:lstStyle/>
          <a:p>
            <a:pPr algn="l" rtl="0"/>
            <a:r>
              <a:rPr lang="en-US" dirty="0" smtClean="0"/>
              <a:t>a = [1,2,3]              </a:t>
            </a:r>
            <a:r>
              <a:rPr lang="en-US" dirty="0" smtClean="0">
                <a:solidFill>
                  <a:srgbClr val="FF0000"/>
                </a:solidFill>
              </a:rPr>
              <a:t># create a list variable and assignment to “a”</a:t>
            </a:r>
            <a:endParaRPr lang="he-IL" dirty="0">
              <a:solidFill>
                <a:srgbClr val="FF0000"/>
              </a:solidFill>
            </a:endParaRPr>
          </a:p>
          <a:p>
            <a:pPr algn="l" rtl="0"/>
            <a:r>
              <a:rPr lang="en-US" dirty="0" smtClean="0"/>
              <a:t>b = a                       </a:t>
            </a:r>
            <a:r>
              <a:rPr lang="en-US" dirty="0" smtClean="0">
                <a:solidFill>
                  <a:srgbClr val="FF0000"/>
                </a:solidFill>
              </a:rPr>
              <a:t># new assignment, reference “a” to “b”</a:t>
            </a:r>
          </a:p>
          <a:p>
            <a:pPr algn="l" rtl="0"/>
            <a:r>
              <a:rPr lang="en-US" dirty="0" smtClean="0">
                <a:solidFill>
                  <a:schemeClr val="accent1">
                    <a:lumMod val="75000"/>
                  </a:schemeClr>
                </a:solidFill>
              </a:rPr>
              <a:t>print</a:t>
            </a:r>
            <a:r>
              <a:rPr lang="en-US" dirty="0" smtClean="0"/>
              <a:t> b  # [1,2,3] </a:t>
            </a:r>
          </a:p>
          <a:p>
            <a:pPr algn="l" rtl="0"/>
            <a:r>
              <a:rPr lang="en-US" dirty="0" err="1" smtClean="0"/>
              <a:t>a.append</a:t>
            </a:r>
            <a:r>
              <a:rPr lang="en-US" dirty="0" smtClean="0"/>
              <a:t>(4)</a:t>
            </a:r>
          </a:p>
          <a:p>
            <a:pPr algn="l" rtl="0"/>
            <a:r>
              <a:rPr lang="en-US" dirty="0" smtClean="0">
                <a:solidFill>
                  <a:schemeClr val="accent1">
                    <a:lumMod val="75000"/>
                  </a:schemeClr>
                </a:solidFill>
              </a:rPr>
              <a:t>print</a:t>
            </a:r>
            <a:r>
              <a:rPr lang="en-US" dirty="0" smtClean="0"/>
              <a:t> b # [1,2,3,4] </a:t>
            </a:r>
            <a:r>
              <a:rPr lang="en-US" dirty="0" smtClean="0">
                <a:solidFill>
                  <a:srgbClr val="FF0000"/>
                </a:solidFill>
              </a:rPr>
              <a:t># we add  “5” value to the list and also “b” changed</a:t>
            </a:r>
          </a:p>
          <a:p>
            <a:pPr algn="l" rtl="0"/>
            <a:r>
              <a:rPr lang="en-US" dirty="0" smtClean="0"/>
              <a:t>b=a[:]                      </a:t>
            </a:r>
            <a:r>
              <a:rPr lang="en-US" dirty="0" smtClean="0">
                <a:solidFill>
                  <a:srgbClr val="FF0000"/>
                </a:solidFill>
              </a:rPr>
              <a:t># new assignment , copy values</a:t>
            </a:r>
          </a:p>
          <a:p>
            <a:pPr algn="l" rtl="0"/>
            <a:r>
              <a:rPr lang="en-US" dirty="0" err="1" smtClean="0"/>
              <a:t>a.append</a:t>
            </a:r>
            <a:r>
              <a:rPr lang="en-US" dirty="0" smtClean="0"/>
              <a:t>(5)</a:t>
            </a:r>
          </a:p>
          <a:p>
            <a:pPr algn="l" rtl="0"/>
            <a:r>
              <a:rPr lang="en-US" dirty="0" smtClean="0">
                <a:solidFill>
                  <a:schemeClr val="accent1">
                    <a:lumMod val="75000"/>
                  </a:schemeClr>
                </a:solidFill>
              </a:rPr>
              <a:t>print</a:t>
            </a:r>
            <a:r>
              <a:rPr lang="en-US" dirty="0" smtClean="0"/>
              <a:t> b #[1,2,3,4]  </a:t>
            </a:r>
            <a:r>
              <a:rPr lang="en-US" dirty="0" smtClean="0">
                <a:solidFill>
                  <a:srgbClr val="FF0000"/>
                </a:solidFill>
              </a:rPr>
              <a:t># in this assignment “b” unchanged</a:t>
            </a:r>
          </a:p>
          <a:p>
            <a:pPr algn="l" rtl="0"/>
            <a:r>
              <a:rPr lang="en-US" dirty="0" smtClean="0">
                <a:solidFill>
                  <a:schemeClr val="accent1">
                    <a:lumMod val="75000"/>
                  </a:schemeClr>
                </a:solidFill>
              </a:rPr>
              <a:t>print</a:t>
            </a:r>
            <a:r>
              <a:rPr lang="en-US" dirty="0" smtClean="0"/>
              <a:t> a #[1,2,3,4,5] </a:t>
            </a:r>
          </a:p>
        </p:txBody>
      </p:sp>
      <p:sp>
        <p:nvSpPr>
          <p:cNvPr id="4" name="מלבן 3"/>
          <p:cNvSpPr/>
          <p:nvPr/>
        </p:nvSpPr>
        <p:spPr>
          <a:xfrm>
            <a:off x="5029201" y="158234"/>
            <a:ext cx="3127900" cy="707886"/>
          </a:xfrm>
          <a:prstGeom prst="rect">
            <a:avLst/>
          </a:prstGeom>
        </p:spPr>
        <p:txBody>
          <a:bodyPr wrap="square">
            <a:spAutoFit/>
          </a:bodyPr>
          <a:lstStyle/>
          <a:p>
            <a:r>
              <a:rPr lang="en-US" altLang="he-IL" sz="4000" dirty="0" smtClean="0">
                <a:solidFill>
                  <a:prstClr val="white"/>
                </a:solidFill>
              </a:rPr>
              <a:t>Assignment</a:t>
            </a:r>
            <a:endParaRPr lang="he-IL" dirty="0">
              <a:solidFill>
                <a:prstClr val="black"/>
              </a:solidFill>
            </a:endParaRPr>
          </a:p>
        </p:txBody>
      </p:sp>
    </p:spTree>
    <p:extLst>
      <p:ext uri="{BB962C8B-B14F-4D97-AF65-F5344CB8AC3E}">
        <p14:creationId xmlns:p14="http://schemas.microsoft.com/office/powerpoint/2010/main" xmlns="" val="158772160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613150" y="365125"/>
            <a:ext cx="49657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dirty="0" smtClean="0">
                <a:solidFill>
                  <a:schemeClr val="bg1"/>
                </a:solidFill>
              </a:rPr>
              <a:t>Multiple Assignment</a:t>
            </a:r>
          </a:p>
        </p:txBody>
      </p:sp>
      <p:sp>
        <p:nvSpPr>
          <p:cNvPr id="15363"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tabLst>
                <a:tab pos="7258050" algn="r"/>
              </a:tabLst>
            </a:pPr>
            <a:r>
              <a:rPr lang="en-US" altLang="he-IL" sz="1900" b="1" dirty="0" smtClean="0">
                <a:latin typeface="Courier New" panose="02070309020205020404" pitchFamily="49" charset="0"/>
              </a:rPr>
              <a:t>You can also assign to multiple names at the same time.  </a:t>
            </a:r>
          </a:p>
          <a:p>
            <a:pPr algn="l" rtl="0" eaLnBrk="1" hangingPunct="1">
              <a:tabLst>
                <a:tab pos="7258050" algn="r"/>
              </a:tabLst>
            </a:pPr>
            <a:endParaRPr lang="en-US" altLang="he-IL" dirty="0" smtClean="0"/>
          </a:p>
          <a:p>
            <a:pPr algn="l" rtl="0" eaLnBrk="1" hangingPunct="1">
              <a:buFontTx/>
              <a:buNone/>
              <a:tabLst>
                <a:tab pos="7258050" algn="r"/>
              </a:tabLst>
            </a:pPr>
            <a:r>
              <a:rPr lang="en-US" altLang="he-IL" sz="1900" b="1" dirty="0" smtClean="0">
                <a:latin typeface="Courier New" panose="02070309020205020404" pitchFamily="49" charset="0"/>
              </a:rPr>
              <a:t> </a:t>
            </a:r>
            <a:r>
              <a:rPr lang="en-US" altLang="he-IL" sz="1900" b="1" dirty="0" smtClean="0">
                <a:solidFill>
                  <a:srgbClr val="00B050"/>
                </a:solidFill>
                <a:latin typeface="Courier New" panose="02070309020205020404" pitchFamily="49" charset="0"/>
              </a:rPr>
              <a:t>x, y = 2, 3</a:t>
            </a:r>
          </a:p>
          <a:p>
            <a:pPr algn="l" rtl="0" eaLnBrk="1" hangingPunct="1">
              <a:buFontTx/>
              <a:buNone/>
              <a:tabLst>
                <a:tab pos="7258050" algn="r"/>
              </a:tabLst>
            </a:pPr>
            <a:r>
              <a:rPr lang="en-US" altLang="he-IL" sz="1900" b="1" dirty="0" smtClean="0">
                <a:latin typeface="Courier New" panose="02070309020205020404" pitchFamily="49" charset="0"/>
              </a:rPr>
              <a:t> print </a:t>
            </a:r>
            <a:r>
              <a:rPr lang="en-US" altLang="he-IL" sz="1900" b="1" dirty="0" smtClean="0">
                <a:solidFill>
                  <a:srgbClr val="00B050"/>
                </a:solidFill>
                <a:latin typeface="Courier New" panose="02070309020205020404" pitchFamily="49" charset="0"/>
              </a:rPr>
              <a:t>x</a:t>
            </a:r>
          </a:p>
          <a:p>
            <a:pPr algn="l" rtl="0" eaLnBrk="1" hangingPunct="1">
              <a:buFontTx/>
              <a:buNone/>
              <a:tabLst>
                <a:tab pos="7258050" algn="r"/>
              </a:tabLst>
            </a:pPr>
            <a:r>
              <a:rPr lang="en-US" altLang="he-IL" sz="1900" b="1" dirty="0" smtClean="0">
                <a:solidFill>
                  <a:schemeClr val="accent2"/>
                </a:solidFill>
                <a:latin typeface="Courier New" panose="02070309020205020404" pitchFamily="49" charset="0"/>
              </a:rPr>
              <a:t> 2</a:t>
            </a:r>
          </a:p>
          <a:p>
            <a:pPr algn="l" rtl="0" eaLnBrk="1" hangingPunct="1">
              <a:buFontTx/>
              <a:buNone/>
              <a:tabLst>
                <a:tab pos="7258050" algn="r"/>
              </a:tabLst>
            </a:pPr>
            <a:r>
              <a:rPr lang="en-US" altLang="he-IL" sz="1900" b="1" dirty="0" smtClean="0">
                <a:latin typeface="Courier New" panose="02070309020205020404" pitchFamily="49" charset="0"/>
              </a:rPr>
              <a:t> print </a:t>
            </a:r>
            <a:r>
              <a:rPr lang="en-US" altLang="he-IL" sz="1900" b="1" dirty="0" smtClean="0">
                <a:solidFill>
                  <a:srgbClr val="00B050"/>
                </a:solidFill>
                <a:latin typeface="Courier New" panose="02070309020205020404" pitchFamily="49" charset="0"/>
              </a:rPr>
              <a:t>y</a:t>
            </a:r>
          </a:p>
          <a:p>
            <a:pPr algn="l" rtl="0" eaLnBrk="1" hangingPunct="1">
              <a:buFontTx/>
              <a:buNone/>
              <a:tabLst>
                <a:tab pos="7258050" algn="r"/>
              </a:tabLst>
            </a:pPr>
            <a:r>
              <a:rPr lang="en-US" altLang="he-IL" sz="1900" b="1" dirty="0" smtClean="0">
                <a:solidFill>
                  <a:schemeClr val="accent2"/>
                </a:solidFill>
                <a:latin typeface="Courier New" panose="02070309020205020404" pitchFamily="49" charset="0"/>
              </a:rPr>
              <a:t> 3</a:t>
            </a:r>
          </a:p>
          <a:p>
            <a:pPr algn="l" rtl="0" eaLnBrk="1" hangingPunct="1">
              <a:buFontTx/>
              <a:buNone/>
              <a:tabLst>
                <a:tab pos="7258050" algn="r"/>
              </a:tabLst>
            </a:pPr>
            <a:endParaRPr lang="en-US" altLang="he-IL" dirty="0" smtClean="0">
              <a:solidFill>
                <a:schemeClr val="accent2"/>
              </a:solidFill>
            </a:endParaRPr>
          </a:p>
          <a:p>
            <a:pPr algn="l" rtl="0" eaLnBrk="1" hangingPunct="1">
              <a:buFontTx/>
              <a:buNone/>
              <a:tabLst>
                <a:tab pos="7258050" algn="r"/>
              </a:tabLst>
            </a:pPr>
            <a:r>
              <a:rPr lang="en-US" altLang="he-IL" dirty="0" smtClean="0"/>
              <a:t> </a:t>
            </a:r>
          </a:p>
        </p:txBody>
      </p:sp>
    </p:spTree>
    <p:extLst>
      <p:ext uri="{BB962C8B-B14F-4D97-AF65-F5344CB8AC3E}">
        <p14:creationId xmlns:p14="http://schemas.microsoft.com/office/powerpoint/2010/main" xmlns="" val="350701753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149850" y="365125"/>
            <a:ext cx="18923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Strings</a:t>
            </a:r>
          </a:p>
        </p:txBody>
      </p:sp>
      <p:sp>
        <p:nvSpPr>
          <p:cNvPr id="16387" name="Rectangle 3"/>
          <p:cNvSpPr>
            <a:spLocks noGrp="1" noChangeArrowheads="1"/>
          </p:cNvSpPr>
          <p:nvPr>
            <p:ph idx="1"/>
          </p:nvPr>
        </p:nvSpPr>
        <p:spPr bwMode="auto">
          <a:xfrm>
            <a:off x="920750" y="1690688"/>
            <a:ext cx="10350500" cy="464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a:t>
            </a:r>
            <a:r>
              <a:rPr lang="en-US" altLang="he-IL" sz="1900" b="1" dirty="0" err="1">
                <a:solidFill>
                  <a:srgbClr val="00B050"/>
                </a:solidFill>
                <a:latin typeface="Courier New" panose="02070309020205020404" pitchFamily="49" charset="0"/>
                <a:cs typeface="Arial"/>
              </a:rPr>
              <a:t>hello"+"world</a:t>
            </a:r>
            <a:r>
              <a:rPr lang="en-US" altLang="he-IL" sz="1900" b="1" dirty="0">
                <a:solidFill>
                  <a:srgbClr val="00B050"/>
                </a:solidFill>
                <a:latin typeface="Courier New" panose="02070309020205020404" pitchFamily="49" charset="0"/>
                <a:cs typeface="Arial"/>
              </a:rPr>
              <a:t>"	"</a:t>
            </a:r>
            <a:r>
              <a:rPr lang="en-US" altLang="he-IL" sz="1900" b="1" dirty="0" err="1">
                <a:solidFill>
                  <a:srgbClr val="00B050"/>
                </a:solidFill>
                <a:latin typeface="Courier New" panose="02070309020205020404" pitchFamily="49" charset="0"/>
                <a:cs typeface="Arial"/>
              </a:rPr>
              <a:t>helloworld</a:t>
            </a:r>
            <a:r>
              <a:rPr lang="en-US" altLang="he-IL" sz="1900" b="1" dirty="0">
                <a:solidFill>
                  <a:srgbClr val="00B050"/>
                </a:solidFill>
                <a:latin typeface="Courier New" panose="02070309020205020404" pitchFamily="49" charset="0"/>
                <a:cs typeface="Arial"/>
              </a:rPr>
              <a:t>“	</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concatenation</a:t>
            </a:r>
          </a:p>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"hello"*3		"</a:t>
            </a:r>
            <a:r>
              <a:rPr lang="en-US" altLang="he-IL" sz="1900" b="1" dirty="0" err="1">
                <a:solidFill>
                  <a:srgbClr val="00B050"/>
                </a:solidFill>
                <a:latin typeface="Courier New" panose="02070309020205020404" pitchFamily="49" charset="0"/>
                <a:cs typeface="Arial"/>
              </a:rPr>
              <a:t>hellohellohello</a:t>
            </a:r>
            <a:r>
              <a:rPr lang="en-US" altLang="he-IL" sz="1900" b="1" dirty="0">
                <a:solidFill>
                  <a:srgbClr val="00B050"/>
                </a:solidFill>
                <a:latin typeface="Courier New" panose="02070309020205020404" pitchFamily="49" charset="0"/>
                <a:cs typeface="Arial"/>
              </a:rPr>
              <a:t>" </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repetition</a:t>
            </a:r>
          </a:p>
          <a:p>
            <a:pPr marL="1141413" lvl="2" indent="-227013" algn="l" defTabSz="447675" rtl="0">
              <a:buClr>
                <a:srgbClr val="000000"/>
              </a:buClr>
              <a:buSzPct val="100000"/>
              <a:buNone/>
            </a:pPr>
            <a:r>
              <a:rPr lang="en-US" altLang="he-IL" sz="1900" b="1" dirty="0" err="1" smtClean="0">
                <a:solidFill>
                  <a:srgbClr val="00B050"/>
                </a:solidFill>
                <a:latin typeface="Courier New" panose="02070309020205020404" pitchFamily="49" charset="0"/>
                <a:cs typeface="Arial"/>
              </a:rPr>
              <a:t>len</a:t>
            </a:r>
            <a:r>
              <a:rPr lang="en-US" altLang="he-IL" sz="1900" b="1" dirty="0">
                <a:solidFill>
                  <a:srgbClr val="00B050"/>
                </a:solidFill>
                <a:latin typeface="Courier New" panose="02070309020205020404" pitchFamily="49" charset="0"/>
                <a:cs typeface="Arial"/>
              </a:rPr>
              <a:t>("hello")		5		</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size</a:t>
            </a:r>
          </a:p>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"hello" &lt; "</a:t>
            </a:r>
            <a:r>
              <a:rPr lang="en-US" altLang="he-IL" sz="1900" b="1" dirty="0" err="1">
                <a:solidFill>
                  <a:srgbClr val="00B050"/>
                </a:solidFill>
                <a:latin typeface="Courier New" panose="02070309020205020404" pitchFamily="49" charset="0"/>
                <a:cs typeface="Arial"/>
              </a:rPr>
              <a:t>jello</a:t>
            </a:r>
            <a:r>
              <a:rPr lang="en-US" altLang="he-IL" sz="1900" b="1" dirty="0">
                <a:solidFill>
                  <a:srgbClr val="00B050"/>
                </a:solidFill>
                <a:latin typeface="Courier New" panose="02070309020205020404" pitchFamily="49" charset="0"/>
                <a:cs typeface="Arial"/>
              </a:rPr>
              <a:t>"	1</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comparison</a:t>
            </a:r>
          </a:p>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"e" in "hello"		1</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search</a:t>
            </a:r>
          </a:p>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"escapes: \n </a:t>
            </a:r>
            <a:r>
              <a:rPr lang="en-US" altLang="he-IL" sz="1900" b="1" dirty="0" err="1">
                <a:solidFill>
                  <a:srgbClr val="00B050"/>
                </a:solidFill>
                <a:latin typeface="Courier New" panose="02070309020205020404" pitchFamily="49" charset="0"/>
                <a:cs typeface="Arial"/>
              </a:rPr>
              <a:t>etc</a:t>
            </a:r>
            <a:r>
              <a:rPr lang="en-US" altLang="he-IL" sz="1900" b="1" dirty="0">
                <a:solidFill>
                  <a:srgbClr val="00B050"/>
                </a:solidFill>
                <a:latin typeface="Courier New" panose="02070309020205020404" pitchFamily="49" charset="0"/>
                <a:cs typeface="Arial"/>
              </a:rPr>
              <a:t>, \033 </a:t>
            </a:r>
            <a:r>
              <a:rPr lang="en-US" altLang="he-IL" sz="1900" b="1" dirty="0" err="1" smtClean="0">
                <a:solidFill>
                  <a:srgbClr val="00B050"/>
                </a:solidFill>
                <a:latin typeface="Courier New" panose="02070309020205020404" pitchFamily="49" charset="0"/>
                <a:cs typeface="Arial"/>
              </a:rPr>
              <a:t>etc</a:t>
            </a:r>
            <a:r>
              <a:rPr lang="en-US" altLang="he-IL" sz="1900" b="1" dirty="0" smtClean="0">
                <a:solidFill>
                  <a:srgbClr val="00B050"/>
                </a:solidFill>
                <a:latin typeface="Courier New" panose="02070309020205020404" pitchFamily="49" charset="0"/>
                <a:cs typeface="Arial"/>
              </a:rPr>
              <a:t>”</a:t>
            </a:r>
            <a:endParaRPr lang="en-US" altLang="he-IL" sz="1900" b="1" dirty="0">
              <a:solidFill>
                <a:srgbClr val="00B050"/>
              </a:solidFill>
              <a:latin typeface="Courier New" panose="02070309020205020404" pitchFamily="49" charset="0"/>
              <a:cs typeface="Arial"/>
            </a:endParaRPr>
          </a:p>
          <a:p>
            <a:pPr marL="1141413" lvl="2" indent="-227013" algn="l" defTabSz="447675" rtl="0">
              <a:buClr>
                <a:srgbClr val="000000"/>
              </a:buClr>
              <a:buSzPct val="100000"/>
              <a:buNone/>
            </a:pPr>
            <a:r>
              <a:rPr lang="en-US" altLang="he-IL" sz="1900" b="1" dirty="0">
                <a:solidFill>
                  <a:srgbClr val="00B050"/>
                </a:solidFill>
                <a:latin typeface="Courier New" panose="02070309020205020404" pitchFamily="49" charset="0"/>
                <a:cs typeface="Arial"/>
              </a:rPr>
              <a:t>'single quotes'  """triple quotes"""</a:t>
            </a:r>
            <a:r>
              <a:rPr lang="en-US" altLang="he-IL" sz="1900" b="1" dirty="0">
                <a:solidFill>
                  <a:srgbClr val="000000"/>
                </a:solidFill>
                <a:latin typeface="Courier New" panose="02070309020205020404" pitchFamily="49" charset="0"/>
                <a:cs typeface="Arial"/>
              </a:rPr>
              <a:t>  </a:t>
            </a:r>
            <a:r>
              <a:rPr lang="en-US" altLang="he-IL" sz="1900" b="1" dirty="0" err="1">
                <a:solidFill>
                  <a:srgbClr val="00B050"/>
                </a:solidFill>
                <a:latin typeface="Courier New" panose="02070309020205020404" pitchFamily="49" charset="0"/>
                <a:cs typeface="Arial"/>
              </a:rPr>
              <a:t>r"raw</a:t>
            </a:r>
            <a:r>
              <a:rPr lang="en-US" altLang="he-IL" sz="1900" b="1" dirty="0">
                <a:solidFill>
                  <a:srgbClr val="00B050"/>
                </a:solidFill>
                <a:latin typeface="Courier New" panose="02070309020205020404" pitchFamily="49" charset="0"/>
                <a:cs typeface="Arial"/>
              </a:rPr>
              <a:t> strings</a:t>
            </a:r>
            <a:r>
              <a:rPr lang="en-US" altLang="he-IL" sz="1900" b="1" dirty="0">
                <a:solidFill>
                  <a:srgbClr val="000000"/>
                </a:solidFill>
                <a:latin typeface="Courier New" panose="02070309020205020404" pitchFamily="49" charset="0"/>
                <a:cs typeface="Arial"/>
              </a:rPr>
              <a:t>"</a:t>
            </a:r>
          </a:p>
        </p:txBody>
      </p:sp>
    </p:spTree>
    <p:extLst>
      <p:ext uri="{BB962C8B-B14F-4D97-AF65-F5344CB8AC3E}">
        <p14:creationId xmlns:p14="http://schemas.microsoft.com/office/powerpoint/2010/main" xmlns="" val="1939242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487651" y="274595"/>
            <a:ext cx="7358062" cy="1143000"/>
          </a:xfrm>
        </p:spPr>
        <p:txBody>
          <a:bodyPr/>
          <a:lstStyle/>
          <a:p>
            <a:r>
              <a:rPr lang="en-US" dirty="0">
                <a:solidFill>
                  <a:schemeClr val="bg1"/>
                </a:solidFill>
                <a:cs typeface="Times New Roman" panose="02020603050405020304" pitchFamily="18" charset="0"/>
              </a:rPr>
              <a:t>Deleting Directories</a:t>
            </a:r>
          </a:p>
        </p:txBody>
      </p:sp>
      <p:sp>
        <p:nvSpPr>
          <p:cNvPr id="29699" name="Rectangle 3"/>
          <p:cNvSpPr>
            <a:spLocks noGrp="1" noChangeArrowheads="1"/>
          </p:cNvSpPr>
          <p:nvPr>
            <p:ph idx="1"/>
          </p:nvPr>
        </p:nvSpPr>
        <p:spPr/>
        <p:txBody>
          <a:bodyPr/>
          <a:lstStyle/>
          <a:p>
            <a:pPr algn="l" rtl="0" eaLnBrk="1" hangingPunct="1"/>
            <a:r>
              <a:rPr lang="en-US" dirty="0" smtClean="0">
                <a:cs typeface="Arial" panose="020B0604020202020204" pitchFamily="34" charset="0"/>
              </a:rPr>
              <a:t>Delete directory </a:t>
            </a:r>
          </a:p>
          <a:p>
            <a:pPr lvl="1" algn="l" rtl="0" eaLnBrk="1" hangingPunct="1"/>
            <a:r>
              <a:rPr lang="en-US" dirty="0" err="1" smtClean="0">
                <a:cs typeface="Arial" panose="020B0604020202020204" pitchFamily="34" charset="0"/>
              </a:rPr>
              <a:t>rmdir</a:t>
            </a:r>
            <a:r>
              <a:rPr lang="en-US" dirty="0" smtClean="0">
                <a:cs typeface="Arial" panose="020B0604020202020204" pitchFamily="34" charset="0"/>
              </a:rPr>
              <a:t> </a:t>
            </a:r>
            <a:r>
              <a:rPr lang="en-US" dirty="0" err="1" smtClean="0">
                <a:cs typeface="Arial" panose="020B0604020202020204" pitchFamily="34" charset="0"/>
              </a:rPr>
              <a:t>dir_name</a:t>
            </a:r>
            <a:r>
              <a:rPr lang="en-US" dirty="0" smtClean="0">
                <a:cs typeface="Arial" panose="020B0604020202020204" pitchFamily="34" charset="0"/>
              </a:rPr>
              <a:t>   </a:t>
            </a:r>
          </a:p>
          <a:p>
            <a:pPr lvl="1" algn="l" rtl="0">
              <a:buNone/>
            </a:pPr>
            <a:r>
              <a:rPr lang="en-US" dirty="0" smtClean="0">
                <a:solidFill>
                  <a:srgbClr val="006F6C"/>
                </a:solidFill>
                <a:cs typeface="Arial" panose="020B0604020202020204" pitchFamily="34" charset="0"/>
              </a:rPr>
              <a:t>	</a:t>
            </a:r>
            <a:r>
              <a:rPr lang="en-US" dirty="0">
                <a:solidFill>
                  <a:schemeClr val="bg1">
                    <a:lumMod val="50000"/>
                  </a:schemeClr>
                </a:solidFill>
                <a:cs typeface="Arial" panose="020B0604020202020204" pitchFamily="34" charset="0"/>
              </a:rPr>
              <a:t> PROMPT&gt;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rmdir</a:t>
            </a:r>
            <a:r>
              <a:rPr lang="en-US" dirty="0">
                <a:solidFill>
                  <a:srgbClr val="006F6C"/>
                </a:solidFill>
                <a:cs typeface="Arial" panose="020B0604020202020204" pitchFamily="34" charset="0"/>
              </a:rPr>
              <a:t> </a:t>
            </a:r>
            <a:r>
              <a:rPr lang="en-US" dirty="0" err="1" smtClean="0">
                <a:solidFill>
                  <a:srgbClr val="006F6C"/>
                </a:solidFill>
                <a:cs typeface="Arial" panose="020B0604020202020204" pitchFamily="34" charset="0"/>
              </a:rPr>
              <a:t>stam_dir</a:t>
            </a:r>
            <a:endParaRPr lang="en-US" dirty="0" smtClean="0">
              <a:solidFill>
                <a:srgbClr val="006F6C"/>
              </a:solidFill>
              <a:cs typeface="Arial" panose="020B0604020202020204" pitchFamily="34" charset="0"/>
            </a:endParaRPr>
          </a:p>
          <a:p>
            <a:pPr lvl="1" algn="l" rtl="0" eaLnBrk="1" hangingPunct="1"/>
            <a:r>
              <a:rPr lang="en-US" dirty="0" err="1" smtClean="0">
                <a:cs typeface="Arial" panose="020B0604020202020204" pitchFamily="34" charset="0"/>
              </a:rPr>
              <a:t>rm</a:t>
            </a:r>
            <a:r>
              <a:rPr lang="en-US" dirty="0" smtClean="0">
                <a:cs typeface="Arial" panose="020B0604020202020204" pitchFamily="34" charset="0"/>
              </a:rPr>
              <a:t> </a:t>
            </a:r>
            <a:r>
              <a:rPr lang="en-US" dirty="0" smtClean="0">
                <a:latin typeface="Times New Roman" panose="02020603050405020304" pitchFamily="18" charset="0"/>
                <a:cs typeface="Arial" panose="020B0604020202020204" pitchFamily="34" charset="0"/>
              </a:rPr>
              <a:t>–</a:t>
            </a:r>
            <a:r>
              <a:rPr lang="en-US" dirty="0" smtClean="0">
                <a:cs typeface="Arial" panose="020B0604020202020204" pitchFamily="34" charset="0"/>
              </a:rPr>
              <a:t>r </a:t>
            </a:r>
            <a:r>
              <a:rPr lang="en-US" dirty="0" err="1" smtClean="0">
                <a:cs typeface="Arial" panose="020B0604020202020204" pitchFamily="34" charset="0"/>
              </a:rPr>
              <a:t>dir_name</a:t>
            </a:r>
            <a:endParaRPr lang="en-US" dirty="0">
              <a:cs typeface="Arial" panose="020B0604020202020204" pitchFamily="34" charset="0"/>
            </a:endParaRPr>
          </a:p>
          <a:p>
            <a:pPr marL="457200" lvl="1" indent="0" algn="l" rtl="0" eaLnBrk="1" hangingPunct="1">
              <a:buNone/>
            </a:pPr>
            <a:r>
              <a:rPr lang="en-US" dirty="0">
                <a:solidFill>
                  <a:schemeClr val="bg1">
                    <a:lumMod val="50000"/>
                  </a:schemeClr>
                </a:solidFill>
                <a:cs typeface="Arial" panose="020B0604020202020204" pitchFamily="34" charset="0"/>
              </a:rPr>
              <a:t> </a:t>
            </a:r>
            <a:r>
              <a:rPr lang="en-US" dirty="0" smtClean="0">
                <a:solidFill>
                  <a:schemeClr val="bg1">
                    <a:lumMod val="50000"/>
                  </a:schemeClr>
                </a:solidFill>
                <a:cs typeface="Arial" panose="020B0604020202020204" pitchFamily="34" charset="0"/>
              </a:rPr>
              <a:t>   PROMPT</a:t>
            </a:r>
            <a:r>
              <a:rPr lang="en-US" dirty="0">
                <a:solidFill>
                  <a:schemeClr val="bg1">
                    <a:lumMod val="50000"/>
                  </a:schemeClr>
                </a:solidFill>
                <a:cs typeface="Arial" panose="020B0604020202020204" pitchFamily="34" charset="0"/>
              </a:rPr>
              <a:t>&gt;</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rm</a:t>
            </a:r>
            <a:r>
              <a:rPr lang="en-US" dirty="0">
                <a:solidFill>
                  <a:srgbClr val="006F6C"/>
                </a:solidFill>
                <a:cs typeface="Arial" panose="020B0604020202020204" pitchFamily="34" charset="0"/>
              </a:rPr>
              <a:t> </a:t>
            </a:r>
            <a:r>
              <a:rPr lang="en-US" dirty="0" smtClean="0">
                <a:solidFill>
                  <a:srgbClr val="006F6C"/>
                </a:solidFill>
                <a:latin typeface="Times New Roman" panose="02020603050405020304" pitchFamily="18" charset="0"/>
                <a:cs typeface="Arial" panose="020B0604020202020204" pitchFamily="34" charset="0"/>
              </a:rPr>
              <a:t>–</a:t>
            </a:r>
            <a:r>
              <a:rPr lang="en-US" dirty="0" smtClean="0">
                <a:solidFill>
                  <a:srgbClr val="006F6C"/>
                </a:solidFill>
                <a:cs typeface="Arial" panose="020B0604020202020204" pitchFamily="34" charset="0"/>
              </a:rPr>
              <a:t>r </a:t>
            </a:r>
            <a:r>
              <a:rPr lang="en-US" dirty="0" err="1" smtClean="0">
                <a:solidFill>
                  <a:srgbClr val="006F6C"/>
                </a:solidFill>
                <a:cs typeface="Arial" panose="020B0604020202020204" pitchFamily="34" charset="0"/>
              </a:rPr>
              <a:t>stam_dir</a:t>
            </a:r>
            <a:endParaRPr lang="en-US" dirty="0" smtClean="0">
              <a:solidFill>
                <a:srgbClr val="006F6C"/>
              </a:solidFill>
              <a:cs typeface="Arial" panose="020B0604020202020204" pitchFamily="34" charset="0"/>
            </a:endParaRPr>
          </a:p>
          <a:p>
            <a:pPr lvl="1" algn="l" rtl="0" eaLnBrk="1" hangingPunct="1">
              <a:buFont typeface="Wingdings" panose="05000000000000000000" pitchFamily="2" charset="2"/>
              <a:buNone/>
            </a:pPr>
            <a:endParaRPr lang="en-US" dirty="0" smtClean="0">
              <a:solidFill>
                <a:srgbClr val="006F6C"/>
              </a:solidFill>
              <a:cs typeface="Arial" panose="020B0604020202020204" pitchFamily="34" charset="0"/>
            </a:endParaRPr>
          </a:p>
          <a:p>
            <a:pPr algn="l" rtl="0" eaLnBrk="1" hangingPunct="1"/>
            <a:endParaRPr lang="en-US" dirty="0" smtClean="0">
              <a:cs typeface="Arial" panose="020B0604020202020204" pitchFamily="34" charset="0"/>
            </a:endParaRPr>
          </a:p>
        </p:txBody>
      </p:sp>
    </p:spTree>
    <p:extLst>
      <p:ext uri="{BB962C8B-B14F-4D97-AF65-F5344CB8AC3E}">
        <p14:creationId xmlns:p14="http://schemas.microsoft.com/office/powerpoint/2010/main" xmlns="" val="2998842949"/>
      </p:ext>
    </p:extLst>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231737" y="283239"/>
            <a:ext cx="3762138" cy="59021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he-IL" dirty="0" smtClean="0">
                <a:solidFill>
                  <a:schemeClr val="bg1"/>
                </a:solidFill>
              </a:rPr>
              <a:t>String indexing</a:t>
            </a:r>
          </a:p>
        </p:txBody>
      </p:sp>
      <p:graphicFrame>
        <p:nvGraphicFramePr>
          <p:cNvPr id="2" name="Table 1"/>
          <p:cNvGraphicFramePr>
            <a:graphicFrameLocks noGrp="1"/>
          </p:cNvGraphicFramePr>
          <p:nvPr>
            <p:extLst/>
          </p:nvPr>
        </p:nvGraphicFramePr>
        <p:xfrm>
          <a:off x="2832754" y="1511236"/>
          <a:ext cx="6358255" cy="4140200"/>
        </p:xfrm>
        <a:graphic>
          <a:graphicData uri="http://schemas.openxmlformats.org/drawingml/2006/table">
            <a:tbl>
              <a:tblPr rtl="1" firstRow="1" bandRow="1">
                <a:tableStyleId>{5C22544A-7EE6-4342-B048-85BDC9FD1C3A}</a:tableStyleId>
              </a:tblPr>
              <a:tblGrid>
                <a:gridCol w="2844800"/>
                <a:gridCol w="3513455"/>
              </a:tblGrid>
              <a:tr h="370840">
                <a:tc>
                  <a:txBody>
                    <a:bodyPr/>
                    <a:lstStyle/>
                    <a:p>
                      <a:pPr algn="ctr" rtl="0"/>
                      <a:r>
                        <a:rPr lang="en-US" dirty="0" smtClean="0"/>
                        <a:t>output</a:t>
                      </a:r>
                      <a:endParaRPr lang="he-IL" dirty="0"/>
                    </a:p>
                  </a:txBody>
                  <a:tcPr/>
                </a:tc>
                <a:tc>
                  <a:txBody>
                    <a:bodyPr/>
                    <a:lstStyle/>
                    <a:p>
                      <a:pPr algn="ctr" rtl="0"/>
                      <a:r>
                        <a:rPr lang="en-US" dirty="0" smtClean="0"/>
                        <a:t>expression</a:t>
                      </a:r>
                      <a:endParaRPr lang="he-IL" dirty="0"/>
                    </a:p>
                  </a:txBody>
                  <a:tcPr/>
                </a:tc>
              </a:tr>
              <a:tr h="370840">
                <a:tc gridSpan="2">
                  <a:txBody>
                    <a:bodyPr/>
                    <a:lstStyle/>
                    <a:p>
                      <a:pPr algn="ctr" rtl="0"/>
                      <a:r>
                        <a:rPr lang="en-US" sz="1800" b="1" kern="1200" dirty="0" smtClean="0">
                          <a:solidFill>
                            <a:schemeClr val="tx1"/>
                          </a:solidFill>
                          <a:latin typeface="Courier New" panose="02070309020205020404" pitchFamily="49" charset="0"/>
                          <a:ea typeface="+mn-ea"/>
                          <a:cs typeface="Arial"/>
                        </a:rPr>
                        <a:t>“text”[</a:t>
                      </a:r>
                      <a:r>
                        <a:rPr lang="en-US" sz="1800" b="1" kern="1200" dirty="0" err="1" smtClean="0">
                          <a:solidFill>
                            <a:schemeClr val="tx1"/>
                          </a:solidFill>
                          <a:latin typeface="Courier New" panose="02070309020205020404" pitchFamily="49" charset="0"/>
                          <a:ea typeface="+mn-ea"/>
                          <a:cs typeface="Arial"/>
                        </a:rPr>
                        <a:t>from:to</a:t>
                      </a:r>
                      <a:r>
                        <a:rPr lang="en-US" sz="1800" b="1" kern="1200" dirty="0" smtClean="0">
                          <a:solidFill>
                            <a:schemeClr val="tx1"/>
                          </a:solidFill>
                          <a:latin typeface="Courier New" panose="02070309020205020404" pitchFamily="49" charset="0"/>
                          <a:ea typeface="+mn-ea"/>
                          <a:cs typeface="Arial"/>
                        </a:rPr>
                        <a:t>(not</a:t>
                      </a:r>
                      <a:r>
                        <a:rPr lang="en-US" sz="1800" b="1" kern="1200" baseline="0" dirty="0" smtClean="0">
                          <a:solidFill>
                            <a:schemeClr val="tx1"/>
                          </a:solidFill>
                          <a:latin typeface="Courier New" panose="02070309020205020404" pitchFamily="49" charset="0"/>
                          <a:ea typeface="+mn-ea"/>
                          <a:cs typeface="Arial"/>
                        </a:rPr>
                        <a:t> included)</a:t>
                      </a:r>
                      <a:r>
                        <a:rPr lang="en-US" sz="1800" b="1" kern="1200" dirty="0" smtClean="0">
                          <a:solidFill>
                            <a:schemeClr val="tx1"/>
                          </a:solidFill>
                          <a:latin typeface="Courier New" panose="02070309020205020404" pitchFamily="49" charset="0"/>
                          <a:ea typeface="+mn-ea"/>
                          <a:cs typeface="Arial"/>
                        </a:rPr>
                        <a:t>:step]</a:t>
                      </a:r>
                      <a:endParaRPr lang="he-IL" sz="1800" b="1" kern="1200" dirty="0">
                        <a:solidFill>
                          <a:schemeClr val="tx1"/>
                        </a:solidFill>
                        <a:latin typeface="Courier New" panose="02070309020205020404" pitchFamily="49" charset="0"/>
                        <a:ea typeface="+mn-ea"/>
                        <a:cs typeface="Arial"/>
                      </a:endParaRPr>
                    </a:p>
                  </a:txBody>
                  <a:tcPr/>
                </a:tc>
                <a:tc hMerge="1">
                  <a:txBody>
                    <a:bodyPr/>
                    <a:lstStyle/>
                    <a:p>
                      <a:pPr algn="l" rtl="0"/>
                      <a:endParaRPr lang="he-IL" sz="1800" b="1" kern="1200" dirty="0">
                        <a:solidFill>
                          <a:schemeClr val="tx1"/>
                        </a:solidFill>
                        <a:latin typeface="Courier New" panose="02070309020205020404" pitchFamily="49" charset="0"/>
                        <a:ea typeface="+mn-ea"/>
                        <a:cs typeface="Arial"/>
                      </a:endParaRPr>
                    </a:p>
                  </a:txBody>
                  <a:tcPr/>
                </a:tc>
              </a:tr>
              <a:tr h="370840">
                <a:tc>
                  <a:txBody>
                    <a:bodyPr/>
                    <a:lstStyle/>
                    <a:p>
                      <a:pPr algn="l" rtl="0"/>
                      <a:r>
                        <a:rPr lang="en-US" altLang="he-IL" sz="1800" b="1" dirty="0" smtClean="0">
                          <a:solidFill>
                            <a:schemeClr val="tx1"/>
                          </a:solidFill>
                          <a:latin typeface="Courier New" panose="02070309020205020404" pitchFamily="49" charset="0"/>
                          <a:cs typeface="Arial"/>
                        </a:rPr>
                        <a:t>"h"	</a:t>
                      </a:r>
                      <a:endParaRPr lang="he-IL" dirty="0">
                        <a:solidFill>
                          <a:schemeClr val="tx1"/>
                        </a:solidFill>
                      </a:endParaRPr>
                    </a:p>
                  </a:txBody>
                  <a:tcPr/>
                </a:tc>
                <a:tc>
                  <a:txBody>
                    <a:bodyPr/>
                    <a:lstStyle/>
                    <a:p>
                      <a:pPr algn="l" rtl="0"/>
                      <a:r>
                        <a:rPr lang="en-US" altLang="he-IL" sz="1800" b="1" dirty="0" smtClean="0">
                          <a:solidFill>
                            <a:schemeClr val="tx1"/>
                          </a:solidFill>
                          <a:latin typeface="Courier New" panose="02070309020205020404" pitchFamily="49" charset="0"/>
                          <a:cs typeface="Arial"/>
                        </a:rPr>
                        <a:t>"hello"[0]</a:t>
                      </a:r>
                      <a:endParaRPr lang="he-IL" dirty="0">
                        <a:solidFill>
                          <a:schemeClr val="tx1"/>
                        </a:solidFill>
                      </a:endParaRPr>
                    </a:p>
                  </a:txBody>
                  <a:tcPr/>
                </a:tc>
              </a:tr>
              <a:tr h="370840">
                <a:tc>
                  <a:txBody>
                    <a:bodyPr/>
                    <a:lstStyle/>
                    <a:p>
                      <a:pPr algn="l" rtl="0"/>
                      <a:r>
                        <a:rPr lang="en-US" altLang="he-IL" sz="1800" b="1" dirty="0" smtClean="0">
                          <a:solidFill>
                            <a:schemeClr val="tx1"/>
                          </a:solidFill>
                          <a:latin typeface="Courier New" panose="02070309020205020404" pitchFamily="49" charset="0"/>
                          <a:cs typeface="Arial"/>
                        </a:rPr>
                        <a:t>"o"	</a:t>
                      </a:r>
                      <a:endParaRPr lang="he-IL" dirty="0">
                        <a:solidFill>
                          <a:schemeClr val="tx1"/>
                        </a:solidFill>
                      </a:endParaRPr>
                    </a:p>
                  </a:txBody>
                  <a:tcPr/>
                </a:tc>
                <a:tc>
                  <a:txBody>
                    <a:bodyPr/>
                    <a:lstStyle/>
                    <a:p>
                      <a:pPr algn="l" rtl="0"/>
                      <a:r>
                        <a:rPr lang="en-US" altLang="he-IL" sz="1800" b="1" dirty="0" smtClean="0">
                          <a:solidFill>
                            <a:schemeClr val="tx1"/>
                          </a:solidFill>
                          <a:latin typeface="Courier New" panose="02070309020205020404" pitchFamily="49" charset="0"/>
                          <a:cs typeface="Arial"/>
                        </a:rPr>
                        <a:t>"hello"[-1]</a:t>
                      </a:r>
                      <a:endParaRPr lang="he-IL" dirty="0">
                        <a:solidFill>
                          <a:schemeClr val="tx1"/>
                        </a:solidFill>
                      </a:endParaRPr>
                    </a:p>
                  </a:txBody>
                  <a:tcPr/>
                </a:tc>
              </a:tr>
              <a:tr h="370840">
                <a:tc>
                  <a:txBody>
                    <a:bodyPr/>
                    <a:lstStyle/>
                    <a:p>
                      <a:pPr algn="l" rtl="0"/>
                      <a:r>
                        <a:rPr lang="en-US" altLang="he-IL" sz="1800" b="1" dirty="0" smtClean="0">
                          <a:solidFill>
                            <a:schemeClr val="tx1"/>
                          </a:solidFill>
                          <a:latin typeface="Courier New" panose="02070309020205020404" pitchFamily="49" charset="0"/>
                          <a:cs typeface="Arial"/>
                        </a:rPr>
                        <a:t>"ell"</a:t>
                      </a:r>
                      <a:endParaRPr lang="he-IL" dirty="0">
                        <a:solidFill>
                          <a:schemeClr val="tx1"/>
                        </a:solidFill>
                      </a:endParaRPr>
                    </a:p>
                  </a:txBody>
                  <a:tcPr/>
                </a:tc>
                <a:tc>
                  <a:txBody>
                    <a:bodyPr/>
                    <a:lstStyle/>
                    <a:p>
                      <a:pPr algn="l" rtl="0"/>
                      <a:r>
                        <a:rPr lang="en-US" altLang="he-IL" sz="1800" b="1" dirty="0" smtClean="0">
                          <a:solidFill>
                            <a:schemeClr val="tx1"/>
                          </a:solidFill>
                          <a:latin typeface="Courier New" panose="02070309020205020404" pitchFamily="49" charset="0"/>
                          <a:cs typeface="Arial"/>
                        </a:rPr>
                        <a:t>"hello"[1:4]</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a:t>
                      </a:r>
                      <a:r>
                        <a:rPr lang="en-US" altLang="he-IL" sz="1900" b="1" dirty="0" err="1" smtClean="0">
                          <a:solidFill>
                            <a:schemeClr val="tx1"/>
                          </a:solidFill>
                          <a:latin typeface="Courier New" panose="02070309020205020404" pitchFamily="49" charset="0"/>
                          <a:cs typeface="Arial"/>
                        </a:rPr>
                        <a:t>llo</a:t>
                      </a:r>
                      <a:r>
                        <a:rPr lang="en-US" altLang="he-IL" sz="1900" b="1" dirty="0" smtClean="0">
                          <a:solidFill>
                            <a:schemeClr val="tx1"/>
                          </a:solidFill>
                          <a:latin typeface="Courier New" panose="02070309020205020404" pitchFamily="49" charset="0"/>
                          <a:cs typeface="Arial"/>
                        </a:rPr>
                        <a:t>“</a:t>
                      </a:r>
                    </a:p>
                  </a:txBody>
                  <a:tcPr/>
                </a:tc>
                <a:tc>
                  <a:txBody>
                    <a:bodyPr/>
                    <a:lstStyle/>
                    <a:p>
                      <a:pPr algn="l" rtl="0"/>
                      <a:r>
                        <a:rPr lang="en-US" altLang="he-IL" sz="1800" b="1" dirty="0" smtClean="0">
                          <a:solidFill>
                            <a:schemeClr val="tx1"/>
                          </a:solidFill>
                          <a:latin typeface="Courier New" panose="02070309020205020404" pitchFamily="49" charset="0"/>
                          <a:cs typeface="Arial"/>
                        </a:rPr>
                        <a:t>"hello"[2:]</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a:t>
                      </a:r>
                      <a:r>
                        <a:rPr lang="en-US" altLang="he-IL" sz="1900" b="1" dirty="0" err="1" smtClean="0">
                          <a:solidFill>
                            <a:schemeClr val="tx1"/>
                          </a:solidFill>
                          <a:latin typeface="Courier New" panose="02070309020205020404" pitchFamily="49" charset="0"/>
                          <a:cs typeface="Arial"/>
                        </a:rPr>
                        <a:t>hel</a:t>
                      </a:r>
                      <a:r>
                        <a:rPr lang="en-US" altLang="he-IL" sz="1900" b="1" dirty="0" smtClean="0">
                          <a:solidFill>
                            <a:schemeClr val="tx1"/>
                          </a:solidFill>
                          <a:latin typeface="Courier New" panose="02070309020205020404" pitchFamily="49" charset="0"/>
                          <a:cs typeface="Arial"/>
                        </a:rPr>
                        <a:t>"</a:t>
                      </a:r>
                    </a:p>
                  </a:txBody>
                  <a:tcPr/>
                </a:tc>
                <a:tc>
                  <a:txBody>
                    <a:bodyPr/>
                    <a:lstStyle/>
                    <a:p>
                      <a:pPr algn="l" rtl="0"/>
                      <a:r>
                        <a:rPr lang="en-US" altLang="he-IL" sz="1800" b="1" dirty="0" smtClean="0">
                          <a:solidFill>
                            <a:schemeClr val="tx1"/>
                          </a:solidFill>
                          <a:latin typeface="Courier New" panose="02070309020205020404" pitchFamily="49" charset="0"/>
                          <a:cs typeface="Arial"/>
                        </a:rPr>
                        <a:t>"hello"[:3]</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“hello"</a:t>
                      </a:r>
                    </a:p>
                  </a:txBody>
                  <a:tcPr/>
                </a:tc>
                <a:tc>
                  <a:txBody>
                    <a:bodyPr/>
                    <a:lstStyle/>
                    <a:p>
                      <a:pPr algn="l" rtl="0"/>
                      <a:r>
                        <a:rPr lang="en-US" altLang="he-IL" sz="1800" b="1" dirty="0" smtClean="0">
                          <a:solidFill>
                            <a:schemeClr val="tx1"/>
                          </a:solidFill>
                          <a:latin typeface="Courier New" panose="02070309020205020404" pitchFamily="49" charset="0"/>
                          <a:cs typeface="Arial"/>
                        </a:rPr>
                        <a:t>"hello"[:]</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“ace"</a:t>
                      </a:r>
                    </a:p>
                  </a:txBody>
                  <a:tcPr/>
                </a:tc>
                <a:tc>
                  <a:txBody>
                    <a:bodyPr/>
                    <a:lstStyle/>
                    <a:p>
                      <a:pPr algn="l" rtl="0"/>
                      <a:r>
                        <a:rPr lang="en-US" altLang="he-IL" sz="1800" b="1" dirty="0" smtClean="0">
                          <a:solidFill>
                            <a:schemeClr val="tx1"/>
                          </a:solidFill>
                          <a:latin typeface="Courier New" panose="02070309020205020404" pitchFamily="49" charset="0"/>
                          <a:cs typeface="Arial"/>
                        </a:rPr>
                        <a:t>“</a:t>
                      </a:r>
                      <a:r>
                        <a:rPr lang="en-US" altLang="he-IL" sz="1800" b="1" dirty="0" err="1" smtClean="0">
                          <a:solidFill>
                            <a:schemeClr val="tx1"/>
                          </a:solidFill>
                          <a:latin typeface="Courier New" panose="02070309020205020404" pitchFamily="49" charset="0"/>
                          <a:cs typeface="Arial"/>
                        </a:rPr>
                        <a:t>abcdef</a:t>
                      </a:r>
                      <a:r>
                        <a:rPr lang="en-US" altLang="he-IL" sz="1800" b="1" dirty="0" smtClean="0">
                          <a:solidFill>
                            <a:schemeClr val="tx1"/>
                          </a:solidFill>
                          <a:latin typeface="Courier New" panose="02070309020205020404" pitchFamily="49" charset="0"/>
                          <a:cs typeface="Arial"/>
                        </a:rPr>
                        <a:t>"[0:6:2]</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“ace"</a:t>
                      </a:r>
                    </a:p>
                  </a:txBody>
                  <a:tcPr/>
                </a:tc>
                <a:tc>
                  <a:txBody>
                    <a:bodyPr/>
                    <a:lstStyle/>
                    <a:p>
                      <a:pPr algn="l" rtl="0"/>
                      <a:r>
                        <a:rPr lang="en-US" altLang="he-IL" sz="1800" b="1" dirty="0" smtClean="0">
                          <a:solidFill>
                            <a:schemeClr val="tx1"/>
                          </a:solidFill>
                          <a:latin typeface="Courier New" panose="02070309020205020404" pitchFamily="49" charset="0"/>
                          <a:cs typeface="Arial"/>
                        </a:rPr>
                        <a:t>“</a:t>
                      </a:r>
                      <a:r>
                        <a:rPr lang="en-US" altLang="he-IL" sz="1800" b="1" dirty="0" err="1" smtClean="0">
                          <a:solidFill>
                            <a:schemeClr val="tx1"/>
                          </a:solidFill>
                          <a:latin typeface="Courier New" panose="02070309020205020404" pitchFamily="49" charset="0"/>
                          <a:cs typeface="Arial"/>
                        </a:rPr>
                        <a:t>abcdef</a:t>
                      </a:r>
                      <a:r>
                        <a:rPr lang="en-US" altLang="he-IL" sz="1800" b="1" dirty="0" smtClean="0">
                          <a:solidFill>
                            <a:schemeClr val="tx1"/>
                          </a:solidFill>
                          <a:latin typeface="Courier New" panose="02070309020205020404" pitchFamily="49" charset="0"/>
                          <a:cs typeface="Arial"/>
                        </a:rPr>
                        <a:t>"[::2]</a:t>
                      </a:r>
                      <a:endParaRPr lang="he-IL" dirty="0">
                        <a:solidFill>
                          <a:schemeClr val="tx1"/>
                        </a:solidFill>
                      </a:endParaRPr>
                    </a:p>
                  </a:txBody>
                  <a:tcPr/>
                </a:tc>
              </a:tr>
              <a:tr h="37084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he-IL" sz="1900" b="1" dirty="0" smtClean="0">
                          <a:solidFill>
                            <a:schemeClr val="tx1"/>
                          </a:solidFill>
                          <a:latin typeface="Courier New" panose="02070309020205020404" pitchFamily="49" charset="0"/>
                          <a:cs typeface="Arial"/>
                        </a:rPr>
                        <a:t>“</a:t>
                      </a:r>
                      <a:r>
                        <a:rPr lang="en-US" altLang="he-IL" sz="1900" b="1" dirty="0" err="1" smtClean="0">
                          <a:solidFill>
                            <a:schemeClr val="tx1"/>
                          </a:solidFill>
                          <a:latin typeface="Courier New" panose="02070309020205020404" pitchFamily="49" charset="0"/>
                          <a:cs typeface="Arial"/>
                        </a:rPr>
                        <a:t>fedcba</a:t>
                      </a:r>
                      <a:r>
                        <a:rPr lang="en-US" altLang="he-IL" sz="1900" b="1" dirty="0" smtClean="0">
                          <a:solidFill>
                            <a:schemeClr val="tx1"/>
                          </a:solidFill>
                          <a:latin typeface="Courier New" panose="02070309020205020404" pitchFamily="49" charset="0"/>
                          <a:cs typeface="Aria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he-IL" sz="1800" b="1" dirty="0" smtClean="0">
                          <a:solidFill>
                            <a:schemeClr val="tx1"/>
                          </a:solidFill>
                          <a:latin typeface="Courier New" panose="02070309020205020404" pitchFamily="49" charset="0"/>
                          <a:cs typeface="Arial"/>
                        </a:rPr>
                        <a:t>“</a:t>
                      </a:r>
                      <a:r>
                        <a:rPr lang="en-US" altLang="he-IL" sz="1800" b="1" dirty="0" err="1" smtClean="0">
                          <a:solidFill>
                            <a:schemeClr val="tx1"/>
                          </a:solidFill>
                          <a:latin typeface="Courier New" panose="02070309020205020404" pitchFamily="49" charset="0"/>
                          <a:cs typeface="Arial"/>
                        </a:rPr>
                        <a:t>abcdef</a:t>
                      </a:r>
                      <a:r>
                        <a:rPr lang="en-US" altLang="he-IL" sz="1800" b="1" dirty="0" smtClean="0">
                          <a:solidFill>
                            <a:schemeClr val="tx1"/>
                          </a:solidFill>
                          <a:latin typeface="Courier New" panose="02070309020205020404" pitchFamily="49" charset="0"/>
                          <a:cs typeface="Arial"/>
                        </a:rPr>
                        <a:t>"[::-1]</a:t>
                      </a:r>
                      <a:endParaRPr lang="he-IL" dirty="0" smtClean="0">
                        <a:solidFill>
                          <a:schemeClr val="tx1"/>
                        </a:solidFill>
                      </a:endParaRPr>
                    </a:p>
                  </a:txBody>
                  <a:tcPr/>
                </a:tc>
              </a:tr>
            </a:tbl>
          </a:graphicData>
        </a:graphic>
      </p:graphicFrame>
    </p:spTree>
    <p:extLst>
      <p:ext uri="{BB962C8B-B14F-4D97-AF65-F5344CB8AC3E}">
        <p14:creationId xmlns:p14="http://schemas.microsoft.com/office/powerpoint/2010/main" xmlns="" val="223324015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3746500" y="365125"/>
            <a:ext cx="46990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String</a:t>
            </a:r>
            <a:r>
              <a:rPr lang="en-US" altLang="he-IL" smtClean="0"/>
              <a:t> </a:t>
            </a:r>
            <a:r>
              <a:rPr lang="en-US" altLang="he-IL" smtClean="0">
                <a:solidFill>
                  <a:schemeClr val="bg1"/>
                </a:solidFill>
              </a:rPr>
              <a:t>Operations</a:t>
            </a:r>
          </a:p>
        </p:txBody>
      </p:sp>
      <p:sp>
        <p:nvSpPr>
          <p:cNvPr id="17411"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r>
              <a:rPr lang="en-US" altLang="he-IL" sz="1900" b="1" dirty="0" smtClean="0">
                <a:latin typeface="Courier New" panose="02070309020205020404" pitchFamily="49" charset="0"/>
              </a:rPr>
              <a:t>We can use some methods built-in to the string data type to perform some formatting operations on strings:</a:t>
            </a:r>
          </a:p>
          <a:p>
            <a:pPr algn="l" rtl="0" eaLnBrk="1" hangingPunct="1">
              <a:buFontTx/>
              <a:buNone/>
            </a:pPr>
            <a:endParaRPr lang="en-US" altLang="he-IL" dirty="0" smtClean="0"/>
          </a:p>
          <a:p>
            <a:pPr lvl="1" algn="l" rtl="0" eaLnBrk="1" hangingPunct="1">
              <a:buFontTx/>
              <a:buNone/>
            </a:pPr>
            <a:r>
              <a:rPr lang="en-US" altLang="he-IL" sz="1900" b="1" dirty="0" smtClean="0">
                <a:latin typeface="Courier New" panose="02070309020205020404" pitchFamily="49" charset="0"/>
              </a:rPr>
              <a:t> </a:t>
            </a:r>
            <a:r>
              <a:rPr lang="en-US" altLang="he-IL" sz="1900" b="1" dirty="0" smtClean="0">
                <a:solidFill>
                  <a:srgbClr val="008000"/>
                </a:solidFill>
                <a:latin typeface="Courier New" panose="02070309020205020404" pitchFamily="49" charset="0"/>
              </a:rPr>
              <a:t>“</a:t>
            </a:r>
            <a:r>
              <a:rPr lang="en-US" altLang="he-IL" sz="1900" b="1" dirty="0" err="1" smtClean="0">
                <a:solidFill>
                  <a:srgbClr val="008000"/>
                </a:solidFill>
                <a:latin typeface="Courier New" panose="02070309020205020404" pitchFamily="49" charset="0"/>
              </a:rPr>
              <a:t>hello”</a:t>
            </a:r>
            <a:r>
              <a:rPr lang="en-US" altLang="he-IL" sz="1900" b="1" dirty="0" err="1" smtClean="0">
                <a:latin typeface="Courier New" panose="02070309020205020404" pitchFamily="49" charset="0"/>
              </a:rPr>
              <a:t>.upper</a:t>
            </a:r>
            <a:r>
              <a:rPr lang="en-US" altLang="he-IL" sz="1900" b="1" dirty="0" smtClean="0">
                <a:latin typeface="Courier New" panose="02070309020205020404" pitchFamily="49" charset="0"/>
              </a:rPr>
              <a:t>()</a:t>
            </a:r>
          </a:p>
          <a:p>
            <a:pPr lvl="1" algn="l" rtl="0" eaLnBrk="1" hangingPunct="1">
              <a:buFontTx/>
              <a:buNone/>
            </a:pPr>
            <a:r>
              <a:rPr lang="en-US" altLang="he-IL" sz="1900" b="1" dirty="0" smtClean="0">
                <a:solidFill>
                  <a:schemeClr val="accent2"/>
                </a:solidFill>
                <a:latin typeface="Courier New" panose="02070309020205020404" pitchFamily="49" charset="0"/>
              </a:rPr>
              <a:t>‘HELLO’</a:t>
            </a:r>
          </a:p>
          <a:p>
            <a:pPr lvl="1" algn="l" rtl="0" eaLnBrk="1" hangingPunct="1">
              <a:buFontTx/>
              <a:buNone/>
            </a:pPr>
            <a:r>
              <a:rPr lang="en-US" altLang="he-IL" sz="1900" b="1" dirty="0" smtClean="0">
                <a:latin typeface="Courier New" panose="02070309020205020404" pitchFamily="49" charset="0"/>
              </a:rPr>
              <a:t> </a:t>
            </a:r>
            <a:r>
              <a:rPr lang="en-US" altLang="he-IL" sz="1900" b="1" dirty="0" smtClean="0">
                <a:solidFill>
                  <a:srgbClr val="008000"/>
                </a:solidFill>
                <a:latin typeface="Courier New" panose="02070309020205020404" pitchFamily="49" charset="0"/>
              </a:rPr>
              <a:t>“</a:t>
            </a:r>
            <a:r>
              <a:rPr lang="en-US" altLang="he-IL" sz="1900" b="1" dirty="0" err="1" smtClean="0">
                <a:solidFill>
                  <a:srgbClr val="008000"/>
                </a:solidFill>
                <a:latin typeface="Courier New" panose="02070309020205020404" pitchFamily="49" charset="0"/>
              </a:rPr>
              <a:t>hello”</a:t>
            </a:r>
            <a:r>
              <a:rPr lang="en-US" altLang="he-IL" sz="1900" b="1" dirty="0" err="1" smtClean="0">
                <a:latin typeface="Courier New" panose="02070309020205020404" pitchFamily="49" charset="0"/>
              </a:rPr>
              <a:t>.capitalize</a:t>
            </a:r>
            <a:r>
              <a:rPr lang="en-US" altLang="he-IL" sz="1900" b="1" dirty="0" smtClean="0">
                <a:latin typeface="Courier New" panose="02070309020205020404" pitchFamily="49" charset="0"/>
              </a:rPr>
              <a:t>()</a:t>
            </a:r>
          </a:p>
          <a:p>
            <a:pPr lvl="1" algn="l" rtl="0" eaLnBrk="1" hangingPunct="1">
              <a:buFontTx/>
              <a:buNone/>
            </a:pPr>
            <a:r>
              <a:rPr lang="en-US" altLang="he-IL" sz="1900" b="1" dirty="0" smtClean="0">
                <a:solidFill>
                  <a:schemeClr val="accent2"/>
                </a:solidFill>
                <a:latin typeface="Courier New" panose="02070309020205020404" pitchFamily="49" charset="0"/>
              </a:rPr>
              <a:t>‘Hello’</a:t>
            </a:r>
          </a:p>
          <a:p>
            <a:pPr lvl="1" algn="l" rtl="0" eaLnBrk="1" hangingPunct="1"/>
            <a:endParaRPr lang="en-US" altLang="he-IL" b="1" dirty="0" smtClean="0">
              <a:latin typeface="Courier New" panose="02070309020205020404" pitchFamily="49" charset="0"/>
            </a:endParaRPr>
          </a:p>
        </p:txBody>
      </p:sp>
    </p:spTree>
    <p:extLst>
      <p:ext uri="{BB962C8B-B14F-4D97-AF65-F5344CB8AC3E}">
        <p14:creationId xmlns:p14="http://schemas.microsoft.com/office/powerpoint/2010/main" xmlns="" val="428355706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461000" y="365125"/>
            <a:ext cx="12700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Lists</a:t>
            </a:r>
          </a:p>
        </p:txBody>
      </p:sp>
      <p:sp>
        <p:nvSpPr>
          <p:cNvPr id="18435" name="Rectangle 3"/>
          <p:cNvSpPr>
            <a:spLocks noGrp="1" noChangeArrowheads="1"/>
          </p:cNvSpPr>
          <p:nvPr>
            <p:ph idx="1"/>
          </p:nvPr>
        </p:nvSpPr>
        <p:spPr bwMode="auto">
          <a:xfrm>
            <a:off x="838200" y="115688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pPr>
            <a:r>
              <a:rPr lang="en-US" altLang="he-IL" sz="1900" b="1" dirty="0" smtClean="0">
                <a:latin typeface="Courier New" panose="02070309020205020404" pitchFamily="49" charset="0"/>
              </a:rPr>
              <a:t>Flexible arrays – you can insert any data type you would like:</a:t>
            </a:r>
          </a:p>
          <a:p>
            <a:pPr marL="0" indent="0" algn="l" rtl="0" eaLnBrk="1" hangingPunct="1">
              <a:buNone/>
            </a:pPr>
            <a:r>
              <a:rPr lang="en-US" altLang="he-IL" sz="1900" b="1" dirty="0" smtClean="0">
                <a:latin typeface="Courier New" panose="02070309020205020404" pitchFamily="49" charset="0"/>
              </a:rPr>
              <a:t>String, </a:t>
            </a:r>
            <a:r>
              <a:rPr lang="en-US" altLang="he-IL" sz="1900" b="1" dirty="0" err="1" smtClean="0">
                <a:latin typeface="Courier New" panose="02070309020205020404" pitchFamily="49" charset="0"/>
              </a:rPr>
              <a:t>int</a:t>
            </a:r>
            <a:r>
              <a:rPr lang="en-US" altLang="he-IL" sz="1900" b="1" dirty="0" smtClean="0">
                <a:latin typeface="Courier New" panose="02070309020205020404" pitchFamily="49" charset="0"/>
              </a:rPr>
              <a:t>, char, list, dictionary etc…</a:t>
            </a: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a = [99, "bottles of beer", ["on", "the", "wall"]]</a:t>
            </a:r>
          </a:p>
          <a:p>
            <a:pPr marL="0" indent="0" algn="l" rtl="0" eaLnBrk="1" hangingPunct="1">
              <a:buNone/>
            </a:pPr>
            <a:r>
              <a:rPr lang="en-US" altLang="he-IL" sz="1900" b="1" dirty="0" smtClean="0">
                <a:latin typeface="Courier New" panose="02070309020205020404" pitchFamily="49" charset="0"/>
              </a:rPr>
              <a:t>Same operators as for strings</a:t>
            </a:r>
          </a:p>
          <a:p>
            <a:pPr marL="914400" lvl="2" indent="0" algn="l" rtl="0" eaLnBrk="1" hangingPunct="1">
              <a:buNone/>
            </a:pPr>
            <a:r>
              <a:rPr lang="en-US" altLang="he-IL" dirty="0" err="1" smtClean="0">
                <a:solidFill>
                  <a:srgbClr val="00B050"/>
                </a:solidFill>
                <a:latin typeface="Courier New" panose="02070309020205020404" pitchFamily="49" charset="0"/>
                <a:cs typeface="Courier New" panose="02070309020205020404" pitchFamily="49" charset="0"/>
              </a:rPr>
              <a:t>a+b</a:t>
            </a:r>
            <a:r>
              <a:rPr lang="en-US" altLang="he-IL" dirty="0" smtClean="0">
                <a:solidFill>
                  <a:srgbClr val="00B050"/>
                </a:solidFill>
                <a:latin typeface="Courier New" panose="02070309020205020404" pitchFamily="49" charset="0"/>
                <a:cs typeface="Courier New" panose="02070309020205020404" pitchFamily="49" charset="0"/>
              </a:rPr>
              <a:t>, a*3, a[0], a[-1], a[1:], </a:t>
            </a:r>
            <a:r>
              <a:rPr lang="en-US" altLang="he-IL" dirty="0" err="1" smtClean="0">
                <a:solidFill>
                  <a:srgbClr val="00B050"/>
                </a:solidFill>
                <a:latin typeface="Courier New" panose="02070309020205020404" pitchFamily="49" charset="0"/>
                <a:cs typeface="Courier New" panose="02070309020205020404" pitchFamily="49" charset="0"/>
              </a:rPr>
              <a:t>len</a:t>
            </a:r>
            <a:r>
              <a:rPr lang="en-US" altLang="he-IL" dirty="0" smtClean="0">
                <a:solidFill>
                  <a:srgbClr val="00B050"/>
                </a:solidFill>
                <a:latin typeface="Courier New" panose="02070309020205020404" pitchFamily="49" charset="0"/>
                <a:cs typeface="Courier New" panose="02070309020205020404" pitchFamily="49" charset="0"/>
              </a:rPr>
              <a:t>(a)</a:t>
            </a:r>
          </a:p>
          <a:p>
            <a:pPr marL="0" indent="0" algn="l" rtl="0" eaLnBrk="1" hangingPunct="1">
              <a:buNone/>
            </a:pPr>
            <a:r>
              <a:rPr lang="en-US" altLang="he-IL" sz="1900" b="1" dirty="0" smtClean="0">
                <a:latin typeface="Courier New" panose="02070309020205020404" pitchFamily="49" charset="0"/>
              </a:rPr>
              <a:t>Item and slice assignment</a:t>
            </a: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a[0] = 98</a:t>
            </a: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b = a[:]</a:t>
            </a: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a[1:2] = ["bottles", "of", "beer"]</a:t>
            </a: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print a</a:t>
            </a:r>
            <a:endParaRPr lang="en-US" altLang="he-IL" dirty="0">
              <a:solidFill>
                <a:srgbClr val="00B050"/>
              </a:solidFill>
              <a:latin typeface="Courier New" panose="02070309020205020404" pitchFamily="49" charset="0"/>
              <a:cs typeface="Courier New" panose="02070309020205020404" pitchFamily="49" charset="0"/>
            </a:endParaRP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  </a:t>
            </a:r>
            <a:r>
              <a:rPr lang="en-US" altLang="he-IL" dirty="0" smtClean="0">
                <a:solidFill>
                  <a:schemeClr val="tx2"/>
                </a:solidFill>
                <a:latin typeface="Courier New" panose="02070309020205020404" pitchFamily="49" charset="0"/>
                <a:cs typeface="Courier New" panose="02070309020205020404" pitchFamily="49" charset="0"/>
              </a:rPr>
              <a:t>[98, "bottles", "of", "beer", ["on", "the", "wall"]]</a:t>
            </a:r>
          </a:p>
          <a:p>
            <a:pPr marL="914400" lvl="2" indent="0" algn="l" rtl="0">
              <a:buNone/>
            </a:pPr>
            <a:r>
              <a:rPr lang="en-US" altLang="he-IL" dirty="0" smtClean="0">
                <a:solidFill>
                  <a:srgbClr val="00B050"/>
                </a:solidFill>
                <a:latin typeface="Courier New" panose="02070309020205020404" pitchFamily="49" charset="0"/>
                <a:cs typeface="Courier New" panose="02070309020205020404" pitchFamily="49" charset="0"/>
              </a:rPr>
              <a:t>b[1] </a:t>
            </a:r>
            <a:r>
              <a:rPr lang="en-US" altLang="he-IL" dirty="0">
                <a:solidFill>
                  <a:srgbClr val="00B050"/>
                </a:solidFill>
                <a:latin typeface="Courier New" panose="02070309020205020404" pitchFamily="49" charset="0"/>
                <a:cs typeface="Courier New" panose="02070309020205020404" pitchFamily="49" charset="0"/>
              </a:rPr>
              <a:t>= ["bottles", "of", "beer</a:t>
            </a:r>
            <a:r>
              <a:rPr lang="en-US" altLang="he-IL" dirty="0" smtClean="0">
                <a:solidFill>
                  <a:srgbClr val="00B050"/>
                </a:solidFill>
                <a:latin typeface="Courier New" panose="02070309020205020404" pitchFamily="49" charset="0"/>
                <a:cs typeface="Courier New" panose="02070309020205020404" pitchFamily="49" charset="0"/>
              </a:rPr>
              <a:t>"]</a:t>
            </a:r>
          </a:p>
          <a:p>
            <a:pPr marL="914400" lvl="2" indent="0" algn="l" rtl="0">
              <a:buNone/>
            </a:pPr>
            <a:r>
              <a:rPr lang="en-US" altLang="he-IL" dirty="0">
                <a:solidFill>
                  <a:srgbClr val="00B050"/>
                </a:solidFill>
                <a:latin typeface="Courier New" panose="02070309020205020404" pitchFamily="49" charset="0"/>
                <a:cs typeface="Courier New" panose="02070309020205020404" pitchFamily="49" charset="0"/>
              </a:rPr>
              <a:t>p</a:t>
            </a:r>
            <a:r>
              <a:rPr lang="en-US" altLang="he-IL" dirty="0" smtClean="0">
                <a:solidFill>
                  <a:srgbClr val="00B050"/>
                </a:solidFill>
                <a:latin typeface="Courier New" panose="02070309020205020404" pitchFamily="49" charset="0"/>
                <a:cs typeface="Courier New" panose="02070309020205020404" pitchFamily="49" charset="0"/>
              </a:rPr>
              <a:t>rint b</a:t>
            </a:r>
          </a:p>
          <a:p>
            <a:pPr marL="914400" lvl="2" indent="0" algn="l" rtl="0">
              <a:buNone/>
            </a:pPr>
            <a:r>
              <a:rPr lang="en-US" altLang="he-IL" dirty="0">
                <a:solidFill>
                  <a:srgbClr val="00B050"/>
                </a:solidFill>
                <a:latin typeface="Courier New" panose="02070309020205020404" pitchFamily="49" charset="0"/>
                <a:cs typeface="Courier New" panose="02070309020205020404" pitchFamily="49" charset="0"/>
              </a:rPr>
              <a:t> </a:t>
            </a:r>
            <a:r>
              <a:rPr lang="en-US" altLang="he-IL" dirty="0" smtClean="0">
                <a:solidFill>
                  <a:schemeClr val="tx2"/>
                </a:solidFill>
                <a:latin typeface="Courier New" panose="02070309020205020404" pitchFamily="49" charset="0"/>
                <a:cs typeface="Courier New" panose="02070309020205020404" pitchFamily="49" charset="0"/>
              </a:rPr>
              <a:t> </a:t>
            </a:r>
            <a:r>
              <a:rPr lang="en-US" altLang="he-IL" dirty="0">
                <a:solidFill>
                  <a:schemeClr val="tx2"/>
                </a:solidFill>
                <a:latin typeface="Courier New" panose="02070309020205020404" pitchFamily="49" charset="0"/>
                <a:cs typeface="Courier New" panose="02070309020205020404" pitchFamily="49" charset="0"/>
              </a:rPr>
              <a:t>[98, </a:t>
            </a:r>
            <a:r>
              <a:rPr lang="en-US" altLang="he-IL" dirty="0" smtClean="0">
                <a:solidFill>
                  <a:schemeClr val="tx2"/>
                </a:solidFill>
                <a:latin typeface="Courier New" panose="02070309020205020404" pitchFamily="49" charset="0"/>
                <a:cs typeface="Courier New" panose="02070309020205020404" pitchFamily="49" charset="0"/>
              </a:rPr>
              <a:t>["</a:t>
            </a:r>
            <a:r>
              <a:rPr lang="en-US" altLang="he-IL" dirty="0">
                <a:solidFill>
                  <a:schemeClr val="tx2"/>
                </a:solidFill>
                <a:latin typeface="Courier New" panose="02070309020205020404" pitchFamily="49" charset="0"/>
                <a:cs typeface="Courier New" panose="02070309020205020404" pitchFamily="49" charset="0"/>
              </a:rPr>
              <a:t>bottles", "of", "</a:t>
            </a:r>
            <a:r>
              <a:rPr lang="en-US" altLang="he-IL" dirty="0" smtClean="0">
                <a:solidFill>
                  <a:schemeClr val="tx2"/>
                </a:solidFill>
                <a:latin typeface="Courier New" panose="02070309020205020404" pitchFamily="49" charset="0"/>
                <a:cs typeface="Courier New" panose="02070309020205020404" pitchFamily="49" charset="0"/>
              </a:rPr>
              <a:t>beer“], </a:t>
            </a:r>
            <a:r>
              <a:rPr lang="en-US" altLang="he-IL" dirty="0">
                <a:solidFill>
                  <a:schemeClr val="tx2"/>
                </a:solidFill>
                <a:latin typeface="Courier New" panose="02070309020205020404" pitchFamily="49" charset="0"/>
                <a:cs typeface="Courier New" panose="02070309020205020404" pitchFamily="49" charset="0"/>
              </a:rPr>
              <a:t>["on", "the", "wall"]]</a:t>
            </a:r>
            <a:endParaRPr lang="en-US" altLang="he-IL" dirty="0" smtClean="0">
              <a:solidFill>
                <a:schemeClr val="tx2"/>
              </a:solidFill>
              <a:latin typeface="Courier New" panose="02070309020205020404" pitchFamily="49" charset="0"/>
              <a:cs typeface="Courier New" panose="02070309020205020404" pitchFamily="49" charset="0"/>
            </a:endParaRPr>
          </a:p>
          <a:p>
            <a:pPr marL="914400" lvl="2" indent="0" algn="l" rtl="0" eaLnBrk="1" hangingPunct="1">
              <a:buNone/>
            </a:pPr>
            <a:r>
              <a:rPr lang="en-US" altLang="he-IL" dirty="0" smtClean="0">
                <a:solidFill>
                  <a:srgbClr val="00B050"/>
                </a:solidFill>
                <a:latin typeface="Courier New" panose="02070309020205020404" pitchFamily="49" charset="0"/>
                <a:cs typeface="Courier New" panose="02070309020205020404" pitchFamily="49" charset="0"/>
              </a:rPr>
              <a:t>del a[-1]	</a:t>
            </a:r>
            <a:r>
              <a:rPr lang="en-US" altLang="he-IL" dirty="0" smtClean="0">
                <a:solidFill>
                  <a:schemeClr val="tx2"/>
                </a:solidFill>
                <a:latin typeface="Courier New" panose="02070309020205020404" pitchFamily="49" charset="0"/>
                <a:cs typeface="Courier New" panose="02070309020205020404" pitchFamily="49" charset="0"/>
              </a:rPr>
              <a:t># -&gt; [98, "bottles", "of", "beer"]</a:t>
            </a:r>
          </a:p>
        </p:txBody>
      </p:sp>
    </p:spTree>
    <p:extLst>
      <p:ext uri="{BB962C8B-B14F-4D97-AF65-F5344CB8AC3E}">
        <p14:creationId xmlns:p14="http://schemas.microsoft.com/office/powerpoint/2010/main" xmlns="" val="302631585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3556000" y="365125"/>
            <a:ext cx="50800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More List Operations</a:t>
            </a:r>
          </a:p>
        </p:txBody>
      </p:sp>
      <p:sp>
        <p:nvSpPr>
          <p:cNvPr id="19459"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a:solidFill>
                  <a:srgbClr val="00B050"/>
                </a:solidFill>
                <a:latin typeface="Courier New" panose="02070309020205020404" pitchFamily="49" charset="0"/>
                <a:cs typeface="Arial"/>
              </a:rPr>
              <a:t>a = range(5)</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[0,1,2,3,4]</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a.append</a:t>
            </a:r>
            <a:r>
              <a:rPr lang="en-US" altLang="he-IL" sz="1900" b="1" dirty="0">
                <a:solidFill>
                  <a:srgbClr val="00B050"/>
                </a:solidFill>
                <a:latin typeface="Courier New" panose="02070309020205020404" pitchFamily="49" charset="0"/>
                <a:cs typeface="Arial"/>
              </a:rPr>
              <a:t>(5)</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[0,1,2,3,4,5]</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a.pop</a:t>
            </a:r>
            <a:r>
              <a:rPr lang="en-US" altLang="he-IL" sz="1900" b="1" dirty="0">
                <a:solidFill>
                  <a:srgbClr val="00B050"/>
                </a:solidFill>
                <a:latin typeface="Courier New" panose="02070309020205020404" pitchFamily="49" charset="0"/>
                <a:cs typeface="Arial"/>
              </a:rPr>
              <a:t>()</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[0,1,2,3,4]</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5</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a.insert</a:t>
            </a:r>
            <a:r>
              <a:rPr lang="en-US" altLang="he-IL" sz="1900" b="1" dirty="0">
                <a:solidFill>
                  <a:srgbClr val="00B050"/>
                </a:solidFill>
                <a:latin typeface="Courier New" panose="02070309020205020404" pitchFamily="49" charset="0"/>
                <a:cs typeface="Arial"/>
              </a:rPr>
              <a:t>(0, 42)</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[42,0,1,2,3,4]</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a.pop</a:t>
            </a:r>
            <a:r>
              <a:rPr lang="en-US" altLang="he-IL" sz="1900" b="1" dirty="0">
                <a:solidFill>
                  <a:srgbClr val="00B050"/>
                </a:solidFill>
                <a:latin typeface="Courier New" panose="02070309020205020404" pitchFamily="49" charset="0"/>
                <a:cs typeface="Arial"/>
              </a:rPr>
              <a:t>(0)</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[0,1,2,3,4]</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42</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a.reverse</a:t>
            </a:r>
            <a:r>
              <a:rPr lang="en-US" altLang="he-IL" sz="1900" b="1" dirty="0">
                <a:solidFill>
                  <a:srgbClr val="00B050"/>
                </a:solidFill>
                <a:latin typeface="Courier New" panose="02070309020205020404" pitchFamily="49" charset="0"/>
                <a:cs typeface="Arial"/>
              </a:rPr>
              <a:t>()</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[4,3,2,1,0]</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&gt;&gt;&gt; </a:t>
            </a:r>
            <a:r>
              <a:rPr lang="en-US" altLang="he-IL" sz="1900" b="1" dirty="0" err="1">
                <a:solidFill>
                  <a:srgbClr val="00B050"/>
                </a:solidFill>
                <a:latin typeface="Courier New" panose="02070309020205020404" pitchFamily="49" charset="0"/>
                <a:cs typeface="Arial"/>
              </a:rPr>
              <a:t>a.sort</a:t>
            </a:r>
            <a:r>
              <a:rPr lang="en-US" altLang="he-IL" sz="1900" b="1" dirty="0">
                <a:solidFill>
                  <a:srgbClr val="00B050"/>
                </a:solidFill>
                <a:latin typeface="Courier New" panose="02070309020205020404" pitchFamily="49" charset="0"/>
                <a:cs typeface="Arial"/>
              </a:rPr>
              <a:t>()</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[0,1,2,3,4]</a:t>
            </a:r>
          </a:p>
        </p:txBody>
      </p:sp>
    </p:spTree>
    <p:extLst>
      <p:ext uri="{BB962C8B-B14F-4D97-AF65-F5344CB8AC3E}">
        <p14:creationId xmlns:p14="http://schemas.microsoft.com/office/powerpoint/2010/main" xmlns="" val="30459169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bwMode="auto">
          <a:xfrm>
            <a:off x="4552950" y="365125"/>
            <a:ext cx="30861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Dictionaries</a:t>
            </a:r>
          </a:p>
        </p:txBody>
      </p:sp>
      <p:sp>
        <p:nvSpPr>
          <p:cNvPr id="20483" name="Rectangle 5"/>
          <p:cNvSpPr>
            <a:spLocks noGrp="1" noChangeArrowheads="1"/>
          </p:cNvSpPr>
          <p:nvPr>
            <p:ph idx="1"/>
          </p:nvPr>
        </p:nvSpPr>
        <p:spPr bwMode="auto">
          <a:xfrm>
            <a:off x="546100" y="1447800"/>
            <a:ext cx="10985500" cy="464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pPr>
            <a:r>
              <a:rPr lang="en-US" altLang="he-IL" sz="1900" b="1" dirty="0" smtClean="0">
                <a:latin typeface="Courier New" panose="02070309020205020404" pitchFamily="49" charset="0"/>
              </a:rPr>
              <a:t>Hash tables, "associative arrays"</a:t>
            </a:r>
          </a:p>
          <a:p>
            <a:pPr marL="914400" lvl="2" indent="0" algn="l" rtl="0" eaLnBrk="1" hangingPunct="1">
              <a:buNone/>
            </a:pPr>
            <a:r>
              <a:rPr lang="en-US" altLang="he-IL" sz="1600" b="1" dirty="0" smtClean="0">
                <a:solidFill>
                  <a:srgbClr val="00B050"/>
                </a:solidFill>
                <a:latin typeface="Courier New" panose="02070309020205020404" pitchFamily="49" charset="0"/>
              </a:rPr>
              <a:t>d = {“Israel": “Jerusalem", “Jordan": “Beirut"}</a:t>
            </a:r>
          </a:p>
          <a:p>
            <a:pPr marL="0" indent="0" algn="l" rtl="0" eaLnBrk="1" hangingPunct="1">
              <a:buNone/>
            </a:pPr>
            <a:r>
              <a:rPr lang="en-US" altLang="he-IL" sz="1900" b="1" dirty="0" smtClean="0">
                <a:latin typeface="Courier New" panose="02070309020205020404" pitchFamily="49" charset="0"/>
              </a:rPr>
              <a:t>Lookup:</a:t>
            </a:r>
          </a:p>
          <a:p>
            <a:pPr marL="914400" lvl="2" indent="0" algn="l" rtl="0" eaLnBrk="1" hangingPunct="1">
              <a:buNone/>
            </a:pPr>
            <a:r>
              <a:rPr lang="en-US" altLang="he-IL" sz="1600" b="1" dirty="0" smtClean="0">
                <a:solidFill>
                  <a:srgbClr val="00B050"/>
                </a:solidFill>
                <a:latin typeface="Courier New" panose="02070309020205020404" pitchFamily="49" charset="0"/>
              </a:rPr>
              <a:t>d[“Israel"] -&gt; “Jerusalem"</a:t>
            </a:r>
          </a:p>
          <a:p>
            <a:pPr marL="914400" lvl="2" indent="0" algn="l" rtl="0" eaLnBrk="1" hangingPunct="1">
              <a:buNone/>
            </a:pPr>
            <a:r>
              <a:rPr lang="en-US" altLang="he-IL" sz="1600" b="1" dirty="0" smtClean="0">
                <a:solidFill>
                  <a:srgbClr val="00B050"/>
                </a:solidFill>
                <a:latin typeface="Courier New" panose="02070309020205020404" pitchFamily="49" charset="0"/>
              </a:rPr>
              <a:t>d[“Beirut"] # raises </a:t>
            </a:r>
            <a:r>
              <a:rPr lang="en-US" altLang="he-IL" sz="1600" b="1" dirty="0" err="1" smtClean="0">
                <a:solidFill>
                  <a:srgbClr val="00B050"/>
                </a:solidFill>
                <a:latin typeface="Courier New" panose="02070309020205020404" pitchFamily="49" charset="0"/>
              </a:rPr>
              <a:t>KeyError</a:t>
            </a:r>
            <a:r>
              <a:rPr lang="en-US" altLang="he-IL" sz="1600" b="1" dirty="0" smtClean="0">
                <a:solidFill>
                  <a:srgbClr val="00B050"/>
                </a:solidFill>
                <a:latin typeface="Courier New" panose="02070309020205020404" pitchFamily="49" charset="0"/>
              </a:rPr>
              <a:t> exception</a:t>
            </a:r>
          </a:p>
          <a:p>
            <a:pPr marL="0" indent="0" algn="l" rtl="0" eaLnBrk="1" hangingPunct="1">
              <a:buNone/>
            </a:pPr>
            <a:r>
              <a:rPr lang="en-US" altLang="he-IL" sz="1900" b="1" dirty="0" smtClean="0">
                <a:latin typeface="Courier New" panose="02070309020205020404" pitchFamily="49" charset="0"/>
              </a:rPr>
              <a:t>Delete, insert, overwrite:</a:t>
            </a:r>
          </a:p>
          <a:p>
            <a:pPr marL="914400" lvl="2" indent="0" algn="l" rtl="0" eaLnBrk="1" hangingPunct="1">
              <a:buNone/>
            </a:pPr>
            <a:r>
              <a:rPr lang="en-US" altLang="he-IL" sz="1600" b="1" dirty="0" smtClean="0">
                <a:solidFill>
                  <a:srgbClr val="00B050"/>
                </a:solidFill>
                <a:latin typeface="Courier New" panose="02070309020205020404" pitchFamily="49" charset="0"/>
              </a:rPr>
              <a:t>del d[“Jordan"] 	        </a:t>
            </a:r>
            <a:r>
              <a:rPr lang="en-US" altLang="he-IL" sz="1600" b="1" dirty="0" smtClean="0">
                <a:solidFill>
                  <a:srgbClr val="FF0000"/>
                </a:solidFill>
                <a:latin typeface="Courier New" panose="02070309020205020404" pitchFamily="49" charset="0"/>
              </a:rPr>
              <a:t># {“Israel": "Jerusalem"}</a:t>
            </a:r>
          </a:p>
          <a:p>
            <a:pPr marL="914400" lvl="2" indent="0" algn="l" rtl="0" eaLnBrk="1" hangingPunct="1">
              <a:buNone/>
            </a:pPr>
            <a:r>
              <a:rPr lang="en-US" altLang="he-IL" sz="1600" b="1" dirty="0" smtClean="0">
                <a:solidFill>
                  <a:srgbClr val="00B050"/>
                </a:solidFill>
                <a:latin typeface="Courier New" panose="02070309020205020404" pitchFamily="49" charset="0"/>
              </a:rPr>
              <a:t>d[“France"] = “Paris"         </a:t>
            </a:r>
            <a:r>
              <a:rPr lang="en-US" altLang="he-IL" sz="1600" b="1" dirty="0" smtClean="0">
                <a:solidFill>
                  <a:srgbClr val="FF0000"/>
                </a:solidFill>
                <a:latin typeface="Courier New" panose="02070309020205020404" pitchFamily="49" charset="0"/>
              </a:rPr>
              <a:t># {"Israel": "Jerusalem", “France": “Paris"}</a:t>
            </a:r>
          </a:p>
          <a:p>
            <a:pPr marL="914400" lvl="2" indent="0" algn="l" rtl="0" eaLnBrk="1" hangingPunct="1">
              <a:buNone/>
            </a:pPr>
            <a:r>
              <a:rPr lang="en-US" altLang="he-IL" sz="1600" b="1" dirty="0" smtClean="0">
                <a:solidFill>
                  <a:srgbClr val="00B050"/>
                </a:solidFill>
                <a:latin typeface="Courier New" panose="02070309020205020404" pitchFamily="49" charset="0"/>
              </a:rPr>
              <a:t>d["Israel"] = “Tel-Aviv"  </a:t>
            </a:r>
            <a:r>
              <a:rPr lang="en-US" altLang="he-IL" sz="1600" b="1" dirty="0" smtClean="0">
                <a:latin typeface="Courier New" panose="02070309020205020404" pitchFamily="49" charset="0"/>
              </a:rPr>
              <a:t>	</a:t>
            </a:r>
            <a:r>
              <a:rPr lang="en-US" altLang="he-IL" sz="1600" b="1" dirty="0" smtClean="0">
                <a:solidFill>
                  <a:srgbClr val="FF0000"/>
                </a:solidFill>
                <a:latin typeface="Courier New" panose="02070309020205020404" pitchFamily="49" charset="0"/>
              </a:rPr>
              <a:t># {"Israel": “Tel-Aviv", “France": “Paris"}</a:t>
            </a:r>
          </a:p>
          <a:p>
            <a:pPr lvl="2" algn="l" rtl="0" eaLnBrk="1" hangingPunct="1"/>
            <a:endParaRPr lang="en-US" altLang="he-IL" dirty="0" smtClean="0"/>
          </a:p>
        </p:txBody>
      </p:sp>
    </p:spTree>
    <p:extLst>
      <p:ext uri="{BB962C8B-B14F-4D97-AF65-F5344CB8AC3E}">
        <p14:creationId xmlns:p14="http://schemas.microsoft.com/office/powerpoint/2010/main" xmlns="" val="123151900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3568700" y="352425"/>
            <a:ext cx="50546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More Dictionary Ops</a:t>
            </a:r>
          </a:p>
        </p:txBody>
      </p:sp>
      <p:sp>
        <p:nvSpPr>
          <p:cNvPr id="21507"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pPr>
            <a:r>
              <a:rPr lang="en-US" altLang="he-IL" sz="1900" b="1" dirty="0" smtClean="0">
                <a:latin typeface="Courier New" panose="02070309020205020404" pitchFamily="49" charset="0"/>
              </a:rPr>
              <a:t>Keys, values, items:</a:t>
            </a:r>
          </a:p>
          <a:p>
            <a:pPr marL="914400" lvl="2" indent="0" algn="l" rtl="0" eaLnBrk="1" hangingPunct="1">
              <a:buNone/>
            </a:pPr>
            <a:r>
              <a:rPr lang="en-US" altLang="he-IL" sz="1600" b="1" dirty="0" err="1" smtClean="0">
                <a:solidFill>
                  <a:srgbClr val="00B050"/>
                </a:solidFill>
                <a:latin typeface="Courier New" panose="02070309020205020404" pitchFamily="49" charset="0"/>
              </a:rPr>
              <a:t>d.keys</a:t>
            </a:r>
            <a:r>
              <a:rPr lang="en-US" altLang="he-IL" sz="1600" b="1" dirty="0" smtClean="0">
                <a:solidFill>
                  <a:srgbClr val="00B050"/>
                </a:solidFill>
                <a:latin typeface="Courier New" panose="02070309020205020404" pitchFamily="49" charset="0"/>
              </a:rPr>
              <a:t>() -&gt; ["Israel", “France"]</a:t>
            </a:r>
          </a:p>
          <a:p>
            <a:pPr marL="914400" lvl="2" indent="0" algn="l" rtl="0" eaLnBrk="1" hangingPunct="1">
              <a:buNone/>
            </a:pPr>
            <a:r>
              <a:rPr lang="en-US" altLang="he-IL" sz="1600" b="1" dirty="0" err="1" smtClean="0">
                <a:solidFill>
                  <a:srgbClr val="00B050"/>
                </a:solidFill>
                <a:latin typeface="Courier New" panose="02070309020205020404" pitchFamily="49" charset="0"/>
              </a:rPr>
              <a:t>d.values</a:t>
            </a:r>
            <a:r>
              <a:rPr lang="en-US" altLang="he-IL" sz="1600" b="1" dirty="0" smtClean="0">
                <a:solidFill>
                  <a:srgbClr val="00B050"/>
                </a:solidFill>
                <a:latin typeface="Courier New" panose="02070309020205020404" pitchFamily="49" charset="0"/>
              </a:rPr>
              <a:t>() -&gt; [“Tel-Aviv", “Paris"]</a:t>
            </a:r>
          </a:p>
          <a:p>
            <a:pPr marL="914400" lvl="2" indent="0" algn="l" rtl="0" eaLnBrk="1" hangingPunct="1">
              <a:buNone/>
            </a:pPr>
            <a:r>
              <a:rPr lang="en-US" altLang="he-IL" sz="1600" b="1" dirty="0" err="1" smtClean="0">
                <a:solidFill>
                  <a:srgbClr val="00B050"/>
                </a:solidFill>
                <a:latin typeface="Courier New" panose="02070309020205020404" pitchFamily="49" charset="0"/>
              </a:rPr>
              <a:t>d.items</a:t>
            </a:r>
            <a:r>
              <a:rPr lang="en-US" altLang="he-IL" sz="1600" b="1" dirty="0" smtClean="0">
                <a:solidFill>
                  <a:srgbClr val="00B050"/>
                </a:solidFill>
                <a:latin typeface="Courier New" panose="02070309020205020404" pitchFamily="49" charset="0"/>
              </a:rPr>
              <a:t>() -&gt; [("</a:t>
            </a:r>
            <a:r>
              <a:rPr lang="en-US" altLang="he-IL" sz="1600" b="1" dirty="0" err="1" smtClean="0">
                <a:solidFill>
                  <a:srgbClr val="00B050"/>
                </a:solidFill>
                <a:latin typeface="Courier New" panose="02070309020205020404" pitchFamily="49" charset="0"/>
              </a:rPr>
              <a:t>Israel",“Tel</a:t>
            </a:r>
            <a:r>
              <a:rPr lang="en-US" altLang="he-IL" sz="1600" b="1" dirty="0" smtClean="0">
                <a:solidFill>
                  <a:srgbClr val="00B050"/>
                </a:solidFill>
                <a:latin typeface="Courier New" panose="02070309020205020404" pitchFamily="49" charset="0"/>
              </a:rPr>
              <a:t>-Aviv"), (“</a:t>
            </a:r>
            <a:r>
              <a:rPr lang="en-US" altLang="he-IL" sz="1600" b="1" dirty="0" err="1" smtClean="0">
                <a:solidFill>
                  <a:srgbClr val="00B050"/>
                </a:solidFill>
                <a:latin typeface="Courier New" panose="02070309020205020404" pitchFamily="49" charset="0"/>
              </a:rPr>
              <a:t>France",“Paris</a:t>
            </a:r>
            <a:r>
              <a:rPr lang="en-US" altLang="he-IL" sz="1600" b="1" dirty="0" smtClean="0">
                <a:solidFill>
                  <a:srgbClr val="00B050"/>
                </a:solidFill>
                <a:latin typeface="Courier New" panose="02070309020205020404" pitchFamily="49" charset="0"/>
              </a:rPr>
              <a:t>")]</a:t>
            </a:r>
          </a:p>
          <a:p>
            <a:pPr marL="0" indent="0" algn="l" rtl="0" eaLnBrk="1" hangingPunct="1">
              <a:buNone/>
            </a:pPr>
            <a:r>
              <a:rPr lang="en-US" altLang="he-IL" sz="1900" b="1" dirty="0" smtClean="0">
                <a:latin typeface="Courier New" panose="02070309020205020404" pitchFamily="49" charset="0"/>
              </a:rPr>
              <a:t>Presence check:</a:t>
            </a:r>
          </a:p>
          <a:p>
            <a:pPr marL="914400" lvl="2" indent="0" algn="l" rtl="0" eaLnBrk="1" hangingPunct="1">
              <a:buNone/>
            </a:pPr>
            <a:r>
              <a:rPr lang="en-US" altLang="he-IL" sz="1600" b="1" dirty="0" err="1" smtClean="0">
                <a:solidFill>
                  <a:srgbClr val="00B050"/>
                </a:solidFill>
                <a:latin typeface="Courier New" panose="02070309020205020404" pitchFamily="49" charset="0"/>
              </a:rPr>
              <a:t>d.has_key</a:t>
            </a:r>
            <a:r>
              <a:rPr lang="en-US" altLang="he-IL" sz="1600" b="1" dirty="0" smtClean="0">
                <a:solidFill>
                  <a:srgbClr val="00B050"/>
                </a:solidFill>
                <a:latin typeface="Courier New" panose="02070309020205020404" pitchFamily="49" charset="0"/>
              </a:rPr>
              <a:t>("Israel") -&gt; 1; </a:t>
            </a:r>
            <a:r>
              <a:rPr lang="en-US" altLang="he-IL" sz="1600" b="1" dirty="0" err="1" smtClean="0">
                <a:solidFill>
                  <a:srgbClr val="00B050"/>
                </a:solidFill>
                <a:latin typeface="Courier New" panose="02070309020205020404" pitchFamily="49" charset="0"/>
              </a:rPr>
              <a:t>d.has_key</a:t>
            </a:r>
            <a:r>
              <a:rPr lang="en-US" altLang="he-IL" sz="1600" b="1" dirty="0" smtClean="0">
                <a:solidFill>
                  <a:srgbClr val="00B050"/>
                </a:solidFill>
                <a:latin typeface="Courier New" panose="02070309020205020404" pitchFamily="49" charset="0"/>
              </a:rPr>
              <a:t>("spam") -&gt; 0</a:t>
            </a:r>
          </a:p>
          <a:p>
            <a:pPr marL="0" indent="0" algn="l" rtl="0" eaLnBrk="1" hangingPunct="1">
              <a:buNone/>
            </a:pPr>
            <a:r>
              <a:rPr lang="en-US" altLang="he-IL" sz="1900" b="1" dirty="0" smtClean="0">
                <a:latin typeface="Courier New" panose="02070309020205020404" pitchFamily="49" charset="0"/>
              </a:rPr>
              <a:t>Values of any type; keys almost any</a:t>
            </a:r>
          </a:p>
          <a:p>
            <a:pPr marL="914400" lvl="2" indent="0" algn="l" rtl="0" eaLnBrk="1" hangingPunct="1">
              <a:buNone/>
            </a:pPr>
            <a:r>
              <a:rPr lang="en-US" altLang="he-IL" sz="1600" b="1" dirty="0" smtClean="0">
                <a:solidFill>
                  <a:srgbClr val="00B050"/>
                </a:solidFill>
                <a:latin typeface="Courier New" panose="02070309020205020404" pitchFamily="49" charset="0"/>
              </a:rPr>
              <a:t>{"</a:t>
            </a:r>
            <a:r>
              <a:rPr lang="en-US" altLang="he-IL" sz="1600" b="1" dirty="0" err="1" smtClean="0">
                <a:solidFill>
                  <a:srgbClr val="00B050"/>
                </a:solidFill>
                <a:latin typeface="Courier New" panose="02070309020205020404" pitchFamily="49" charset="0"/>
              </a:rPr>
              <a:t>name":"Guido</a:t>
            </a:r>
            <a:r>
              <a:rPr lang="en-US" altLang="he-IL" sz="1600" b="1" dirty="0" smtClean="0">
                <a:solidFill>
                  <a:srgbClr val="00B050"/>
                </a:solidFill>
                <a:latin typeface="Courier New" panose="02070309020205020404" pitchFamily="49" charset="0"/>
              </a:rPr>
              <a:t>", "age":43, ("</a:t>
            </a:r>
            <a:r>
              <a:rPr lang="en-US" altLang="he-IL" sz="1600" b="1" dirty="0" err="1" smtClean="0">
                <a:solidFill>
                  <a:srgbClr val="00B050"/>
                </a:solidFill>
                <a:latin typeface="Courier New" panose="02070309020205020404" pitchFamily="49" charset="0"/>
              </a:rPr>
              <a:t>hello","world</a:t>
            </a:r>
            <a:r>
              <a:rPr lang="en-US" altLang="he-IL" sz="1600" b="1" dirty="0" smtClean="0">
                <a:solidFill>
                  <a:srgbClr val="00B050"/>
                </a:solidFill>
                <a:latin typeface="Courier New" panose="02070309020205020404" pitchFamily="49" charset="0"/>
              </a:rPr>
              <a:t>"):1,</a:t>
            </a:r>
            <a:br>
              <a:rPr lang="en-US" altLang="he-IL" sz="1600" b="1" dirty="0" smtClean="0">
                <a:solidFill>
                  <a:srgbClr val="00B050"/>
                </a:solidFill>
                <a:latin typeface="Courier New" panose="02070309020205020404" pitchFamily="49" charset="0"/>
              </a:rPr>
            </a:br>
            <a:r>
              <a:rPr lang="en-US" altLang="he-IL" sz="1600" b="1" dirty="0" smtClean="0">
                <a:solidFill>
                  <a:srgbClr val="00B050"/>
                </a:solidFill>
                <a:latin typeface="Courier New" panose="02070309020205020404" pitchFamily="49" charset="0"/>
              </a:rPr>
              <a:t>  42:"yes", "flag": ["</a:t>
            </a:r>
            <a:r>
              <a:rPr lang="en-US" altLang="he-IL" sz="1600" b="1" dirty="0" err="1" smtClean="0">
                <a:solidFill>
                  <a:srgbClr val="00B050"/>
                </a:solidFill>
                <a:latin typeface="Courier New" panose="02070309020205020404" pitchFamily="49" charset="0"/>
              </a:rPr>
              <a:t>red","white","blue</a:t>
            </a:r>
            <a:r>
              <a:rPr lang="en-US" altLang="he-IL" sz="1600" b="1" dirty="0" smtClean="0">
                <a:solidFill>
                  <a:srgbClr val="00B050"/>
                </a:solidFill>
                <a:latin typeface="Courier New" panose="02070309020205020404" pitchFamily="49" charset="0"/>
              </a:rPr>
              <a:t>"]}</a:t>
            </a:r>
          </a:p>
        </p:txBody>
      </p:sp>
    </p:spTree>
    <p:extLst>
      <p:ext uri="{BB962C8B-B14F-4D97-AF65-F5344CB8AC3E}">
        <p14:creationId xmlns:p14="http://schemas.microsoft.com/office/powerpoint/2010/main" xmlns="" val="177136921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213350" y="365125"/>
            <a:ext cx="17653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Tuples</a:t>
            </a:r>
          </a:p>
        </p:txBody>
      </p:sp>
      <p:sp>
        <p:nvSpPr>
          <p:cNvPr id="22531" name="Rectangle 3"/>
          <p:cNvSpPr>
            <a:spLocks noGrp="1" noChangeArrowheads="1"/>
          </p:cNvSpPr>
          <p:nvPr>
            <p:ph idx="1"/>
          </p:nvPr>
        </p:nvSpPr>
        <p:spPr bwMode="auto">
          <a:xfrm>
            <a:off x="838200" y="1825625"/>
            <a:ext cx="10515600" cy="43513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key = (</a:t>
            </a:r>
            <a:r>
              <a:rPr lang="en-US" altLang="he-IL" sz="1900" b="1" dirty="0" err="1">
                <a:solidFill>
                  <a:srgbClr val="000000"/>
                </a:solidFill>
                <a:latin typeface="Courier New" panose="02070309020205020404" pitchFamily="49" charset="0"/>
                <a:cs typeface="Arial"/>
              </a:rPr>
              <a:t>lastname</a:t>
            </a:r>
            <a:r>
              <a:rPr lang="en-US" altLang="he-IL" sz="1900" b="1" dirty="0">
                <a:solidFill>
                  <a:srgbClr val="000000"/>
                </a:solidFill>
                <a:latin typeface="Courier New" panose="02070309020205020404" pitchFamily="49" charset="0"/>
                <a:cs typeface="Arial"/>
              </a:rPr>
              <a:t>, </a:t>
            </a:r>
            <a:r>
              <a:rPr lang="en-US" altLang="he-IL" sz="1900" b="1" dirty="0" err="1">
                <a:solidFill>
                  <a:srgbClr val="000000"/>
                </a:solidFill>
                <a:latin typeface="Courier New" panose="02070309020205020404" pitchFamily="49" charset="0"/>
                <a:cs typeface="Arial"/>
              </a:rPr>
              <a:t>firstname</a:t>
            </a:r>
            <a:r>
              <a:rPr lang="en-US" altLang="he-IL" sz="1900" b="1" dirty="0">
                <a:solidFill>
                  <a:srgbClr val="000000"/>
                </a:solidFill>
                <a:latin typeface="Courier New" panose="02070309020205020404" pitchFamily="49" charset="0"/>
                <a:cs typeface="Arial"/>
              </a:rPr>
              <a:t>)</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	point = x, y, z</a:t>
            </a:r>
            <a:r>
              <a:rPr lang="en-US" altLang="he-IL" sz="1900" b="1" dirty="0">
                <a:solidFill>
                  <a:srgbClr val="00B050"/>
                </a:solidFill>
                <a:latin typeface="Courier New" panose="02070309020205020404" pitchFamily="49" charset="0"/>
                <a:cs typeface="Arial"/>
              </a:rPr>
              <a:t>	</a:t>
            </a: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 parentheses optional</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	x, y, z = point   			</a:t>
            </a:r>
            <a:r>
              <a:rPr lang="en-US" altLang="he-IL" sz="1900" b="1" dirty="0">
                <a:solidFill>
                  <a:srgbClr val="FF0000"/>
                </a:solidFill>
                <a:latin typeface="Courier New" panose="02070309020205020404" pitchFamily="49" charset="0"/>
                <a:cs typeface="Arial"/>
              </a:rPr>
              <a:t># unpack</a:t>
            </a:r>
          </a:p>
          <a:p>
            <a:pPr marL="341313" lvl="0" indent="-341313" algn="l" defTabSz="447675" rtl="0">
              <a:buClr>
                <a:srgbClr val="000000"/>
              </a:buClr>
              <a:buSzPct val="100000"/>
              <a:buNone/>
            </a:pPr>
            <a:r>
              <a:rPr lang="en-US" altLang="he-IL" sz="1900" b="1" dirty="0" err="1">
                <a:solidFill>
                  <a:srgbClr val="000000"/>
                </a:solidFill>
                <a:latin typeface="Courier New" panose="02070309020205020404" pitchFamily="49" charset="0"/>
                <a:cs typeface="Arial"/>
              </a:rPr>
              <a:t>lastname</a:t>
            </a:r>
            <a:r>
              <a:rPr lang="en-US" altLang="he-IL" sz="1900" b="1" dirty="0">
                <a:solidFill>
                  <a:srgbClr val="000000"/>
                </a:solidFill>
                <a:latin typeface="Courier New" panose="02070309020205020404" pitchFamily="49" charset="0"/>
                <a:cs typeface="Arial"/>
              </a:rPr>
              <a:t> = key[0]</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singleton = (1,)	 			</a:t>
            </a:r>
            <a:r>
              <a:rPr lang="en-US" altLang="he-IL" sz="1900" b="1" dirty="0">
                <a:solidFill>
                  <a:srgbClr val="FF0000"/>
                </a:solidFill>
                <a:latin typeface="Courier New" panose="02070309020205020404" pitchFamily="49" charset="0"/>
                <a:cs typeface="Arial"/>
              </a:rPr>
              <a:t># trailing comma!!!</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empty = ()					 	</a:t>
            </a:r>
            <a:r>
              <a:rPr lang="en-US" altLang="he-IL" sz="1900" b="1" dirty="0">
                <a:solidFill>
                  <a:srgbClr val="FF0000"/>
                </a:solidFill>
                <a:latin typeface="Courier New" panose="02070309020205020404" pitchFamily="49" charset="0"/>
                <a:cs typeface="Arial"/>
              </a:rPr>
              <a:t># parentheses!</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tuples vs. lists; </a:t>
            </a:r>
          </a:p>
          <a:p>
            <a:pPr marL="341313" lvl="0" indent="-341313" algn="l" defTabSz="447675" rtl="0">
              <a:buClr>
                <a:srgbClr val="000000"/>
              </a:buClr>
              <a:buSzPct val="100000"/>
              <a:buNone/>
            </a:pPr>
            <a:r>
              <a:rPr lang="en-US" altLang="he-IL" sz="1900" b="1" dirty="0">
                <a:solidFill>
                  <a:srgbClr val="000000"/>
                </a:solidFill>
                <a:latin typeface="Courier New" panose="02070309020205020404" pitchFamily="49" charset="0"/>
                <a:cs typeface="Arial"/>
              </a:rPr>
              <a:t>Tuple is an object that can’t be changed.</a:t>
            </a:r>
          </a:p>
        </p:txBody>
      </p:sp>
    </p:spTree>
    <p:extLst>
      <p:ext uri="{BB962C8B-B14F-4D97-AF65-F5344CB8AC3E}">
        <p14:creationId xmlns:p14="http://schemas.microsoft.com/office/powerpoint/2010/main" xmlns="" val="2644980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3852863" y="228600"/>
            <a:ext cx="4486275"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Control Structures</a:t>
            </a:r>
          </a:p>
        </p:txBody>
      </p:sp>
      <p:sp>
        <p:nvSpPr>
          <p:cNvPr id="23555" name="Rectangle 3"/>
          <p:cNvSpPr>
            <a:spLocks noGrp="1" noChangeArrowheads="1"/>
          </p:cNvSpPr>
          <p:nvPr>
            <p:ph sz="half" idx="1"/>
          </p:nvPr>
        </p:nvSpPr>
        <p:spPr bwMode="auto">
          <a:xfrm>
            <a:off x="1235075" y="1554163"/>
            <a:ext cx="3548063" cy="464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FontTx/>
              <a:buNone/>
            </a:pPr>
            <a:r>
              <a:rPr lang="en-US" altLang="he-IL" sz="3600" b="1" smtClean="0">
                <a:latin typeface="Courier New" panose="02070309020205020404" pitchFamily="49" charset="0"/>
              </a:rPr>
              <a:t>if</a:t>
            </a:r>
            <a:r>
              <a:rPr lang="en-US" altLang="he-IL" sz="1900" b="1" smtClean="0">
                <a:latin typeface="Courier New" panose="02070309020205020404" pitchFamily="49" charset="0"/>
              </a:rPr>
              <a:t> condition:</a:t>
            </a:r>
          </a:p>
          <a:p>
            <a:pPr marL="0" indent="0" algn="l" rtl="0" eaLnBrk="1" hangingPunct="1">
              <a:buFontTx/>
              <a:buNone/>
            </a:pPr>
            <a:r>
              <a:rPr lang="en-US" altLang="he-IL" sz="1900" b="1" smtClean="0">
                <a:latin typeface="Courier New" panose="02070309020205020404" pitchFamily="49" charset="0"/>
              </a:rPr>
              <a:t>    statements</a:t>
            </a:r>
          </a:p>
          <a:p>
            <a:pPr marL="0" indent="0" algn="l" rtl="0" eaLnBrk="1" hangingPunct="1">
              <a:buFontTx/>
              <a:buNone/>
            </a:pPr>
            <a:endParaRPr lang="en-US" altLang="he-IL" sz="1900" b="1" smtClean="0">
              <a:latin typeface="Courier New" panose="02070309020205020404" pitchFamily="49" charset="0"/>
            </a:endParaRPr>
          </a:p>
          <a:p>
            <a:pPr marL="0" indent="0" algn="l" rtl="0" eaLnBrk="1" hangingPunct="1">
              <a:buFontTx/>
              <a:buNone/>
            </a:pPr>
            <a:r>
              <a:rPr lang="en-US" altLang="he-IL" sz="1900" b="1" smtClean="0">
                <a:latin typeface="Courier New" panose="02070309020205020404" pitchFamily="49" charset="0"/>
              </a:rPr>
              <a:t>[elif condition:</a:t>
            </a:r>
          </a:p>
          <a:p>
            <a:pPr marL="0" indent="0" algn="l" rtl="0" eaLnBrk="1" hangingPunct="1">
              <a:buFontTx/>
              <a:buNone/>
            </a:pPr>
            <a:r>
              <a:rPr lang="en-US" altLang="he-IL" sz="1900" b="1" smtClean="0">
                <a:latin typeface="Courier New" panose="02070309020205020404" pitchFamily="49" charset="0"/>
              </a:rPr>
              <a:t>    statements] ...</a:t>
            </a:r>
          </a:p>
          <a:p>
            <a:pPr marL="0" indent="0" algn="l" rtl="0" eaLnBrk="1" hangingPunct="1">
              <a:buFontTx/>
              <a:buNone/>
            </a:pPr>
            <a:endParaRPr lang="en-US" altLang="he-IL" sz="1900" b="1" smtClean="0">
              <a:latin typeface="Courier New" panose="02070309020205020404" pitchFamily="49" charset="0"/>
            </a:endParaRPr>
          </a:p>
          <a:p>
            <a:pPr marL="0" indent="0" algn="l" rtl="0" eaLnBrk="1" hangingPunct="1">
              <a:buFontTx/>
              <a:buNone/>
            </a:pPr>
            <a:r>
              <a:rPr lang="en-US" altLang="he-IL" sz="3600" b="1" smtClean="0">
                <a:latin typeface="Courier New" panose="02070309020205020404" pitchFamily="49" charset="0"/>
              </a:rPr>
              <a:t>else:</a:t>
            </a:r>
          </a:p>
          <a:p>
            <a:pPr marL="0" indent="0" algn="l" rtl="0" eaLnBrk="1" hangingPunct="1">
              <a:buFontTx/>
              <a:buNone/>
            </a:pPr>
            <a:r>
              <a:rPr lang="en-US" altLang="he-IL" sz="1900" b="1" smtClean="0">
                <a:latin typeface="Courier New" panose="02070309020205020404" pitchFamily="49" charset="0"/>
              </a:rPr>
              <a:t>    statements</a:t>
            </a:r>
          </a:p>
        </p:txBody>
      </p:sp>
      <p:sp>
        <p:nvSpPr>
          <p:cNvPr id="23556" name="Rectangle 4"/>
          <p:cNvSpPr>
            <a:spLocks noGrp="1" noChangeArrowheads="1"/>
          </p:cNvSpPr>
          <p:nvPr>
            <p:ph sz="half" idx="2"/>
          </p:nvPr>
        </p:nvSpPr>
        <p:spPr bwMode="auto">
          <a:xfrm>
            <a:off x="5451475" y="1554163"/>
            <a:ext cx="3548063" cy="4648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he-IL" sz="3600" b="1" smtClean="0">
                <a:latin typeface="Courier New" panose="02070309020205020404" pitchFamily="49" charset="0"/>
              </a:rPr>
              <a:t>while</a:t>
            </a:r>
            <a:r>
              <a:rPr lang="en-US" altLang="he-IL" sz="1900" b="1" smtClean="0">
                <a:latin typeface="Courier New" panose="02070309020205020404" pitchFamily="49" charset="0"/>
              </a:rPr>
              <a:t> condition:</a:t>
            </a:r>
          </a:p>
          <a:p>
            <a:pPr marL="0" indent="0" eaLnBrk="1" hangingPunct="1">
              <a:buFontTx/>
              <a:buNone/>
            </a:pPr>
            <a:r>
              <a:rPr lang="en-US" altLang="he-IL" sz="1900" b="1" smtClean="0">
                <a:latin typeface="Courier New" panose="02070309020205020404" pitchFamily="49" charset="0"/>
              </a:rPr>
              <a:t>    statements</a:t>
            </a:r>
          </a:p>
          <a:p>
            <a:pPr marL="0" indent="0" eaLnBrk="1" hangingPunct="1">
              <a:buFontTx/>
              <a:buNone/>
            </a:pPr>
            <a:endParaRPr lang="en-US" altLang="he-IL" sz="1900" b="1" smtClean="0">
              <a:latin typeface="Courier New" panose="02070309020205020404" pitchFamily="49" charset="0"/>
            </a:endParaRPr>
          </a:p>
          <a:p>
            <a:pPr marL="0" indent="0" eaLnBrk="1" hangingPunct="1">
              <a:buFontTx/>
              <a:buNone/>
            </a:pPr>
            <a:r>
              <a:rPr lang="en-US" altLang="he-IL" sz="3600" b="1" smtClean="0">
                <a:latin typeface="Courier New" panose="02070309020205020404" pitchFamily="49" charset="0"/>
              </a:rPr>
              <a:t>for</a:t>
            </a:r>
            <a:r>
              <a:rPr lang="en-US" altLang="he-IL" sz="1900" b="1" smtClean="0">
                <a:latin typeface="Courier New" panose="02070309020205020404" pitchFamily="49" charset="0"/>
              </a:rPr>
              <a:t> var in sequence:</a:t>
            </a:r>
          </a:p>
          <a:p>
            <a:pPr marL="0" indent="0" eaLnBrk="1" hangingPunct="1">
              <a:buFontTx/>
              <a:buNone/>
            </a:pPr>
            <a:r>
              <a:rPr lang="en-US" altLang="he-IL" sz="1900" b="1" smtClean="0">
                <a:latin typeface="Courier New" panose="02070309020205020404" pitchFamily="49" charset="0"/>
              </a:rPr>
              <a:t>    statements</a:t>
            </a:r>
          </a:p>
          <a:p>
            <a:pPr marL="0" indent="0" eaLnBrk="1" hangingPunct="1">
              <a:buFontTx/>
              <a:buNone/>
            </a:pPr>
            <a:endParaRPr lang="en-US" altLang="he-IL" sz="1900" b="1" smtClean="0">
              <a:latin typeface="Courier New" panose="02070309020205020404" pitchFamily="49" charset="0"/>
            </a:endParaRPr>
          </a:p>
          <a:p>
            <a:pPr marL="0" indent="0" eaLnBrk="1" hangingPunct="1">
              <a:buFontTx/>
              <a:buNone/>
            </a:pPr>
            <a:r>
              <a:rPr lang="en-US" altLang="he-IL" sz="3600" b="1" smtClean="0">
                <a:latin typeface="Courier New" panose="02070309020205020404" pitchFamily="49" charset="0"/>
              </a:rPr>
              <a:t>break</a:t>
            </a:r>
          </a:p>
          <a:p>
            <a:pPr marL="0" indent="0" eaLnBrk="1" hangingPunct="1">
              <a:buFontTx/>
              <a:buNone/>
            </a:pPr>
            <a:r>
              <a:rPr lang="en-US" altLang="he-IL" sz="3600" b="1" smtClean="0">
                <a:latin typeface="Courier New" panose="02070309020205020404" pitchFamily="49" charset="0"/>
              </a:rPr>
              <a:t>continue</a:t>
            </a:r>
          </a:p>
        </p:txBody>
      </p:sp>
    </p:spTree>
    <p:extLst>
      <p:ext uri="{BB962C8B-B14F-4D97-AF65-F5344CB8AC3E}">
        <p14:creationId xmlns:p14="http://schemas.microsoft.com/office/powerpoint/2010/main" xmlns="" val="392678072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bwMode="auto">
          <a:xfrm>
            <a:off x="3467100" y="160338"/>
            <a:ext cx="5168900" cy="13255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dirty="0" smtClean="0">
                <a:solidFill>
                  <a:schemeClr val="bg1"/>
                </a:solidFill>
              </a:rPr>
              <a:t>Grouping Indentation</a:t>
            </a:r>
          </a:p>
        </p:txBody>
      </p:sp>
      <p:sp>
        <p:nvSpPr>
          <p:cNvPr id="24579" name="Rectangle 8"/>
          <p:cNvSpPr>
            <a:spLocks noGrp="1" noChangeArrowheads="1"/>
          </p:cNvSpPr>
          <p:nvPr>
            <p:ph sz="half" idx="1"/>
          </p:nvPr>
        </p:nvSpPr>
        <p:spPr bwMode="auto">
          <a:xfrm>
            <a:off x="838200" y="1130300"/>
            <a:ext cx="4826000" cy="50466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FontTx/>
              <a:buNone/>
            </a:pPr>
            <a:r>
              <a:rPr lang="en-US" altLang="he-IL" sz="1900" b="1" smtClean="0">
                <a:latin typeface="Courier New" panose="02070309020205020404" pitchFamily="49" charset="0"/>
              </a:rPr>
              <a:t>In Python:</a:t>
            </a:r>
          </a:p>
          <a:p>
            <a:pPr marL="0" indent="0" algn="l" rtl="0" eaLnBrk="1" hangingPunct="1">
              <a:buFontTx/>
              <a:buNone/>
            </a:pPr>
            <a:endParaRPr lang="en-US" altLang="he-IL" smtClean="0"/>
          </a:p>
          <a:p>
            <a:pPr marL="0" indent="0" algn="l" rtl="0" eaLnBrk="1" hangingPunct="1">
              <a:buFontTx/>
              <a:buNone/>
            </a:pPr>
            <a:r>
              <a:rPr lang="en-US" altLang="he-IL" sz="3600" b="1" smtClean="0">
                <a:latin typeface="Courier New" panose="02070309020205020404" pitchFamily="49" charset="0"/>
              </a:rPr>
              <a:t>for</a:t>
            </a:r>
            <a:r>
              <a:rPr lang="en-US" altLang="he-IL" smtClean="0"/>
              <a:t> </a:t>
            </a:r>
            <a:r>
              <a:rPr lang="en-US" altLang="he-IL" sz="1900" b="1" smtClean="0">
                <a:latin typeface="Courier New" panose="02070309020205020404" pitchFamily="49" charset="0"/>
              </a:rPr>
              <a:t>i in range(20):</a:t>
            </a:r>
          </a:p>
          <a:p>
            <a:pPr marL="0" indent="0" algn="l" rtl="0" eaLnBrk="1" hangingPunct="1">
              <a:buFontTx/>
              <a:buNone/>
            </a:pPr>
            <a:r>
              <a:rPr lang="en-US" altLang="he-IL" b="1" smtClean="0"/>
              <a:t>    </a:t>
            </a:r>
            <a:r>
              <a:rPr lang="en-US" altLang="he-IL" sz="3600" b="1" smtClean="0">
                <a:latin typeface="Courier New" panose="02070309020205020404" pitchFamily="49" charset="0"/>
              </a:rPr>
              <a:t>if</a:t>
            </a:r>
            <a:r>
              <a:rPr lang="en-US" altLang="he-IL" b="1" smtClean="0"/>
              <a:t> </a:t>
            </a:r>
            <a:r>
              <a:rPr lang="en-US" altLang="he-IL" smtClean="0"/>
              <a:t>i</a:t>
            </a:r>
            <a:r>
              <a:rPr lang="en-US" altLang="he-IL" sz="1900" b="1" smtClean="0">
                <a:latin typeface="Courier New" panose="02070309020205020404" pitchFamily="49" charset="0"/>
              </a:rPr>
              <a:t>%3 == 0:</a:t>
            </a:r>
          </a:p>
          <a:p>
            <a:pPr marL="0" indent="0" algn="l" rtl="0" eaLnBrk="1" hangingPunct="1">
              <a:buFontTx/>
              <a:buNone/>
            </a:pPr>
            <a:r>
              <a:rPr lang="en-US" altLang="he-IL" smtClean="0"/>
              <a:t>       </a:t>
            </a:r>
            <a:r>
              <a:rPr lang="en-US" altLang="he-IL" sz="1900" b="1" smtClean="0">
                <a:latin typeface="Courier New" panose="02070309020205020404" pitchFamily="49" charset="0"/>
              </a:rPr>
              <a:t> print i</a:t>
            </a:r>
          </a:p>
          <a:p>
            <a:pPr marL="0" indent="0" algn="l" rtl="0" eaLnBrk="1" hangingPunct="1">
              <a:buFontTx/>
              <a:buNone/>
            </a:pPr>
            <a:r>
              <a:rPr lang="en-US" altLang="he-IL" b="1" smtClean="0"/>
              <a:t>        </a:t>
            </a:r>
            <a:r>
              <a:rPr lang="en-US" altLang="he-IL" sz="3600" b="1" smtClean="0">
                <a:latin typeface="Courier New" panose="02070309020205020404" pitchFamily="49" charset="0"/>
              </a:rPr>
              <a:t>if</a:t>
            </a:r>
            <a:r>
              <a:rPr lang="en-US" altLang="he-IL" b="1" smtClean="0"/>
              <a:t> </a:t>
            </a:r>
            <a:r>
              <a:rPr lang="en-US" altLang="he-IL" sz="1900" b="1" smtClean="0">
                <a:latin typeface="Courier New" panose="02070309020205020404" pitchFamily="49" charset="0"/>
              </a:rPr>
              <a:t>i%5 == 0:</a:t>
            </a:r>
          </a:p>
          <a:p>
            <a:pPr marL="0" indent="0" algn="l" rtl="0" eaLnBrk="1" hangingPunct="1">
              <a:buFontTx/>
              <a:buNone/>
            </a:pPr>
            <a:r>
              <a:rPr lang="en-US" altLang="he-IL" smtClean="0"/>
              <a:t>            </a:t>
            </a:r>
            <a:r>
              <a:rPr lang="en-US" altLang="he-IL" sz="1900" b="1" smtClean="0">
                <a:latin typeface="Courier New" panose="02070309020205020404" pitchFamily="49" charset="0"/>
              </a:rPr>
              <a:t>print "Bingo!"</a:t>
            </a:r>
          </a:p>
          <a:p>
            <a:pPr marL="0" indent="0" algn="l" rtl="0" eaLnBrk="1" hangingPunct="1">
              <a:buFontTx/>
              <a:buNone/>
            </a:pPr>
            <a:r>
              <a:rPr lang="en-US" altLang="he-IL" smtClean="0"/>
              <a:t>    </a:t>
            </a:r>
            <a:r>
              <a:rPr lang="en-US" altLang="he-IL" sz="1900" b="1" smtClean="0">
                <a:latin typeface="Courier New" panose="02070309020205020404" pitchFamily="49" charset="0"/>
              </a:rPr>
              <a:t>print "---"</a:t>
            </a:r>
          </a:p>
        </p:txBody>
      </p:sp>
      <p:sp>
        <p:nvSpPr>
          <p:cNvPr id="24580" name="Rectangle 9"/>
          <p:cNvSpPr>
            <a:spLocks noGrp="1" noChangeArrowheads="1"/>
          </p:cNvSpPr>
          <p:nvPr>
            <p:ph sz="half" idx="2"/>
          </p:nvPr>
        </p:nvSpPr>
        <p:spPr bwMode="auto">
          <a:xfrm>
            <a:off x="5295900" y="1130300"/>
            <a:ext cx="6896100" cy="42116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FontTx/>
              <a:buNone/>
            </a:pPr>
            <a:r>
              <a:rPr lang="en-US" altLang="he-IL" sz="1900" b="1" dirty="0" smtClean="0">
                <a:latin typeface="Courier New" panose="02070309020205020404" pitchFamily="49" charset="0"/>
              </a:rPr>
              <a:t>In C:</a:t>
            </a:r>
          </a:p>
          <a:p>
            <a:pPr marL="0" indent="0" algn="l" rtl="0" eaLnBrk="1" hangingPunct="1">
              <a:buFontTx/>
              <a:buNone/>
            </a:pPr>
            <a:endParaRPr lang="en-US" altLang="he-IL" sz="1900" b="1" dirty="0" smtClean="0">
              <a:latin typeface="Courier New" panose="02070309020205020404" pitchFamily="49" charset="0"/>
            </a:endParaRPr>
          </a:p>
          <a:p>
            <a:pPr marL="0" indent="0" algn="l" rtl="0" eaLnBrk="1" hangingPunct="1">
              <a:buFontTx/>
              <a:buNone/>
            </a:pPr>
            <a:r>
              <a:rPr lang="en-US" altLang="he-IL" sz="1900" b="1" dirty="0" smtClean="0">
                <a:latin typeface="Courier New" panose="02070309020205020404" pitchFamily="49" charset="0"/>
              </a:rPr>
              <a:t>for (</a:t>
            </a:r>
            <a:r>
              <a:rPr lang="en-US" altLang="he-IL" sz="1900" b="1" dirty="0" err="1" smtClean="0">
                <a:latin typeface="Courier New" panose="02070309020205020404" pitchFamily="49" charset="0"/>
              </a:rPr>
              <a:t>i</a:t>
            </a:r>
            <a:r>
              <a:rPr lang="en-US" altLang="he-IL" sz="1900" b="1" dirty="0" smtClean="0">
                <a:latin typeface="Courier New" panose="02070309020205020404" pitchFamily="49" charset="0"/>
              </a:rPr>
              <a:t> = 0; </a:t>
            </a:r>
            <a:r>
              <a:rPr lang="en-US" altLang="he-IL" sz="1900" b="1" dirty="0" err="1" smtClean="0">
                <a:latin typeface="Courier New" panose="02070309020205020404" pitchFamily="49" charset="0"/>
              </a:rPr>
              <a:t>i</a:t>
            </a:r>
            <a:r>
              <a:rPr lang="en-US" altLang="he-IL" sz="1900" b="1" dirty="0" smtClean="0">
                <a:latin typeface="Courier New" panose="02070309020205020404" pitchFamily="49" charset="0"/>
              </a:rPr>
              <a:t> &lt; 20; </a:t>
            </a:r>
            <a:r>
              <a:rPr lang="en-US" altLang="he-IL" sz="1900" b="1" dirty="0" err="1" smtClean="0">
                <a:latin typeface="Courier New" panose="02070309020205020404" pitchFamily="49" charset="0"/>
              </a:rPr>
              <a:t>i</a:t>
            </a:r>
            <a:r>
              <a:rPr lang="en-US" altLang="he-IL" sz="1900" b="1" dirty="0" smtClean="0">
                <a:latin typeface="Courier New" panose="02070309020205020404" pitchFamily="49" charset="0"/>
              </a:rPr>
              <a:t>++)</a:t>
            </a:r>
          </a:p>
          <a:p>
            <a:pPr marL="0" indent="0" algn="l" rtl="0" eaLnBrk="1" hangingPunct="1">
              <a:buFontTx/>
              <a:buNone/>
            </a:pPr>
            <a:r>
              <a:rPr lang="en-US" altLang="he-IL" sz="1900" b="1" dirty="0" smtClean="0">
                <a:latin typeface="Courier New" panose="02070309020205020404" pitchFamily="49" charset="0"/>
              </a:rPr>
              <a:t>{</a:t>
            </a:r>
          </a:p>
          <a:p>
            <a:pPr marL="0" indent="0" algn="l" rtl="0" eaLnBrk="1" hangingPunct="1">
              <a:buFontTx/>
              <a:buNone/>
            </a:pPr>
            <a:r>
              <a:rPr lang="en-US" altLang="he-IL" sz="1900" b="1" dirty="0" smtClean="0">
                <a:latin typeface="Courier New" panose="02070309020205020404" pitchFamily="49" charset="0"/>
              </a:rPr>
              <a:t>    if (i%3 == 0) {</a:t>
            </a:r>
          </a:p>
          <a:p>
            <a:pPr marL="0" indent="0" algn="l" rtl="0" eaLnBrk="1" hangingPunct="1">
              <a:buFontTx/>
              <a:buNone/>
            </a:pPr>
            <a:r>
              <a:rPr lang="en-US" altLang="he-IL" sz="1900" b="1" dirty="0" smtClean="0">
                <a:latin typeface="Courier New" panose="02070309020205020404" pitchFamily="49" charset="0"/>
              </a:rPr>
              <a:t>        </a:t>
            </a:r>
            <a:r>
              <a:rPr lang="en-US" altLang="he-IL" sz="1900" b="1" dirty="0" err="1" smtClean="0">
                <a:latin typeface="Courier New" panose="02070309020205020404" pitchFamily="49" charset="0"/>
              </a:rPr>
              <a:t>printf</a:t>
            </a:r>
            <a:r>
              <a:rPr lang="en-US" altLang="he-IL" sz="1900" b="1" dirty="0" smtClean="0">
                <a:latin typeface="Courier New" panose="02070309020205020404" pitchFamily="49" charset="0"/>
              </a:rPr>
              <a:t>("%d\n", </a:t>
            </a:r>
            <a:r>
              <a:rPr lang="en-US" altLang="he-IL" sz="1900" b="1" dirty="0" err="1" smtClean="0">
                <a:latin typeface="Courier New" panose="02070309020205020404" pitchFamily="49" charset="0"/>
              </a:rPr>
              <a:t>i</a:t>
            </a:r>
            <a:r>
              <a:rPr lang="en-US" altLang="he-IL" sz="1900" b="1" dirty="0" smtClean="0">
                <a:latin typeface="Courier New" panose="02070309020205020404" pitchFamily="49" charset="0"/>
              </a:rPr>
              <a:t>);</a:t>
            </a:r>
          </a:p>
          <a:p>
            <a:pPr marL="0" indent="0" algn="l" rtl="0" eaLnBrk="1" hangingPunct="1">
              <a:buFontTx/>
              <a:buNone/>
            </a:pPr>
            <a:r>
              <a:rPr lang="en-US" altLang="he-IL" sz="1900" b="1" dirty="0" smtClean="0">
                <a:latin typeface="Courier New" panose="02070309020205020404" pitchFamily="49" charset="0"/>
              </a:rPr>
              <a:t>        if (i%5 == 0) {</a:t>
            </a:r>
          </a:p>
          <a:p>
            <a:pPr marL="0" indent="0" algn="l" rtl="0" eaLnBrk="1" hangingPunct="1">
              <a:buFontTx/>
              <a:buNone/>
            </a:pPr>
            <a:r>
              <a:rPr lang="en-US" altLang="he-IL" sz="1900" b="1" dirty="0" smtClean="0">
                <a:latin typeface="Courier New" panose="02070309020205020404" pitchFamily="49" charset="0"/>
              </a:rPr>
              <a:t>            </a:t>
            </a:r>
            <a:r>
              <a:rPr lang="en-US" altLang="he-IL" sz="1900" b="1" dirty="0" err="1" smtClean="0">
                <a:latin typeface="Courier New" panose="02070309020205020404" pitchFamily="49" charset="0"/>
              </a:rPr>
              <a:t>printf</a:t>
            </a:r>
            <a:r>
              <a:rPr lang="en-US" altLang="he-IL" sz="1900" b="1" dirty="0" smtClean="0">
                <a:latin typeface="Courier New" panose="02070309020205020404" pitchFamily="49" charset="0"/>
              </a:rPr>
              <a:t>("Bingo!\n"); }</a:t>
            </a:r>
          </a:p>
          <a:p>
            <a:pPr marL="0" indent="0" algn="l" rtl="0" eaLnBrk="1" hangingPunct="1">
              <a:buFontTx/>
              <a:buNone/>
            </a:pPr>
            <a:r>
              <a:rPr lang="en-US" altLang="he-IL" sz="1900" b="1" dirty="0" smtClean="0">
                <a:latin typeface="Courier New" panose="02070309020205020404" pitchFamily="49" charset="0"/>
              </a:rPr>
              <a:t>      }</a:t>
            </a:r>
          </a:p>
          <a:p>
            <a:pPr marL="0" indent="0" algn="l" rtl="0" eaLnBrk="1" hangingPunct="1">
              <a:buFontTx/>
              <a:buNone/>
            </a:pPr>
            <a:r>
              <a:rPr lang="en-US" altLang="he-IL" sz="1900" b="1" dirty="0" smtClean="0">
                <a:latin typeface="Courier New" panose="02070309020205020404" pitchFamily="49" charset="0"/>
              </a:rPr>
              <a:t>      </a:t>
            </a:r>
            <a:r>
              <a:rPr lang="en-US" altLang="he-IL" sz="1900" b="1" dirty="0" err="1" smtClean="0">
                <a:latin typeface="Courier New" panose="02070309020205020404" pitchFamily="49" charset="0"/>
              </a:rPr>
              <a:t>printf</a:t>
            </a:r>
            <a:r>
              <a:rPr lang="en-US" altLang="he-IL" sz="1900" b="1" dirty="0" smtClean="0">
                <a:latin typeface="Courier New" panose="02070309020205020404" pitchFamily="49" charset="0"/>
              </a:rPr>
              <a:t>("---\n");</a:t>
            </a:r>
          </a:p>
          <a:p>
            <a:pPr marL="0" indent="0" algn="l" rtl="0" eaLnBrk="1" hangingPunct="1">
              <a:buFontTx/>
              <a:buNone/>
            </a:pPr>
            <a:r>
              <a:rPr lang="en-US" altLang="he-IL" sz="2000" dirty="0" smtClean="0"/>
              <a:t>}</a:t>
            </a:r>
          </a:p>
        </p:txBody>
      </p:sp>
    </p:spTree>
    <p:extLst>
      <p:ext uri="{BB962C8B-B14F-4D97-AF65-F5344CB8AC3E}">
        <p14:creationId xmlns:p14="http://schemas.microsoft.com/office/powerpoint/2010/main" xmlns="" val="32374214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248167" y="269591"/>
            <a:ext cx="4543851"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dirty="0" smtClean="0">
                <a:solidFill>
                  <a:schemeClr val="bg1"/>
                </a:solidFill>
              </a:rPr>
              <a:t>Defining functions</a:t>
            </a:r>
          </a:p>
        </p:txBody>
      </p:sp>
      <p:sp>
        <p:nvSpPr>
          <p:cNvPr id="145411" name="Rectangle 3"/>
          <p:cNvSpPr>
            <a:spLocks noGrp="1" noChangeArrowheads="1"/>
          </p:cNvSpPr>
          <p:nvPr>
            <p:ph idx="1"/>
          </p:nvPr>
        </p:nvSpPr>
        <p:spPr>
          <a:xfrm>
            <a:off x="947382" y="1074998"/>
            <a:ext cx="10515600" cy="4351338"/>
          </a:xfrm>
        </p:spPr>
        <p:txBody>
          <a:bodyPr/>
          <a:lstStyle/>
          <a:p>
            <a:pPr marL="0" indent="0" algn="l" defTabSz="449218" rtl="0" eaLnBrk="1" hangingPunct="1">
              <a:buNone/>
              <a:defRPr/>
            </a:pPr>
            <a:r>
              <a:rPr lang="en-US" altLang="he-IL" sz="1900" b="1" dirty="0" err="1" smtClean="0">
                <a:latin typeface="Courier New" panose="02070309020205020404" pitchFamily="49" charset="0"/>
              </a:rPr>
              <a:t>def</a:t>
            </a:r>
            <a:r>
              <a:rPr lang="en-US" altLang="he-IL" sz="1900" b="1" dirty="0">
                <a:latin typeface="Courier New" panose="02070309020205020404" pitchFamily="49" charset="0"/>
              </a:rPr>
              <a:t> </a:t>
            </a:r>
            <a:r>
              <a:rPr lang="en-US" altLang="he-IL" sz="1900" b="1" dirty="0" err="1" smtClean="0">
                <a:latin typeface="Courier New" panose="02070309020205020404" pitchFamily="49" charset="0"/>
              </a:rPr>
              <a:t>myfunc</a:t>
            </a:r>
            <a:r>
              <a:rPr lang="en-US" altLang="he-IL" sz="1900" b="1" dirty="0" smtClean="0">
                <a:latin typeface="Courier New" panose="02070309020205020404" pitchFamily="49" charset="0"/>
              </a:rPr>
              <a:t>():</a:t>
            </a:r>
          </a:p>
          <a:p>
            <a:pPr marL="0" indent="0" algn="l" defTabSz="449218" rtl="0" eaLnBrk="1" hangingPunct="1">
              <a:buNone/>
              <a:defRPr/>
            </a:pPr>
            <a:r>
              <a:rPr lang="en-US" altLang="he-IL" sz="1900" b="1" dirty="0">
                <a:latin typeface="Courier New" panose="02070309020205020404" pitchFamily="49" charset="0"/>
              </a:rPr>
              <a:t>	</a:t>
            </a:r>
            <a:r>
              <a:rPr lang="en-US" altLang="he-IL" sz="1900" b="1" dirty="0" smtClean="0">
                <a:latin typeface="Courier New" panose="02070309020205020404" pitchFamily="49" charset="0"/>
              </a:rPr>
              <a:t>print “My first function.”</a:t>
            </a:r>
          </a:p>
          <a:p>
            <a:pPr marL="0" indent="0" algn="l" defTabSz="449218" rtl="0" eaLnBrk="1" hangingPunct="1">
              <a:buNone/>
              <a:defRPr/>
            </a:pPr>
            <a:endParaRPr lang="en-US" altLang="he-IL" sz="1900" b="1" dirty="0">
              <a:solidFill>
                <a:schemeClr val="tx2"/>
              </a:solidFill>
              <a:latin typeface="Courier New" panose="02070309020205020404" pitchFamily="49" charset="0"/>
            </a:endParaRPr>
          </a:p>
          <a:p>
            <a:pPr marL="0" indent="0" algn="l" defTabSz="449218" rtl="0">
              <a:buNone/>
              <a:defRPr/>
            </a:pPr>
            <a:r>
              <a:rPr lang="en-US" altLang="he-IL" sz="1900" b="1" dirty="0" err="1">
                <a:latin typeface="Courier New" panose="02070309020205020404" pitchFamily="49" charset="0"/>
              </a:rPr>
              <a:t>def</a:t>
            </a:r>
            <a:r>
              <a:rPr lang="en-US" altLang="he-IL" sz="1900" b="1" dirty="0">
                <a:latin typeface="Courier New" panose="02070309020205020404" pitchFamily="49" charset="0"/>
              </a:rPr>
              <a:t> </a:t>
            </a:r>
            <a:r>
              <a:rPr lang="en-US" altLang="he-IL" sz="1900" b="1" dirty="0" smtClean="0">
                <a:latin typeface="Courier New" panose="02070309020205020404" pitchFamily="49" charset="0"/>
              </a:rPr>
              <a:t>sum(</a:t>
            </a:r>
            <a:r>
              <a:rPr lang="en-US" altLang="he-IL" sz="1900" b="1" dirty="0" err="1" smtClean="0">
                <a:latin typeface="Courier New" panose="02070309020205020404" pitchFamily="49" charset="0"/>
              </a:rPr>
              <a:t>a,b</a:t>
            </a:r>
            <a:r>
              <a:rPr lang="en-US" altLang="he-IL" sz="1900" b="1" dirty="0" smtClean="0">
                <a:latin typeface="Courier New" panose="02070309020205020404" pitchFamily="49" charset="0"/>
              </a:rPr>
              <a:t>):</a:t>
            </a:r>
            <a:endParaRPr lang="en-US" altLang="he-IL" sz="1900" b="1" dirty="0">
              <a:latin typeface="Courier New" panose="02070309020205020404" pitchFamily="49" charset="0"/>
            </a:endParaRPr>
          </a:p>
          <a:p>
            <a:pPr marL="0" indent="0" algn="l" defTabSz="449218" rtl="0">
              <a:buNone/>
              <a:defRPr/>
            </a:pPr>
            <a:r>
              <a:rPr lang="en-US" altLang="he-IL" sz="1900" b="1" dirty="0">
                <a:latin typeface="Courier New" panose="02070309020205020404" pitchFamily="49" charset="0"/>
              </a:rPr>
              <a:t>	</a:t>
            </a:r>
            <a:r>
              <a:rPr lang="en-US" altLang="he-IL" sz="1900" b="1" dirty="0" smtClean="0">
                <a:latin typeface="Courier New" panose="02070309020205020404" pitchFamily="49" charset="0"/>
              </a:rPr>
              <a:t>return a + b</a:t>
            </a:r>
          </a:p>
          <a:p>
            <a:pPr marL="0" indent="0" algn="l" defTabSz="449218" rtl="0">
              <a:buNone/>
              <a:defRPr/>
            </a:pPr>
            <a:endParaRPr lang="en-US" altLang="he-IL" sz="1900" b="1" dirty="0" smtClean="0">
              <a:latin typeface="Courier New" panose="02070309020205020404" pitchFamily="49" charset="0"/>
            </a:endParaRPr>
          </a:p>
          <a:p>
            <a:pPr marL="0" indent="0" algn="l" defTabSz="449218" rtl="0">
              <a:buNone/>
              <a:defRPr/>
            </a:pPr>
            <a:r>
              <a:rPr lang="en-US" altLang="he-IL" sz="1900" b="1" dirty="0" smtClean="0">
                <a:latin typeface="Courier New" panose="02070309020205020404" pitchFamily="49" charset="0"/>
              </a:rPr>
              <a:t>Calling functions:</a:t>
            </a:r>
            <a:endParaRPr lang="en-US" altLang="he-IL" sz="1900" b="1" dirty="0">
              <a:latin typeface="Courier New" panose="02070309020205020404" pitchFamily="49" charset="0"/>
            </a:endParaRPr>
          </a:p>
          <a:p>
            <a:pPr marL="0" indent="0" algn="l" defTabSz="449218" rtl="0">
              <a:buNone/>
              <a:defRPr/>
            </a:pPr>
            <a:r>
              <a:rPr lang="en-US" altLang="he-IL" sz="1900" b="1" dirty="0" err="1">
                <a:latin typeface="Courier New" panose="02070309020205020404" pitchFamily="49" charset="0"/>
              </a:rPr>
              <a:t>myfunc</a:t>
            </a:r>
            <a:r>
              <a:rPr lang="en-US" altLang="he-IL" sz="1900" b="1" dirty="0">
                <a:latin typeface="Courier New" panose="02070309020205020404" pitchFamily="49" charset="0"/>
              </a:rPr>
              <a:t>()</a:t>
            </a:r>
          </a:p>
          <a:p>
            <a:pPr marL="0" indent="0" algn="l" defTabSz="449218" rtl="0">
              <a:buNone/>
              <a:defRPr/>
            </a:pPr>
            <a:r>
              <a:rPr lang="en-US" altLang="he-IL" sz="1900" b="1" dirty="0">
                <a:latin typeface="Courier New" panose="02070309020205020404" pitchFamily="49" charset="0"/>
              </a:rPr>
              <a:t>   </a:t>
            </a:r>
            <a:r>
              <a:rPr lang="en-US" altLang="he-IL" sz="1900" b="1" dirty="0">
                <a:solidFill>
                  <a:schemeClr val="tx2"/>
                </a:solidFill>
                <a:latin typeface="Courier New" panose="02070309020205020404" pitchFamily="49" charset="0"/>
              </a:rPr>
              <a:t>My first function.</a:t>
            </a:r>
          </a:p>
          <a:p>
            <a:pPr marL="0" indent="0" algn="l" defTabSz="449218" rtl="0">
              <a:buNone/>
              <a:defRPr/>
            </a:pPr>
            <a:endParaRPr lang="en-US" altLang="he-IL" sz="1900" b="1" dirty="0">
              <a:latin typeface="Courier New" panose="02070309020205020404" pitchFamily="49" charset="0"/>
            </a:endParaRPr>
          </a:p>
          <a:p>
            <a:pPr marL="0" indent="0" algn="l" defTabSz="449218" rtl="0">
              <a:buNone/>
              <a:defRPr/>
            </a:pPr>
            <a:r>
              <a:rPr lang="en-US" altLang="he-IL" sz="1900" b="1" dirty="0" smtClean="0">
                <a:latin typeface="Courier New" panose="02070309020205020404" pitchFamily="49" charset="0"/>
              </a:rPr>
              <a:t>x=sum(3, 5)						</a:t>
            </a:r>
            <a:r>
              <a:rPr lang="en-US" altLang="he-IL" sz="1900" b="1" dirty="0" smtClean="0">
                <a:solidFill>
                  <a:schemeClr val="tx2"/>
                </a:solidFill>
                <a:latin typeface="Courier New" panose="02070309020205020404" pitchFamily="49" charset="0"/>
              </a:rPr>
              <a:t>x will be 8</a:t>
            </a:r>
            <a:endParaRPr lang="en-US" altLang="he-IL" sz="1900" b="1" dirty="0" smtClean="0">
              <a:latin typeface="Courier New" panose="02070309020205020404" pitchFamily="49" charset="0"/>
            </a:endParaRPr>
          </a:p>
          <a:p>
            <a:pPr marL="0" indent="0" algn="l" defTabSz="449218" rtl="0">
              <a:buNone/>
              <a:defRPr/>
            </a:pPr>
            <a:r>
              <a:rPr lang="en-US" altLang="he-IL" sz="1900" b="1" dirty="0" smtClean="0">
                <a:latin typeface="Courier New" panose="02070309020205020404" pitchFamily="49" charset="0"/>
              </a:rPr>
              <a:t>y=sum(“</a:t>
            </a:r>
            <a:r>
              <a:rPr lang="en-US" altLang="he-IL" sz="1900" b="1" dirty="0" err="1" smtClean="0">
                <a:latin typeface="Courier New" panose="02070309020205020404" pitchFamily="49" charset="0"/>
              </a:rPr>
              <a:t>ei</a:t>
            </a:r>
            <a:r>
              <a:rPr lang="en-US" altLang="he-IL" sz="1900" b="1" dirty="0" smtClean="0">
                <a:latin typeface="Courier New" panose="02070309020205020404" pitchFamily="49" charset="0"/>
              </a:rPr>
              <a:t>”, “</a:t>
            </a:r>
            <a:r>
              <a:rPr lang="en-US" altLang="he-IL" sz="1900" b="1" dirty="0" err="1" smtClean="0">
                <a:latin typeface="Courier New" panose="02070309020205020404" pitchFamily="49" charset="0"/>
              </a:rPr>
              <a:t>ght</a:t>
            </a:r>
            <a:r>
              <a:rPr lang="en-US" altLang="he-IL" sz="1900" b="1" dirty="0" smtClean="0">
                <a:latin typeface="Courier New" panose="02070309020205020404" pitchFamily="49" charset="0"/>
              </a:rPr>
              <a:t>”)				</a:t>
            </a:r>
            <a:r>
              <a:rPr lang="en-US" altLang="he-IL" sz="1900" b="1" dirty="0" smtClean="0">
                <a:solidFill>
                  <a:schemeClr val="tx2"/>
                </a:solidFill>
                <a:latin typeface="Courier New" panose="02070309020205020404" pitchFamily="49" charset="0"/>
              </a:rPr>
              <a:t>y will be “eight”</a:t>
            </a:r>
            <a:endParaRPr lang="en-US" altLang="he-IL" sz="1900" b="1" dirty="0" smtClean="0">
              <a:latin typeface="Courier New" panose="02070309020205020404" pitchFamily="49" charset="0"/>
            </a:endParaRPr>
          </a:p>
          <a:p>
            <a:pPr marL="0" indent="0" algn="l" defTabSz="449218" rtl="0" eaLnBrk="1" hangingPunct="1">
              <a:buNone/>
              <a:defRPr/>
            </a:pPr>
            <a:endParaRPr lang="en-US" altLang="he-IL" sz="1900" b="1" dirty="0">
              <a:latin typeface="Courier New" panose="02070309020205020404" pitchFamily="49" charset="0"/>
            </a:endParaRPr>
          </a:p>
          <a:p>
            <a:pPr marL="685800" lvl="2" indent="-228577" algn="l" defTabSz="449218" rtl="0" eaLnBrk="1" hangingPunct="1">
              <a:spcBef>
                <a:spcPts val="1000"/>
              </a:spcBef>
              <a:defRPr/>
            </a:pPr>
            <a:endParaRPr lang="en-US" altLang="he-IL" sz="1600" b="1" dirty="0" smtClean="0">
              <a:latin typeface="Courier New" panose="02070309020205020404" pitchFamily="49" charset="0"/>
            </a:endParaRPr>
          </a:p>
        </p:txBody>
      </p:sp>
    </p:spTree>
    <p:extLst>
      <p:ext uri="{BB962C8B-B14F-4D97-AF65-F5344CB8AC3E}">
        <p14:creationId xmlns:p14="http://schemas.microsoft.com/office/powerpoint/2010/main" xmlns="" val="2788064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24876" y="287121"/>
            <a:ext cx="7007225" cy="1143000"/>
          </a:xfrm>
        </p:spPr>
        <p:txBody>
          <a:bodyPr/>
          <a:lstStyle/>
          <a:p>
            <a:pPr eaLnBrk="1" hangingPunct="1"/>
            <a:r>
              <a:rPr lang="en-US" dirty="0" smtClean="0">
                <a:solidFill>
                  <a:schemeClr val="bg1"/>
                </a:solidFill>
                <a:cs typeface="Times New Roman" panose="02020603050405020304" pitchFamily="18" charset="0"/>
              </a:rPr>
              <a:t>File Name Generation</a:t>
            </a:r>
          </a:p>
        </p:txBody>
      </p:sp>
      <p:sp>
        <p:nvSpPr>
          <p:cNvPr id="30723" name="Rectangle 3"/>
          <p:cNvSpPr>
            <a:spLocks noGrp="1" noChangeArrowheads="1"/>
          </p:cNvSpPr>
          <p:nvPr>
            <p:ph type="body" sz="half" idx="1"/>
          </p:nvPr>
        </p:nvSpPr>
        <p:spPr>
          <a:xfrm>
            <a:off x="1828800" y="2017714"/>
            <a:ext cx="9381506" cy="1698625"/>
          </a:xfrm>
        </p:spPr>
        <p:txBody>
          <a:bodyPr/>
          <a:lstStyle/>
          <a:p>
            <a:pPr algn="l" rtl="0" eaLnBrk="1" hangingPunct="1"/>
            <a:r>
              <a:rPr lang="en-US" dirty="0">
                <a:cs typeface="Arial" panose="020B0604020202020204" pitchFamily="34" charset="0"/>
              </a:rPr>
              <a:t>Describes files using </a:t>
            </a:r>
            <a:r>
              <a:rPr lang="en-US" dirty="0" smtClean="0">
                <a:cs typeface="Arial" panose="020B0604020202020204" pitchFamily="34" charset="0"/>
              </a:rPr>
              <a:t>File Name Generation (F.N.G) characters</a:t>
            </a:r>
            <a:endParaRPr lang="en-US" dirty="0">
              <a:cs typeface="Arial" panose="020B0604020202020204" pitchFamily="34" charset="0"/>
            </a:endParaRP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a:solidFill>
                  <a:schemeClr val="accent5"/>
                </a:solidFill>
                <a:cs typeface="Arial" panose="020B0604020202020204" pitchFamily="34" charset="0"/>
              </a:rPr>
              <a:t>ls</a:t>
            </a:r>
          </a:p>
          <a:p>
            <a:pPr lvl="1" algn="l" rtl="0" eaLnBrk="1" hangingPunct="1">
              <a:buFont typeface="Wingdings" panose="05000000000000000000" pitchFamily="2" charset="2"/>
              <a:buNone/>
            </a:pPr>
            <a:r>
              <a:rPr lang="en-US" dirty="0">
                <a:solidFill>
                  <a:srgbClr val="006F6C"/>
                </a:solidFill>
                <a:cs typeface="Arial" panose="020B0604020202020204" pitchFamily="34" charset="0"/>
              </a:rPr>
              <a:t>a </a:t>
            </a:r>
            <a:r>
              <a:rPr lang="en-US" dirty="0" err="1">
                <a:solidFill>
                  <a:srgbClr val="006F6C"/>
                </a:solidFill>
                <a:cs typeface="Arial" panose="020B0604020202020204" pitchFamily="34" charset="0"/>
              </a:rPr>
              <a:t>ab</a:t>
            </a:r>
            <a:r>
              <a:rPr lang="en-US" dirty="0">
                <a:solidFill>
                  <a:srgbClr val="006F6C"/>
                </a:solidFill>
                <a:cs typeface="Arial" panose="020B0604020202020204" pitchFamily="34" charset="0"/>
              </a:rPr>
              <a:t> ab1 </a:t>
            </a:r>
            <a:r>
              <a:rPr lang="en-US" dirty="0" err="1">
                <a:solidFill>
                  <a:srgbClr val="006F6C"/>
                </a:solidFill>
                <a:cs typeface="Arial" panose="020B0604020202020204" pitchFamily="34" charset="0"/>
              </a:rPr>
              <a:t>abb</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abc</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bc</a:t>
            </a:r>
            <a:r>
              <a:rPr lang="en-US" dirty="0">
                <a:solidFill>
                  <a:srgbClr val="006F6C"/>
                </a:solidFill>
                <a:cs typeface="Arial" panose="020B0604020202020204" pitchFamily="34" charset="0"/>
              </a:rPr>
              <a:t> </a:t>
            </a:r>
            <a:r>
              <a:rPr lang="en-US" dirty="0" err="1">
                <a:solidFill>
                  <a:srgbClr val="006F6C"/>
                </a:solidFill>
                <a:cs typeface="Arial" panose="020B0604020202020204" pitchFamily="34" charset="0"/>
              </a:rPr>
              <a:t>ccd</a:t>
            </a:r>
            <a:r>
              <a:rPr lang="en-US" dirty="0">
                <a:solidFill>
                  <a:srgbClr val="006F6C"/>
                </a:solidFill>
                <a:cs typeface="Arial" panose="020B0604020202020204" pitchFamily="34" charset="0"/>
              </a:rPr>
              <a:t> 1B 3F 8M 8Z 8ZZ</a:t>
            </a:r>
          </a:p>
          <a:p>
            <a:pPr algn="l" rtl="0" eaLnBrk="1" hangingPunct="1"/>
            <a:endParaRPr lang="en-US" sz="2400" dirty="0">
              <a:solidFill>
                <a:srgbClr val="006F6C"/>
              </a:solidFill>
              <a:cs typeface="Arial" panose="020B0604020202020204" pitchFamily="34" charset="0"/>
            </a:endParaRPr>
          </a:p>
        </p:txBody>
      </p:sp>
      <p:graphicFrame>
        <p:nvGraphicFramePr>
          <p:cNvPr id="1842283" name="Group 107"/>
          <p:cNvGraphicFramePr>
            <a:graphicFrameLocks noGrp="1"/>
          </p:cNvGraphicFramePr>
          <p:nvPr>
            <p:ph sz="half" idx="2"/>
            <p:extLst/>
          </p:nvPr>
        </p:nvGraphicFramePr>
        <p:xfrm>
          <a:off x="2398590" y="3516231"/>
          <a:ext cx="7704137" cy="2509837"/>
        </p:xfrm>
        <a:graphic>
          <a:graphicData uri="http://schemas.openxmlformats.org/drawingml/2006/table">
            <a:tbl>
              <a:tblPr/>
              <a:tblGrid>
                <a:gridCol w="630237"/>
                <a:gridCol w="2701925"/>
                <a:gridCol w="1564878"/>
                <a:gridCol w="2807097"/>
              </a:tblGrid>
              <a:tr h="35564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1400" b="1" i="0" u="none" strike="noStrike" cap="none" normalizeH="0" baseline="0" dirty="0" smtClean="0">
                        <a:ln>
                          <a:noFill/>
                        </a:ln>
                        <a:solidFill>
                          <a:srgbClr val="00CC00"/>
                        </a:solidFill>
                        <a:effectLst/>
                        <a:latin typeface="Tahoma" pitchFamily="34" charset="0"/>
                        <a:cs typeface="Times New Roman" pitchFamily="18" charset="0"/>
                      </a:endParaRP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rgbClr val="000099"/>
                          </a:solidFill>
                          <a:effectLst/>
                          <a:latin typeface="Tahoma" pitchFamily="34" charset="0"/>
                          <a:cs typeface="Times New Roman" pitchFamily="18" charset="0"/>
                        </a:rPr>
                        <a:t>Description</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99"/>
                          </a:solidFill>
                          <a:effectLst/>
                          <a:latin typeface="Tahoma" pitchFamily="34" charset="0"/>
                          <a:cs typeface="Times New Roman" pitchFamily="18" charset="0"/>
                        </a:rPr>
                        <a:t>Command</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99"/>
                          </a:solidFill>
                          <a:effectLst/>
                          <a:latin typeface="Tahoma" pitchFamily="34" charset="0"/>
                          <a:cs typeface="Times New Roman" pitchFamily="18" charset="0"/>
                        </a:rPr>
                        <a:t>Output</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731612">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Any number of characters (does not represent </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 as first character)</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echo a*</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ab ab1 abb abc </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4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One character</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echo </a:t>
                      </a:r>
                      <a:r>
                        <a:rPr kumimoji="0" lang="en-US" sz="14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ab1 abb abc</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4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One character from list</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echo [a8]*</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8M 8Z 8ZZ a ab ab1 abb abc </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miter lim="800000"/>
                      <a:headEnd type="none" w="med" len="med"/>
                      <a:tailEnd type="none" w="med" len="med"/>
                    </a:lnB>
                    <a:lnTlToBr>
                      <a:noFill/>
                    </a:lnTlToBr>
                    <a:lnBlToTr>
                      <a:noFill/>
                    </a:lnBlToTr>
                    <a:noFill/>
                  </a:tcPr>
                </a:tc>
              </a:tr>
              <a:tr h="35564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Range of characters</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echo [1-9][A-Z]</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1B 3F 8M 8Z</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4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Any character not from list</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echo 8[^Z]*</a:t>
                      </a:r>
                    </a:p>
                  </a:txBody>
                  <a:tcPr marL="36000"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8M</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883116263"/>
      </p:ext>
    </p:extLst>
  </p:cSld>
  <p:clrMapOvr>
    <a:masterClrMapping/>
  </p:clrMapOvr>
  <p:transition>
    <p:fade/>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91050" y="365125"/>
            <a:ext cx="30099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File</a:t>
            </a:r>
            <a:r>
              <a:rPr lang="en-US" altLang="he-IL" smtClean="0"/>
              <a:t> </a:t>
            </a:r>
            <a:r>
              <a:rPr lang="en-US" altLang="he-IL" smtClean="0">
                <a:solidFill>
                  <a:schemeClr val="bg1"/>
                </a:solidFill>
              </a:rPr>
              <a:t>Objects</a:t>
            </a:r>
          </a:p>
        </p:txBody>
      </p:sp>
      <p:sp>
        <p:nvSpPr>
          <p:cNvPr id="145411" name="Rectangle 3"/>
          <p:cNvSpPr>
            <a:spLocks noGrp="1" noChangeArrowheads="1"/>
          </p:cNvSpPr>
          <p:nvPr>
            <p:ph idx="1"/>
          </p:nvPr>
        </p:nvSpPr>
        <p:spPr>
          <a:xfrm>
            <a:off x="838200" y="1825625"/>
            <a:ext cx="10515600" cy="4351338"/>
          </a:xfrm>
        </p:spPr>
        <p:txBody>
          <a:bodyPr/>
          <a:lstStyle/>
          <a:p>
            <a:pPr marL="0" indent="0" algn="l" defTabSz="449218" rtl="0" eaLnBrk="1" hangingPunct="1">
              <a:buNone/>
              <a:defRPr/>
            </a:pPr>
            <a:r>
              <a:rPr lang="en-US" altLang="he-IL" sz="1900" b="1" dirty="0">
                <a:latin typeface="Courier New" panose="02070309020205020404" pitchFamily="49" charset="0"/>
              </a:rPr>
              <a:t>f = open(filename[, </a:t>
            </a:r>
            <a:r>
              <a:rPr lang="en-US" altLang="he-IL" sz="1900" b="1" dirty="0" smtClean="0">
                <a:latin typeface="Courier New" panose="02070309020205020404" pitchFamily="49" charset="0"/>
              </a:rPr>
              <a:t>mode])</a:t>
            </a:r>
            <a:endParaRPr lang="en-US" altLang="he-IL" sz="1900" b="1" dirty="0">
              <a:latin typeface="Courier New" panose="02070309020205020404" pitchFamily="49" charset="0"/>
            </a:endParaRPr>
          </a:p>
          <a:p>
            <a:pPr marL="457223" lvl="2" indent="0" algn="l" defTabSz="449218" rtl="0" eaLnBrk="1" hangingPunct="1">
              <a:spcBef>
                <a:spcPts val="1000"/>
              </a:spcBef>
              <a:buNone/>
              <a:defRPr/>
            </a:pPr>
            <a:r>
              <a:rPr lang="en-US" altLang="he-IL" sz="1600" b="1" dirty="0">
                <a:latin typeface="Courier New" panose="02070309020205020404" pitchFamily="49" charset="0"/>
              </a:rPr>
              <a:t>mode </a:t>
            </a:r>
            <a:r>
              <a:rPr lang="en-US" altLang="he-IL" sz="1600" b="1" dirty="0" smtClean="0">
                <a:latin typeface="Courier New" panose="02070309020205020404" pitchFamily="49" charset="0"/>
              </a:rPr>
              <a:t>can </a:t>
            </a:r>
            <a:r>
              <a:rPr lang="en-US" altLang="he-IL" sz="1600" b="1" dirty="0">
                <a:latin typeface="Courier New" panose="02070309020205020404" pitchFamily="49" charset="0"/>
              </a:rPr>
              <a:t>be "r", "w", "a" (like C </a:t>
            </a:r>
            <a:r>
              <a:rPr lang="en-US" altLang="he-IL" sz="1600" b="1" dirty="0" err="1">
                <a:latin typeface="Courier New" panose="02070309020205020404" pitchFamily="49" charset="0"/>
              </a:rPr>
              <a:t>stdio</a:t>
            </a:r>
            <a:r>
              <a:rPr lang="en-US" altLang="he-IL" sz="1600" b="1" dirty="0">
                <a:latin typeface="Courier New" panose="02070309020205020404" pitchFamily="49" charset="0"/>
              </a:rPr>
              <a:t>); default "r"</a:t>
            </a:r>
          </a:p>
          <a:p>
            <a:pPr marL="457223" lvl="2" indent="0" algn="l" defTabSz="449218" rtl="0" eaLnBrk="1" hangingPunct="1">
              <a:spcBef>
                <a:spcPts val="1000"/>
              </a:spcBef>
              <a:buNone/>
              <a:defRPr/>
            </a:pPr>
            <a:r>
              <a:rPr lang="en-US" altLang="he-IL" sz="1600" b="1" dirty="0">
                <a:latin typeface="Courier New" panose="02070309020205020404" pitchFamily="49" charset="0"/>
              </a:rPr>
              <a:t>append "+" for read/write </a:t>
            </a:r>
            <a:r>
              <a:rPr lang="en-US" altLang="he-IL" sz="1600" b="1" dirty="0" smtClean="0">
                <a:latin typeface="Courier New" panose="02070309020205020404" pitchFamily="49" charset="0"/>
              </a:rPr>
              <a:t>open</a:t>
            </a:r>
            <a:endParaRPr lang="en-US" altLang="he-IL" sz="1600" b="1" dirty="0">
              <a:latin typeface="Courier New" panose="02070309020205020404" pitchFamily="49" charset="0"/>
            </a:endParaRPr>
          </a:p>
          <a:p>
            <a:pPr marL="0" indent="0" algn="l" defTabSz="449218" rtl="0" eaLnBrk="1" hangingPunct="1">
              <a:buNone/>
              <a:defRPr/>
            </a:pPr>
            <a:r>
              <a:rPr lang="en-US" altLang="he-IL" sz="1900" b="1" dirty="0" smtClean="0">
                <a:latin typeface="Courier New" panose="02070309020205020404" pitchFamily="49" charset="0"/>
              </a:rPr>
              <a:t>methods</a:t>
            </a:r>
            <a:r>
              <a:rPr lang="en-US" altLang="he-IL" sz="1900" b="1" dirty="0">
                <a:latin typeface="Courier New" panose="02070309020205020404" pitchFamily="49" charset="0"/>
              </a:rPr>
              <a:t>:</a:t>
            </a:r>
          </a:p>
          <a:p>
            <a:pPr marL="457223" lvl="2" indent="0" algn="l" defTabSz="449218" rtl="0" eaLnBrk="1" hangingPunct="1">
              <a:spcBef>
                <a:spcPts val="1000"/>
              </a:spcBef>
              <a:buNone/>
              <a:defRPr/>
            </a:pPr>
            <a:r>
              <a:rPr lang="en-US" altLang="he-IL" sz="1600" b="1" dirty="0">
                <a:latin typeface="Courier New" panose="02070309020205020404" pitchFamily="49" charset="0"/>
              </a:rPr>
              <a:t>read([</a:t>
            </a:r>
            <a:r>
              <a:rPr lang="en-US" altLang="he-IL" sz="1600" b="1" dirty="0" err="1">
                <a:latin typeface="Courier New" panose="02070309020205020404" pitchFamily="49" charset="0"/>
              </a:rPr>
              <a:t>nbytes</a:t>
            </a:r>
            <a:r>
              <a:rPr lang="en-US" altLang="he-IL" sz="1600" b="1" dirty="0">
                <a:latin typeface="Courier New" panose="02070309020205020404" pitchFamily="49" charset="0"/>
              </a:rPr>
              <a:t>]), </a:t>
            </a:r>
            <a:r>
              <a:rPr lang="en-US" altLang="he-IL" sz="1600" b="1" dirty="0" err="1">
                <a:latin typeface="Courier New" panose="02070309020205020404" pitchFamily="49" charset="0"/>
              </a:rPr>
              <a:t>readline</a:t>
            </a:r>
            <a:r>
              <a:rPr lang="en-US" altLang="he-IL" sz="1600" b="1" dirty="0">
                <a:latin typeface="Courier New" panose="02070309020205020404" pitchFamily="49" charset="0"/>
              </a:rPr>
              <a:t>(), </a:t>
            </a:r>
            <a:r>
              <a:rPr lang="en-US" altLang="he-IL" sz="1600" b="1" dirty="0" err="1">
                <a:latin typeface="Courier New" panose="02070309020205020404" pitchFamily="49" charset="0"/>
              </a:rPr>
              <a:t>readlines</a:t>
            </a:r>
            <a:r>
              <a:rPr lang="en-US" altLang="he-IL" sz="1600" b="1" dirty="0">
                <a:latin typeface="Courier New" panose="02070309020205020404" pitchFamily="49" charset="0"/>
              </a:rPr>
              <a:t>()</a:t>
            </a:r>
          </a:p>
          <a:p>
            <a:pPr marL="457223" lvl="2" indent="0" algn="l" defTabSz="449218" rtl="0" eaLnBrk="1" hangingPunct="1">
              <a:spcBef>
                <a:spcPts val="1000"/>
              </a:spcBef>
              <a:buNone/>
              <a:defRPr/>
            </a:pPr>
            <a:r>
              <a:rPr lang="en-US" altLang="he-IL" sz="1600" b="1" dirty="0">
                <a:latin typeface="Courier New" panose="02070309020205020404" pitchFamily="49" charset="0"/>
              </a:rPr>
              <a:t>write(string), </a:t>
            </a:r>
            <a:r>
              <a:rPr lang="en-US" altLang="he-IL" sz="1600" b="1" dirty="0" err="1">
                <a:latin typeface="Courier New" panose="02070309020205020404" pitchFamily="49" charset="0"/>
              </a:rPr>
              <a:t>writelines</a:t>
            </a:r>
            <a:r>
              <a:rPr lang="en-US" altLang="he-IL" sz="1600" b="1" dirty="0">
                <a:latin typeface="Courier New" panose="02070309020205020404" pitchFamily="49" charset="0"/>
              </a:rPr>
              <a:t>(list)</a:t>
            </a:r>
          </a:p>
          <a:p>
            <a:pPr marL="457223" lvl="2" indent="0" algn="l" defTabSz="449218" rtl="0" eaLnBrk="1" hangingPunct="1">
              <a:spcBef>
                <a:spcPts val="1000"/>
              </a:spcBef>
              <a:buNone/>
              <a:defRPr/>
            </a:pPr>
            <a:r>
              <a:rPr lang="en-US" altLang="he-IL" sz="1600" b="1" dirty="0">
                <a:latin typeface="Courier New" panose="02070309020205020404" pitchFamily="49" charset="0"/>
              </a:rPr>
              <a:t>flush(), close</a:t>
            </a:r>
            <a:r>
              <a:rPr lang="en-US" altLang="he-IL" sz="1600" b="1" dirty="0" smtClean="0">
                <a:latin typeface="Courier New" panose="02070309020205020404" pitchFamily="49" charset="0"/>
              </a:rPr>
              <a:t>()</a:t>
            </a:r>
            <a:endParaRPr lang="en-US" altLang="he-IL" sz="1600" b="1" dirty="0">
              <a:latin typeface="Courier New" panose="02070309020205020404" pitchFamily="49" charset="0"/>
            </a:endParaRPr>
          </a:p>
          <a:p>
            <a:pPr marL="0" lvl="1" indent="0" algn="l" defTabSz="449218" rtl="0" eaLnBrk="1" hangingPunct="1">
              <a:spcBef>
                <a:spcPts val="1000"/>
              </a:spcBef>
              <a:buNone/>
              <a:defRPr/>
            </a:pPr>
            <a:r>
              <a:rPr lang="en-US" altLang="he-IL" sz="1600" b="1" dirty="0">
                <a:latin typeface="Courier New" panose="02070309020205020404" pitchFamily="49" charset="0"/>
              </a:rPr>
              <a:t>F1 =open(“/</a:t>
            </a:r>
            <a:r>
              <a:rPr lang="en-US" altLang="he-IL" sz="1600" b="1" dirty="0" err="1">
                <a:latin typeface="Courier New" panose="02070309020205020404" pitchFamily="49" charset="0"/>
              </a:rPr>
              <a:t>etc</a:t>
            </a:r>
            <a:r>
              <a:rPr lang="en-US" altLang="he-IL" sz="1600" b="1" dirty="0">
                <a:latin typeface="Courier New" panose="02070309020205020404" pitchFamily="49" charset="0"/>
              </a:rPr>
              <a:t>/</a:t>
            </a:r>
            <a:r>
              <a:rPr lang="en-US" altLang="he-IL" sz="1600" b="1" dirty="0" err="1">
                <a:latin typeface="Courier New" panose="02070309020205020404" pitchFamily="49" charset="0"/>
              </a:rPr>
              <a:t>shadows”,’r</a:t>
            </a:r>
            <a:r>
              <a:rPr lang="en-US" altLang="he-IL" sz="1600" b="1" dirty="0">
                <a:latin typeface="Courier New" panose="02070309020205020404" pitchFamily="49" charset="0"/>
              </a:rPr>
              <a:t>’)</a:t>
            </a:r>
          </a:p>
          <a:p>
            <a:pPr marL="0" lvl="1" indent="0" algn="l" defTabSz="449218" rtl="0" eaLnBrk="1" hangingPunct="1">
              <a:spcBef>
                <a:spcPts val="1000"/>
              </a:spcBef>
              <a:buNone/>
              <a:defRPr/>
            </a:pPr>
            <a:r>
              <a:rPr lang="en-US" altLang="he-IL" sz="1600" b="1" dirty="0">
                <a:latin typeface="Courier New" panose="02070309020205020404" pitchFamily="49" charset="0"/>
              </a:rPr>
              <a:t>Content = f1.readlines()</a:t>
            </a:r>
          </a:p>
          <a:p>
            <a:pPr marL="0" lvl="1" indent="0" algn="l" defTabSz="449218" rtl="0" eaLnBrk="1" hangingPunct="1">
              <a:spcBef>
                <a:spcPts val="1000"/>
              </a:spcBef>
              <a:buNone/>
              <a:defRPr/>
            </a:pPr>
            <a:r>
              <a:rPr lang="en-US" altLang="he-IL" sz="1600" b="1" dirty="0" smtClean="0">
                <a:latin typeface="Courier New" panose="02070309020205020404" pitchFamily="49" charset="0"/>
              </a:rPr>
              <a:t>for </a:t>
            </a:r>
            <a:r>
              <a:rPr lang="en-US" altLang="he-IL" sz="1600" b="1" dirty="0">
                <a:latin typeface="Courier New" panose="02070309020205020404" pitchFamily="49" charset="0"/>
              </a:rPr>
              <a:t>line in content:</a:t>
            </a:r>
          </a:p>
          <a:p>
            <a:pPr marL="0" lvl="1" indent="0" algn="l" defTabSz="449218" rtl="0" eaLnBrk="1" hangingPunct="1">
              <a:spcBef>
                <a:spcPts val="1000"/>
              </a:spcBef>
              <a:buNone/>
              <a:defRPr/>
            </a:pPr>
            <a:r>
              <a:rPr lang="en-US" altLang="he-IL" sz="1600" b="1" dirty="0">
                <a:latin typeface="Courier New" panose="02070309020205020404" pitchFamily="49" charset="0"/>
              </a:rPr>
              <a:t>	</a:t>
            </a:r>
            <a:r>
              <a:rPr lang="en-US" altLang="he-IL" sz="1600" b="1" dirty="0" smtClean="0">
                <a:latin typeface="Courier New" panose="02070309020205020404" pitchFamily="49" charset="0"/>
              </a:rPr>
              <a:t>print </a:t>
            </a:r>
            <a:r>
              <a:rPr lang="en-US" altLang="he-IL" sz="1600" b="1" dirty="0">
                <a:latin typeface="Courier New" panose="02070309020205020404" pitchFamily="49" charset="0"/>
              </a:rPr>
              <a:t>line</a:t>
            </a:r>
          </a:p>
          <a:p>
            <a:pPr marL="0" lvl="1" indent="0" algn="l" defTabSz="449218" rtl="0" eaLnBrk="1" hangingPunct="1">
              <a:spcBef>
                <a:spcPts val="1000"/>
              </a:spcBef>
              <a:buNone/>
              <a:defRPr/>
            </a:pPr>
            <a:r>
              <a:rPr lang="en-US" altLang="he-IL" sz="1600" b="1" dirty="0" err="1">
                <a:latin typeface="Courier New" panose="02070309020205020404" pitchFamily="49" charset="0"/>
              </a:rPr>
              <a:t>Os.system</a:t>
            </a:r>
            <a:r>
              <a:rPr lang="en-US" altLang="he-IL" sz="1600" b="1" dirty="0">
                <a:latin typeface="Courier New" panose="02070309020205020404" pitchFamily="49" charset="0"/>
              </a:rPr>
              <a:t>(“/</a:t>
            </a:r>
            <a:r>
              <a:rPr lang="en-US" altLang="he-IL" sz="1600" b="1" dirty="0" err="1">
                <a:latin typeface="Courier New" panose="02070309020205020404" pitchFamily="49" charset="0"/>
              </a:rPr>
              <a:t>etc</a:t>
            </a:r>
            <a:r>
              <a:rPr lang="en-US" altLang="he-IL" sz="1600" b="1" dirty="0">
                <a:latin typeface="Courier New" panose="02070309020205020404" pitchFamily="49" charset="0"/>
              </a:rPr>
              <a:t>/myScript.sh”)</a:t>
            </a:r>
          </a:p>
          <a:p>
            <a:pPr marL="685800" lvl="2" indent="-228577" algn="l" defTabSz="449218" rtl="0" eaLnBrk="1" hangingPunct="1">
              <a:spcBef>
                <a:spcPts val="1000"/>
              </a:spcBef>
              <a:defRPr/>
            </a:pPr>
            <a:endParaRPr lang="en-US" altLang="he-IL" sz="1600" b="1" dirty="0" smtClean="0">
              <a:latin typeface="Courier New" panose="02070309020205020404" pitchFamily="49" charset="0"/>
            </a:endParaRPr>
          </a:p>
        </p:txBody>
      </p:sp>
    </p:spTree>
    <p:extLst>
      <p:ext uri="{BB962C8B-B14F-4D97-AF65-F5344CB8AC3E}">
        <p14:creationId xmlns:p14="http://schemas.microsoft.com/office/powerpoint/2010/main" xmlns="" val="138448124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91049" y="365125"/>
            <a:ext cx="5085213"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dirty="0" smtClean="0">
                <a:solidFill>
                  <a:schemeClr val="bg1"/>
                </a:solidFill>
              </a:rPr>
              <a:t>Useful modules</a:t>
            </a:r>
          </a:p>
        </p:txBody>
      </p:sp>
      <p:sp>
        <p:nvSpPr>
          <p:cNvPr id="145411" name="Rectangle 3"/>
          <p:cNvSpPr>
            <a:spLocks noGrp="1" noChangeArrowheads="1"/>
          </p:cNvSpPr>
          <p:nvPr>
            <p:ph idx="1"/>
          </p:nvPr>
        </p:nvSpPr>
        <p:spPr>
          <a:xfrm>
            <a:off x="838200" y="1252419"/>
            <a:ext cx="4771030" cy="2541659"/>
          </a:xfrm>
        </p:spPr>
        <p:style>
          <a:lnRef idx="2">
            <a:schemeClr val="dk1"/>
          </a:lnRef>
          <a:fillRef idx="1">
            <a:schemeClr val="lt1"/>
          </a:fillRef>
          <a:effectRef idx="0">
            <a:schemeClr val="dk1"/>
          </a:effectRef>
          <a:fontRef idx="minor">
            <a:schemeClr val="dk1"/>
          </a:fontRef>
        </p:style>
        <p:txBody>
          <a:bodyPr/>
          <a:lstStyle/>
          <a:p>
            <a:pPr marL="0" lvl="1" indent="0" algn="l" defTabSz="449218" rtl="0">
              <a:spcBef>
                <a:spcPts val="1000"/>
              </a:spcBef>
              <a:buNone/>
              <a:defRPr/>
            </a:pPr>
            <a:r>
              <a:rPr lang="en-US" sz="1600" b="1" dirty="0" smtClean="0">
                <a:latin typeface="Courier New" panose="02070309020205020404" pitchFamily="49" charset="0"/>
              </a:rPr>
              <a:t>#!/</a:t>
            </a:r>
            <a:r>
              <a:rPr lang="en-US" sz="1600" b="1" dirty="0" err="1">
                <a:latin typeface="Courier New" panose="02070309020205020404" pitchFamily="49" charset="0"/>
              </a:rPr>
              <a:t>usr</a:t>
            </a:r>
            <a:r>
              <a:rPr lang="en-US" sz="1600" b="1" dirty="0">
                <a:latin typeface="Courier New" panose="02070309020205020404" pitchFamily="49" charset="0"/>
              </a:rPr>
              <a:t>/bin/python</a:t>
            </a:r>
          </a:p>
          <a:p>
            <a:pPr marL="0" lvl="1" indent="0" algn="l" defTabSz="449218" rtl="0">
              <a:spcBef>
                <a:spcPts val="1000"/>
              </a:spcBef>
              <a:buNone/>
              <a:defRPr/>
            </a:pPr>
            <a:r>
              <a:rPr lang="en-US" sz="1600" b="1" dirty="0">
                <a:latin typeface="Courier New" panose="02070309020205020404" pitchFamily="49" charset="0"/>
              </a:rPr>
              <a:t>import sys</a:t>
            </a:r>
          </a:p>
          <a:p>
            <a:pPr marL="0" lvl="1" indent="0" algn="l" defTabSz="449218" rtl="0">
              <a:spcBef>
                <a:spcPts val="1000"/>
              </a:spcBef>
              <a:buNone/>
              <a:defRPr/>
            </a:pPr>
            <a:endParaRPr lang="en-US" sz="1600" b="1" dirty="0">
              <a:latin typeface="Courier New" panose="02070309020205020404" pitchFamily="49" charset="0"/>
            </a:endParaRPr>
          </a:p>
          <a:p>
            <a:pPr marL="0" lvl="1" indent="0" algn="l" defTabSz="449218" rtl="0">
              <a:spcBef>
                <a:spcPts val="1000"/>
              </a:spcBef>
              <a:buNone/>
              <a:defRPr/>
            </a:pPr>
            <a:r>
              <a:rPr lang="en-US" sz="1600" b="1" dirty="0">
                <a:latin typeface="Courier New" panose="02070309020205020404" pitchFamily="49" charset="0"/>
              </a:rPr>
              <a:t>print(</a:t>
            </a:r>
            <a:r>
              <a:rPr lang="en-US" sz="1600" b="1" dirty="0" err="1">
                <a:latin typeface="Courier New" panose="02070309020205020404" pitchFamily="49" charset="0"/>
              </a:rPr>
              <a:t>len</a:t>
            </a:r>
            <a:r>
              <a:rPr lang="en-US" sz="1600" b="1" dirty="0">
                <a:latin typeface="Courier New" panose="02070309020205020404" pitchFamily="49" charset="0"/>
              </a:rPr>
              <a:t>(</a:t>
            </a:r>
            <a:r>
              <a:rPr lang="en-US" sz="1600" b="1" dirty="0" err="1">
                <a:latin typeface="Courier New" panose="02070309020205020404" pitchFamily="49" charset="0"/>
              </a:rPr>
              <a:t>sys.argv</a:t>
            </a:r>
            <a:r>
              <a:rPr lang="en-US" sz="1600" b="1" dirty="0">
                <a:latin typeface="Courier New" panose="02070309020205020404" pitchFamily="49" charset="0"/>
              </a:rPr>
              <a:t>));</a:t>
            </a:r>
          </a:p>
          <a:p>
            <a:pPr marL="0" lvl="1" indent="0" algn="l" defTabSz="449218" rtl="0">
              <a:spcBef>
                <a:spcPts val="1000"/>
              </a:spcBef>
              <a:buNone/>
              <a:defRPr/>
            </a:pPr>
            <a:r>
              <a:rPr lang="en-US" sz="1600" b="1" dirty="0">
                <a:latin typeface="Courier New" panose="02070309020205020404" pitchFamily="49" charset="0"/>
              </a:rPr>
              <a:t>print(</a:t>
            </a:r>
            <a:r>
              <a:rPr lang="en-US" sz="1600" b="1" dirty="0" err="1">
                <a:latin typeface="Courier New" panose="02070309020205020404" pitchFamily="49" charset="0"/>
              </a:rPr>
              <a:t>sys.argv</a:t>
            </a:r>
            <a:r>
              <a:rPr lang="en-US" sz="1600" b="1" dirty="0">
                <a:latin typeface="Courier New" panose="02070309020205020404" pitchFamily="49" charset="0"/>
              </a:rPr>
              <a:t>);</a:t>
            </a:r>
          </a:p>
          <a:p>
            <a:pPr marL="0" lvl="1" indent="0" algn="l" defTabSz="449218" rtl="0">
              <a:spcBef>
                <a:spcPts val="1000"/>
              </a:spcBef>
              <a:buNone/>
              <a:defRPr/>
            </a:pPr>
            <a:r>
              <a:rPr lang="en-US" sz="1600" b="1" dirty="0">
                <a:latin typeface="Courier New" panose="02070309020205020404" pitchFamily="49" charset="0"/>
              </a:rPr>
              <a:t>for v in </a:t>
            </a:r>
            <a:r>
              <a:rPr lang="en-US" sz="1600" b="1" dirty="0" err="1">
                <a:latin typeface="Courier New" panose="02070309020205020404" pitchFamily="49" charset="0"/>
              </a:rPr>
              <a:t>sys.argv</a:t>
            </a:r>
            <a:r>
              <a:rPr lang="en-US" sz="1600" b="1" dirty="0">
                <a:latin typeface="Courier New" panose="02070309020205020404" pitchFamily="49" charset="0"/>
              </a:rPr>
              <a:t>:</a:t>
            </a:r>
          </a:p>
          <a:p>
            <a:pPr marL="0" lvl="1" indent="0" algn="l" defTabSz="449218" rtl="0">
              <a:spcBef>
                <a:spcPts val="1000"/>
              </a:spcBef>
              <a:buNone/>
              <a:defRPr/>
            </a:pPr>
            <a:r>
              <a:rPr lang="en-US" sz="1600" b="1" dirty="0">
                <a:latin typeface="Courier New" panose="02070309020205020404" pitchFamily="49" charset="0"/>
              </a:rPr>
              <a:t>  print(v)</a:t>
            </a:r>
            <a:endParaRPr lang="en-US" altLang="he-IL" sz="1600" b="1" dirty="0">
              <a:latin typeface="Courier New" panose="02070309020205020404" pitchFamily="49" charset="0"/>
            </a:endParaRPr>
          </a:p>
          <a:p>
            <a:pPr marL="0" lvl="1" indent="0" algn="l" defTabSz="449218" rtl="0" eaLnBrk="1" hangingPunct="1">
              <a:spcBef>
                <a:spcPts val="1000"/>
              </a:spcBef>
              <a:buNone/>
              <a:defRPr/>
            </a:pPr>
            <a:endParaRPr lang="en-US" altLang="he-IL" sz="1600" dirty="0" smtClean="0">
              <a:latin typeface="Courier New" panose="02070309020205020404" pitchFamily="49" charset="0"/>
            </a:endParaRPr>
          </a:p>
          <a:p>
            <a:pPr marL="0" lvl="1" indent="0" algn="l" defTabSz="449218" rtl="0" eaLnBrk="1" hangingPunct="1">
              <a:spcBef>
                <a:spcPts val="1000"/>
              </a:spcBef>
              <a:buNone/>
              <a:defRPr/>
            </a:pPr>
            <a:endParaRPr lang="en-US" altLang="he-IL" sz="1600" b="1" dirty="0" smtClean="0">
              <a:latin typeface="Courier New" panose="02070309020205020404" pitchFamily="49" charset="0"/>
            </a:endParaRPr>
          </a:p>
          <a:p>
            <a:pPr marL="685800" lvl="2" indent="-228577" algn="l" defTabSz="449218" rtl="0" eaLnBrk="1" hangingPunct="1">
              <a:spcBef>
                <a:spcPts val="1000"/>
              </a:spcBef>
              <a:defRPr/>
            </a:pPr>
            <a:endParaRPr lang="en-US" altLang="he-IL" sz="1600" b="1" dirty="0" smtClean="0">
              <a:latin typeface="Courier New" panose="02070309020205020404" pitchFamily="49" charset="0"/>
            </a:endParaRPr>
          </a:p>
        </p:txBody>
      </p:sp>
      <p:sp>
        <p:nvSpPr>
          <p:cNvPr id="2" name="Rectangle 1"/>
          <p:cNvSpPr/>
          <p:nvPr/>
        </p:nvSpPr>
        <p:spPr>
          <a:xfrm>
            <a:off x="6942167" y="1208755"/>
            <a:ext cx="3580262"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r>
              <a:rPr lang="en-US" dirty="0" smtClean="0">
                <a:solidFill>
                  <a:srgbClr val="222222"/>
                </a:solidFill>
                <a:latin typeface="arial" panose="020B0604020202020204" pitchFamily="34" charset="0"/>
              </a:rPr>
              <a:t>&gt; ./</a:t>
            </a:r>
            <a:r>
              <a:rPr lang="en-US" dirty="0">
                <a:solidFill>
                  <a:srgbClr val="222222"/>
                </a:solidFill>
                <a:latin typeface="arial" panose="020B0604020202020204" pitchFamily="34" charset="0"/>
              </a:rPr>
              <a:t>arguments.py 3 7 12 y </a:t>
            </a:r>
          </a:p>
          <a:p>
            <a:pPr algn="l"/>
            <a:r>
              <a:rPr lang="en-US" dirty="0">
                <a:solidFill>
                  <a:srgbClr val="44546A"/>
                </a:solidFill>
                <a:latin typeface="arial" panose="020B0604020202020204" pitchFamily="34" charset="0"/>
              </a:rPr>
              <a:t>5</a:t>
            </a:r>
          </a:p>
          <a:p>
            <a:pPr algn="l"/>
            <a:r>
              <a:rPr lang="en-US" dirty="0">
                <a:solidFill>
                  <a:srgbClr val="44546A"/>
                </a:solidFill>
                <a:latin typeface="arial" panose="020B0604020202020204" pitchFamily="34" charset="0"/>
              </a:rPr>
              <a:t>['./arguments.py', '3', '7', '12', 'y']</a:t>
            </a:r>
          </a:p>
          <a:p>
            <a:pPr algn="l"/>
            <a:r>
              <a:rPr lang="en-US" dirty="0">
                <a:solidFill>
                  <a:srgbClr val="44546A"/>
                </a:solidFill>
                <a:latin typeface="arial" panose="020B0604020202020204" pitchFamily="34" charset="0"/>
              </a:rPr>
              <a:t>./arguments.py</a:t>
            </a:r>
          </a:p>
          <a:p>
            <a:pPr algn="l"/>
            <a:r>
              <a:rPr lang="en-US" dirty="0">
                <a:solidFill>
                  <a:srgbClr val="44546A"/>
                </a:solidFill>
                <a:latin typeface="arial" panose="020B0604020202020204" pitchFamily="34" charset="0"/>
              </a:rPr>
              <a:t>3</a:t>
            </a:r>
          </a:p>
          <a:p>
            <a:pPr algn="l"/>
            <a:r>
              <a:rPr lang="en-US" dirty="0">
                <a:solidFill>
                  <a:srgbClr val="44546A"/>
                </a:solidFill>
                <a:latin typeface="arial" panose="020B0604020202020204" pitchFamily="34" charset="0"/>
              </a:rPr>
              <a:t>7</a:t>
            </a:r>
          </a:p>
          <a:p>
            <a:pPr algn="l"/>
            <a:r>
              <a:rPr lang="en-US" dirty="0">
                <a:solidFill>
                  <a:srgbClr val="44546A"/>
                </a:solidFill>
                <a:latin typeface="arial" panose="020B0604020202020204" pitchFamily="34" charset="0"/>
              </a:rPr>
              <a:t>12</a:t>
            </a:r>
          </a:p>
          <a:p>
            <a:pPr algn="l"/>
            <a:r>
              <a:rPr lang="en-US" dirty="0">
                <a:solidFill>
                  <a:srgbClr val="44546A"/>
                </a:solidFill>
                <a:latin typeface="arial" panose="020B0604020202020204" pitchFamily="34" charset="0"/>
              </a:rPr>
              <a:t>y</a:t>
            </a:r>
          </a:p>
        </p:txBody>
      </p:sp>
      <p:sp>
        <p:nvSpPr>
          <p:cNvPr id="8" name="Right Arrow 7"/>
          <p:cNvSpPr/>
          <p:nvPr/>
        </p:nvSpPr>
        <p:spPr>
          <a:xfrm>
            <a:off x="5893561" y="2033517"/>
            <a:ext cx="818866" cy="285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solidFill>
                <a:prstClr val="white"/>
              </a:solidFill>
            </a:endParaRPr>
          </a:p>
        </p:txBody>
      </p:sp>
      <p:sp>
        <p:nvSpPr>
          <p:cNvPr id="11" name="Rectangle 3"/>
          <p:cNvSpPr txBox="1">
            <a:spLocks noChangeArrowheads="1"/>
          </p:cNvSpPr>
          <p:nvPr/>
        </p:nvSpPr>
        <p:spPr>
          <a:xfrm>
            <a:off x="838200" y="4066134"/>
            <a:ext cx="4771030" cy="1843347"/>
          </a:xfrm>
          <a:prstGeom prst="rect">
            <a:avLst/>
          </a:prstGeom>
        </p:spPr>
        <p:style>
          <a:lnRef idx="2">
            <a:schemeClr val="dk1"/>
          </a:lnRef>
          <a:fillRef idx="1">
            <a:schemeClr val="lt1"/>
          </a:fillRef>
          <a:effectRef idx="0">
            <a:schemeClr val="dk1"/>
          </a:effectRef>
          <a:fontRef idx="minor">
            <a:schemeClr val="dk1"/>
          </a:fontRef>
        </p:style>
        <p:txBody>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dk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dk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dk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dk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dk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lvl="1" indent="0" algn="l" defTabSz="449218" rtl="0">
              <a:spcBef>
                <a:spcPts val="1000"/>
              </a:spcBef>
              <a:buFont typeface="Arial" panose="020B0604020202020204" pitchFamily="34" charset="0"/>
              <a:buNone/>
              <a:defRPr/>
            </a:pPr>
            <a:r>
              <a:rPr lang="en-US" sz="1600" b="1" dirty="0">
                <a:solidFill>
                  <a:prstClr val="black"/>
                </a:solidFill>
                <a:latin typeface="Courier New" panose="02070309020205020404" pitchFamily="49" charset="0"/>
              </a:rPr>
              <a:t>#!/</a:t>
            </a:r>
            <a:r>
              <a:rPr lang="en-US" sz="1600" b="1" dirty="0" err="1">
                <a:solidFill>
                  <a:prstClr val="black"/>
                </a:solidFill>
                <a:latin typeface="Courier New" panose="02070309020205020404" pitchFamily="49" charset="0"/>
              </a:rPr>
              <a:t>usr</a:t>
            </a:r>
            <a:r>
              <a:rPr lang="en-US" sz="1600" b="1" dirty="0">
                <a:solidFill>
                  <a:prstClr val="black"/>
                </a:solidFill>
                <a:latin typeface="Courier New" panose="02070309020205020404" pitchFamily="49" charset="0"/>
              </a:rPr>
              <a:t>/bin/python</a:t>
            </a:r>
          </a:p>
          <a:p>
            <a:pPr marL="0" lvl="1" indent="0" algn="l" defTabSz="449218" rtl="0">
              <a:spcBef>
                <a:spcPts val="1000"/>
              </a:spcBef>
              <a:buFont typeface="Arial" panose="020B0604020202020204" pitchFamily="34" charset="0"/>
              <a:buNone/>
              <a:defRPr/>
            </a:pPr>
            <a:r>
              <a:rPr lang="en-US" sz="1600" b="1" dirty="0">
                <a:solidFill>
                  <a:prstClr val="black"/>
                </a:solidFill>
                <a:latin typeface="Courier New" panose="02070309020205020404" pitchFamily="49" charset="0"/>
              </a:rPr>
              <a:t>import </a:t>
            </a:r>
            <a:r>
              <a:rPr lang="en-US" sz="1600" b="1" dirty="0" err="1">
                <a:solidFill>
                  <a:prstClr val="black"/>
                </a:solidFill>
                <a:latin typeface="Courier New" panose="02070309020205020404" pitchFamily="49" charset="0"/>
              </a:rPr>
              <a:t>os</a:t>
            </a:r>
            <a:endParaRPr lang="en-US" sz="1600" b="1" dirty="0">
              <a:solidFill>
                <a:prstClr val="black"/>
              </a:solidFill>
              <a:latin typeface="Courier New" panose="02070309020205020404" pitchFamily="49" charset="0"/>
            </a:endParaRPr>
          </a:p>
          <a:p>
            <a:pPr marL="0" lvl="1" indent="0" algn="l" defTabSz="449218" rtl="0">
              <a:spcBef>
                <a:spcPts val="1000"/>
              </a:spcBef>
              <a:buFont typeface="Arial" panose="020B0604020202020204" pitchFamily="34" charset="0"/>
              <a:buNone/>
              <a:defRPr/>
            </a:pPr>
            <a:r>
              <a:rPr lang="en-US" sz="1600" b="1" dirty="0" smtClean="0">
                <a:solidFill>
                  <a:prstClr val="black"/>
                </a:solidFill>
                <a:latin typeface="Courier New" panose="02070309020205020404" pitchFamily="49" charset="0"/>
              </a:rPr>
              <a:t>user = </a:t>
            </a:r>
            <a:r>
              <a:rPr lang="en-US" sz="1600" b="1" dirty="0" err="1" smtClean="0">
                <a:solidFill>
                  <a:prstClr val="black"/>
                </a:solidFill>
                <a:latin typeface="Courier New" panose="02070309020205020404" pitchFamily="49" charset="0"/>
              </a:rPr>
              <a:t>os.environ</a:t>
            </a:r>
            <a:r>
              <a:rPr lang="en-US" sz="1600" b="1" dirty="0">
                <a:solidFill>
                  <a:prstClr val="black"/>
                </a:solidFill>
                <a:latin typeface="Courier New" panose="02070309020205020404" pitchFamily="49" charset="0"/>
              </a:rPr>
              <a:t>["USER</a:t>
            </a:r>
            <a:r>
              <a:rPr lang="en-US" sz="1600" b="1" dirty="0" smtClean="0">
                <a:solidFill>
                  <a:prstClr val="black"/>
                </a:solidFill>
                <a:latin typeface="Courier New" panose="02070309020205020404" pitchFamily="49" charset="0"/>
              </a:rPr>
              <a:t>"]</a:t>
            </a:r>
            <a:endParaRPr lang="en-US" sz="1600" b="1" dirty="0">
              <a:solidFill>
                <a:prstClr val="black"/>
              </a:solidFill>
              <a:latin typeface="Courier New" panose="02070309020205020404" pitchFamily="49" charset="0"/>
            </a:endParaRPr>
          </a:p>
          <a:p>
            <a:pPr marL="0" lvl="1" indent="0" algn="l" defTabSz="449218" rtl="0">
              <a:spcBef>
                <a:spcPts val="1000"/>
              </a:spcBef>
              <a:buFont typeface="Arial" panose="020B0604020202020204" pitchFamily="34" charset="0"/>
              <a:buNone/>
              <a:defRPr/>
            </a:pPr>
            <a:r>
              <a:rPr lang="en-US" sz="1600" b="1" dirty="0">
                <a:solidFill>
                  <a:prstClr val="black"/>
                </a:solidFill>
                <a:latin typeface="Courier New" panose="02070309020205020404" pitchFamily="49" charset="0"/>
              </a:rPr>
              <a:t>ret = </a:t>
            </a:r>
            <a:r>
              <a:rPr lang="en-US" sz="1600" b="1" dirty="0" err="1">
                <a:solidFill>
                  <a:prstClr val="black"/>
                </a:solidFill>
                <a:latin typeface="Courier New" panose="02070309020205020404" pitchFamily="49" charset="0"/>
              </a:rPr>
              <a:t>os.system</a:t>
            </a:r>
            <a:r>
              <a:rPr lang="en-US" sz="1600" b="1" dirty="0">
                <a:solidFill>
                  <a:prstClr val="black"/>
                </a:solidFill>
                <a:latin typeface="Courier New" panose="02070309020205020404" pitchFamily="49" charset="0"/>
              </a:rPr>
              <a:t>("echo hello " </a:t>
            </a:r>
            <a:r>
              <a:rPr lang="en-US" sz="1600" b="1" dirty="0" smtClean="0">
                <a:solidFill>
                  <a:prstClr val="black"/>
                </a:solidFill>
                <a:latin typeface="Courier New" panose="02070309020205020404" pitchFamily="49" charset="0"/>
              </a:rPr>
              <a:t>+ user)</a:t>
            </a:r>
            <a:endParaRPr lang="en-US" sz="1600" b="1" dirty="0">
              <a:solidFill>
                <a:prstClr val="black"/>
              </a:solidFill>
              <a:latin typeface="Courier New" panose="02070309020205020404" pitchFamily="49" charset="0"/>
            </a:endParaRPr>
          </a:p>
          <a:p>
            <a:pPr marL="0" lvl="1" indent="0" algn="l" defTabSz="449218" rtl="0">
              <a:spcBef>
                <a:spcPts val="1000"/>
              </a:spcBef>
              <a:buFont typeface="Arial" panose="020B0604020202020204" pitchFamily="34" charset="0"/>
              <a:buNone/>
              <a:defRPr/>
            </a:pPr>
            <a:r>
              <a:rPr lang="en-US" sz="1600" b="1" dirty="0">
                <a:solidFill>
                  <a:prstClr val="black"/>
                </a:solidFill>
                <a:latin typeface="Courier New" panose="02070309020205020404" pitchFamily="49" charset="0"/>
              </a:rPr>
              <a:t>print(ret)</a:t>
            </a:r>
          </a:p>
          <a:p>
            <a:pPr marL="0" lvl="1" indent="0" algn="l" defTabSz="449218" rtl="0">
              <a:spcBef>
                <a:spcPts val="1000"/>
              </a:spcBef>
              <a:buFont typeface="Arial" panose="020B0604020202020204" pitchFamily="34" charset="0"/>
              <a:buNone/>
              <a:defRPr/>
            </a:pPr>
            <a:endParaRPr lang="en-US" altLang="he-IL" sz="1600" dirty="0" smtClean="0">
              <a:solidFill>
                <a:prstClr val="black"/>
              </a:solidFill>
              <a:latin typeface="Courier New" panose="02070309020205020404" pitchFamily="49" charset="0"/>
            </a:endParaRPr>
          </a:p>
          <a:p>
            <a:pPr marL="0" lvl="1" indent="0" algn="l" defTabSz="449218" rtl="0">
              <a:spcBef>
                <a:spcPts val="1000"/>
              </a:spcBef>
              <a:buFont typeface="Arial" panose="020B0604020202020204" pitchFamily="34" charset="0"/>
              <a:buNone/>
              <a:defRPr/>
            </a:pPr>
            <a:endParaRPr lang="en-US" altLang="he-IL" sz="1600" b="1" dirty="0" smtClean="0">
              <a:solidFill>
                <a:prstClr val="black"/>
              </a:solidFill>
              <a:latin typeface="Courier New" panose="02070309020205020404" pitchFamily="49" charset="0"/>
            </a:endParaRPr>
          </a:p>
          <a:p>
            <a:pPr marL="685800" lvl="2" indent="-228577" algn="l" defTabSz="449218" rtl="0">
              <a:spcBef>
                <a:spcPts val="1000"/>
              </a:spcBef>
              <a:defRPr/>
            </a:pPr>
            <a:endParaRPr lang="en-US" altLang="he-IL" sz="1600" b="1" dirty="0" smtClean="0">
              <a:solidFill>
                <a:prstClr val="black"/>
              </a:solidFill>
              <a:latin typeface="Courier New" panose="02070309020205020404" pitchFamily="49" charset="0"/>
            </a:endParaRPr>
          </a:p>
        </p:txBody>
      </p:sp>
      <p:sp>
        <p:nvSpPr>
          <p:cNvPr id="12" name="Rectangle 11"/>
          <p:cNvSpPr/>
          <p:nvPr/>
        </p:nvSpPr>
        <p:spPr>
          <a:xfrm>
            <a:off x="6942167" y="4066134"/>
            <a:ext cx="358026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r>
              <a:rPr lang="en-US" dirty="0" smtClean="0">
                <a:solidFill>
                  <a:srgbClr val="222222"/>
                </a:solidFill>
                <a:latin typeface="arial" panose="020B0604020202020204" pitchFamily="34" charset="0"/>
              </a:rPr>
              <a:t>&gt; ./environment.py</a:t>
            </a:r>
          </a:p>
          <a:p>
            <a:pPr algn="l"/>
            <a:r>
              <a:rPr lang="en-US" dirty="0" err="1" smtClean="0">
                <a:solidFill>
                  <a:srgbClr val="44546A"/>
                </a:solidFill>
                <a:latin typeface="arial" panose="020B0604020202020204" pitchFamily="34" charset="0"/>
              </a:rPr>
              <a:t>ishai</a:t>
            </a:r>
            <a:endParaRPr lang="en-US" dirty="0">
              <a:solidFill>
                <a:srgbClr val="44546A"/>
              </a:solidFill>
              <a:latin typeface="arial" panose="020B0604020202020204" pitchFamily="34" charset="0"/>
            </a:endParaRPr>
          </a:p>
          <a:p>
            <a:pPr algn="l"/>
            <a:r>
              <a:rPr lang="en-US" dirty="0" smtClean="0">
                <a:solidFill>
                  <a:srgbClr val="44546A"/>
                </a:solidFill>
                <a:latin typeface="arial" panose="020B0604020202020204" pitchFamily="34" charset="0"/>
              </a:rPr>
              <a:t>0</a:t>
            </a:r>
            <a:endParaRPr lang="he-IL" dirty="0" smtClean="0">
              <a:solidFill>
                <a:srgbClr val="44546A"/>
              </a:solidFill>
              <a:latin typeface="arial" panose="020B0604020202020204" pitchFamily="34" charset="0"/>
            </a:endParaRPr>
          </a:p>
          <a:p>
            <a:pPr algn="l"/>
            <a:endParaRPr lang="he-IL" dirty="0">
              <a:solidFill>
                <a:srgbClr val="222222"/>
              </a:solidFill>
              <a:latin typeface="arial" panose="020B0604020202020204" pitchFamily="34" charset="0"/>
            </a:endParaRPr>
          </a:p>
          <a:p>
            <a:pPr algn="l"/>
            <a:endParaRPr lang="en-US" dirty="0">
              <a:solidFill>
                <a:srgbClr val="222222"/>
              </a:solidFill>
              <a:latin typeface="arial" panose="020B0604020202020204" pitchFamily="34" charset="0"/>
            </a:endParaRPr>
          </a:p>
        </p:txBody>
      </p:sp>
      <p:sp>
        <p:nvSpPr>
          <p:cNvPr id="13" name="Right Arrow 12"/>
          <p:cNvSpPr/>
          <p:nvPr/>
        </p:nvSpPr>
        <p:spPr>
          <a:xfrm>
            <a:off x="5866265" y="4666298"/>
            <a:ext cx="818866" cy="285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solidFill>
                <a:prstClr val="white"/>
              </a:solidFill>
            </a:endParaRPr>
          </a:p>
        </p:txBody>
      </p:sp>
    </p:spTree>
    <p:extLst>
      <p:ext uri="{BB962C8B-B14F-4D97-AF65-F5344CB8AC3E}">
        <p14:creationId xmlns:p14="http://schemas.microsoft.com/office/powerpoint/2010/main" xmlns="" val="127250658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851400" y="365125"/>
            <a:ext cx="24892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Modules</a:t>
            </a:r>
          </a:p>
        </p:txBody>
      </p:sp>
      <p:sp>
        <p:nvSpPr>
          <p:cNvPr id="13315" name="Rectangle 3"/>
          <p:cNvSpPr>
            <a:spLocks noGrp="1" noChangeArrowheads="1"/>
          </p:cNvSpPr>
          <p:nvPr>
            <p:ph idx="1"/>
          </p:nvPr>
        </p:nvSpPr>
        <p:spPr bwMode="auto">
          <a:xfrm>
            <a:off x="1658938" y="1409700"/>
            <a:ext cx="9188450" cy="4779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lvl="0" indent="-341313" algn="l" defTabSz="447675" rtl="0">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Collection of stuff in foo.py file</a:t>
            </a:r>
          </a:p>
          <a:p>
            <a:pPr marL="341313" lvl="1" indent="-341313" algn="l" defTabSz="447675" rtl="0">
              <a:spcBef>
                <a:spcPts val="1000"/>
              </a:spcBef>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functions, classes, variables</a:t>
            </a:r>
          </a:p>
          <a:p>
            <a:pPr marL="341313" lvl="0" indent="-341313" algn="l" defTabSz="447675" rtl="0">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Importing modules:</a:t>
            </a:r>
          </a:p>
          <a:p>
            <a:pPr marL="341313" lvl="1" indent="-341313" algn="l" defTabSz="447675" rtl="0">
              <a:spcBef>
                <a:spcPts val="1000"/>
              </a:spcBef>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import re; </a:t>
            </a:r>
          </a:p>
          <a:p>
            <a:pPr marL="341313" lvl="1" indent="-341313" algn="l" defTabSz="447675" rtl="0">
              <a:spcBef>
                <a:spcPts val="1000"/>
              </a:spcBef>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from re import match; </a:t>
            </a:r>
          </a:p>
          <a:p>
            <a:pPr marL="341313" lvl="1" indent="-341313" algn="l" defTabSz="447675" rtl="0">
              <a:spcBef>
                <a:spcPts val="1000"/>
              </a:spcBef>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Import with rename:</a:t>
            </a:r>
          </a:p>
          <a:p>
            <a:pPr marL="341313" lvl="1" indent="-341313" algn="l" defTabSz="447675" rtl="0">
              <a:spcBef>
                <a:spcPts val="1000"/>
              </a:spcBef>
              <a:buClr>
                <a:srgbClr val="000000"/>
              </a:buClr>
              <a:buSzPct val="100000"/>
              <a:buNone/>
              <a:tabLst>
                <a:tab pos="7258050" algn="r"/>
              </a:tabLst>
            </a:pPr>
            <a:r>
              <a:rPr lang="en-US" altLang="he-IL" sz="1900" b="1" dirty="0">
                <a:solidFill>
                  <a:srgbClr val="FF0000"/>
                </a:solidFill>
                <a:latin typeface="Courier New" panose="02070309020205020404" pitchFamily="49" charset="0"/>
                <a:cs typeface="Arial"/>
              </a:rPr>
              <a:t>	import re as regex</a:t>
            </a:r>
          </a:p>
          <a:p>
            <a:pPr marL="341313" lvl="1" indent="-341313" algn="l" defTabSz="447675" rtl="0">
              <a:spcBef>
                <a:spcPts val="1000"/>
              </a:spcBef>
              <a:buClr>
                <a:srgbClr val="000000"/>
              </a:buClr>
              <a:buSzPct val="100000"/>
              <a:buNone/>
              <a:tabLst>
                <a:tab pos="7258050" algn="r"/>
              </a:tabLst>
            </a:pPr>
            <a:r>
              <a:rPr lang="en-US" altLang="he-IL" sz="1900" b="1" dirty="0">
                <a:solidFill>
                  <a:srgbClr val="FF0000"/>
                </a:solidFill>
                <a:latin typeface="Courier New" panose="02070309020205020404" pitchFamily="49" charset="0"/>
                <a:cs typeface="Arial"/>
              </a:rPr>
              <a:t>	from re import match as m</a:t>
            </a:r>
          </a:p>
          <a:p>
            <a:pPr marL="341313" lvl="1" indent="-341313" algn="l" defTabSz="447675" rtl="0">
              <a:spcBef>
                <a:spcPts val="1000"/>
              </a:spcBef>
              <a:buClr>
                <a:srgbClr val="000000"/>
              </a:buClr>
              <a:buSzPct val="100000"/>
              <a:buNone/>
              <a:tabLst>
                <a:tab pos="7258050" algn="r"/>
              </a:tabLst>
            </a:pPr>
            <a:r>
              <a:rPr lang="en-US" altLang="he-IL" sz="1900" b="1" dirty="0">
                <a:solidFill>
                  <a:srgbClr val="000000"/>
                </a:solidFill>
                <a:latin typeface="Courier New" panose="02070309020205020404" pitchFamily="49" charset="0"/>
                <a:cs typeface="Arial"/>
              </a:rPr>
              <a:t>Before Python 2.0:</a:t>
            </a:r>
          </a:p>
          <a:p>
            <a:pPr marL="341313" lvl="2" indent="-341313" algn="l" defTabSz="447675" rtl="0">
              <a:spcBef>
                <a:spcPts val="1000"/>
              </a:spcBef>
              <a:buClr>
                <a:srgbClr val="000000"/>
              </a:buClr>
              <a:buSzPct val="100000"/>
              <a:buNone/>
              <a:tabLst>
                <a:tab pos="7258050" algn="r"/>
              </a:tabLst>
            </a:pPr>
            <a:r>
              <a:rPr lang="en-US" altLang="he-IL" sz="1600" b="1" dirty="0">
                <a:solidFill>
                  <a:srgbClr val="000000"/>
                </a:solidFill>
                <a:latin typeface="Courier New" panose="02070309020205020404" pitchFamily="49" charset="0"/>
                <a:cs typeface="Arial"/>
              </a:rPr>
              <a:t>	</a:t>
            </a:r>
            <a:r>
              <a:rPr lang="en-US" altLang="he-IL" sz="1900" b="1" dirty="0">
                <a:solidFill>
                  <a:srgbClr val="FF0000"/>
                </a:solidFill>
                <a:latin typeface="Courier New" panose="02070309020205020404" pitchFamily="49" charset="0"/>
                <a:cs typeface="Arial"/>
              </a:rPr>
              <a:t>import re; regex = re;</a:t>
            </a:r>
          </a:p>
          <a:p>
            <a:pPr marL="341313" lvl="2" indent="-341313" algn="l" defTabSz="447675" rtl="0">
              <a:spcBef>
                <a:spcPts val="1000"/>
              </a:spcBef>
              <a:buClr>
                <a:srgbClr val="000000"/>
              </a:buClr>
              <a:buSzPct val="100000"/>
              <a:buNone/>
              <a:tabLst>
                <a:tab pos="7258050" algn="r"/>
              </a:tabLst>
            </a:pPr>
            <a:r>
              <a:rPr lang="en-US" altLang="he-IL" sz="1900" b="1" dirty="0">
                <a:solidFill>
                  <a:srgbClr val="FF0000"/>
                </a:solidFill>
                <a:latin typeface="Courier New" panose="02070309020205020404" pitchFamily="49" charset="0"/>
                <a:cs typeface="Arial"/>
              </a:rPr>
              <a:t>	 del re</a:t>
            </a:r>
          </a:p>
          <a:p>
            <a:pPr marL="0" indent="0" algn="l" rtl="0" eaLnBrk="1" hangingPunct="1">
              <a:buNone/>
              <a:tabLst>
                <a:tab pos="7258050" algn="r"/>
              </a:tabLst>
            </a:pPr>
            <a:endParaRPr lang="en-US" altLang="he-IL" sz="1900" b="1" dirty="0" smtClean="0">
              <a:solidFill>
                <a:srgbClr val="FF0000"/>
              </a:solidFill>
              <a:latin typeface="Courier New" panose="02070309020205020404" pitchFamily="49" charset="0"/>
            </a:endParaRPr>
          </a:p>
        </p:txBody>
      </p:sp>
    </p:spTree>
    <p:extLst>
      <p:ext uri="{BB962C8B-B14F-4D97-AF65-F5344CB8AC3E}">
        <p14:creationId xmlns:p14="http://schemas.microsoft.com/office/powerpoint/2010/main" xmlns="" val="412567335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3727450" y="365125"/>
            <a:ext cx="4737100" cy="5238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Regular Expressions</a:t>
            </a:r>
          </a:p>
        </p:txBody>
      </p:sp>
      <p:sp>
        <p:nvSpPr>
          <p:cNvPr id="26627" name="Rectangle 3"/>
          <p:cNvSpPr>
            <a:spLocks noGrp="1" noChangeArrowheads="1"/>
          </p:cNvSpPr>
          <p:nvPr>
            <p:ph idx="1"/>
          </p:nvPr>
        </p:nvSpPr>
        <p:spPr bwMode="auto">
          <a:xfrm>
            <a:off x="742950" y="1676400"/>
            <a:ext cx="10706100" cy="3733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l" rtl="0" eaLnBrk="1" hangingPunct="1">
              <a:buNone/>
            </a:pPr>
            <a:r>
              <a:rPr lang="en-US" altLang="he-IL" sz="1900" b="1" dirty="0" smtClean="0">
                <a:latin typeface="Courier New" panose="02070309020205020404" pitchFamily="49" charset="0"/>
              </a:rPr>
              <a:t>Regular expressions are a powerful string manipulation tool</a:t>
            </a:r>
          </a:p>
          <a:p>
            <a:pPr marL="0" indent="0" algn="l" rtl="0" eaLnBrk="1" hangingPunct="1">
              <a:buNone/>
            </a:pPr>
            <a:r>
              <a:rPr lang="en-US" altLang="he-IL" sz="1900" b="1" dirty="0" smtClean="0">
                <a:latin typeface="Courier New" panose="02070309020205020404" pitchFamily="49" charset="0"/>
              </a:rPr>
              <a:t>All modern languages have similar library packages for regular expressions </a:t>
            </a:r>
          </a:p>
          <a:p>
            <a:pPr marL="0" indent="0" algn="l" rtl="0" eaLnBrk="1" hangingPunct="1">
              <a:buNone/>
            </a:pPr>
            <a:r>
              <a:rPr lang="en-US" altLang="he-IL" sz="1900" b="1" dirty="0" smtClean="0">
                <a:latin typeface="Courier New" panose="02070309020205020404" pitchFamily="49" charset="0"/>
              </a:rPr>
              <a:t>Use regular expressions to:</a:t>
            </a:r>
          </a:p>
          <a:p>
            <a:pPr marL="457200" lvl="1" indent="0" algn="l" rtl="0" eaLnBrk="1" hangingPunct="1">
              <a:buNone/>
            </a:pPr>
            <a:r>
              <a:rPr lang="en-US" altLang="he-IL" sz="1900" b="1" dirty="0" smtClean="0">
                <a:latin typeface="Courier New" panose="02070309020205020404" pitchFamily="49" charset="0"/>
              </a:rPr>
              <a:t>Search a string </a:t>
            </a:r>
            <a:r>
              <a:rPr lang="en-US" altLang="he-IL" sz="1900" dirty="0" smtClean="0">
                <a:latin typeface="Courier New" panose="02070309020205020404" pitchFamily="49" charset="0"/>
              </a:rPr>
              <a:t>(search and match)</a:t>
            </a:r>
          </a:p>
          <a:p>
            <a:pPr marL="457200" lvl="1" indent="0" algn="l" rtl="0" eaLnBrk="1" hangingPunct="1">
              <a:buNone/>
            </a:pPr>
            <a:r>
              <a:rPr lang="en-US" altLang="he-IL" sz="1900" b="1" dirty="0" smtClean="0">
                <a:latin typeface="Courier New" panose="02070309020205020404" pitchFamily="49" charset="0"/>
              </a:rPr>
              <a:t>Replace parts of a string </a:t>
            </a:r>
            <a:r>
              <a:rPr lang="en-US" altLang="he-IL" sz="1900" dirty="0" smtClean="0">
                <a:latin typeface="Courier New" panose="02070309020205020404" pitchFamily="49" charset="0"/>
              </a:rPr>
              <a:t>(sub)</a:t>
            </a:r>
          </a:p>
          <a:p>
            <a:pPr marL="457200" lvl="1" indent="0" algn="l" rtl="0" eaLnBrk="1" hangingPunct="1">
              <a:buNone/>
            </a:pPr>
            <a:r>
              <a:rPr lang="en-US" altLang="he-IL" sz="1900" b="1" dirty="0" smtClean="0">
                <a:latin typeface="Courier New" panose="02070309020205020404" pitchFamily="49" charset="0"/>
              </a:rPr>
              <a:t>Break strings into smaller pieces </a:t>
            </a:r>
            <a:r>
              <a:rPr lang="en-US" altLang="he-IL" sz="1900" dirty="0" smtClean="0">
                <a:latin typeface="Courier New" panose="02070309020205020404" pitchFamily="49" charset="0"/>
              </a:rPr>
              <a:t>(split)</a:t>
            </a:r>
          </a:p>
        </p:txBody>
      </p:sp>
    </p:spTree>
    <p:extLst>
      <p:ext uri="{BB962C8B-B14F-4D97-AF65-F5344CB8AC3E}">
        <p14:creationId xmlns:p14="http://schemas.microsoft.com/office/powerpoint/2010/main" xmlns="" val="42538101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905000" y="228600"/>
            <a:ext cx="8382000" cy="914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Python’s Regular Expression Syntax</a:t>
            </a:r>
          </a:p>
        </p:txBody>
      </p:sp>
      <p:graphicFrame>
        <p:nvGraphicFramePr>
          <p:cNvPr id="4" name="טבלה 3"/>
          <p:cNvGraphicFramePr>
            <a:graphicFrameLocks noGrp="1"/>
          </p:cNvGraphicFramePr>
          <p:nvPr>
            <p:extLst/>
          </p:nvPr>
        </p:nvGraphicFramePr>
        <p:xfrm>
          <a:off x="261937" y="1582738"/>
          <a:ext cx="11123613" cy="4519613"/>
        </p:xfrm>
        <a:graphic>
          <a:graphicData uri="http://schemas.openxmlformats.org/drawingml/2006/table">
            <a:tbl>
              <a:tblPr rtl="1" firstRow="1" bandRow="1">
                <a:tableStyleId>{5C22544A-7EE6-4342-B048-85BDC9FD1C3A}</a:tableStyleId>
              </a:tblPr>
              <a:tblGrid>
                <a:gridCol w="4008995"/>
                <a:gridCol w="4008995"/>
                <a:gridCol w="1906203"/>
                <a:gridCol w="1199420"/>
              </a:tblGrid>
              <a:tr h="523712">
                <a:tc>
                  <a:txBody>
                    <a:bodyPr/>
                    <a:lstStyle/>
                    <a:p>
                      <a:pPr algn="ctr" rtl="1"/>
                      <a:r>
                        <a:rPr lang="en-US" altLang="he-IL" sz="1400" dirty="0" smtClean="0"/>
                        <a:t>matches</a:t>
                      </a:r>
                      <a:endParaRPr lang="he-IL" sz="1400" dirty="0"/>
                    </a:p>
                  </a:txBody>
                  <a:tcPr marL="91443" marR="91443" marT="45728" marB="45728"/>
                </a:tc>
                <a:tc>
                  <a:txBody>
                    <a:bodyPr/>
                    <a:lstStyle/>
                    <a:p>
                      <a:pPr algn="ctr" rtl="1"/>
                      <a:r>
                        <a:rPr lang="en-US" sz="1400" dirty="0" smtClean="0"/>
                        <a:t>Example</a:t>
                      </a:r>
                      <a:endParaRPr lang="he-IL" sz="1400" dirty="0"/>
                    </a:p>
                  </a:txBody>
                  <a:tcPr marL="91443" marR="91443" marT="45728" marB="45728"/>
                </a:tc>
                <a:tc>
                  <a:txBody>
                    <a:bodyPr/>
                    <a:lstStyle/>
                    <a:p>
                      <a:pPr algn="ctr" rtl="1"/>
                      <a:r>
                        <a:rPr lang="en-US" sz="1400" dirty="0" smtClean="0"/>
                        <a:t>Explain</a:t>
                      </a:r>
                      <a:endParaRPr lang="he-IL" sz="1400" dirty="0"/>
                    </a:p>
                  </a:txBody>
                  <a:tcPr marL="91443" marR="91443" marT="45728" marB="45728"/>
                </a:tc>
                <a:tc>
                  <a:txBody>
                    <a:bodyPr/>
                    <a:lstStyle/>
                    <a:p>
                      <a:pPr algn="ctr" rtl="1"/>
                      <a:r>
                        <a:rPr lang="en-US" sz="1400" dirty="0" smtClean="0"/>
                        <a:t>Expression</a:t>
                      </a:r>
                      <a:endParaRPr lang="he-IL" sz="1400" dirty="0"/>
                    </a:p>
                  </a:txBody>
                  <a:tcPr marL="91443" marR="91443" marT="45728" marB="45728"/>
                </a:tc>
              </a:tr>
              <a:tr h="523712">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‘this’ and ‘that’, but not ‘</a:t>
                      </a:r>
                      <a:r>
                        <a:rPr lang="en-US" altLang="he-IL" sz="1400" dirty="0" err="1" smtClean="0"/>
                        <a:t>thisthat</a:t>
                      </a:r>
                      <a:r>
                        <a:rPr lang="en-US" altLang="he-IL" sz="1400" dirty="0" smtClean="0"/>
                        <a:t>’.</a:t>
                      </a:r>
                      <a:endParaRPr lang="he-IL" sz="1400" dirty="0" smtClean="0"/>
                    </a:p>
                    <a:p>
                      <a:pPr algn="ctr" rtl="1"/>
                      <a:endParaRPr lang="he-IL" sz="1400" dirty="0"/>
                    </a:p>
                  </a:txBody>
                  <a:tcPr marL="91443" marR="91443" marT="45728" marB="45728"/>
                </a:tc>
                <a:tc>
                  <a:txBody>
                    <a:bodyPr/>
                    <a:lstStyle/>
                    <a:p>
                      <a:pPr algn="ctr" rtl="1"/>
                      <a:r>
                        <a:rPr lang="en-US" altLang="he-IL" sz="1800" dirty="0" smtClean="0"/>
                        <a:t>“</a:t>
                      </a:r>
                      <a:r>
                        <a:rPr lang="en-US" altLang="he-IL" sz="1400" dirty="0" err="1" smtClean="0"/>
                        <a:t>this|that</a:t>
                      </a:r>
                      <a:r>
                        <a:rPr lang="en-US" altLang="he-IL" sz="1400" dirty="0" smtClean="0"/>
                        <a:t>”</a:t>
                      </a:r>
                      <a:endParaRPr lang="he-IL" sz="1400" dirty="0"/>
                    </a:p>
                  </a:txBody>
                  <a:tcPr marL="91443" marR="91443" marT="45728" marB="45728"/>
                </a:tc>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matches x or y</a:t>
                      </a:r>
                    </a:p>
                    <a:p>
                      <a:pPr algn="ctr" rtl="1"/>
                      <a:endParaRPr lang="he-IL" sz="1400" dirty="0"/>
                    </a:p>
                  </a:txBody>
                  <a:tcPr marL="91443" marR="91443" marT="45728" marB="45728"/>
                </a:tc>
                <a:tc>
                  <a:txBody>
                    <a:bodyPr/>
                    <a:lstStyle/>
                    <a:p>
                      <a:pPr algn="ctr" rtl="1"/>
                      <a:r>
                        <a:rPr lang="en-US" altLang="he-IL" sz="1400" dirty="0" err="1" smtClean="0"/>
                        <a:t>x|y</a:t>
                      </a:r>
                      <a:endParaRPr lang="he-IL" sz="1400" dirty="0"/>
                    </a:p>
                  </a:txBody>
                  <a:tcPr marL="91443" marR="91443" marT="45728" marB="45728"/>
                </a:tc>
              </a:tr>
              <a:tr h="548708">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 ’a’, ’aa’, etc.</a:t>
                      </a:r>
                    </a:p>
                    <a:p>
                      <a:pPr algn="ctr" rtl="1"/>
                      <a:endParaRPr lang="he-IL" sz="1400" dirty="0"/>
                    </a:p>
                  </a:txBody>
                  <a:tcPr marL="91443" marR="91443" marT="45728" marB="45728"/>
                </a:tc>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a:t>
                      </a:r>
                      <a:endParaRPr lang="he-IL" sz="1400" dirty="0"/>
                    </a:p>
                  </a:txBody>
                  <a:tcPr marL="91443" marR="91443" marT="45728" marB="45728"/>
                </a:tc>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matches zero or more x’s</a:t>
                      </a:r>
                    </a:p>
                  </a:txBody>
                  <a:tcPr marL="91443" marR="91443" marT="45728" marB="45728"/>
                </a:tc>
                <a:tc>
                  <a:txBody>
                    <a:bodyPr/>
                    <a:lstStyle/>
                    <a:p>
                      <a:pPr algn="ctr" rtl="1"/>
                      <a:r>
                        <a:rPr lang="en-US" altLang="he-IL" sz="1400" dirty="0" smtClean="0"/>
                        <a:t>x*</a:t>
                      </a:r>
                      <a:endParaRPr lang="he-IL" sz="1400" dirty="0"/>
                    </a:p>
                  </a:txBody>
                  <a:tcPr marL="91443" marR="91443" marT="45728" marB="45728"/>
                </a:tc>
              </a:tr>
              <a:tr h="548708">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’a’,’aa’,’</a:t>
                      </a:r>
                      <a:r>
                        <a:rPr lang="en-US" altLang="he-IL" sz="1600" dirty="0" err="1" smtClean="0"/>
                        <a:t>aaa</a:t>
                      </a:r>
                      <a:r>
                        <a:rPr lang="en-US" altLang="he-IL" sz="1600" dirty="0" smtClean="0"/>
                        <a:t>’, etc.</a:t>
                      </a:r>
                    </a:p>
                    <a:p>
                      <a:pPr algn="ctr" rtl="1"/>
                      <a:endParaRPr lang="he-IL" sz="1400" dirty="0"/>
                    </a:p>
                  </a:txBody>
                  <a:tcPr marL="91443" marR="91443" marT="45728" marB="45728"/>
                </a:tc>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a:t>
                      </a:r>
                      <a:endParaRPr lang="he-IL" sz="1400" dirty="0"/>
                    </a:p>
                  </a:txBody>
                  <a:tcPr marL="91443" marR="91443" marT="45728" marB="45728"/>
                </a:tc>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matches one or more x’s</a:t>
                      </a:r>
                    </a:p>
                  </a:txBody>
                  <a:tcPr marL="91443" marR="91443" marT="45728" marB="45728"/>
                </a:tc>
                <a:tc>
                  <a:txBody>
                    <a:bodyPr/>
                    <a:lstStyle/>
                    <a:p>
                      <a:pPr algn="ctr" rtl="1"/>
                      <a:r>
                        <a:rPr lang="en-US" altLang="he-IL" sz="1400" dirty="0" smtClean="0"/>
                        <a:t>x+</a:t>
                      </a:r>
                      <a:endParaRPr lang="he-IL" sz="1400" dirty="0"/>
                    </a:p>
                  </a:txBody>
                  <a:tcPr marL="91443" marR="91443" marT="45728" marB="45728"/>
                </a:tc>
              </a:tr>
              <a:tr h="523712">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 or ’a’</a:t>
                      </a:r>
                      <a:endParaRPr lang="he-IL" sz="1400" dirty="0" smtClean="0"/>
                    </a:p>
                    <a:p>
                      <a:pPr algn="ctr" rtl="1"/>
                      <a:endParaRPr lang="he-IL" sz="1400" dirty="0"/>
                    </a:p>
                  </a:txBody>
                  <a:tcPr marL="91443" marR="91443" marT="45728" marB="45728"/>
                </a:tc>
                <a:tc>
                  <a:txBody>
                    <a:bodyPr/>
                    <a:lstStyle/>
                    <a:p>
                      <a:pPr algn="ctr" rtl="1"/>
                      <a:r>
                        <a:rPr lang="en-US" altLang="he-IL" sz="1400" dirty="0" smtClean="0"/>
                        <a:t>“a?”</a:t>
                      </a:r>
                      <a:endParaRPr lang="he-IL" sz="1400" dirty="0"/>
                    </a:p>
                  </a:txBody>
                  <a:tcPr marL="91443" marR="91443" marT="45728" marB="45728"/>
                </a:tc>
                <a:tc>
                  <a:txBody>
                    <a:bodyPr/>
                    <a:lstStyle/>
                    <a:p>
                      <a:pPr algn="ctr" rtl="1"/>
                      <a:r>
                        <a:rPr lang="en-US" altLang="he-IL" sz="1400" dirty="0" smtClean="0"/>
                        <a:t>matches zero or one x’s</a:t>
                      </a:r>
                      <a:endParaRPr lang="he-IL" sz="1400" dirty="0"/>
                    </a:p>
                  </a:txBody>
                  <a:tcPr marL="91443" marR="91443" marT="45728" marB="45728"/>
                </a:tc>
                <a:tc>
                  <a:txBody>
                    <a:bodyPr/>
                    <a:lstStyle/>
                    <a:p>
                      <a:pPr algn="ctr" rtl="1"/>
                      <a:r>
                        <a:rPr lang="en-US" altLang="he-IL" sz="1400" dirty="0" smtClean="0"/>
                        <a:t>x?</a:t>
                      </a:r>
                      <a:endParaRPr lang="he-IL" sz="1400" dirty="0"/>
                    </a:p>
                  </a:txBody>
                  <a:tcPr marL="91443" marR="91443" marT="45728" marB="45728"/>
                </a:tc>
              </a:tr>
              <a:tr h="579192">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t>
                      </a:r>
                      <a:r>
                        <a:rPr lang="en-US" altLang="he-IL" sz="1600" dirty="0" err="1" smtClean="0"/>
                        <a:t>a’,’ac</a:t>
                      </a:r>
                      <a:r>
                        <a:rPr lang="en-US" altLang="he-IL" sz="1600" dirty="0" smtClean="0"/>
                        <a:t>’, etc.</a:t>
                      </a:r>
                    </a:p>
                    <a:p>
                      <a:pPr marL="0" marR="0" lvl="1" indent="0" algn="ctr" defTabSz="914309" rtl="1" eaLnBrk="1" fontAlgn="auto" latinLnBrk="0" hangingPunct="1">
                        <a:lnSpc>
                          <a:spcPct val="100000"/>
                        </a:lnSpc>
                        <a:spcBef>
                          <a:spcPts val="0"/>
                        </a:spcBef>
                        <a:spcAft>
                          <a:spcPts val="0"/>
                        </a:spcAft>
                        <a:buClrTx/>
                        <a:buSzTx/>
                        <a:buFontTx/>
                        <a:buNone/>
                        <a:tabLst/>
                        <a:defRPr/>
                      </a:pPr>
                      <a:endParaRPr lang="en-US" altLang="he-IL" sz="1600" dirty="0" smtClean="0"/>
                    </a:p>
                  </a:txBody>
                  <a:tcPr marL="91443" marR="91443" marT="45728" marB="45728"/>
                </a:tc>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a:t>
                      </a:r>
                    </a:p>
                  </a:txBody>
                  <a:tcPr marL="91443" marR="91443" marT="45728" marB="45728"/>
                </a:tc>
                <a:tc>
                  <a:txBody>
                    <a:bodyPr/>
                    <a:lstStyle/>
                    <a:p>
                      <a:pPr algn="ctr" rtl="1"/>
                      <a:r>
                        <a:rPr lang="en-US" altLang="he-IL" sz="1400" dirty="0" smtClean="0"/>
                        <a:t>matches any single character</a:t>
                      </a:r>
                      <a:endParaRPr lang="he-IL" sz="1400" dirty="0"/>
                    </a:p>
                  </a:txBody>
                  <a:tcPr marL="91443" marR="91443" marT="45728" marB="45728"/>
                </a:tc>
                <a:tc>
                  <a:txBody>
                    <a:bodyPr/>
                    <a:lstStyle/>
                    <a:p>
                      <a:pPr algn="ctr" rtl="1"/>
                      <a:r>
                        <a:rPr lang="en-US" altLang="he-IL" sz="1400" dirty="0" smtClean="0"/>
                        <a:t>“.”</a:t>
                      </a:r>
                      <a:endParaRPr lang="he-IL" sz="1400" dirty="0"/>
                    </a:p>
                  </a:txBody>
                  <a:tcPr marL="91443" marR="91443" marT="45728" marB="45728"/>
                </a:tc>
              </a:tr>
              <a:tr h="748157">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400" kern="1200" dirty="0" smtClean="0"/>
                        <a:t>’</a:t>
                      </a:r>
                      <a:r>
                        <a:rPr lang="en-US" altLang="he-IL" sz="1400" kern="1200" dirty="0" err="1" smtClean="0"/>
                        <a:t>abc</a:t>
                      </a:r>
                      <a:r>
                        <a:rPr lang="en-US" altLang="he-IL" sz="1400" kern="1200" dirty="0" smtClean="0"/>
                        <a:t>’, ‘</a:t>
                      </a:r>
                      <a:r>
                        <a:rPr lang="en-US" altLang="he-IL" sz="1400" kern="1200" dirty="0" err="1" smtClean="0"/>
                        <a:t>abcabc</a:t>
                      </a:r>
                      <a:r>
                        <a:rPr lang="en-US" altLang="he-IL" sz="1400" kern="1200" dirty="0" smtClean="0"/>
                        <a:t>’, ‘</a:t>
                      </a:r>
                      <a:r>
                        <a:rPr lang="en-US" altLang="he-IL" sz="1400" kern="1200" dirty="0" err="1" smtClean="0"/>
                        <a:t>abcabcabc</a:t>
                      </a:r>
                      <a:r>
                        <a:rPr lang="en-US" altLang="he-IL" sz="1400" kern="1200" dirty="0" smtClean="0"/>
                        <a:t>’, etc.</a:t>
                      </a:r>
                    </a:p>
                    <a:p>
                      <a:pPr marL="0" marR="0" lvl="1" indent="0" algn="ctr" defTabSz="914309" rtl="1" eaLnBrk="1" fontAlgn="auto" latinLnBrk="0" hangingPunct="1">
                        <a:lnSpc>
                          <a:spcPct val="100000"/>
                        </a:lnSpc>
                        <a:spcBef>
                          <a:spcPts val="0"/>
                        </a:spcBef>
                        <a:spcAft>
                          <a:spcPts val="0"/>
                        </a:spcAft>
                        <a:buClrTx/>
                        <a:buSzTx/>
                        <a:buFontTx/>
                        <a:buNone/>
                        <a:tabLst/>
                        <a:defRPr/>
                      </a:pPr>
                      <a:endParaRPr lang="en-US" altLang="he-IL" sz="1400" kern="1200" dirty="0" smtClean="0">
                        <a:solidFill>
                          <a:schemeClr val="dk1"/>
                        </a:solidFill>
                        <a:latin typeface="+mn-lt"/>
                        <a:ea typeface="+mn-ea"/>
                        <a:cs typeface="+mn-cs"/>
                      </a:endParaRPr>
                    </a:p>
                  </a:txBody>
                  <a:tcPr marL="91443" marR="91443" marT="45728" marB="45728"/>
                </a:tc>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400" kern="1200" dirty="0" smtClean="0"/>
                        <a:t>“(</a:t>
                      </a:r>
                      <a:r>
                        <a:rPr lang="en-US" altLang="he-IL" sz="1400" kern="1200" dirty="0" err="1" smtClean="0"/>
                        <a:t>abc</a:t>
                      </a:r>
                      <a:r>
                        <a:rPr lang="en-US" altLang="he-IL" sz="1400" kern="1200" dirty="0" smtClean="0"/>
                        <a:t>)+”</a:t>
                      </a:r>
                      <a:endParaRPr lang="en-US" altLang="he-IL" sz="1400" kern="1200" dirty="0" smtClean="0">
                        <a:solidFill>
                          <a:schemeClr val="dk1"/>
                        </a:solidFill>
                        <a:latin typeface="+mn-lt"/>
                        <a:ea typeface="+mn-ea"/>
                        <a:cs typeface="+mn-cs"/>
                      </a:endParaRPr>
                    </a:p>
                  </a:txBody>
                  <a:tcPr marL="91443" marR="91443" marT="45728" marB="45728"/>
                </a:tc>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kern="1200" dirty="0" smtClean="0"/>
                        <a:t>Parentheses can be used for grouping</a:t>
                      </a:r>
                      <a:endParaRPr lang="en-US" altLang="he-IL" sz="1400" kern="1200" dirty="0" smtClean="0">
                        <a:solidFill>
                          <a:schemeClr val="dk1"/>
                        </a:solidFill>
                        <a:latin typeface="+mn-lt"/>
                        <a:ea typeface="+mn-ea"/>
                        <a:cs typeface="+mn-cs"/>
                      </a:endParaRPr>
                    </a:p>
                  </a:txBody>
                  <a:tcPr marL="91443" marR="91443" marT="45728" marB="45728"/>
                </a:tc>
                <a:tc>
                  <a:txBody>
                    <a:bodyPr/>
                    <a:lstStyle/>
                    <a:p>
                      <a:pPr algn="ctr" rtl="1"/>
                      <a:r>
                        <a:rPr lang="en-US" altLang="he-IL" sz="1400" kern="1200" dirty="0" smtClean="0"/>
                        <a:t>Parentheses</a:t>
                      </a:r>
                      <a:endParaRPr lang="he-IL" sz="1400" kern="1200" dirty="0">
                        <a:solidFill>
                          <a:schemeClr val="dk1"/>
                        </a:solidFill>
                        <a:latin typeface="+mn-lt"/>
                        <a:ea typeface="+mn-ea"/>
                        <a:cs typeface="+mn-cs"/>
                      </a:endParaRPr>
                    </a:p>
                  </a:txBody>
                  <a:tcPr marL="91443" marR="91443" marT="45728" marB="45728"/>
                </a:tc>
              </a:tr>
              <a:tr h="523712">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’aa’ or</a:t>
                      </a:r>
                      <a:r>
                        <a:rPr lang="en-US" altLang="he-IL" sz="2000" dirty="0" smtClean="0"/>
                        <a:t> </a:t>
                      </a:r>
                      <a:r>
                        <a:rPr lang="en-US" altLang="he-IL" sz="1600" dirty="0" smtClean="0"/>
                        <a:t>’</a:t>
                      </a:r>
                      <a:r>
                        <a:rPr lang="en-US" altLang="he-IL" sz="1600" dirty="0" err="1" smtClean="0"/>
                        <a:t>aaa</a:t>
                      </a:r>
                      <a:r>
                        <a:rPr lang="en-US" altLang="he-IL" sz="1600" dirty="0" smtClean="0"/>
                        <a:t>’</a:t>
                      </a:r>
                    </a:p>
                  </a:txBody>
                  <a:tcPr marL="91443" marR="91443" marT="45728" marB="45728"/>
                </a:tc>
                <a:tc>
                  <a:txBody>
                    <a:bodyPr/>
                    <a:lstStyle/>
                    <a:p>
                      <a:pPr marL="0" marR="0" lvl="1" indent="0" algn="ctr" defTabSz="914309" rtl="1" eaLnBrk="1" fontAlgn="auto" latinLnBrk="0" hangingPunct="1">
                        <a:lnSpc>
                          <a:spcPct val="100000"/>
                        </a:lnSpc>
                        <a:spcBef>
                          <a:spcPts val="0"/>
                        </a:spcBef>
                        <a:spcAft>
                          <a:spcPts val="0"/>
                        </a:spcAft>
                        <a:buClrTx/>
                        <a:buSzTx/>
                        <a:buFontTx/>
                        <a:buNone/>
                        <a:tabLst/>
                        <a:defRPr/>
                      </a:pPr>
                      <a:r>
                        <a:rPr lang="en-US" altLang="he-IL" sz="1600" dirty="0" smtClean="0"/>
                        <a:t>“a{2,3}”</a:t>
                      </a:r>
                    </a:p>
                  </a:txBody>
                  <a:tcPr marL="91443" marR="91443" marT="45728" marB="45728"/>
                </a:tc>
                <a:tc>
                  <a:txBody>
                    <a:bodyPr/>
                    <a:lstStyle/>
                    <a:p>
                      <a:pPr marL="0" marR="0" indent="0" algn="ctr" defTabSz="914309" rtl="1" eaLnBrk="1" fontAlgn="auto" latinLnBrk="0" hangingPunct="1">
                        <a:lnSpc>
                          <a:spcPct val="100000"/>
                        </a:lnSpc>
                        <a:spcBef>
                          <a:spcPts val="0"/>
                        </a:spcBef>
                        <a:spcAft>
                          <a:spcPts val="0"/>
                        </a:spcAft>
                        <a:buClrTx/>
                        <a:buSzTx/>
                        <a:buFontTx/>
                        <a:buNone/>
                        <a:tabLst/>
                        <a:defRPr/>
                      </a:pPr>
                      <a:r>
                        <a:rPr lang="en-US" altLang="he-IL" sz="1400" dirty="0" smtClean="0"/>
                        <a:t>matches </a:t>
                      </a:r>
                      <a:r>
                        <a:rPr lang="en-US" altLang="he-IL" sz="1400" dirty="0" err="1" smtClean="0"/>
                        <a:t>i</a:t>
                      </a:r>
                      <a:r>
                        <a:rPr lang="en-US" altLang="he-IL" sz="1400" dirty="0" smtClean="0"/>
                        <a:t> x‘s, where m&lt;</a:t>
                      </a:r>
                      <a:r>
                        <a:rPr lang="en-US" altLang="he-IL" sz="1400" dirty="0" err="1" smtClean="0"/>
                        <a:t>i</a:t>
                      </a:r>
                      <a:r>
                        <a:rPr lang="en-US" altLang="he-IL" sz="1400" dirty="0" smtClean="0"/>
                        <a:t>&lt; n</a:t>
                      </a:r>
                    </a:p>
                  </a:txBody>
                  <a:tcPr marL="91443" marR="91443" marT="45728" marB="45728"/>
                </a:tc>
                <a:tc>
                  <a:txBody>
                    <a:bodyPr/>
                    <a:lstStyle/>
                    <a:p>
                      <a:pPr algn="ctr" rtl="1"/>
                      <a:r>
                        <a:rPr lang="en-US" altLang="he-IL" sz="1400" dirty="0" smtClean="0"/>
                        <a:t>x{m, n} </a:t>
                      </a:r>
                      <a:endParaRPr lang="he-IL" sz="1400" dirty="0"/>
                    </a:p>
                  </a:txBody>
                  <a:tcPr marL="91443" marR="91443" marT="45728" marB="45728"/>
                </a:tc>
              </a:tr>
            </a:tbl>
          </a:graphicData>
        </a:graphic>
      </p:graphicFrame>
    </p:spTree>
    <p:extLst>
      <p:ext uri="{BB962C8B-B14F-4D97-AF65-F5344CB8AC3E}">
        <p14:creationId xmlns:p14="http://schemas.microsoft.com/office/powerpoint/2010/main" xmlns="" val="266283305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800350" y="288925"/>
            <a:ext cx="6591300" cy="13255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he-IL" smtClean="0">
                <a:solidFill>
                  <a:schemeClr val="bg1"/>
                </a:solidFill>
              </a:rPr>
              <a:t>Q: What’s a match object?</a:t>
            </a:r>
          </a:p>
        </p:txBody>
      </p:sp>
      <p:sp>
        <p:nvSpPr>
          <p:cNvPr id="28675" name="Content Placeholder 2"/>
          <p:cNvSpPr>
            <a:spLocks noGrp="1"/>
          </p:cNvSpPr>
          <p:nvPr>
            <p:ph idx="1"/>
          </p:nvPr>
        </p:nvSpPr>
        <p:spPr bwMode="auto">
          <a:xfrm>
            <a:off x="2209800" y="1168400"/>
            <a:ext cx="8153400" cy="5334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rtl="0" eaLnBrk="1" hangingPunct="1"/>
            <a:r>
              <a:rPr lang="en-US" altLang="he-IL" sz="1900" b="1" smtClean="0">
                <a:latin typeface="Courier New" panose="02070309020205020404" pitchFamily="49" charset="0"/>
              </a:rPr>
              <a:t>A: an instance of the match class with the details of the match result</a:t>
            </a:r>
          </a:p>
          <a:p>
            <a:pPr lvl="1" algn="l" rtl="0" eaLnBrk="1" hangingPunct="1">
              <a:buFontTx/>
              <a:buNone/>
            </a:pPr>
            <a:endParaRPr lang="en-US" altLang="he-IL" sz="1200" smtClean="0">
              <a:latin typeface="Courier"/>
              <a:ea typeface="MS PGothic" panose="020B0600070205080204" pitchFamily="34" charset="-128"/>
            </a:endParaRPr>
          </a:p>
          <a:p>
            <a:pPr lvl="1" algn="l" rtl="0" eaLnBrk="1" hangingPunct="1">
              <a:buFontTx/>
              <a:buNone/>
            </a:pPr>
            <a:r>
              <a:rPr lang="en-US" altLang="he-IL" sz="1900" smtClean="0">
                <a:latin typeface="Courier New" panose="02070309020205020404" pitchFamily="49" charset="0"/>
              </a:rPr>
              <a:t>&gt;&gt;&gt; r1 = re.search("a*b","fooaaabcde")</a:t>
            </a:r>
          </a:p>
          <a:p>
            <a:pPr lvl="1" algn="l" rtl="0" eaLnBrk="1" hangingPunct="1">
              <a:buFontTx/>
              <a:buNone/>
            </a:pPr>
            <a:r>
              <a:rPr lang="en-US" altLang="he-IL" sz="1900" smtClean="0">
                <a:latin typeface="Courier New" panose="02070309020205020404" pitchFamily="49" charset="0"/>
              </a:rPr>
              <a:t>&gt;&gt;&gt; r1.group()  # group returns string matched</a:t>
            </a:r>
          </a:p>
          <a:p>
            <a:pPr lvl="1" algn="l" rtl="0" eaLnBrk="1" hangingPunct="1">
              <a:buFontTx/>
              <a:buNone/>
            </a:pPr>
            <a:r>
              <a:rPr lang="en-US" altLang="he-IL" sz="1900" smtClean="0">
                <a:latin typeface="Courier New" panose="02070309020205020404" pitchFamily="49" charset="0"/>
              </a:rPr>
              <a:t>'aaab'</a:t>
            </a:r>
          </a:p>
          <a:p>
            <a:pPr lvl="1" algn="l" rtl="0" eaLnBrk="1" hangingPunct="1">
              <a:buFontTx/>
              <a:buNone/>
            </a:pPr>
            <a:r>
              <a:rPr lang="en-US" altLang="he-IL" sz="1900" smtClean="0">
                <a:latin typeface="Courier New" panose="02070309020205020404" pitchFamily="49" charset="0"/>
              </a:rPr>
              <a:t>&gt;&gt;&gt; r1.start()  # index of the match start</a:t>
            </a:r>
          </a:p>
          <a:p>
            <a:pPr lvl="1" algn="l" rtl="0" eaLnBrk="1" hangingPunct="1">
              <a:buFontTx/>
              <a:buNone/>
            </a:pPr>
            <a:r>
              <a:rPr lang="en-US" altLang="he-IL" sz="1900" smtClean="0">
                <a:latin typeface="Courier New" panose="02070309020205020404" pitchFamily="49" charset="0"/>
              </a:rPr>
              <a:t>3</a:t>
            </a:r>
          </a:p>
          <a:p>
            <a:pPr lvl="1" algn="l" rtl="0" eaLnBrk="1" hangingPunct="1">
              <a:buFontTx/>
              <a:buNone/>
            </a:pPr>
            <a:r>
              <a:rPr lang="en-US" altLang="he-IL" sz="1900" smtClean="0">
                <a:latin typeface="Courier New" panose="02070309020205020404" pitchFamily="49" charset="0"/>
              </a:rPr>
              <a:t>&gt;&gt;&gt; r1.end()    # index of the match end</a:t>
            </a:r>
          </a:p>
          <a:p>
            <a:pPr lvl="1" algn="l" rtl="0" eaLnBrk="1" hangingPunct="1">
              <a:buFontTx/>
              <a:buNone/>
            </a:pPr>
            <a:r>
              <a:rPr lang="en-US" altLang="he-IL" sz="1900" smtClean="0">
                <a:latin typeface="Courier New" panose="02070309020205020404" pitchFamily="49" charset="0"/>
              </a:rPr>
              <a:t>7</a:t>
            </a:r>
          </a:p>
          <a:p>
            <a:pPr lvl="1" algn="l" rtl="0" eaLnBrk="1" hangingPunct="1">
              <a:buFontTx/>
              <a:buNone/>
            </a:pPr>
            <a:r>
              <a:rPr lang="en-US" altLang="he-IL" sz="1900" smtClean="0">
                <a:latin typeface="Courier New" panose="02070309020205020404" pitchFamily="49" charset="0"/>
              </a:rPr>
              <a:t>&gt;&gt;&gt; r1.span()   # tuple of (start, end)</a:t>
            </a:r>
          </a:p>
          <a:p>
            <a:pPr lvl="1" algn="l" rtl="0" eaLnBrk="1" hangingPunct="1">
              <a:buFontTx/>
              <a:buNone/>
            </a:pPr>
            <a:r>
              <a:rPr lang="en-US" altLang="he-IL" sz="1900" smtClean="0">
                <a:latin typeface="Courier New" panose="02070309020205020404" pitchFamily="49" charset="0"/>
              </a:rPr>
              <a:t>(3, 7)</a:t>
            </a:r>
          </a:p>
          <a:p>
            <a:pPr lvl="1" algn="l" rtl="0" eaLnBrk="1" hangingPunct="1">
              <a:buFontTx/>
              <a:buNone/>
            </a:pPr>
            <a:endParaRPr lang="en-US" altLang="he-IL" smtClean="0">
              <a:latin typeface="Courier"/>
              <a:ea typeface="MS PGothic" panose="020B0600070205080204" pitchFamily="34" charset="-128"/>
            </a:endParaRPr>
          </a:p>
          <a:p>
            <a:pPr algn="l" rtl="0" eaLnBrk="1" hangingPunct="1">
              <a:buFont typeface="Symbol" panose="05050102010706020507" pitchFamily="18" charset="2"/>
              <a:buNone/>
            </a:pPr>
            <a:endParaRPr lang="en-US" altLang="he-IL" smtClean="0">
              <a:ea typeface="MS PGothic" panose="020B0600070205080204" pitchFamily="34" charset="-128"/>
            </a:endParaRPr>
          </a:p>
        </p:txBody>
      </p:sp>
    </p:spTree>
    <p:extLst>
      <p:ext uri="{BB962C8B-B14F-4D97-AF65-F5344CB8AC3E}">
        <p14:creationId xmlns:p14="http://schemas.microsoft.com/office/powerpoint/2010/main" xmlns="" val="189960878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317376" y="295928"/>
            <a:ext cx="7643812" cy="1143000"/>
          </a:xfrm>
        </p:spPr>
        <p:txBody>
          <a:bodyPr/>
          <a:lstStyle/>
          <a:p>
            <a:r>
              <a:rPr lang="en-US" dirty="0">
                <a:solidFill>
                  <a:schemeClr val="bg1"/>
                </a:solidFill>
                <a:cs typeface="Times New Roman" panose="02020603050405020304" pitchFamily="18" charset="0"/>
              </a:rPr>
              <a:t>File Name Generation </a:t>
            </a:r>
          </a:p>
        </p:txBody>
      </p:sp>
      <p:sp>
        <p:nvSpPr>
          <p:cNvPr id="31747" name="Rectangle 3"/>
          <p:cNvSpPr>
            <a:spLocks noGrp="1" noChangeArrowheads="1"/>
          </p:cNvSpPr>
          <p:nvPr>
            <p:ph idx="1"/>
          </p:nvPr>
        </p:nvSpPr>
        <p:spPr/>
        <p:txBody>
          <a:bodyPr/>
          <a:lstStyle/>
          <a:p>
            <a:pPr algn="l" rtl="0" eaLnBrk="1" hangingPunct="1"/>
            <a:r>
              <a:rPr lang="en-US" sz="2400" dirty="0">
                <a:cs typeface="Arial" panose="020B0604020202020204" pitchFamily="34" charset="0"/>
              </a:rPr>
              <a:t>Think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dirty="0" smtClean="0">
                <a:cs typeface="Arial" panose="020B0604020202020204" pitchFamily="34" charset="0"/>
              </a:rPr>
              <a:t>in </a:t>
            </a:r>
            <a:r>
              <a:rPr lang="en-US" sz="2400" dirty="0">
                <a:cs typeface="Arial" panose="020B0604020202020204" pitchFamily="34" charset="0"/>
              </a:rPr>
              <a:t>directory </a:t>
            </a:r>
            <a:r>
              <a:rPr lang="en-US" sz="2400" dirty="0" smtClean="0">
                <a:cs typeface="Arial" panose="020B0604020202020204" pitchFamily="34" charset="0"/>
              </a:rPr>
              <a:t>“careful” </a:t>
            </a:r>
            <a:r>
              <a:rPr lang="en-US" sz="2400" dirty="0">
                <a:cs typeface="Arial" panose="020B0604020202020204" pitchFamily="34" charset="0"/>
              </a:rPr>
              <a:t>there are two files a1 and </a:t>
            </a:r>
            <a:r>
              <a:rPr lang="en-US" sz="2400" dirty="0" smtClean="0">
                <a:cs typeface="Arial" panose="020B0604020202020204" pitchFamily="34" charset="0"/>
              </a:rPr>
              <a:t>a2</a:t>
            </a:r>
            <a:endParaRPr lang="en-US" sz="2400" dirty="0">
              <a:cs typeface="Arial" panose="020B0604020202020204" pitchFamily="34" charset="0"/>
            </a:endParaRPr>
          </a:p>
          <a:p>
            <a:pPr lvl="1" algn="l" rtl="0"/>
            <a:r>
              <a:rPr lang="en-US" dirty="0">
                <a:solidFill>
                  <a:srgbClr val="006F6C"/>
                </a:solidFill>
                <a:cs typeface="Arial" panose="020B0604020202020204" pitchFamily="34" charset="0"/>
              </a:rPr>
              <a:t>What will happen if we run the following command in this </a:t>
            </a:r>
            <a:r>
              <a:rPr lang="en-US" dirty="0" smtClean="0">
                <a:solidFill>
                  <a:srgbClr val="006F6C"/>
                </a:solidFill>
                <a:cs typeface="Arial" panose="020B0604020202020204" pitchFamily="34" charset="0"/>
              </a:rPr>
              <a:t>directory:</a:t>
            </a:r>
            <a:r>
              <a:rPr lang="en-US" dirty="0">
                <a:solidFill>
                  <a:srgbClr val="006F6C"/>
                </a:solidFill>
                <a:cs typeface="Arial" panose="020B0604020202020204" pitchFamily="34" charset="0"/>
              </a:rPr>
              <a:t/>
            </a:r>
            <a:br>
              <a:rPr lang="en-US" dirty="0">
                <a:solidFill>
                  <a:srgbClr val="006F6C"/>
                </a:solidFill>
                <a:cs typeface="Arial" panose="020B0604020202020204" pitchFamily="34" charset="0"/>
              </a:rPr>
            </a:br>
            <a:r>
              <a:rPr lang="en-US" dirty="0" smtClean="0">
                <a:solidFill>
                  <a:srgbClr val="006F6C"/>
                </a:solidFill>
                <a:cs typeface="Arial" panose="020B0604020202020204" pitchFamily="34" charset="0"/>
              </a:rPr>
              <a:t/>
            </a:r>
            <a:br>
              <a:rPr lang="en-US" dirty="0" smtClean="0">
                <a:solidFill>
                  <a:srgbClr val="006F6C"/>
                </a:solidFill>
                <a:cs typeface="Arial" panose="020B0604020202020204" pitchFamily="34" charset="0"/>
              </a:rPr>
            </a:b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a:solidFill>
                  <a:schemeClr val="accent5"/>
                </a:solidFill>
                <a:cs typeface="Arial" panose="020B0604020202020204" pitchFamily="34" charset="0"/>
              </a:rPr>
              <a:t>mv a*</a:t>
            </a:r>
          </a:p>
        </p:txBody>
      </p:sp>
    </p:spTree>
    <p:extLst>
      <p:ext uri="{BB962C8B-B14F-4D97-AF65-F5344CB8AC3E}">
        <p14:creationId xmlns:p14="http://schemas.microsoft.com/office/powerpoint/2010/main" xmlns="" val="6594780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37802" y="240734"/>
            <a:ext cx="7793037" cy="1143000"/>
          </a:xfrm>
        </p:spPr>
        <p:txBody>
          <a:bodyPr/>
          <a:lstStyle/>
          <a:p>
            <a:r>
              <a:rPr lang="he-IL" dirty="0">
                <a:solidFill>
                  <a:schemeClr val="bg1"/>
                </a:solidFill>
                <a:cs typeface="Times New Roman" panose="02020603050405020304" pitchFamily="18" charset="0"/>
              </a:rPr>
              <a:t>מערכת הקבצים </a:t>
            </a:r>
            <a:r>
              <a:rPr lang="he-IL" dirty="0" smtClean="0">
                <a:solidFill>
                  <a:schemeClr val="bg1"/>
                </a:solidFill>
                <a:cs typeface="Times New Roman" panose="02020603050405020304" pitchFamily="18" charset="0"/>
              </a:rPr>
              <a:t>– תרגול</a:t>
            </a:r>
            <a:endParaRPr lang="en-US" dirty="0">
              <a:solidFill>
                <a:schemeClr val="bg1"/>
              </a:solidFill>
              <a:cs typeface="Times New Roman" panose="02020603050405020304" pitchFamily="18" charset="0"/>
            </a:endParaRPr>
          </a:p>
        </p:txBody>
      </p:sp>
      <p:sp>
        <p:nvSpPr>
          <p:cNvPr id="32771" name="Rectangle 3"/>
          <p:cNvSpPr>
            <a:spLocks noGrp="1" noChangeArrowheads="1"/>
          </p:cNvSpPr>
          <p:nvPr>
            <p:ph idx="1"/>
          </p:nvPr>
        </p:nvSpPr>
        <p:spPr/>
        <p:txBody>
          <a:bodyPr>
            <a:normAutofit fontScale="92500" lnSpcReduction="20000"/>
          </a:bodyPr>
          <a:lstStyle/>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צור שני קבצים חדשים, </a:t>
            </a:r>
            <a:r>
              <a:rPr lang="en-US" sz="1400" dirty="0">
                <a:latin typeface="Times New Roman" panose="02020603050405020304" pitchFamily="18" charset="0"/>
                <a:ea typeface="Times New Roman" panose="02020603050405020304" pitchFamily="18" charset="0"/>
                <a:cs typeface="David" panose="020E0502060401010101" pitchFamily="34" charset="-79"/>
              </a:rPr>
              <a:t>song1</a:t>
            </a:r>
            <a:r>
              <a:rPr lang="he-IL" sz="1400" dirty="0">
                <a:latin typeface="Times New Roman" panose="02020603050405020304" pitchFamily="18" charset="0"/>
                <a:ea typeface="Times New Roman" panose="02020603050405020304" pitchFamily="18" charset="0"/>
                <a:cs typeface="David" panose="020E0502060401010101" pitchFamily="34" charset="-79"/>
              </a:rPr>
              <a:t> ו</a:t>
            </a:r>
            <a:r>
              <a:rPr lang="en-US" sz="1400" dirty="0" smtClean="0">
                <a:latin typeface="Times New Roman" panose="02020603050405020304" pitchFamily="18" charset="0"/>
                <a:ea typeface="Times New Roman" panose="02020603050405020304" pitchFamily="18" charset="0"/>
                <a:cs typeface="David" panose="020E0502060401010101" pitchFamily="34" charset="-79"/>
              </a:rPr>
              <a:t>song2-</a:t>
            </a:r>
            <a:r>
              <a:rPr lang="he-IL" sz="1400" dirty="0" smtClean="0">
                <a:latin typeface="Times New Roman" panose="02020603050405020304" pitchFamily="18" charset="0"/>
                <a:ea typeface="Times New Roman" panose="02020603050405020304" pitchFamily="18" charset="0"/>
                <a:cs typeface="David" panose="020E0502060401010101" pitchFamily="34" charset="-79"/>
              </a:rPr>
              <a:t> </a:t>
            </a:r>
            <a:r>
              <a:rPr lang="he-IL" sz="1400" dirty="0">
                <a:latin typeface="Times New Roman" panose="02020603050405020304" pitchFamily="18" charset="0"/>
                <a:ea typeface="Times New Roman" panose="02020603050405020304" pitchFamily="18" charset="0"/>
                <a:cs typeface="David" panose="020E0502060401010101" pitchFamily="34" charset="-79"/>
              </a:rPr>
              <a:t>והקלד לתוכם תוכן כרצונך</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הצג את תוכן </a:t>
            </a:r>
            <a:r>
              <a:rPr lang="en-US" sz="1400" dirty="0">
                <a:latin typeface="Times New Roman" panose="02020603050405020304" pitchFamily="18" charset="0"/>
                <a:ea typeface="Times New Roman" panose="02020603050405020304" pitchFamily="18" charset="0"/>
                <a:cs typeface="David" panose="020E0502060401010101" pitchFamily="34" charset="-79"/>
              </a:rPr>
              <a:t>song1</a:t>
            </a: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העתק את </a:t>
            </a:r>
            <a:r>
              <a:rPr lang="en-US" sz="1400" dirty="0">
                <a:latin typeface="Times New Roman" panose="02020603050405020304" pitchFamily="18" charset="0"/>
                <a:ea typeface="Times New Roman" panose="02020603050405020304" pitchFamily="18" charset="0"/>
                <a:cs typeface="David" panose="020E0502060401010101" pitchFamily="34" charset="-79"/>
              </a:rPr>
              <a:t>song1</a:t>
            </a:r>
            <a:r>
              <a:rPr lang="he-IL" sz="1400" dirty="0">
                <a:latin typeface="Times New Roman" panose="02020603050405020304" pitchFamily="18" charset="0"/>
                <a:ea typeface="Times New Roman" panose="02020603050405020304" pitchFamily="18" charset="0"/>
                <a:cs typeface="David" panose="020E0502060401010101" pitchFamily="34" charset="-79"/>
              </a:rPr>
              <a:t> לקובץ חדש וקרא לו </a:t>
            </a:r>
            <a:r>
              <a:rPr lang="en-US" sz="1400" dirty="0">
                <a:latin typeface="Times New Roman" panose="02020603050405020304" pitchFamily="18" charset="0"/>
                <a:ea typeface="Times New Roman" panose="02020603050405020304" pitchFamily="18" charset="0"/>
                <a:cs typeface="David" panose="020E0502060401010101" pitchFamily="34" charset="-79"/>
              </a:rPr>
              <a:t>song1.cp</a:t>
            </a: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בדוק ע"י פקודת </a:t>
            </a:r>
            <a:r>
              <a:rPr lang="en-US" sz="1400" dirty="0" err="1">
                <a:latin typeface="Times New Roman" panose="02020603050405020304" pitchFamily="18" charset="0"/>
                <a:ea typeface="Times New Roman" panose="02020603050405020304" pitchFamily="18" charset="0"/>
                <a:cs typeface="David" panose="020E0502060401010101" pitchFamily="34" charset="-79"/>
              </a:rPr>
              <a:t>ls</a:t>
            </a:r>
            <a:r>
              <a:rPr lang="he-IL" sz="1400" dirty="0">
                <a:latin typeface="Times New Roman" panose="02020603050405020304" pitchFamily="18" charset="0"/>
                <a:ea typeface="Times New Roman" panose="02020603050405020304" pitchFamily="18" charset="0"/>
                <a:cs typeface="David" panose="020E0502060401010101" pitchFamily="34" charset="-79"/>
              </a:rPr>
              <a:t> שאמנם קובץ זה נוצר</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העתק את </a:t>
            </a:r>
            <a:r>
              <a:rPr lang="en-US" sz="1400" dirty="0">
                <a:latin typeface="Times New Roman" panose="02020603050405020304" pitchFamily="18" charset="0"/>
                <a:ea typeface="Times New Roman" panose="02020603050405020304" pitchFamily="18" charset="0"/>
                <a:cs typeface="David" panose="020E0502060401010101" pitchFamily="34" charset="-79"/>
              </a:rPr>
              <a:t>song2</a:t>
            </a:r>
            <a:r>
              <a:rPr lang="he-IL" sz="1400" dirty="0">
                <a:latin typeface="Times New Roman" panose="02020603050405020304" pitchFamily="18" charset="0"/>
                <a:ea typeface="Times New Roman" panose="02020603050405020304" pitchFamily="18" charset="0"/>
                <a:cs typeface="David" panose="020E0502060401010101" pitchFamily="34" charset="-79"/>
              </a:rPr>
              <a:t> לקובץ חדש בשם </a:t>
            </a:r>
            <a:r>
              <a:rPr lang="en-US" sz="1400" dirty="0">
                <a:latin typeface="Times New Roman" panose="02020603050405020304" pitchFamily="18" charset="0"/>
                <a:ea typeface="Times New Roman" panose="02020603050405020304" pitchFamily="18" charset="0"/>
                <a:cs typeface="David" panose="020E0502060401010101" pitchFamily="34" charset="-79"/>
              </a:rPr>
              <a:t>song2.cp</a:t>
            </a: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שנה שם לקובץ </a:t>
            </a:r>
            <a:r>
              <a:rPr lang="en-US" sz="1400" dirty="0">
                <a:latin typeface="Times New Roman" panose="02020603050405020304" pitchFamily="18" charset="0"/>
                <a:ea typeface="Times New Roman" panose="02020603050405020304" pitchFamily="18" charset="0"/>
                <a:cs typeface="David" panose="020E0502060401010101" pitchFamily="34" charset="-79"/>
              </a:rPr>
              <a:t>song2.cp</a:t>
            </a:r>
            <a:r>
              <a:rPr lang="he-IL" sz="1400" dirty="0">
                <a:latin typeface="Times New Roman" panose="02020603050405020304" pitchFamily="18" charset="0"/>
                <a:ea typeface="Times New Roman" panose="02020603050405020304" pitchFamily="18" charset="0"/>
                <a:cs typeface="David" panose="020E0502060401010101" pitchFamily="34" charset="-79"/>
              </a:rPr>
              <a:t> ל-</a:t>
            </a:r>
            <a:r>
              <a:rPr lang="en-US" sz="1400" dirty="0">
                <a:latin typeface="Times New Roman" panose="02020603050405020304" pitchFamily="18" charset="0"/>
                <a:ea typeface="Times New Roman" panose="02020603050405020304" pitchFamily="18" charset="0"/>
                <a:cs typeface="David" panose="020E0502060401010101" pitchFamily="34" charset="-79"/>
              </a:rPr>
              <a:t>song2.new</a:t>
            </a:r>
            <a:r>
              <a:rPr lang="en-US" sz="1400" dirty="0">
                <a:latin typeface="David" panose="020E0502060401010101" pitchFamily="34" charset="-79"/>
                <a:ea typeface="Times New Roman" panose="02020603050405020304" pitchFamily="18" charset="0"/>
                <a:cs typeface="David" panose="020E0502060401010101" pitchFamily="34" charset="-79"/>
              </a:rPr>
              <a:t> </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מחק את </a:t>
            </a:r>
            <a:r>
              <a:rPr lang="en-US" sz="1400" dirty="0">
                <a:latin typeface="Times New Roman" panose="02020603050405020304" pitchFamily="18" charset="0"/>
                <a:ea typeface="Times New Roman" panose="02020603050405020304" pitchFamily="18" charset="0"/>
                <a:cs typeface="David" panose="020E0502060401010101" pitchFamily="34" charset="-79"/>
              </a:rPr>
              <a:t>song1.cp</a:t>
            </a:r>
            <a:r>
              <a:rPr lang="he-IL" sz="1400" dirty="0">
                <a:latin typeface="Times New Roman" panose="02020603050405020304" pitchFamily="18" charset="0"/>
                <a:ea typeface="Times New Roman" panose="02020603050405020304" pitchFamily="18" charset="0"/>
                <a:cs typeface="David" panose="020E0502060401010101" pitchFamily="34" charset="-79"/>
              </a:rPr>
              <a:t> ו </a:t>
            </a:r>
            <a:r>
              <a:rPr lang="en-US" sz="1400" dirty="0">
                <a:latin typeface="Times New Roman" panose="02020603050405020304" pitchFamily="18" charset="0"/>
                <a:ea typeface="Times New Roman" panose="02020603050405020304" pitchFamily="18" charset="0"/>
                <a:cs typeface="David" panose="020E0502060401010101" pitchFamily="34" charset="-79"/>
              </a:rPr>
              <a:t>song2.new</a:t>
            </a:r>
            <a:r>
              <a:rPr lang="he-IL" sz="1400" dirty="0">
                <a:latin typeface="Times New Roman" panose="02020603050405020304" pitchFamily="18" charset="0"/>
                <a:ea typeface="Times New Roman" panose="02020603050405020304" pitchFamily="18" charset="0"/>
                <a:cs typeface="David" panose="020E0502060401010101" pitchFamily="34" charset="-79"/>
              </a:rPr>
              <a:t> בפקודה אחת</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צור ספרייה חדשה בשם </a:t>
            </a:r>
            <a:r>
              <a:rPr lang="en-US" sz="1400" dirty="0" err="1">
                <a:latin typeface="Times New Roman" panose="02020603050405020304" pitchFamily="18" charset="0"/>
                <a:ea typeface="Times New Roman" panose="02020603050405020304" pitchFamily="18" charset="0"/>
                <a:cs typeface="David" panose="020E0502060401010101" pitchFamily="34" charset="-79"/>
              </a:rPr>
              <a:t>Ivri</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נסה לבדוק את מאפייני הספרייה  </a:t>
            </a:r>
            <a:r>
              <a:rPr lang="en-US" sz="1400" dirty="0" err="1" smtClean="0">
                <a:latin typeface="Times New Roman" panose="02020603050405020304" pitchFamily="18" charset="0"/>
                <a:ea typeface="Times New Roman" panose="02020603050405020304" pitchFamily="18" charset="0"/>
                <a:cs typeface="David" panose="020E0502060401010101" pitchFamily="34" charset="-79"/>
              </a:rPr>
              <a:t>Ivri</a:t>
            </a:r>
            <a:r>
              <a:rPr lang="he-IL" sz="1400" dirty="0" smtClean="0">
                <a:latin typeface="Times New Roman" panose="02020603050405020304" pitchFamily="18" charset="0"/>
                <a:ea typeface="Times New Roman" panose="02020603050405020304" pitchFamily="18" charset="0"/>
                <a:cs typeface="David" panose="020E0502060401010101" pitchFamily="34" charset="-79"/>
              </a:rPr>
              <a:t>. מדוע </a:t>
            </a:r>
            <a:r>
              <a:rPr lang="he-IL" sz="1400" dirty="0">
                <a:latin typeface="Times New Roman" panose="02020603050405020304" pitchFamily="18" charset="0"/>
                <a:ea typeface="Times New Roman" panose="02020603050405020304" pitchFamily="18" charset="0"/>
                <a:cs typeface="David" panose="020E0502060401010101" pitchFamily="34" charset="-79"/>
              </a:rPr>
              <a:t>הפקודה </a:t>
            </a:r>
            <a:r>
              <a:rPr lang="en-US" sz="1400" dirty="0" err="1">
                <a:latin typeface="Times New Roman" panose="02020603050405020304" pitchFamily="18" charset="0"/>
                <a:ea typeface="Times New Roman" panose="02020603050405020304" pitchFamily="18" charset="0"/>
                <a:cs typeface="David" panose="020E0502060401010101" pitchFamily="34" charset="-79"/>
              </a:rPr>
              <a:t>ls</a:t>
            </a:r>
            <a:r>
              <a:rPr lang="en-US" sz="1400" dirty="0">
                <a:latin typeface="Times New Roman" panose="02020603050405020304" pitchFamily="18" charset="0"/>
                <a:ea typeface="Times New Roman" panose="02020603050405020304" pitchFamily="18" charset="0"/>
                <a:cs typeface="David" panose="020E0502060401010101" pitchFamily="34" charset="-79"/>
              </a:rPr>
              <a:t> -l</a:t>
            </a:r>
            <a:r>
              <a:rPr lang="he-IL" sz="1400" dirty="0">
                <a:latin typeface="Times New Roman" panose="02020603050405020304" pitchFamily="18" charset="0"/>
                <a:ea typeface="Times New Roman" panose="02020603050405020304" pitchFamily="18" charset="0"/>
                <a:cs typeface="David" panose="020E0502060401010101" pitchFamily="34" charset="-79"/>
              </a:rPr>
              <a:t> לא מספיק </a:t>
            </a:r>
            <a:r>
              <a:rPr lang="he-IL" sz="1400" dirty="0" smtClean="0">
                <a:latin typeface="Times New Roman" panose="02020603050405020304" pitchFamily="18" charset="0"/>
                <a:ea typeface="Times New Roman" panose="02020603050405020304" pitchFamily="18" charset="0"/>
                <a:cs typeface="David" panose="020E0502060401010101" pitchFamily="34" charset="-79"/>
              </a:rPr>
              <a:t>טובה? </a:t>
            </a:r>
            <a:r>
              <a:rPr lang="he-IL" sz="1400" dirty="0">
                <a:latin typeface="Times New Roman" panose="02020603050405020304" pitchFamily="18" charset="0"/>
                <a:ea typeface="Times New Roman" panose="02020603050405020304" pitchFamily="18" charset="0"/>
                <a:cs typeface="David" panose="020E0502060401010101" pitchFamily="34" charset="-79"/>
              </a:rPr>
              <a:t>איך ניתן לבצע </a:t>
            </a:r>
            <a:r>
              <a:rPr lang="he-IL" sz="1400" dirty="0" smtClean="0">
                <a:latin typeface="Times New Roman" panose="02020603050405020304" pitchFamily="18" charset="0"/>
                <a:ea typeface="Times New Roman" panose="02020603050405020304" pitchFamily="18" charset="0"/>
                <a:cs typeface="David" panose="020E0502060401010101" pitchFamily="34" charset="-79"/>
              </a:rPr>
              <a:t>זאת? </a:t>
            </a:r>
            <a:r>
              <a:rPr lang="he-IL" sz="1400" dirty="0">
                <a:latin typeface="Times New Roman" panose="02020603050405020304" pitchFamily="18" charset="0"/>
                <a:ea typeface="Times New Roman" panose="02020603050405020304" pitchFamily="18" charset="0"/>
                <a:cs typeface="David" panose="020E0502060401010101" pitchFamily="34" charset="-79"/>
              </a:rPr>
              <a:t>(רמז: איזה פרמטר יש להוסיף לפקודה </a:t>
            </a:r>
            <a:r>
              <a:rPr lang="en-US" sz="1400" dirty="0" err="1">
                <a:latin typeface="Times New Roman" panose="02020603050405020304" pitchFamily="18" charset="0"/>
                <a:ea typeface="Times New Roman" panose="02020603050405020304" pitchFamily="18" charset="0"/>
                <a:cs typeface="David" panose="020E0502060401010101" pitchFamily="34" charset="-79"/>
              </a:rPr>
              <a:t>ls</a:t>
            </a:r>
            <a:r>
              <a:rPr lang="he-IL" sz="1400" dirty="0">
                <a:latin typeface="Times New Roman" panose="02020603050405020304" pitchFamily="18" charset="0"/>
                <a:ea typeface="Times New Roman" panose="02020603050405020304" pitchFamily="18" charset="0"/>
                <a:cs typeface="David" panose="020E0502060401010101" pitchFamily="34" charset="-79"/>
              </a:rPr>
              <a:t>? בדוק ב-</a:t>
            </a:r>
            <a:r>
              <a:rPr lang="en-US" sz="1400" dirty="0">
                <a:latin typeface="Times New Roman" panose="02020603050405020304" pitchFamily="18" charset="0"/>
                <a:ea typeface="Times New Roman" panose="02020603050405020304" pitchFamily="18" charset="0"/>
                <a:cs typeface="David" panose="020E0502060401010101" pitchFamily="34" charset="-79"/>
              </a:rPr>
              <a:t>man</a:t>
            </a:r>
            <a:r>
              <a:rPr lang="he-IL" sz="1400" dirty="0">
                <a:latin typeface="Times New Roman" panose="02020603050405020304" pitchFamily="18" charset="0"/>
                <a:ea typeface="Times New Roman" panose="02020603050405020304" pitchFamily="18" charset="0"/>
                <a:cs typeface="David" panose="020E0502060401010101" pitchFamily="34" charset="-79"/>
              </a:rPr>
              <a:t>).</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מקם את עצמך תחת ספריית </a:t>
            </a:r>
            <a:r>
              <a:rPr lang="en-US" sz="1400" dirty="0" err="1">
                <a:latin typeface="Times New Roman" panose="02020603050405020304" pitchFamily="18" charset="0"/>
                <a:ea typeface="Times New Roman" panose="02020603050405020304" pitchFamily="18" charset="0"/>
                <a:cs typeface="David" panose="020E0502060401010101" pitchFamily="34" charset="-79"/>
              </a:rPr>
              <a:t>Ivri</a:t>
            </a:r>
            <a:r>
              <a:rPr lang="he-IL" sz="1400" dirty="0">
                <a:latin typeface="Times New Roman" panose="02020603050405020304" pitchFamily="18" charset="0"/>
                <a:ea typeface="Times New Roman" panose="02020603050405020304" pitchFamily="18" charset="0"/>
                <a:cs typeface="David" panose="020E0502060401010101" pitchFamily="34" charset="-79"/>
              </a:rPr>
              <a:t> ובצע </a:t>
            </a:r>
            <a:r>
              <a:rPr lang="en-US" sz="1400" dirty="0" err="1">
                <a:latin typeface="Times New Roman" panose="02020603050405020304" pitchFamily="18" charset="0"/>
                <a:ea typeface="Times New Roman" panose="02020603050405020304" pitchFamily="18" charset="0"/>
                <a:cs typeface="David" panose="020E0502060401010101" pitchFamily="34" charset="-79"/>
              </a:rPr>
              <a:t>ls</a:t>
            </a:r>
            <a:r>
              <a:rPr lang="en-US" sz="1400" dirty="0">
                <a:latin typeface="Times New Roman" panose="02020603050405020304" pitchFamily="18" charset="0"/>
                <a:ea typeface="Times New Roman" panose="02020603050405020304" pitchFamily="18" charset="0"/>
                <a:cs typeface="David" panose="020E0502060401010101" pitchFamily="34" charset="-79"/>
              </a:rPr>
              <a:t> -l</a:t>
            </a:r>
            <a:r>
              <a:rPr lang="he-IL" sz="1400" dirty="0">
                <a:latin typeface="Times New Roman" panose="02020603050405020304" pitchFamily="18" charset="0"/>
                <a:ea typeface="Times New Roman" panose="02020603050405020304" pitchFamily="18" charset="0"/>
                <a:cs typeface="David" panose="020E0502060401010101" pitchFamily="34" charset="-79"/>
              </a:rPr>
              <a:t> לקובץ </a:t>
            </a:r>
            <a:r>
              <a:rPr lang="en-US" sz="1400" dirty="0">
                <a:latin typeface="Times New Roman" panose="02020603050405020304" pitchFamily="18" charset="0"/>
                <a:ea typeface="Times New Roman" panose="02020603050405020304" pitchFamily="18" charset="0"/>
                <a:cs typeface="David" panose="020E0502060401010101" pitchFamily="34" charset="-79"/>
              </a:rPr>
              <a:t>/</a:t>
            </a:r>
            <a:r>
              <a:rPr lang="en-US" sz="1400" dirty="0" err="1">
                <a:latin typeface="Times New Roman" panose="02020603050405020304" pitchFamily="18" charset="0"/>
                <a:ea typeface="Times New Roman" panose="02020603050405020304" pitchFamily="18" charset="0"/>
                <a:cs typeface="David" panose="020E0502060401010101" pitchFamily="34" charset="-79"/>
              </a:rPr>
              <a:t>etc</a:t>
            </a:r>
            <a:r>
              <a:rPr lang="en-US" sz="1400" dirty="0">
                <a:latin typeface="Times New Roman" panose="02020603050405020304" pitchFamily="18" charset="0"/>
                <a:ea typeface="Times New Roman" panose="02020603050405020304" pitchFamily="18" charset="0"/>
                <a:cs typeface="David" panose="020E0502060401010101" pitchFamily="34" charset="-79"/>
              </a:rPr>
              <a:t>/</a:t>
            </a:r>
            <a:r>
              <a:rPr lang="en-US" sz="1400" dirty="0" err="1">
                <a:latin typeface="Times New Roman" panose="02020603050405020304" pitchFamily="18" charset="0"/>
                <a:ea typeface="Times New Roman" panose="02020603050405020304" pitchFamily="18" charset="0"/>
                <a:cs typeface="David" panose="020E0502060401010101" pitchFamily="34" charset="-79"/>
              </a:rPr>
              <a:t>passwd</a:t>
            </a:r>
            <a:r>
              <a:rPr lang="he-IL" sz="1400" dirty="0">
                <a:latin typeface="Times New Roman" panose="02020603050405020304" pitchFamily="18" charset="0"/>
                <a:ea typeface="Times New Roman" panose="02020603050405020304" pitchFamily="18" charset="0"/>
                <a:cs typeface="David" panose="020E0502060401010101" pitchFamily="34" charset="-79"/>
              </a:rPr>
              <a:t> , עליך להשתמש במיקום יחסי של  הקובץ.</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a:p>
            <a:pPr algn="just">
              <a:lnSpc>
                <a:spcPct val="150000"/>
              </a:lnSpc>
              <a:buFont typeface="Tahoma" panose="020B0604030504040204" pitchFamily="34" charset="0"/>
              <a:buAutoNum type="arabicParenR"/>
              <a:tabLst>
                <a:tab pos="228600" algn="l"/>
              </a:tabLst>
            </a:pPr>
            <a:r>
              <a:rPr lang="he-IL" sz="1400" dirty="0">
                <a:latin typeface="Times New Roman" panose="02020603050405020304" pitchFamily="18" charset="0"/>
                <a:ea typeface="Times New Roman" panose="02020603050405020304" pitchFamily="18" charset="0"/>
                <a:cs typeface="David" panose="020E0502060401010101" pitchFamily="34" charset="-79"/>
              </a:rPr>
              <a:t>בפקודה אחת העתק את הקבצים </a:t>
            </a:r>
            <a:r>
              <a:rPr lang="en-US" sz="1400" dirty="0" smtClean="0">
                <a:latin typeface="Times New Roman" panose="02020603050405020304" pitchFamily="18" charset="0"/>
                <a:ea typeface="Times New Roman" panose="02020603050405020304" pitchFamily="18" charset="0"/>
                <a:cs typeface="David" panose="020E0502060401010101" pitchFamily="34" charset="-79"/>
              </a:rPr>
              <a:t>song1</a:t>
            </a:r>
            <a:r>
              <a:rPr lang="he-IL" sz="1400" dirty="0" smtClean="0">
                <a:latin typeface="Times New Roman" panose="02020603050405020304" pitchFamily="18" charset="0"/>
                <a:ea typeface="Times New Roman" panose="02020603050405020304" pitchFamily="18" charset="0"/>
                <a:cs typeface="David" panose="020E0502060401010101" pitchFamily="34" charset="-79"/>
              </a:rPr>
              <a:t> ו-</a:t>
            </a:r>
            <a:r>
              <a:rPr lang="en-US" sz="1400" dirty="0" smtClean="0">
                <a:latin typeface="Times New Roman" panose="02020603050405020304" pitchFamily="18" charset="0"/>
                <a:ea typeface="Times New Roman" panose="02020603050405020304" pitchFamily="18" charset="0"/>
                <a:cs typeface="David" panose="020E0502060401010101" pitchFamily="34" charset="-79"/>
              </a:rPr>
              <a:t>song2</a:t>
            </a:r>
            <a:r>
              <a:rPr lang="en-US" sz="1400" dirty="0" smtClean="0">
                <a:latin typeface="David" panose="020E0502060401010101" pitchFamily="34" charset="-79"/>
                <a:ea typeface="Times New Roman" panose="02020603050405020304" pitchFamily="18" charset="0"/>
                <a:cs typeface="David" panose="020E0502060401010101" pitchFamily="34" charset="-79"/>
              </a:rPr>
              <a:t> </a:t>
            </a:r>
            <a:r>
              <a:rPr lang="he-IL" sz="1400" dirty="0" smtClean="0">
                <a:latin typeface="David" panose="020E0502060401010101" pitchFamily="34" charset="-79"/>
                <a:ea typeface="Times New Roman" panose="02020603050405020304" pitchFamily="18" charset="0"/>
                <a:cs typeface="David" panose="020E0502060401010101" pitchFamily="34" charset="-79"/>
              </a:rPr>
              <a:t> לתוך </a:t>
            </a:r>
            <a:r>
              <a:rPr lang="he-IL" sz="1400" dirty="0">
                <a:latin typeface="David" panose="020E0502060401010101" pitchFamily="34" charset="-79"/>
                <a:ea typeface="Times New Roman" panose="02020603050405020304" pitchFamily="18" charset="0"/>
                <a:cs typeface="David" panose="020E0502060401010101" pitchFamily="34" charset="-79"/>
              </a:rPr>
              <a:t>ספריית </a:t>
            </a:r>
            <a:r>
              <a:rPr lang="en-US" sz="1400" dirty="0" err="1">
                <a:latin typeface="Times New Roman" panose="02020603050405020304" pitchFamily="18" charset="0"/>
                <a:ea typeface="Times New Roman" panose="02020603050405020304" pitchFamily="18" charset="0"/>
                <a:cs typeface="David" panose="020E0502060401010101" pitchFamily="34" charset="-79"/>
              </a:rPr>
              <a:t>Ivri</a:t>
            </a:r>
            <a:endParaRPr lang="en-US" sz="1400" dirty="0">
              <a:latin typeface="Times New Roman" panose="02020603050405020304" pitchFamily="18" charset="0"/>
              <a:ea typeface="Times New Roman" panose="02020603050405020304" pitchFamily="18" charset="0"/>
              <a:cs typeface="David" panose="020E0502060401010101" pitchFamily="34" charset="-79"/>
            </a:endParaRPr>
          </a:p>
        </p:txBody>
      </p:sp>
    </p:spTree>
    <p:extLst>
      <p:ext uri="{BB962C8B-B14F-4D97-AF65-F5344CB8AC3E}">
        <p14:creationId xmlns:p14="http://schemas.microsoft.com/office/powerpoint/2010/main" xmlns="" val="29553297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2852130" y="247824"/>
            <a:ext cx="7793037" cy="1143000"/>
          </a:xfrm>
        </p:spPr>
        <p:txBody>
          <a:bodyPr/>
          <a:lstStyle/>
          <a:p>
            <a:r>
              <a:rPr lang="he-IL" dirty="0">
                <a:solidFill>
                  <a:schemeClr val="bg1"/>
                </a:solidFill>
              </a:rPr>
              <a:t>מערכת הקבצים </a:t>
            </a:r>
            <a:r>
              <a:rPr lang="he-IL" dirty="0" smtClean="0">
                <a:solidFill>
                  <a:schemeClr val="bg1"/>
                </a:solidFill>
              </a:rPr>
              <a:t>– תרגול (המשך)</a:t>
            </a:r>
            <a:endParaRPr lang="en-US" dirty="0">
              <a:solidFill>
                <a:schemeClr val="bg1"/>
              </a:solidFill>
              <a:cs typeface="Times New Roman" panose="02020603050405020304" pitchFamily="18" charset="0"/>
            </a:endParaRPr>
          </a:p>
        </p:txBody>
      </p:sp>
      <p:sp>
        <p:nvSpPr>
          <p:cNvPr id="55301" name="Rectangle 3"/>
          <p:cNvSpPr>
            <a:spLocks noGrp="1" noChangeArrowheads="1"/>
          </p:cNvSpPr>
          <p:nvPr>
            <p:ph idx="1"/>
          </p:nvPr>
        </p:nvSpPr>
        <p:spPr/>
        <p:txBody>
          <a:bodyPr>
            <a:normAutofit/>
          </a:bodyPr>
          <a:lstStyle/>
          <a:p>
            <a:pPr marL="342900" indent="-342900" algn="just">
              <a:lnSpc>
                <a:spcPct val="150000"/>
              </a:lnSpc>
              <a:buFont typeface="+mj-lt"/>
              <a:buAutoNum type="arabicParenR" startAt="12"/>
              <a:tabLst>
                <a:tab pos="768350" algn="l"/>
              </a:tabLst>
            </a:pPr>
            <a:r>
              <a:rPr lang="he-IL" sz="1600" dirty="0" smtClean="0">
                <a:latin typeface="Times New Roman" panose="02020603050405020304" pitchFamily="18" charset="0"/>
                <a:ea typeface="Times New Roman" panose="02020603050405020304" pitchFamily="18" charset="0"/>
                <a:cs typeface="David" panose="020E0502060401010101" pitchFamily="34" charset="-79"/>
              </a:rPr>
              <a:t>צרו </a:t>
            </a:r>
            <a:r>
              <a:rPr lang="he-IL" sz="1600" dirty="0">
                <a:latin typeface="Times New Roman" panose="02020603050405020304" pitchFamily="18" charset="0"/>
                <a:ea typeface="Times New Roman" panose="02020603050405020304" pitchFamily="18" charset="0"/>
                <a:cs typeface="David" panose="020E0502060401010101" pitchFamily="34" charset="-79"/>
              </a:rPr>
              <a:t>את הקבצים הבאים:  </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marL="939800" lvl="1" algn="just">
              <a:lnSpc>
                <a:spcPct val="150000"/>
              </a:lnSpc>
              <a:tabLst>
                <a:tab pos="768350" algn="l"/>
              </a:tabLst>
            </a:pP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.14.1.1,  </a:t>
            </a: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.14.1.0,  </a:t>
            </a: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.14.2.0,  </a:t>
            </a: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.14.3.0, </a:t>
            </a: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.14.4.0,  </a:t>
            </a:r>
            <a:r>
              <a:rPr lang="en-US" sz="1600" dirty="0">
                <a:latin typeface="Times New Roman" panose="02020603050405020304" pitchFamily="18" charset="0"/>
                <a:ea typeface="Times New Roman" panose="02020603050405020304" pitchFamily="18" charset="0"/>
                <a:cs typeface="David" panose="020E0502060401010101" pitchFamily="34" charset="-79"/>
              </a:rPr>
              <a:t>d</a:t>
            </a:r>
            <a:r>
              <a:rPr lang="he-IL" sz="1600" dirty="0">
                <a:latin typeface="Times New Roman" panose="02020603050405020304" pitchFamily="18" charset="0"/>
                <a:ea typeface="Times New Roman" panose="02020603050405020304" pitchFamily="18" charset="0"/>
                <a:cs typeface="David" panose="020E0502060401010101" pitchFamily="34" charset="-79"/>
              </a:rPr>
              <a:t>.14.5.0</a:t>
            </a:r>
          </a:p>
          <a:p>
            <a:pPr marL="939800" lvl="1">
              <a:lnSpc>
                <a:spcPct val="150000"/>
              </a:lnSpc>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מה יוצג לאחר ביצוע הפקודות הבאות:  </a:t>
            </a:r>
            <a:r>
              <a:rPr lang="en-US" sz="1600" dirty="0" err="1">
                <a:latin typeface="Times New Roman" panose="02020603050405020304" pitchFamily="18" charset="0"/>
                <a:ea typeface="Times New Roman" panose="02020603050405020304" pitchFamily="18" charset="0"/>
                <a:cs typeface="David" panose="020E0502060401010101" pitchFamily="34" charset="-79"/>
              </a:rPr>
              <a:t>ls</a:t>
            </a:r>
            <a:r>
              <a:rPr lang="en-US" sz="1600" dirty="0">
                <a:latin typeface="Times New Roman" panose="02020603050405020304" pitchFamily="18" charset="0"/>
                <a:ea typeface="Times New Roman" panose="02020603050405020304" pitchFamily="18" charset="0"/>
                <a:cs typeface="David" panose="020E0502060401010101" pitchFamily="34" charset="-79"/>
              </a:rPr>
              <a:t> *1.d      </a:t>
            </a:r>
            <a:r>
              <a:rPr lang="en-US" sz="1600" dirty="0" err="1">
                <a:latin typeface="Times New Roman" panose="02020603050405020304" pitchFamily="18" charset="0"/>
                <a:ea typeface="Times New Roman" panose="02020603050405020304" pitchFamily="18" charset="0"/>
                <a:cs typeface="David" panose="020E0502060401010101" pitchFamily="34" charset="-79"/>
              </a:rPr>
              <a:t>ls</a:t>
            </a:r>
            <a:r>
              <a:rPr lang="en-US" sz="1600" dirty="0">
                <a:latin typeface="Times New Roman" panose="02020603050405020304" pitchFamily="18" charset="0"/>
                <a:ea typeface="Times New Roman" panose="02020603050405020304" pitchFamily="18" charset="0"/>
                <a:cs typeface="David" panose="020E0502060401010101" pitchFamily="34" charset="-79"/>
              </a:rPr>
              <a:t> *.2*   </a:t>
            </a:r>
            <a:r>
              <a:rPr lang="en-US" sz="1600" dirty="0">
                <a:latin typeface="David" panose="020E0502060401010101" pitchFamily="34" charset="-79"/>
                <a:ea typeface="Times New Roman" panose="02020603050405020304" pitchFamily="18" charset="0"/>
                <a:cs typeface="David" panose="020E0502060401010101" pitchFamily="34" charset="-79"/>
              </a:rPr>
              <a:t> </a:t>
            </a:r>
            <a:r>
              <a:rPr lang="en-US" sz="1600" dirty="0">
                <a:latin typeface="Times New Roman" panose="02020603050405020304" pitchFamily="18" charset="0"/>
                <a:ea typeface="Times New Roman" panose="02020603050405020304" pitchFamily="18" charset="0"/>
                <a:cs typeface="David" panose="020E0502060401010101" pitchFamily="34" charset="-79"/>
              </a:rPr>
              <a:t>?</a:t>
            </a:r>
          </a:p>
          <a:p>
            <a:pPr algn="just">
              <a:lnSpc>
                <a:spcPct val="150000"/>
              </a:lnSpc>
              <a:buFont typeface="Tahoma" panose="020B0604030504040204" pitchFamily="34" charset="0"/>
              <a:buAutoNum type="arabicParenR" startAt="12"/>
              <a:tabLst>
                <a:tab pos="768350" algn="l"/>
              </a:tabLst>
            </a:pP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בנה </a:t>
            </a:r>
            <a:r>
              <a:rPr lang="he-IL" sz="1600" dirty="0">
                <a:latin typeface="Times New Roman" panose="02020603050405020304" pitchFamily="18" charset="0"/>
                <a:ea typeface="Times New Roman" panose="02020603050405020304" pitchFamily="18" charset="0"/>
                <a:cs typeface="David" panose="020E0502060401010101" pitchFamily="34" charset="-79"/>
              </a:rPr>
              <a:t>ספריה בשם </a:t>
            </a:r>
            <a:r>
              <a:rPr lang="en-US" sz="1600" dirty="0" err="1">
                <a:latin typeface="Times New Roman" panose="02020603050405020304" pitchFamily="18" charset="0"/>
                <a:ea typeface="Times New Roman" panose="02020603050405020304" pitchFamily="18" charset="0"/>
                <a:cs typeface="David" panose="020E0502060401010101" pitchFamily="34" charset="-79"/>
              </a:rPr>
              <a:t>file_name_gen</a:t>
            </a:r>
            <a:r>
              <a:rPr lang="he-IL" sz="1600" dirty="0">
                <a:latin typeface="Times New Roman" panose="02020603050405020304" pitchFamily="18" charset="0"/>
                <a:ea typeface="Times New Roman" panose="02020603050405020304" pitchFamily="18" charset="0"/>
                <a:cs typeface="David" panose="020E0502060401010101" pitchFamily="34" charset="-79"/>
              </a:rPr>
              <a:t> ובה </a:t>
            </a:r>
            <a:r>
              <a:rPr lang="he-IL" sz="1600" b="1" dirty="0">
                <a:latin typeface="Times New Roman" panose="02020603050405020304" pitchFamily="18" charset="0"/>
                <a:ea typeface="Times New Roman" panose="02020603050405020304" pitchFamily="18" charset="0"/>
                <a:cs typeface="David" panose="020E0502060401010101" pitchFamily="34" charset="-79"/>
              </a:rPr>
              <a:t>רק </a:t>
            </a:r>
            <a:r>
              <a:rPr lang="he-IL" sz="1600" dirty="0">
                <a:latin typeface="Times New Roman" panose="02020603050405020304" pitchFamily="18" charset="0"/>
                <a:ea typeface="Times New Roman" panose="02020603050405020304" pitchFamily="18" charset="0"/>
                <a:cs typeface="David" panose="020E0502060401010101" pitchFamily="34" charset="-79"/>
              </a:rPr>
              <a:t>5 קבצים העונים של הדרישות הבאות:</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lvl="4" algn="just">
              <a:lnSpc>
                <a:spcPct val="150000"/>
              </a:lnSpc>
              <a:buSzPts val="1200"/>
              <a:buFont typeface="Times New Roman" panose="02020603050405020304" pitchFamily="18" charset="0"/>
              <a:buAutoNum type="hebrew2Minus"/>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התבנית 20.? תתאים לקובץ אחד בדיוק.</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lvl="4" algn="just">
              <a:lnSpc>
                <a:spcPct val="150000"/>
              </a:lnSpc>
              <a:buSzPts val="1200"/>
              <a:buFont typeface="Times New Roman" panose="02020603050405020304" pitchFamily="18" charset="0"/>
              <a:buAutoNum type="hebrew2Minus"/>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התבנית 20?  תתאים לשני קבצים בדיוק.</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lvl="4" algn="just">
              <a:lnSpc>
                <a:spcPct val="150000"/>
              </a:lnSpc>
              <a:buSzPts val="1200"/>
              <a:buFont typeface="Times New Roman" panose="02020603050405020304" pitchFamily="18" charset="0"/>
              <a:buAutoNum type="hebrew2Minus"/>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התבנית 20*  תתאים לשלושה קבצים בדיוק. </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lvl="4" algn="just">
              <a:lnSpc>
                <a:spcPct val="150000"/>
              </a:lnSpc>
              <a:buSzPts val="1200"/>
              <a:buFont typeface="Times New Roman" panose="02020603050405020304" pitchFamily="18" charset="0"/>
              <a:buAutoNum type="hebrew2Minus"/>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התבנית ??.20 תתאים לקובץ אחד בדיוק.</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lvl="4" algn="just">
              <a:lnSpc>
                <a:spcPct val="150000"/>
              </a:lnSpc>
              <a:buSzPts val="1200"/>
              <a:buFont typeface="Times New Roman" panose="02020603050405020304" pitchFamily="18" charset="0"/>
              <a:buAutoNum type="hebrew2Minus"/>
              <a:tabLst>
                <a:tab pos="768350" algn="l"/>
              </a:tabLst>
            </a:pPr>
            <a:r>
              <a:rPr lang="he-IL" sz="1600" dirty="0">
                <a:latin typeface="Times New Roman" panose="02020603050405020304" pitchFamily="18" charset="0"/>
                <a:ea typeface="Times New Roman" panose="02020603050405020304" pitchFamily="18" charset="0"/>
                <a:cs typeface="David" panose="020E0502060401010101" pitchFamily="34" charset="-79"/>
              </a:rPr>
              <a:t>התבנית *.20  תתאים לשני קבצים בדיוק.</a:t>
            </a:r>
            <a:endParaRPr lang="en-US" sz="1600" dirty="0">
              <a:latin typeface="Times New Roman" panose="02020603050405020304" pitchFamily="18" charset="0"/>
              <a:ea typeface="Times New Roman" panose="02020603050405020304" pitchFamily="18" charset="0"/>
              <a:cs typeface="David" panose="020E0502060401010101" pitchFamily="34" charset="-79"/>
            </a:endParaRPr>
          </a:p>
          <a:p>
            <a:pPr>
              <a:tabLst>
                <a:tab pos="768350" algn="l"/>
              </a:tabLst>
            </a:pPr>
            <a:endParaRPr lang="en-US" sz="2000" dirty="0">
              <a:cs typeface="Tahoma" panose="020B0604030504040204" pitchFamily="34" charset="0"/>
            </a:endParaRPr>
          </a:p>
        </p:txBody>
      </p:sp>
    </p:spTree>
    <p:extLst>
      <p:ext uri="{BB962C8B-B14F-4D97-AF65-F5344CB8AC3E}">
        <p14:creationId xmlns:p14="http://schemas.microsoft.com/office/powerpoint/2010/main" xmlns="" val="7359295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26408" y="1950798"/>
            <a:ext cx="8873526" cy="1143000"/>
          </a:xfrm>
        </p:spPr>
        <p:txBody>
          <a:bodyPr/>
          <a:lstStyle/>
          <a:p>
            <a:pPr eaLnBrk="1" hangingPunct="1"/>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Introduction to L</a:t>
            </a:r>
            <a:r>
              <a:rPr lang="en-US" sz="5400" b="1"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inux</a:t>
            </a:r>
            <a:endPar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
        <p:nvSpPr>
          <p:cNvPr id="6147" name="Rectangle 3"/>
          <p:cNvSpPr>
            <a:spLocks noGrp="1" noChangeArrowheads="1"/>
          </p:cNvSpPr>
          <p:nvPr>
            <p:ph idx="1"/>
          </p:nvPr>
        </p:nvSpPr>
        <p:spPr>
          <a:xfrm>
            <a:off x="6800850" y="3083719"/>
            <a:ext cx="5391150" cy="690563"/>
          </a:xfrm>
        </p:spPr>
        <p:txBody>
          <a:bodyPr/>
          <a:lstStyle/>
          <a:p>
            <a:pPr algn="ctr" eaLnBrk="1" hangingPunct="1">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1</a:t>
            </a:r>
          </a:p>
        </p:txBody>
      </p:sp>
      <p:sp>
        <p:nvSpPr>
          <p:cNvPr id="5" name="מציין מיקום של מספר שקופית 4"/>
          <p:cNvSpPr>
            <a:spLocks noGrp="1"/>
          </p:cNvSpPr>
          <p:nvPr>
            <p:ph type="sldNum" sz="quarter" idx="4294967295"/>
          </p:nvPr>
        </p:nvSpPr>
        <p:spPr>
          <a:xfrm>
            <a:off x="838200" y="6356350"/>
            <a:ext cx="2743200" cy="365125"/>
          </a:xfrm>
          <a:prstGeom prst="rect">
            <a:avLst/>
          </a:prstGeom>
        </p:spPr>
        <p:txBody>
          <a:bodyPr/>
          <a:lstStyle/>
          <a:p>
            <a:fld id="{ABBABB95-5248-4647-B5F0-6CA3024572D8}" type="slidenum">
              <a:rPr lang="he-IL" smtClean="0">
                <a:solidFill>
                  <a:prstClr val="black"/>
                </a:solidFill>
              </a:rPr>
              <a:pPr/>
              <a:t>3</a:t>
            </a:fld>
            <a:endParaRPr lang="he-IL">
              <a:solidFill>
                <a:prstClr val="black"/>
              </a:solidFill>
            </a:endParaRPr>
          </a:p>
        </p:txBody>
      </p:sp>
    </p:spTree>
    <p:extLst>
      <p:ext uri="{BB962C8B-B14F-4D97-AF65-F5344CB8AC3E}">
        <p14:creationId xmlns:p14="http://schemas.microsoft.com/office/powerpoint/2010/main" xmlns="" val="40382412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32337" y="1918351"/>
            <a:ext cx="8159663" cy="1325563"/>
          </a:xfrm>
        </p:spPr>
        <p:txBody>
          <a:bodyPr/>
          <a:lstStyle/>
          <a:p>
            <a:pPr eaLnBrk="1" hangingPunct="1"/>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Working with the shell</a:t>
            </a:r>
          </a:p>
        </p:txBody>
      </p:sp>
      <p:sp>
        <p:nvSpPr>
          <p:cNvPr id="6" name="Rectangle 3"/>
          <p:cNvSpPr>
            <a:spLocks noGrp="1" noChangeArrowheads="1"/>
          </p:cNvSpPr>
          <p:nvPr>
            <p:ph idx="1"/>
          </p:nvPr>
        </p:nvSpPr>
        <p:spPr>
          <a:xfrm>
            <a:off x="7260919" y="3072009"/>
            <a:ext cx="4931081" cy="713983"/>
          </a:xfrm>
        </p:spPr>
        <p:txBody>
          <a:bodyPr/>
          <a:lstStyle/>
          <a:p>
            <a:pPr algn="ctr" eaLnBrk="1" hangingPunct="1">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2</a:t>
            </a:r>
          </a:p>
          <a:p>
            <a:pPr eaLnBrk="1" hangingPunct="1">
              <a:buFont typeface="Wingdings" panose="05000000000000000000" pitchFamily="2" charset="2"/>
              <a:buNone/>
            </a:pPr>
            <a:endParaRPr lang="en-US" dirty="0" smtClean="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ABBABB95-5248-4647-B5F0-6CA3024572D8}" type="slidenum">
              <a:rPr lang="he-IL" smtClean="0">
                <a:solidFill>
                  <a:prstClr val="black"/>
                </a:solidFill>
              </a:rPr>
              <a:pPr/>
              <a:t>30</a:t>
            </a:fld>
            <a:endParaRPr lang="he-IL">
              <a:solidFill>
                <a:prstClr val="black"/>
              </a:solidFill>
            </a:endParaRPr>
          </a:p>
        </p:txBody>
      </p:sp>
    </p:spTree>
    <p:extLst>
      <p:ext uri="{BB962C8B-B14F-4D97-AF65-F5344CB8AC3E}">
        <p14:creationId xmlns:p14="http://schemas.microsoft.com/office/powerpoint/2010/main" xmlns="" val="257045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337159" y="320675"/>
            <a:ext cx="10515600" cy="1325563"/>
          </a:xfrm>
        </p:spPr>
        <p:txBody>
          <a:bodyPr/>
          <a:lstStyle/>
          <a:p>
            <a:r>
              <a:rPr lang="en-US" dirty="0">
                <a:solidFill>
                  <a:schemeClr val="bg1"/>
                </a:solidFill>
                <a:cs typeface="Times New Roman" panose="02020603050405020304" pitchFamily="18" charset="0"/>
              </a:rPr>
              <a:t>Introduction</a:t>
            </a:r>
          </a:p>
        </p:txBody>
      </p:sp>
      <p:sp>
        <p:nvSpPr>
          <p:cNvPr id="34821" name="Rectangle 3"/>
          <p:cNvSpPr>
            <a:spLocks noGrp="1" noChangeArrowheads="1"/>
          </p:cNvSpPr>
          <p:nvPr>
            <p:ph idx="1"/>
          </p:nvPr>
        </p:nvSpPr>
        <p:spPr/>
        <p:txBody>
          <a:bodyPr/>
          <a:lstStyle/>
          <a:p>
            <a:pPr algn="l" rtl="0" eaLnBrk="1" hangingPunct="1">
              <a:lnSpc>
                <a:spcPct val="90000"/>
              </a:lnSpc>
            </a:pPr>
            <a:r>
              <a:rPr lang="en-US" sz="2400" dirty="0">
                <a:cs typeface="Arial" panose="020B0604020202020204" pitchFamily="34" charset="0"/>
              </a:rPr>
              <a:t>A shell is a utility. </a:t>
            </a:r>
          </a:p>
          <a:p>
            <a:pPr algn="l" rtl="0" eaLnBrk="1" hangingPunct="1">
              <a:lnSpc>
                <a:spcPct val="90000"/>
              </a:lnSpc>
            </a:pPr>
            <a:r>
              <a:rPr lang="en-US" sz="2400" dirty="0">
                <a:cs typeface="Arial" panose="020B0604020202020204" pitchFamily="34" charset="0"/>
              </a:rPr>
              <a:t>It provides functionality of a command line interpreter</a:t>
            </a:r>
          </a:p>
          <a:p>
            <a:pPr algn="l" rtl="0" eaLnBrk="1" hangingPunct="1">
              <a:lnSpc>
                <a:spcPct val="90000"/>
              </a:lnSpc>
            </a:pPr>
            <a:r>
              <a:rPr lang="en-US" sz="2400" dirty="0">
                <a:cs typeface="Arial" panose="020B0604020202020204" pitchFamily="34" charset="0"/>
              </a:rPr>
              <a:t>The shell provides the basic interface of the user with the system.</a:t>
            </a:r>
          </a:p>
          <a:p>
            <a:pPr algn="l" rtl="0" eaLnBrk="1" hangingPunct="1">
              <a:lnSpc>
                <a:spcPct val="90000"/>
              </a:lnSpc>
            </a:pPr>
            <a:r>
              <a:rPr lang="en-US" sz="2400" dirty="0">
                <a:cs typeface="Arial" panose="020B0604020202020204" pitchFamily="34" charset="0"/>
              </a:rPr>
              <a:t>There are many available shells (/bin/</a:t>
            </a:r>
            <a:r>
              <a:rPr lang="en-US" sz="2400" dirty="0" err="1">
                <a:cs typeface="Arial" panose="020B0604020202020204" pitchFamily="34" charset="0"/>
              </a:rPr>
              <a:t>sh</a:t>
            </a:r>
            <a:r>
              <a:rPr lang="en-US" sz="2400" dirty="0">
                <a:cs typeface="Arial" panose="020B0604020202020204" pitchFamily="34" charset="0"/>
              </a:rPr>
              <a:t>, /bin/bash, /bin/</a:t>
            </a:r>
            <a:r>
              <a:rPr lang="en-US" sz="2400" dirty="0" err="1">
                <a:cs typeface="Arial" panose="020B0604020202020204" pitchFamily="34" charset="0"/>
              </a:rPr>
              <a:t>ksh</a:t>
            </a:r>
            <a:r>
              <a:rPr lang="en-US" sz="2400" dirty="0">
                <a:cs typeface="Arial" panose="020B0604020202020204" pitchFamily="34" charset="0"/>
              </a:rPr>
              <a:t>, /bin/</a:t>
            </a:r>
            <a:r>
              <a:rPr lang="en-US" sz="2400" dirty="0" err="1">
                <a:cs typeface="Arial" panose="020B0604020202020204" pitchFamily="34" charset="0"/>
              </a:rPr>
              <a:t>csh</a:t>
            </a:r>
            <a:r>
              <a:rPr lang="en-US" sz="2400" dirty="0">
                <a:cs typeface="Arial" panose="020B0604020202020204" pitchFamily="34" charset="0"/>
              </a:rPr>
              <a:t>, /bin/</a:t>
            </a:r>
            <a:r>
              <a:rPr lang="en-US" sz="2400" dirty="0" err="1">
                <a:cs typeface="Arial" panose="020B0604020202020204" pitchFamily="34" charset="0"/>
              </a:rPr>
              <a:t>tcsh</a:t>
            </a:r>
            <a:r>
              <a:rPr lang="en-US" sz="2400" dirty="0">
                <a:cs typeface="Arial" panose="020B0604020202020204" pitchFamily="34" charset="0"/>
              </a:rPr>
              <a:t>). </a:t>
            </a:r>
          </a:p>
          <a:p>
            <a:pPr algn="l" rtl="0" eaLnBrk="1" hangingPunct="1">
              <a:lnSpc>
                <a:spcPct val="90000"/>
              </a:lnSpc>
            </a:pPr>
            <a:r>
              <a:rPr lang="en-US" sz="2400" dirty="0">
                <a:cs typeface="Arial" panose="020B0604020202020204" pitchFamily="34" charset="0"/>
              </a:rPr>
              <a:t>There shells can be divided into families: </a:t>
            </a:r>
          </a:p>
          <a:p>
            <a:pPr lvl="1" algn="l" rtl="0" eaLnBrk="1" hangingPunct="1">
              <a:lnSpc>
                <a:spcPct val="90000"/>
              </a:lnSpc>
            </a:pPr>
            <a:r>
              <a:rPr lang="en-US" sz="2000" dirty="0">
                <a:cs typeface="Arial" panose="020B0604020202020204" pitchFamily="34" charset="0"/>
              </a:rPr>
              <a:t>The </a:t>
            </a:r>
            <a:r>
              <a:rPr lang="en-US" sz="2000" dirty="0" err="1">
                <a:cs typeface="Arial" panose="020B0604020202020204" pitchFamily="34" charset="0"/>
              </a:rPr>
              <a:t>bourne</a:t>
            </a:r>
            <a:r>
              <a:rPr lang="en-US" sz="2000" dirty="0">
                <a:cs typeface="Arial" panose="020B0604020202020204" pitchFamily="34" charset="0"/>
              </a:rPr>
              <a:t> shell family - </a:t>
            </a:r>
            <a:r>
              <a:rPr lang="en-US" sz="2000" dirty="0" err="1">
                <a:cs typeface="Arial" panose="020B0604020202020204" pitchFamily="34" charset="0"/>
              </a:rPr>
              <a:t>sh</a:t>
            </a:r>
            <a:r>
              <a:rPr lang="en-US" sz="2000" dirty="0">
                <a:cs typeface="Arial" panose="020B0604020202020204" pitchFamily="34" charset="0"/>
              </a:rPr>
              <a:t>, </a:t>
            </a:r>
            <a:r>
              <a:rPr lang="en-US" sz="2000" dirty="0" err="1">
                <a:cs typeface="Arial" panose="020B0604020202020204" pitchFamily="34" charset="0"/>
              </a:rPr>
              <a:t>bsh</a:t>
            </a:r>
            <a:r>
              <a:rPr lang="en-US" sz="2000" dirty="0">
                <a:cs typeface="Arial" panose="020B0604020202020204" pitchFamily="34" charset="0"/>
              </a:rPr>
              <a:t>, </a:t>
            </a:r>
            <a:r>
              <a:rPr lang="en-US" sz="2000" dirty="0" err="1">
                <a:cs typeface="Arial" panose="020B0604020202020204" pitchFamily="34" charset="0"/>
              </a:rPr>
              <a:t>ksh</a:t>
            </a:r>
            <a:r>
              <a:rPr lang="en-US" sz="2000" dirty="0">
                <a:cs typeface="Arial" panose="020B0604020202020204" pitchFamily="34" charset="0"/>
              </a:rPr>
              <a:t>, bash</a:t>
            </a:r>
          </a:p>
          <a:p>
            <a:pPr lvl="1" algn="l" rtl="0" eaLnBrk="1" hangingPunct="1">
              <a:lnSpc>
                <a:spcPct val="90000"/>
              </a:lnSpc>
            </a:pPr>
            <a:r>
              <a:rPr lang="en-US" sz="2000" dirty="0">
                <a:cs typeface="Arial" panose="020B0604020202020204" pitchFamily="34" charset="0"/>
              </a:rPr>
              <a:t>The c-shell family – </a:t>
            </a:r>
            <a:r>
              <a:rPr lang="en-US" sz="2000" dirty="0" err="1">
                <a:cs typeface="Arial" panose="020B0604020202020204" pitchFamily="34" charset="0"/>
              </a:rPr>
              <a:t>csh</a:t>
            </a:r>
            <a:r>
              <a:rPr lang="en-US" sz="2000" dirty="0">
                <a:cs typeface="Arial" panose="020B0604020202020204" pitchFamily="34" charset="0"/>
              </a:rPr>
              <a:t>, </a:t>
            </a:r>
            <a:r>
              <a:rPr lang="en-US" sz="2000" dirty="0" err="1">
                <a:cs typeface="Arial" panose="020B0604020202020204" pitchFamily="34" charset="0"/>
              </a:rPr>
              <a:t>tcsh</a:t>
            </a:r>
            <a:endParaRPr lang="en-US" sz="2000" dirty="0">
              <a:cs typeface="Arial" panose="020B0604020202020204" pitchFamily="34" charset="0"/>
            </a:endParaRPr>
          </a:p>
          <a:p>
            <a:pPr algn="l" rtl="0" eaLnBrk="1" hangingPunct="1">
              <a:lnSpc>
                <a:spcPct val="90000"/>
              </a:lnSpc>
            </a:pPr>
            <a:r>
              <a:rPr lang="en-US" sz="2400" dirty="0">
                <a:cs typeface="Arial" panose="020B0604020202020204" pitchFamily="34" charset="0"/>
              </a:rPr>
              <a:t>Each defined user is associated with a shell (/</a:t>
            </a:r>
            <a:r>
              <a:rPr lang="en-US" sz="2400" dirty="0" err="1">
                <a:cs typeface="Arial" panose="020B0604020202020204" pitchFamily="34" charset="0"/>
              </a:rPr>
              <a:t>etc</a:t>
            </a:r>
            <a:r>
              <a:rPr lang="en-US" sz="2400" dirty="0">
                <a:cs typeface="Arial" panose="020B0604020202020204" pitchFamily="34" charset="0"/>
              </a:rPr>
              <a:t>/</a:t>
            </a:r>
            <a:r>
              <a:rPr lang="en-US" sz="2400" dirty="0" err="1">
                <a:cs typeface="Arial" panose="020B0604020202020204" pitchFamily="34" charset="0"/>
              </a:rPr>
              <a:t>passwd</a:t>
            </a:r>
            <a:r>
              <a:rPr lang="en-US" sz="2400" dirty="0">
                <a:cs typeface="Arial" panose="020B0604020202020204" pitchFamily="34" charset="0"/>
              </a:rPr>
              <a:t>).</a:t>
            </a:r>
            <a:br>
              <a:rPr lang="en-US" sz="2400" dirty="0">
                <a:cs typeface="Arial" panose="020B0604020202020204" pitchFamily="34" charset="0"/>
              </a:rPr>
            </a:br>
            <a:r>
              <a:rPr lang="en-US" sz="2400" dirty="0">
                <a:cs typeface="Arial" panose="020B0604020202020204" pitchFamily="34" charset="0"/>
              </a:rPr>
              <a:t>Example:</a:t>
            </a:r>
            <a:br>
              <a:rPr lang="en-US" sz="2400" dirty="0">
                <a:cs typeface="Arial" panose="020B0604020202020204" pitchFamily="34" charset="0"/>
              </a:rPr>
            </a:br>
            <a:r>
              <a:rPr lang="en-US" sz="2400" dirty="0">
                <a:solidFill>
                  <a:srgbClr val="FF00FF"/>
                </a:solidFill>
                <a:cs typeface="Arial" panose="020B0604020202020204" pitchFamily="34" charset="0"/>
              </a:rPr>
              <a:t>user1:x:500:500:test user number 1:/home/user1</a:t>
            </a:r>
            <a:r>
              <a:rPr lang="en-US" sz="2400" u="sng" dirty="0">
                <a:solidFill>
                  <a:srgbClr val="FF00FF"/>
                </a:solidFill>
                <a:cs typeface="Arial" panose="020B0604020202020204" pitchFamily="34" charset="0"/>
              </a:rPr>
              <a:t>:/bin/bash</a:t>
            </a:r>
          </a:p>
          <a:p>
            <a:pPr lvl="1" algn="l" rtl="0" eaLnBrk="1" hangingPunct="1">
              <a:lnSpc>
                <a:spcPct val="90000"/>
              </a:lnSpc>
            </a:pPr>
            <a:endParaRPr lang="en-US" sz="2000" dirty="0">
              <a:cs typeface="Arial" panose="020B0604020202020204" pitchFamily="34" charset="0"/>
            </a:endParaRPr>
          </a:p>
        </p:txBody>
      </p:sp>
    </p:spTree>
    <p:extLst>
      <p:ext uri="{BB962C8B-B14F-4D97-AF65-F5344CB8AC3E}">
        <p14:creationId xmlns:p14="http://schemas.microsoft.com/office/powerpoint/2010/main" xmlns="" val="73541333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4038600" y="303365"/>
            <a:ext cx="6786562" cy="1143000"/>
          </a:xfrm>
        </p:spPr>
        <p:txBody>
          <a:bodyPr/>
          <a:lstStyle/>
          <a:p>
            <a:r>
              <a:rPr lang="en-US" dirty="0">
                <a:solidFill>
                  <a:schemeClr val="bg1"/>
                </a:solidFill>
                <a:cs typeface="Times New Roman" panose="02020603050405020304" pitchFamily="18" charset="0"/>
              </a:rPr>
              <a:t>The shell’s functionalities</a:t>
            </a:r>
          </a:p>
        </p:txBody>
      </p:sp>
      <p:sp>
        <p:nvSpPr>
          <p:cNvPr id="35844" name="Rectangle 3"/>
          <p:cNvSpPr>
            <a:spLocks noGrp="1" noChangeArrowheads="1"/>
          </p:cNvSpPr>
          <p:nvPr>
            <p:ph idx="1"/>
          </p:nvPr>
        </p:nvSpPr>
        <p:spPr/>
        <p:txBody>
          <a:bodyPr/>
          <a:lstStyle/>
          <a:p>
            <a:pPr algn="l" rtl="0" eaLnBrk="1" hangingPunct="1">
              <a:lnSpc>
                <a:spcPct val="90000"/>
              </a:lnSpc>
            </a:pPr>
            <a:r>
              <a:rPr lang="en-US" sz="2400" dirty="0">
                <a:cs typeface="Arial" panose="020B0604020202020204" pitchFamily="34" charset="0"/>
              </a:rPr>
              <a:t>A shell performs the following tasks:</a:t>
            </a:r>
          </a:p>
          <a:p>
            <a:pPr lvl="1" algn="l" rtl="0" eaLnBrk="1" hangingPunct="1">
              <a:lnSpc>
                <a:spcPct val="90000"/>
              </a:lnSpc>
            </a:pPr>
            <a:r>
              <a:rPr lang="en-US" sz="2000" dirty="0">
                <a:solidFill>
                  <a:srgbClr val="006F6C"/>
                </a:solidFill>
                <a:cs typeface="Arial" panose="020B0604020202020204" pitchFamily="34" charset="0"/>
              </a:rPr>
              <a:t>Executes built-in commands (cd, </a:t>
            </a:r>
            <a:r>
              <a:rPr lang="en-US" sz="2000" dirty="0" smtClean="0">
                <a:solidFill>
                  <a:srgbClr val="006F6C"/>
                </a:solidFill>
                <a:cs typeface="Arial" panose="020B0604020202020204" pitchFamily="34" charset="0"/>
              </a:rPr>
              <a:t>help, history, …)</a:t>
            </a:r>
            <a:endParaRPr lang="en-US" sz="2000" dirty="0">
              <a:solidFill>
                <a:srgbClr val="006F6C"/>
              </a:solidFill>
              <a:cs typeface="Arial" panose="020B0604020202020204" pitchFamily="34" charset="0"/>
            </a:endParaRPr>
          </a:p>
          <a:p>
            <a:pPr lvl="1" algn="l" rtl="0" eaLnBrk="1" hangingPunct="1">
              <a:lnSpc>
                <a:spcPct val="90000"/>
              </a:lnSpc>
            </a:pPr>
            <a:r>
              <a:rPr lang="en-US" sz="2000" dirty="0">
                <a:solidFill>
                  <a:srgbClr val="006F6C"/>
                </a:solidFill>
                <a:cs typeface="Arial" panose="020B0604020202020204" pitchFamily="34" charset="0"/>
              </a:rPr>
              <a:t>Activate system calls</a:t>
            </a:r>
          </a:p>
          <a:p>
            <a:pPr lvl="1" algn="l" rtl="0" eaLnBrk="1" hangingPunct="1">
              <a:lnSpc>
                <a:spcPct val="90000"/>
              </a:lnSpc>
            </a:pPr>
            <a:r>
              <a:rPr lang="en-US" sz="2000" dirty="0">
                <a:solidFill>
                  <a:srgbClr val="006F6C"/>
                </a:solidFill>
                <a:cs typeface="Arial" panose="020B0604020202020204" pitchFamily="34" charset="0"/>
              </a:rPr>
              <a:t>Searches for files in the file system</a:t>
            </a:r>
          </a:p>
          <a:p>
            <a:pPr lvl="1" algn="l" rtl="0" eaLnBrk="1" hangingPunct="1">
              <a:lnSpc>
                <a:spcPct val="90000"/>
              </a:lnSpc>
            </a:pPr>
            <a:r>
              <a:rPr lang="en-US" sz="2000" dirty="0">
                <a:solidFill>
                  <a:srgbClr val="006F6C"/>
                </a:solidFill>
                <a:cs typeface="Arial" panose="020B0604020202020204" pitchFamily="34" charset="0"/>
              </a:rPr>
              <a:t>Executes commands (</a:t>
            </a:r>
            <a:r>
              <a:rPr lang="en-US" sz="2000" dirty="0" err="1">
                <a:solidFill>
                  <a:srgbClr val="006F6C"/>
                </a:solidFill>
                <a:cs typeface="Arial" panose="020B0604020202020204" pitchFamily="34" charset="0"/>
              </a:rPr>
              <a:t>ls</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ps</a:t>
            </a:r>
            <a:r>
              <a:rPr lang="en-US" sz="2000" dirty="0">
                <a:solidFill>
                  <a:srgbClr val="006F6C"/>
                </a:solidFill>
                <a:cs typeface="Arial" panose="020B0604020202020204" pitchFamily="34" charset="0"/>
              </a:rPr>
              <a:t> , …)</a:t>
            </a:r>
          </a:p>
          <a:p>
            <a:pPr lvl="1" algn="l" rtl="0" eaLnBrk="1" hangingPunct="1">
              <a:lnSpc>
                <a:spcPct val="90000"/>
              </a:lnSpc>
            </a:pPr>
            <a:r>
              <a:rPr lang="en-US" sz="2000" dirty="0">
                <a:solidFill>
                  <a:srgbClr val="006F6C"/>
                </a:solidFill>
                <a:cs typeface="Arial" panose="020B0604020202020204" pitchFamily="34" charset="0"/>
              </a:rPr>
              <a:t>Manages environment variables</a:t>
            </a:r>
          </a:p>
          <a:p>
            <a:pPr lvl="1" algn="l" rtl="0" eaLnBrk="1" hangingPunct="1">
              <a:lnSpc>
                <a:spcPct val="90000"/>
              </a:lnSpc>
            </a:pPr>
            <a:r>
              <a:rPr lang="en-US" sz="2000" dirty="0">
                <a:solidFill>
                  <a:srgbClr val="006F6C"/>
                </a:solidFill>
                <a:cs typeface="Arial" panose="020B0604020202020204" pitchFamily="34" charset="0"/>
              </a:rPr>
              <a:t>Translates aliases</a:t>
            </a:r>
          </a:p>
          <a:p>
            <a:pPr lvl="1" algn="l" rtl="0" eaLnBrk="1" hangingPunct="1">
              <a:lnSpc>
                <a:spcPct val="90000"/>
              </a:lnSpc>
            </a:pPr>
            <a:r>
              <a:rPr lang="en-US" sz="2000" dirty="0">
                <a:solidFill>
                  <a:srgbClr val="006F6C"/>
                </a:solidFill>
                <a:cs typeface="Arial" panose="020B0604020202020204" pitchFamily="34" charset="0"/>
              </a:rPr>
              <a:t>File name generation and completion</a:t>
            </a:r>
          </a:p>
          <a:p>
            <a:pPr lvl="1" algn="l" rtl="0" eaLnBrk="1" hangingPunct="1">
              <a:lnSpc>
                <a:spcPct val="90000"/>
              </a:lnSpc>
            </a:pPr>
            <a:r>
              <a:rPr lang="en-US" sz="2000" dirty="0" err="1">
                <a:solidFill>
                  <a:srgbClr val="006F6C"/>
                </a:solidFill>
                <a:cs typeface="Arial" panose="020B0604020202020204" pitchFamily="34" charset="0"/>
              </a:rPr>
              <a:t>Input/Output</a:t>
            </a:r>
            <a:r>
              <a:rPr lang="en-US" sz="2000" dirty="0">
                <a:solidFill>
                  <a:srgbClr val="006F6C"/>
                </a:solidFill>
                <a:cs typeface="Arial" panose="020B0604020202020204" pitchFamily="34" charset="0"/>
              </a:rPr>
              <a:t> redirection</a:t>
            </a:r>
          </a:p>
          <a:p>
            <a:pPr lvl="1" algn="l" rtl="0" eaLnBrk="1" hangingPunct="1">
              <a:lnSpc>
                <a:spcPct val="90000"/>
              </a:lnSpc>
            </a:pPr>
            <a:r>
              <a:rPr lang="en-US" sz="2000" dirty="0">
                <a:solidFill>
                  <a:srgbClr val="006F6C"/>
                </a:solidFill>
                <a:cs typeface="Arial" panose="020B0604020202020204" pitchFamily="34" charset="0"/>
              </a:rPr>
              <a:t>Execution environment for shell scripts</a:t>
            </a:r>
          </a:p>
          <a:p>
            <a:pPr lvl="1" algn="l" rtl="0" eaLnBrk="1" hangingPunct="1">
              <a:lnSpc>
                <a:spcPct val="90000"/>
              </a:lnSpc>
            </a:pPr>
            <a:r>
              <a:rPr lang="en-US" sz="2000" dirty="0">
                <a:solidFill>
                  <a:srgbClr val="006F6C"/>
                </a:solidFill>
                <a:cs typeface="Arial" panose="020B0604020202020204" pitchFamily="34" charset="0"/>
              </a:rPr>
              <a:t>Manages jobs and </a:t>
            </a:r>
            <a:r>
              <a:rPr lang="en-US" sz="2000" dirty="0" smtClean="0">
                <a:solidFill>
                  <a:srgbClr val="006F6C"/>
                </a:solidFill>
                <a:cs typeface="Arial" panose="020B0604020202020204" pitchFamily="34" charset="0"/>
              </a:rPr>
              <a:t>processes </a:t>
            </a:r>
            <a:endParaRPr lang="en-US" sz="2000"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339516004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579317" y="279683"/>
            <a:ext cx="8229600" cy="1143000"/>
          </a:xfrm>
        </p:spPr>
        <p:txBody>
          <a:bodyPr/>
          <a:lstStyle/>
          <a:p>
            <a:r>
              <a:rPr lang="en-US" dirty="0">
                <a:solidFill>
                  <a:schemeClr val="bg1"/>
                </a:solidFill>
                <a:cs typeface="Times New Roman" panose="02020603050405020304" pitchFamily="18" charset="0"/>
              </a:rPr>
              <a:t>Bash as shell example</a:t>
            </a:r>
            <a:endParaRPr lang="he-IL" dirty="0">
              <a:solidFill>
                <a:schemeClr val="bg1"/>
              </a:solidFill>
              <a:cs typeface="Times New Roman" panose="02020603050405020304" pitchFamily="18" charset="0"/>
            </a:endParaRPr>
          </a:p>
        </p:txBody>
      </p:sp>
      <p:sp>
        <p:nvSpPr>
          <p:cNvPr id="36867" name="Content Placeholder 2"/>
          <p:cNvSpPr>
            <a:spLocks noGrp="1"/>
          </p:cNvSpPr>
          <p:nvPr>
            <p:ph idx="1"/>
          </p:nvPr>
        </p:nvSpPr>
        <p:spPr/>
        <p:txBody>
          <a:bodyPr/>
          <a:lstStyle/>
          <a:p>
            <a:pPr algn="l" rtl="0" eaLnBrk="1" hangingPunct="1"/>
            <a:r>
              <a:rPr lang="en-US" dirty="0" smtClean="0">
                <a:cs typeface="Arial" panose="020B0604020202020204" pitchFamily="34" charset="0"/>
              </a:rPr>
              <a:t>We will explain the shell activities using bash syntax</a:t>
            </a:r>
          </a:p>
          <a:p>
            <a:pPr algn="l" rtl="0" eaLnBrk="1" hangingPunct="1"/>
            <a:r>
              <a:rPr lang="en-US" dirty="0" smtClean="0">
                <a:cs typeface="Arial" panose="020B0604020202020204" pitchFamily="34" charset="0"/>
              </a:rPr>
              <a:t>Later we will present the corresponding </a:t>
            </a:r>
            <a:r>
              <a:rPr lang="en-US" dirty="0" err="1" smtClean="0">
                <a:cs typeface="Arial" panose="020B0604020202020204" pitchFamily="34" charset="0"/>
              </a:rPr>
              <a:t>csh</a:t>
            </a:r>
            <a:r>
              <a:rPr lang="en-US" dirty="0" smtClean="0">
                <a:cs typeface="Arial" panose="020B0604020202020204" pitchFamily="34" charset="0"/>
              </a:rPr>
              <a:t> syntax</a:t>
            </a:r>
          </a:p>
          <a:p>
            <a:pPr algn="l" rtl="0" eaLnBrk="1" hangingPunct="1"/>
            <a:endParaRPr lang="en-US" dirty="0" smtClean="0">
              <a:cs typeface="Arial" panose="020B0604020202020204" pitchFamily="34" charset="0"/>
            </a:endParaRPr>
          </a:p>
          <a:p>
            <a:pPr algn="l" rtl="0" eaLnBrk="1" hangingPunct="1"/>
            <a:r>
              <a:rPr lang="en-US" dirty="0" smtClean="0">
                <a:cs typeface="Arial" panose="020B0604020202020204" pitchFamily="34" charset="0"/>
              </a:rPr>
              <a:t>Bash is currently the most poplar shell</a:t>
            </a:r>
          </a:p>
          <a:p>
            <a:pPr lvl="1" algn="l" rtl="0" eaLnBrk="1" hangingPunct="1"/>
            <a:r>
              <a:rPr lang="en-US" dirty="0" smtClean="0">
                <a:cs typeface="Arial" panose="020B0604020202020204" pitchFamily="34" charset="0"/>
              </a:rPr>
              <a:t>Especially for scripting</a:t>
            </a:r>
          </a:p>
          <a:p>
            <a:pPr algn="l" rtl="0" eaLnBrk="1" hangingPunct="1"/>
            <a:endParaRPr lang="he-IL" dirty="0" smtClean="0"/>
          </a:p>
        </p:txBody>
      </p:sp>
    </p:spTree>
    <p:extLst>
      <p:ext uri="{BB962C8B-B14F-4D97-AF65-F5344CB8AC3E}">
        <p14:creationId xmlns:p14="http://schemas.microsoft.com/office/powerpoint/2010/main" xmlns="" val="54195691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613765" y="242105"/>
            <a:ext cx="8229600" cy="1143000"/>
          </a:xfrm>
          <a:noFill/>
        </p:spPr>
        <p:txBody>
          <a:bodyPr/>
          <a:lstStyle/>
          <a:p>
            <a:r>
              <a:rPr lang="en-US" dirty="0">
                <a:solidFill>
                  <a:schemeClr val="bg1"/>
                </a:solidFill>
                <a:cs typeface="Times New Roman" panose="02020603050405020304" pitchFamily="18" charset="0"/>
              </a:rPr>
              <a:t>Variables - explanation</a:t>
            </a:r>
          </a:p>
        </p:txBody>
      </p:sp>
      <p:sp>
        <p:nvSpPr>
          <p:cNvPr id="38917" name="Rectangle 3"/>
          <p:cNvSpPr>
            <a:spLocks noGrp="1" noChangeArrowheads="1"/>
          </p:cNvSpPr>
          <p:nvPr>
            <p:ph idx="1"/>
          </p:nvPr>
        </p:nvSpPr>
        <p:spPr>
          <a:xfrm>
            <a:off x="1774825" y="1844676"/>
            <a:ext cx="8650288" cy="4608513"/>
          </a:xfrm>
        </p:spPr>
        <p:txBody>
          <a:bodyPr/>
          <a:lstStyle/>
          <a:p>
            <a:pPr algn="l" rtl="0" eaLnBrk="1" hangingPunct="1"/>
            <a:r>
              <a:rPr lang="en-US" sz="2000" dirty="0">
                <a:cs typeface="Arial" panose="020B0604020202020204" pitchFamily="34" charset="0"/>
              </a:rPr>
              <a:t>The shell enables the user to set a </a:t>
            </a:r>
            <a:r>
              <a:rPr lang="en-US" sz="2000" b="1" dirty="0">
                <a:cs typeface="Arial" panose="020B0604020202020204" pitchFamily="34" charset="0"/>
              </a:rPr>
              <a:t>string</a:t>
            </a:r>
            <a:r>
              <a:rPr lang="en-US" sz="2000" dirty="0">
                <a:cs typeface="Arial" panose="020B0604020202020204" pitchFamily="34" charset="0"/>
              </a:rPr>
              <a:t> value to a variable, and use it later</a:t>
            </a:r>
          </a:p>
          <a:p>
            <a:pPr algn="l" rtl="0" eaLnBrk="1" hangingPunct="1"/>
            <a:r>
              <a:rPr lang="en-US" sz="2000" dirty="0">
                <a:cs typeface="Arial" panose="020B0604020202020204" pitchFamily="34" charset="0"/>
              </a:rPr>
              <a:t>The variable is defined upon assignment</a:t>
            </a:r>
          </a:p>
          <a:p>
            <a:pPr algn="l" rtl="0" eaLnBrk="1" hangingPunct="1"/>
            <a:r>
              <a:rPr lang="en-US" sz="2000" dirty="0">
                <a:cs typeface="Arial" panose="020B0604020202020204" pitchFamily="34" charset="0"/>
              </a:rPr>
              <a:t>Under Bourne-shell the syntax for variable assignment is:</a:t>
            </a:r>
            <a:br>
              <a:rPr lang="en-US" sz="2000" dirty="0">
                <a:cs typeface="Arial" panose="020B0604020202020204" pitchFamily="34" charset="0"/>
              </a:rPr>
            </a:br>
            <a:r>
              <a:rPr lang="en-US" sz="2000" dirty="0" err="1" smtClean="0">
                <a:solidFill>
                  <a:srgbClr val="006F6C"/>
                </a:solidFill>
                <a:cs typeface="Arial" panose="020B0604020202020204" pitchFamily="34" charset="0"/>
              </a:rPr>
              <a:t>var</a:t>
            </a:r>
            <a:r>
              <a:rPr lang="en-US" sz="2000" dirty="0" smtClean="0">
                <a:solidFill>
                  <a:srgbClr val="006F6C"/>
                </a:solidFill>
                <a:cs typeface="Arial" panose="020B0604020202020204" pitchFamily="34" charset="0"/>
              </a:rPr>
              <a:t>=value</a:t>
            </a:r>
            <a:endParaRPr lang="en-US" sz="2000" dirty="0">
              <a:solidFill>
                <a:srgbClr val="006F6C"/>
              </a:solidFill>
              <a:cs typeface="Arial" panose="020B0604020202020204" pitchFamily="34" charset="0"/>
            </a:endParaRPr>
          </a:p>
          <a:p>
            <a:pPr lvl="1" algn="l" rtl="0" eaLnBrk="1" hangingPunct="1"/>
            <a:r>
              <a:rPr lang="en-US" sz="1800" dirty="0">
                <a:cs typeface="Arial" panose="020B0604020202020204" pitchFamily="34" charset="0"/>
              </a:rPr>
              <a:t>This defines the value of the variable “</a:t>
            </a:r>
            <a:r>
              <a:rPr lang="en-US" sz="1800" dirty="0" err="1">
                <a:cs typeface="Arial" panose="020B0604020202020204" pitchFamily="34" charset="0"/>
              </a:rPr>
              <a:t>var</a:t>
            </a:r>
            <a:r>
              <a:rPr lang="en-US" sz="1800" dirty="0">
                <a:cs typeface="Arial" panose="020B0604020202020204" pitchFamily="34" charset="0"/>
              </a:rPr>
              <a:t>” to be the string “value</a:t>
            </a:r>
            <a:r>
              <a:rPr lang="en-US" sz="1800" dirty="0" smtClean="0">
                <a:cs typeface="Arial" panose="020B0604020202020204" pitchFamily="34" charset="0"/>
              </a:rPr>
              <a:t>”</a:t>
            </a:r>
          </a:p>
          <a:p>
            <a:pPr lvl="1" algn="l" rtl="0" eaLnBrk="1" hangingPunct="1"/>
            <a:r>
              <a:rPr lang="en-US" sz="1800" dirty="0" smtClean="0">
                <a:cs typeface="Arial" panose="020B0604020202020204" pitchFamily="34" charset="0"/>
              </a:rPr>
              <a:t>NO SPACES!</a:t>
            </a:r>
            <a:endParaRPr lang="en-US" sz="1800" dirty="0">
              <a:cs typeface="Arial" panose="020B0604020202020204" pitchFamily="34" charset="0"/>
            </a:endParaRPr>
          </a:p>
          <a:p>
            <a:pPr algn="l" rtl="0" eaLnBrk="1" hangingPunct="1"/>
            <a:r>
              <a:rPr lang="en-US" sz="2000" dirty="0" smtClean="0">
                <a:cs typeface="Arial" panose="020B0604020202020204" pitchFamily="34" charset="0"/>
              </a:rPr>
              <a:t>Addressing </a:t>
            </a:r>
            <a:r>
              <a:rPr lang="en-US" sz="2000" dirty="0">
                <a:cs typeface="Arial" panose="020B0604020202020204" pitchFamily="34" charset="0"/>
              </a:rPr>
              <a:t>the variable is done by preceding it with the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sign: </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var</a:t>
            </a:r>
            <a:endParaRPr lang="en-US" sz="2000" dirty="0">
              <a:solidFill>
                <a:srgbClr val="006F6C"/>
              </a:solidFill>
              <a:cs typeface="Arial" panose="020B0604020202020204" pitchFamily="34" charset="0"/>
            </a:endParaRPr>
          </a:p>
          <a:p>
            <a:pPr lvl="1" algn="l" rtl="0" eaLnBrk="1" hangingPunct="1"/>
            <a:r>
              <a:rPr lang="en-US" sz="1800" dirty="0">
                <a:cs typeface="Arial" panose="020B0604020202020204" pitchFamily="34" charset="0"/>
              </a:rPr>
              <a:t>The shell </a:t>
            </a:r>
            <a:r>
              <a:rPr lang="en-US" sz="1800" u="sng" dirty="0">
                <a:cs typeface="Arial" panose="020B0604020202020204" pitchFamily="34" charset="0"/>
              </a:rPr>
              <a:t>substitutes</a:t>
            </a:r>
            <a:r>
              <a:rPr lang="en-US" sz="1800" dirty="0">
                <a:cs typeface="Arial" panose="020B0604020202020204" pitchFamily="34" charset="0"/>
              </a:rPr>
              <a:t> $</a:t>
            </a:r>
            <a:r>
              <a:rPr lang="en-US" sz="1800" dirty="0" err="1">
                <a:cs typeface="Arial" panose="020B0604020202020204" pitchFamily="34" charset="0"/>
              </a:rPr>
              <a:t>var</a:t>
            </a:r>
            <a:r>
              <a:rPr lang="en-US" sz="1800" dirty="0">
                <a:cs typeface="Arial" panose="020B0604020202020204" pitchFamily="34" charset="0"/>
              </a:rPr>
              <a:t> with the content of the variable “</a:t>
            </a:r>
            <a:r>
              <a:rPr lang="en-US" sz="1800" dirty="0" err="1">
                <a:cs typeface="Arial" panose="020B0604020202020204" pitchFamily="34" charset="0"/>
              </a:rPr>
              <a:t>var</a:t>
            </a:r>
            <a:r>
              <a:rPr lang="en-US" sz="1800" dirty="0">
                <a:cs typeface="Arial" panose="020B0604020202020204" pitchFamily="34" charset="0"/>
              </a:rPr>
              <a:t>” (in our case, the string “value”).</a:t>
            </a:r>
          </a:p>
          <a:p>
            <a:pPr algn="l" rtl="0" eaLnBrk="1" hangingPunct="1"/>
            <a:r>
              <a:rPr lang="en-US" sz="2000" dirty="0" smtClean="0">
                <a:cs typeface="Arial" panose="020B0604020202020204" pitchFamily="34" charset="0"/>
              </a:rPr>
              <a:t>If </a:t>
            </a:r>
            <a:r>
              <a:rPr lang="en-US" sz="2000" dirty="0">
                <a:cs typeface="Arial" panose="020B0604020202020204" pitchFamily="34" charset="0"/>
              </a:rPr>
              <a:t>the variable was not defined it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s value is NULL and it</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s replaced by an empty string</a:t>
            </a:r>
          </a:p>
        </p:txBody>
      </p:sp>
    </p:spTree>
    <p:extLst>
      <p:ext uri="{BB962C8B-B14F-4D97-AF65-F5344CB8AC3E}">
        <p14:creationId xmlns:p14="http://schemas.microsoft.com/office/powerpoint/2010/main" xmlns="" val="38939347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151922" y="256980"/>
            <a:ext cx="6686550" cy="1143000"/>
          </a:xfrm>
        </p:spPr>
        <p:txBody>
          <a:bodyPr/>
          <a:lstStyle/>
          <a:p>
            <a:r>
              <a:rPr lang="en-US" dirty="0">
                <a:solidFill>
                  <a:schemeClr val="bg1"/>
                </a:solidFill>
                <a:cs typeface="Times New Roman" panose="02020603050405020304" pitchFamily="18" charset="0"/>
              </a:rPr>
              <a:t>Variables (cont.)</a:t>
            </a:r>
          </a:p>
        </p:txBody>
      </p:sp>
      <p:sp>
        <p:nvSpPr>
          <p:cNvPr id="39939" name="Content Placeholder 2"/>
          <p:cNvSpPr>
            <a:spLocks noGrp="1"/>
          </p:cNvSpPr>
          <p:nvPr>
            <p:ph idx="1"/>
          </p:nvPr>
        </p:nvSpPr>
        <p:spPr/>
        <p:txBody>
          <a:bodyPr/>
          <a:lstStyle/>
          <a:p>
            <a:pPr algn="l" rtl="0">
              <a:buNone/>
            </a:pPr>
            <a:r>
              <a:rPr lang="en-US" dirty="0" smtClean="0">
                <a:cs typeface="Arial" panose="020B0604020202020204" pitchFamily="34" charset="0"/>
              </a:rPr>
              <a:t>	</a:t>
            </a:r>
            <a:r>
              <a:rPr lang="en-US" dirty="0" smtClean="0">
                <a:solidFill>
                  <a:schemeClr val="bg1">
                    <a:lumMod val="50000"/>
                  </a:schemeClr>
                </a:solidFill>
                <a:cs typeface="Arial" panose="020B0604020202020204" pitchFamily="34" charset="0"/>
              </a:rPr>
              <a:t>PROMPT</a:t>
            </a:r>
            <a:r>
              <a:rPr lang="en-US" dirty="0">
                <a:solidFill>
                  <a:schemeClr val="bg1">
                    <a:lumMod val="50000"/>
                  </a:schemeClr>
                </a:solidFill>
                <a:cs typeface="Arial" panose="020B0604020202020204" pitchFamily="34" charset="0"/>
              </a:rPr>
              <a:t>&gt;</a:t>
            </a:r>
            <a:r>
              <a:rPr lang="en-US" dirty="0" smtClean="0">
                <a:cs typeface="Arial" panose="020B0604020202020204" pitchFamily="34" charset="0"/>
              </a:rPr>
              <a:t> </a:t>
            </a:r>
            <a:r>
              <a:rPr lang="en-US" dirty="0" smtClean="0">
                <a:solidFill>
                  <a:schemeClr val="accent5">
                    <a:lumMod val="75000"/>
                  </a:schemeClr>
                </a:solidFill>
                <a:cs typeface="Arial" panose="020B0604020202020204" pitchFamily="34" charset="0"/>
              </a:rPr>
              <a:t>name=</a:t>
            </a:r>
            <a:r>
              <a:rPr lang="en-US" dirty="0" err="1" smtClean="0">
                <a:solidFill>
                  <a:schemeClr val="accent5">
                    <a:lumMod val="75000"/>
                  </a:schemeClr>
                </a:solidFill>
                <a:cs typeface="Arial" panose="020B0604020202020204" pitchFamily="34" charset="0"/>
              </a:rPr>
              <a:t>Ishai</a:t>
            </a:r>
            <a:r>
              <a:rPr lang="en-US" dirty="0" smtClean="0">
                <a:cs typeface="Arial" panose="020B0604020202020204" pitchFamily="34" charset="0"/>
              </a:rPr>
              <a:t/>
            </a:r>
            <a:br>
              <a:rPr lang="en-US" dirty="0" smtClean="0">
                <a:cs typeface="Arial" panose="020B0604020202020204" pitchFamily="34" charset="0"/>
              </a:rPr>
            </a:br>
            <a:r>
              <a:rPr lang="en-US" dirty="0">
                <a:solidFill>
                  <a:schemeClr val="bg1">
                    <a:lumMod val="50000"/>
                  </a:schemeClr>
                </a:solidFill>
                <a:cs typeface="Arial" panose="020B0604020202020204" pitchFamily="34" charset="0"/>
              </a:rPr>
              <a:t>PROMPT&gt;</a:t>
            </a:r>
            <a:r>
              <a:rPr lang="en-US" dirty="0" smtClean="0">
                <a:cs typeface="Arial" panose="020B0604020202020204" pitchFamily="34" charset="0"/>
              </a:rPr>
              <a:t> </a:t>
            </a:r>
            <a:r>
              <a:rPr lang="en-US" dirty="0" smtClean="0">
                <a:solidFill>
                  <a:schemeClr val="accent5">
                    <a:lumMod val="75000"/>
                  </a:schemeClr>
                </a:solidFill>
                <a:cs typeface="Arial" panose="020B0604020202020204" pitchFamily="34" charset="0"/>
              </a:rPr>
              <a:t>echo good morning $name !</a:t>
            </a:r>
            <a:br>
              <a:rPr lang="en-US" dirty="0" smtClean="0">
                <a:solidFill>
                  <a:schemeClr val="accent5">
                    <a:lumMod val="75000"/>
                  </a:schemeClr>
                </a:solidFill>
                <a:cs typeface="Arial" panose="020B0604020202020204" pitchFamily="34" charset="0"/>
              </a:rPr>
            </a:br>
            <a:r>
              <a:rPr lang="en-US" dirty="0" smtClean="0">
                <a:solidFill>
                  <a:schemeClr val="accent6">
                    <a:lumMod val="75000"/>
                  </a:schemeClr>
                </a:solidFill>
                <a:cs typeface="Arial" panose="020B0604020202020204" pitchFamily="34" charset="0"/>
              </a:rPr>
              <a:t>good morning </a:t>
            </a:r>
            <a:r>
              <a:rPr lang="en-US" dirty="0" err="1" smtClean="0">
                <a:solidFill>
                  <a:schemeClr val="accent6">
                    <a:lumMod val="75000"/>
                  </a:schemeClr>
                </a:solidFill>
                <a:cs typeface="Arial" panose="020B0604020202020204" pitchFamily="34" charset="0"/>
              </a:rPr>
              <a:t>Ishai</a:t>
            </a:r>
            <a:r>
              <a:rPr lang="en-US" dirty="0" smtClean="0">
                <a:solidFill>
                  <a:schemeClr val="accent6">
                    <a:lumMod val="75000"/>
                  </a:schemeClr>
                </a:solidFill>
                <a:cs typeface="Arial" panose="020B0604020202020204" pitchFamily="34" charset="0"/>
              </a:rPr>
              <a:t> !</a:t>
            </a:r>
          </a:p>
          <a:p>
            <a:pPr algn="l" rtl="0">
              <a:buNone/>
            </a:pPr>
            <a:r>
              <a:rPr lang="en-US" dirty="0">
                <a:cs typeface="Arial" panose="020B0604020202020204" pitchFamily="34" charset="0"/>
              </a:rPr>
              <a:t>	</a:t>
            </a:r>
            <a:r>
              <a:rPr lang="en-US" dirty="0">
                <a:solidFill>
                  <a:schemeClr val="bg1">
                    <a:lumMod val="50000"/>
                  </a:schemeClr>
                </a:solidFill>
                <a:cs typeface="Arial" panose="020B0604020202020204" pitchFamily="34" charset="0"/>
              </a:rPr>
              <a:t>PROMPT&gt;</a:t>
            </a:r>
            <a:r>
              <a:rPr lang="en-US" dirty="0">
                <a:cs typeface="Arial" panose="020B0604020202020204" pitchFamily="34" charset="0"/>
              </a:rPr>
              <a:t> </a:t>
            </a:r>
            <a:r>
              <a:rPr lang="en-US" dirty="0" smtClean="0">
                <a:solidFill>
                  <a:schemeClr val="accent5">
                    <a:lumMod val="75000"/>
                  </a:schemeClr>
                </a:solidFill>
                <a:cs typeface="Arial" panose="020B0604020202020204" pitchFamily="34" charset="0"/>
              </a:rPr>
              <a:t>name=“</a:t>
            </a:r>
            <a:r>
              <a:rPr lang="en-US" dirty="0" err="1" smtClean="0">
                <a:solidFill>
                  <a:schemeClr val="accent5">
                    <a:lumMod val="75000"/>
                  </a:schemeClr>
                </a:solidFill>
                <a:cs typeface="Arial" panose="020B0604020202020204" pitchFamily="34" charset="0"/>
              </a:rPr>
              <a:t>Ishai</a:t>
            </a:r>
            <a:r>
              <a:rPr lang="en-US" dirty="0" smtClean="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Rabinovitz</a:t>
            </a:r>
            <a:r>
              <a:rPr lang="en-US" dirty="0" smtClean="0">
                <a:solidFill>
                  <a:schemeClr val="accent5">
                    <a:lumMod val="75000"/>
                  </a:schemeClr>
                </a:solidFill>
                <a:cs typeface="Arial" panose="020B0604020202020204" pitchFamily="34" charset="0"/>
              </a:rPr>
              <a:t>”</a:t>
            </a:r>
            <a:r>
              <a:rPr lang="en-US" dirty="0">
                <a:cs typeface="Arial" panose="020B0604020202020204" pitchFamily="34" charset="0"/>
              </a:rPr>
              <a:t/>
            </a:r>
            <a:br>
              <a:rPr lang="en-US" dirty="0">
                <a:cs typeface="Arial" panose="020B0604020202020204" pitchFamily="34" charset="0"/>
              </a:rPr>
            </a:br>
            <a:r>
              <a:rPr lang="en-US" dirty="0">
                <a:solidFill>
                  <a:schemeClr val="bg1">
                    <a:lumMod val="50000"/>
                  </a:schemeClr>
                </a:solidFill>
                <a:cs typeface="Arial" panose="020B0604020202020204" pitchFamily="34" charset="0"/>
              </a:rPr>
              <a:t>PROMPT&gt;</a:t>
            </a:r>
            <a:r>
              <a:rPr lang="en-US" dirty="0">
                <a:cs typeface="Arial" panose="020B0604020202020204" pitchFamily="34" charset="0"/>
              </a:rPr>
              <a:t> </a:t>
            </a:r>
            <a:r>
              <a:rPr lang="en-US" dirty="0">
                <a:solidFill>
                  <a:schemeClr val="accent5">
                    <a:lumMod val="75000"/>
                  </a:schemeClr>
                </a:solidFill>
                <a:cs typeface="Arial" panose="020B0604020202020204" pitchFamily="34" charset="0"/>
              </a:rPr>
              <a:t>echo good morning $</a:t>
            </a:r>
            <a:r>
              <a:rPr lang="en-US" dirty="0" smtClean="0">
                <a:solidFill>
                  <a:schemeClr val="accent5">
                    <a:lumMod val="75000"/>
                  </a:schemeClr>
                </a:solidFill>
                <a:cs typeface="Arial" panose="020B0604020202020204" pitchFamily="34" charset="0"/>
              </a:rPr>
              <a:t>name !</a:t>
            </a:r>
            <a:r>
              <a:rPr lang="en-US" dirty="0">
                <a:solidFill>
                  <a:schemeClr val="accent5">
                    <a:lumMod val="75000"/>
                  </a:schemeClr>
                </a:solidFill>
                <a:cs typeface="Arial" panose="020B0604020202020204" pitchFamily="34" charset="0"/>
              </a:rPr>
              <a:t/>
            </a:r>
            <a:br>
              <a:rPr lang="en-US" dirty="0">
                <a:solidFill>
                  <a:schemeClr val="accent5">
                    <a:lumMod val="75000"/>
                  </a:schemeClr>
                </a:solidFill>
                <a:cs typeface="Arial" panose="020B0604020202020204" pitchFamily="34" charset="0"/>
              </a:rPr>
            </a:br>
            <a:r>
              <a:rPr lang="en-US" dirty="0">
                <a:solidFill>
                  <a:schemeClr val="accent6">
                    <a:lumMod val="75000"/>
                  </a:schemeClr>
                </a:solidFill>
                <a:cs typeface="Arial" panose="020B0604020202020204" pitchFamily="34" charset="0"/>
              </a:rPr>
              <a:t>good morning </a:t>
            </a:r>
            <a:r>
              <a:rPr lang="en-US" dirty="0" err="1" smtClean="0">
                <a:solidFill>
                  <a:schemeClr val="accent6">
                    <a:lumMod val="75000"/>
                  </a:schemeClr>
                </a:solidFill>
                <a:cs typeface="Arial" panose="020B0604020202020204" pitchFamily="34" charset="0"/>
              </a:rPr>
              <a:t>Ishai</a:t>
            </a:r>
            <a:r>
              <a:rPr lang="en-US" dirty="0" smtClean="0">
                <a:solidFill>
                  <a:schemeClr val="accent6">
                    <a:lumMod val="75000"/>
                  </a:schemeClr>
                </a:solidFill>
                <a:cs typeface="Arial" panose="020B0604020202020204" pitchFamily="34" charset="0"/>
              </a:rPr>
              <a:t> </a:t>
            </a:r>
            <a:r>
              <a:rPr lang="en-US" dirty="0" err="1" smtClean="0">
                <a:solidFill>
                  <a:schemeClr val="accent6">
                    <a:lumMod val="75000"/>
                  </a:schemeClr>
                </a:solidFill>
                <a:cs typeface="Arial" panose="020B0604020202020204" pitchFamily="34" charset="0"/>
              </a:rPr>
              <a:t>Rabinovitz</a:t>
            </a:r>
            <a:r>
              <a:rPr lang="en-US" dirty="0" smtClean="0">
                <a:solidFill>
                  <a:schemeClr val="accent6">
                    <a:lumMod val="75000"/>
                  </a:schemeClr>
                </a:solidFill>
                <a:cs typeface="Arial" panose="020B0604020202020204" pitchFamily="34" charset="0"/>
              </a:rPr>
              <a:t> !</a:t>
            </a:r>
            <a:endParaRPr lang="en-US" dirty="0">
              <a:solidFill>
                <a:schemeClr val="accent6">
                  <a:lumMod val="75000"/>
                </a:schemeClr>
              </a:solidFill>
              <a:cs typeface="Arial" panose="020B0604020202020204" pitchFamily="34" charset="0"/>
            </a:endParaRPr>
          </a:p>
          <a:p>
            <a:pPr algn="l" rtl="0">
              <a:buNone/>
            </a:pPr>
            <a:r>
              <a:rPr lang="en-US" dirty="0">
                <a:solidFill>
                  <a:schemeClr val="bg1">
                    <a:lumMod val="50000"/>
                  </a:schemeClr>
                </a:solidFill>
                <a:cs typeface="Arial" panose="020B0604020202020204" pitchFamily="34" charset="0"/>
              </a:rPr>
              <a:t>	</a:t>
            </a:r>
            <a:r>
              <a:rPr lang="en-US" dirty="0" smtClean="0">
                <a:solidFill>
                  <a:schemeClr val="bg1">
                    <a:lumMod val="50000"/>
                  </a:schemeClr>
                </a:solidFill>
                <a:cs typeface="Arial" panose="020B0604020202020204" pitchFamily="34" charset="0"/>
              </a:rPr>
              <a:t>PROMPT</a:t>
            </a:r>
            <a:r>
              <a:rPr lang="en-US" dirty="0">
                <a:solidFill>
                  <a:schemeClr val="bg1">
                    <a:lumMod val="50000"/>
                  </a:schemeClr>
                </a:solidFill>
                <a:cs typeface="Arial" panose="020B0604020202020204" pitchFamily="34" charset="0"/>
              </a:rPr>
              <a:t>&gt;</a:t>
            </a:r>
            <a:r>
              <a:rPr lang="en-US" dirty="0">
                <a:cs typeface="Arial" panose="020B0604020202020204" pitchFamily="34" charset="0"/>
              </a:rPr>
              <a:t> </a:t>
            </a:r>
            <a:r>
              <a:rPr lang="en-US" dirty="0">
                <a:solidFill>
                  <a:schemeClr val="accent5">
                    <a:lumMod val="75000"/>
                  </a:schemeClr>
                </a:solidFill>
                <a:cs typeface="Arial" panose="020B0604020202020204" pitchFamily="34" charset="0"/>
              </a:rPr>
              <a:t>echo good morning </a:t>
            </a:r>
            <a:r>
              <a:rPr lang="en-US" dirty="0" smtClean="0">
                <a:solidFill>
                  <a:schemeClr val="accent5">
                    <a:lumMod val="75000"/>
                  </a:schemeClr>
                </a:solidFill>
                <a:cs typeface="Arial" panose="020B0604020202020204" pitchFamily="34" charset="0"/>
              </a:rPr>
              <a:t>$Name !</a:t>
            </a:r>
            <a:r>
              <a:rPr lang="en-US" dirty="0">
                <a:solidFill>
                  <a:schemeClr val="accent5">
                    <a:lumMod val="75000"/>
                  </a:schemeClr>
                </a:solidFill>
                <a:cs typeface="Arial" panose="020B0604020202020204" pitchFamily="34" charset="0"/>
              </a:rPr>
              <a:t/>
            </a:r>
            <a:br>
              <a:rPr lang="en-US" dirty="0">
                <a:solidFill>
                  <a:schemeClr val="accent5">
                    <a:lumMod val="75000"/>
                  </a:schemeClr>
                </a:solidFill>
                <a:cs typeface="Arial" panose="020B0604020202020204" pitchFamily="34" charset="0"/>
              </a:rPr>
            </a:br>
            <a:r>
              <a:rPr lang="en-US" dirty="0">
                <a:solidFill>
                  <a:schemeClr val="accent6">
                    <a:lumMod val="75000"/>
                  </a:schemeClr>
                </a:solidFill>
                <a:cs typeface="Arial" panose="020B0604020202020204" pitchFamily="34" charset="0"/>
              </a:rPr>
              <a:t>good </a:t>
            </a:r>
            <a:r>
              <a:rPr lang="en-US" dirty="0" smtClean="0">
                <a:solidFill>
                  <a:schemeClr val="accent6">
                    <a:lumMod val="75000"/>
                  </a:schemeClr>
                </a:solidFill>
                <a:cs typeface="Arial" panose="020B0604020202020204" pitchFamily="34" charset="0"/>
              </a:rPr>
              <a:t>morning  !</a:t>
            </a:r>
            <a:endParaRPr lang="en-US" dirty="0">
              <a:solidFill>
                <a:schemeClr val="accent6">
                  <a:lumMod val="75000"/>
                </a:schemeClr>
              </a:solidFill>
              <a:cs typeface="Arial" panose="020B0604020202020204" pitchFamily="34" charset="0"/>
            </a:endParaRPr>
          </a:p>
          <a:p>
            <a:pPr algn="l" rtl="0">
              <a:buNone/>
            </a:pPr>
            <a:endParaRPr lang="en-US" dirty="0" smtClean="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xmlns="" val="1480900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151922" y="256980"/>
            <a:ext cx="6686550" cy="1143000"/>
          </a:xfrm>
        </p:spPr>
        <p:txBody>
          <a:bodyPr/>
          <a:lstStyle/>
          <a:p>
            <a:r>
              <a:rPr lang="en-US" dirty="0">
                <a:solidFill>
                  <a:schemeClr val="bg1"/>
                </a:solidFill>
                <a:cs typeface="Times New Roman" panose="02020603050405020304" pitchFamily="18" charset="0"/>
              </a:rPr>
              <a:t>Variables (cont.)</a:t>
            </a:r>
          </a:p>
        </p:txBody>
      </p:sp>
      <p:sp>
        <p:nvSpPr>
          <p:cNvPr id="39939" name="Content Placeholder 2"/>
          <p:cNvSpPr>
            <a:spLocks noGrp="1"/>
          </p:cNvSpPr>
          <p:nvPr>
            <p:ph idx="1"/>
          </p:nvPr>
        </p:nvSpPr>
        <p:spPr/>
        <p:txBody>
          <a:bodyPr/>
          <a:lstStyle/>
          <a:p>
            <a:pPr algn="l" rtl="0" eaLnBrk="1" hangingPunct="1"/>
            <a:r>
              <a:rPr lang="en-US" dirty="0" smtClean="0">
                <a:cs typeface="Arial" panose="020B0604020202020204" pitchFamily="34" charset="0"/>
              </a:rPr>
              <a:t>It is possible to address a variable using </a:t>
            </a:r>
            <a:r>
              <a:rPr lang="en-US" dirty="0">
                <a:solidFill>
                  <a:srgbClr val="006F6C"/>
                </a:solidFill>
                <a:cs typeface="Arial" panose="020B0604020202020204" pitchFamily="34" charset="0"/>
              </a:rPr>
              <a:t>${</a:t>
            </a:r>
            <a:r>
              <a:rPr lang="en-US" dirty="0" err="1">
                <a:solidFill>
                  <a:srgbClr val="006F6C"/>
                </a:solidFill>
                <a:cs typeface="Arial" panose="020B0604020202020204" pitchFamily="34" charset="0"/>
              </a:rPr>
              <a:t>var</a:t>
            </a:r>
            <a:r>
              <a:rPr lang="en-US" dirty="0">
                <a:solidFill>
                  <a:srgbClr val="006F6C"/>
                </a:solidFill>
                <a:cs typeface="Arial" panose="020B0604020202020204" pitchFamily="34" charset="0"/>
              </a:rPr>
              <a:t>}</a:t>
            </a:r>
          </a:p>
          <a:p>
            <a:pPr algn="l" rtl="0" eaLnBrk="1" hangingPunct="1"/>
            <a:r>
              <a:rPr lang="en-US" dirty="0" smtClean="0">
                <a:cs typeface="Arial" panose="020B0604020202020204" pitchFamily="34" charset="0"/>
              </a:rPr>
              <a:t>This is useful when concatenating string. Example: </a:t>
            </a:r>
          </a:p>
          <a:p>
            <a:pPr algn="l" rtl="0">
              <a:buNone/>
            </a:pPr>
            <a:r>
              <a:rPr lang="en-US" dirty="0" smtClean="0">
                <a:cs typeface="Arial" panose="020B0604020202020204" pitchFamily="34" charset="0"/>
              </a:rPr>
              <a:t>	</a:t>
            </a:r>
            <a:r>
              <a:rPr lang="en-US" dirty="0" smtClean="0">
                <a:solidFill>
                  <a:schemeClr val="bg1">
                    <a:lumMod val="50000"/>
                  </a:schemeClr>
                </a:solidFill>
                <a:cs typeface="Arial" panose="020B0604020202020204" pitchFamily="34" charset="0"/>
              </a:rPr>
              <a:t>PROMPT</a:t>
            </a:r>
            <a:r>
              <a:rPr lang="en-US" dirty="0">
                <a:solidFill>
                  <a:schemeClr val="bg1">
                    <a:lumMod val="50000"/>
                  </a:schemeClr>
                </a:solidFill>
                <a:cs typeface="Arial" panose="020B0604020202020204" pitchFamily="34" charset="0"/>
              </a:rPr>
              <a:t>&gt;</a:t>
            </a:r>
            <a:r>
              <a:rPr lang="en-US" dirty="0" smtClean="0">
                <a:cs typeface="Arial" panose="020B0604020202020204" pitchFamily="34" charset="0"/>
              </a:rPr>
              <a:t> </a:t>
            </a:r>
            <a:r>
              <a:rPr lang="en-US" dirty="0" smtClean="0">
                <a:solidFill>
                  <a:schemeClr val="accent5">
                    <a:lumMod val="75000"/>
                  </a:schemeClr>
                </a:solidFill>
                <a:cs typeface="Arial" panose="020B0604020202020204" pitchFamily="34" charset="0"/>
              </a:rPr>
              <a:t>color=green</a:t>
            </a:r>
            <a:r>
              <a:rPr lang="en-US" dirty="0" smtClean="0">
                <a:cs typeface="Arial" panose="020B0604020202020204" pitchFamily="34" charset="0"/>
              </a:rPr>
              <a:t/>
            </a:r>
            <a:br>
              <a:rPr lang="en-US" dirty="0" smtClean="0">
                <a:cs typeface="Arial" panose="020B0604020202020204" pitchFamily="34" charset="0"/>
              </a:rPr>
            </a:br>
            <a:r>
              <a:rPr lang="en-US" dirty="0">
                <a:solidFill>
                  <a:schemeClr val="bg1">
                    <a:lumMod val="50000"/>
                  </a:schemeClr>
                </a:solidFill>
                <a:cs typeface="Arial" panose="020B0604020202020204" pitchFamily="34" charset="0"/>
              </a:rPr>
              <a:t>PROMPT&gt;</a:t>
            </a:r>
            <a:r>
              <a:rPr lang="en-US" dirty="0" smtClean="0">
                <a:cs typeface="Arial" panose="020B0604020202020204" pitchFamily="34" charset="0"/>
              </a:rPr>
              <a:t> </a:t>
            </a:r>
            <a:r>
              <a:rPr lang="en-US" dirty="0" smtClean="0">
                <a:solidFill>
                  <a:schemeClr val="accent5">
                    <a:lumMod val="75000"/>
                  </a:schemeClr>
                </a:solidFill>
                <a:cs typeface="Arial" panose="020B0604020202020204" pitchFamily="34" charset="0"/>
              </a:rPr>
              <a:t>echo ${color}</a:t>
            </a:r>
            <a:r>
              <a:rPr lang="en-US" dirty="0" err="1" smtClean="0">
                <a:solidFill>
                  <a:schemeClr val="accent5">
                    <a:lumMod val="75000"/>
                  </a:schemeClr>
                </a:solidFill>
                <a:cs typeface="Arial" panose="020B0604020202020204" pitchFamily="34" charset="0"/>
              </a:rPr>
              <a:t>ish</a:t>
            </a:r>
            <a:r>
              <a:rPr lang="en-US" dirty="0" smtClean="0">
                <a:solidFill>
                  <a:schemeClr val="accent5">
                    <a:lumMod val="75000"/>
                  </a:schemeClr>
                </a:solidFill>
                <a:cs typeface="Arial" panose="020B0604020202020204" pitchFamily="34" charset="0"/>
              </a:rPr>
              <a:t/>
            </a:r>
            <a:br>
              <a:rPr lang="en-US" dirty="0" smtClean="0">
                <a:solidFill>
                  <a:schemeClr val="accent5">
                    <a:lumMod val="75000"/>
                  </a:schemeClr>
                </a:solidFill>
                <a:cs typeface="Arial" panose="020B0604020202020204" pitchFamily="34" charset="0"/>
              </a:rPr>
            </a:br>
            <a:r>
              <a:rPr lang="en-US" dirty="0" smtClean="0">
                <a:solidFill>
                  <a:schemeClr val="accent6">
                    <a:lumMod val="75000"/>
                  </a:schemeClr>
                </a:solidFill>
                <a:cs typeface="Arial" panose="020B0604020202020204" pitchFamily="34" charset="0"/>
              </a:rPr>
              <a:t>greenish</a:t>
            </a:r>
          </a:p>
        </p:txBody>
      </p:sp>
    </p:spTree>
    <p:extLst>
      <p:ext uri="{BB962C8B-B14F-4D97-AF65-F5344CB8AC3E}">
        <p14:creationId xmlns:p14="http://schemas.microsoft.com/office/powerpoint/2010/main" xmlns="" val="68373849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2608089" y="283402"/>
            <a:ext cx="8229600" cy="1143000"/>
          </a:xfrm>
        </p:spPr>
        <p:txBody>
          <a:bodyPr/>
          <a:lstStyle/>
          <a:p>
            <a:r>
              <a:rPr lang="en-US" dirty="0">
                <a:solidFill>
                  <a:schemeClr val="bg1"/>
                </a:solidFill>
                <a:cs typeface="Times New Roman" panose="02020603050405020304" pitchFamily="18" charset="0"/>
              </a:rPr>
              <a:t>Variables scopes</a:t>
            </a:r>
          </a:p>
        </p:txBody>
      </p:sp>
      <p:sp>
        <p:nvSpPr>
          <p:cNvPr id="40965" name="Rectangle 3"/>
          <p:cNvSpPr>
            <a:spLocks noGrp="1" noChangeArrowheads="1"/>
          </p:cNvSpPr>
          <p:nvPr>
            <p:ph idx="1"/>
          </p:nvPr>
        </p:nvSpPr>
        <p:spPr/>
        <p:txBody>
          <a:bodyPr/>
          <a:lstStyle/>
          <a:p>
            <a:pPr algn="l" rtl="0" eaLnBrk="1" hangingPunct="1"/>
            <a:r>
              <a:rPr lang="en-US" smtClean="0">
                <a:cs typeface="Arial" panose="020B0604020202020204" pitchFamily="34" charset="0"/>
              </a:rPr>
              <a:t>There are two types of variables:</a:t>
            </a:r>
          </a:p>
          <a:p>
            <a:pPr lvl="1" algn="l" rtl="0" eaLnBrk="1" hangingPunct="1"/>
            <a:r>
              <a:rPr lang="en-US" smtClean="0">
                <a:solidFill>
                  <a:srgbClr val="006F6C"/>
                </a:solidFill>
                <a:cs typeface="Arial" panose="020B0604020202020204" pitchFamily="34" charset="0"/>
              </a:rPr>
              <a:t>Environment variables</a:t>
            </a:r>
          </a:p>
          <a:p>
            <a:pPr lvl="1" algn="l" rtl="0" eaLnBrk="1" hangingPunct="1"/>
            <a:r>
              <a:rPr lang="en-US" smtClean="0">
                <a:solidFill>
                  <a:srgbClr val="006F6C"/>
                </a:solidFill>
                <a:cs typeface="Arial" panose="020B0604020202020204" pitchFamily="34" charset="0"/>
              </a:rPr>
              <a:t>Local variables</a:t>
            </a:r>
          </a:p>
          <a:p>
            <a:pPr algn="l" rtl="0" eaLnBrk="1" hangingPunct="1"/>
            <a:endParaRPr lang="en-US">
              <a:solidFill>
                <a:srgbClr val="006F6C"/>
              </a:solidFill>
              <a:cs typeface="Arial" panose="020B0604020202020204" pitchFamily="34" charset="0"/>
            </a:endParaRPr>
          </a:p>
        </p:txBody>
      </p:sp>
    </p:spTree>
    <p:extLst>
      <p:ext uri="{BB962C8B-B14F-4D97-AF65-F5344CB8AC3E}">
        <p14:creationId xmlns:p14="http://schemas.microsoft.com/office/powerpoint/2010/main" xmlns="" val="242031942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2601630" y="333376"/>
            <a:ext cx="8229600" cy="1143000"/>
          </a:xfrm>
        </p:spPr>
        <p:txBody>
          <a:bodyPr/>
          <a:lstStyle/>
          <a:p>
            <a:r>
              <a:rPr lang="en-US" dirty="0">
                <a:solidFill>
                  <a:schemeClr val="bg1"/>
                </a:solidFill>
                <a:cs typeface="Times New Roman" panose="02020603050405020304" pitchFamily="18" charset="0"/>
              </a:rPr>
              <a:t>Local Variables</a:t>
            </a:r>
          </a:p>
        </p:txBody>
      </p:sp>
      <p:sp>
        <p:nvSpPr>
          <p:cNvPr id="41989" name="Rectangle 3"/>
          <p:cNvSpPr>
            <a:spLocks noGrp="1" noChangeArrowheads="1"/>
          </p:cNvSpPr>
          <p:nvPr>
            <p:ph idx="1"/>
          </p:nvPr>
        </p:nvSpPr>
        <p:spPr>
          <a:xfrm>
            <a:off x="1828800" y="1700213"/>
            <a:ext cx="8650288" cy="4432300"/>
          </a:xfrm>
        </p:spPr>
        <p:txBody>
          <a:bodyPr/>
          <a:lstStyle/>
          <a:p>
            <a:pPr algn="l" rtl="0" eaLnBrk="1" hangingPunct="1">
              <a:lnSpc>
                <a:spcPct val="90000"/>
              </a:lnSpc>
            </a:pPr>
            <a:r>
              <a:rPr lang="en-US" sz="2000" dirty="0">
                <a:cs typeface="Arial" panose="020B0604020202020204" pitchFamily="34" charset="0"/>
              </a:rPr>
              <a:t>Are local to the bash process where they were defined</a:t>
            </a:r>
          </a:p>
          <a:p>
            <a:pPr algn="l" rtl="0" eaLnBrk="1" hangingPunct="1">
              <a:lnSpc>
                <a:spcPct val="90000"/>
              </a:lnSpc>
            </a:pPr>
            <a:r>
              <a:rPr lang="en-US" sz="2000" dirty="0">
                <a:cs typeface="Arial" panose="020B0604020202020204" pitchFamily="34" charset="0"/>
              </a:rPr>
              <a:t>Are not passed to child processes (including child shells)</a:t>
            </a:r>
          </a:p>
          <a:p>
            <a:pPr algn="l" rtl="0" eaLnBrk="1" hangingPunct="1">
              <a:lnSpc>
                <a:spcPct val="90000"/>
              </a:lnSpc>
            </a:pPr>
            <a:r>
              <a:rPr lang="en-US" sz="2000" dirty="0">
                <a:cs typeface="Arial" panose="020B0604020202020204" pitchFamily="34" charset="0"/>
              </a:rPr>
              <a:t>Overwrite values of environment variables</a:t>
            </a:r>
          </a:p>
          <a:p>
            <a:pPr lvl="1" algn="l" rtl="0" eaLnBrk="1" hangingPunct="1">
              <a:lnSpc>
                <a:spcPct val="90000"/>
              </a:lnSpc>
              <a:buFont typeface="Wingdings" panose="05000000000000000000" pitchFamily="2" charset="2"/>
              <a:buNone/>
            </a:pPr>
            <a:endParaRPr lang="en-US" sz="1800" dirty="0">
              <a:solidFill>
                <a:srgbClr val="006F6C"/>
              </a:solidFill>
              <a:cs typeface="Arial" panose="020B0604020202020204" pitchFamily="34" charset="0"/>
            </a:endParaRPr>
          </a:p>
          <a:p>
            <a:pPr lvl="1" algn="l" rtl="0">
              <a:buNone/>
            </a:pP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smtClean="0">
                <a:solidFill>
                  <a:schemeClr val="accent5">
                    <a:lumMod val="75000"/>
                  </a:schemeClr>
                </a:solidFill>
                <a:cs typeface="Arial" panose="020B0604020202020204" pitchFamily="34" charset="0"/>
              </a:rPr>
              <a:t>name=</a:t>
            </a:r>
            <a:r>
              <a:rPr lang="en-US" sz="1800" dirty="0" err="1" smtClean="0">
                <a:solidFill>
                  <a:schemeClr val="accent5">
                    <a:lumMod val="75000"/>
                  </a:schemeClr>
                </a:solidFill>
                <a:cs typeface="Arial" panose="020B0604020202020204" pitchFamily="34" charset="0"/>
              </a:rPr>
              <a:t>ishai</a:t>
            </a:r>
            <a:r>
              <a:rPr lang="en-US" sz="1800" dirty="0">
                <a:cs typeface="Arial" panose="020B0604020202020204" pitchFamily="34" charset="0"/>
              </a:rPr>
              <a:t>		- sets value “</a:t>
            </a:r>
            <a:r>
              <a:rPr lang="en-US" sz="1800" dirty="0" err="1">
                <a:cs typeface="Arial" panose="020B0604020202020204" pitchFamily="34" charset="0"/>
              </a:rPr>
              <a:t>ishai</a:t>
            </a:r>
            <a:r>
              <a:rPr lang="en-US" sz="1800" dirty="0">
                <a:cs typeface="Arial" panose="020B0604020202020204" pitchFamily="34" charset="0"/>
              </a:rPr>
              <a:t>” to variable </a:t>
            </a:r>
            <a:r>
              <a:rPr lang="en-US" sz="1800" dirty="0">
                <a:latin typeface="Times New Roman" panose="02020603050405020304" pitchFamily="18" charset="0"/>
                <a:cs typeface="Arial" panose="020B0604020202020204" pitchFamily="34" charset="0"/>
              </a:rPr>
              <a:t>“</a:t>
            </a:r>
            <a:r>
              <a:rPr lang="en-US" sz="1800" dirty="0">
                <a:cs typeface="Arial" panose="020B0604020202020204" pitchFamily="34" charset="0"/>
              </a:rPr>
              <a:t>name</a:t>
            </a:r>
            <a:r>
              <a:rPr lang="en-US" sz="1800" dirty="0">
                <a:latin typeface="Times New Roman" panose="02020603050405020304" pitchFamily="18" charset="0"/>
                <a:cs typeface="Arial" panose="020B0604020202020204" pitchFamily="34" charset="0"/>
              </a:rPr>
              <a:t>”</a:t>
            </a:r>
            <a:endParaRPr lang="en-US" sz="1800" dirty="0">
              <a:cs typeface="Arial" panose="020B0604020202020204" pitchFamily="34" charset="0"/>
            </a:endParaRPr>
          </a:p>
          <a:p>
            <a:pPr lvl="1" algn="l" rtl="0">
              <a:buNone/>
            </a:pP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smtClean="0">
                <a:solidFill>
                  <a:schemeClr val="accent5">
                    <a:lumMod val="75000"/>
                  </a:schemeClr>
                </a:solidFill>
                <a:cs typeface="Arial" panose="020B0604020202020204" pitchFamily="34" charset="0"/>
              </a:rPr>
              <a:t>set</a:t>
            </a:r>
            <a:r>
              <a:rPr lang="en-US" sz="1800" dirty="0">
                <a:cs typeface="Arial" panose="020B0604020202020204" pitchFamily="34" charset="0"/>
              </a:rPr>
              <a:t>			- lists all local variables</a:t>
            </a:r>
          </a:p>
          <a:p>
            <a:pPr lvl="1" algn="l" rtl="0" eaLnBrk="1" hangingPunct="1">
              <a:lnSpc>
                <a:spcPct val="90000"/>
              </a:lnSpc>
              <a:buFont typeface="Wingdings" panose="05000000000000000000" pitchFamily="2" charset="2"/>
              <a:buNone/>
            </a:pPr>
            <a:r>
              <a:rPr lang="en-US" sz="1800" dirty="0">
                <a:solidFill>
                  <a:schemeClr val="accent6">
                    <a:lumMod val="75000"/>
                  </a:schemeClr>
                </a:solidFill>
                <a:cs typeface="Arial" panose="020B0604020202020204" pitchFamily="34" charset="0"/>
              </a:rPr>
              <a:t>name	</a:t>
            </a:r>
            <a:r>
              <a:rPr lang="en-US" sz="1800" dirty="0" err="1">
                <a:solidFill>
                  <a:schemeClr val="accent6">
                    <a:lumMod val="75000"/>
                  </a:schemeClr>
                </a:solidFill>
                <a:cs typeface="Arial" panose="020B0604020202020204" pitchFamily="34" charset="0"/>
              </a:rPr>
              <a:t>ishai</a:t>
            </a:r>
            <a:endParaRPr lang="en-US" sz="1800" dirty="0">
              <a:solidFill>
                <a:schemeClr val="accent6">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smtClean="0">
                <a:solidFill>
                  <a:schemeClr val="accent6">
                    <a:lumMod val="75000"/>
                  </a:schemeClr>
                </a:solidFill>
                <a:cs typeface="Arial" panose="020B0604020202020204" pitchFamily="34" charset="0"/>
              </a:rPr>
              <a:t>prompt</a:t>
            </a:r>
            <a:r>
              <a:rPr lang="en-US" sz="1800" dirty="0">
                <a:solidFill>
                  <a:schemeClr val="accent6">
                    <a:lumMod val="75000"/>
                  </a:schemeClr>
                </a:solidFill>
                <a:cs typeface="Arial" panose="020B0604020202020204" pitchFamily="34" charset="0"/>
              </a:rPr>
              <a:t>	</a:t>
            </a:r>
            <a:r>
              <a:rPr lang="en-US" sz="1800" dirty="0" smtClean="0">
                <a:solidFill>
                  <a:schemeClr val="accent6">
                    <a:lumMod val="75000"/>
                  </a:schemeClr>
                </a:solidFill>
                <a:cs typeface="Arial" panose="020B0604020202020204" pitchFamily="34" charset="0"/>
              </a:rPr>
              <a:t>PROMPT&gt;</a:t>
            </a:r>
          </a:p>
          <a:p>
            <a:pPr lvl="1" algn="l" rtl="0" eaLnBrk="1" hangingPunct="1">
              <a:lnSpc>
                <a:spcPct val="90000"/>
              </a:lnSpc>
              <a:buFont typeface="Wingdings" panose="05000000000000000000" pitchFamily="2" charset="2"/>
              <a:buNone/>
            </a:pPr>
            <a:endParaRPr lang="en-US" sz="1800"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xmlns="" val="154363592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3817438" y="274595"/>
            <a:ext cx="7000875" cy="1143000"/>
          </a:xfrm>
        </p:spPr>
        <p:txBody>
          <a:bodyPr/>
          <a:lstStyle/>
          <a:p>
            <a:r>
              <a:rPr lang="en-US" dirty="0">
                <a:solidFill>
                  <a:schemeClr val="bg1"/>
                </a:solidFill>
                <a:cs typeface="Times New Roman" panose="02020603050405020304" pitchFamily="18" charset="0"/>
              </a:rPr>
              <a:t>Environment Variables</a:t>
            </a:r>
          </a:p>
        </p:txBody>
      </p:sp>
      <p:sp>
        <p:nvSpPr>
          <p:cNvPr id="11269" name="Rectangle 3"/>
          <p:cNvSpPr>
            <a:spLocks noGrp="1" noChangeArrowheads="1"/>
          </p:cNvSpPr>
          <p:nvPr>
            <p:ph idx="1"/>
          </p:nvPr>
        </p:nvSpPr>
        <p:spPr/>
        <p:txBody>
          <a:bodyPr/>
          <a:lstStyle/>
          <a:p>
            <a:pPr algn="l" rtl="0" eaLnBrk="1" hangingPunct="1">
              <a:lnSpc>
                <a:spcPct val="90000"/>
              </a:lnSpc>
              <a:defRPr/>
            </a:pPr>
            <a:r>
              <a:rPr lang="en-US" sz="2000" dirty="0"/>
              <a:t>Environment variables </a:t>
            </a:r>
            <a:r>
              <a:rPr lang="en-US" sz="2000" dirty="0" smtClean="0"/>
              <a:t>are variables that are passed on to child processes.</a:t>
            </a:r>
            <a:endParaRPr lang="en-US" sz="2000" dirty="0"/>
          </a:p>
          <a:p>
            <a:pPr algn="l" rtl="0" eaLnBrk="1" hangingPunct="1">
              <a:lnSpc>
                <a:spcPct val="90000"/>
              </a:lnSpc>
              <a:defRPr/>
            </a:pPr>
            <a:r>
              <a:rPr lang="en-US" sz="2000" dirty="0"/>
              <a:t>Changes in </a:t>
            </a:r>
            <a:r>
              <a:rPr lang="en-US" sz="2000" dirty="0" smtClean="0"/>
              <a:t>a child </a:t>
            </a:r>
            <a:r>
              <a:rPr lang="en-US" sz="2000" dirty="0"/>
              <a:t>process </a:t>
            </a:r>
            <a:r>
              <a:rPr lang="en-US" sz="2000" dirty="0" smtClean="0"/>
              <a:t>do </a:t>
            </a:r>
            <a:r>
              <a:rPr lang="en-US" sz="2000" dirty="0"/>
              <a:t>not affect values of father process </a:t>
            </a:r>
            <a:r>
              <a:rPr lang="en-US" sz="2000" dirty="0" smtClean="0"/>
              <a:t>variables.</a:t>
            </a:r>
            <a:endParaRPr lang="en-US" sz="2000" dirty="0"/>
          </a:p>
          <a:p>
            <a:pPr algn="l" rtl="0" eaLnBrk="1" hangingPunct="1">
              <a:lnSpc>
                <a:spcPct val="90000"/>
              </a:lnSpc>
              <a:defRPr/>
            </a:pPr>
            <a:r>
              <a:rPr lang="en-US" sz="2000" dirty="0"/>
              <a:t>Environment variables are (usually) written in CAPITAL </a:t>
            </a:r>
            <a:r>
              <a:rPr lang="en-US" sz="2000" dirty="0" smtClean="0"/>
              <a:t>letters.</a:t>
            </a:r>
            <a:endParaRPr lang="en-US" sz="2000" dirty="0"/>
          </a:p>
          <a:p>
            <a:pPr algn="l" rtl="0" eaLnBrk="1" hangingPunct="1">
              <a:lnSpc>
                <a:spcPct val="90000"/>
              </a:lnSpc>
              <a:defRPr/>
            </a:pPr>
            <a:r>
              <a:rPr lang="en-US" sz="2000" dirty="0" smtClean="0"/>
              <a:t>Environment variables are maintained by Linux for every process (shell or not).</a:t>
            </a:r>
          </a:p>
          <a:p>
            <a:pPr algn="l" rtl="0" eaLnBrk="1" hangingPunct="1">
              <a:lnSpc>
                <a:spcPct val="90000"/>
              </a:lnSpc>
              <a:defRPr/>
            </a:pPr>
            <a:r>
              <a:rPr lang="en-US" sz="2000" dirty="0" smtClean="0"/>
              <a:t>In </a:t>
            </a:r>
            <a:r>
              <a:rPr lang="en-US" sz="2000" dirty="0"/>
              <a:t>bash, an environment variable is a local variable that was “exported”</a:t>
            </a:r>
          </a:p>
          <a:p>
            <a:pPr lvl="1" algn="l" rtl="0">
              <a:buNone/>
              <a:defRPr/>
            </a:pPr>
            <a:r>
              <a:rPr lang="en-US" sz="1800" dirty="0" smtClean="0">
                <a:solidFill>
                  <a:schemeClr val="bg1">
                    <a:lumMod val="50000"/>
                  </a:schemeClr>
                </a:solidFill>
                <a:cs typeface="Arial" panose="020B0604020202020204" pitchFamily="34" charset="0"/>
              </a:rPr>
              <a:t>PROMPT</a:t>
            </a:r>
            <a:r>
              <a:rPr lang="en-US" sz="1800" dirty="0">
                <a:solidFill>
                  <a:schemeClr val="bg1">
                    <a:lumMod val="50000"/>
                  </a:schemeClr>
                </a:solidFill>
                <a:cs typeface="Arial" panose="020B0604020202020204" pitchFamily="34" charset="0"/>
              </a:rPr>
              <a:t>&gt;</a:t>
            </a:r>
            <a:r>
              <a:rPr lang="en-US" sz="1800" dirty="0" smtClean="0">
                <a:solidFill>
                  <a:srgbClr val="006F6C"/>
                </a:solidFill>
              </a:rPr>
              <a:t> </a:t>
            </a:r>
            <a:r>
              <a:rPr lang="en-US" sz="1800" dirty="0">
                <a:solidFill>
                  <a:schemeClr val="accent5">
                    <a:lumMod val="75000"/>
                  </a:schemeClr>
                </a:solidFill>
              </a:rPr>
              <a:t>export NAME=</a:t>
            </a:r>
            <a:r>
              <a:rPr lang="en-US" sz="1800" dirty="0" err="1">
                <a:solidFill>
                  <a:schemeClr val="accent5">
                    <a:lumMod val="75000"/>
                  </a:schemeClr>
                </a:solidFill>
              </a:rPr>
              <a:t>ziv</a:t>
            </a:r>
            <a:r>
              <a:rPr lang="en-US" sz="1800" dirty="0">
                <a:solidFill>
                  <a:schemeClr val="accent5">
                    <a:lumMod val="75000"/>
                  </a:schemeClr>
                </a:solidFill>
              </a:rPr>
              <a:t> </a:t>
            </a:r>
            <a:r>
              <a:rPr lang="en-US" sz="1800" dirty="0"/>
              <a:t>	- sets the value </a:t>
            </a:r>
            <a:r>
              <a:rPr lang="en-US" sz="1800" dirty="0">
                <a:latin typeface="Times New Roman" pitchFamily="18" charset="0"/>
              </a:rPr>
              <a:t>“</a:t>
            </a:r>
            <a:r>
              <a:rPr lang="en-US" sz="1800" dirty="0" err="1">
                <a:latin typeface="Times New Roman" pitchFamily="18" charset="0"/>
              </a:rPr>
              <a:t>ziv</a:t>
            </a:r>
            <a:r>
              <a:rPr lang="en-US" sz="1800" dirty="0">
                <a:latin typeface="Times New Roman" pitchFamily="18" charset="0"/>
              </a:rPr>
              <a:t>”</a:t>
            </a:r>
            <a:r>
              <a:rPr lang="en-US" sz="1800" dirty="0"/>
              <a:t> to variable </a:t>
            </a:r>
            <a:r>
              <a:rPr lang="en-US" sz="1800" dirty="0">
                <a:latin typeface="Times New Roman" pitchFamily="18" charset="0"/>
              </a:rPr>
              <a:t>“</a:t>
            </a:r>
            <a:r>
              <a:rPr lang="en-US" sz="1800" dirty="0"/>
              <a:t>NAME“</a:t>
            </a:r>
          </a:p>
          <a:p>
            <a:pPr marL="442913" lvl="1" algn="l" rtl="0">
              <a:buNone/>
              <a:defRPr/>
            </a:pPr>
            <a:r>
              <a:rPr lang="en-US" sz="1800" dirty="0"/>
              <a:t>Same as: </a:t>
            </a:r>
          </a:p>
          <a:p>
            <a:pPr lvl="1" algn="l" rtl="0">
              <a:buNone/>
              <a:defRPr/>
            </a:pPr>
            <a:r>
              <a:rPr lang="en-US" sz="1800" dirty="0">
                <a:solidFill>
                  <a:schemeClr val="bg1">
                    <a:lumMod val="50000"/>
                  </a:schemeClr>
                </a:solidFill>
                <a:cs typeface="Arial" panose="020B0604020202020204" pitchFamily="34" charset="0"/>
              </a:rPr>
              <a:t>PROMPT&gt;</a:t>
            </a:r>
            <a:r>
              <a:rPr lang="en-US" sz="1800" dirty="0" smtClean="0">
                <a:solidFill>
                  <a:srgbClr val="006F6C"/>
                </a:solidFill>
              </a:rPr>
              <a:t> </a:t>
            </a:r>
            <a:r>
              <a:rPr lang="en-US" sz="1800" dirty="0">
                <a:solidFill>
                  <a:schemeClr val="accent5">
                    <a:lumMod val="75000"/>
                  </a:schemeClr>
                </a:solidFill>
              </a:rPr>
              <a:t>NAME=</a:t>
            </a:r>
            <a:r>
              <a:rPr lang="en-US" sz="1800" dirty="0" err="1">
                <a:solidFill>
                  <a:schemeClr val="accent5">
                    <a:lumMod val="75000"/>
                  </a:schemeClr>
                </a:solidFill>
              </a:rPr>
              <a:t>ziv</a:t>
            </a:r>
            <a:endParaRPr lang="en-US" sz="1800" dirty="0">
              <a:solidFill>
                <a:schemeClr val="accent5">
                  <a:lumMod val="75000"/>
                </a:schemeClr>
              </a:solidFill>
            </a:endParaRPr>
          </a:p>
          <a:p>
            <a:pPr lvl="1" algn="l" rtl="0">
              <a:buNone/>
              <a:defRPr/>
            </a:pPr>
            <a:r>
              <a:rPr lang="en-US" sz="1800" dirty="0">
                <a:solidFill>
                  <a:schemeClr val="bg1">
                    <a:lumMod val="50000"/>
                  </a:schemeClr>
                </a:solidFill>
                <a:cs typeface="Arial" panose="020B0604020202020204" pitchFamily="34" charset="0"/>
              </a:rPr>
              <a:t>PROMPT&gt;</a:t>
            </a:r>
            <a:r>
              <a:rPr lang="en-US" sz="1800" dirty="0" smtClean="0">
                <a:solidFill>
                  <a:srgbClr val="006F6C"/>
                </a:solidFill>
              </a:rPr>
              <a:t> </a:t>
            </a:r>
            <a:r>
              <a:rPr lang="en-US" sz="1800" dirty="0">
                <a:solidFill>
                  <a:schemeClr val="accent5">
                    <a:lumMod val="75000"/>
                  </a:schemeClr>
                </a:solidFill>
              </a:rPr>
              <a:t>export </a:t>
            </a:r>
            <a:r>
              <a:rPr lang="en-US" sz="1800" dirty="0" smtClean="0">
                <a:solidFill>
                  <a:schemeClr val="accent5">
                    <a:lumMod val="75000"/>
                  </a:schemeClr>
                </a:solidFill>
              </a:rPr>
              <a:t>NAME</a:t>
            </a:r>
            <a:endParaRPr lang="en-US" sz="1800" dirty="0">
              <a:solidFill>
                <a:schemeClr val="accent5">
                  <a:lumMod val="75000"/>
                </a:schemeClr>
              </a:solidFill>
            </a:endParaRPr>
          </a:p>
          <a:p>
            <a:pPr lvl="1" algn="l" rtl="0" eaLnBrk="1" hangingPunct="1">
              <a:lnSpc>
                <a:spcPct val="90000"/>
              </a:lnSpc>
              <a:buFont typeface="Wingdings" pitchFamily="2" charset="2"/>
              <a:buNone/>
              <a:defRPr/>
            </a:pPr>
            <a:endParaRPr lang="en-US" sz="1800" dirty="0">
              <a:solidFill>
                <a:srgbClr val="006F6C"/>
              </a:solidFill>
            </a:endParaRPr>
          </a:p>
        </p:txBody>
      </p:sp>
    </p:spTree>
    <p:extLst>
      <p:ext uri="{BB962C8B-B14F-4D97-AF65-F5344CB8AC3E}">
        <p14:creationId xmlns:p14="http://schemas.microsoft.com/office/powerpoint/2010/main" xmlns="" val="16854112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99581" y="210909"/>
            <a:ext cx="10515600" cy="1325563"/>
          </a:xfrm>
        </p:spPr>
        <p:txBody>
          <a:bodyPr/>
          <a:lstStyle/>
          <a:p>
            <a:r>
              <a:rPr lang="en-US" dirty="0" smtClean="0">
                <a:solidFill>
                  <a:schemeClr val="bg1"/>
                </a:solidFill>
                <a:cs typeface="Times New Roman" panose="02020603050405020304" pitchFamily="18" charset="0"/>
              </a:rPr>
              <a:t>Unix and Linux </a:t>
            </a:r>
            <a:r>
              <a:rPr lang="en-US" dirty="0">
                <a:solidFill>
                  <a:schemeClr val="bg1"/>
                </a:solidFill>
                <a:cs typeface="Times New Roman" panose="02020603050405020304" pitchFamily="18" charset="0"/>
              </a:rPr>
              <a:t>history</a:t>
            </a:r>
          </a:p>
        </p:txBody>
      </p:sp>
      <p:sp>
        <p:nvSpPr>
          <p:cNvPr id="7171" name="Rectangle 3"/>
          <p:cNvSpPr>
            <a:spLocks noGrp="1" noChangeArrowheads="1"/>
          </p:cNvSpPr>
          <p:nvPr>
            <p:ph idx="1"/>
          </p:nvPr>
        </p:nvSpPr>
        <p:spPr/>
        <p:txBody>
          <a:bodyPr/>
          <a:lstStyle/>
          <a:p>
            <a:pPr algn="l" rtl="0" eaLnBrk="1" hangingPunct="1"/>
            <a:r>
              <a:rPr lang="en-US" sz="2400" dirty="0" smtClean="0">
                <a:cs typeface="Arial" panose="020B0604020202020204" pitchFamily="34" charset="0"/>
              </a:rPr>
              <a:t>Unix </a:t>
            </a:r>
            <a:r>
              <a:rPr lang="en-US" sz="2400" dirty="0">
                <a:cs typeface="Arial" panose="020B0604020202020204" pitchFamily="34" charset="0"/>
              </a:rPr>
              <a:t>is an operating system</a:t>
            </a:r>
          </a:p>
          <a:p>
            <a:pPr algn="l" rtl="0" eaLnBrk="1" hangingPunct="1"/>
            <a:r>
              <a:rPr lang="en-US" sz="2400" dirty="0">
                <a:cs typeface="Arial" panose="020B0604020202020204" pitchFamily="34" charset="0"/>
              </a:rPr>
              <a:t>Was initially developed in 1969</a:t>
            </a:r>
          </a:p>
          <a:p>
            <a:pPr algn="l" rtl="0" eaLnBrk="1" hangingPunct="1"/>
            <a:r>
              <a:rPr lang="en-US" sz="2400" dirty="0">
                <a:cs typeface="Arial" panose="020B0604020202020204" pitchFamily="34" charset="0"/>
              </a:rPr>
              <a:t>Major hardware companies has their own version of </a:t>
            </a:r>
            <a:r>
              <a:rPr lang="en-US" sz="2400" dirty="0" smtClean="0">
                <a:cs typeface="Arial" panose="020B0604020202020204" pitchFamily="34" charset="0"/>
              </a:rPr>
              <a:t>Unix</a:t>
            </a:r>
          </a:p>
          <a:p>
            <a:pPr lvl="1" algn="l" rtl="0"/>
            <a:r>
              <a:rPr lang="en-US" sz="2000" dirty="0" smtClean="0">
                <a:cs typeface="Arial" panose="020B0604020202020204" pitchFamily="34" charset="0"/>
                <a:sym typeface="Wingdings" panose="05000000000000000000" pitchFamily="2" charset="2"/>
              </a:rPr>
              <a:t>SUN/Oracle </a:t>
            </a:r>
            <a:r>
              <a:rPr lang="en-US" sz="2000" dirty="0">
                <a:cs typeface="Arial" panose="020B0604020202020204" pitchFamily="34" charset="0"/>
                <a:sym typeface="Wingdings" panose="05000000000000000000" pitchFamily="2" charset="2"/>
              </a:rPr>
              <a:t>(Solaris), IBM (AIX), HP (HP/UX)</a:t>
            </a:r>
          </a:p>
          <a:p>
            <a:pPr algn="l" rtl="0" eaLnBrk="1" hangingPunct="1"/>
            <a:r>
              <a:rPr lang="en-US" sz="2400" dirty="0">
                <a:cs typeface="Arial" panose="020B0604020202020204" pitchFamily="34" charset="0"/>
                <a:sym typeface="Wingdings" panose="05000000000000000000" pitchFamily="2" charset="2"/>
              </a:rPr>
              <a:t>Mature OS written in C</a:t>
            </a:r>
          </a:p>
          <a:p>
            <a:pPr algn="l" rtl="0" eaLnBrk="1" hangingPunct="1"/>
            <a:r>
              <a:rPr lang="en-US" sz="2400" dirty="0">
                <a:cs typeface="Arial" panose="020B0604020202020204" pitchFamily="34" charset="0"/>
                <a:sym typeface="Wingdings" panose="05000000000000000000" pitchFamily="2" charset="2"/>
              </a:rPr>
              <a:t>Competition between vendors improves the offering and lowers prices</a:t>
            </a:r>
          </a:p>
          <a:p>
            <a:pPr algn="l" rtl="0" eaLnBrk="1" hangingPunct="1"/>
            <a:r>
              <a:rPr lang="en-US" sz="2400" dirty="0">
                <a:cs typeface="Arial" panose="020B0604020202020204" pitchFamily="34" charset="0"/>
              </a:rPr>
              <a:t>Differences between </a:t>
            </a:r>
            <a:r>
              <a:rPr lang="en-US" sz="2400" dirty="0" smtClean="0">
                <a:cs typeface="Arial" panose="020B0604020202020204" pitchFamily="34" charset="0"/>
              </a:rPr>
              <a:t>Unix </a:t>
            </a:r>
            <a:r>
              <a:rPr lang="en-US" sz="2400" dirty="0">
                <a:cs typeface="Arial" panose="020B0604020202020204" pitchFamily="34" charset="0"/>
              </a:rPr>
              <a:t>versions may cause problems</a:t>
            </a:r>
          </a:p>
          <a:p>
            <a:pPr algn="l" rtl="0" eaLnBrk="1" hangingPunct="1"/>
            <a:r>
              <a:rPr lang="en-US" sz="2400" dirty="0">
                <a:cs typeface="Arial" panose="020B0604020202020204" pitchFamily="34" charset="0"/>
              </a:rPr>
              <a:t>The POSIX standard </a:t>
            </a:r>
            <a:r>
              <a:rPr lang="en-US" sz="2400" dirty="0" smtClean="0">
                <a:cs typeface="Arial" panose="020B0604020202020204" pitchFamily="34" charset="0"/>
              </a:rPr>
              <a:t>provides a partial solution</a:t>
            </a:r>
          </a:p>
          <a:p>
            <a:pPr algn="l" rtl="0" eaLnBrk="1" hangingPunct="1"/>
            <a:r>
              <a:rPr lang="en-US" sz="2400" dirty="0" smtClean="0">
                <a:cs typeface="Arial" panose="020B0604020202020204" pitchFamily="34" charset="0"/>
              </a:rPr>
              <a:t>Linux is an Open-source Unix implementation</a:t>
            </a:r>
          </a:p>
          <a:p>
            <a:pPr lvl="1" algn="l" rtl="0"/>
            <a:r>
              <a:rPr lang="en-US" sz="2000" dirty="0" smtClean="0">
                <a:cs typeface="Arial" panose="020B0604020202020204" pitchFamily="34" charset="0"/>
              </a:rPr>
              <a:t>Powers most of the servers today</a:t>
            </a:r>
          </a:p>
          <a:p>
            <a:pPr lvl="1" algn="l" rtl="0"/>
            <a:r>
              <a:rPr lang="en-US" sz="2000" dirty="0" smtClean="0">
                <a:cs typeface="Arial" panose="020B0604020202020204" pitchFamily="34" charset="0"/>
              </a:rPr>
              <a:t>Has the largest install base of any OS following the proliferation of Android-based phones</a:t>
            </a:r>
            <a:endParaRPr lang="en-US" sz="2000" dirty="0">
              <a:cs typeface="Arial" panose="020B0604020202020204" pitchFamily="34" charset="0"/>
            </a:endParaRPr>
          </a:p>
          <a:p>
            <a:pPr algn="l" rtl="0" eaLnBrk="1" hangingPunct="1"/>
            <a:endParaRPr lang="en-US" dirty="0" smtClean="0">
              <a:cs typeface="Arial" panose="020B0604020202020204" pitchFamily="34" charset="0"/>
            </a:endParaRPr>
          </a:p>
        </p:txBody>
      </p:sp>
    </p:spTree>
    <p:extLst>
      <p:ext uri="{BB962C8B-B14F-4D97-AF65-F5344CB8AC3E}">
        <p14:creationId xmlns:p14="http://schemas.microsoft.com/office/powerpoint/2010/main" xmlns="" val="4517812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654474" y="304736"/>
            <a:ext cx="8229600" cy="1143000"/>
          </a:xfrm>
        </p:spPr>
        <p:txBody>
          <a:bodyPr/>
          <a:lstStyle/>
          <a:p>
            <a:r>
              <a:rPr lang="en-US" dirty="0">
                <a:solidFill>
                  <a:schemeClr val="bg1"/>
                </a:solidFill>
                <a:cs typeface="Times New Roman" panose="02020603050405020304" pitchFamily="18" charset="0"/>
              </a:rPr>
              <a:t>Environment Variables</a:t>
            </a:r>
          </a:p>
        </p:txBody>
      </p:sp>
      <p:sp>
        <p:nvSpPr>
          <p:cNvPr id="44037" name="Rectangle 3"/>
          <p:cNvSpPr>
            <a:spLocks noGrp="1" noChangeArrowheads="1"/>
          </p:cNvSpPr>
          <p:nvPr>
            <p:ph idx="1"/>
          </p:nvPr>
        </p:nvSpPr>
        <p:spPr/>
        <p:txBody>
          <a:bodyPr/>
          <a:lstStyle/>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a:t>
            </a:r>
            <a:r>
              <a:rPr lang="en-US" sz="2000" dirty="0" smtClean="0">
                <a:solidFill>
                  <a:schemeClr val="bg1">
                    <a:lumMod val="50000"/>
                  </a:schemeClr>
                </a:solidFill>
                <a:cs typeface="Arial" panose="020B0604020202020204" pitchFamily="34" charset="0"/>
              </a:rPr>
              <a:t>&gt;</a:t>
            </a:r>
            <a:r>
              <a:rPr lang="en-US" sz="2000" dirty="0" smtClean="0">
                <a:solidFill>
                  <a:srgbClr val="006F6C"/>
                </a:solidFill>
                <a:cs typeface="Arial" panose="020B0604020202020204" pitchFamily="34" charset="0"/>
              </a:rPr>
              <a:t> </a:t>
            </a:r>
            <a:r>
              <a:rPr lang="en-US" sz="2000" dirty="0" err="1">
                <a:solidFill>
                  <a:schemeClr val="accent5">
                    <a:lumMod val="75000"/>
                  </a:schemeClr>
                </a:solidFill>
                <a:cs typeface="Arial" panose="020B0604020202020204" pitchFamily="34" charset="0"/>
              </a:rPr>
              <a:t>env</a:t>
            </a:r>
            <a:r>
              <a:rPr lang="en-US" sz="2000" dirty="0">
                <a:solidFill>
                  <a:srgbClr val="006F6C"/>
                </a:solidFill>
                <a:cs typeface="Arial" panose="020B0604020202020204" pitchFamily="34" charset="0"/>
              </a:rPr>
              <a:t>	</a:t>
            </a:r>
            <a:r>
              <a:rPr lang="en-US" sz="2000" dirty="0">
                <a:cs typeface="Arial" panose="020B0604020202020204" pitchFamily="34" charset="0"/>
              </a:rPr>
              <a:t>	- lists the values of the Environment variables</a:t>
            </a:r>
          </a:p>
          <a:p>
            <a:pPr lvl="1"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solidFill>
                  <a:schemeClr val="accent6">
                    <a:lumMod val="75000"/>
                  </a:schemeClr>
                </a:solidFill>
                <a:cs typeface="Arial" panose="020B0604020202020204" pitchFamily="34" charset="0"/>
              </a:rPr>
              <a:t>PATH=/bin:/</a:t>
            </a:r>
            <a:r>
              <a:rPr lang="en-US" sz="2000" dirty="0" err="1">
                <a:solidFill>
                  <a:schemeClr val="accent6">
                    <a:lumMod val="75000"/>
                  </a:schemeClr>
                </a:solidFill>
                <a:cs typeface="Arial" panose="020B0604020202020204" pitchFamily="34" charset="0"/>
              </a:rPr>
              <a:t>usr</a:t>
            </a:r>
            <a:r>
              <a:rPr lang="en-US" sz="2000" dirty="0">
                <a:solidFill>
                  <a:schemeClr val="accent6">
                    <a:lumMod val="75000"/>
                  </a:schemeClr>
                </a:solidFill>
                <a:cs typeface="Arial" panose="020B0604020202020204" pitchFamily="34" charset="0"/>
              </a:rPr>
              <a:t>/bin:/</a:t>
            </a:r>
            <a:r>
              <a:rPr lang="en-US" sz="2000" dirty="0" err="1">
                <a:solidFill>
                  <a:schemeClr val="accent6">
                    <a:lumMod val="75000"/>
                  </a:schemeClr>
                </a:solidFill>
                <a:cs typeface="Arial" panose="020B0604020202020204" pitchFamily="34" charset="0"/>
              </a:rPr>
              <a:t>etc</a:t>
            </a:r>
            <a:r>
              <a:rPr lang="en-US" sz="2000" dirty="0">
                <a:solidFill>
                  <a:schemeClr val="accent6">
                    <a:lumMod val="75000"/>
                  </a:schemeClr>
                </a:solidFill>
                <a:cs typeface="Arial" panose="020B0604020202020204" pitchFamily="34" charset="0"/>
              </a:rPr>
              <a:t>:.</a:t>
            </a:r>
          </a:p>
          <a:p>
            <a:pPr lvl="1" algn="l" rtl="0" eaLnBrk="1" hangingPunct="1">
              <a:lnSpc>
                <a:spcPct val="90000"/>
              </a:lnSpc>
              <a:buFont typeface="Wingdings" panose="05000000000000000000" pitchFamily="2" charset="2"/>
              <a:buNone/>
            </a:pPr>
            <a:r>
              <a:rPr lang="en-US" sz="2000" dirty="0">
                <a:solidFill>
                  <a:schemeClr val="accent6">
                    <a:lumMod val="75000"/>
                  </a:schemeClr>
                </a:solidFill>
                <a:cs typeface="Arial" panose="020B0604020202020204" pitchFamily="34" charset="0"/>
              </a:rPr>
              <a:t>SHELL=/bin/bash</a:t>
            </a:r>
            <a:r>
              <a:rPr lang="en-US" sz="2000" dirty="0">
                <a:solidFill>
                  <a:srgbClr val="006F6C"/>
                </a:solidFill>
                <a:cs typeface="Arial" panose="020B0604020202020204" pitchFamily="34" charset="0"/>
              </a:rPr>
              <a:t>	</a:t>
            </a:r>
            <a:r>
              <a:rPr lang="en-US" sz="2000" dirty="0">
                <a:cs typeface="Arial" panose="020B0604020202020204" pitchFamily="34" charset="0"/>
              </a:rPr>
              <a:t>	</a:t>
            </a:r>
            <a:endParaRPr lang="en-US" sz="2000" dirty="0" smtClean="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smtClean="0">
                <a:solidFill>
                  <a:schemeClr val="accent6">
                    <a:lumMod val="75000"/>
                  </a:schemeClr>
                </a:solidFill>
                <a:cs typeface="Arial" panose="020B0604020202020204" pitchFamily="34" charset="0"/>
              </a:rPr>
              <a:t>HOME=/</a:t>
            </a:r>
            <a:r>
              <a:rPr lang="en-US" sz="2000" dirty="0" err="1" smtClean="0">
                <a:solidFill>
                  <a:schemeClr val="accent6">
                    <a:lumMod val="75000"/>
                  </a:schemeClr>
                </a:solidFill>
                <a:cs typeface="Arial" panose="020B0604020202020204" pitchFamily="34" charset="0"/>
              </a:rPr>
              <a:t>bsmh</a:t>
            </a:r>
            <a:r>
              <a:rPr lang="en-US" sz="2000" dirty="0" smtClean="0">
                <a:solidFill>
                  <a:schemeClr val="accent6">
                    <a:lumMod val="75000"/>
                  </a:schemeClr>
                </a:solidFill>
                <a:cs typeface="Arial" panose="020B0604020202020204" pitchFamily="34" charset="0"/>
              </a:rPr>
              <a:t>/courses/w61/w6100</a:t>
            </a:r>
          </a:p>
          <a:p>
            <a:pPr lvl="1" algn="l" rtl="0" eaLnBrk="1" hangingPunct="1">
              <a:lnSpc>
                <a:spcPct val="90000"/>
              </a:lnSpc>
              <a:buFont typeface="Wingdings" panose="05000000000000000000" pitchFamily="2" charset="2"/>
              <a:buNone/>
            </a:pPr>
            <a:r>
              <a:rPr lang="en-US" sz="2000" dirty="0" smtClean="0">
                <a:solidFill>
                  <a:schemeClr val="accent6">
                    <a:lumMod val="75000"/>
                  </a:schemeClr>
                </a:solidFill>
                <a:cs typeface="Arial" panose="020B0604020202020204" pitchFamily="34" charset="0"/>
              </a:rPr>
              <a:t>NAME=</a:t>
            </a:r>
            <a:r>
              <a:rPr lang="en-US" sz="2000" dirty="0" err="1" smtClean="0">
                <a:solidFill>
                  <a:schemeClr val="accent6">
                    <a:lumMod val="75000"/>
                  </a:schemeClr>
                </a:solidFill>
                <a:cs typeface="Arial" panose="020B0604020202020204" pitchFamily="34" charset="0"/>
              </a:rPr>
              <a:t>ziv</a:t>
            </a:r>
            <a:endParaRPr lang="en-US" sz="2000"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xmlns="" val="174014840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667000" y="320980"/>
            <a:ext cx="8229600" cy="1143000"/>
          </a:xfrm>
        </p:spPr>
        <p:txBody>
          <a:bodyPr/>
          <a:lstStyle/>
          <a:p>
            <a:r>
              <a:rPr lang="en-US" dirty="0">
                <a:solidFill>
                  <a:schemeClr val="bg1"/>
                </a:solidFill>
                <a:cs typeface="Times New Roman" panose="02020603050405020304" pitchFamily="18" charset="0"/>
              </a:rPr>
              <a:t>Local &amp; Environment Variables</a:t>
            </a:r>
          </a:p>
        </p:txBody>
      </p:sp>
      <p:graphicFrame>
        <p:nvGraphicFramePr>
          <p:cNvPr id="1853489" name="Group 49"/>
          <p:cNvGraphicFramePr>
            <a:graphicFrameLocks noGrp="1"/>
          </p:cNvGraphicFramePr>
          <p:nvPr>
            <p:ph sz="half" idx="1"/>
          </p:nvPr>
        </p:nvGraphicFramePr>
        <p:xfrm>
          <a:off x="2424113" y="1700213"/>
          <a:ext cx="6769100" cy="2608531"/>
        </p:xfrm>
        <a:graphic>
          <a:graphicData uri="http://schemas.openxmlformats.org/drawingml/2006/table">
            <a:tbl>
              <a:tblPr/>
              <a:tblGrid>
                <a:gridCol w="3095625"/>
                <a:gridCol w="1585912"/>
                <a:gridCol w="2087563"/>
              </a:tblGrid>
              <a:tr h="44280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endParaRPr kumimoji="0" lang="he-IL" sz="1800" b="0" i="0" u="none" strike="noStrike" cap="none" normalizeH="0" baseline="0" dirty="0" smtClean="0">
                        <a:ln>
                          <a:noFill/>
                        </a:ln>
                        <a:solidFill>
                          <a:srgbClr val="000099"/>
                        </a:solidFill>
                        <a:effectLst/>
                        <a:latin typeface="Tahoma" pitchFamily="34" charset="0"/>
                        <a:cs typeface="Times New Roman" pitchFamily="18" charset="0"/>
                      </a:endParaRPr>
                    </a:p>
                  </a:txBody>
                  <a:tcPr marL="36000" marT="45709" marB="4570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rgbClr val="000099"/>
                          </a:solidFill>
                          <a:effectLst/>
                          <a:latin typeface="Tahoma" pitchFamily="34" charset="0"/>
                          <a:cs typeface="Times New Roman" pitchFamily="18" charset="0"/>
                        </a:rPr>
                        <a:t>Local</a:t>
                      </a:r>
                    </a:p>
                  </a:txBody>
                  <a:tcPr marL="36000" marT="45709" marB="4570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rgbClr val="000099"/>
                          </a:solidFill>
                          <a:effectLst/>
                          <a:latin typeface="Tahoma" pitchFamily="34" charset="0"/>
                          <a:cs typeface="Times New Roman" pitchFamily="18" charset="0"/>
                        </a:rPr>
                        <a:t>Environment</a:t>
                      </a:r>
                    </a:p>
                  </a:txBody>
                  <a:tcPr marL="36000" marT="45709" marB="4570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4280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Naming convention</a:t>
                      </a:r>
                    </a:p>
                  </a:txBody>
                  <a:tcPr marL="36000" marT="45709" marB="4570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Lowercase</a:t>
                      </a:r>
                    </a:p>
                  </a:txBody>
                  <a:tcPr marL="36000" marT="45709" marB="4570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Uppercase</a:t>
                      </a:r>
                    </a:p>
                  </a:txBody>
                  <a:tcPr marL="36000" marT="45709" marB="4570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280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Inheritance to child process</a:t>
                      </a:r>
                    </a:p>
                  </a:txBody>
                  <a:tcPr marL="36000" marT="45709" marB="4570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No</a:t>
                      </a:r>
                    </a:p>
                  </a:txBody>
                  <a:tcPr marL="36000" marT="45709" marB="4570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Yes</a:t>
                      </a:r>
                    </a:p>
                  </a:txBody>
                  <a:tcPr marL="36000" marT="45709" marB="4570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924">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Changes in child reflect father</a:t>
                      </a:r>
                    </a:p>
                  </a:txBody>
                  <a:tcPr marL="36000" marT="45709" marB="4570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No</a:t>
                      </a:r>
                    </a:p>
                  </a:txBody>
                  <a:tcPr marL="36000" marT="45709" marB="4570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No</a:t>
                      </a:r>
                    </a:p>
                  </a:txBody>
                  <a:tcPr marL="36000" marT="45709" marB="4570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9924">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Changes in Father after child was created affect child</a:t>
                      </a:r>
                    </a:p>
                  </a:txBody>
                  <a:tcPr marL="36000" marT="45709" marB="4570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No</a:t>
                      </a:r>
                    </a:p>
                  </a:txBody>
                  <a:tcPr marL="36000" marT="45709" marB="4570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No</a:t>
                      </a:r>
                    </a:p>
                  </a:txBody>
                  <a:tcPr marL="36000" marT="45709" marB="4570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 name="Rectangle 3"/>
          <p:cNvSpPr txBox="1">
            <a:spLocks noChangeArrowheads="1"/>
          </p:cNvSpPr>
          <p:nvPr/>
        </p:nvSpPr>
        <p:spPr bwMode="auto">
          <a:xfrm>
            <a:off x="2063751" y="4797426"/>
            <a:ext cx="7777163" cy="1223963"/>
          </a:xfrm>
          <a:prstGeom prst="rect">
            <a:avLst/>
          </a:prstGeom>
          <a:noFill/>
          <a:ln w="9525">
            <a:noFill/>
            <a:miter lim="800000"/>
            <a:headEnd/>
            <a:tailEnd/>
          </a:ln>
        </p:spPr>
        <p:txBody>
          <a:bodyPr/>
          <a:lstStyle/>
          <a:p>
            <a:pPr marL="342900" indent="-342900" algn="l" rtl="0">
              <a:spcBef>
                <a:spcPct val="20000"/>
              </a:spcBef>
              <a:buClr>
                <a:srgbClr val="009999"/>
              </a:buClr>
              <a:buSzPct val="90000"/>
              <a:buFont typeface="Wingdings" pitchFamily="2" charset="2"/>
              <a:buChar char="§"/>
              <a:defRPr/>
            </a:pPr>
            <a:r>
              <a:rPr lang="en-US" kern="0" dirty="0">
                <a:solidFill>
                  <a:prstClr val="black"/>
                </a:solidFill>
              </a:rPr>
              <a:t>Commands:  </a:t>
            </a:r>
            <a:r>
              <a:rPr lang="en-US" kern="0" dirty="0">
                <a:solidFill>
                  <a:prstClr val="black"/>
                </a:solidFill>
                <a:latin typeface="Times New Roman" pitchFamily="18" charset="0"/>
              </a:rPr>
              <a:t>“</a:t>
            </a:r>
            <a:r>
              <a:rPr lang="en-US" kern="0" dirty="0">
                <a:solidFill>
                  <a:prstClr val="black"/>
                </a:solidFill>
              </a:rPr>
              <a:t>set</a:t>
            </a:r>
            <a:r>
              <a:rPr lang="en-US" kern="0" dirty="0">
                <a:solidFill>
                  <a:prstClr val="black"/>
                </a:solidFill>
                <a:latin typeface="Times New Roman" pitchFamily="18" charset="0"/>
              </a:rPr>
              <a:t>”</a:t>
            </a:r>
            <a:r>
              <a:rPr lang="en-US" kern="0" dirty="0">
                <a:solidFill>
                  <a:prstClr val="black"/>
                </a:solidFill>
              </a:rPr>
              <a:t> and </a:t>
            </a:r>
            <a:r>
              <a:rPr lang="en-US" kern="0" dirty="0">
                <a:solidFill>
                  <a:prstClr val="black"/>
                </a:solidFill>
                <a:latin typeface="Times New Roman" pitchFamily="18" charset="0"/>
              </a:rPr>
              <a:t>“</a:t>
            </a:r>
            <a:r>
              <a:rPr lang="en-US" kern="0" dirty="0" err="1">
                <a:solidFill>
                  <a:prstClr val="black"/>
                </a:solidFill>
              </a:rPr>
              <a:t>env</a:t>
            </a:r>
            <a:r>
              <a:rPr lang="en-US" kern="0" dirty="0">
                <a:solidFill>
                  <a:prstClr val="black"/>
                </a:solidFill>
                <a:latin typeface="Times New Roman" pitchFamily="18" charset="0"/>
              </a:rPr>
              <a:t>”</a:t>
            </a:r>
          </a:p>
          <a:p>
            <a:pPr marL="800100" lvl="1" indent="-342900" algn="l" rtl="0">
              <a:spcBef>
                <a:spcPct val="20000"/>
              </a:spcBef>
              <a:buClr>
                <a:srgbClr val="009999"/>
              </a:buClr>
              <a:buSzPct val="90000"/>
              <a:buFont typeface="Wingdings" pitchFamily="2" charset="2"/>
              <a:buChar char="§"/>
              <a:defRPr/>
            </a:pPr>
            <a:r>
              <a:rPr lang="en-US" dirty="0">
                <a:solidFill>
                  <a:prstClr val="black"/>
                </a:solidFill>
              </a:rPr>
              <a:t>“set” shows ALL variables. Shell and environment</a:t>
            </a:r>
          </a:p>
          <a:p>
            <a:pPr marL="800100" lvl="1" indent="-342900" algn="l" rtl="0">
              <a:spcBef>
                <a:spcPct val="20000"/>
              </a:spcBef>
              <a:buClr>
                <a:srgbClr val="009999"/>
              </a:buClr>
              <a:buSzPct val="90000"/>
              <a:buFont typeface="Wingdings" pitchFamily="2" charset="2"/>
              <a:buChar char="§"/>
              <a:defRPr/>
            </a:pPr>
            <a:r>
              <a:rPr lang="en-US" dirty="0">
                <a:solidFill>
                  <a:prstClr val="black"/>
                </a:solidFill>
              </a:rPr>
              <a:t>“</a:t>
            </a:r>
            <a:r>
              <a:rPr lang="en-US" dirty="0" err="1">
                <a:solidFill>
                  <a:prstClr val="black"/>
                </a:solidFill>
              </a:rPr>
              <a:t>env</a:t>
            </a:r>
            <a:r>
              <a:rPr lang="en-US" dirty="0">
                <a:solidFill>
                  <a:prstClr val="black"/>
                </a:solidFill>
              </a:rPr>
              <a:t>” shows only environment variables</a:t>
            </a:r>
            <a:endParaRPr lang="en-US" kern="0" dirty="0">
              <a:solidFill>
                <a:prstClr val="black"/>
              </a:solidFill>
            </a:endParaRPr>
          </a:p>
        </p:txBody>
      </p:sp>
    </p:spTree>
    <p:extLst>
      <p:ext uri="{BB962C8B-B14F-4D97-AF65-F5344CB8AC3E}">
        <p14:creationId xmlns:p14="http://schemas.microsoft.com/office/powerpoint/2010/main" xmlns="" val="237961408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337159" y="303212"/>
            <a:ext cx="10515600" cy="1325563"/>
          </a:xfrm>
        </p:spPr>
        <p:txBody>
          <a:bodyPr/>
          <a:lstStyle/>
          <a:p>
            <a:r>
              <a:rPr lang="en-US" dirty="0">
                <a:solidFill>
                  <a:schemeClr val="bg1"/>
                </a:solidFill>
                <a:cs typeface="Times New Roman" panose="02020603050405020304" pitchFamily="18" charset="0"/>
              </a:rPr>
              <a:t>Expressions</a:t>
            </a:r>
          </a:p>
        </p:txBody>
      </p:sp>
      <p:sp>
        <p:nvSpPr>
          <p:cNvPr id="46085" name="Rectangle 3"/>
          <p:cNvSpPr>
            <a:spLocks noGrp="1" noChangeArrowheads="1"/>
          </p:cNvSpPr>
          <p:nvPr>
            <p:ph idx="1"/>
          </p:nvPr>
        </p:nvSpPr>
        <p:spPr>
          <a:xfrm>
            <a:off x="1828800" y="1628775"/>
            <a:ext cx="8650288" cy="4895850"/>
          </a:xfrm>
        </p:spPr>
        <p:txBody>
          <a:bodyPr/>
          <a:lstStyle/>
          <a:p>
            <a:pPr algn="l" rtl="0" eaLnBrk="1" hangingPunct="1"/>
            <a:r>
              <a:rPr lang="en-US" sz="2400" dirty="0">
                <a:cs typeface="Arial" panose="020B0604020202020204" pitchFamily="34" charset="0"/>
              </a:rPr>
              <a:t>Variable are STRINGS not numbers</a:t>
            </a:r>
          </a:p>
          <a:p>
            <a:pPr algn="l" rtl="0" eaLnBrk="1" hangingPunct="1"/>
            <a:endParaRPr lang="en-US" sz="1800" dirty="0">
              <a:cs typeface="Arial" panose="020B0604020202020204" pitchFamily="34" charset="0"/>
            </a:endParaRPr>
          </a:p>
          <a:p>
            <a:pPr algn="l" rtl="0" eaLnBrk="1" hangingPunct="1"/>
            <a:r>
              <a:rPr lang="en-US" sz="2400" dirty="0">
                <a:cs typeface="Arial" panose="020B0604020202020204" pitchFamily="34" charset="0"/>
              </a:rPr>
              <a:t>The command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expr</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is used to evaluate expressions</a:t>
            </a:r>
          </a:p>
          <a:p>
            <a:pPr algn="l" rtl="0"/>
            <a:r>
              <a:rPr lang="en-US" sz="2400" dirty="0">
                <a:cs typeface="Arial" panose="020B0604020202020204" pitchFamily="34" charset="0"/>
              </a:rPr>
              <a:t>Example:</a:t>
            </a:r>
            <a:r>
              <a:rPr lang="en-US" sz="1800" dirty="0">
                <a:cs typeface="Arial" panose="020B0604020202020204" pitchFamily="34" charset="0"/>
              </a:rPr>
              <a:t/>
            </a:r>
            <a:br>
              <a:rPr lang="en-US" sz="1800" dirty="0">
                <a:cs typeface="Arial" panose="020B0604020202020204" pitchFamily="34" charset="0"/>
              </a:rPr>
            </a:br>
            <a:r>
              <a:rPr lang="en-US" sz="2000" dirty="0">
                <a:solidFill>
                  <a:schemeClr val="bg1">
                    <a:lumMod val="50000"/>
                  </a:schemeClr>
                </a:solidFill>
                <a:cs typeface="Arial" panose="020B0604020202020204" pitchFamily="34" charset="0"/>
              </a:rPr>
              <a:t>PROMPT&gt; </a:t>
            </a:r>
            <a:r>
              <a:rPr lang="en-US" sz="2000" dirty="0" smtClean="0">
                <a:solidFill>
                  <a:schemeClr val="accent5">
                    <a:lumMod val="75000"/>
                  </a:schemeClr>
                </a:solidFill>
                <a:cs typeface="Arial" panose="020B0604020202020204" pitchFamily="34" charset="0"/>
              </a:rPr>
              <a:t>x=5</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$x + 1</a:t>
            </a:r>
            <a:br>
              <a:rPr lang="en-US" sz="2000" dirty="0">
                <a:solidFill>
                  <a:schemeClr val="accent5">
                    <a:lumMod val="75000"/>
                  </a:schemeClr>
                </a:solidFill>
                <a:cs typeface="Arial" panose="020B0604020202020204" pitchFamily="34" charset="0"/>
              </a:rPr>
            </a:br>
            <a:r>
              <a:rPr lang="en-US" sz="2000" dirty="0">
                <a:solidFill>
                  <a:schemeClr val="accent6">
                    <a:lumMod val="75000"/>
                  </a:schemeClr>
                </a:solidFill>
                <a:cs typeface="Arial" panose="020B0604020202020204" pitchFamily="34" charset="0"/>
              </a:rPr>
              <a:t>5 + 1</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err="1">
                <a:solidFill>
                  <a:schemeClr val="accent5">
                    <a:lumMod val="75000"/>
                  </a:schemeClr>
                </a:solidFill>
                <a:cs typeface="Arial" panose="020B0604020202020204" pitchFamily="34" charset="0"/>
              </a:rPr>
              <a:t>expr</a:t>
            </a:r>
            <a:r>
              <a:rPr lang="en-US" sz="2000" dirty="0">
                <a:solidFill>
                  <a:schemeClr val="accent5">
                    <a:lumMod val="75000"/>
                  </a:schemeClr>
                </a:solidFill>
                <a:cs typeface="Arial" panose="020B0604020202020204" pitchFamily="34" charset="0"/>
              </a:rPr>
              <a:t> $x + 1</a:t>
            </a:r>
            <a:br>
              <a:rPr lang="en-US" sz="2000" dirty="0">
                <a:solidFill>
                  <a:schemeClr val="accent5">
                    <a:lumMod val="75000"/>
                  </a:schemeClr>
                </a:solidFill>
                <a:cs typeface="Arial" panose="020B0604020202020204" pitchFamily="34" charset="0"/>
              </a:rPr>
            </a:br>
            <a:r>
              <a:rPr lang="en-US" sz="2000" dirty="0">
                <a:solidFill>
                  <a:schemeClr val="accent6">
                    <a:lumMod val="75000"/>
                  </a:schemeClr>
                </a:solidFill>
                <a:cs typeface="Arial" panose="020B0604020202020204" pitchFamily="34" charset="0"/>
              </a:rPr>
              <a:t>6</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$x</a:t>
            </a:r>
            <a:r>
              <a:rPr lang="en-US" sz="2000" dirty="0">
                <a:solidFill>
                  <a:srgbClr val="006F6C"/>
                </a:solidFill>
                <a:cs typeface="Arial" panose="020B0604020202020204" pitchFamily="34" charset="0"/>
              </a:rPr>
              <a:t/>
            </a:r>
            <a:br>
              <a:rPr lang="en-US" sz="2000" dirty="0">
                <a:solidFill>
                  <a:srgbClr val="006F6C"/>
                </a:solidFill>
                <a:cs typeface="Arial" panose="020B0604020202020204" pitchFamily="34" charset="0"/>
              </a:rPr>
            </a:br>
            <a:r>
              <a:rPr lang="en-US" sz="2000" dirty="0">
                <a:solidFill>
                  <a:schemeClr val="accent6">
                    <a:lumMod val="75000"/>
                  </a:schemeClr>
                </a:solidFill>
                <a:cs typeface="Arial" panose="020B0604020202020204" pitchFamily="34" charset="0"/>
              </a:rPr>
              <a:t>5	</a:t>
            </a:r>
          </a:p>
        </p:txBody>
      </p:sp>
    </p:spTree>
    <p:extLst>
      <p:ext uri="{BB962C8B-B14F-4D97-AF65-F5344CB8AC3E}">
        <p14:creationId xmlns:p14="http://schemas.microsoft.com/office/powerpoint/2010/main" xmlns="" val="88484322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2501030" y="288925"/>
            <a:ext cx="8229600" cy="1143000"/>
          </a:xfrm>
        </p:spPr>
        <p:txBody>
          <a:bodyPr/>
          <a:lstStyle/>
          <a:p>
            <a:r>
              <a:rPr lang="en-US" dirty="0">
                <a:solidFill>
                  <a:schemeClr val="bg1"/>
                </a:solidFill>
                <a:cs typeface="Times New Roman" panose="02020603050405020304" pitchFamily="18" charset="0"/>
              </a:rPr>
              <a:t>Expressions (cont.)</a:t>
            </a:r>
          </a:p>
        </p:txBody>
      </p:sp>
      <p:sp>
        <p:nvSpPr>
          <p:cNvPr id="47109" name="Rectangle 3"/>
          <p:cNvSpPr>
            <a:spLocks noGrp="1" noChangeArrowheads="1"/>
          </p:cNvSpPr>
          <p:nvPr>
            <p:ph idx="1"/>
          </p:nvPr>
        </p:nvSpPr>
        <p:spPr>
          <a:xfrm>
            <a:off x="1828800" y="1628775"/>
            <a:ext cx="8650288" cy="4895850"/>
          </a:xfrm>
        </p:spPr>
        <p:txBody>
          <a:bodyPr/>
          <a:lstStyle/>
          <a:p>
            <a:pPr algn="l" rtl="0" eaLnBrk="1" hangingPunct="1"/>
            <a:r>
              <a:rPr lang="en-US" sz="2400" dirty="0">
                <a:cs typeface="Arial" panose="020B0604020202020204" pitchFamily="34" charset="0"/>
              </a:rPr>
              <a:t>Spaces are important between operands and operators </a:t>
            </a:r>
          </a:p>
          <a:p>
            <a:pPr algn="l" rtl="0">
              <a:buNone/>
            </a:pPr>
            <a:r>
              <a:rPr lang="en-US" sz="1800" dirty="0">
                <a:solidFill>
                  <a:srgbClr val="006F6C"/>
                </a:solidFill>
                <a:cs typeface="Arial" panose="020B0604020202020204" pitchFamily="34" charset="0"/>
              </a:rPr>
              <a:t>	</a:t>
            </a: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 </a:t>
            </a:r>
            <a:r>
              <a:rPr lang="en-US" sz="2000" dirty="0" smtClean="0">
                <a:solidFill>
                  <a:schemeClr val="accent5">
                    <a:lumMod val="75000"/>
                  </a:schemeClr>
                </a:solidFill>
                <a:cs typeface="Arial" panose="020B0604020202020204" pitchFamily="34" charset="0"/>
              </a:rPr>
              <a:t>x=5</a:t>
            </a:r>
            <a:endParaRPr lang="en-US" sz="2000" dirty="0">
              <a:solidFill>
                <a:schemeClr val="accent5">
                  <a:lumMod val="75000"/>
                </a:schemeClr>
              </a:solidFill>
              <a:cs typeface="Arial" panose="020B0604020202020204" pitchFamily="34" charset="0"/>
            </a:endParaRPr>
          </a:p>
          <a:p>
            <a:pPr algn="l" rtl="0">
              <a:buNone/>
            </a:pPr>
            <a:r>
              <a:rPr lang="en-US" sz="1800" dirty="0">
                <a:solidFill>
                  <a:schemeClr val="accent5">
                    <a:lumMod val="75000"/>
                  </a:schemeClr>
                </a:solidFill>
                <a:cs typeface="Arial" panose="020B0604020202020204" pitchFamily="34" charset="0"/>
              </a:rPr>
              <a:t>	</a:t>
            </a: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 </a:t>
            </a:r>
            <a:r>
              <a:rPr lang="en-US" sz="2000" dirty="0" err="1" smtClean="0">
                <a:solidFill>
                  <a:schemeClr val="accent5">
                    <a:lumMod val="75000"/>
                  </a:schemeClr>
                </a:solidFill>
                <a:cs typeface="Arial" panose="020B0604020202020204" pitchFamily="34" charset="0"/>
              </a:rPr>
              <a:t>expr</a:t>
            </a:r>
            <a:r>
              <a:rPr lang="en-US" sz="2000" dirty="0" smtClean="0">
                <a:solidFill>
                  <a:schemeClr val="accent5">
                    <a:lumMod val="75000"/>
                  </a:schemeClr>
                </a:solidFill>
                <a:cs typeface="Arial" panose="020B0604020202020204" pitchFamily="34" charset="0"/>
              </a:rPr>
              <a:t> </a:t>
            </a:r>
            <a:r>
              <a:rPr lang="en-US" sz="2000" dirty="0">
                <a:solidFill>
                  <a:schemeClr val="accent5">
                    <a:lumMod val="75000"/>
                  </a:schemeClr>
                </a:solidFill>
                <a:cs typeface="Arial" panose="020B0604020202020204" pitchFamily="34" charset="0"/>
              </a:rPr>
              <a:t>$x+2 </a:t>
            </a:r>
          </a:p>
          <a:p>
            <a:pPr algn="l" rtl="0" eaLnBrk="1" hangingPunct="1">
              <a:buFont typeface="Wingdings" panose="05000000000000000000" pitchFamily="2" charset="2"/>
              <a:buNone/>
            </a:pPr>
            <a:r>
              <a:rPr lang="en-US" sz="2000" dirty="0">
                <a:solidFill>
                  <a:srgbClr val="006F6C"/>
                </a:solidFill>
                <a:cs typeface="Arial" panose="020B0604020202020204" pitchFamily="34" charset="0"/>
              </a:rPr>
              <a:t>	</a:t>
            </a:r>
            <a:r>
              <a:rPr lang="en-US" sz="2000" dirty="0">
                <a:solidFill>
                  <a:schemeClr val="accent6">
                    <a:lumMod val="75000"/>
                  </a:schemeClr>
                </a:solidFill>
                <a:cs typeface="Arial" panose="020B0604020202020204" pitchFamily="34" charset="0"/>
              </a:rPr>
              <a:t>5+2</a:t>
            </a:r>
          </a:p>
          <a:p>
            <a:pPr algn="l" rtl="0" eaLnBrk="1" hangingPunct="1">
              <a:buFont typeface="Wingdings" panose="05000000000000000000" pitchFamily="2" charset="2"/>
              <a:buNone/>
            </a:pPr>
            <a:endParaRPr lang="en-US" sz="2400" dirty="0">
              <a:cs typeface="Arial" panose="020B0604020202020204" pitchFamily="34" charset="0"/>
            </a:endParaRPr>
          </a:p>
          <a:p>
            <a:pPr algn="l" rtl="0" eaLnBrk="1" hangingPunct="1"/>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expr</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also works with strings.</a:t>
            </a:r>
          </a:p>
          <a:p>
            <a:pPr algn="l" rtl="0" eaLnBrk="1" hangingPunct="1"/>
            <a:endParaRPr lang="en-US" sz="1000" dirty="0">
              <a:cs typeface="Arial" panose="020B0604020202020204" pitchFamily="34" charset="0"/>
            </a:endParaRPr>
          </a:p>
          <a:p>
            <a:pPr algn="l" rtl="0" eaLnBrk="1" hangingPunct="1"/>
            <a:r>
              <a:rPr lang="en-US" sz="2400" dirty="0">
                <a:cs typeface="Arial" panose="020B0604020202020204" pitchFamily="34" charset="0"/>
              </a:rPr>
              <a:t>When you want to multiply use </a:t>
            </a:r>
            <a:r>
              <a:rPr lang="en-US" sz="2400" dirty="0">
                <a:solidFill>
                  <a:srgbClr val="006F6C"/>
                </a:solidFill>
                <a:cs typeface="Arial" panose="020B0604020202020204" pitchFamily="34" charset="0"/>
              </a:rPr>
              <a:t>\*</a:t>
            </a:r>
            <a:r>
              <a:rPr lang="en-US" sz="2000" dirty="0">
                <a:solidFill>
                  <a:srgbClr val="006F6C"/>
                </a:solidFill>
                <a:cs typeface="Arial" panose="020B0604020202020204" pitchFamily="34" charset="0"/>
              </a:rPr>
              <a:t> </a:t>
            </a:r>
            <a:r>
              <a:rPr lang="en-US" sz="2400" dirty="0">
                <a:cs typeface="Arial" panose="020B0604020202020204" pitchFamily="34" charset="0"/>
              </a:rPr>
              <a:t>(otherwise * will be replaced by all files – </a:t>
            </a:r>
            <a:r>
              <a:rPr lang="en-US" sz="2400" dirty="0" err="1">
                <a:cs typeface="Arial" panose="020B0604020202020204" pitchFamily="34" charset="0"/>
              </a:rPr>
              <a:t>f.n.g</a:t>
            </a:r>
            <a:r>
              <a:rPr lang="en-US" sz="2400" dirty="0">
                <a:cs typeface="Arial" panose="020B0604020202020204" pitchFamily="34" charset="0"/>
              </a:rPr>
              <a:t>). </a:t>
            </a:r>
          </a:p>
          <a:p>
            <a:pPr algn="l" rtl="0" eaLnBrk="1" hangingPunct="1"/>
            <a:endParaRPr lang="en-US" sz="1000" dirty="0">
              <a:cs typeface="Arial" panose="020B0604020202020204" pitchFamily="34" charset="0"/>
            </a:endParaRPr>
          </a:p>
          <a:p>
            <a:pPr algn="l" rtl="0" eaLnBrk="1" hangingPunct="1"/>
            <a:r>
              <a:rPr lang="en-US" sz="2400" dirty="0">
                <a:cs typeface="Arial" panose="020B0604020202020204" pitchFamily="34" charset="0"/>
              </a:rPr>
              <a:t>Use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man </a:t>
            </a:r>
            <a:r>
              <a:rPr lang="en-US" sz="2400" dirty="0" err="1">
                <a:cs typeface="Arial" panose="020B0604020202020204" pitchFamily="34" charset="0"/>
              </a:rPr>
              <a:t>expr</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to find out more about </a:t>
            </a:r>
            <a:r>
              <a:rPr lang="en-US" sz="2400" dirty="0" err="1">
                <a:cs typeface="Arial" panose="020B0604020202020204" pitchFamily="34" charset="0"/>
              </a:rPr>
              <a:t>expr</a:t>
            </a:r>
            <a:endParaRPr lang="en-US" sz="2400" dirty="0">
              <a:cs typeface="Arial" panose="020B0604020202020204" pitchFamily="34" charset="0"/>
            </a:endParaRPr>
          </a:p>
        </p:txBody>
      </p:sp>
    </p:spTree>
    <p:extLst>
      <p:ext uri="{BB962C8B-B14F-4D97-AF65-F5344CB8AC3E}">
        <p14:creationId xmlns:p14="http://schemas.microsoft.com/office/powerpoint/2010/main" xmlns="" val="18960684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828800" y="1628775"/>
            <a:ext cx="8650288" cy="4895850"/>
          </a:xfrm>
          <a:prstGeom prst="rect">
            <a:avLst/>
          </a:prstGeom>
          <a:noFill/>
          <a:ln w="9525">
            <a:noFill/>
            <a:miter lim="800000"/>
            <a:headEnd/>
            <a:tailEnd/>
          </a:ln>
        </p:spPr>
        <p:txBody>
          <a:bodyPr/>
          <a:lstStyle/>
          <a:p>
            <a:pPr marL="342900" indent="-342900" algn="l" rtl="0">
              <a:spcBef>
                <a:spcPct val="20000"/>
              </a:spcBef>
              <a:buClr>
                <a:srgbClr val="009999"/>
              </a:buClr>
              <a:buSzPct val="90000"/>
              <a:buFont typeface="Wingdings" pitchFamily="2" charset="2"/>
              <a:buChar char="§"/>
              <a:defRPr/>
            </a:pPr>
            <a:r>
              <a:rPr lang="en-US" dirty="0">
                <a:solidFill>
                  <a:prstClr val="black"/>
                </a:solidFill>
              </a:rPr>
              <a:t>In Bash there a simpler way to perform calculation</a:t>
            </a:r>
          </a:p>
          <a:p>
            <a:pPr marL="342900" indent="-342900" algn="l" rtl="0">
              <a:spcBef>
                <a:spcPct val="20000"/>
              </a:spcBef>
              <a:buClr>
                <a:srgbClr val="009999"/>
              </a:buClr>
              <a:buSzPct val="90000"/>
              <a:buFont typeface="Wingdings" pitchFamily="2" charset="2"/>
              <a:buChar char="§"/>
              <a:defRPr/>
            </a:pPr>
            <a:r>
              <a:rPr lang="en-US" kern="0" dirty="0">
                <a:solidFill>
                  <a:prstClr val="black"/>
                </a:solidFill>
              </a:rPr>
              <a:t>Use </a:t>
            </a:r>
            <a:r>
              <a:rPr lang="en-US" dirty="0" smtClean="0">
                <a:solidFill>
                  <a:srgbClr val="006F6C"/>
                </a:solidFill>
                <a:cs typeface="Arial" panose="020B0604020202020204" pitchFamily="34" charset="0"/>
              </a:rPr>
              <a:t>$((</a:t>
            </a:r>
            <a:r>
              <a:rPr lang="en-US" dirty="0" err="1" smtClean="0">
                <a:solidFill>
                  <a:srgbClr val="006F6C"/>
                </a:solidFill>
                <a:cs typeface="Arial" panose="020B0604020202020204" pitchFamily="34" charset="0"/>
              </a:rPr>
              <a:t>expr</a:t>
            </a:r>
            <a:r>
              <a:rPr lang="en-US" dirty="0" smtClean="0">
                <a:solidFill>
                  <a:srgbClr val="006F6C"/>
                </a:solidFill>
                <a:cs typeface="Arial" panose="020B0604020202020204" pitchFamily="34" charset="0"/>
              </a:rPr>
              <a:t>))</a:t>
            </a:r>
            <a:endParaRPr lang="en-US" dirty="0">
              <a:solidFill>
                <a:srgbClr val="006F6C"/>
              </a:solidFill>
              <a:cs typeface="Arial" panose="020B0604020202020204" pitchFamily="34" charset="0"/>
            </a:endParaRPr>
          </a:p>
          <a:p>
            <a:pPr marL="342900" indent="-342900" algn="l" rtl="0">
              <a:spcBef>
                <a:spcPct val="20000"/>
              </a:spcBef>
              <a:buClr>
                <a:srgbClr val="009999"/>
              </a:buClr>
              <a:buSzPct val="90000"/>
              <a:buFont typeface="Wingdings" pitchFamily="2" charset="2"/>
              <a:buChar char="§"/>
              <a:defRPr/>
            </a:pPr>
            <a:r>
              <a:rPr lang="en-US" kern="0" dirty="0">
                <a:solidFill>
                  <a:prstClr val="black"/>
                </a:solidFill>
              </a:rPr>
              <a:t>Example:</a:t>
            </a:r>
            <a:br>
              <a:rPr lang="en-US" kern="0" dirty="0">
                <a:solidFill>
                  <a:prstClr val="black"/>
                </a:solidFill>
              </a:rPr>
            </a:br>
            <a:r>
              <a:rPr lang="en-US" sz="2000" dirty="0">
                <a:solidFill>
                  <a:schemeClr val="bg1">
                    <a:lumMod val="50000"/>
                  </a:schemeClr>
                </a:solidFill>
                <a:cs typeface="Arial" panose="020B0604020202020204" pitchFamily="34" charset="0"/>
              </a:rPr>
              <a:t>PROMPT&gt;</a:t>
            </a:r>
            <a:r>
              <a:rPr lang="en-US" sz="2000" dirty="0" smtClean="0">
                <a:solidFill>
                  <a:schemeClr val="accent1">
                    <a:lumMod val="75000"/>
                  </a:schemeClr>
                </a:solidFill>
              </a:rPr>
              <a:t> </a:t>
            </a:r>
            <a:r>
              <a:rPr lang="en-US" sz="2000" dirty="0">
                <a:solidFill>
                  <a:schemeClr val="accent1">
                    <a:lumMod val="75000"/>
                  </a:schemeClr>
                </a:solidFill>
              </a:rPr>
              <a:t>x=5</a:t>
            </a:r>
            <a:br>
              <a:rPr lang="en-US" sz="2000" dirty="0">
                <a:solidFill>
                  <a:schemeClr val="accent1">
                    <a:lumMod val="75000"/>
                  </a:schemeClr>
                </a:solidFill>
              </a:rPr>
            </a:br>
            <a:r>
              <a:rPr lang="en-US" sz="2000" dirty="0">
                <a:solidFill>
                  <a:schemeClr val="bg1">
                    <a:lumMod val="50000"/>
                  </a:schemeClr>
                </a:solidFill>
                <a:cs typeface="Arial" panose="020B0604020202020204" pitchFamily="34" charset="0"/>
              </a:rPr>
              <a:t>PROMPT&gt;</a:t>
            </a:r>
            <a:r>
              <a:rPr lang="en-US" sz="2000" dirty="0" smtClean="0">
                <a:solidFill>
                  <a:schemeClr val="accent1">
                    <a:lumMod val="75000"/>
                  </a:schemeClr>
                </a:solidFill>
              </a:rPr>
              <a:t> </a:t>
            </a:r>
            <a:r>
              <a:rPr lang="en-US" sz="2000" dirty="0">
                <a:solidFill>
                  <a:schemeClr val="accent1">
                    <a:lumMod val="75000"/>
                  </a:schemeClr>
                </a:solidFill>
              </a:rPr>
              <a:t>echo $((x + 1))</a:t>
            </a:r>
            <a:br>
              <a:rPr lang="en-US" sz="2000" dirty="0">
                <a:solidFill>
                  <a:schemeClr val="accent1">
                    <a:lumMod val="75000"/>
                  </a:schemeClr>
                </a:solidFill>
              </a:rPr>
            </a:br>
            <a:r>
              <a:rPr lang="en-US" sz="2000" dirty="0">
                <a:solidFill>
                  <a:schemeClr val="accent6">
                    <a:lumMod val="75000"/>
                  </a:schemeClr>
                </a:solidFill>
              </a:rPr>
              <a:t>6</a:t>
            </a:r>
            <a:r>
              <a:rPr lang="en-US" sz="2000" dirty="0">
                <a:solidFill>
                  <a:schemeClr val="accent1">
                    <a:lumMod val="75000"/>
                  </a:schemeClr>
                </a:solidFill>
              </a:rPr>
              <a:t/>
            </a:r>
            <a:br>
              <a:rPr lang="en-US" sz="2000" dirty="0">
                <a:solidFill>
                  <a:schemeClr val="accent1">
                    <a:lumMod val="75000"/>
                  </a:schemeClr>
                </a:solidFill>
              </a:rPr>
            </a:br>
            <a:r>
              <a:rPr lang="en-US" sz="2000" dirty="0">
                <a:solidFill>
                  <a:schemeClr val="bg1">
                    <a:lumMod val="50000"/>
                  </a:schemeClr>
                </a:solidFill>
                <a:cs typeface="Arial" panose="020B0604020202020204" pitchFamily="34" charset="0"/>
              </a:rPr>
              <a:t>PROMPT&gt;</a:t>
            </a:r>
            <a:r>
              <a:rPr lang="en-US" sz="2000" dirty="0" smtClean="0">
                <a:solidFill>
                  <a:schemeClr val="accent1">
                    <a:lumMod val="75000"/>
                  </a:schemeClr>
                </a:solidFill>
              </a:rPr>
              <a:t> </a:t>
            </a:r>
            <a:r>
              <a:rPr lang="en-US" sz="2000" dirty="0">
                <a:solidFill>
                  <a:schemeClr val="accent1">
                    <a:lumMod val="75000"/>
                  </a:schemeClr>
                </a:solidFill>
              </a:rPr>
              <a:t>y=$((x * x))</a:t>
            </a:r>
            <a:br>
              <a:rPr lang="en-US" sz="2000" dirty="0">
                <a:solidFill>
                  <a:schemeClr val="accent1">
                    <a:lumMod val="75000"/>
                  </a:schemeClr>
                </a:solidFill>
              </a:rPr>
            </a:br>
            <a:r>
              <a:rPr lang="en-US" sz="2000" dirty="0">
                <a:solidFill>
                  <a:schemeClr val="bg1">
                    <a:lumMod val="50000"/>
                  </a:schemeClr>
                </a:solidFill>
                <a:cs typeface="Arial" panose="020B0604020202020204" pitchFamily="34" charset="0"/>
              </a:rPr>
              <a:t>PROMPT&gt;</a:t>
            </a:r>
            <a:r>
              <a:rPr lang="en-US" sz="2000" dirty="0" smtClean="0">
                <a:solidFill>
                  <a:schemeClr val="accent1">
                    <a:lumMod val="75000"/>
                  </a:schemeClr>
                </a:solidFill>
              </a:rPr>
              <a:t> </a:t>
            </a:r>
            <a:r>
              <a:rPr lang="en-US" sz="2000" dirty="0">
                <a:solidFill>
                  <a:schemeClr val="accent1">
                    <a:lumMod val="75000"/>
                  </a:schemeClr>
                </a:solidFill>
              </a:rPr>
              <a:t>echo $y</a:t>
            </a:r>
            <a:br>
              <a:rPr lang="en-US" sz="2000" dirty="0">
                <a:solidFill>
                  <a:schemeClr val="accent1">
                    <a:lumMod val="75000"/>
                  </a:schemeClr>
                </a:solidFill>
              </a:rPr>
            </a:br>
            <a:r>
              <a:rPr lang="en-US" sz="2000" dirty="0">
                <a:solidFill>
                  <a:schemeClr val="accent6">
                    <a:lumMod val="75000"/>
                  </a:schemeClr>
                </a:solidFill>
              </a:rPr>
              <a:t>25</a:t>
            </a:r>
          </a:p>
          <a:p>
            <a:pPr marL="342900" indent="-342900" algn="l" rtl="0">
              <a:spcBef>
                <a:spcPct val="20000"/>
              </a:spcBef>
              <a:buClr>
                <a:srgbClr val="009999"/>
              </a:buClr>
              <a:buSzPct val="90000"/>
              <a:buFont typeface="Wingdings" pitchFamily="2" charset="2"/>
              <a:buChar char="§"/>
              <a:defRPr/>
            </a:pPr>
            <a:r>
              <a:rPr lang="en-US" kern="0" dirty="0">
                <a:solidFill>
                  <a:prstClr val="black"/>
                </a:solidFill>
              </a:rPr>
              <a:t>Inside $(( )), You can use spaces as you want</a:t>
            </a:r>
          </a:p>
          <a:p>
            <a:pPr marL="342900" indent="-342900" algn="l" rtl="0">
              <a:spcBef>
                <a:spcPct val="20000"/>
              </a:spcBef>
              <a:buClr>
                <a:srgbClr val="009999"/>
              </a:buClr>
              <a:buSzPct val="90000"/>
              <a:buFont typeface="Wingdings" pitchFamily="2" charset="2"/>
              <a:buChar char="§"/>
              <a:defRPr/>
            </a:pPr>
            <a:r>
              <a:rPr lang="en-US" kern="0" dirty="0">
                <a:solidFill>
                  <a:prstClr val="black"/>
                </a:solidFill>
              </a:rPr>
              <a:t>All strings in $(( )) are treated as variables</a:t>
            </a:r>
          </a:p>
          <a:p>
            <a:pPr marL="342900" indent="-342900" algn="l" rtl="0">
              <a:spcBef>
                <a:spcPct val="20000"/>
              </a:spcBef>
              <a:buClr>
                <a:srgbClr val="009999"/>
              </a:buClr>
              <a:buSzPct val="90000"/>
              <a:buFont typeface="Wingdings" pitchFamily="2" charset="2"/>
              <a:buChar char="§"/>
              <a:defRPr/>
            </a:pPr>
            <a:r>
              <a:rPr lang="en-US" kern="0" dirty="0">
                <a:solidFill>
                  <a:prstClr val="black"/>
                </a:solidFill>
              </a:rPr>
              <a:t>You can use * and / inside $(( </a:t>
            </a:r>
            <a:r>
              <a:rPr lang="en-US" kern="0" dirty="0" smtClean="0">
                <a:solidFill>
                  <a:prstClr val="black"/>
                </a:solidFill>
              </a:rPr>
              <a:t>)) and bash will not give them special meaning (</a:t>
            </a:r>
            <a:r>
              <a:rPr lang="en-US" kern="0" dirty="0" err="1" smtClean="0">
                <a:solidFill>
                  <a:prstClr val="black"/>
                </a:solidFill>
              </a:rPr>
              <a:t>f.n.g</a:t>
            </a:r>
            <a:r>
              <a:rPr lang="en-US" kern="0" dirty="0">
                <a:solidFill>
                  <a:prstClr val="black"/>
                </a:solidFill>
              </a:rPr>
              <a:t> </a:t>
            </a:r>
            <a:r>
              <a:rPr lang="en-US" kern="0" dirty="0" smtClean="0">
                <a:solidFill>
                  <a:prstClr val="black"/>
                </a:solidFill>
              </a:rPr>
              <a:t>or root directory)</a:t>
            </a:r>
            <a:endParaRPr lang="en-US" kern="0" dirty="0">
              <a:solidFill>
                <a:prstClr val="black"/>
              </a:solidFill>
            </a:endParaRPr>
          </a:p>
          <a:p>
            <a:pPr marL="342900" indent="-342900" algn="l" rtl="0">
              <a:spcBef>
                <a:spcPct val="20000"/>
              </a:spcBef>
              <a:buClr>
                <a:srgbClr val="009999"/>
              </a:buClr>
              <a:buSzPct val="90000"/>
              <a:buFont typeface="Wingdings" pitchFamily="2" charset="2"/>
              <a:buChar char="§"/>
              <a:defRPr/>
            </a:pPr>
            <a:endParaRPr lang="en-US" kern="0" dirty="0">
              <a:solidFill>
                <a:prstClr val="black"/>
              </a:solidFill>
            </a:endParaRPr>
          </a:p>
          <a:p>
            <a:pPr marL="342900" indent="-342900" algn="l" rtl="0">
              <a:spcBef>
                <a:spcPct val="20000"/>
              </a:spcBef>
              <a:buClr>
                <a:srgbClr val="009999"/>
              </a:buClr>
              <a:buSzPct val="90000"/>
              <a:defRPr/>
            </a:pPr>
            <a:endParaRPr lang="en-US" kern="0" dirty="0">
              <a:solidFill>
                <a:prstClr val="black"/>
              </a:solidFill>
            </a:endParaRPr>
          </a:p>
        </p:txBody>
      </p:sp>
      <p:sp>
        <p:nvSpPr>
          <p:cNvPr id="48131" name="Title 1"/>
          <p:cNvSpPr>
            <a:spLocks noGrp="1"/>
          </p:cNvSpPr>
          <p:nvPr>
            <p:ph type="title"/>
          </p:nvPr>
        </p:nvSpPr>
        <p:spPr>
          <a:xfrm>
            <a:off x="2608089" y="288925"/>
            <a:ext cx="8229600" cy="1143000"/>
          </a:xfrm>
        </p:spPr>
        <p:txBody>
          <a:bodyPr/>
          <a:lstStyle/>
          <a:p>
            <a:r>
              <a:rPr lang="en-US" dirty="0">
                <a:solidFill>
                  <a:schemeClr val="bg1"/>
                </a:solidFill>
                <a:cs typeface="Times New Roman" panose="02020603050405020304" pitchFamily="18" charset="0"/>
              </a:rPr>
              <a:t>Simpler way to do calculation</a:t>
            </a:r>
          </a:p>
        </p:txBody>
      </p:sp>
    </p:spTree>
    <p:extLst>
      <p:ext uri="{BB962C8B-B14F-4D97-AF65-F5344CB8AC3E}">
        <p14:creationId xmlns:p14="http://schemas.microsoft.com/office/powerpoint/2010/main" xmlns="" val="109290634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992677" y="315891"/>
            <a:ext cx="7793038" cy="1143000"/>
          </a:xfrm>
        </p:spPr>
        <p:txBody>
          <a:bodyPr/>
          <a:lstStyle/>
          <a:p>
            <a:r>
              <a:rPr lang="en-US" dirty="0">
                <a:solidFill>
                  <a:schemeClr val="bg1"/>
                </a:solidFill>
                <a:cs typeface="Times New Roman" panose="02020603050405020304" pitchFamily="18" charset="0"/>
              </a:rPr>
              <a:t>History Command</a:t>
            </a:r>
          </a:p>
        </p:txBody>
      </p:sp>
      <p:sp>
        <p:nvSpPr>
          <p:cNvPr id="49157" name="Rectangle 3"/>
          <p:cNvSpPr>
            <a:spLocks noGrp="1" noChangeArrowheads="1"/>
          </p:cNvSpPr>
          <p:nvPr>
            <p:ph type="body" sz="half" idx="1"/>
          </p:nvPr>
        </p:nvSpPr>
        <p:spPr>
          <a:xfrm>
            <a:off x="1981994" y="1654460"/>
            <a:ext cx="8228013" cy="619125"/>
          </a:xfrm>
        </p:spPr>
        <p:txBody>
          <a:bodyPr/>
          <a:lstStyle/>
          <a:p>
            <a:pPr algn="l" rtl="0" eaLnBrk="1" hangingPunct="1"/>
            <a:r>
              <a:rPr lang="en-US" sz="2000">
                <a:cs typeface="Arial" panose="020B0604020202020204" pitchFamily="34" charset="0"/>
              </a:rPr>
              <a:t>Once set, the shell keeps track of the last </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history</a:t>
            </a:r>
            <a:r>
              <a:rPr lang="en-US" sz="2000">
                <a:latin typeface="Times New Roman" panose="02020603050405020304" pitchFamily="18" charset="0"/>
                <a:cs typeface="Arial" panose="020B0604020202020204" pitchFamily="34" charset="0"/>
              </a:rPr>
              <a:t>”</a:t>
            </a:r>
            <a:r>
              <a:rPr lang="en-US" sz="2000">
                <a:cs typeface="Arial" panose="020B0604020202020204" pitchFamily="34" charset="0"/>
              </a:rPr>
              <a:t> commands</a:t>
            </a:r>
          </a:p>
        </p:txBody>
      </p:sp>
      <p:graphicFrame>
        <p:nvGraphicFramePr>
          <p:cNvPr id="36906" name="Group 42"/>
          <p:cNvGraphicFramePr>
            <a:graphicFrameLocks noGrp="1"/>
          </p:cNvGraphicFramePr>
          <p:nvPr>
            <p:ph sz="half" idx="2"/>
            <p:extLst>
              <p:ext uri="{D42A27DB-BD31-4B8C-83A1-F6EECF244321}">
                <p14:modId xmlns:p14="http://schemas.microsoft.com/office/powerpoint/2010/main" xmlns="" val="2820966156"/>
              </p:ext>
            </p:extLst>
          </p:nvPr>
        </p:nvGraphicFramePr>
        <p:xfrm>
          <a:off x="2097609" y="2052326"/>
          <a:ext cx="7921625" cy="3736626"/>
        </p:xfrm>
        <a:graphic>
          <a:graphicData uri="http://schemas.openxmlformats.org/drawingml/2006/table">
            <a:tbl>
              <a:tblPr/>
              <a:tblGrid>
                <a:gridCol w="1419225"/>
                <a:gridCol w="6502400"/>
              </a:tblGrid>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rgbClr val="000099"/>
                          </a:solidFill>
                          <a:effectLst/>
                          <a:latin typeface="Tahoma" pitchFamily="34" charset="0"/>
                          <a:cs typeface="Times New Roman" pitchFamily="18" charset="0"/>
                        </a:rPr>
                        <a:t>Command</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rgbClr val="000099"/>
                          </a:solidFill>
                          <a:effectLst/>
                          <a:latin typeface="Tahoma" pitchFamily="34" charset="0"/>
                          <a:cs typeface="Times New Roman" pitchFamily="18" charset="0"/>
                        </a:rPr>
                        <a:t>Description</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run the last command.</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4599">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history [10]</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list and number the last [10] commands.</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!15</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run command number 15.</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r>
                        <a:rPr lang="en-US" sz="2000" kern="1200" dirty="0" err="1" smtClean="0">
                          <a:solidFill>
                            <a:srgbClr val="006F6C"/>
                          </a:solidFill>
                          <a:latin typeface="+mn-lt"/>
                          <a:ea typeface="+mn-ea"/>
                          <a:cs typeface="Arial" panose="020B0604020202020204" pitchFamily="34" charset="0"/>
                        </a:rPr>
                        <a:t>str</a:t>
                      </a:r>
                      <a:endParaRPr lang="en-US" sz="2000" kern="1200" dirty="0" smtClean="0">
                        <a:solidFill>
                          <a:srgbClr val="006F6C"/>
                        </a:solidFill>
                        <a:latin typeface="+mn-lt"/>
                        <a:ea typeface="+mn-ea"/>
                        <a:cs typeface="Arial" panose="020B0604020202020204" pitchFamily="34" charset="0"/>
                      </a:endParaRP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run the last command starting with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err="1" smtClean="0">
                          <a:ln>
                            <a:noFill/>
                          </a:ln>
                          <a:solidFill>
                            <a:schemeClr val="tx1"/>
                          </a:solidFill>
                          <a:effectLst/>
                          <a:latin typeface="Tahoma" pitchFamily="34" charset="0"/>
                          <a:cs typeface="Times New Roman" pitchFamily="18" charset="0"/>
                        </a:rPr>
                        <a:t>str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ahoma" pitchFamily="34" charset="0"/>
                        <a:cs typeface="Times New Roman" pitchFamily="18" charset="0"/>
                      </a:endParaRP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r>
                        <a:rPr lang="en-US" sz="2000" kern="1200" dirty="0" err="1" smtClean="0">
                          <a:solidFill>
                            <a:srgbClr val="006F6C"/>
                          </a:solidFill>
                          <a:latin typeface="+mn-lt"/>
                          <a:ea typeface="+mn-ea"/>
                          <a:cs typeface="Arial" panose="020B0604020202020204" pitchFamily="34" charset="0"/>
                        </a:rPr>
                        <a:t>str:p</a:t>
                      </a:r>
                      <a:endParaRPr lang="en-US" sz="2000" kern="1200" dirty="0" smtClean="0">
                        <a:solidFill>
                          <a:srgbClr val="006F6C"/>
                        </a:solidFill>
                        <a:latin typeface="+mn-lt"/>
                        <a:ea typeface="+mn-ea"/>
                        <a:cs typeface="Arial" panose="020B0604020202020204" pitchFamily="34" charset="0"/>
                      </a:endParaRP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kern="1200" cap="none" normalizeH="0" baseline="0" dirty="0" smtClean="0">
                          <a:ln>
                            <a:noFill/>
                          </a:ln>
                          <a:solidFill>
                            <a:schemeClr val="tx1"/>
                          </a:solidFill>
                          <a:effectLst/>
                          <a:latin typeface="Tahoma" pitchFamily="34" charset="0"/>
                          <a:ea typeface="+mn-ea"/>
                          <a:cs typeface="Times New Roman" pitchFamily="18" charset="0"/>
                        </a:rPr>
                        <a:t>Prints the last command starting with “</a:t>
                      </a:r>
                      <a:r>
                        <a:rPr kumimoji="0" lang="en-US" sz="2000" b="0" i="0" u="none" strike="noStrike" kern="1200" cap="none" normalizeH="0" baseline="0" dirty="0" err="1" smtClean="0">
                          <a:ln>
                            <a:noFill/>
                          </a:ln>
                          <a:solidFill>
                            <a:schemeClr val="tx1"/>
                          </a:solidFill>
                          <a:effectLst/>
                          <a:latin typeface="Tahoma" pitchFamily="34" charset="0"/>
                          <a:ea typeface="+mn-ea"/>
                          <a:cs typeface="Times New Roman" pitchFamily="18" charset="0"/>
                        </a:rPr>
                        <a:t>str</a:t>
                      </a:r>
                      <a:r>
                        <a:rPr kumimoji="0" lang="en-US" sz="2000" b="0" i="0" u="none" strike="noStrike" kern="1200" cap="none" normalizeH="0" baseline="0" dirty="0" smtClean="0">
                          <a:ln>
                            <a:noFill/>
                          </a:ln>
                          <a:solidFill>
                            <a:schemeClr val="tx1"/>
                          </a:solidFill>
                          <a:effectLst/>
                          <a:latin typeface="Tahoma" pitchFamily="34" charset="0"/>
                          <a:ea typeface="+mn-ea"/>
                          <a:cs typeface="Times New Roman" pitchFamily="18" charset="0"/>
                        </a:rPr>
                        <a:t>” without running it. It also adds that command to the history as the last command </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0109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r>
                        <a:rPr lang="en-US" sz="2000" kern="1200" dirty="0" err="1" smtClean="0">
                          <a:solidFill>
                            <a:srgbClr val="006F6C"/>
                          </a:solidFill>
                          <a:latin typeface="+mn-lt"/>
                          <a:ea typeface="+mn-ea"/>
                          <a:cs typeface="Arial" panose="020B0604020202020204" pitchFamily="34" charset="0"/>
                        </a:rPr>
                        <a:t>old^new</a:t>
                      </a:r>
                      <a:endParaRPr lang="en-US" sz="2000" kern="1200" dirty="0" smtClean="0">
                        <a:solidFill>
                          <a:srgbClr val="006F6C"/>
                        </a:solidFill>
                        <a:latin typeface="+mn-lt"/>
                        <a:ea typeface="+mn-ea"/>
                        <a:cs typeface="Arial" panose="020B0604020202020204" pitchFamily="34" charset="0"/>
                      </a:endParaRP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run the last command and replace the first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old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string with </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new</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ahoma" pitchFamily="34" charset="0"/>
                        <a:cs typeface="Times New Roman" pitchFamily="18" charset="0"/>
                      </a:endParaRP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3311492603"/>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992677" y="315891"/>
            <a:ext cx="7793038" cy="1143000"/>
          </a:xfrm>
        </p:spPr>
        <p:txBody>
          <a:bodyPr/>
          <a:lstStyle/>
          <a:p>
            <a:r>
              <a:rPr lang="en-US" dirty="0">
                <a:solidFill>
                  <a:schemeClr val="bg1"/>
                </a:solidFill>
                <a:cs typeface="Times New Roman" panose="02020603050405020304" pitchFamily="18" charset="0"/>
              </a:rPr>
              <a:t>History Command</a:t>
            </a:r>
          </a:p>
        </p:txBody>
      </p:sp>
      <p:sp>
        <p:nvSpPr>
          <p:cNvPr id="49157" name="Rectangle 3"/>
          <p:cNvSpPr>
            <a:spLocks noGrp="1" noChangeArrowheads="1"/>
          </p:cNvSpPr>
          <p:nvPr>
            <p:ph type="body" sz="half" idx="1"/>
          </p:nvPr>
        </p:nvSpPr>
        <p:spPr>
          <a:xfrm>
            <a:off x="1981994" y="1654460"/>
            <a:ext cx="8228013" cy="619125"/>
          </a:xfrm>
        </p:spPr>
        <p:txBody>
          <a:bodyPr/>
          <a:lstStyle/>
          <a:p>
            <a:pPr algn="l" rtl="0" eaLnBrk="1" hangingPunct="1"/>
            <a:r>
              <a:rPr lang="en-US" sz="2000" dirty="0">
                <a:cs typeface="Arial" panose="020B0604020202020204" pitchFamily="34" charset="0"/>
              </a:rPr>
              <a:t>Once set, the shell keeps track of the last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history</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t>
            </a:r>
            <a:r>
              <a:rPr lang="en-US" sz="2000" dirty="0" smtClean="0">
                <a:cs typeface="Arial" panose="020B0604020202020204" pitchFamily="34" charset="0"/>
              </a:rPr>
              <a:t>commands</a:t>
            </a: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smtClean="0">
              <a:cs typeface="Arial" panose="020B0604020202020204" pitchFamily="34" charset="0"/>
            </a:endParaRPr>
          </a:p>
          <a:p>
            <a:pPr algn="l" rtl="0" eaLnBrk="1" hangingPunct="1"/>
            <a:endParaRPr lang="en-US" sz="2000" dirty="0">
              <a:cs typeface="Arial" panose="020B0604020202020204" pitchFamily="34" charset="0"/>
            </a:endParaRPr>
          </a:p>
          <a:p>
            <a:pPr algn="l" rtl="0" eaLnBrk="1" hangingPunct="1"/>
            <a:endParaRPr lang="en-US" sz="2000" dirty="0">
              <a:cs typeface="Arial" panose="020B0604020202020204" pitchFamily="34" charset="0"/>
            </a:endParaRPr>
          </a:p>
        </p:txBody>
      </p:sp>
      <p:graphicFrame>
        <p:nvGraphicFramePr>
          <p:cNvPr id="36906" name="Group 42"/>
          <p:cNvGraphicFramePr>
            <a:graphicFrameLocks noGrp="1"/>
          </p:cNvGraphicFramePr>
          <p:nvPr>
            <p:ph sz="half" idx="2"/>
            <p:extLst>
              <p:ext uri="{D42A27DB-BD31-4B8C-83A1-F6EECF244321}">
                <p14:modId xmlns:p14="http://schemas.microsoft.com/office/powerpoint/2010/main" xmlns="" val="846314033"/>
              </p:ext>
            </p:extLst>
          </p:nvPr>
        </p:nvGraphicFramePr>
        <p:xfrm>
          <a:off x="2097609" y="2052326"/>
          <a:ext cx="7921625" cy="3596734"/>
        </p:xfrm>
        <a:graphic>
          <a:graphicData uri="http://schemas.openxmlformats.org/drawingml/2006/table">
            <a:tbl>
              <a:tblPr/>
              <a:tblGrid>
                <a:gridCol w="1654994"/>
                <a:gridCol w="6266631"/>
              </a:tblGrid>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rgbClr val="000099"/>
                          </a:solidFill>
                          <a:effectLst/>
                          <a:latin typeface="Tahoma" pitchFamily="34" charset="0"/>
                          <a:cs typeface="Times New Roman" pitchFamily="18" charset="0"/>
                        </a:rPr>
                        <a:t>Command</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rgbClr val="000099"/>
                          </a:solidFill>
                          <a:effectLst/>
                          <a:latin typeface="Tahoma" pitchFamily="34" charset="0"/>
                          <a:cs typeface="Times New Roman" pitchFamily="18" charset="0"/>
                        </a:rPr>
                        <a:t>Description</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!:n</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defRPr/>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substitute this with the n-</a:t>
                      </a:r>
                      <a:r>
                        <a:rPr kumimoji="0" lang="en-US" sz="2000" b="0" i="0" u="none" strike="noStrike" cap="none" normalizeH="0" baseline="0" dirty="0" err="1" smtClean="0">
                          <a:ln>
                            <a:noFill/>
                          </a:ln>
                          <a:solidFill>
                            <a:schemeClr val="tx1"/>
                          </a:solidFill>
                          <a:effectLst/>
                          <a:latin typeface="Tahoma" pitchFamily="34" charset="0"/>
                          <a:cs typeface="Times New Roman" pitchFamily="18" charset="0"/>
                        </a:rPr>
                        <a:t>th</a:t>
                      </a: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 parameter of the last command</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defRPr/>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Same as !:1</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substitute this with the last parameter of the last command</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7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!$:r, !^:r,</a:t>
                      </a:r>
                      <a:r>
                        <a:rPr lang="en-US" sz="2000" kern="1200" baseline="0" dirty="0" smtClean="0">
                          <a:solidFill>
                            <a:srgbClr val="006F6C"/>
                          </a:solidFill>
                          <a:latin typeface="+mn-lt"/>
                          <a:ea typeface="+mn-ea"/>
                          <a:cs typeface="Arial" panose="020B0604020202020204" pitchFamily="34" charset="0"/>
                        </a:rPr>
                        <a:t> !:</a:t>
                      </a:r>
                      <a:r>
                        <a:rPr lang="en-US" sz="2000" kern="1200" baseline="0" dirty="0" err="1" smtClean="0">
                          <a:solidFill>
                            <a:srgbClr val="006F6C"/>
                          </a:solidFill>
                          <a:latin typeface="+mn-lt"/>
                          <a:ea typeface="+mn-ea"/>
                          <a:cs typeface="Arial" panose="020B0604020202020204" pitchFamily="34" charset="0"/>
                        </a:rPr>
                        <a:t>n:r</a:t>
                      </a:r>
                      <a:endParaRPr lang="en-US" sz="2000" kern="1200" dirty="0" smtClean="0">
                        <a:solidFill>
                          <a:srgbClr val="006F6C"/>
                        </a:solidFill>
                        <a:latin typeface="+mn-lt"/>
                        <a:ea typeface="+mn-ea"/>
                        <a:cs typeface="Arial" panose="020B0604020202020204" pitchFamily="34" charset="0"/>
                      </a:endParaRP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parameter of the last command is stripped from its suffix (“.exe”)</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4599">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lang="en-US" sz="2000" kern="1200" dirty="0" smtClean="0">
                          <a:solidFill>
                            <a:srgbClr val="006F6C"/>
                          </a:solidFill>
                          <a:latin typeface="+mn-lt"/>
                          <a:ea typeface="+mn-ea"/>
                          <a:cs typeface="Arial" panose="020B0604020202020204" pitchFamily="34" charset="0"/>
                        </a:rPr>
                        <a:t>!*</a:t>
                      </a:r>
                    </a:p>
                  </a:txBody>
                  <a:tcPr marL="36000" marT="45724" marB="4572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cs typeface="Times New Roman" pitchFamily="18" charset="0"/>
                        </a:rPr>
                        <a:t>The shell will substitute this with all the parameters of the last command</a:t>
                      </a:r>
                    </a:p>
                  </a:txBody>
                  <a:tcPr marL="36000" marT="45724" marB="4572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196357983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605349" y="333376"/>
            <a:ext cx="8229600" cy="1143000"/>
          </a:xfrm>
        </p:spPr>
        <p:txBody>
          <a:bodyPr/>
          <a:lstStyle/>
          <a:p>
            <a:r>
              <a:rPr lang="en-US" dirty="0" smtClean="0">
                <a:solidFill>
                  <a:schemeClr val="bg1"/>
                </a:solidFill>
                <a:cs typeface="Times New Roman" panose="02020603050405020304" pitchFamily="18" charset="0"/>
              </a:rPr>
              <a:t>History Command - Examples</a:t>
            </a:r>
            <a:endParaRPr lang="en-US" dirty="0">
              <a:solidFill>
                <a:schemeClr val="bg1"/>
              </a:solidFill>
              <a:cs typeface="Times New Roman" panose="02020603050405020304" pitchFamily="18" charset="0"/>
            </a:endParaRPr>
          </a:p>
        </p:txBody>
      </p:sp>
      <p:sp>
        <p:nvSpPr>
          <p:cNvPr id="37893" name="Rectangle 3"/>
          <p:cNvSpPr>
            <a:spLocks noGrp="1" noChangeArrowheads="1"/>
          </p:cNvSpPr>
          <p:nvPr>
            <p:ph idx="1"/>
          </p:nvPr>
        </p:nvSpPr>
        <p:spPr>
          <a:xfrm>
            <a:off x="1828800" y="1700213"/>
            <a:ext cx="8650288" cy="4432300"/>
          </a:xfrm>
        </p:spPr>
        <p:txBody>
          <a:bodyPr>
            <a:normAutofit/>
          </a:bodyPr>
          <a:lstStyle/>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smtClean="0">
                <a:solidFill>
                  <a:schemeClr val="accent5">
                    <a:lumMod val="75000"/>
                  </a:schemeClr>
                </a:solidFill>
                <a:cs typeface="Arial" panose="020B0604020202020204" pitchFamily="34" charset="0"/>
              </a:rPr>
              <a:t>echo first second third fourth</a:t>
            </a:r>
            <a:endParaRPr lang="en-US" sz="2000" dirty="0">
              <a:solidFill>
                <a:schemeClr val="accent5">
                  <a:lumMod val="75000"/>
                </a:schemeClr>
              </a:solidFill>
              <a:cs typeface="Arial" panose="020B0604020202020204" pitchFamily="34" charset="0"/>
            </a:endParaRPr>
          </a:p>
          <a:p>
            <a:pPr lvl="1" algn="l" rtl="0">
              <a:buNone/>
            </a:pPr>
            <a:r>
              <a:rPr lang="en-US" sz="2000" dirty="0" smtClean="0">
                <a:solidFill>
                  <a:schemeClr val="accent6">
                    <a:lumMod val="75000"/>
                  </a:schemeClr>
                </a:solidFill>
                <a:cs typeface="Arial" panose="020B0604020202020204" pitchFamily="34" charset="0"/>
              </a:rPr>
              <a:t>first </a:t>
            </a:r>
            <a:r>
              <a:rPr lang="en-US" sz="2000" dirty="0">
                <a:solidFill>
                  <a:schemeClr val="accent6">
                    <a:lumMod val="75000"/>
                  </a:schemeClr>
                </a:solidFill>
                <a:cs typeface="Arial" panose="020B0604020202020204" pitchFamily="34" charset="0"/>
              </a:rPr>
              <a:t>second third fourth</a:t>
            </a:r>
            <a:endParaRPr lang="en-US" sz="2000" dirty="0" smtClean="0">
              <a:solidFill>
                <a:schemeClr val="accent6">
                  <a:lumMod val="75000"/>
                </a:schemeClr>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a:t>
            </a:r>
            <a:r>
              <a:rPr lang="en-US" sz="2000" dirty="0" smtClean="0">
                <a:solidFill>
                  <a:schemeClr val="accent5">
                    <a:lumMod val="75000"/>
                  </a:schemeClr>
                </a:solidFill>
                <a:cs typeface="Arial" panose="020B0604020202020204" pitchFamily="34" charset="0"/>
              </a:rPr>
              <a:t>!:1 !:3</a:t>
            </a:r>
            <a:endParaRPr lang="en-US" sz="2000" dirty="0">
              <a:solidFill>
                <a:schemeClr val="accent5">
                  <a:lumMod val="75000"/>
                </a:schemeClr>
              </a:solidFill>
              <a:cs typeface="Arial" panose="020B0604020202020204" pitchFamily="34" charset="0"/>
            </a:endParaRPr>
          </a:p>
          <a:p>
            <a:pPr lvl="1" algn="l" rtl="0">
              <a:buNone/>
            </a:pPr>
            <a:r>
              <a:rPr lang="en-US" sz="2000" dirty="0" smtClean="0">
                <a:solidFill>
                  <a:schemeClr val="accent6">
                    <a:lumMod val="75000"/>
                  </a:schemeClr>
                </a:solidFill>
                <a:cs typeface="Arial" panose="020B0604020202020204" pitchFamily="34" charset="0"/>
              </a:rPr>
              <a:t>echo first third</a:t>
            </a:r>
          </a:p>
          <a:p>
            <a:pPr lvl="1" algn="l" rtl="0">
              <a:buNone/>
            </a:pPr>
            <a:r>
              <a:rPr lang="en-US" sz="2000" dirty="0" smtClean="0">
                <a:solidFill>
                  <a:schemeClr val="accent6">
                    <a:lumMod val="75000"/>
                  </a:schemeClr>
                </a:solidFill>
                <a:cs typeface="Arial" panose="020B0604020202020204" pitchFamily="34" charset="0"/>
              </a:rPr>
              <a:t>first third</a:t>
            </a: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a:t>
            </a:r>
            <a:r>
              <a:rPr lang="en-US" sz="2000" dirty="0" smtClean="0">
                <a:solidFill>
                  <a:schemeClr val="accent5">
                    <a:lumMod val="75000"/>
                  </a:schemeClr>
                </a:solidFill>
                <a:cs typeface="Arial" panose="020B0604020202020204" pitchFamily="34" charset="0"/>
              </a:rPr>
              <a:t>!$</a:t>
            </a:r>
            <a:endParaRPr lang="en-US" sz="2000" dirty="0">
              <a:solidFill>
                <a:schemeClr val="accent5">
                  <a:lumMod val="75000"/>
                </a:schemeClr>
              </a:solidFill>
              <a:cs typeface="Arial" panose="020B0604020202020204" pitchFamily="34" charset="0"/>
            </a:endParaRPr>
          </a:p>
          <a:p>
            <a:pPr lvl="1" algn="l" rtl="0">
              <a:buNone/>
            </a:pPr>
            <a:r>
              <a:rPr lang="en-US" sz="2000" dirty="0">
                <a:solidFill>
                  <a:schemeClr val="accent6">
                    <a:lumMod val="75000"/>
                  </a:schemeClr>
                </a:solidFill>
                <a:cs typeface="Arial" panose="020B0604020202020204" pitchFamily="34" charset="0"/>
              </a:rPr>
              <a:t>echo </a:t>
            </a:r>
            <a:r>
              <a:rPr lang="en-US" sz="2000" dirty="0" smtClean="0">
                <a:solidFill>
                  <a:schemeClr val="accent6">
                    <a:lumMod val="75000"/>
                  </a:schemeClr>
                </a:solidFill>
                <a:cs typeface="Arial" panose="020B0604020202020204" pitchFamily="34" charset="0"/>
              </a:rPr>
              <a:t>third</a:t>
            </a:r>
            <a:endParaRPr lang="en-US" sz="2000" dirty="0">
              <a:solidFill>
                <a:schemeClr val="accent6">
                  <a:lumMod val="75000"/>
                </a:schemeClr>
              </a:solidFill>
              <a:cs typeface="Arial" panose="020B0604020202020204" pitchFamily="34" charset="0"/>
            </a:endParaRPr>
          </a:p>
          <a:p>
            <a:pPr lvl="1" algn="l" rtl="0">
              <a:buNone/>
            </a:pPr>
            <a:r>
              <a:rPr lang="en-US" sz="2000" dirty="0" smtClean="0">
                <a:solidFill>
                  <a:schemeClr val="accent6">
                    <a:lumMod val="75000"/>
                  </a:schemeClr>
                </a:solidFill>
                <a:cs typeface="Arial" panose="020B0604020202020204" pitchFamily="34" charset="0"/>
              </a:rPr>
              <a:t>third</a:t>
            </a:r>
            <a:endParaRPr lang="en-US" sz="2000" dirty="0">
              <a:solidFill>
                <a:schemeClr val="accent6">
                  <a:lumMod val="75000"/>
                </a:schemeClr>
              </a:solidFill>
              <a:cs typeface="Arial" panose="020B0604020202020204" pitchFamily="34" charset="0"/>
            </a:endParaRPr>
          </a:p>
          <a:p>
            <a:pPr lvl="1" algn="l" rtl="0">
              <a:buNone/>
            </a:pP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 </a:t>
            </a:r>
            <a:r>
              <a:rPr lang="en-US" sz="2000" dirty="0" smtClean="0">
                <a:solidFill>
                  <a:schemeClr val="accent5">
                    <a:lumMod val="75000"/>
                  </a:schemeClr>
                </a:solidFill>
                <a:cs typeface="Arial" panose="020B0604020202020204" pitchFamily="34" charset="0"/>
              </a:rPr>
              <a:t>vi </a:t>
            </a:r>
            <a:r>
              <a:rPr lang="en-US" sz="2000" dirty="0">
                <a:solidFill>
                  <a:schemeClr val="accent5">
                    <a:lumMod val="75000"/>
                  </a:schemeClr>
                </a:solidFill>
                <a:cs typeface="Arial" panose="020B0604020202020204" pitchFamily="34" charset="0"/>
              </a:rPr>
              <a:t>my-</a:t>
            </a:r>
            <a:r>
              <a:rPr lang="en-US" sz="2000" dirty="0" err="1">
                <a:solidFill>
                  <a:schemeClr val="accent5">
                    <a:lumMod val="75000"/>
                  </a:schemeClr>
                </a:solidFill>
                <a:cs typeface="Arial" panose="020B0604020202020204" pitchFamily="34" charset="0"/>
              </a:rPr>
              <a:t>project.c</a:t>
            </a:r>
            <a:endParaRPr lang="en-US" sz="2000" dirty="0">
              <a:solidFill>
                <a:schemeClr val="accent5">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smtClean="0">
                <a:solidFill>
                  <a:schemeClr val="bg1">
                    <a:lumMod val="50000"/>
                  </a:schemeClr>
                </a:solidFill>
                <a:cs typeface="Arial" panose="020B0604020202020204" pitchFamily="34" charset="0"/>
              </a:rPr>
              <a:t>PROMPT&gt; </a:t>
            </a:r>
            <a:r>
              <a:rPr lang="en-US" sz="2000" dirty="0" err="1" smtClean="0">
                <a:solidFill>
                  <a:schemeClr val="accent5">
                    <a:lumMod val="75000"/>
                  </a:schemeClr>
                </a:solidFill>
                <a:cs typeface="Arial" panose="020B0604020202020204" pitchFamily="34" charset="0"/>
              </a:rPr>
              <a:t>gcc</a:t>
            </a:r>
            <a:r>
              <a:rPr lang="en-US" sz="2000" dirty="0" smtClean="0">
                <a:solidFill>
                  <a:schemeClr val="accent5">
                    <a:lumMod val="75000"/>
                  </a:schemeClr>
                </a:solidFill>
                <a:cs typeface="Arial" panose="020B0604020202020204" pitchFamily="34" charset="0"/>
              </a:rPr>
              <a:t> –c !$</a:t>
            </a:r>
            <a:endParaRPr lang="en-US" sz="2000" dirty="0">
              <a:solidFill>
                <a:schemeClr val="accent5">
                  <a:lumMod val="75000"/>
                </a:schemeClr>
              </a:solidFill>
              <a:cs typeface="Arial" panose="020B0604020202020204" pitchFamily="34" charset="0"/>
            </a:endParaRPr>
          </a:p>
          <a:p>
            <a:pPr lvl="1" algn="l" rtl="0">
              <a:buNone/>
            </a:pPr>
            <a:r>
              <a:rPr lang="en-US" sz="2000" dirty="0" err="1">
                <a:solidFill>
                  <a:schemeClr val="accent6">
                    <a:lumMod val="75000"/>
                  </a:schemeClr>
                </a:solidFill>
                <a:cs typeface="Arial" panose="020B0604020202020204" pitchFamily="34" charset="0"/>
              </a:rPr>
              <a:t>gcc</a:t>
            </a:r>
            <a:r>
              <a:rPr lang="en-US" sz="2000" dirty="0">
                <a:solidFill>
                  <a:schemeClr val="accent6">
                    <a:lumMod val="75000"/>
                  </a:schemeClr>
                </a:solidFill>
                <a:cs typeface="Arial" panose="020B0604020202020204" pitchFamily="34" charset="0"/>
              </a:rPr>
              <a:t> </a:t>
            </a:r>
            <a:r>
              <a:rPr lang="en-US" sz="2000" dirty="0" smtClean="0">
                <a:solidFill>
                  <a:schemeClr val="accent6">
                    <a:lumMod val="75000"/>
                  </a:schemeClr>
                </a:solidFill>
                <a:cs typeface="Arial" panose="020B0604020202020204" pitchFamily="34" charset="0"/>
              </a:rPr>
              <a:t>–c my-</a:t>
            </a:r>
            <a:r>
              <a:rPr lang="en-US" sz="2000" dirty="0" err="1" smtClean="0">
                <a:solidFill>
                  <a:schemeClr val="accent6">
                    <a:lumMod val="75000"/>
                  </a:schemeClr>
                </a:solidFill>
                <a:cs typeface="Arial" panose="020B0604020202020204" pitchFamily="34" charset="0"/>
              </a:rPr>
              <a:t>project.c</a:t>
            </a:r>
            <a:endParaRPr lang="en-US" sz="2000" dirty="0" smtClean="0">
              <a:solidFill>
                <a:schemeClr val="accent6">
                  <a:lumMod val="75000"/>
                </a:schemeClr>
              </a:solidFill>
              <a:cs typeface="Arial" panose="020B0604020202020204" pitchFamily="34" charset="0"/>
            </a:endParaRPr>
          </a:p>
          <a:p>
            <a:pPr lvl="1" algn="l" rtl="0">
              <a:buNone/>
            </a:pPr>
            <a:r>
              <a:rPr lang="en-US" sz="2000" dirty="0" smtClean="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gcc</a:t>
            </a:r>
            <a:r>
              <a:rPr lang="en-US" sz="2000" dirty="0" smtClean="0">
                <a:solidFill>
                  <a:schemeClr val="accent5">
                    <a:lumMod val="75000"/>
                  </a:schemeClr>
                </a:solidFill>
                <a:cs typeface="Arial" panose="020B0604020202020204" pitchFamily="34" charset="0"/>
              </a:rPr>
              <a:t> –o !$:r !$:</a:t>
            </a:r>
            <a:r>
              <a:rPr lang="en-US" sz="2000" dirty="0" err="1" smtClean="0">
                <a:solidFill>
                  <a:schemeClr val="accent5">
                    <a:lumMod val="75000"/>
                  </a:schemeClr>
                </a:solidFill>
                <a:cs typeface="Arial" panose="020B0604020202020204" pitchFamily="34" charset="0"/>
              </a:rPr>
              <a:t>r.o</a:t>
            </a:r>
            <a:endParaRPr lang="en-US" sz="2000" dirty="0" smtClean="0">
              <a:solidFill>
                <a:schemeClr val="accent5">
                  <a:lumMod val="75000"/>
                </a:schemeClr>
              </a:solidFill>
              <a:cs typeface="Arial" panose="020B0604020202020204" pitchFamily="34" charset="0"/>
            </a:endParaRPr>
          </a:p>
          <a:p>
            <a:pPr lvl="1" algn="l" rtl="0">
              <a:buNone/>
            </a:pPr>
            <a:r>
              <a:rPr lang="en-US" sz="2000" dirty="0" err="1" smtClean="0">
                <a:solidFill>
                  <a:schemeClr val="accent6">
                    <a:lumMod val="75000"/>
                  </a:schemeClr>
                </a:solidFill>
                <a:cs typeface="Arial" panose="020B0604020202020204" pitchFamily="34" charset="0"/>
              </a:rPr>
              <a:t>gcc</a:t>
            </a:r>
            <a:r>
              <a:rPr lang="en-US" sz="2000" dirty="0" smtClean="0">
                <a:solidFill>
                  <a:schemeClr val="accent6">
                    <a:lumMod val="75000"/>
                  </a:schemeClr>
                </a:solidFill>
                <a:cs typeface="Arial" panose="020B0604020202020204" pitchFamily="34" charset="0"/>
              </a:rPr>
              <a:t> –o my-project my-</a:t>
            </a:r>
            <a:r>
              <a:rPr lang="en-US" sz="2000" dirty="0" err="1" smtClean="0">
                <a:solidFill>
                  <a:schemeClr val="accent6">
                    <a:lumMod val="75000"/>
                  </a:schemeClr>
                </a:solidFill>
                <a:cs typeface="Arial" panose="020B0604020202020204" pitchFamily="34" charset="0"/>
              </a:rPr>
              <a:t>project.o</a:t>
            </a:r>
            <a:endParaRPr lang="en-US" sz="2000" dirty="0">
              <a:solidFill>
                <a:schemeClr val="accent6">
                  <a:lumMod val="75000"/>
                </a:schemeClr>
              </a:solidFill>
              <a:cs typeface="Arial" panose="020B0604020202020204" pitchFamily="34" charset="0"/>
            </a:endParaRPr>
          </a:p>
          <a:p>
            <a:pPr lvl="1" algn="l" rtl="0">
              <a:buNone/>
            </a:pPr>
            <a:endParaRPr lang="en-US" sz="2000" dirty="0">
              <a:solidFill>
                <a:schemeClr val="accent5">
                  <a:lumMod val="75000"/>
                </a:schemeClr>
              </a:solidFill>
              <a:cs typeface="Arial" panose="020B0604020202020204" pitchFamily="34" charset="0"/>
            </a:endParaRPr>
          </a:p>
        </p:txBody>
      </p:sp>
    </p:spTree>
    <p:extLst>
      <p:ext uri="{BB962C8B-B14F-4D97-AF65-F5344CB8AC3E}">
        <p14:creationId xmlns:p14="http://schemas.microsoft.com/office/powerpoint/2010/main" xmlns="" val="399848704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398253" y="322980"/>
            <a:ext cx="10390716" cy="1143000"/>
          </a:xfrm>
        </p:spPr>
        <p:txBody>
          <a:bodyPr/>
          <a:lstStyle/>
          <a:p>
            <a:r>
              <a:rPr lang="en-US" dirty="0">
                <a:solidFill>
                  <a:schemeClr val="bg1"/>
                </a:solidFill>
                <a:cs typeface="Times New Roman" panose="02020603050405020304" pitchFamily="18" charset="0"/>
              </a:rPr>
              <a:t>History size</a:t>
            </a:r>
          </a:p>
        </p:txBody>
      </p:sp>
      <p:sp>
        <p:nvSpPr>
          <p:cNvPr id="50181" name="Rectangle 3"/>
          <p:cNvSpPr>
            <a:spLocks noGrp="1" noChangeArrowheads="1"/>
          </p:cNvSpPr>
          <p:nvPr>
            <p:ph type="body" sz="half" idx="1"/>
          </p:nvPr>
        </p:nvSpPr>
        <p:spPr>
          <a:xfrm>
            <a:off x="1828801" y="2017714"/>
            <a:ext cx="8228013" cy="1251579"/>
          </a:xfrm>
        </p:spPr>
        <p:txBody>
          <a:bodyPr>
            <a:normAutofit fontScale="25000" lnSpcReduction="20000"/>
          </a:bodyPr>
          <a:lstStyle/>
          <a:p>
            <a:pPr marL="179388" indent="0" algn="l" rtl="0">
              <a:buNone/>
            </a:pPr>
            <a:r>
              <a:rPr lang="en-US" sz="7200" dirty="0"/>
              <a:t>There are several variables that affect the history mechanism:</a:t>
            </a:r>
          </a:p>
          <a:p>
            <a:pPr lvl="1" algn="l" rtl="0"/>
            <a:r>
              <a:rPr lang="en-US" sz="8000" dirty="0" smtClean="0">
                <a:solidFill>
                  <a:srgbClr val="006F6C"/>
                </a:solidFill>
              </a:rPr>
              <a:t>HISTSIZE </a:t>
            </a:r>
            <a:r>
              <a:rPr lang="en-US" sz="8000" dirty="0"/>
              <a:t>– number of commands to track</a:t>
            </a:r>
          </a:p>
          <a:p>
            <a:pPr lvl="1" algn="l" rtl="0" eaLnBrk="1" hangingPunct="1"/>
            <a:r>
              <a:rPr lang="en-US" sz="8000" dirty="0">
                <a:solidFill>
                  <a:srgbClr val="006F6C"/>
                </a:solidFill>
              </a:rPr>
              <a:t>HISTFILE </a:t>
            </a:r>
            <a:r>
              <a:rPr lang="en-US" sz="8000" dirty="0"/>
              <a:t>– a file in which history commands are saved</a:t>
            </a:r>
          </a:p>
          <a:p>
            <a:pPr lvl="1" algn="l" rtl="0" eaLnBrk="1" hangingPunct="1"/>
            <a:r>
              <a:rPr lang="en-US" sz="8000" dirty="0">
                <a:solidFill>
                  <a:srgbClr val="006F6C"/>
                </a:solidFill>
              </a:rPr>
              <a:t>HISTFILESIZE </a:t>
            </a:r>
            <a:r>
              <a:rPr lang="en-US" sz="8000" dirty="0"/>
              <a:t>– number of commands that are saved in $HISTFILE </a:t>
            </a:r>
          </a:p>
          <a:p>
            <a:pPr lvl="1" algn="l" rtl="0" eaLnBrk="1" hangingPunct="1">
              <a:buFont typeface="Wingdings" panose="05000000000000000000" pitchFamily="2" charset="2"/>
              <a:buNone/>
            </a:pPr>
            <a:endParaRPr lang="en-US" sz="1600" dirty="0">
              <a:cs typeface="Arial" panose="020B0604020202020204" pitchFamily="34" charset="0"/>
            </a:endParaRPr>
          </a:p>
          <a:p>
            <a:pPr lvl="1" algn="l" rtl="0" eaLnBrk="1" hangingPunct="1"/>
            <a:endParaRPr lang="en-US" sz="1600" dirty="0">
              <a:cs typeface="Arial" panose="020B0604020202020204" pitchFamily="34" charset="0"/>
            </a:endParaRPr>
          </a:p>
          <a:p>
            <a:pPr lvl="1" algn="l" rtl="0" eaLnBrk="1" hangingPunct="1"/>
            <a:endParaRPr lang="en-US" sz="1600" dirty="0">
              <a:cs typeface="Arial" panose="020B0604020202020204" pitchFamily="34" charset="0"/>
            </a:endParaRPr>
          </a:p>
        </p:txBody>
      </p:sp>
    </p:spTree>
    <p:extLst>
      <p:ext uri="{BB962C8B-B14F-4D97-AF65-F5344CB8AC3E}">
        <p14:creationId xmlns:p14="http://schemas.microsoft.com/office/powerpoint/2010/main" xmlns="" val="330406085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605349" y="333376"/>
            <a:ext cx="8229600" cy="1143000"/>
          </a:xfrm>
        </p:spPr>
        <p:txBody>
          <a:bodyPr/>
          <a:lstStyle/>
          <a:p>
            <a:r>
              <a:rPr lang="en-US" dirty="0">
                <a:solidFill>
                  <a:schemeClr val="bg1"/>
                </a:solidFill>
                <a:cs typeface="Times New Roman" panose="02020603050405020304" pitchFamily="18" charset="0"/>
              </a:rPr>
              <a:t>alias command</a:t>
            </a:r>
          </a:p>
        </p:txBody>
      </p:sp>
      <p:sp>
        <p:nvSpPr>
          <p:cNvPr id="37893" name="Rectangle 3"/>
          <p:cNvSpPr>
            <a:spLocks noGrp="1" noChangeArrowheads="1"/>
          </p:cNvSpPr>
          <p:nvPr>
            <p:ph idx="1"/>
          </p:nvPr>
        </p:nvSpPr>
        <p:spPr>
          <a:xfrm>
            <a:off x="1828800" y="1700213"/>
            <a:ext cx="8650288" cy="4432300"/>
          </a:xfrm>
        </p:spPr>
        <p:txBody>
          <a:bodyPr>
            <a:normAutofit lnSpcReduction="10000"/>
          </a:bodyPr>
          <a:lstStyle/>
          <a:p>
            <a:pPr algn="l" rtl="0" eaLnBrk="1" hangingPunct="1">
              <a:lnSpc>
                <a:spcPct val="90000"/>
              </a:lnSpc>
            </a:pPr>
            <a:r>
              <a:rPr lang="en-US" sz="2400" dirty="0">
                <a:cs typeface="Arial" panose="020B0604020202020204" pitchFamily="34" charset="0"/>
              </a:rPr>
              <a:t>An abbreviation to a long command or series of commands</a:t>
            </a:r>
          </a:p>
          <a:p>
            <a:pPr algn="l" rtl="0" eaLnBrk="1" hangingPunct="1">
              <a:lnSpc>
                <a:spcPct val="90000"/>
              </a:lnSpc>
            </a:pPr>
            <a:r>
              <a:rPr lang="en-US" sz="2400" dirty="0">
                <a:cs typeface="Arial" panose="020B0604020202020204" pitchFamily="34" charset="0"/>
              </a:rPr>
              <a:t>The shell first checks if a command is an alias and only then searches the command in the PATH</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solidFill>
                  <a:srgbClr val="006F6C"/>
                </a:solidFill>
                <a:cs typeface="Arial" panose="020B0604020202020204" pitchFamily="34" charset="0"/>
              </a:rPr>
              <a:t>alias </a:t>
            </a:r>
            <a:r>
              <a:rPr lang="en-US" sz="2000" dirty="0" err="1">
                <a:solidFill>
                  <a:srgbClr val="006F6C"/>
                </a:solidFill>
                <a:cs typeface="Arial" panose="020B0604020202020204" pitchFamily="34" charset="0"/>
              </a:rPr>
              <a:t>new_name</a:t>
            </a:r>
            <a:r>
              <a:rPr lang="en-US" sz="2000" dirty="0">
                <a:solidFill>
                  <a:srgbClr val="006F6C"/>
                </a:solidFill>
                <a:cs typeface="Arial" panose="020B0604020202020204" pitchFamily="34" charset="0"/>
              </a:rPr>
              <a:t>=command</a:t>
            </a:r>
          </a:p>
          <a:p>
            <a:pPr lvl="1"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smtClean="0">
                <a:solidFill>
                  <a:schemeClr val="bg1">
                    <a:lumMod val="50000"/>
                  </a:schemeClr>
                </a:solidFill>
                <a:cs typeface="Arial" panose="020B0604020202020204" pitchFamily="34" charset="0"/>
              </a:rPr>
              <a:t>PROMPT&gt; </a:t>
            </a:r>
            <a:r>
              <a:rPr lang="en-US" sz="2000" dirty="0" err="1">
                <a:solidFill>
                  <a:schemeClr val="accent5">
                    <a:lumMod val="75000"/>
                  </a:schemeClr>
                </a:solidFill>
                <a:cs typeface="Arial" panose="020B0604020202020204" pitchFamily="34" charset="0"/>
              </a:rPr>
              <a:t>pwd</a:t>
            </a:r>
            <a:endParaRPr lang="en-US" sz="2000" dirty="0">
              <a:solidFill>
                <a:schemeClr val="accent5">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solidFill>
                  <a:schemeClr val="accent6">
                    <a:lumMod val="75000"/>
                  </a:schemeClr>
                </a:solidFill>
                <a:cs typeface="Arial" panose="020B0604020202020204" pitchFamily="34" charset="0"/>
              </a:rPr>
              <a:t>/</a:t>
            </a:r>
            <a:r>
              <a:rPr lang="en-US" sz="2000" dirty="0" err="1">
                <a:solidFill>
                  <a:schemeClr val="accent6">
                    <a:lumMod val="75000"/>
                  </a:schemeClr>
                </a:solidFill>
                <a:cs typeface="Arial" panose="020B0604020202020204" pitchFamily="34" charset="0"/>
              </a:rPr>
              <a:t>bsmh</a:t>
            </a:r>
            <a:endParaRPr lang="en-US" sz="2000" dirty="0">
              <a:solidFill>
                <a:schemeClr val="accent6">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a:p>
            <a:pPr lvl="1" algn="l" rtl="0">
              <a:buNone/>
            </a:pPr>
            <a:r>
              <a:rPr lang="en-US" sz="2000" dirty="0" smtClean="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alias go=“cd /</a:t>
            </a:r>
            <a:r>
              <a:rPr lang="en-US" sz="2000" dirty="0" err="1">
                <a:solidFill>
                  <a:schemeClr val="accent5">
                    <a:lumMod val="75000"/>
                  </a:schemeClr>
                </a:solidFill>
                <a:cs typeface="Arial" panose="020B0604020202020204" pitchFamily="34" charset="0"/>
              </a:rPr>
              <a:t>bsmh</a:t>
            </a:r>
            <a:r>
              <a:rPr lang="en-US" sz="2000" dirty="0">
                <a:solidFill>
                  <a:schemeClr val="accent5">
                    <a:lumMod val="75000"/>
                  </a:schemeClr>
                </a:solidFill>
                <a:cs typeface="Arial" panose="020B0604020202020204" pitchFamily="34" charset="0"/>
              </a:rPr>
              <a:t>/courses/w61/w6100”</a:t>
            </a:r>
          </a:p>
          <a:p>
            <a:pPr lvl="1" algn="l" rtl="0">
              <a:buNone/>
            </a:pPr>
            <a:r>
              <a:rPr lang="en-US" sz="2000" dirty="0" smtClean="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go</a:t>
            </a:r>
          </a:p>
          <a:p>
            <a:pPr lvl="1" algn="l" rtl="0">
              <a:buNone/>
            </a:pPr>
            <a:r>
              <a:rPr lang="en-US" sz="2000" dirty="0" smtClean="0">
                <a:solidFill>
                  <a:schemeClr val="bg1">
                    <a:lumMod val="50000"/>
                  </a:schemeClr>
                </a:solidFill>
                <a:cs typeface="Arial" panose="020B0604020202020204" pitchFamily="34" charset="0"/>
              </a:rPr>
              <a:t>PROMPT&gt; </a:t>
            </a:r>
            <a:r>
              <a:rPr lang="en-US" sz="2000" dirty="0" err="1">
                <a:solidFill>
                  <a:schemeClr val="accent5">
                    <a:lumMod val="75000"/>
                  </a:schemeClr>
                </a:solidFill>
                <a:cs typeface="Arial" panose="020B0604020202020204" pitchFamily="34" charset="0"/>
              </a:rPr>
              <a:t>pwd</a:t>
            </a:r>
            <a:endParaRPr lang="en-US" sz="2000" dirty="0">
              <a:solidFill>
                <a:schemeClr val="accent5">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solidFill>
                  <a:schemeClr val="accent6">
                    <a:lumMod val="75000"/>
                  </a:schemeClr>
                </a:solidFill>
                <a:cs typeface="Arial" panose="020B0604020202020204" pitchFamily="34" charset="0"/>
              </a:rPr>
              <a:t>/</a:t>
            </a:r>
            <a:r>
              <a:rPr lang="en-US" sz="2000" dirty="0" err="1">
                <a:solidFill>
                  <a:schemeClr val="accent6">
                    <a:lumMod val="75000"/>
                  </a:schemeClr>
                </a:solidFill>
                <a:cs typeface="Arial" panose="020B0604020202020204" pitchFamily="34" charset="0"/>
              </a:rPr>
              <a:t>bsmh</a:t>
            </a:r>
            <a:r>
              <a:rPr lang="en-US" sz="2000" dirty="0">
                <a:solidFill>
                  <a:schemeClr val="accent6">
                    <a:lumMod val="75000"/>
                  </a:schemeClr>
                </a:solidFill>
                <a:cs typeface="Arial" panose="020B0604020202020204" pitchFamily="34" charset="0"/>
              </a:rPr>
              <a:t>/courses/w61/w6100</a:t>
            </a:r>
          </a:p>
        </p:txBody>
      </p:sp>
    </p:spTree>
    <p:extLst>
      <p:ext uri="{BB962C8B-B14F-4D97-AF65-F5344CB8AC3E}">
        <p14:creationId xmlns:p14="http://schemas.microsoft.com/office/powerpoint/2010/main" xmlns="" val="42465245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2600651" y="329788"/>
            <a:ext cx="8229600" cy="1143000"/>
          </a:xfrm>
        </p:spPr>
        <p:txBody>
          <a:bodyPr>
            <a:noAutofit/>
          </a:bodyPr>
          <a:lstStyle/>
          <a:p>
            <a:pPr>
              <a:defRPr/>
            </a:pPr>
            <a:r>
              <a:rPr lang="en-US" dirty="0" smtClean="0">
                <a:solidFill>
                  <a:schemeClr val="bg1"/>
                </a:solidFill>
                <a:cs typeface="Times New Roman" panose="02020603050405020304" pitchFamily="18" charset="0"/>
              </a:rPr>
              <a:t>Unix </a:t>
            </a:r>
            <a:r>
              <a:rPr lang="en-US" dirty="0">
                <a:solidFill>
                  <a:schemeClr val="bg1"/>
                </a:solidFill>
                <a:cs typeface="Times New Roman" panose="02020603050405020304" pitchFamily="18" charset="0"/>
              </a:rPr>
              <a:t>evolution </a:t>
            </a:r>
            <a:br>
              <a:rPr lang="en-US"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pic>
        <p:nvPicPr>
          <p:cNvPr id="8197" name="Picture 4" descr="http://upload.wikimedia.org/wikipedia/commons/thumb/7/77/Unix_history-simple.svg/2000px-Unix_history-simple.sv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09118" y="901288"/>
            <a:ext cx="8748712" cy="551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706505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2605349" y="333376"/>
            <a:ext cx="8229600" cy="1143000"/>
          </a:xfrm>
        </p:spPr>
        <p:txBody>
          <a:bodyPr/>
          <a:lstStyle/>
          <a:p>
            <a:r>
              <a:rPr lang="en-US" dirty="0">
                <a:solidFill>
                  <a:schemeClr val="bg1"/>
                </a:solidFill>
                <a:cs typeface="Times New Roman" panose="02020603050405020304" pitchFamily="18" charset="0"/>
              </a:rPr>
              <a:t>alias command</a:t>
            </a:r>
          </a:p>
        </p:txBody>
      </p:sp>
      <p:sp>
        <p:nvSpPr>
          <p:cNvPr id="37893" name="Rectangle 3"/>
          <p:cNvSpPr>
            <a:spLocks noGrp="1" noChangeArrowheads="1"/>
          </p:cNvSpPr>
          <p:nvPr>
            <p:ph idx="1"/>
          </p:nvPr>
        </p:nvSpPr>
        <p:spPr>
          <a:xfrm>
            <a:off x="1828800" y="1700213"/>
            <a:ext cx="8650288" cy="4432300"/>
          </a:xfrm>
        </p:spPr>
        <p:txBody>
          <a:bodyPr>
            <a:normAutofit/>
          </a:bodyPr>
          <a:lstStyle/>
          <a:p>
            <a:pPr algn="l" rtl="0" eaLnBrk="1" hangingPunct="1">
              <a:lnSpc>
                <a:spcPct val="90000"/>
              </a:lnSpc>
            </a:pPr>
            <a:r>
              <a:rPr lang="en-US" sz="2400" dirty="0">
                <a:cs typeface="Arial" panose="020B0604020202020204" pitchFamily="34" charset="0"/>
              </a:rPr>
              <a:t>An abbreviation to a long command or series of commands</a:t>
            </a:r>
          </a:p>
          <a:p>
            <a:pPr algn="l" rtl="0" eaLnBrk="1" hangingPunct="1">
              <a:lnSpc>
                <a:spcPct val="90000"/>
              </a:lnSpc>
            </a:pPr>
            <a:r>
              <a:rPr lang="en-US" sz="2400" dirty="0">
                <a:cs typeface="Arial" panose="020B0604020202020204" pitchFamily="34" charset="0"/>
              </a:rPr>
              <a:t>The shell first checks if a command is an alias and only then searches the command in the PATH</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 </a:t>
            </a:r>
            <a:r>
              <a:rPr lang="en-US" sz="2000" dirty="0">
                <a:solidFill>
                  <a:schemeClr val="accent5">
                    <a:lumMod val="75000"/>
                  </a:schemeClr>
                </a:solidFill>
                <a:cs typeface="Arial" panose="020B0604020202020204" pitchFamily="34" charset="0"/>
              </a:rPr>
              <a:t>alias </a:t>
            </a:r>
            <a:r>
              <a:rPr lang="en-US" sz="2000" dirty="0" err="1" smtClean="0">
                <a:solidFill>
                  <a:schemeClr val="accent5">
                    <a:lumMod val="75000"/>
                  </a:schemeClr>
                </a:solidFill>
                <a:cs typeface="Arial" panose="020B0604020202020204" pitchFamily="34" charset="0"/>
              </a:rPr>
              <a:t>rm</a:t>
            </a:r>
            <a:r>
              <a:rPr lang="en-US" sz="2000" dirty="0" smtClean="0">
                <a:solidFill>
                  <a:schemeClr val="accent5">
                    <a:lumMod val="75000"/>
                  </a:schemeClr>
                </a:solidFill>
                <a:cs typeface="Arial" panose="020B0604020202020204" pitchFamily="34" charset="0"/>
              </a:rPr>
              <a:t>=“</a:t>
            </a:r>
            <a:r>
              <a:rPr lang="en-US" sz="2000" dirty="0" err="1" smtClean="0">
                <a:solidFill>
                  <a:schemeClr val="accent5">
                    <a:lumMod val="75000"/>
                  </a:schemeClr>
                </a:solidFill>
                <a:cs typeface="Arial" panose="020B0604020202020204" pitchFamily="34" charset="0"/>
              </a:rPr>
              <a:t>rm</a:t>
            </a:r>
            <a:r>
              <a:rPr lang="en-US" sz="2000" dirty="0" smtClean="0">
                <a:solidFill>
                  <a:schemeClr val="accent5">
                    <a:lumMod val="75000"/>
                  </a:schemeClr>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i</a:t>
            </a:r>
            <a:r>
              <a:rPr lang="en-US" sz="2000" dirty="0" smtClean="0">
                <a:solidFill>
                  <a:schemeClr val="accent5">
                    <a:lumMod val="75000"/>
                  </a:schemeClr>
                </a:solidFill>
                <a:cs typeface="Arial" panose="020B0604020202020204" pitchFamily="34" charset="0"/>
              </a:rPr>
              <a:t>"</a:t>
            </a:r>
            <a:endParaRPr lang="en-US" sz="2000" dirty="0">
              <a:solidFill>
                <a:schemeClr val="accent5">
                  <a:lumMod val="75000"/>
                </a:schemeClr>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rm</a:t>
            </a:r>
            <a:r>
              <a:rPr lang="en-US" sz="2000" dirty="0" smtClean="0">
                <a:solidFill>
                  <a:schemeClr val="accent5">
                    <a:lumMod val="75000"/>
                  </a:schemeClr>
                </a:solidFill>
                <a:cs typeface="Arial" panose="020B0604020202020204" pitchFamily="34" charset="0"/>
              </a:rPr>
              <a:t> file1 file2              </a:t>
            </a:r>
            <a:r>
              <a:rPr lang="en-US" sz="2000" dirty="0" smtClean="0">
                <a:cs typeface="Arial" panose="020B0604020202020204" pitchFamily="34" charset="0"/>
              </a:rPr>
              <a:t># </a:t>
            </a:r>
            <a:r>
              <a:rPr lang="en-US" sz="2000" dirty="0" err="1" smtClean="0">
                <a:cs typeface="Arial" panose="020B0604020202020204" pitchFamily="34" charset="0"/>
              </a:rPr>
              <a:t>rm</a:t>
            </a:r>
            <a:r>
              <a:rPr lang="en-US" sz="2000" dirty="0" smtClean="0">
                <a:cs typeface="Arial" panose="020B0604020202020204" pitchFamily="34" charset="0"/>
              </a:rPr>
              <a:t> –</a:t>
            </a:r>
            <a:r>
              <a:rPr lang="en-US" sz="2000" dirty="0" err="1" smtClean="0">
                <a:cs typeface="Arial" panose="020B0604020202020204" pitchFamily="34" charset="0"/>
              </a:rPr>
              <a:t>i</a:t>
            </a:r>
            <a:r>
              <a:rPr lang="en-US" sz="2000" dirty="0" smtClean="0">
                <a:cs typeface="Arial" panose="020B0604020202020204" pitchFamily="34" charset="0"/>
              </a:rPr>
              <a:t> file1 file2 is executed</a:t>
            </a: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smtClean="0">
              <a:solidFill>
                <a:schemeClr val="bg1">
                  <a:lumMod val="50000"/>
                </a:schemeClr>
              </a:solidFill>
              <a:cs typeface="Arial" panose="020B0604020202020204" pitchFamily="34" charset="0"/>
            </a:endParaRPr>
          </a:p>
          <a:p>
            <a:pPr lvl="1" algn="l" rtl="0">
              <a:buNone/>
            </a:pPr>
            <a:r>
              <a:rPr lang="en-US" sz="2000" dirty="0" smtClean="0">
                <a:solidFill>
                  <a:schemeClr val="bg1">
                    <a:lumMod val="50000"/>
                  </a:schemeClr>
                </a:solidFill>
                <a:cs typeface="Arial" panose="020B0604020202020204" pitchFamily="34" charset="0"/>
              </a:rPr>
              <a:t>PROMPT&gt; </a:t>
            </a:r>
            <a:r>
              <a:rPr lang="en-US" sz="2000" dirty="0" smtClean="0">
                <a:solidFill>
                  <a:schemeClr val="accent5">
                    <a:lumMod val="75000"/>
                  </a:schemeClr>
                </a:solidFill>
                <a:cs typeface="Arial" panose="020B0604020202020204" pitchFamily="34" charset="0"/>
              </a:rPr>
              <a:t>alias </a:t>
            </a:r>
            <a:r>
              <a:rPr lang="en-US" sz="2000" dirty="0" err="1" smtClean="0">
                <a:solidFill>
                  <a:schemeClr val="accent5">
                    <a:lumMod val="75000"/>
                  </a:schemeClr>
                </a:solidFill>
                <a:cs typeface="Arial" panose="020B0604020202020204" pitchFamily="34" charset="0"/>
              </a:rPr>
              <a:t>rm</a:t>
            </a:r>
            <a:r>
              <a:rPr lang="en-US" sz="2000" dirty="0" smtClean="0">
                <a:solidFill>
                  <a:schemeClr val="accent5">
                    <a:lumMod val="75000"/>
                  </a:schemeClr>
                </a:solidFill>
                <a:cs typeface="Arial" panose="020B0604020202020204" pitchFamily="34" charset="0"/>
              </a:rPr>
              <a:t>=“mv !* ~/</a:t>
            </a:r>
            <a:r>
              <a:rPr lang="en-US" sz="2000" dirty="0" err="1" smtClean="0">
                <a:solidFill>
                  <a:schemeClr val="accent5">
                    <a:lumMod val="75000"/>
                  </a:schemeClr>
                </a:solidFill>
                <a:cs typeface="Arial" panose="020B0604020202020204" pitchFamily="34" charset="0"/>
              </a:rPr>
              <a:t>recycle_bin</a:t>
            </a:r>
            <a:r>
              <a:rPr lang="en-US" sz="2000" dirty="0" smtClean="0">
                <a:solidFill>
                  <a:schemeClr val="accent5">
                    <a:lumMod val="75000"/>
                  </a:schemeClr>
                </a:solidFill>
                <a:cs typeface="Arial" panose="020B0604020202020204" pitchFamily="34" charset="0"/>
              </a:rPr>
              <a:t>/”</a:t>
            </a:r>
            <a:endParaRPr lang="en-US" sz="2000" dirty="0">
              <a:solidFill>
                <a:schemeClr val="accent5">
                  <a:lumMod val="75000"/>
                </a:schemeClr>
              </a:solidFill>
              <a:cs typeface="Arial" panose="020B0604020202020204" pitchFamily="34" charset="0"/>
            </a:endParaRPr>
          </a:p>
          <a:p>
            <a:pPr lvl="1" algn="l" rtl="0">
              <a:buNone/>
            </a:pPr>
            <a:r>
              <a:rPr lang="en-US" sz="2000" dirty="0" smtClean="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rm</a:t>
            </a:r>
            <a:r>
              <a:rPr lang="en-US" sz="2000" dirty="0" smtClean="0">
                <a:solidFill>
                  <a:schemeClr val="accent5">
                    <a:lumMod val="75000"/>
                  </a:schemeClr>
                </a:solidFill>
                <a:cs typeface="Arial" panose="020B0604020202020204" pitchFamily="34" charset="0"/>
              </a:rPr>
              <a:t> file1 file2 	</a:t>
            </a:r>
            <a:r>
              <a:rPr lang="en-US" sz="2000" dirty="0" smtClean="0">
                <a:cs typeface="Arial" panose="020B0604020202020204" pitchFamily="34" charset="0"/>
              </a:rPr>
              <a:t># mv file1 </a:t>
            </a:r>
            <a:r>
              <a:rPr lang="en-US" sz="2000" dirty="0">
                <a:cs typeface="Arial" panose="020B0604020202020204" pitchFamily="34" charset="0"/>
              </a:rPr>
              <a:t>file2 </a:t>
            </a:r>
            <a:r>
              <a:rPr lang="en-US" sz="2000" dirty="0" smtClean="0">
                <a:cs typeface="Arial" panose="020B0604020202020204" pitchFamily="34" charset="0"/>
              </a:rPr>
              <a:t>~/</a:t>
            </a:r>
            <a:r>
              <a:rPr lang="en-US" sz="2000" dirty="0" err="1" smtClean="0">
                <a:cs typeface="Arial" panose="020B0604020202020204" pitchFamily="34" charset="0"/>
              </a:rPr>
              <a:t>recycle_bin</a:t>
            </a:r>
            <a:r>
              <a:rPr lang="en-US" sz="2000" dirty="0" smtClean="0">
                <a:cs typeface="Arial" panose="020B0604020202020204" pitchFamily="34" charset="0"/>
              </a:rPr>
              <a:t>/ is executed</a:t>
            </a:r>
            <a:endParaRPr lang="en-US" sz="2000" dirty="0">
              <a:solidFill>
                <a:schemeClr val="accent5">
                  <a:lumMod val="75000"/>
                </a:schemeClr>
              </a:solidFill>
              <a:cs typeface="Arial" panose="020B0604020202020204" pitchFamily="34" charset="0"/>
            </a:endParaRPr>
          </a:p>
        </p:txBody>
      </p:sp>
    </p:spTree>
    <p:extLst>
      <p:ext uri="{BB962C8B-B14F-4D97-AF65-F5344CB8AC3E}">
        <p14:creationId xmlns:p14="http://schemas.microsoft.com/office/powerpoint/2010/main" xmlns="" val="33733892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299580" y="264318"/>
            <a:ext cx="10515600" cy="1325563"/>
          </a:xfrm>
        </p:spPr>
        <p:txBody>
          <a:bodyPr/>
          <a:lstStyle/>
          <a:p>
            <a:r>
              <a:rPr lang="en-US" dirty="0">
                <a:solidFill>
                  <a:schemeClr val="bg1"/>
                </a:solidFill>
                <a:cs typeface="Times New Roman" panose="02020603050405020304" pitchFamily="18" charset="0"/>
              </a:rPr>
              <a:t>Login scripts</a:t>
            </a:r>
          </a:p>
        </p:txBody>
      </p:sp>
      <p:sp>
        <p:nvSpPr>
          <p:cNvPr id="51205" name="Rectangle 3"/>
          <p:cNvSpPr>
            <a:spLocks noGrp="1" noChangeArrowheads="1"/>
          </p:cNvSpPr>
          <p:nvPr>
            <p:ph idx="1"/>
          </p:nvPr>
        </p:nvSpPr>
        <p:spPr/>
        <p:txBody>
          <a:bodyPr/>
          <a:lstStyle/>
          <a:p>
            <a:pPr algn="l" rtl="0" eaLnBrk="1" hangingPunct="1"/>
            <a:r>
              <a:rPr lang="en-US" sz="2400">
                <a:cs typeface="Arial" panose="020B0604020202020204" pitchFamily="34" charset="0"/>
              </a:rPr>
              <a:t>A login bash shell, executes login scripts</a:t>
            </a:r>
          </a:p>
          <a:p>
            <a:pPr lvl="1" algn="l" rtl="0" eaLnBrk="1" hangingPunct="1"/>
            <a:r>
              <a:rPr lang="en-US" sz="2000">
                <a:cs typeface="Arial" panose="020B0604020202020204" pitchFamily="34" charset="0"/>
              </a:rPr>
              <a:t>/etc/profile – a general login script for all users</a:t>
            </a:r>
          </a:p>
          <a:p>
            <a:pPr lvl="1" algn="l" rtl="0" eaLnBrk="1" hangingPunct="1"/>
            <a:r>
              <a:rPr lang="en-US" sz="2000">
                <a:cs typeface="Arial" panose="020B0604020202020204" pitchFamily="34" charset="0"/>
              </a:rPr>
              <a:t>And one user login script</a:t>
            </a:r>
          </a:p>
          <a:p>
            <a:pPr lvl="2" algn="l" rtl="0" eaLnBrk="1" hangingPunct="1"/>
            <a:r>
              <a:rPr lang="en-US" sz="1600">
                <a:cs typeface="Arial" panose="020B0604020202020204" pitchFamily="34" charset="0"/>
              </a:rPr>
              <a:t>The first that exist</a:t>
            </a:r>
          </a:p>
          <a:p>
            <a:pPr algn="l" rtl="0" eaLnBrk="1" hangingPunct="1"/>
            <a:endParaRPr lang="en-US" sz="2400">
              <a:cs typeface="Arial" panose="020B0604020202020204" pitchFamily="34" charset="0"/>
            </a:endParaRPr>
          </a:p>
        </p:txBody>
      </p:sp>
      <p:sp>
        <p:nvSpPr>
          <p:cNvPr id="51206" name="AutoShape 4"/>
          <p:cNvSpPr>
            <a:spLocks noChangeArrowheads="1"/>
          </p:cNvSpPr>
          <p:nvPr/>
        </p:nvSpPr>
        <p:spPr bwMode="auto">
          <a:xfrm>
            <a:off x="5808663" y="3746500"/>
            <a:ext cx="2159000" cy="1524000"/>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856517" name="Text Box 5"/>
          <p:cNvSpPr txBox="1">
            <a:spLocks noChangeArrowheads="1"/>
          </p:cNvSpPr>
          <p:nvPr/>
        </p:nvSpPr>
        <p:spPr bwMode="auto">
          <a:xfrm>
            <a:off x="5884863" y="3213100"/>
            <a:ext cx="1066800" cy="488950"/>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600">
                <a:solidFill>
                  <a:prstClr val="black"/>
                </a:solidFill>
                <a:effectLst>
                  <a:outerShdw blurRad="38100" dist="38100" dir="2700000" algn="tl">
                    <a:srgbClr val="C0C0C0"/>
                  </a:outerShdw>
                </a:effectLst>
                <a:latin typeface="Arial Rounded MT Bold" pitchFamily="34" charset="0"/>
                <a:cs typeface="David Transparent" pitchFamily="2" charset="-79"/>
              </a:rPr>
              <a:t>Login</a:t>
            </a:r>
          </a:p>
        </p:txBody>
      </p:sp>
      <p:sp>
        <p:nvSpPr>
          <p:cNvPr id="1856518" name="Text Box 6"/>
          <p:cNvSpPr txBox="1">
            <a:spLocks noChangeArrowheads="1"/>
          </p:cNvSpPr>
          <p:nvPr/>
        </p:nvSpPr>
        <p:spPr bwMode="auto">
          <a:xfrm>
            <a:off x="5961063" y="3898900"/>
            <a:ext cx="2582862" cy="1550988"/>
          </a:xfrm>
          <a:prstGeom prst="rect">
            <a:avLst/>
          </a:prstGeom>
          <a:noFill/>
          <a:ln w="12700">
            <a:noFill/>
            <a:miter lim="800000"/>
            <a:headEnd type="none" w="sm" len="sm"/>
            <a:tailEnd type="none" w="sm" len="sm"/>
          </a:ln>
          <a:effectLst/>
        </p:spPr>
        <p:txBody>
          <a:bodyPr lIns="0" tIns="0" rIns="0" bIns="0">
            <a:spAutoFit/>
          </a:bodyPr>
          <a:lstStyle/>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/etc/profile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Invoke one of:</a:t>
            </a: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bash_profile</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bash_login</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p:txBody>
      </p:sp>
    </p:spTree>
    <p:extLst>
      <p:ext uri="{BB962C8B-B14F-4D97-AF65-F5344CB8AC3E}">
        <p14:creationId xmlns:p14="http://schemas.microsoft.com/office/powerpoint/2010/main" xmlns="" val="396261094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2633663" y="249238"/>
            <a:ext cx="8229600" cy="1143000"/>
          </a:xfrm>
        </p:spPr>
        <p:txBody>
          <a:bodyPr/>
          <a:lstStyle/>
          <a:p>
            <a:r>
              <a:rPr lang="en-US" dirty="0">
                <a:solidFill>
                  <a:schemeClr val="bg1"/>
                </a:solidFill>
                <a:cs typeface="Times New Roman" panose="02020603050405020304" pitchFamily="18" charset="0"/>
              </a:rPr>
              <a:t>Shell startup scripts</a:t>
            </a:r>
          </a:p>
        </p:txBody>
      </p:sp>
      <p:sp>
        <p:nvSpPr>
          <p:cNvPr id="52229" name="Rectangle 3"/>
          <p:cNvSpPr>
            <a:spLocks noGrp="1" noChangeArrowheads="1"/>
          </p:cNvSpPr>
          <p:nvPr>
            <p:ph idx="1"/>
          </p:nvPr>
        </p:nvSpPr>
        <p:spPr>
          <a:xfrm>
            <a:off x="1828800" y="1700213"/>
            <a:ext cx="8650288" cy="4432300"/>
          </a:xfrm>
        </p:spPr>
        <p:txBody>
          <a:bodyPr/>
          <a:lstStyle/>
          <a:p>
            <a:pPr algn="l" rtl="0" eaLnBrk="1" hangingPunct="1">
              <a:lnSpc>
                <a:spcPct val="85000"/>
              </a:lnSpc>
            </a:pPr>
            <a:r>
              <a:rPr lang="en-US" sz="2400" dirty="0">
                <a:cs typeface="Arial" panose="020B0604020202020204" pitchFamily="34" charset="0"/>
              </a:rPr>
              <a:t>A non-login shell script invokes a startup script - ~/.</a:t>
            </a:r>
            <a:r>
              <a:rPr lang="en-US" sz="2400" dirty="0" err="1">
                <a:cs typeface="Arial" panose="020B0604020202020204" pitchFamily="34" charset="0"/>
              </a:rPr>
              <a:t>bashrc</a:t>
            </a:r>
            <a:endParaRPr lang="en-US" sz="2400" dirty="0">
              <a:cs typeface="Arial" panose="020B0604020202020204" pitchFamily="34" charset="0"/>
            </a:endParaRPr>
          </a:p>
          <a:p>
            <a:pPr lvl="1" algn="l" rtl="0" eaLnBrk="1" hangingPunct="1">
              <a:lnSpc>
                <a:spcPct val="85000"/>
              </a:lnSpc>
              <a:buFont typeface="Wingdings" panose="05000000000000000000" pitchFamily="2" charset="2"/>
              <a:buNone/>
            </a:pPr>
            <a:endParaRPr lang="en-US" sz="2000" dirty="0">
              <a:solidFill>
                <a:srgbClr val="006F6C"/>
              </a:solidFill>
              <a:cs typeface="Arial" panose="020B0604020202020204" pitchFamily="34" charset="0"/>
            </a:endParaRPr>
          </a:p>
        </p:txBody>
      </p:sp>
      <p:grpSp>
        <p:nvGrpSpPr>
          <p:cNvPr id="52230" name="Group 12"/>
          <p:cNvGrpSpPr>
            <a:grpSpLocks/>
          </p:cNvGrpSpPr>
          <p:nvPr/>
        </p:nvGrpSpPr>
        <p:grpSpPr bwMode="auto">
          <a:xfrm>
            <a:off x="6829425" y="4078288"/>
            <a:ext cx="3048000" cy="685800"/>
            <a:chOff x="3600" y="2000"/>
            <a:chExt cx="1920" cy="432"/>
          </a:xfrm>
        </p:grpSpPr>
        <p:sp>
          <p:nvSpPr>
            <p:cNvPr id="1857543" name="Text Box 7"/>
            <p:cNvSpPr txBox="1">
              <a:spLocks noChangeArrowheads="1"/>
            </p:cNvSpPr>
            <p:nvPr/>
          </p:nvSpPr>
          <p:spPr bwMode="auto">
            <a:xfrm>
              <a:off x="3600" y="2048"/>
              <a:ext cx="336" cy="109"/>
            </a:xfrm>
            <a:prstGeom prst="rect">
              <a:avLst/>
            </a:prstGeom>
            <a:noFill/>
            <a:ln w="12700">
              <a:noFill/>
              <a:miter lim="800000"/>
              <a:headEnd type="none" w="sm" len="sm"/>
              <a:tailEnd type="none" w="sm" len="sm"/>
            </a:ln>
            <a:effectLst/>
          </p:spPr>
          <p:txBody>
            <a:bodyPr lIns="0" tIns="0" rIns="0" bIns="0">
              <a:spAutoFit/>
            </a:bodyPr>
            <a:lstStyle/>
            <a:p>
              <a:pPr eaLnBrk="0" hangingPunct="0">
                <a:lnSpc>
                  <a:spcPct val="80000"/>
                </a:lnSpc>
                <a:buClr>
                  <a:prstClr val="black"/>
                </a:buClr>
                <a:defRPr/>
              </a:pPr>
              <a:r>
                <a:rPr kumimoji="1" lang="en-US" sz="1400" b="1" dirty="0">
                  <a:solidFill>
                    <a:prstClr val="black"/>
                  </a:solidFill>
                  <a:effectLst>
                    <a:outerShdw blurRad="38100" dist="38100" dir="2700000" algn="tl">
                      <a:srgbClr val="C0C0C0"/>
                    </a:outerShdw>
                  </a:effectLst>
                  <a:latin typeface="Arial Rounded MT Bold" pitchFamily="34" charset="0"/>
                  <a:cs typeface="David Transparent" pitchFamily="2" charset="-79"/>
                </a:rPr>
                <a:t>bash</a:t>
              </a:r>
            </a:p>
          </p:txBody>
        </p:sp>
        <p:sp>
          <p:nvSpPr>
            <p:cNvPr id="52234" name="AutoShape 8"/>
            <p:cNvSpPr>
              <a:spLocks noChangeArrowheads="1"/>
            </p:cNvSpPr>
            <p:nvPr/>
          </p:nvSpPr>
          <p:spPr bwMode="auto">
            <a:xfrm>
              <a:off x="4608" y="2000"/>
              <a:ext cx="912" cy="432"/>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857545" name="Text Box 9"/>
            <p:cNvSpPr txBox="1">
              <a:spLocks noChangeArrowheads="1"/>
            </p:cNvSpPr>
            <p:nvPr/>
          </p:nvSpPr>
          <p:spPr bwMode="auto">
            <a:xfrm>
              <a:off x="4704" y="2059"/>
              <a:ext cx="566" cy="109"/>
            </a:xfrm>
            <a:prstGeom prst="rect">
              <a:avLst/>
            </a:prstGeom>
            <a:noFill/>
            <a:ln w="12700">
              <a:noFill/>
              <a:miter lim="800000"/>
              <a:headEnd type="none" w="sm" len="sm"/>
              <a:tailEnd type="none" w="sm" len="sm"/>
            </a:ln>
            <a:effectLst/>
          </p:spPr>
          <p:txBody>
            <a:bodyPr lIns="0" tIns="0" rIns="0" bIns="0">
              <a:spAutoFit/>
            </a:bodyPr>
            <a:lstStyle/>
            <a:p>
              <a:pPr eaLnBrk="0" hangingPunct="0">
                <a:lnSpc>
                  <a:spcPct val="80000"/>
                </a:lnSpc>
                <a:buClr>
                  <a:prstClr val="black"/>
                </a:buClr>
                <a:defRPr/>
              </a:pPr>
              <a:r>
                <a:rPr kumimoji="1" lang="en-US" sz="1400" dirty="0">
                  <a:solidFill>
                    <a:prstClr val="black"/>
                  </a:solidFill>
                  <a:effectLst>
                    <a:outerShdw blurRad="38100" dist="38100" dir="2700000" algn="tl">
                      <a:srgbClr val="C0C0C0"/>
                    </a:outerShdw>
                  </a:effectLst>
                  <a:latin typeface="Arial Rounded MT Bold" pitchFamily="34" charset="0"/>
                  <a:cs typeface="David Transparent" pitchFamily="2" charset="-79"/>
                </a:rPr>
                <a:t>~/.</a:t>
              </a:r>
              <a:r>
                <a:rPr kumimoji="1" lang="en-US" sz="1400"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bashrc</a:t>
              </a:r>
              <a:endParaRPr kumimoji="1" lang="en-US" sz="1400"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p:txBody>
        </p:sp>
        <p:sp>
          <p:nvSpPr>
            <p:cNvPr id="52236" name="Line 10"/>
            <p:cNvSpPr>
              <a:spLocks noChangeShapeType="1"/>
            </p:cNvSpPr>
            <p:nvPr/>
          </p:nvSpPr>
          <p:spPr bwMode="auto">
            <a:xfrm>
              <a:off x="3915" y="2096"/>
              <a:ext cx="72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grpSp>
      <p:sp>
        <p:nvSpPr>
          <p:cNvPr id="52231" name="AutoShape 4"/>
          <p:cNvSpPr>
            <a:spLocks noChangeArrowheads="1"/>
          </p:cNvSpPr>
          <p:nvPr/>
        </p:nvSpPr>
        <p:spPr bwMode="auto">
          <a:xfrm>
            <a:off x="5303839" y="2492375"/>
            <a:ext cx="2160587" cy="2808288"/>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7" name="Text Box 6"/>
          <p:cNvSpPr txBox="1">
            <a:spLocks noChangeArrowheads="1"/>
          </p:cNvSpPr>
          <p:nvPr/>
        </p:nvSpPr>
        <p:spPr bwMode="auto">
          <a:xfrm>
            <a:off x="5456238" y="2657475"/>
            <a:ext cx="2584450" cy="1550988"/>
          </a:xfrm>
          <a:prstGeom prst="rect">
            <a:avLst/>
          </a:prstGeom>
          <a:noFill/>
          <a:ln w="12700">
            <a:noFill/>
            <a:miter lim="800000"/>
            <a:headEnd type="none" w="sm" len="sm"/>
            <a:tailEnd type="none" w="sm" len="sm"/>
          </a:ln>
          <a:effectLst/>
        </p:spPr>
        <p:txBody>
          <a:bodyPr lIns="0" tIns="0" rIns="0" bIns="0">
            <a:spAutoFit/>
          </a:bodyPr>
          <a:lstStyle/>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/etc/profile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Invoke one of:</a:t>
            </a: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bash_profile</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bash_login</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p:txBody>
      </p:sp>
    </p:spTree>
    <p:extLst>
      <p:ext uri="{BB962C8B-B14F-4D97-AF65-F5344CB8AC3E}">
        <p14:creationId xmlns:p14="http://schemas.microsoft.com/office/powerpoint/2010/main" xmlns="" val="314339628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2932907" y="184150"/>
            <a:ext cx="7793037" cy="1143000"/>
          </a:xfrm>
        </p:spPr>
        <p:txBody>
          <a:bodyPr/>
          <a:lstStyle/>
          <a:p>
            <a:r>
              <a:rPr lang="en-US" dirty="0">
                <a:solidFill>
                  <a:schemeClr val="bg1"/>
                </a:solidFill>
                <a:cs typeface="Times New Roman" panose="02020603050405020304" pitchFamily="18" charset="0"/>
              </a:rPr>
              <a:t>Logout script</a:t>
            </a:r>
          </a:p>
        </p:txBody>
      </p:sp>
      <p:sp>
        <p:nvSpPr>
          <p:cNvPr id="53253" name="Rectangle 3"/>
          <p:cNvSpPr>
            <a:spLocks noGrp="1" noChangeArrowheads="1"/>
          </p:cNvSpPr>
          <p:nvPr>
            <p:ph idx="1"/>
          </p:nvPr>
        </p:nvSpPr>
        <p:spPr/>
        <p:txBody>
          <a:bodyPr/>
          <a:lstStyle/>
          <a:p>
            <a:pPr algn="l" rtl="0" eaLnBrk="1" hangingPunct="1"/>
            <a:r>
              <a:rPr lang="en-US" sz="2400">
                <a:cs typeface="Arial" panose="020B0604020202020204" pitchFamily="34" charset="0"/>
              </a:rPr>
              <a:t>Executed by the login shell at logoff </a:t>
            </a:r>
          </a:p>
          <a:p>
            <a:pPr algn="l" rtl="0" eaLnBrk="1" hangingPunct="1">
              <a:buFont typeface="Wingdings" panose="05000000000000000000" pitchFamily="2" charset="2"/>
              <a:buNone/>
            </a:pPr>
            <a:endParaRPr lang="en-US" sz="2400">
              <a:cs typeface="Arial" panose="020B0604020202020204" pitchFamily="34" charset="0"/>
            </a:endParaRPr>
          </a:p>
        </p:txBody>
      </p:sp>
      <p:grpSp>
        <p:nvGrpSpPr>
          <p:cNvPr id="53254" name="Group 12"/>
          <p:cNvGrpSpPr>
            <a:grpSpLocks/>
          </p:cNvGrpSpPr>
          <p:nvPr/>
        </p:nvGrpSpPr>
        <p:grpSpPr bwMode="auto">
          <a:xfrm>
            <a:off x="6829426" y="4149725"/>
            <a:ext cx="2874963" cy="685800"/>
            <a:chOff x="3600" y="2000"/>
            <a:chExt cx="1811" cy="432"/>
          </a:xfrm>
        </p:grpSpPr>
        <p:sp>
          <p:nvSpPr>
            <p:cNvPr id="17" name="Text Box 7"/>
            <p:cNvSpPr txBox="1">
              <a:spLocks noChangeArrowheads="1"/>
            </p:cNvSpPr>
            <p:nvPr/>
          </p:nvSpPr>
          <p:spPr bwMode="auto">
            <a:xfrm>
              <a:off x="3600" y="2048"/>
              <a:ext cx="336" cy="109"/>
            </a:xfrm>
            <a:prstGeom prst="rect">
              <a:avLst/>
            </a:prstGeom>
            <a:noFill/>
            <a:ln w="12700">
              <a:noFill/>
              <a:miter lim="800000"/>
              <a:headEnd type="none" w="sm" len="sm"/>
              <a:tailEnd type="none" w="sm" len="sm"/>
            </a:ln>
            <a:effectLst/>
          </p:spPr>
          <p:txBody>
            <a:bodyPr lIns="0" tIns="0" rIns="0" bIns="0">
              <a:spAutoFit/>
            </a:bodyPr>
            <a:lstStyle/>
            <a:p>
              <a:pPr eaLnBrk="0" hangingPunct="0">
                <a:lnSpc>
                  <a:spcPct val="80000"/>
                </a:lnSpc>
                <a:buClr>
                  <a:prstClr val="black"/>
                </a:buClr>
                <a:defRPr/>
              </a:pPr>
              <a:r>
                <a:rPr kumimoji="1" lang="en-US" sz="1400" b="1" dirty="0">
                  <a:solidFill>
                    <a:prstClr val="black"/>
                  </a:solidFill>
                  <a:effectLst>
                    <a:outerShdw blurRad="38100" dist="38100" dir="2700000" algn="tl">
                      <a:srgbClr val="C0C0C0"/>
                    </a:outerShdw>
                  </a:effectLst>
                  <a:latin typeface="Arial Rounded MT Bold" pitchFamily="34" charset="0"/>
                  <a:cs typeface="David Transparent" pitchFamily="2" charset="-79"/>
                </a:rPr>
                <a:t>bash</a:t>
              </a:r>
            </a:p>
          </p:txBody>
        </p:sp>
        <p:sp>
          <p:nvSpPr>
            <p:cNvPr id="53259" name="AutoShape 8"/>
            <p:cNvSpPr>
              <a:spLocks noChangeArrowheads="1"/>
            </p:cNvSpPr>
            <p:nvPr/>
          </p:nvSpPr>
          <p:spPr bwMode="auto">
            <a:xfrm>
              <a:off x="4499" y="2000"/>
              <a:ext cx="912" cy="432"/>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9" name="Text Box 9"/>
            <p:cNvSpPr txBox="1">
              <a:spLocks noChangeArrowheads="1"/>
            </p:cNvSpPr>
            <p:nvPr/>
          </p:nvSpPr>
          <p:spPr bwMode="auto">
            <a:xfrm>
              <a:off x="4704" y="2059"/>
              <a:ext cx="566" cy="109"/>
            </a:xfrm>
            <a:prstGeom prst="rect">
              <a:avLst/>
            </a:prstGeom>
            <a:noFill/>
            <a:ln w="12700">
              <a:noFill/>
              <a:miter lim="800000"/>
              <a:headEnd type="none" w="sm" len="sm"/>
              <a:tailEnd type="none" w="sm" len="sm"/>
            </a:ln>
            <a:effectLst/>
          </p:spPr>
          <p:txBody>
            <a:bodyPr lIns="0" tIns="0" rIns="0" bIns="0">
              <a:spAutoFit/>
            </a:bodyPr>
            <a:lstStyle/>
            <a:p>
              <a:pPr eaLnBrk="0" hangingPunct="0">
                <a:lnSpc>
                  <a:spcPct val="80000"/>
                </a:lnSpc>
                <a:buClr>
                  <a:prstClr val="black"/>
                </a:buClr>
                <a:defRPr/>
              </a:pPr>
              <a:r>
                <a:rPr kumimoji="1" lang="en-US" sz="1400" dirty="0">
                  <a:solidFill>
                    <a:prstClr val="black"/>
                  </a:solidFill>
                  <a:effectLst>
                    <a:outerShdw blurRad="38100" dist="38100" dir="2700000" algn="tl">
                      <a:srgbClr val="C0C0C0"/>
                    </a:outerShdw>
                  </a:effectLst>
                  <a:latin typeface="Arial Rounded MT Bold" pitchFamily="34" charset="0"/>
                  <a:cs typeface="David Transparent" pitchFamily="2" charset="-79"/>
                </a:rPr>
                <a:t>~/.</a:t>
              </a:r>
              <a:r>
                <a:rPr kumimoji="1" lang="en-US" sz="1400"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bashrc</a:t>
              </a:r>
              <a:endParaRPr kumimoji="1" lang="en-US" sz="1400"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p:txBody>
        </p:sp>
        <p:sp>
          <p:nvSpPr>
            <p:cNvPr id="53261" name="Line 10"/>
            <p:cNvSpPr>
              <a:spLocks noChangeShapeType="1"/>
            </p:cNvSpPr>
            <p:nvPr/>
          </p:nvSpPr>
          <p:spPr bwMode="auto">
            <a:xfrm>
              <a:off x="3915" y="2096"/>
              <a:ext cx="72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grpSp>
      <p:sp>
        <p:nvSpPr>
          <p:cNvPr id="53255" name="AutoShape 4"/>
          <p:cNvSpPr>
            <a:spLocks noChangeArrowheads="1"/>
          </p:cNvSpPr>
          <p:nvPr/>
        </p:nvSpPr>
        <p:spPr bwMode="auto">
          <a:xfrm>
            <a:off x="5303839" y="2565400"/>
            <a:ext cx="2160587" cy="2808288"/>
          </a:xfrm>
          <a:prstGeom prst="roundRect">
            <a:avLst>
              <a:gd name="adj" fmla="val 16667"/>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22" name="Text Box 6"/>
          <p:cNvSpPr txBox="1">
            <a:spLocks noChangeArrowheads="1"/>
          </p:cNvSpPr>
          <p:nvPr/>
        </p:nvSpPr>
        <p:spPr bwMode="auto">
          <a:xfrm>
            <a:off x="5456238" y="2728913"/>
            <a:ext cx="2584450" cy="2659062"/>
          </a:xfrm>
          <a:prstGeom prst="rect">
            <a:avLst/>
          </a:prstGeom>
          <a:noFill/>
          <a:ln w="12700">
            <a:noFill/>
            <a:miter lim="800000"/>
            <a:headEnd type="none" w="sm" len="sm"/>
            <a:tailEnd type="none" w="sm" len="sm"/>
          </a:ln>
          <a:effectLst/>
        </p:spPr>
        <p:txBody>
          <a:bodyPr lIns="0" tIns="0" rIns="0" bIns="0">
            <a:spAutoFit/>
          </a:bodyPr>
          <a:lstStyle/>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/etc/profile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Invoke one of:</a:t>
            </a: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bash_profile</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a:t>
            </a:r>
            <a:r>
              <a:rPr kumimoji="1" lang="en-US" dirty="0" err="1">
                <a:solidFill>
                  <a:prstClr val="black"/>
                </a:solidFill>
                <a:effectLst>
                  <a:outerShdw blurRad="38100" dist="38100" dir="2700000" algn="tl">
                    <a:srgbClr val="C0C0C0"/>
                  </a:outerShdw>
                </a:effectLst>
                <a:latin typeface="Arial Rounded MT Bold" pitchFamily="34" charset="0"/>
                <a:cs typeface="David Transparent" pitchFamily="2" charset="-79"/>
              </a:rPr>
              <a:t>bash_login</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rPr>
              <a:t>    ~/.profile</a:t>
            </a: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r>
              <a:rPr kumimoji="1" lang="en-US" dirty="0" smtClean="0">
                <a:solidFill>
                  <a:prstClr val="black"/>
                </a:solidFill>
                <a:effectLst>
                  <a:outerShdw blurRad="38100" dist="38100" dir="2700000" algn="tl">
                    <a:srgbClr val="C0C0C0"/>
                  </a:outerShdw>
                </a:effectLst>
                <a:latin typeface="Arial Rounded MT Bold" pitchFamily="34" charset="0"/>
                <a:cs typeface="David Transparent" pitchFamily="2" charset="-79"/>
              </a:rPr>
              <a:t>~/.</a:t>
            </a:r>
            <a:r>
              <a:rPr kumimoji="1" lang="en-US" dirty="0" err="1" smtClean="0">
                <a:solidFill>
                  <a:prstClr val="black"/>
                </a:solidFill>
                <a:effectLst>
                  <a:outerShdw blurRad="38100" dist="38100" dir="2700000" algn="tl">
                    <a:srgbClr val="C0C0C0"/>
                  </a:outerShdw>
                </a:effectLst>
                <a:latin typeface="Arial Rounded MT Bold" pitchFamily="34" charset="0"/>
                <a:cs typeface="David Transparent" pitchFamily="2" charset="-79"/>
              </a:rPr>
              <a:t>bash_logout</a:t>
            </a: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a:p>
            <a:pPr algn="l" rtl="0" eaLnBrk="0" hangingPunct="0">
              <a:lnSpc>
                <a:spcPct val="80000"/>
              </a:lnSpc>
              <a:buClr>
                <a:prstClr val="black"/>
              </a:buClr>
              <a:defRPr/>
            </a:pPr>
            <a:endParaRPr kumimoji="1" lang="en-US" dirty="0">
              <a:solidFill>
                <a:prstClr val="black"/>
              </a:solidFill>
              <a:effectLst>
                <a:outerShdw blurRad="38100" dist="38100" dir="2700000" algn="tl">
                  <a:srgbClr val="C0C0C0"/>
                </a:outerShdw>
              </a:effectLst>
              <a:latin typeface="Arial Rounded MT Bold" pitchFamily="34" charset="0"/>
              <a:cs typeface="David Transparent" pitchFamily="2" charset="-79"/>
            </a:endParaRPr>
          </a:p>
        </p:txBody>
      </p:sp>
      <p:sp>
        <p:nvSpPr>
          <p:cNvPr id="53257" name="Line 10"/>
          <p:cNvSpPr>
            <a:spLocks noChangeShapeType="1"/>
          </p:cNvSpPr>
          <p:nvPr/>
        </p:nvSpPr>
        <p:spPr bwMode="auto">
          <a:xfrm flipH="1" flipV="1">
            <a:off x="7319964" y="4437063"/>
            <a:ext cx="1152525"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Tree>
    <p:extLst>
      <p:ext uri="{BB962C8B-B14F-4D97-AF65-F5344CB8AC3E}">
        <p14:creationId xmlns:p14="http://schemas.microsoft.com/office/powerpoint/2010/main" xmlns="" val="223741482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2595563" y="324699"/>
            <a:ext cx="8229600" cy="1143000"/>
          </a:xfrm>
        </p:spPr>
        <p:txBody>
          <a:bodyPr/>
          <a:lstStyle/>
          <a:p>
            <a:r>
              <a:rPr lang="en-US" dirty="0">
                <a:solidFill>
                  <a:schemeClr val="bg1"/>
                </a:solidFill>
                <a:cs typeface="Times New Roman" panose="02020603050405020304" pitchFamily="18" charset="0"/>
              </a:rPr>
              <a:t>File name completion</a:t>
            </a:r>
          </a:p>
        </p:txBody>
      </p:sp>
      <p:sp>
        <p:nvSpPr>
          <p:cNvPr id="54277" name="Rectangle 3"/>
          <p:cNvSpPr>
            <a:spLocks noGrp="1" noChangeArrowheads="1"/>
          </p:cNvSpPr>
          <p:nvPr>
            <p:ph idx="1"/>
          </p:nvPr>
        </p:nvSpPr>
        <p:spPr/>
        <p:txBody>
          <a:bodyPr/>
          <a:lstStyle/>
          <a:p>
            <a:pPr algn="l" rtl="0" eaLnBrk="1" hangingPunct="1"/>
            <a:r>
              <a:rPr lang="en-US" dirty="0" smtClean="0">
                <a:cs typeface="Arial" panose="020B0604020202020204" pitchFamily="34" charset="0"/>
              </a:rPr>
              <a:t>Write a string (part of file name) and press on the [TAB] key:</a:t>
            </a:r>
          </a:p>
          <a:p>
            <a:pPr lvl="1" algn="l" rtl="0" eaLnBrk="1" hangingPunct="1"/>
            <a:r>
              <a:rPr lang="en-US" dirty="0" smtClean="0">
                <a:cs typeface="Arial" panose="020B0604020202020204" pitchFamily="34" charset="0"/>
              </a:rPr>
              <a:t>Displays the file name but does not executes it</a:t>
            </a:r>
          </a:p>
          <a:p>
            <a:pPr algn="l" rtl="0" eaLnBrk="1" hangingPunct="1"/>
            <a:r>
              <a:rPr lang="en-US" dirty="0" smtClean="0">
                <a:cs typeface="Arial" panose="020B0604020202020204" pitchFamily="34" charset="0"/>
              </a:rPr>
              <a:t>Write string and press on </a:t>
            </a:r>
            <a:r>
              <a:rPr lang="en-US" dirty="0" smtClean="0">
                <a:latin typeface="Times New Roman" panose="02020603050405020304" pitchFamily="18" charset="0"/>
                <a:cs typeface="Arial" panose="020B0604020202020204" pitchFamily="34" charset="0"/>
              </a:rPr>
              <a:t>“</a:t>
            </a:r>
            <a:r>
              <a:rPr lang="en-US" dirty="0" smtClean="0">
                <a:cs typeface="Arial" panose="020B0604020202020204" pitchFamily="34" charset="0"/>
              </a:rPr>
              <a:t>Ctrl-d</a:t>
            </a:r>
            <a:r>
              <a:rPr lang="en-US" dirty="0" smtClean="0">
                <a:latin typeface="Times New Roman" panose="02020603050405020304" pitchFamily="18" charset="0"/>
                <a:cs typeface="Arial" panose="020B0604020202020204" pitchFamily="34" charset="0"/>
              </a:rPr>
              <a:t>”</a:t>
            </a:r>
            <a:endParaRPr lang="en-US" dirty="0" smtClean="0">
              <a:cs typeface="Arial" panose="020B0604020202020204" pitchFamily="34" charset="0"/>
            </a:endParaRPr>
          </a:p>
          <a:p>
            <a:pPr lvl="1" algn="l" rtl="0" eaLnBrk="1" hangingPunct="1"/>
            <a:r>
              <a:rPr lang="en-US" dirty="0" smtClean="0">
                <a:cs typeface="Arial" panose="020B0604020202020204" pitchFamily="34" charset="0"/>
              </a:rPr>
              <a:t>The shell performs the </a:t>
            </a:r>
            <a:r>
              <a:rPr lang="en-US" dirty="0" smtClean="0">
                <a:latin typeface="Times New Roman" panose="02020603050405020304" pitchFamily="18" charset="0"/>
                <a:cs typeface="Arial" panose="020B0604020202020204" pitchFamily="34" charset="0"/>
              </a:rPr>
              <a:t>“</a:t>
            </a:r>
            <a:r>
              <a:rPr lang="en-US" dirty="0" err="1" smtClean="0">
                <a:cs typeface="Arial" panose="020B0604020202020204" pitchFamily="34" charset="0"/>
              </a:rPr>
              <a:t>ls</a:t>
            </a:r>
            <a:r>
              <a:rPr lang="en-US" dirty="0" smtClean="0">
                <a:latin typeface="Times New Roman" panose="02020603050405020304" pitchFamily="18" charset="0"/>
                <a:cs typeface="Arial" panose="020B0604020202020204" pitchFamily="34" charset="0"/>
              </a:rPr>
              <a:t>”</a:t>
            </a:r>
            <a:r>
              <a:rPr lang="en-US" dirty="0" smtClean="0">
                <a:cs typeface="Arial" panose="020B0604020202020204" pitchFamily="34" charset="0"/>
              </a:rPr>
              <a:t> command on the string and returns to original command</a:t>
            </a:r>
          </a:p>
        </p:txBody>
      </p:sp>
    </p:spTree>
    <p:extLst>
      <p:ext uri="{BB962C8B-B14F-4D97-AF65-F5344CB8AC3E}">
        <p14:creationId xmlns:p14="http://schemas.microsoft.com/office/powerpoint/2010/main" xmlns="" val="193335153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2852130" y="247824"/>
            <a:ext cx="7793037" cy="1143000"/>
          </a:xfrm>
        </p:spPr>
        <p:txBody>
          <a:bodyPr/>
          <a:lstStyle/>
          <a:p>
            <a:r>
              <a:rPr lang="he-IL" dirty="0">
                <a:solidFill>
                  <a:schemeClr val="bg1"/>
                </a:solidFill>
                <a:cs typeface="Times New Roman" panose="02020603050405020304" pitchFamily="18" charset="0"/>
              </a:rPr>
              <a:t>תרגול</a:t>
            </a:r>
            <a:endParaRPr lang="en-US" dirty="0">
              <a:solidFill>
                <a:schemeClr val="bg1"/>
              </a:solidFill>
              <a:cs typeface="Times New Roman" panose="02020603050405020304" pitchFamily="18" charset="0"/>
            </a:endParaRPr>
          </a:p>
        </p:txBody>
      </p:sp>
      <p:sp>
        <p:nvSpPr>
          <p:cNvPr id="55301" name="Rectangle 3"/>
          <p:cNvSpPr>
            <a:spLocks noGrp="1" noChangeArrowheads="1"/>
          </p:cNvSpPr>
          <p:nvPr>
            <p:ph idx="1"/>
          </p:nvPr>
        </p:nvSpPr>
        <p:spPr/>
        <p:txBody>
          <a:bodyPr>
            <a:normAutofit/>
          </a:bodyPr>
          <a:lstStyle/>
          <a:p>
            <a:pPr algn="just">
              <a:lnSpc>
                <a:spcPct val="150000"/>
              </a:lnSpc>
              <a:buFont typeface="Tahoma" panose="020B0604030504040204" pitchFamily="34" charset="0"/>
              <a:buAutoNum type="arabicPeriod"/>
              <a:tabLst>
                <a:tab pos="768350" algn="l"/>
              </a:tabLst>
            </a:pPr>
            <a:r>
              <a:rPr lang="he-IL" sz="1600" dirty="0" smtClean="0">
                <a:latin typeface="Times New Roman" panose="02020603050405020304" pitchFamily="18" charset="0"/>
                <a:ea typeface="Times New Roman" panose="02020603050405020304" pitchFamily="18" charset="0"/>
                <a:cs typeface="David" panose="020E0502060401010101" pitchFamily="34" charset="-79"/>
              </a:rPr>
              <a:t>כיצד תגרום לניקוי המסך בכל פעם שאתה יוצא מהמערכת?</a:t>
            </a:r>
          </a:p>
          <a:p>
            <a:pPr algn="just">
              <a:lnSpc>
                <a:spcPct val="150000"/>
              </a:lnSpc>
              <a:buFont typeface="Tahoma" panose="020B0604030504040204" pitchFamily="34" charset="0"/>
              <a:buAutoNum type="arabicPeriod"/>
              <a:tabLst>
                <a:tab pos="768350" algn="l"/>
              </a:tabLst>
            </a:pPr>
            <a:r>
              <a:rPr lang="he-IL" sz="1600" dirty="0" smtClean="0">
                <a:latin typeface="Times New Roman" panose="02020603050405020304" pitchFamily="18" charset="0"/>
                <a:ea typeface="Times New Roman" panose="02020603050405020304" pitchFamily="18" charset="0"/>
                <a:cs typeface="David" panose="020E0502060401010101" pitchFamily="34" charset="-79"/>
              </a:rPr>
              <a:t>הגדר בקובץ המתאים משתנה סביבה בשם </a:t>
            </a:r>
            <a:r>
              <a:rPr lang="en-US" sz="1600" dirty="0" smtClean="0">
                <a:latin typeface="Times New Roman" panose="02020603050405020304" pitchFamily="18" charset="0"/>
                <a:ea typeface="Times New Roman" panose="02020603050405020304" pitchFamily="18" charset="0"/>
                <a:cs typeface="David" panose="020E0502060401010101" pitchFamily="34" charset="-79"/>
              </a:rPr>
              <a:t>TRASH</a:t>
            </a: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שמכיל את שם ספריית סל המחזור ו-</a:t>
            </a:r>
            <a:r>
              <a:rPr lang="en-US" sz="1600" dirty="0" smtClean="0">
                <a:latin typeface="Times New Roman" panose="02020603050405020304" pitchFamily="18" charset="0"/>
                <a:ea typeface="Times New Roman" panose="02020603050405020304" pitchFamily="18" charset="0"/>
                <a:cs typeface="David" panose="020E0502060401010101" pitchFamily="34" charset="-79"/>
              </a:rPr>
              <a:t>alias</a:t>
            </a: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שישתמש בו כאשר מבקשים לבצע </a:t>
            </a:r>
            <a:r>
              <a:rPr lang="en-US" sz="1600" dirty="0" err="1" smtClean="0">
                <a:latin typeface="Times New Roman" panose="02020603050405020304" pitchFamily="18" charset="0"/>
                <a:ea typeface="Times New Roman" panose="02020603050405020304" pitchFamily="18" charset="0"/>
                <a:cs typeface="David" panose="020E0502060401010101" pitchFamily="34" charset="-79"/>
              </a:rPr>
              <a:t>rm</a:t>
            </a: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כך שהקבצים לא ימחקו אלא יועברו לספריה.</a:t>
            </a:r>
          </a:p>
          <a:p>
            <a:pPr algn="just">
              <a:lnSpc>
                <a:spcPct val="150000"/>
              </a:lnSpc>
              <a:buFont typeface="Tahoma" panose="020B0604030504040204" pitchFamily="34" charset="0"/>
              <a:buAutoNum type="arabicPeriod"/>
              <a:tabLst>
                <a:tab pos="768350" algn="l"/>
              </a:tabLst>
            </a:pPr>
            <a:r>
              <a:rPr lang="he-IL" sz="1600" dirty="0" smtClean="0">
                <a:latin typeface="Times New Roman" panose="02020603050405020304" pitchFamily="18" charset="0"/>
                <a:ea typeface="Times New Roman" panose="02020603050405020304" pitchFamily="18" charset="0"/>
                <a:cs typeface="David" panose="020E0502060401010101" pitchFamily="34" charset="-79"/>
              </a:rPr>
              <a:t>הגדר בקובץ המתאים </a:t>
            </a:r>
            <a:r>
              <a:rPr lang="en-US" sz="1600" dirty="0" smtClean="0">
                <a:latin typeface="Times New Roman" panose="02020603050405020304" pitchFamily="18" charset="0"/>
                <a:ea typeface="Times New Roman" panose="02020603050405020304" pitchFamily="18" charset="0"/>
                <a:cs typeface="David" panose="020E0502060401010101" pitchFamily="34" charset="-79"/>
              </a:rPr>
              <a:t>alias</a:t>
            </a: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בשם </a:t>
            </a:r>
            <a:r>
              <a:rPr lang="en-US" sz="1600" dirty="0" smtClean="0">
                <a:latin typeface="Times New Roman" panose="02020603050405020304" pitchFamily="18" charset="0"/>
                <a:ea typeface="Times New Roman" panose="02020603050405020304" pitchFamily="18" charset="0"/>
                <a:cs typeface="David" panose="020E0502060401010101" pitchFamily="34" charset="-79"/>
              </a:rPr>
              <a:t>empty-trash</a:t>
            </a:r>
            <a:r>
              <a:rPr lang="he-IL" sz="1600" dirty="0" smtClean="0">
                <a:latin typeface="Times New Roman" panose="02020603050405020304" pitchFamily="18" charset="0"/>
                <a:ea typeface="Times New Roman" panose="02020603050405020304" pitchFamily="18" charset="0"/>
                <a:cs typeface="David" panose="020E0502060401010101" pitchFamily="34" charset="-79"/>
              </a:rPr>
              <a:t> שימחק את תוכן ספריית סל המחזור.</a:t>
            </a:r>
          </a:p>
          <a:p>
            <a:pPr algn="just">
              <a:lnSpc>
                <a:spcPct val="150000"/>
              </a:lnSpc>
              <a:buFont typeface="Tahoma" panose="020B0604030504040204" pitchFamily="34" charset="0"/>
              <a:buAutoNum type="arabicPeriod"/>
              <a:tabLst>
                <a:tab pos="768350" algn="l"/>
              </a:tabLst>
            </a:pPr>
            <a:endParaRPr lang="he-IL" sz="1600" dirty="0" smtClean="0">
              <a:latin typeface="Times New Roman" panose="02020603050405020304" pitchFamily="18" charset="0"/>
              <a:ea typeface="Times New Roman" panose="02020603050405020304" pitchFamily="18" charset="0"/>
              <a:cs typeface="David" panose="020E0502060401010101" pitchFamily="34" charset="-79"/>
            </a:endParaRPr>
          </a:p>
          <a:p>
            <a:pPr>
              <a:tabLst>
                <a:tab pos="768350" algn="l"/>
              </a:tabLst>
            </a:pPr>
            <a:endParaRPr lang="en-US" sz="2000" dirty="0">
              <a:cs typeface="Tahoma" panose="020B0604030504040204" pitchFamily="34" charset="0"/>
            </a:endParaRPr>
          </a:p>
        </p:txBody>
      </p:sp>
    </p:spTree>
    <p:extLst>
      <p:ext uri="{BB962C8B-B14F-4D97-AF65-F5344CB8AC3E}">
        <p14:creationId xmlns:p14="http://schemas.microsoft.com/office/powerpoint/2010/main" xmlns="" val="126891524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2438400" y="261938"/>
            <a:ext cx="8229600" cy="1143000"/>
          </a:xfrm>
        </p:spPr>
        <p:txBody>
          <a:bodyPr/>
          <a:lstStyle/>
          <a:p>
            <a:r>
              <a:rPr lang="en-US" dirty="0">
                <a:solidFill>
                  <a:schemeClr val="bg1"/>
                </a:solidFill>
                <a:cs typeface="Times New Roman" panose="02020603050405020304" pitchFamily="18" charset="0"/>
              </a:rPr>
              <a:t>I/O Redirection</a:t>
            </a:r>
          </a:p>
        </p:txBody>
      </p:sp>
      <p:sp>
        <p:nvSpPr>
          <p:cNvPr id="56325" name="Rectangle 3"/>
          <p:cNvSpPr>
            <a:spLocks noGrp="1" noChangeArrowheads="1"/>
          </p:cNvSpPr>
          <p:nvPr>
            <p:ph idx="1"/>
          </p:nvPr>
        </p:nvSpPr>
        <p:spPr>
          <a:xfrm>
            <a:off x="1828800" y="1628775"/>
            <a:ext cx="8650288" cy="4503738"/>
          </a:xfrm>
        </p:spPr>
        <p:txBody>
          <a:bodyPr/>
          <a:lstStyle/>
          <a:p>
            <a:pPr algn="l" rtl="0" eaLnBrk="1" hangingPunct="1">
              <a:lnSpc>
                <a:spcPct val="90000"/>
              </a:lnSpc>
            </a:pPr>
            <a:r>
              <a:rPr lang="en-US" sz="2200" dirty="0">
                <a:cs typeface="Arial" panose="020B0604020202020204" pitchFamily="34" charset="0"/>
              </a:rPr>
              <a:t>A process has an input stream, output stream and error stream</a:t>
            </a:r>
          </a:p>
          <a:p>
            <a:pPr algn="l" rtl="0" eaLnBrk="1" hangingPunct="1">
              <a:lnSpc>
                <a:spcPct val="90000"/>
              </a:lnSpc>
            </a:pPr>
            <a:r>
              <a:rPr lang="en-US" sz="2200" dirty="0">
                <a:cs typeface="Arial" panose="020B0604020202020204" pitchFamily="34" charset="0"/>
              </a:rPr>
              <a:t>The terminal is the standard input, output and standard error</a:t>
            </a:r>
          </a:p>
          <a:p>
            <a:pPr algn="l" rtl="0" eaLnBrk="1" hangingPunct="1">
              <a:lnSpc>
                <a:spcPct val="90000"/>
              </a:lnSpc>
            </a:pPr>
            <a:endParaRPr lang="en-US" sz="2200" dirty="0">
              <a:cs typeface="Arial" panose="020B0604020202020204" pitchFamily="34" charset="0"/>
            </a:endParaRPr>
          </a:p>
          <a:p>
            <a:pPr algn="l" rtl="0" eaLnBrk="1" hangingPunct="1">
              <a:lnSpc>
                <a:spcPct val="90000"/>
              </a:lnSpc>
            </a:pPr>
            <a:r>
              <a:rPr lang="en-US" sz="2200" dirty="0">
                <a:cs typeface="Arial" panose="020B0604020202020204" pitchFamily="34" charset="0"/>
              </a:rPr>
              <a:t>However, </a:t>
            </a:r>
            <a:r>
              <a:rPr lang="en-US" sz="2200" dirty="0" smtClean="0">
                <a:cs typeface="Arial" panose="020B0604020202020204" pitchFamily="34" charset="0"/>
              </a:rPr>
              <a:t>Linux </a:t>
            </a:r>
            <a:r>
              <a:rPr lang="en-US" sz="2200" dirty="0">
                <a:cs typeface="Arial" panose="020B0604020202020204" pitchFamily="34" charset="0"/>
              </a:rPr>
              <a:t>allows to change the default connectivity of these streams</a:t>
            </a:r>
          </a:p>
          <a:p>
            <a:pPr algn="l" rtl="0" eaLnBrk="1" hangingPunct="1">
              <a:lnSpc>
                <a:spcPct val="90000"/>
              </a:lnSpc>
            </a:pPr>
            <a:endParaRPr lang="en-US" sz="2000" dirty="0">
              <a:cs typeface="Arial" panose="020B0604020202020204" pitchFamily="34" charset="0"/>
            </a:endParaRPr>
          </a:p>
          <a:p>
            <a:pPr algn="l" rtl="0" eaLnBrk="1" hangingPunct="1">
              <a:lnSpc>
                <a:spcPct val="90000"/>
              </a:lnSpc>
            </a:pPr>
            <a:r>
              <a:rPr lang="en-US" sz="2000" dirty="0">
                <a:cs typeface="Arial" panose="020B0604020202020204" pitchFamily="34" charset="0"/>
              </a:rPr>
              <a:t>Input can be read from a file (AKA, redirection of input)</a:t>
            </a:r>
          </a:p>
          <a:p>
            <a:pPr algn="l" rtl="0" eaLnBrk="1" hangingPunct="1">
              <a:lnSpc>
                <a:spcPct val="90000"/>
              </a:lnSpc>
            </a:pPr>
            <a:r>
              <a:rPr lang="en-US" sz="2000" dirty="0">
                <a:cs typeface="Arial" panose="020B0604020202020204" pitchFamily="34" charset="0"/>
              </a:rPr>
              <a:t>Output/error can be written to a file (AKA, redirection of output)</a:t>
            </a:r>
          </a:p>
          <a:p>
            <a:pPr algn="l" rtl="0" eaLnBrk="1" hangingPunct="1">
              <a:lnSpc>
                <a:spcPct val="90000"/>
              </a:lnSpc>
            </a:pPr>
            <a:endParaRPr lang="en-US" sz="2000" dirty="0">
              <a:cs typeface="Arial" panose="020B0604020202020204" pitchFamily="34" charset="0"/>
            </a:endParaRPr>
          </a:p>
        </p:txBody>
      </p:sp>
    </p:spTree>
    <p:extLst>
      <p:ext uri="{BB962C8B-B14F-4D97-AF65-F5344CB8AC3E}">
        <p14:creationId xmlns:p14="http://schemas.microsoft.com/office/powerpoint/2010/main" xmlns="" val="400913322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2608089" y="261938"/>
            <a:ext cx="8229600" cy="1143000"/>
          </a:xfrm>
        </p:spPr>
        <p:txBody>
          <a:bodyPr/>
          <a:lstStyle/>
          <a:p>
            <a:r>
              <a:rPr lang="en-US" dirty="0">
                <a:solidFill>
                  <a:schemeClr val="bg1"/>
                </a:solidFill>
                <a:cs typeface="Times New Roman" panose="02020603050405020304" pitchFamily="18" charset="0"/>
              </a:rPr>
              <a:t>I/O Redirection</a:t>
            </a:r>
          </a:p>
        </p:txBody>
      </p:sp>
      <p:sp>
        <p:nvSpPr>
          <p:cNvPr id="57349" name="Rectangle 3"/>
          <p:cNvSpPr>
            <a:spLocks noGrp="1" noChangeArrowheads="1"/>
          </p:cNvSpPr>
          <p:nvPr>
            <p:ph idx="1"/>
          </p:nvPr>
        </p:nvSpPr>
        <p:spPr>
          <a:xfrm>
            <a:off x="1828800" y="1628775"/>
            <a:ext cx="8650288" cy="4503738"/>
          </a:xfrm>
        </p:spPr>
        <p:txBody>
          <a:bodyPr/>
          <a:lstStyle/>
          <a:p>
            <a:pPr algn="l" rtl="0" eaLnBrk="1" hangingPunct="1">
              <a:lnSpc>
                <a:spcPct val="90000"/>
              </a:lnSpc>
            </a:pPr>
            <a:r>
              <a:rPr lang="en-US" sz="2200" dirty="0">
                <a:cs typeface="Arial" panose="020B0604020202020204" pitchFamily="34" charset="0"/>
              </a:rPr>
              <a:t>The syntax to redirect input is:</a:t>
            </a:r>
          </a:p>
          <a:p>
            <a:pPr lvl="2" algn="l" rtl="0">
              <a:buNone/>
            </a:pPr>
            <a:r>
              <a:rPr lang="en-US" dirty="0" smtClean="0">
                <a:solidFill>
                  <a:srgbClr val="006F6C"/>
                </a:solidFill>
                <a:cs typeface="Arial" panose="020B0604020202020204" pitchFamily="34" charset="0"/>
              </a:rPr>
              <a:t>program </a:t>
            </a:r>
            <a:r>
              <a:rPr lang="en-US" dirty="0">
                <a:solidFill>
                  <a:srgbClr val="006F6C"/>
                </a:solidFill>
                <a:cs typeface="Arial" panose="020B0604020202020204" pitchFamily="34" charset="0"/>
              </a:rPr>
              <a:t>&lt; </a:t>
            </a:r>
            <a:r>
              <a:rPr lang="en-US" dirty="0" err="1">
                <a:solidFill>
                  <a:srgbClr val="006F6C"/>
                </a:solidFill>
                <a:cs typeface="Arial" panose="020B0604020202020204" pitchFamily="34" charset="0"/>
              </a:rPr>
              <a:t>input_file</a:t>
            </a:r>
            <a:endParaRPr lang="en-US" dirty="0">
              <a:solidFill>
                <a:srgbClr val="006F6C"/>
              </a:solidFill>
              <a:cs typeface="Arial" panose="020B0604020202020204" pitchFamily="34" charset="0"/>
            </a:endParaRPr>
          </a:p>
          <a:p>
            <a:pPr lvl="2" algn="l" rtl="0" eaLnBrk="1" hangingPunct="1">
              <a:lnSpc>
                <a:spcPct val="90000"/>
              </a:lnSpc>
              <a:buFont typeface="Wingdings" panose="05000000000000000000" pitchFamily="2" charset="2"/>
              <a:buNone/>
            </a:pPr>
            <a:r>
              <a:rPr lang="en-US" dirty="0">
                <a:solidFill>
                  <a:srgbClr val="006F6C"/>
                </a:solidFill>
                <a:cs typeface="Arial" panose="020B0604020202020204" pitchFamily="34" charset="0"/>
              </a:rPr>
              <a:t>	</a:t>
            </a:r>
            <a:endParaRPr lang="en-US" sz="1800" dirty="0">
              <a:cs typeface="Arial" panose="020B0604020202020204" pitchFamily="34" charset="0"/>
            </a:endParaRPr>
          </a:p>
          <a:p>
            <a:pPr algn="l" rtl="0" eaLnBrk="1" hangingPunct="1">
              <a:lnSpc>
                <a:spcPct val="90000"/>
              </a:lnSpc>
            </a:pPr>
            <a:r>
              <a:rPr lang="en-US" sz="2200" dirty="0">
                <a:cs typeface="Arial" panose="020B0604020202020204" pitchFamily="34" charset="0"/>
              </a:rPr>
              <a:t>The syntax to redirect output is:</a:t>
            </a:r>
          </a:p>
          <a:p>
            <a:pPr lvl="2" algn="l" rtl="0" eaLnBrk="1" hangingPunct="1">
              <a:lnSpc>
                <a:spcPct val="90000"/>
              </a:lnSpc>
              <a:buFont typeface="Wingdings" panose="05000000000000000000" pitchFamily="2" charset="2"/>
              <a:buNone/>
            </a:pPr>
            <a:r>
              <a:rPr lang="en-US" dirty="0" smtClean="0">
                <a:solidFill>
                  <a:srgbClr val="006F6C"/>
                </a:solidFill>
                <a:cs typeface="Arial" panose="020B0604020202020204" pitchFamily="34" charset="0"/>
              </a:rPr>
              <a:t>program </a:t>
            </a:r>
            <a:r>
              <a:rPr lang="en-US" dirty="0">
                <a:solidFill>
                  <a:srgbClr val="006F6C"/>
                </a:solidFill>
                <a:cs typeface="Arial" panose="020B0604020202020204" pitchFamily="34" charset="0"/>
              </a:rPr>
              <a:t>&gt; </a:t>
            </a:r>
            <a:r>
              <a:rPr lang="en-US" dirty="0" err="1">
                <a:solidFill>
                  <a:srgbClr val="006F6C"/>
                </a:solidFill>
                <a:cs typeface="Arial" panose="020B0604020202020204" pitchFamily="34" charset="0"/>
              </a:rPr>
              <a:t>output_file</a:t>
            </a:r>
            <a:endParaRPr lang="en-US" dirty="0">
              <a:solidFill>
                <a:srgbClr val="006F6C"/>
              </a:solidFill>
              <a:cs typeface="Arial" panose="020B0604020202020204" pitchFamily="34" charset="0"/>
            </a:endParaRPr>
          </a:p>
          <a:p>
            <a:pPr algn="l" rtl="0" eaLnBrk="1" hangingPunct="1">
              <a:lnSpc>
                <a:spcPct val="90000"/>
              </a:lnSpc>
            </a:pPr>
            <a:endParaRPr lang="en-US" sz="2000" dirty="0">
              <a:cs typeface="Arial" panose="020B0604020202020204" pitchFamily="34" charset="0"/>
            </a:endParaRPr>
          </a:p>
          <a:p>
            <a:pPr algn="l" rtl="0" eaLnBrk="1" hangingPunct="1">
              <a:lnSpc>
                <a:spcPct val="90000"/>
              </a:lnSpc>
            </a:pPr>
            <a:r>
              <a:rPr lang="en-US" sz="2000" dirty="0">
                <a:cs typeface="Arial" panose="020B0604020202020204" pitchFamily="34" charset="0"/>
              </a:rPr>
              <a:t>Instead of &gt; which overwrites the output file, &gt;&gt; can be used to append to an existing file.</a:t>
            </a:r>
          </a:p>
          <a:p>
            <a:pPr lvl="2" algn="l" rtl="0" eaLnBrk="1" hangingPunct="1">
              <a:lnSpc>
                <a:spcPct val="90000"/>
              </a:lnSpc>
              <a:buFont typeface="Wingdings" panose="05000000000000000000" pitchFamily="2" charset="2"/>
              <a:buNone/>
            </a:pPr>
            <a:r>
              <a:rPr lang="en-US" dirty="0" smtClean="0">
                <a:solidFill>
                  <a:srgbClr val="006F6C"/>
                </a:solidFill>
                <a:cs typeface="Arial" panose="020B0604020202020204" pitchFamily="34" charset="0"/>
              </a:rPr>
              <a:t>program </a:t>
            </a:r>
            <a:r>
              <a:rPr lang="en-US" dirty="0">
                <a:solidFill>
                  <a:srgbClr val="006F6C"/>
                </a:solidFill>
                <a:cs typeface="Arial" panose="020B0604020202020204" pitchFamily="34" charset="0"/>
              </a:rPr>
              <a:t>&gt;&gt; </a:t>
            </a:r>
            <a:r>
              <a:rPr lang="en-US" dirty="0" err="1">
                <a:solidFill>
                  <a:srgbClr val="006F6C"/>
                </a:solidFill>
                <a:cs typeface="Arial" panose="020B0604020202020204" pitchFamily="34" charset="0"/>
              </a:rPr>
              <a:t>existing_output_file</a:t>
            </a:r>
            <a:endParaRPr lang="en-US" dirty="0">
              <a:solidFill>
                <a:srgbClr val="006F6C"/>
              </a:solidFill>
              <a:cs typeface="Arial" panose="020B0604020202020204" pitchFamily="34" charset="0"/>
            </a:endParaRPr>
          </a:p>
          <a:p>
            <a:pPr algn="l" rtl="0" eaLnBrk="1" hangingPunct="1">
              <a:lnSpc>
                <a:spcPct val="90000"/>
              </a:lnSpc>
            </a:pPr>
            <a:endParaRPr lang="en-US" sz="2000" dirty="0">
              <a:cs typeface="Arial" panose="020B0604020202020204" pitchFamily="34" charset="0"/>
            </a:endParaRPr>
          </a:p>
          <a:p>
            <a:pPr algn="l" rtl="0" eaLnBrk="1" hangingPunct="1">
              <a:lnSpc>
                <a:spcPct val="90000"/>
              </a:lnSpc>
            </a:pPr>
            <a:r>
              <a:rPr lang="en-US" sz="2200" dirty="0">
                <a:cs typeface="Arial" panose="020B0604020202020204" pitchFamily="34" charset="0"/>
              </a:rPr>
              <a:t>The syntax to redirect error is:</a:t>
            </a:r>
          </a:p>
          <a:p>
            <a:pPr lvl="2" algn="l" rtl="0" eaLnBrk="1" hangingPunct="1">
              <a:lnSpc>
                <a:spcPct val="90000"/>
              </a:lnSpc>
              <a:buFont typeface="Wingdings" panose="05000000000000000000" pitchFamily="2" charset="2"/>
              <a:buNone/>
            </a:pPr>
            <a:r>
              <a:rPr lang="en-US" dirty="0" smtClean="0">
                <a:solidFill>
                  <a:srgbClr val="006F6C"/>
                </a:solidFill>
                <a:cs typeface="Arial" panose="020B0604020202020204" pitchFamily="34" charset="0"/>
              </a:rPr>
              <a:t>program </a:t>
            </a:r>
            <a:r>
              <a:rPr lang="en-US" dirty="0">
                <a:solidFill>
                  <a:srgbClr val="006F6C"/>
                </a:solidFill>
                <a:cs typeface="Arial" panose="020B0604020202020204" pitchFamily="34" charset="0"/>
              </a:rPr>
              <a:t>2&gt; </a:t>
            </a:r>
            <a:r>
              <a:rPr lang="en-US" dirty="0" err="1">
                <a:solidFill>
                  <a:srgbClr val="006F6C"/>
                </a:solidFill>
                <a:cs typeface="Arial" panose="020B0604020202020204" pitchFamily="34" charset="0"/>
              </a:rPr>
              <a:t>error_file</a:t>
            </a:r>
            <a:endParaRPr lang="en-US" dirty="0">
              <a:solidFill>
                <a:srgbClr val="006F6C"/>
              </a:solidFill>
              <a:cs typeface="Arial" panose="020B0604020202020204" pitchFamily="34" charset="0"/>
            </a:endParaRPr>
          </a:p>
          <a:p>
            <a:pPr algn="l" rtl="0" eaLnBrk="1" hangingPunct="1">
              <a:lnSpc>
                <a:spcPct val="90000"/>
              </a:lnSpc>
            </a:pPr>
            <a:endParaRPr lang="en-US" sz="2000" dirty="0">
              <a:cs typeface="Arial" panose="020B0604020202020204" pitchFamily="34" charset="0"/>
            </a:endParaRPr>
          </a:p>
        </p:txBody>
      </p:sp>
    </p:spTree>
    <p:extLst>
      <p:ext uri="{BB962C8B-B14F-4D97-AF65-F5344CB8AC3E}">
        <p14:creationId xmlns:p14="http://schemas.microsoft.com/office/powerpoint/2010/main" xmlns="" val="3142766490"/>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2995417" y="303365"/>
            <a:ext cx="7793038" cy="1143000"/>
          </a:xfrm>
        </p:spPr>
        <p:txBody>
          <a:bodyPr/>
          <a:lstStyle/>
          <a:p>
            <a:r>
              <a:rPr lang="en-US" dirty="0">
                <a:solidFill>
                  <a:schemeClr val="bg1"/>
                </a:solidFill>
                <a:cs typeface="Times New Roman" panose="02020603050405020304" pitchFamily="18" charset="0"/>
              </a:rPr>
              <a:t>I/O Redirection (</a:t>
            </a:r>
            <a:r>
              <a:rPr lang="en-US" dirty="0" err="1">
                <a:solidFill>
                  <a:schemeClr val="bg1"/>
                </a:solidFill>
                <a:cs typeface="Times New Roman" panose="02020603050405020304" pitchFamily="18" charset="0"/>
              </a:rPr>
              <a:t>cont</a:t>
            </a:r>
            <a:r>
              <a:rPr lang="en-US" dirty="0">
                <a:solidFill>
                  <a:schemeClr val="bg1"/>
                </a:solidFill>
                <a:cs typeface="Times New Roman" panose="02020603050405020304" pitchFamily="18" charset="0"/>
              </a:rPr>
              <a:t>…)</a:t>
            </a:r>
          </a:p>
        </p:txBody>
      </p:sp>
      <p:graphicFrame>
        <p:nvGraphicFramePr>
          <p:cNvPr id="1865732" name="Group 4"/>
          <p:cNvGraphicFramePr>
            <a:graphicFrameLocks noGrp="1"/>
          </p:cNvGraphicFramePr>
          <p:nvPr>
            <p:ph type="tbl" idx="1"/>
          </p:nvPr>
        </p:nvGraphicFramePr>
        <p:xfrm>
          <a:off x="4151314" y="1484314"/>
          <a:ext cx="3762375" cy="1411288"/>
        </p:xfrm>
        <a:graphic>
          <a:graphicData uri="http://schemas.openxmlformats.org/drawingml/2006/table">
            <a:tbl>
              <a:tblPr/>
              <a:tblGrid>
                <a:gridCol w="1762125"/>
                <a:gridCol w="2000250"/>
              </a:tblGrid>
              <a:tr h="352425">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rgbClr val="000099"/>
                          </a:solidFill>
                          <a:effectLst/>
                          <a:latin typeface="Tahoma" pitchFamily="34" charset="0"/>
                          <a:cs typeface="Times New Roman" pitchFamily="18" charset="0"/>
                        </a:rPr>
                        <a:t>File Descriptor</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rgbClr val="000099"/>
                          </a:solidFill>
                          <a:effectLst/>
                          <a:latin typeface="Tahoma" pitchFamily="34" charset="0"/>
                          <a:cs typeface="Times New Roman" pitchFamily="18" charset="0"/>
                        </a:rPr>
                        <a:t>Name</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0</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Standard Input</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1</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Standard Output</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2</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Standard Error</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8390" name="Rectangle 23"/>
          <p:cNvSpPr>
            <a:spLocks noChangeArrowheads="1"/>
          </p:cNvSpPr>
          <p:nvPr/>
        </p:nvSpPr>
        <p:spPr bwMode="auto">
          <a:xfrm>
            <a:off x="1524000" y="2997200"/>
            <a:ext cx="91440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l" rtl="0" eaLnBrk="1" hangingPunct="1">
              <a:spcBef>
                <a:spcPct val="20000"/>
              </a:spcBef>
              <a:buClr>
                <a:srgbClr val="009999"/>
              </a:buClr>
              <a:buSzPct val="90000"/>
              <a:buFont typeface="Wingdings" panose="05000000000000000000" pitchFamily="2" charset="2"/>
              <a:buNone/>
            </a:pPr>
            <a:endParaRPr lang="en-US" sz="2000" dirty="0">
              <a:solidFill>
                <a:srgbClr val="006F6C"/>
              </a:solidFill>
              <a:latin typeface="Calibri" panose="020F0502020204030204" pitchFamily="34" charset="0"/>
            </a:endParaRPr>
          </a:p>
          <a:p>
            <a:pPr lvl="1" algn="l" rtl="0" eaLnBrk="1" hangingPunct="1">
              <a:spcBef>
                <a:spcPct val="20000"/>
              </a:spcBef>
              <a:buClr>
                <a:srgbClr val="009999"/>
              </a:buClr>
              <a:buSzPct val="90000"/>
              <a:buFont typeface="Wingdings" panose="05000000000000000000" pitchFamily="2" charset="2"/>
              <a:buNone/>
            </a:pPr>
            <a:r>
              <a:rPr lang="en-US" sz="2000" dirty="0">
                <a:solidFill>
                  <a:schemeClr val="bg1">
                    <a:lumMod val="50000"/>
                  </a:schemeClr>
                </a:solidFill>
              </a:rPr>
              <a:t>PROMPT&gt;</a:t>
            </a:r>
            <a:r>
              <a:rPr lang="en-US" sz="2000" dirty="0" smtClean="0">
                <a:solidFill>
                  <a:srgbClr val="006F6C"/>
                </a:solidFill>
                <a:latin typeface="Calibri" panose="020F0502020204030204" pitchFamily="34" charset="0"/>
              </a:rPr>
              <a:t> </a:t>
            </a:r>
            <a:r>
              <a:rPr lang="en-US" sz="2000" dirty="0" err="1">
                <a:solidFill>
                  <a:schemeClr val="accent5">
                    <a:lumMod val="75000"/>
                  </a:schemeClr>
                </a:solidFill>
                <a:latin typeface="Calibri" panose="020F0502020204030204" pitchFamily="34" charset="0"/>
              </a:rPr>
              <a:t>ls</a:t>
            </a:r>
            <a:r>
              <a:rPr lang="en-US" sz="2000" dirty="0">
                <a:solidFill>
                  <a:schemeClr val="accent5">
                    <a:lumMod val="75000"/>
                  </a:schemeClr>
                </a:solidFill>
                <a:latin typeface="Calibri" panose="020F0502020204030204" pitchFamily="34" charset="0"/>
              </a:rPr>
              <a:t> &gt;f.txt 2&gt;/</a:t>
            </a:r>
            <a:r>
              <a:rPr lang="en-US" sz="2000" dirty="0" err="1">
                <a:solidFill>
                  <a:schemeClr val="accent5">
                    <a:lumMod val="75000"/>
                  </a:schemeClr>
                </a:solidFill>
                <a:latin typeface="Calibri" panose="020F0502020204030204" pitchFamily="34" charset="0"/>
              </a:rPr>
              <a:t>dev</a:t>
            </a:r>
            <a:r>
              <a:rPr lang="en-US" sz="2000" dirty="0">
                <a:solidFill>
                  <a:schemeClr val="accent5">
                    <a:lumMod val="75000"/>
                  </a:schemeClr>
                </a:solidFill>
                <a:latin typeface="Calibri" panose="020F0502020204030204" pitchFamily="34" charset="0"/>
              </a:rPr>
              <a:t>/null</a:t>
            </a:r>
            <a:r>
              <a:rPr lang="en-US" sz="2000" dirty="0">
                <a:solidFill>
                  <a:srgbClr val="006F6C"/>
                </a:solidFill>
                <a:latin typeface="Calibri" panose="020F0502020204030204" pitchFamily="34" charset="0"/>
              </a:rPr>
              <a:t>	</a:t>
            </a:r>
            <a:r>
              <a:rPr lang="en-US" sz="2000" dirty="0">
                <a:solidFill>
                  <a:prstClr val="black"/>
                </a:solidFill>
                <a:latin typeface="Calibri" panose="020F0502020204030204" pitchFamily="34" charset="0"/>
              </a:rPr>
              <a:t>-output goes to f.txt and error to /</a:t>
            </a:r>
            <a:r>
              <a:rPr lang="en-US" sz="2000" dirty="0" err="1">
                <a:solidFill>
                  <a:prstClr val="black"/>
                </a:solidFill>
                <a:latin typeface="Calibri" panose="020F0502020204030204" pitchFamily="34" charset="0"/>
              </a:rPr>
              <a:t>dev</a:t>
            </a:r>
            <a:r>
              <a:rPr lang="en-US" sz="2000" dirty="0">
                <a:solidFill>
                  <a:prstClr val="black"/>
                </a:solidFill>
                <a:latin typeface="Calibri" panose="020F0502020204030204" pitchFamily="34" charset="0"/>
              </a:rPr>
              <a:t>/null</a:t>
            </a:r>
          </a:p>
          <a:p>
            <a:pPr lvl="1" algn="l" rtl="0" eaLnBrk="1" hangingPunct="1">
              <a:spcBef>
                <a:spcPct val="20000"/>
              </a:spcBef>
              <a:buClr>
                <a:srgbClr val="009999"/>
              </a:buClr>
              <a:buSzPct val="90000"/>
              <a:buFont typeface="Wingdings" panose="05000000000000000000" pitchFamily="2" charset="2"/>
              <a:buNone/>
            </a:pPr>
            <a:r>
              <a:rPr lang="en-US" sz="2000" dirty="0">
                <a:solidFill>
                  <a:srgbClr val="006F6C"/>
                </a:solidFill>
                <a:latin typeface="Calibri" panose="020F0502020204030204" pitchFamily="34" charset="0"/>
              </a:rPr>
              <a:t>	</a:t>
            </a:r>
            <a:r>
              <a:rPr lang="en-US" sz="2000" dirty="0">
                <a:solidFill>
                  <a:prstClr val="black"/>
                </a:solidFill>
                <a:latin typeface="Calibri" panose="020F0502020204030204" pitchFamily="34" charset="0"/>
              </a:rPr>
              <a:t>/</a:t>
            </a:r>
            <a:r>
              <a:rPr lang="en-US" sz="2000" dirty="0" err="1">
                <a:solidFill>
                  <a:prstClr val="black"/>
                </a:solidFill>
                <a:latin typeface="Calibri" panose="020F0502020204030204" pitchFamily="34" charset="0"/>
              </a:rPr>
              <a:t>dev</a:t>
            </a:r>
            <a:r>
              <a:rPr lang="en-US" sz="2000" dirty="0">
                <a:solidFill>
                  <a:prstClr val="black"/>
                </a:solidFill>
                <a:latin typeface="Calibri" panose="020F0502020204030204" pitchFamily="34" charset="0"/>
              </a:rPr>
              <a:t>/null is the trash can of </a:t>
            </a:r>
            <a:r>
              <a:rPr lang="en-US" sz="2000" dirty="0" err="1">
                <a:solidFill>
                  <a:prstClr val="black"/>
                </a:solidFill>
                <a:latin typeface="Calibri" panose="020F0502020204030204" pitchFamily="34" charset="0"/>
              </a:rPr>
              <a:t>unix’s</a:t>
            </a:r>
            <a:r>
              <a:rPr lang="en-US" sz="2000" dirty="0">
                <a:solidFill>
                  <a:prstClr val="black"/>
                </a:solidFill>
                <a:latin typeface="Calibri" panose="020F0502020204030204" pitchFamily="34" charset="0"/>
              </a:rPr>
              <a:t> </a:t>
            </a:r>
            <a:r>
              <a:rPr lang="en-US" sz="2000" dirty="0" err="1">
                <a:solidFill>
                  <a:prstClr val="black"/>
                </a:solidFill>
                <a:latin typeface="Calibri" panose="020F0502020204030204" pitchFamily="34" charset="0"/>
              </a:rPr>
              <a:t>filesystem</a:t>
            </a:r>
            <a:r>
              <a:rPr lang="en-US" sz="2000" dirty="0">
                <a:solidFill>
                  <a:prstClr val="black"/>
                </a:solidFill>
                <a:latin typeface="Calibri" panose="020F0502020204030204" pitchFamily="34" charset="0"/>
              </a:rPr>
              <a:t>.</a:t>
            </a:r>
          </a:p>
          <a:p>
            <a:pPr lvl="1" algn="l" rtl="0" eaLnBrk="1" hangingPunct="1">
              <a:spcBef>
                <a:spcPct val="20000"/>
              </a:spcBef>
              <a:buClr>
                <a:srgbClr val="009999"/>
              </a:buClr>
              <a:buSzPct val="90000"/>
              <a:buFont typeface="Wingdings" panose="05000000000000000000" pitchFamily="2" charset="2"/>
              <a:buNone/>
            </a:pPr>
            <a:endParaRPr lang="en-US" sz="2000" dirty="0">
              <a:solidFill>
                <a:srgbClr val="006F6C"/>
              </a:solidFill>
              <a:latin typeface="Calibri" panose="020F0502020204030204" pitchFamily="34" charset="0"/>
            </a:endParaRPr>
          </a:p>
          <a:p>
            <a:pPr lvl="1" algn="l" rtl="0" eaLnBrk="1" hangingPunct="1">
              <a:spcBef>
                <a:spcPct val="20000"/>
              </a:spcBef>
              <a:buClr>
                <a:srgbClr val="009999"/>
              </a:buClr>
              <a:buSzPct val="90000"/>
              <a:buFont typeface="Wingdings" panose="05000000000000000000" pitchFamily="2" charset="2"/>
              <a:buNone/>
            </a:pPr>
            <a:r>
              <a:rPr lang="en-US" sz="2000" dirty="0">
                <a:solidFill>
                  <a:schemeClr val="bg1">
                    <a:lumMod val="50000"/>
                  </a:schemeClr>
                </a:solidFill>
              </a:rPr>
              <a:t>PROMPT&gt;</a:t>
            </a:r>
            <a:r>
              <a:rPr lang="en-US" sz="2000" dirty="0" smtClean="0">
                <a:solidFill>
                  <a:srgbClr val="006F6C"/>
                </a:solidFill>
                <a:latin typeface="Calibri" panose="020F0502020204030204" pitchFamily="34" charset="0"/>
              </a:rPr>
              <a:t> </a:t>
            </a:r>
            <a:r>
              <a:rPr lang="en-US" sz="2000" dirty="0">
                <a:solidFill>
                  <a:schemeClr val="accent5">
                    <a:lumMod val="75000"/>
                  </a:schemeClr>
                </a:solidFill>
                <a:latin typeface="Calibri" panose="020F0502020204030204" pitchFamily="34" charset="0"/>
              </a:rPr>
              <a:t>command&gt;f.txt 2&gt;&amp;1</a:t>
            </a:r>
            <a:r>
              <a:rPr lang="en-US" sz="2000" dirty="0">
                <a:solidFill>
                  <a:prstClr val="black"/>
                </a:solidFill>
                <a:latin typeface="Calibri" panose="020F0502020204030204" pitchFamily="34" charset="0"/>
              </a:rPr>
              <a:t>	-both output and error goes to f.txt</a:t>
            </a:r>
          </a:p>
          <a:p>
            <a:pPr lvl="1" algn="l" rtl="0" eaLnBrk="1" hangingPunct="1">
              <a:spcBef>
                <a:spcPct val="20000"/>
              </a:spcBef>
              <a:buClr>
                <a:srgbClr val="009999"/>
              </a:buClr>
              <a:buSzPct val="90000"/>
              <a:buFont typeface="Wingdings" panose="05000000000000000000" pitchFamily="2" charset="2"/>
              <a:buNone/>
            </a:pPr>
            <a:endParaRPr lang="en-US" sz="2000" dirty="0">
              <a:solidFill>
                <a:prstClr val="black"/>
              </a:solidFill>
              <a:latin typeface="Calibri" panose="020F0502020204030204" pitchFamily="34" charset="0"/>
            </a:endParaRPr>
          </a:p>
          <a:p>
            <a:pPr lvl="1" algn="l" rtl="0" eaLnBrk="1" hangingPunct="1">
              <a:spcBef>
                <a:spcPct val="20000"/>
              </a:spcBef>
              <a:buClr>
                <a:srgbClr val="009999"/>
              </a:buClr>
              <a:buSzPct val="90000"/>
              <a:buFont typeface="Wingdings" panose="05000000000000000000" pitchFamily="2" charset="2"/>
              <a:buNone/>
            </a:pPr>
            <a:r>
              <a:rPr lang="en-US" sz="2000" dirty="0">
                <a:solidFill>
                  <a:prstClr val="black"/>
                </a:solidFill>
                <a:latin typeface="Calibri" panose="020F0502020204030204" pitchFamily="34" charset="0"/>
              </a:rPr>
              <a:t>	Think: why is it important to use the file descriptor in the second example?</a:t>
            </a:r>
          </a:p>
        </p:txBody>
      </p:sp>
    </p:spTree>
    <p:extLst>
      <p:ext uri="{BB962C8B-B14F-4D97-AF65-F5344CB8AC3E}">
        <p14:creationId xmlns:p14="http://schemas.microsoft.com/office/powerpoint/2010/main" xmlns="" val="2997263156"/>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xfrm>
            <a:off x="2613764" y="261938"/>
            <a:ext cx="8229600" cy="1143000"/>
          </a:xfrm>
        </p:spPr>
        <p:txBody>
          <a:bodyPr/>
          <a:lstStyle/>
          <a:p>
            <a:r>
              <a:rPr lang="en-US" dirty="0">
                <a:solidFill>
                  <a:schemeClr val="bg1"/>
                </a:solidFill>
                <a:cs typeface="Times New Roman" panose="02020603050405020304" pitchFamily="18" charset="0"/>
              </a:rPr>
              <a:t>Special files to notice</a:t>
            </a:r>
          </a:p>
        </p:txBody>
      </p:sp>
      <p:sp>
        <p:nvSpPr>
          <p:cNvPr id="59397" name="Rectangle 3"/>
          <p:cNvSpPr>
            <a:spLocks noGrp="1" noChangeArrowheads="1"/>
          </p:cNvSpPr>
          <p:nvPr>
            <p:ph idx="1"/>
          </p:nvPr>
        </p:nvSpPr>
        <p:spPr>
          <a:xfrm>
            <a:off x="1828800" y="1628775"/>
            <a:ext cx="8650288" cy="4503738"/>
          </a:xfrm>
        </p:spPr>
        <p:txBody>
          <a:bodyPr/>
          <a:lstStyle/>
          <a:p>
            <a:pPr algn="l" rtl="0" eaLnBrk="1" hangingPunct="1"/>
            <a:r>
              <a:rPr lang="en-US" dirty="0">
                <a:cs typeface="Arial" panose="020B0604020202020204" pitchFamily="34" charset="0"/>
              </a:rPr>
              <a:t>/dev/null – the trash can of L</a:t>
            </a:r>
            <a:r>
              <a:rPr lang="en-US" dirty="0" smtClean="0">
                <a:cs typeface="Arial" panose="020B0604020202020204" pitchFamily="34" charset="0"/>
              </a:rPr>
              <a:t>inux</a:t>
            </a:r>
            <a:endParaRPr lang="en-US" dirty="0">
              <a:cs typeface="Arial" panose="020B0604020202020204" pitchFamily="34" charset="0"/>
            </a:endParaRPr>
          </a:p>
          <a:p>
            <a:pPr algn="l" rtl="0" eaLnBrk="1" hangingPunct="1"/>
            <a:r>
              <a:rPr lang="en-US" dirty="0">
                <a:cs typeface="Arial" panose="020B0604020202020204" pitchFamily="34" charset="0"/>
              </a:rPr>
              <a:t>/</a:t>
            </a:r>
            <a:r>
              <a:rPr lang="en-US" dirty="0" err="1">
                <a:cs typeface="Arial" panose="020B0604020202020204" pitchFamily="34" charset="0"/>
              </a:rPr>
              <a:t>dev</a:t>
            </a:r>
            <a:r>
              <a:rPr lang="en-US" dirty="0">
                <a:cs typeface="Arial" panose="020B0604020202020204" pitchFamily="34" charset="0"/>
              </a:rPr>
              <a:t>/random – get random input</a:t>
            </a:r>
          </a:p>
          <a:p>
            <a:pPr algn="l" rtl="0" eaLnBrk="1" hangingPunct="1"/>
            <a:r>
              <a:rPr lang="en-US" dirty="0">
                <a:cs typeface="Arial" panose="020B0604020202020204" pitchFamily="34" charset="0"/>
              </a:rPr>
              <a:t>/</a:t>
            </a:r>
            <a:r>
              <a:rPr lang="en-US" dirty="0" err="1">
                <a:cs typeface="Arial" panose="020B0604020202020204" pitchFamily="34" charset="0"/>
              </a:rPr>
              <a:t>dev</a:t>
            </a:r>
            <a:r>
              <a:rPr lang="en-US" dirty="0">
                <a:cs typeface="Arial" panose="020B0604020202020204" pitchFamily="34" charset="0"/>
              </a:rPr>
              <a:t>/zero – get null characters as input</a:t>
            </a:r>
          </a:p>
          <a:p>
            <a:pPr algn="l" rtl="0" eaLnBrk="1" hangingPunct="1"/>
            <a:endParaRPr lang="en-US" dirty="0">
              <a:cs typeface="Arial" panose="020B0604020202020204" pitchFamily="34" charset="0"/>
            </a:endParaRPr>
          </a:p>
          <a:p>
            <a:pPr algn="l" rtl="0" eaLnBrk="1" hangingPunct="1"/>
            <a:endParaRPr lang="en-US" dirty="0">
              <a:cs typeface="Arial" panose="020B0604020202020204" pitchFamily="34" charset="0"/>
            </a:endParaRPr>
          </a:p>
          <a:p>
            <a:pPr algn="l" rtl="0" eaLnBrk="1" hangingPunct="1"/>
            <a:r>
              <a:rPr lang="en-US" dirty="0">
                <a:cs typeface="Arial" panose="020B0604020202020204" pitchFamily="34" charset="0"/>
              </a:rPr>
              <a:t>These may be useful for I/O redirection…</a:t>
            </a:r>
          </a:p>
        </p:txBody>
      </p:sp>
    </p:spTree>
    <p:extLst>
      <p:ext uri="{BB962C8B-B14F-4D97-AF65-F5344CB8AC3E}">
        <p14:creationId xmlns:p14="http://schemas.microsoft.com/office/powerpoint/2010/main" xmlns="" val="34133049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32317" y="287449"/>
            <a:ext cx="8229600" cy="1143000"/>
          </a:xfrm>
        </p:spPr>
        <p:txBody>
          <a:bodyPr/>
          <a:lstStyle/>
          <a:p>
            <a:r>
              <a:rPr lang="en-US" dirty="0">
                <a:solidFill>
                  <a:schemeClr val="bg1"/>
                </a:solidFill>
                <a:cs typeface="Times New Roman" panose="02020603050405020304" pitchFamily="18" charset="0"/>
              </a:rPr>
              <a:t>Components </a:t>
            </a:r>
            <a:r>
              <a:rPr lang="en-US" dirty="0" smtClean="0">
                <a:solidFill>
                  <a:schemeClr val="bg1"/>
                </a:solidFill>
                <a:cs typeface="Times New Roman" panose="02020603050405020304" pitchFamily="18" charset="0"/>
              </a:rPr>
              <a:t>of Linux</a:t>
            </a:r>
            <a:endParaRPr lang="en-US" dirty="0">
              <a:solidFill>
                <a:schemeClr val="bg1"/>
              </a:solidFill>
              <a:cs typeface="Times New Roman" panose="02020603050405020304" pitchFamily="18" charset="0"/>
            </a:endParaRPr>
          </a:p>
        </p:txBody>
      </p:sp>
      <p:grpSp>
        <p:nvGrpSpPr>
          <p:cNvPr id="9221" name="Group 4"/>
          <p:cNvGrpSpPr>
            <a:grpSpLocks/>
          </p:cNvGrpSpPr>
          <p:nvPr/>
        </p:nvGrpSpPr>
        <p:grpSpPr bwMode="auto">
          <a:xfrm>
            <a:off x="3935414" y="1916114"/>
            <a:ext cx="3959225" cy="3889375"/>
            <a:chOff x="1536" y="1200"/>
            <a:chExt cx="2266" cy="2175"/>
          </a:xfrm>
        </p:grpSpPr>
        <p:sp>
          <p:nvSpPr>
            <p:cNvPr id="9222" name="Oval 5" descr="Small confetti"/>
            <p:cNvSpPr>
              <a:spLocks noChangeArrowheads="1"/>
            </p:cNvSpPr>
            <p:nvPr/>
          </p:nvSpPr>
          <p:spPr bwMode="auto">
            <a:xfrm>
              <a:off x="1536" y="1200"/>
              <a:ext cx="2266" cy="2175"/>
            </a:xfrm>
            <a:prstGeom prst="ellipse">
              <a:avLst/>
            </a:prstGeom>
            <a:pattFill prst="smConfetti">
              <a:fgClr>
                <a:schemeClr val="accent1"/>
              </a:fgClr>
              <a:bgClr>
                <a:schemeClr val="bg1"/>
              </a:bgClr>
            </a:patt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9223" name="Oval 6" descr="Dotted grid"/>
            <p:cNvSpPr>
              <a:spLocks noChangeArrowheads="1"/>
            </p:cNvSpPr>
            <p:nvPr/>
          </p:nvSpPr>
          <p:spPr bwMode="auto">
            <a:xfrm>
              <a:off x="1872" y="1536"/>
              <a:ext cx="1653" cy="1584"/>
            </a:xfrm>
            <a:prstGeom prst="ellipse">
              <a:avLst/>
            </a:prstGeom>
            <a:pattFill prst="dotGrid">
              <a:fgClr>
                <a:schemeClr val="accent1"/>
              </a:fgClr>
              <a:bgClr>
                <a:schemeClr val="bg1"/>
              </a:bgClr>
            </a:patt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9224" name="Oval 7" descr="Light horizontal"/>
            <p:cNvSpPr>
              <a:spLocks noChangeArrowheads="1"/>
            </p:cNvSpPr>
            <p:nvPr/>
          </p:nvSpPr>
          <p:spPr bwMode="auto">
            <a:xfrm>
              <a:off x="2064" y="1728"/>
              <a:ext cx="1228" cy="1170"/>
            </a:xfrm>
            <a:prstGeom prst="ellipse">
              <a:avLst/>
            </a:prstGeom>
            <a:pattFill prst="ltHorz">
              <a:fgClr>
                <a:schemeClr val="accent1"/>
              </a:fgClr>
              <a:bgClr>
                <a:schemeClr val="bg1"/>
              </a:bgClr>
            </a:patt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9225" name="Oval 8" descr="Zig zag"/>
            <p:cNvSpPr>
              <a:spLocks noChangeArrowheads="1"/>
            </p:cNvSpPr>
            <p:nvPr/>
          </p:nvSpPr>
          <p:spPr bwMode="auto">
            <a:xfrm>
              <a:off x="2304" y="1968"/>
              <a:ext cx="755" cy="720"/>
            </a:xfrm>
            <a:prstGeom prst="ellipse">
              <a:avLst/>
            </a:prstGeom>
            <a:pattFill prst="zigZag">
              <a:fgClr>
                <a:schemeClr val="accent1"/>
              </a:fgClr>
              <a:bgClr>
                <a:schemeClr val="bg1"/>
              </a:bgClr>
            </a:pattFill>
            <a:ln w="12700">
              <a:solidFill>
                <a:schemeClr val="tx1"/>
              </a:solidFill>
              <a:round/>
              <a:headEnd type="none" w="sm" len="sm"/>
              <a:tailEnd type="none" w="sm" len="sm"/>
            </a:ln>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818633" name="Text Box 9"/>
            <p:cNvSpPr txBox="1">
              <a:spLocks noChangeArrowheads="1"/>
            </p:cNvSpPr>
            <p:nvPr/>
          </p:nvSpPr>
          <p:spPr bwMode="auto">
            <a:xfrm>
              <a:off x="2336" y="2256"/>
              <a:ext cx="752" cy="189"/>
            </a:xfrm>
            <a:prstGeom prst="rect">
              <a:avLst/>
            </a:prstGeom>
            <a:noFill/>
            <a:ln w="12700">
              <a:no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1600" b="1">
                  <a:solidFill>
                    <a:prstClr val="black"/>
                  </a:solidFill>
                  <a:effectLst>
                    <a:outerShdw blurRad="38100" dist="38100" dir="2700000" algn="tl">
                      <a:srgbClr val="C0C0C0"/>
                    </a:outerShdw>
                  </a:effectLst>
                  <a:latin typeface="Arial Rounded MT Bold" pitchFamily="34" charset="0"/>
                  <a:cs typeface="Guttman Haim" pitchFamily="2" charset="-79"/>
                </a:rPr>
                <a:t>Hardware</a:t>
              </a:r>
            </a:p>
          </p:txBody>
        </p:sp>
        <p:sp>
          <p:nvSpPr>
            <p:cNvPr id="1818634" name="Text Box 10"/>
            <p:cNvSpPr txBox="1">
              <a:spLocks noChangeArrowheads="1"/>
            </p:cNvSpPr>
            <p:nvPr/>
          </p:nvSpPr>
          <p:spPr bwMode="auto">
            <a:xfrm>
              <a:off x="2338" y="1536"/>
              <a:ext cx="814" cy="188"/>
            </a:xfrm>
            <a:prstGeom prst="rect">
              <a:avLst/>
            </a:prstGeom>
            <a:noFill/>
            <a:ln w="12700">
              <a:no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1600" b="1">
                  <a:solidFill>
                    <a:prstClr val="black"/>
                  </a:solidFill>
                  <a:effectLst>
                    <a:outerShdw blurRad="38100" dist="38100" dir="2700000" algn="tl">
                      <a:srgbClr val="C0C0C0"/>
                    </a:outerShdw>
                  </a:effectLst>
                  <a:latin typeface="Arial Rounded MT Bold" pitchFamily="34" charset="0"/>
                  <a:cs typeface="Guttman Haim" pitchFamily="2" charset="-79"/>
                </a:rPr>
                <a:t>commands</a:t>
              </a:r>
            </a:p>
          </p:txBody>
        </p:sp>
        <p:sp>
          <p:nvSpPr>
            <p:cNvPr id="1818635" name="Text Box 11"/>
            <p:cNvSpPr txBox="1">
              <a:spLocks noChangeArrowheads="1"/>
            </p:cNvSpPr>
            <p:nvPr/>
          </p:nvSpPr>
          <p:spPr bwMode="auto">
            <a:xfrm>
              <a:off x="2352" y="1776"/>
              <a:ext cx="614" cy="188"/>
            </a:xfrm>
            <a:prstGeom prst="rect">
              <a:avLst/>
            </a:prstGeom>
            <a:noFill/>
            <a:ln w="12700">
              <a:no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1600" b="1">
                  <a:solidFill>
                    <a:prstClr val="black"/>
                  </a:solidFill>
                  <a:effectLst>
                    <a:outerShdw blurRad="38100" dist="38100" dir="2700000" algn="tl">
                      <a:srgbClr val="C0C0C0"/>
                    </a:outerShdw>
                  </a:effectLst>
                  <a:latin typeface="Arial Rounded MT Bold" pitchFamily="34" charset="0"/>
                  <a:cs typeface="Guttman Haim" pitchFamily="2" charset="-79"/>
                </a:rPr>
                <a:t>Kernel</a:t>
              </a:r>
            </a:p>
          </p:txBody>
        </p:sp>
        <p:sp>
          <p:nvSpPr>
            <p:cNvPr id="1818636" name="Text Box 12"/>
            <p:cNvSpPr txBox="1">
              <a:spLocks noChangeArrowheads="1"/>
            </p:cNvSpPr>
            <p:nvPr/>
          </p:nvSpPr>
          <p:spPr bwMode="auto">
            <a:xfrm>
              <a:off x="2352" y="1296"/>
              <a:ext cx="787" cy="188"/>
            </a:xfrm>
            <a:prstGeom prst="rect">
              <a:avLst/>
            </a:prstGeom>
            <a:noFill/>
            <a:ln w="12700">
              <a:no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1600" b="1">
                  <a:solidFill>
                    <a:prstClr val="black"/>
                  </a:solidFill>
                  <a:effectLst>
                    <a:outerShdw blurRad="38100" dist="38100" dir="2700000" algn="tl">
                      <a:srgbClr val="C0C0C0"/>
                    </a:outerShdw>
                  </a:effectLst>
                  <a:latin typeface="Arial Rounded MT Bold" pitchFamily="34" charset="0"/>
                  <a:cs typeface="Guttman Haim" pitchFamily="2" charset="-79"/>
                </a:rPr>
                <a:t>Programs</a:t>
              </a:r>
            </a:p>
          </p:txBody>
        </p:sp>
        <p:sp>
          <p:nvSpPr>
            <p:cNvPr id="1818637" name="Text Box 13"/>
            <p:cNvSpPr txBox="1">
              <a:spLocks noChangeArrowheads="1"/>
            </p:cNvSpPr>
            <p:nvPr/>
          </p:nvSpPr>
          <p:spPr bwMode="auto">
            <a:xfrm>
              <a:off x="2352" y="2880"/>
              <a:ext cx="755" cy="188"/>
            </a:xfrm>
            <a:prstGeom prst="rect">
              <a:avLst/>
            </a:prstGeom>
            <a:noFill/>
            <a:ln w="12700">
              <a:no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1600" b="1">
                  <a:solidFill>
                    <a:prstClr val="black"/>
                  </a:solidFill>
                  <a:effectLst>
                    <a:outerShdw blurRad="38100" dist="38100" dir="2700000" algn="tl">
                      <a:srgbClr val="C0C0C0"/>
                    </a:outerShdw>
                  </a:effectLst>
                  <a:latin typeface="Arial Rounded MT Bold" pitchFamily="34" charset="0"/>
                  <a:cs typeface="Guttman Haim" pitchFamily="2" charset="-79"/>
                </a:rPr>
                <a:t>shell</a:t>
              </a:r>
            </a:p>
          </p:txBody>
        </p:sp>
      </p:grpSp>
    </p:spTree>
    <p:extLst>
      <p:ext uri="{BB962C8B-B14F-4D97-AF65-F5344CB8AC3E}">
        <p14:creationId xmlns:p14="http://schemas.microsoft.com/office/powerpoint/2010/main" xmlns="" val="232478072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262003" y="303212"/>
            <a:ext cx="10515600" cy="1325563"/>
          </a:xfrm>
        </p:spPr>
        <p:txBody>
          <a:bodyPr/>
          <a:lstStyle/>
          <a:p>
            <a:r>
              <a:rPr lang="en-US" dirty="0" err="1">
                <a:solidFill>
                  <a:schemeClr val="bg1"/>
                </a:solidFill>
                <a:cs typeface="Times New Roman" panose="02020603050405020304" pitchFamily="18" charset="0"/>
              </a:rPr>
              <a:t>Piplelines</a:t>
            </a:r>
            <a:endParaRPr lang="en-US" dirty="0">
              <a:solidFill>
                <a:schemeClr val="bg1"/>
              </a:solidFill>
              <a:cs typeface="Times New Roman" panose="02020603050405020304" pitchFamily="18" charset="0"/>
            </a:endParaRPr>
          </a:p>
        </p:txBody>
      </p:sp>
      <p:sp>
        <p:nvSpPr>
          <p:cNvPr id="60421" name="Rectangle 3"/>
          <p:cNvSpPr>
            <a:spLocks noGrp="1" noChangeArrowheads="1"/>
          </p:cNvSpPr>
          <p:nvPr>
            <p:ph idx="1"/>
          </p:nvPr>
        </p:nvSpPr>
        <p:spPr>
          <a:xfrm>
            <a:off x="1828800" y="1628775"/>
            <a:ext cx="8650288" cy="4503738"/>
          </a:xfrm>
        </p:spPr>
        <p:txBody>
          <a:bodyPr/>
          <a:lstStyle/>
          <a:p>
            <a:pPr algn="l" rtl="0" eaLnBrk="1" hangingPunct="1">
              <a:lnSpc>
                <a:spcPct val="90000"/>
              </a:lnSpc>
            </a:pPr>
            <a:r>
              <a:rPr lang="en-US" sz="2400" dirty="0">
                <a:cs typeface="Arial" panose="020B0604020202020204" pitchFamily="34" charset="0"/>
              </a:rPr>
              <a:t>Redirects output stream to an input stream of </a:t>
            </a:r>
            <a:r>
              <a:rPr lang="en-US" sz="2400" b="1" dirty="0">
                <a:cs typeface="Arial" panose="020B0604020202020204" pitchFamily="34" charset="0"/>
              </a:rPr>
              <a:t>another process</a:t>
            </a:r>
          </a:p>
          <a:p>
            <a:pPr algn="l" rtl="0" eaLnBrk="1" hangingPunct="1">
              <a:lnSpc>
                <a:spcPct val="90000"/>
              </a:lnSpc>
            </a:pPr>
            <a:endParaRPr lang="en-US" sz="2400" dirty="0">
              <a:cs typeface="Arial" panose="020B0604020202020204" pitchFamily="34" charset="0"/>
            </a:endParaRPr>
          </a:p>
          <a:p>
            <a:pPr algn="l" rtl="0" eaLnBrk="1" hangingPunct="1">
              <a:lnSpc>
                <a:spcPct val="90000"/>
              </a:lnSpc>
            </a:pPr>
            <a:r>
              <a:rPr lang="en-US" sz="2400" dirty="0">
                <a:cs typeface="Arial" panose="020B0604020202020204" pitchFamily="34" charset="0"/>
              </a:rPr>
              <a:t>A simple way to connect two processes – one processes information – and the second processes the already processed information.</a:t>
            </a:r>
          </a:p>
          <a:p>
            <a:pPr algn="l" rtl="0" eaLnBrk="1" hangingPunct="1">
              <a:lnSpc>
                <a:spcPct val="90000"/>
              </a:lnSpc>
            </a:pPr>
            <a:endParaRPr lang="en-US" sz="2400" dirty="0">
              <a:cs typeface="Arial" panose="020B0604020202020204" pitchFamily="34" charset="0"/>
            </a:endParaRPr>
          </a:p>
          <a:p>
            <a:pPr algn="l" rtl="0" eaLnBrk="1" hangingPunct="1">
              <a:lnSpc>
                <a:spcPct val="90000"/>
              </a:lnSpc>
            </a:pPr>
            <a:r>
              <a:rPr lang="en-US" sz="2400" dirty="0">
                <a:cs typeface="Arial" panose="020B0604020202020204" pitchFamily="34" charset="0"/>
              </a:rPr>
              <a:t>Syntax: </a:t>
            </a:r>
            <a:r>
              <a:rPr lang="en-US" sz="2400" dirty="0">
                <a:solidFill>
                  <a:srgbClr val="006F6C"/>
                </a:solidFill>
                <a:cs typeface="Arial" panose="020B0604020202020204" pitchFamily="34" charset="0"/>
              </a:rPr>
              <a:t>&lt;first command&gt; | &lt;second command&gt;</a:t>
            </a:r>
          </a:p>
          <a:p>
            <a:pPr algn="l" rtl="0" eaLnBrk="1" hangingPunct="1">
              <a:lnSpc>
                <a:spcPct val="90000"/>
              </a:lnSpc>
            </a:pPr>
            <a:endParaRPr lang="en-US" sz="2400" dirty="0">
              <a:cs typeface="Arial" panose="020B0604020202020204" pitchFamily="34" charset="0"/>
            </a:endParaRPr>
          </a:p>
          <a:p>
            <a:pPr algn="l" rtl="0" eaLnBrk="1" hangingPunct="1">
              <a:lnSpc>
                <a:spcPct val="90000"/>
              </a:lnSpc>
            </a:pPr>
            <a:r>
              <a:rPr lang="en-US" sz="2400" dirty="0">
                <a:cs typeface="Arial" panose="020B0604020202020204" pitchFamily="34" charset="0"/>
              </a:rPr>
              <a:t>The symbol “|” is the pipe.</a:t>
            </a:r>
            <a:endParaRPr lang="en-US" sz="2000" dirty="0">
              <a:cs typeface="Arial" panose="020B0604020202020204" pitchFamily="34" charset="0"/>
            </a:endParaRPr>
          </a:p>
        </p:txBody>
      </p:sp>
    </p:spTree>
    <p:extLst>
      <p:ext uri="{BB962C8B-B14F-4D97-AF65-F5344CB8AC3E}">
        <p14:creationId xmlns:p14="http://schemas.microsoft.com/office/powerpoint/2010/main" xmlns="" val="501890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274529" y="303212"/>
            <a:ext cx="10515600" cy="1325563"/>
          </a:xfrm>
        </p:spPr>
        <p:txBody>
          <a:bodyPr/>
          <a:lstStyle/>
          <a:p>
            <a:r>
              <a:rPr lang="en-US" dirty="0" err="1">
                <a:solidFill>
                  <a:schemeClr val="bg1"/>
                </a:solidFill>
                <a:cs typeface="Times New Roman" panose="02020603050405020304" pitchFamily="18" charset="0"/>
              </a:rPr>
              <a:t>Piplelines</a:t>
            </a:r>
            <a:endParaRPr lang="en-US" dirty="0">
              <a:solidFill>
                <a:schemeClr val="bg1"/>
              </a:solidFill>
              <a:cs typeface="Times New Roman" panose="02020603050405020304" pitchFamily="18" charset="0"/>
            </a:endParaRPr>
          </a:p>
        </p:txBody>
      </p:sp>
      <p:sp>
        <p:nvSpPr>
          <p:cNvPr id="61445" name="Rectangle 3"/>
          <p:cNvSpPr>
            <a:spLocks noGrp="1" noChangeArrowheads="1"/>
          </p:cNvSpPr>
          <p:nvPr>
            <p:ph idx="1"/>
          </p:nvPr>
        </p:nvSpPr>
        <p:spPr>
          <a:xfrm>
            <a:off x="1828800" y="1628775"/>
            <a:ext cx="8650288" cy="4503738"/>
          </a:xfrm>
        </p:spPr>
        <p:txBody>
          <a:bodyPr>
            <a:normAutofit lnSpcReduction="10000"/>
          </a:bodyPr>
          <a:lstStyle/>
          <a:p>
            <a:pPr algn="l" rtl="0" eaLnBrk="1" hangingPunct="1">
              <a:lnSpc>
                <a:spcPct val="90000"/>
              </a:lnSpc>
            </a:pPr>
            <a:endParaRPr lang="en-US" sz="2400" dirty="0">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200" dirty="0" smtClean="0">
                <a:solidFill>
                  <a:srgbClr val="006F6C"/>
                </a:solidFill>
                <a:cs typeface="Arial" panose="020B0604020202020204" pitchFamily="34" charset="0"/>
              </a:rPr>
              <a:t> </a:t>
            </a:r>
            <a:r>
              <a:rPr lang="en-US" sz="2200" dirty="0">
                <a:solidFill>
                  <a:schemeClr val="accent5">
                    <a:lumMod val="75000"/>
                  </a:schemeClr>
                </a:solidFill>
                <a:cs typeface="Arial" panose="020B0604020202020204" pitchFamily="34" charset="0"/>
              </a:rPr>
              <a:t>who | sort</a:t>
            </a:r>
          </a:p>
          <a:p>
            <a:pPr lvl="1" algn="l" rtl="0" eaLnBrk="1" hangingPunct="1">
              <a:lnSpc>
                <a:spcPct val="90000"/>
              </a:lnSpc>
              <a:buFont typeface="Wingdings" panose="05000000000000000000" pitchFamily="2" charset="2"/>
              <a:buNone/>
            </a:pPr>
            <a:r>
              <a:rPr lang="en-US" sz="2000" dirty="0" err="1">
                <a:solidFill>
                  <a:schemeClr val="accent6">
                    <a:lumMod val="75000"/>
                  </a:schemeClr>
                </a:solidFill>
                <a:cs typeface="Arial" panose="020B0604020202020204" pitchFamily="34" charset="0"/>
              </a:rPr>
              <a:t>Ishai</a:t>
            </a:r>
            <a:r>
              <a:rPr lang="en-US" sz="2000" dirty="0">
                <a:solidFill>
                  <a:schemeClr val="accent6">
                    <a:lumMod val="75000"/>
                  </a:schemeClr>
                </a:solidFill>
                <a:cs typeface="Arial" panose="020B0604020202020204" pitchFamily="34" charset="0"/>
              </a:rPr>
              <a:t>	tty12	Apr	6	14:23</a:t>
            </a:r>
          </a:p>
          <a:p>
            <a:pPr lvl="1" algn="l" rtl="0" eaLnBrk="1" hangingPunct="1">
              <a:lnSpc>
                <a:spcPct val="90000"/>
              </a:lnSpc>
              <a:buFont typeface="Wingdings" panose="05000000000000000000" pitchFamily="2" charset="2"/>
              <a:buNone/>
            </a:pPr>
            <a:r>
              <a:rPr lang="en-US" sz="2000" dirty="0" err="1" smtClean="0">
                <a:solidFill>
                  <a:schemeClr val="accent6">
                    <a:lumMod val="75000"/>
                  </a:schemeClr>
                </a:solidFill>
                <a:cs typeface="Arial" panose="020B0604020202020204" pitchFamily="34" charset="0"/>
              </a:rPr>
              <a:t>Liran</a:t>
            </a:r>
            <a:r>
              <a:rPr lang="en-US" sz="2000" dirty="0">
                <a:solidFill>
                  <a:schemeClr val="accent6">
                    <a:lumMod val="75000"/>
                  </a:schemeClr>
                </a:solidFill>
                <a:cs typeface="Arial" panose="020B0604020202020204" pitchFamily="34" charset="0"/>
              </a:rPr>
              <a:t>	tty14	Apr	6	08:15</a:t>
            </a:r>
          </a:p>
          <a:p>
            <a:pPr lvl="1" algn="l" rtl="0" eaLnBrk="1" hangingPunct="1">
              <a:lnSpc>
                <a:spcPct val="90000"/>
              </a:lnSpc>
              <a:buFont typeface="Wingdings" panose="05000000000000000000" pitchFamily="2" charset="2"/>
              <a:buNone/>
            </a:pPr>
            <a:r>
              <a:rPr lang="en-US" sz="2000" dirty="0" err="1">
                <a:solidFill>
                  <a:schemeClr val="accent6">
                    <a:lumMod val="75000"/>
                  </a:schemeClr>
                </a:solidFill>
                <a:cs typeface="Arial" panose="020B0604020202020204" pitchFamily="34" charset="0"/>
              </a:rPr>
              <a:t>Ziv</a:t>
            </a:r>
            <a:r>
              <a:rPr lang="en-US" sz="2000" dirty="0">
                <a:solidFill>
                  <a:schemeClr val="accent6">
                    <a:lumMod val="75000"/>
                  </a:schemeClr>
                </a:solidFill>
                <a:cs typeface="Arial" panose="020B0604020202020204" pitchFamily="34" charset="0"/>
              </a:rPr>
              <a:t>  </a:t>
            </a:r>
            <a:r>
              <a:rPr lang="en-US" sz="2000" dirty="0" smtClean="0">
                <a:solidFill>
                  <a:schemeClr val="accent6">
                    <a:lumMod val="75000"/>
                  </a:schemeClr>
                </a:solidFill>
                <a:cs typeface="Arial" panose="020B0604020202020204" pitchFamily="34" charset="0"/>
              </a:rPr>
              <a:t> </a:t>
            </a:r>
            <a:r>
              <a:rPr lang="en-US" sz="2000" dirty="0">
                <a:solidFill>
                  <a:schemeClr val="accent6">
                    <a:lumMod val="75000"/>
                  </a:schemeClr>
                </a:solidFill>
                <a:cs typeface="Arial" panose="020B0604020202020204" pitchFamily="34" charset="0"/>
              </a:rPr>
              <a:t>	tty19	Apr	6	13:15</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pPr>
            <a:r>
              <a:rPr lang="en-US" sz="2200" dirty="0">
                <a:cs typeface="Arial" panose="020B0604020202020204" pitchFamily="34" charset="0"/>
              </a:rPr>
              <a:t>NOTE: </a:t>
            </a:r>
          </a:p>
          <a:p>
            <a:pPr lvl="2" algn="l" rtl="0" eaLnBrk="1" hangingPunct="1">
              <a:lnSpc>
                <a:spcPct val="90000"/>
              </a:lnSpc>
            </a:pPr>
            <a:r>
              <a:rPr lang="en-US" sz="2200" dirty="0">
                <a:cs typeface="Arial" panose="020B0604020202020204" pitchFamily="34" charset="0"/>
              </a:rPr>
              <a:t>Pipe connects </a:t>
            </a:r>
            <a:r>
              <a:rPr lang="en-US" sz="2200" b="1" u="sng" dirty="0">
                <a:cs typeface="Arial" panose="020B0604020202020204" pitchFamily="34" charset="0"/>
              </a:rPr>
              <a:t>two processes</a:t>
            </a:r>
            <a:r>
              <a:rPr lang="en-US" sz="2200" dirty="0">
                <a:cs typeface="Arial" panose="020B0604020202020204" pitchFamily="34" charset="0"/>
              </a:rPr>
              <a:t>. </a:t>
            </a:r>
          </a:p>
          <a:p>
            <a:pPr lvl="2" algn="l" rtl="0" eaLnBrk="1" hangingPunct="1">
              <a:lnSpc>
                <a:spcPct val="90000"/>
              </a:lnSpc>
            </a:pPr>
            <a:r>
              <a:rPr lang="en-US" sz="2200" dirty="0">
                <a:cs typeface="Arial" panose="020B0604020202020204" pitchFamily="34" charset="0"/>
              </a:rPr>
              <a:t>I/O redirection connects </a:t>
            </a:r>
            <a:r>
              <a:rPr lang="en-US" sz="2200" b="1" u="sng" dirty="0">
                <a:cs typeface="Arial" panose="020B0604020202020204" pitchFamily="34" charset="0"/>
              </a:rPr>
              <a:t>a process and a file</a:t>
            </a:r>
            <a:r>
              <a:rPr lang="en-US" sz="2200" dirty="0">
                <a:cs typeface="Arial" panose="020B0604020202020204" pitchFamily="34" charset="0"/>
              </a:rPr>
              <a:t>. </a:t>
            </a:r>
          </a:p>
        </p:txBody>
      </p:sp>
      <p:grpSp>
        <p:nvGrpSpPr>
          <p:cNvPr id="61446" name="Group 14"/>
          <p:cNvGrpSpPr>
            <a:grpSpLocks/>
          </p:cNvGrpSpPr>
          <p:nvPr/>
        </p:nvGrpSpPr>
        <p:grpSpPr bwMode="auto">
          <a:xfrm>
            <a:off x="2209800" y="4005264"/>
            <a:ext cx="7054850" cy="1158875"/>
            <a:chOff x="432" y="1657"/>
            <a:chExt cx="4444" cy="730"/>
          </a:xfrm>
        </p:grpSpPr>
        <p:sp>
          <p:nvSpPr>
            <p:cNvPr id="1867780" name="Text Box 4"/>
            <p:cNvSpPr txBox="1">
              <a:spLocks noChangeArrowheads="1"/>
            </p:cNvSpPr>
            <p:nvPr/>
          </p:nvSpPr>
          <p:spPr bwMode="auto">
            <a:xfrm>
              <a:off x="432" y="1753"/>
              <a:ext cx="720" cy="316"/>
            </a:xfrm>
            <a:prstGeom prst="rect">
              <a:avLst/>
            </a:prstGeom>
            <a:noFill/>
            <a:ln w="12700">
              <a:solidFill>
                <a:schemeClr val="tx1"/>
              </a:solid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2600">
                  <a:solidFill>
                    <a:prstClr val="black"/>
                  </a:solidFill>
                  <a:effectLst>
                    <a:outerShdw blurRad="38100" dist="38100" dir="2700000" algn="tl">
                      <a:srgbClr val="C0C0C0"/>
                    </a:outerShdw>
                  </a:effectLst>
                  <a:latin typeface="Arial Rounded MT Bold" pitchFamily="34" charset="0"/>
                  <a:cs typeface="David Transparent" pitchFamily="2" charset="-79"/>
                </a:rPr>
                <a:t>who</a:t>
              </a:r>
            </a:p>
          </p:txBody>
        </p:sp>
        <p:sp>
          <p:nvSpPr>
            <p:cNvPr id="61448" name="Line 5"/>
            <p:cNvSpPr>
              <a:spLocks noChangeShapeType="1"/>
            </p:cNvSpPr>
            <p:nvPr/>
          </p:nvSpPr>
          <p:spPr bwMode="auto">
            <a:xfrm>
              <a:off x="1152" y="1897"/>
              <a:ext cx="912" cy="1"/>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61449" name="AutoShape 6"/>
            <p:cNvSpPr>
              <a:spLocks noChangeArrowheads="1"/>
            </p:cNvSpPr>
            <p:nvPr/>
          </p:nvSpPr>
          <p:spPr bwMode="auto">
            <a:xfrm rot="10800000">
              <a:off x="1920" y="1705"/>
              <a:ext cx="672" cy="432"/>
            </a:xfrm>
            <a:prstGeom prst="flowChartMagneticDrum">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61450" name="Line 7"/>
            <p:cNvSpPr>
              <a:spLocks noChangeShapeType="1"/>
            </p:cNvSpPr>
            <p:nvPr/>
          </p:nvSpPr>
          <p:spPr bwMode="auto">
            <a:xfrm>
              <a:off x="2592" y="1897"/>
              <a:ext cx="912" cy="1"/>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1867784" name="Text Box 8"/>
            <p:cNvSpPr txBox="1">
              <a:spLocks noChangeArrowheads="1"/>
            </p:cNvSpPr>
            <p:nvPr/>
          </p:nvSpPr>
          <p:spPr bwMode="auto">
            <a:xfrm>
              <a:off x="3504" y="1753"/>
              <a:ext cx="720" cy="316"/>
            </a:xfrm>
            <a:prstGeom prst="rect">
              <a:avLst/>
            </a:prstGeom>
            <a:noFill/>
            <a:ln w="12700">
              <a:solidFill>
                <a:schemeClr val="tx1"/>
              </a:solidFill>
              <a:miter lim="800000"/>
              <a:headEnd type="none" w="sm" len="sm"/>
              <a:tailEnd type="none" w="sm" len="sm"/>
            </a:ln>
            <a:effectLst/>
          </p:spPr>
          <p:txBody>
            <a:bodyPr lIns="36000">
              <a:spAutoFit/>
            </a:bodyPr>
            <a:lstStyle/>
            <a:p>
              <a:pPr algn="ctr" eaLnBrk="0" hangingPunct="0">
                <a:spcBef>
                  <a:spcPct val="50000"/>
                </a:spcBef>
                <a:spcAft>
                  <a:spcPts val="300"/>
                </a:spcAft>
                <a:buClr>
                  <a:prstClr val="black"/>
                </a:buClr>
                <a:defRPr/>
              </a:pPr>
              <a:r>
                <a:rPr kumimoji="1" lang="en-US" sz="2600">
                  <a:solidFill>
                    <a:prstClr val="black"/>
                  </a:solidFill>
                  <a:effectLst>
                    <a:outerShdw blurRad="38100" dist="38100" dir="2700000" algn="tl">
                      <a:srgbClr val="C0C0C0"/>
                    </a:outerShdw>
                  </a:effectLst>
                  <a:latin typeface="Arial Rounded MT Bold" pitchFamily="34" charset="0"/>
                  <a:cs typeface="David Transparent" pitchFamily="2" charset="-79"/>
                </a:rPr>
                <a:t>sort</a:t>
              </a:r>
            </a:p>
          </p:txBody>
        </p:sp>
        <p:sp>
          <p:nvSpPr>
            <p:cNvPr id="61452" name="Line 9"/>
            <p:cNvSpPr>
              <a:spLocks noChangeShapeType="1"/>
            </p:cNvSpPr>
            <p:nvPr/>
          </p:nvSpPr>
          <p:spPr bwMode="auto">
            <a:xfrm>
              <a:off x="4224" y="1897"/>
              <a:ext cx="480" cy="1"/>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lIns="36000"/>
            <a:lstStyle/>
            <a:p>
              <a:endParaRPr lang="he-IL">
                <a:solidFill>
                  <a:prstClr val="black"/>
                </a:solidFill>
              </a:endParaRPr>
            </a:p>
          </p:txBody>
        </p:sp>
        <p:sp>
          <p:nvSpPr>
            <p:cNvPr id="1867786" name="Text Box 10"/>
            <p:cNvSpPr txBox="1">
              <a:spLocks noChangeArrowheads="1"/>
            </p:cNvSpPr>
            <p:nvPr/>
          </p:nvSpPr>
          <p:spPr bwMode="auto">
            <a:xfrm>
              <a:off x="1296" y="1657"/>
              <a:ext cx="631" cy="250"/>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David Transparent" pitchFamily="2" charset="-79"/>
                </a:rPr>
                <a:t>stdout</a:t>
              </a:r>
            </a:p>
          </p:txBody>
        </p:sp>
        <p:sp>
          <p:nvSpPr>
            <p:cNvPr id="1867787" name="Text Box 11"/>
            <p:cNvSpPr txBox="1">
              <a:spLocks noChangeArrowheads="1"/>
            </p:cNvSpPr>
            <p:nvPr/>
          </p:nvSpPr>
          <p:spPr bwMode="auto">
            <a:xfrm>
              <a:off x="2784" y="1657"/>
              <a:ext cx="480" cy="250"/>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David Transparent" pitchFamily="2" charset="-79"/>
                </a:rPr>
                <a:t>stdin</a:t>
              </a:r>
            </a:p>
          </p:txBody>
        </p:sp>
        <p:sp>
          <p:nvSpPr>
            <p:cNvPr id="1867788" name="Text Box 12"/>
            <p:cNvSpPr txBox="1">
              <a:spLocks noChangeArrowheads="1"/>
            </p:cNvSpPr>
            <p:nvPr/>
          </p:nvSpPr>
          <p:spPr bwMode="auto">
            <a:xfrm>
              <a:off x="2112" y="2137"/>
              <a:ext cx="480" cy="250"/>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David Transparent" pitchFamily="2" charset="-79"/>
                </a:rPr>
                <a:t>pipe</a:t>
              </a:r>
            </a:p>
          </p:txBody>
        </p:sp>
        <p:sp>
          <p:nvSpPr>
            <p:cNvPr id="1867789" name="Text Box 13"/>
            <p:cNvSpPr txBox="1">
              <a:spLocks noChangeArrowheads="1"/>
            </p:cNvSpPr>
            <p:nvPr/>
          </p:nvSpPr>
          <p:spPr bwMode="auto">
            <a:xfrm>
              <a:off x="4224" y="1657"/>
              <a:ext cx="652" cy="250"/>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000">
                  <a:solidFill>
                    <a:prstClr val="black"/>
                  </a:solidFill>
                  <a:effectLst>
                    <a:outerShdw blurRad="38100" dist="38100" dir="2700000" algn="tl">
                      <a:srgbClr val="C0C0C0"/>
                    </a:outerShdw>
                  </a:effectLst>
                  <a:latin typeface="Arial Rounded MT Bold" pitchFamily="34" charset="0"/>
                  <a:cs typeface="David Transparent" pitchFamily="2" charset="-79"/>
                </a:rPr>
                <a:t>stdout</a:t>
              </a:r>
            </a:p>
          </p:txBody>
        </p:sp>
      </p:grpSp>
    </p:spTree>
    <p:extLst>
      <p:ext uri="{BB962C8B-B14F-4D97-AF65-F5344CB8AC3E}">
        <p14:creationId xmlns:p14="http://schemas.microsoft.com/office/powerpoint/2010/main" xmlns="" val="270964724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2501030" y="373857"/>
            <a:ext cx="8229600" cy="1143000"/>
          </a:xfrm>
        </p:spPr>
        <p:txBody>
          <a:bodyPr/>
          <a:lstStyle/>
          <a:p>
            <a:r>
              <a:rPr lang="en-US" dirty="0" err="1">
                <a:solidFill>
                  <a:schemeClr val="bg1"/>
                </a:solidFill>
                <a:cs typeface="Times New Roman" panose="02020603050405020304" pitchFamily="18" charset="0"/>
              </a:rPr>
              <a:t>Piplelines</a:t>
            </a:r>
            <a:r>
              <a:rPr lang="en-US" dirty="0">
                <a:solidFill>
                  <a:schemeClr val="bg1"/>
                </a:solidFill>
                <a:cs typeface="Times New Roman" panose="02020603050405020304" pitchFamily="18" charset="0"/>
              </a:rPr>
              <a:t> and </a:t>
            </a:r>
            <a:r>
              <a:rPr lang="en-US" dirty="0" err="1">
                <a:solidFill>
                  <a:schemeClr val="bg1"/>
                </a:solidFill>
                <a:cs typeface="Times New Roman" panose="02020603050405020304" pitchFamily="18" charset="0"/>
              </a:rPr>
              <a:t>stderrr</a:t>
            </a:r>
            <a:endParaRPr lang="en-US" dirty="0">
              <a:solidFill>
                <a:schemeClr val="bg1"/>
              </a:solidFill>
              <a:cs typeface="Times New Roman" panose="02020603050405020304" pitchFamily="18" charset="0"/>
            </a:endParaRPr>
          </a:p>
        </p:txBody>
      </p:sp>
      <p:sp>
        <p:nvSpPr>
          <p:cNvPr id="62469" name="Rectangle 3"/>
          <p:cNvSpPr>
            <a:spLocks noGrp="1" noChangeArrowheads="1"/>
          </p:cNvSpPr>
          <p:nvPr>
            <p:ph idx="1"/>
          </p:nvPr>
        </p:nvSpPr>
        <p:spPr>
          <a:xfrm>
            <a:off x="1828800" y="1628775"/>
            <a:ext cx="8650288" cy="4503738"/>
          </a:xfrm>
        </p:spPr>
        <p:txBody>
          <a:bodyPr/>
          <a:lstStyle/>
          <a:p>
            <a:pPr algn="l" rtl="0" eaLnBrk="1" hangingPunct="1">
              <a:lnSpc>
                <a:spcPct val="90000"/>
              </a:lnSpc>
            </a:pPr>
            <a:endParaRPr lang="en-US" sz="2400" dirty="0">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200" dirty="0" smtClean="0">
                <a:solidFill>
                  <a:srgbClr val="006F6C"/>
                </a:solidFill>
                <a:cs typeface="Arial" panose="020B0604020202020204" pitchFamily="34" charset="0"/>
              </a:rPr>
              <a:t> </a:t>
            </a:r>
            <a:r>
              <a:rPr lang="en-US" sz="2200" dirty="0" err="1">
                <a:solidFill>
                  <a:schemeClr val="accent5">
                    <a:lumMod val="75000"/>
                  </a:schemeClr>
                </a:solidFill>
                <a:cs typeface="Arial" panose="020B0604020202020204" pitchFamily="34" charset="0"/>
              </a:rPr>
              <a:t>program_a</a:t>
            </a:r>
            <a:r>
              <a:rPr lang="en-US" sz="2200" dirty="0">
                <a:solidFill>
                  <a:schemeClr val="accent5">
                    <a:lumMod val="75000"/>
                  </a:schemeClr>
                </a:solidFill>
                <a:cs typeface="Arial" panose="020B0604020202020204" pitchFamily="34" charset="0"/>
              </a:rPr>
              <a:t> 2&gt;&amp;1 | </a:t>
            </a:r>
            <a:r>
              <a:rPr lang="en-US" sz="2200" dirty="0" err="1">
                <a:solidFill>
                  <a:schemeClr val="accent5">
                    <a:lumMod val="75000"/>
                  </a:schemeClr>
                </a:solidFill>
                <a:cs typeface="Arial" panose="020B0604020202020204" pitchFamily="34" charset="0"/>
              </a:rPr>
              <a:t>program_b</a:t>
            </a:r>
            <a:endParaRPr lang="en-US" sz="2200" dirty="0">
              <a:solidFill>
                <a:schemeClr val="accent5">
                  <a:lumMod val="75000"/>
                </a:schemeClr>
              </a:solidFill>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 </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r>
              <a:rPr lang="en-US" dirty="0" err="1">
                <a:cs typeface="Arial" panose="020B0604020202020204" pitchFamily="34" charset="0"/>
              </a:rPr>
              <a:t>Program_a’s</a:t>
            </a:r>
            <a:r>
              <a:rPr lang="en-US" dirty="0">
                <a:cs typeface="Arial" panose="020B0604020202020204" pitchFamily="34" charset="0"/>
              </a:rPr>
              <a:t> </a:t>
            </a:r>
            <a:r>
              <a:rPr lang="en-US" dirty="0" err="1">
                <a:cs typeface="Arial" panose="020B0604020202020204" pitchFamily="34" charset="0"/>
              </a:rPr>
              <a:t>stderr</a:t>
            </a:r>
            <a:r>
              <a:rPr lang="en-US" dirty="0">
                <a:cs typeface="Arial" panose="020B0604020202020204" pitchFamily="34" charset="0"/>
              </a:rPr>
              <a:t> stream is redirected to the same stream as </a:t>
            </a:r>
            <a:r>
              <a:rPr lang="en-US" dirty="0" err="1">
                <a:cs typeface="Arial" panose="020B0604020202020204" pitchFamily="34" charset="0"/>
              </a:rPr>
              <a:t>stdout</a:t>
            </a:r>
            <a:r>
              <a:rPr lang="en-US" dirty="0">
                <a:cs typeface="Arial" panose="020B0604020202020204" pitchFamily="34" charset="0"/>
              </a:rPr>
              <a:t> (&amp;1)</a:t>
            </a:r>
          </a:p>
          <a:p>
            <a:pPr lvl="1" algn="l" rtl="0" eaLnBrk="1" hangingPunct="1"/>
            <a:endParaRPr lang="en-US" dirty="0">
              <a:cs typeface="Arial" panose="020B0604020202020204" pitchFamily="34" charset="0"/>
            </a:endParaRPr>
          </a:p>
          <a:p>
            <a:pPr lvl="1" algn="l" rtl="0" eaLnBrk="1" hangingPunct="1"/>
            <a:r>
              <a:rPr lang="en-US" dirty="0">
                <a:cs typeface="Arial" panose="020B0604020202020204" pitchFamily="34" charset="0"/>
              </a:rPr>
              <a:t>Program a’s </a:t>
            </a:r>
            <a:r>
              <a:rPr lang="en-US" dirty="0" err="1">
                <a:cs typeface="Arial" panose="020B0604020202020204" pitchFamily="34" charset="0"/>
              </a:rPr>
              <a:t>stdout</a:t>
            </a:r>
            <a:r>
              <a:rPr lang="en-US" dirty="0">
                <a:cs typeface="Arial" panose="020B0604020202020204" pitchFamily="34" charset="0"/>
              </a:rPr>
              <a:t> is </a:t>
            </a:r>
            <a:r>
              <a:rPr lang="en-US" dirty="0" smtClean="0">
                <a:cs typeface="Arial" panose="020B0604020202020204" pitchFamily="34" charset="0"/>
              </a:rPr>
              <a:t>redirected </a:t>
            </a:r>
            <a:r>
              <a:rPr lang="en-US" dirty="0">
                <a:cs typeface="Arial" panose="020B0604020202020204" pitchFamily="34" charset="0"/>
              </a:rPr>
              <a:t>to the </a:t>
            </a:r>
            <a:r>
              <a:rPr lang="en-US" dirty="0" err="1">
                <a:cs typeface="Arial" panose="020B0604020202020204" pitchFamily="34" charset="0"/>
              </a:rPr>
              <a:t>stdin</a:t>
            </a:r>
            <a:r>
              <a:rPr lang="en-US" dirty="0">
                <a:cs typeface="Arial" panose="020B0604020202020204" pitchFamily="34" charset="0"/>
              </a:rPr>
              <a:t> of </a:t>
            </a:r>
            <a:r>
              <a:rPr lang="en-US" dirty="0" err="1">
                <a:cs typeface="Arial" panose="020B0604020202020204" pitchFamily="34" charset="0"/>
              </a:rPr>
              <a:t>program_b</a:t>
            </a:r>
            <a:endParaRPr lang="en-US" dirty="0">
              <a:cs typeface="Arial" panose="020B0604020202020204" pitchFamily="34" charset="0"/>
            </a:endParaRPr>
          </a:p>
        </p:txBody>
      </p:sp>
    </p:spTree>
    <p:extLst>
      <p:ext uri="{BB962C8B-B14F-4D97-AF65-F5344CB8AC3E}">
        <p14:creationId xmlns:p14="http://schemas.microsoft.com/office/powerpoint/2010/main" xmlns="" val="4368307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287055" y="303212"/>
            <a:ext cx="10515600" cy="1325563"/>
          </a:xfrm>
        </p:spPr>
        <p:txBody>
          <a:bodyPr/>
          <a:lstStyle/>
          <a:p>
            <a:r>
              <a:rPr lang="en-US" dirty="0">
                <a:solidFill>
                  <a:schemeClr val="bg1"/>
                </a:solidFill>
                <a:cs typeface="Times New Roman" panose="02020603050405020304" pitchFamily="18" charset="0"/>
              </a:rPr>
              <a:t>Filters</a:t>
            </a:r>
          </a:p>
        </p:txBody>
      </p:sp>
      <p:sp>
        <p:nvSpPr>
          <p:cNvPr id="63493" name="Rectangle 3"/>
          <p:cNvSpPr>
            <a:spLocks noGrp="1" noChangeArrowheads="1"/>
          </p:cNvSpPr>
          <p:nvPr>
            <p:ph idx="1"/>
          </p:nvPr>
        </p:nvSpPr>
        <p:spPr>
          <a:xfrm>
            <a:off x="1828800" y="1628775"/>
            <a:ext cx="8650288" cy="4503738"/>
          </a:xfrm>
        </p:spPr>
        <p:txBody>
          <a:bodyPr>
            <a:normAutofit fontScale="92500" lnSpcReduction="10000"/>
          </a:bodyPr>
          <a:lstStyle/>
          <a:p>
            <a:pPr lvl="1" algn="l" rtl="0" eaLnBrk="1" hangingPunct="1">
              <a:lnSpc>
                <a:spcPct val="90000"/>
              </a:lnSpc>
            </a:pPr>
            <a:r>
              <a:rPr lang="en-US" dirty="0">
                <a:cs typeface="Arial" panose="020B0604020202020204" pitchFamily="34" charset="0"/>
              </a:rPr>
              <a:t>Some programs of </a:t>
            </a:r>
            <a:r>
              <a:rPr lang="en-US" dirty="0" smtClean="0">
                <a:cs typeface="Arial" panose="020B0604020202020204" pitchFamily="34" charset="0"/>
              </a:rPr>
              <a:t>Linux </a:t>
            </a:r>
            <a:r>
              <a:rPr lang="en-US" dirty="0">
                <a:cs typeface="Arial" panose="020B0604020202020204" pitchFamily="34" charset="0"/>
              </a:rPr>
              <a:t>can be used as filters.</a:t>
            </a:r>
          </a:p>
          <a:p>
            <a:pPr lvl="1" algn="l" rtl="0" eaLnBrk="1" hangingPunct="1">
              <a:lnSpc>
                <a:spcPct val="90000"/>
              </a:lnSpc>
            </a:pPr>
            <a:r>
              <a:rPr lang="en-US" dirty="0">
                <a:cs typeface="Arial" panose="020B0604020202020204" pitchFamily="34" charset="0"/>
              </a:rPr>
              <a:t>They work on an input stream and provide an output stream</a:t>
            </a:r>
          </a:p>
          <a:p>
            <a:pPr lvl="1" algn="l" rtl="0">
              <a:buNone/>
            </a:pPr>
            <a:r>
              <a:rPr lang="en-US" sz="2000" dirty="0">
                <a:solidFill>
                  <a:schemeClr val="bg1">
                    <a:lumMod val="50000"/>
                  </a:schemeClr>
                </a:solidFill>
                <a:cs typeface="Arial" panose="020B0604020202020204" pitchFamily="34" charset="0"/>
              </a:rPr>
              <a:t>PROMPT&gt;</a:t>
            </a:r>
            <a:r>
              <a:rPr lang="en-US" sz="2200" dirty="0" smtClean="0">
                <a:solidFill>
                  <a:srgbClr val="006F6C"/>
                </a:solidFill>
                <a:cs typeface="Arial" panose="020B0604020202020204" pitchFamily="34" charset="0"/>
              </a:rPr>
              <a:t> </a:t>
            </a:r>
            <a:r>
              <a:rPr lang="en-US" sz="2200" dirty="0">
                <a:solidFill>
                  <a:srgbClr val="006F6C"/>
                </a:solidFill>
                <a:cs typeface="Arial" panose="020B0604020202020204" pitchFamily="34" charset="0"/>
              </a:rPr>
              <a:t>program | filter1 | filter2 | … | </a:t>
            </a:r>
            <a:r>
              <a:rPr lang="en-US" sz="2200" dirty="0" err="1">
                <a:solidFill>
                  <a:srgbClr val="006F6C"/>
                </a:solidFill>
                <a:cs typeface="Arial" panose="020B0604020202020204" pitchFamily="34" charset="0"/>
              </a:rPr>
              <a:t>filterN</a:t>
            </a:r>
            <a:endParaRPr lang="en-US" sz="2200" dirty="0">
              <a:solidFill>
                <a:srgbClr val="006F6C"/>
              </a:solidFill>
              <a:cs typeface="Arial" panose="020B0604020202020204" pitchFamily="34" charset="0"/>
            </a:endParaRPr>
          </a:p>
          <a:p>
            <a:pPr lvl="1" algn="l" rtl="0" eaLnBrk="1" hangingPunct="1">
              <a:lnSpc>
                <a:spcPct val="90000"/>
              </a:lnSpc>
              <a:buFont typeface="Wingdings" panose="05000000000000000000" pitchFamily="2" charset="2"/>
              <a:buNone/>
            </a:pPr>
            <a:endParaRPr lang="en-US" sz="2200" dirty="0">
              <a:cs typeface="Arial" panose="020B0604020202020204" pitchFamily="34" charset="0"/>
            </a:endParaRPr>
          </a:p>
          <a:p>
            <a:pPr lvl="1" algn="l" rtl="0" eaLnBrk="1" hangingPunct="1">
              <a:lnSpc>
                <a:spcPct val="90000"/>
              </a:lnSpc>
            </a:pPr>
            <a:r>
              <a:rPr lang="en-US" dirty="0">
                <a:cs typeface="Arial" panose="020B0604020202020204" pitchFamily="34" charset="0"/>
              </a:rPr>
              <a:t>Examples:</a:t>
            </a:r>
          </a:p>
          <a:p>
            <a:pPr lvl="1" algn="l" rtl="0" eaLnBrk="1" hangingPunct="1">
              <a:lnSpc>
                <a:spcPct val="90000"/>
              </a:lnSpc>
            </a:pPr>
            <a:endParaRPr lang="en-US" dirty="0">
              <a:cs typeface="Arial" panose="020B0604020202020204" pitchFamily="34" charset="0"/>
            </a:endParaRPr>
          </a:p>
          <a:p>
            <a:pPr lvl="1" algn="l" rtl="0" eaLnBrk="1" hangingPunct="1">
              <a:lnSpc>
                <a:spcPct val="90000"/>
              </a:lnSpc>
            </a:pPr>
            <a:endParaRPr lang="en-US" dirty="0">
              <a:cs typeface="Arial" panose="020B0604020202020204" pitchFamily="34" charset="0"/>
            </a:endParaRPr>
          </a:p>
          <a:p>
            <a:pPr lvl="1" algn="l" rtl="0" eaLnBrk="1" hangingPunct="1">
              <a:lnSpc>
                <a:spcPct val="90000"/>
              </a:lnSpc>
            </a:pPr>
            <a:endParaRPr lang="en-US" dirty="0">
              <a:cs typeface="Arial" panose="020B0604020202020204" pitchFamily="34" charset="0"/>
            </a:endParaRPr>
          </a:p>
          <a:p>
            <a:pPr lvl="1" algn="l" rtl="0" eaLnBrk="1" hangingPunct="1">
              <a:lnSpc>
                <a:spcPct val="90000"/>
              </a:lnSpc>
            </a:pPr>
            <a:endParaRPr lang="en-US"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solidFill>
                <a:srgbClr val="006F6C"/>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sort file | </a:t>
            </a:r>
            <a:r>
              <a:rPr lang="en-US" sz="2000" dirty="0" err="1">
                <a:solidFill>
                  <a:schemeClr val="accent5">
                    <a:lumMod val="75000"/>
                  </a:schemeClr>
                </a:solidFill>
                <a:cs typeface="Arial" panose="020B0604020202020204" pitchFamily="34" charset="0"/>
              </a:rPr>
              <a:t>uniq</a:t>
            </a:r>
            <a:r>
              <a:rPr lang="en-US" sz="2000" dirty="0">
                <a:solidFill>
                  <a:schemeClr val="accent5">
                    <a:lumMod val="75000"/>
                  </a:schemeClr>
                </a:solidFill>
                <a:cs typeface="Arial" panose="020B0604020202020204" pitchFamily="34" charset="0"/>
              </a:rPr>
              <a:t> –c | sort -</a:t>
            </a:r>
            <a:r>
              <a:rPr lang="en-US" sz="2000" dirty="0">
                <a:solidFill>
                  <a:srgbClr val="006F6C"/>
                </a:solidFill>
                <a:cs typeface="Arial" panose="020B0604020202020204" pitchFamily="34" charset="0"/>
              </a:rPr>
              <a:t>n</a:t>
            </a:r>
          </a:p>
          <a:p>
            <a:pPr lvl="1" algn="l" rtl="0">
              <a:buNone/>
            </a:pPr>
            <a:r>
              <a:rPr lang="en-US" sz="2000" dirty="0">
                <a:solidFill>
                  <a:schemeClr val="bg1">
                    <a:lumMod val="50000"/>
                  </a:schemeClr>
                </a:solidFill>
                <a:cs typeface="Arial" panose="020B0604020202020204" pitchFamily="34" charset="0"/>
              </a:rPr>
              <a:t>PROMPT&gt;</a:t>
            </a:r>
            <a:r>
              <a:rPr lang="en-US" sz="2000" dirty="0" smtClean="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cat file | head</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2" algn="l" rtl="0" eaLnBrk="1" hangingPunct="1">
              <a:lnSpc>
                <a:spcPct val="90000"/>
              </a:lnSpc>
              <a:buFont typeface="Wingdings" panose="05000000000000000000" pitchFamily="2" charset="2"/>
              <a:buNone/>
            </a:pPr>
            <a:r>
              <a:rPr lang="en-US" dirty="0">
                <a:cs typeface="Arial" panose="020B0604020202020204" pitchFamily="34" charset="0"/>
              </a:rPr>
              <a:t> </a:t>
            </a:r>
          </a:p>
        </p:txBody>
      </p:sp>
      <p:graphicFrame>
        <p:nvGraphicFramePr>
          <p:cNvPr id="17" name="Table 16"/>
          <p:cNvGraphicFramePr>
            <a:graphicFrameLocks noGrp="1"/>
          </p:cNvGraphicFramePr>
          <p:nvPr>
            <p:extLst>
              <p:ext uri="{D42A27DB-BD31-4B8C-83A1-F6EECF244321}">
                <p14:modId xmlns:p14="http://schemas.microsoft.com/office/powerpoint/2010/main" xmlns="" val="76991753"/>
              </p:ext>
            </p:extLst>
          </p:nvPr>
        </p:nvGraphicFramePr>
        <p:xfrm>
          <a:off x="4007676" y="2974475"/>
          <a:ext cx="4800600" cy="2042142"/>
        </p:xfrm>
        <a:graphic>
          <a:graphicData uri="http://schemas.openxmlformats.org/drawingml/2006/table">
            <a:tbl>
              <a:tblPr rtl="1" firstRow="1" bandRow="1">
                <a:tableStyleId>{5FD0F851-EC5A-4D38-B0AD-8093EC10F338}</a:tableStyleId>
              </a:tblPr>
              <a:tblGrid>
                <a:gridCol w="2395842"/>
                <a:gridCol w="2404758"/>
              </a:tblGrid>
              <a:tr h="1706562">
                <a:tc>
                  <a:txBody>
                    <a:bodyPr/>
                    <a:lstStyle/>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tee</a:t>
                      </a: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compress</a:t>
                      </a: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uniq</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wc</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awk</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lang="en-US" sz="2000" b="0" dirty="0" err="1" smtClean="0"/>
                        <a:t>tr</a:t>
                      </a:r>
                      <a:endParaRPr lang="he-IL" sz="1800" b="0" dirty="0"/>
                    </a:p>
                  </a:txBody>
                  <a:tcPr marL="91454" marR="91454" marT="45711" marB="45711">
                    <a:lnL>
                      <a:noFill/>
                    </a:lnL>
                    <a:lnR>
                      <a:noFill/>
                    </a:lnR>
                    <a:lnT w="12700" cmpd="sng">
                      <a:noFill/>
                    </a:lnT>
                    <a:lnB w="12700" cmpd="sng">
                      <a:noFill/>
                    </a:lnB>
                    <a:lnTlToBr w="12700" cmpd="sng">
                      <a:noFill/>
                      <a:prstDash val="solid"/>
                    </a:lnTlToBr>
                    <a:lnBlToTr w="12700" cmpd="sng">
                      <a:noFill/>
                      <a:prstDash val="solid"/>
                    </a:lnBlToTr>
                  </a:tcPr>
                </a:tc>
                <a:tc>
                  <a:txBody>
                    <a:bodyPr/>
                    <a:lstStyle/>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cat</a:t>
                      </a: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err="1" smtClean="0">
                          <a:ln>
                            <a:noFill/>
                          </a:ln>
                          <a:solidFill>
                            <a:srgbClr val="000000"/>
                          </a:solidFill>
                          <a:effectLst/>
                          <a:uLnTx/>
                          <a:uFillTx/>
                          <a:latin typeface="+mn-lt"/>
                          <a:ea typeface="+mn-ea"/>
                          <a:cs typeface="+mn-cs"/>
                        </a:rPr>
                        <a:t>grep</a:t>
                      </a:r>
                      <a:endParaRPr kumimoji="0" lang="en-US" sz="2000" b="0" i="0" u="none" strike="noStrike" kern="0" cap="none" spc="0" normalizeH="0" baseline="0" noProof="0" dirty="0" smtClean="0">
                        <a:ln>
                          <a:noFill/>
                        </a:ln>
                        <a:solidFill>
                          <a:srgbClr val="000000"/>
                        </a:solidFill>
                        <a:effectLst/>
                        <a:uLnTx/>
                        <a:uFillTx/>
                        <a:latin typeface="+mn-lt"/>
                        <a:ea typeface="+mn-ea"/>
                        <a:cs typeface="+mn-cs"/>
                      </a:endParaRP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sort</a:t>
                      </a: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head</a:t>
                      </a:r>
                    </a:p>
                    <a:p>
                      <a:pPr marL="228600" marR="0" lvl="2" indent="-228600" algn="l" defTabSz="914400" rtl="0" eaLnBrk="1" fontAlgn="base" latinLnBrk="0" hangingPunct="1">
                        <a:lnSpc>
                          <a:spcPct val="90000"/>
                        </a:lnSpc>
                        <a:spcBef>
                          <a:spcPct val="20000"/>
                        </a:spcBef>
                        <a:spcAft>
                          <a:spcPct val="0"/>
                        </a:spcAft>
                        <a:buClr>
                          <a:srgbClr val="009999"/>
                        </a:buClr>
                        <a:buSzPct val="90000"/>
                        <a:buFont typeface="Wingdings" pitchFamily="2" charset="2"/>
                        <a:buChar char="§"/>
                        <a:tabLst/>
                        <a:defRPr/>
                      </a:pPr>
                      <a:r>
                        <a:rPr kumimoji="0" lang="en-US" sz="2000" b="0" i="0" u="none" strike="noStrike" kern="0" cap="none" spc="0" normalizeH="0" baseline="0" noProof="0" dirty="0" smtClean="0">
                          <a:ln>
                            <a:noFill/>
                          </a:ln>
                          <a:solidFill>
                            <a:srgbClr val="000000"/>
                          </a:solidFill>
                          <a:effectLst/>
                          <a:uLnTx/>
                          <a:uFillTx/>
                          <a:latin typeface="+mn-lt"/>
                          <a:ea typeface="+mn-ea"/>
                          <a:cs typeface="+mn-cs"/>
                        </a:rPr>
                        <a:t>tail</a:t>
                      </a:r>
                      <a:endParaRPr lang="he-IL" sz="1800" dirty="0"/>
                    </a:p>
                  </a:txBody>
                  <a:tcPr marL="91454" marR="91454" marT="45711" marB="45711">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181078025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399789" y="320675"/>
            <a:ext cx="10515600" cy="1325563"/>
          </a:xfrm>
        </p:spPr>
        <p:txBody>
          <a:bodyPr/>
          <a:lstStyle/>
          <a:p>
            <a:r>
              <a:rPr lang="en-US" dirty="0" smtClean="0">
                <a:solidFill>
                  <a:schemeClr val="bg1"/>
                </a:solidFill>
                <a:cs typeface="Times New Roman" panose="02020603050405020304" pitchFamily="18" charset="0"/>
              </a:rPr>
              <a:t>Command Line Substitution – `</a:t>
            </a:r>
            <a:r>
              <a:rPr lang="en-US" dirty="0" err="1" smtClean="0">
                <a:solidFill>
                  <a:schemeClr val="bg1"/>
                </a:solidFill>
                <a:cs typeface="Times New Roman" panose="02020603050405020304" pitchFamily="18" charset="0"/>
              </a:rPr>
              <a:t>cmd</a:t>
            </a:r>
            <a:r>
              <a:rPr lang="en-US" dirty="0" smtClean="0">
                <a:solidFill>
                  <a:schemeClr val="bg1"/>
                </a:solidFill>
                <a:cs typeface="Times New Roman" panose="02020603050405020304" pitchFamily="18" charset="0"/>
              </a:rPr>
              <a:t>`</a:t>
            </a:r>
            <a:endParaRPr lang="en-US" dirty="0">
              <a:solidFill>
                <a:schemeClr val="bg1"/>
              </a:solidFill>
              <a:cs typeface="Times New Roman" panose="02020603050405020304" pitchFamily="18" charset="0"/>
            </a:endParaRPr>
          </a:p>
        </p:txBody>
      </p:sp>
      <p:sp>
        <p:nvSpPr>
          <p:cNvPr id="28677" name="Rectangle 3"/>
          <p:cNvSpPr>
            <a:spLocks noGrp="1" noChangeArrowheads="1"/>
          </p:cNvSpPr>
          <p:nvPr>
            <p:ph idx="1"/>
          </p:nvPr>
        </p:nvSpPr>
        <p:spPr/>
        <p:txBody>
          <a:bodyPr/>
          <a:lstStyle/>
          <a:p>
            <a:pPr algn="l" rtl="0" eaLnBrk="1" hangingPunct="1">
              <a:defRPr/>
            </a:pPr>
            <a:r>
              <a:rPr lang="en-US" sz="2400" dirty="0"/>
              <a:t>Substitute output of enclosed </a:t>
            </a:r>
            <a:r>
              <a:rPr lang="en-US" sz="2400" dirty="0" smtClean="0"/>
              <a:t>command</a:t>
            </a:r>
            <a:endParaRPr lang="en-US" sz="2000" dirty="0" smtClean="0">
              <a:solidFill>
                <a:schemeClr val="bg1">
                  <a:lumMod val="50000"/>
                </a:schemeClr>
              </a:solidFill>
              <a:cs typeface="Arial" panose="020B0604020202020204" pitchFamily="34" charset="0"/>
            </a:endParaRPr>
          </a:p>
          <a:p>
            <a:pPr lvl="1" algn="l" rtl="0">
              <a:buNone/>
              <a:defRPr/>
            </a:pP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smtClean="0">
                <a:solidFill>
                  <a:srgbClr val="006F6C"/>
                </a:solidFill>
              </a:rPr>
              <a:t> </a:t>
            </a:r>
            <a:r>
              <a:rPr lang="en-US" sz="2000" dirty="0" smtClean="0">
                <a:solidFill>
                  <a:schemeClr val="accent5">
                    <a:lumMod val="75000"/>
                  </a:schemeClr>
                </a:solidFill>
              </a:rPr>
              <a:t>PATH=$PATH:`</a:t>
            </a:r>
            <a:r>
              <a:rPr lang="en-US" sz="2000" dirty="0" err="1">
                <a:solidFill>
                  <a:schemeClr val="accent5">
                    <a:lumMod val="75000"/>
                  </a:schemeClr>
                </a:solidFill>
              </a:rPr>
              <a:t>pwd</a:t>
            </a:r>
            <a:r>
              <a:rPr lang="en-US" sz="2000" dirty="0" smtClean="0">
                <a:solidFill>
                  <a:schemeClr val="accent5">
                    <a:lumMod val="75000"/>
                  </a:schemeClr>
                </a:solidFill>
              </a:rPr>
              <a:t>`</a:t>
            </a:r>
            <a:r>
              <a:rPr lang="en-US" sz="2000" dirty="0"/>
              <a:t>	- updates path variable</a:t>
            </a:r>
          </a:p>
          <a:p>
            <a:pPr marL="0" indent="0" algn="l" rtl="0" eaLnBrk="1" hangingPunct="1">
              <a:buNone/>
              <a:defRPr/>
            </a:pPr>
            <a:endParaRPr lang="en-US" sz="2400" dirty="0" smtClean="0">
              <a:solidFill>
                <a:srgbClr val="000000"/>
              </a:solidFill>
            </a:endParaRPr>
          </a:p>
          <a:p>
            <a:pPr algn="l" rtl="0" eaLnBrk="1" hangingPunct="1">
              <a:defRPr/>
            </a:pPr>
            <a:r>
              <a:rPr lang="en-US" sz="2400" dirty="0" smtClean="0">
                <a:solidFill>
                  <a:srgbClr val="000000"/>
                </a:solidFill>
              </a:rPr>
              <a:t>The </a:t>
            </a:r>
            <a:r>
              <a:rPr lang="en-US" sz="2400" dirty="0">
                <a:solidFill>
                  <a:srgbClr val="000000"/>
                </a:solidFill>
              </a:rPr>
              <a:t>text between the ` ` is executed in a separate shell and any output that is written to the </a:t>
            </a:r>
            <a:r>
              <a:rPr lang="en-US" sz="2400" dirty="0" err="1">
                <a:solidFill>
                  <a:srgbClr val="000000"/>
                </a:solidFill>
              </a:rPr>
              <a:t>stdout</a:t>
            </a:r>
            <a:r>
              <a:rPr lang="en-US" sz="2400" dirty="0">
                <a:solidFill>
                  <a:srgbClr val="000000"/>
                </a:solidFill>
              </a:rPr>
              <a:t> is captured and replaces the ` ` </a:t>
            </a:r>
            <a:r>
              <a:rPr lang="en-US" sz="2400" dirty="0" smtClean="0">
                <a:solidFill>
                  <a:srgbClr val="000000"/>
                </a:solidFill>
              </a:rPr>
              <a:t>command.</a:t>
            </a:r>
          </a:p>
          <a:p>
            <a:pPr marL="0" indent="0" algn="l" rtl="0" eaLnBrk="1" hangingPunct="1">
              <a:buNone/>
              <a:defRPr/>
            </a:pPr>
            <a:r>
              <a:rPr lang="en-US" sz="2400" dirty="0" smtClean="0">
                <a:solidFill>
                  <a:srgbClr val="000000"/>
                </a:solidFill>
                <a:cs typeface="Arial" panose="020B0604020202020204" pitchFamily="34" charset="0"/>
              </a:rPr>
              <a:t>    </a:t>
            </a: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a:solidFill>
                  <a:srgbClr val="006F6C"/>
                </a:solidFill>
              </a:rPr>
              <a:t> </a:t>
            </a:r>
            <a:r>
              <a:rPr lang="en-US" sz="2000" dirty="0" err="1" smtClean="0">
                <a:solidFill>
                  <a:schemeClr val="accent5">
                    <a:lumMod val="75000"/>
                  </a:schemeClr>
                </a:solidFill>
              </a:rPr>
              <a:t>pwd</a:t>
            </a:r>
            <a:endParaRPr lang="en-US" sz="2000" dirty="0">
              <a:solidFill>
                <a:schemeClr val="accent5">
                  <a:lumMod val="75000"/>
                </a:schemeClr>
              </a:solidFill>
            </a:endParaRPr>
          </a:p>
          <a:p>
            <a:pPr marL="0" indent="0" algn="l" rtl="0" eaLnBrk="1" hangingPunct="1">
              <a:buNone/>
              <a:defRPr/>
            </a:pPr>
            <a:r>
              <a:rPr lang="en-US" sz="2000" dirty="0">
                <a:solidFill>
                  <a:schemeClr val="accent5">
                    <a:lumMod val="75000"/>
                  </a:schemeClr>
                </a:solidFill>
              </a:rPr>
              <a:t> </a:t>
            </a:r>
            <a:r>
              <a:rPr lang="en-US" sz="2000" dirty="0" smtClean="0">
                <a:solidFill>
                  <a:schemeClr val="accent5">
                    <a:lumMod val="75000"/>
                  </a:schemeClr>
                </a:solidFill>
              </a:rPr>
              <a:t>    </a:t>
            </a:r>
            <a:r>
              <a:rPr lang="en-US" sz="2000" dirty="0" smtClean="0">
                <a:solidFill>
                  <a:schemeClr val="accent6">
                    <a:lumMod val="75000"/>
                  </a:schemeClr>
                </a:solidFill>
              </a:rPr>
              <a:t>/</a:t>
            </a:r>
            <a:r>
              <a:rPr lang="en-US" sz="2000" dirty="0" err="1" smtClean="0">
                <a:solidFill>
                  <a:schemeClr val="accent6">
                    <a:lumMod val="75000"/>
                  </a:schemeClr>
                </a:solidFill>
              </a:rPr>
              <a:t>bsmh</a:t>
            </a:r>
            <a:r>
              <a:rPr lang="en-US" sz="2000" dirty="0" smtClean="0">
                <a:solidFill>
                  <a:schemeClr val="accent6">
                    <a:lumMod val="75000"/>
                  </a:schemeClr>
                </a:solidFill>
              </a:rPr>
              <a:t>/courses/w61/w6100/project</a:t>
            </a:r>
            <a:endParaRPr lang="en-US" sz="2000" dirty="0">
              <a:solidFill>
                <a:schemeClr val="accent6">
                  <a:lumMod val="75000"/>
                </a:schemeClr>
              </a:solidFill>
            </a:endParaRPr>
          </a:p>
          <a:p>
            <a:pPr algn="l" rtl="0">
              <a:buNone/>
              <a:defRPr/>
            </a:pPr>
            <a:r>
              <a:rPr lang="en-US" sz="2000" dirty="0">
                <a:solidFill>
                  <a:srgbClr val="006F6C"/>
                </a:solidFill>
              </a:rPr>
              <a:t>	</a:t>
            </a:r>
            <a:r>
              <a:rPr lang="en-US" sz="2000" dirty="0">
                <a:solidFill>
                  <a:schemeClr val="bg1">
                    <a:lumMod val="50000"/>
                  </a:schemeClr>
                </a:solidFill>
                <a:cs typeface="Arial" panose="020B0604020202020204" pitchFamily="34" charset="0"/>
              </a:rPr>
              <a:t> PROMPT&gt;</a:t>
            </a:r>
            <a:r>
              <a:rPr lang="en-US" sz="2000" dirty="0">
                <a:solidFill>
                  <a:srgbClr val="006F6C"/>
                </a:solidFill>
              </a:rPr>
              <a:t> </a:t>
            </a:r>
            <a:r>
              <a:rPr lang="en-US" sz="2000" dirty="0">
                <a:solidFill>
                  <a:schemeClr val="accent5">
                    <a:lumMod val="75000"/>
                  </a:schemeClr>
                </a:solidFill>
              </a:rPr>
              <a:t>PATH=$PATH:`</a:t>
            </a:r>
            <a:r>
              <a:rPr lang="en-US" sz="2000" dirty="0" err="1">
                <a:solidFill>
                  <a:schemeClr val="accent5">
                    <a:lumMod val="75000"/>
                  </a:schemeClr>
                </a:solidFill>
              </a:rPr>
              <a:t>pwd</a:t>
            </a:r>
            <a:r>
              <a:rPr lang="en-US" sz="2000" dirty="0" smtClean="0">
                <a:solidFill>
                  <a:schemeClr val="accent5">
                    <a:lumMod val="75000"/>
                  </a:schemeClr>
                </a:solidFill>
              </a:rPr>
              <a:t>`</a:t>
            </a:r>
          </a:p>
          <a:p>
            <a:pPr algn="l" rtl="0">
              <a:buNone/>
              <a:defRPr/>
            </a:pPr>
            <a:r>
              <a:rPr lang="en-US" sz="2000" dirty="0"/>
              <a:t>	</a:t>
            </a:r>
            <a:r>
              <a:rPr lang="en-US" sz="2000" dirty="0" smtClean="0"/>
              <a:t>	translates to:</a:t>
            </a:r>
            <a:endParaRPr lang="en-US" sz="2000" dirty="0"/>
          </a:p>
          <a:p>
            <a:pPr marL="342900" lvl="1" indent="-342900" algn="l" rtl="0">
              <a:buNone/>
              <a:defRPr/>
            </a:pPr>
            <a:r>
              <a:rPr lang="en-US" sz="2000" dirty="0" smtClean="0">
                <a:solidFill>
                  <a:schemeClr val="accent5">
                    <a:lumMod val="75000"/>
                  </a:schemeClr>
                </a:solidFill>
              </a:rPr>
              <a:t>		         PATH</a:t>
            </a:r>
            <a:r>
              <a:rPr lang="en-US" sz="2000" dirty="0">
                <a:solidFill>
                  <a:schemeClr val="accent5">
                    <a:lumMod val="75000"/>
                  </a:schemeClr>
                </a:solidFill>
              </a:rPr>
              <a:t>=$</a:t>
            </a:r>
            <a:r>
              <a:rPr lang="en-US" sz="2000" dirty="0" smtClean="0">
                <a:solidFill>
                  <a:schemeClr val="accent5">
                    <a:lumMod val="75000"/>
                  </a:schemeClr>
                </a:solidFill>
              </a:rPr>
              <a:t>PATH:/</a:t>
            </a:r>
            <a:r>
              <a:rPr lang="en-US" sz="2000" dirty="0" err="1" smtClean="0">
                <a:solidFill>
                  <a:schemeClr val="accent5">
                    <a:lumMod val="75000"/>
                  </a:schemeClr>
                </a:solidFill>
              </a:rPr>
              <a:t>bsmh</a:t>
            </a:r>
            <a:r>
              <a:rPr lang="en-US" sz="2000" dirty="0" smtClean="0">
                <a:solidFill>
                  <a:schemeClr val="accent5">
                    <a:lumMod val="75000"/>
                  </a:schemeClr>
                </a:solidFill>
              </a:rPr>
              <a:t>/courses/w61/w6100/project </a:t>
            </a:r>
            <a:endParaRPr lang="en-US" sz="2000" dirty="0">
              <a:solidFill>
                <a:schemeClr val="accent5">
                  <a:lumMod val="75000"/>
                </a:schemeClr>
              </a:solidFill>
            </a:endParaRPr>
          </a:p>
          <a:p>
            <a:pPr algn="l" rtl="0" eaLnBrk="1" hangingPunct="1">
              <a:buFont typeface="Wingdings" pitchFamily="2" charset="2"/>
              <a:buNone/>
              <a:defRPr/>
            </a:pPr>
            <a:endParaRPr lang="en-US" sz="2000" dirty="0">
              <a:solidFill>
                <a:srgbClr val="006F6C"/>
              </a:solidFill>
            </a:endParaRPr>
          </a:p>
          <a:p>
            <a:pPr algn="l" rtl="0" eaLnBrk="1" hangingPunct="1">
              <a:buFont typeface="Wingdings" pitchFamily="2" charset="2"/>
              <a:buNone/>
              <a:defRPr/>
            </a:pPr>
            <a:endParaRPr lang="en-US" sz="2400" dirty="0">
              <a:solidFill>
                <a:srgbClr val="000000"/>
              </a:solidFill>
            </a:endParaRPr>
          </a:p>
          <a:p>
            <a:pPr lvl="1" algn="l" rtl="0" eaLnBrk="1" hangingPunct="1">
              <a:buFont typeface="Wingdings" pitchFamily="2" charset="2"/>
              <a:buNone/>
              <a:defRPr/>
            </a:pPr>
            <a:endParaRPr lang="en-US" sz="1800" dirty="0"/>
          </a:p>
        </p:txBody>
      </p:sp>
    </p:spTree>
    <p:extLst>
      <p:ext uri="{BB962C8B-B14F-4D97-AF65-F5344CB8AC3E}">
        <p14:creationId xmlns:p14="http://schemas.microsoft.com/office/powerpoint/2010/main" xmlns="" val="325834301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462420" y="320675"/>
            <a:ext cx="10515600" cy="1325563"/>
          </a:xfrm>
        </p:spPr>
        <p:txBody>
          <a:bodyPr/>
          <a:lstStyle/>
          <a:p>
            <a:r>
              <a:rPr lang="en-US" dirty="0" smtClean="0">
                <a:solidFill>
                  <a:schemeClr val="bg1"/>
                </a:solidFill>
                <a:cs typeface="Times New Roman" panose="02020603050405020304" pitchFamily="18" charset="0"/>
              </a:rPr>
              <a:t>Command line substitution - $(</a:t>
            </a:r>
            <a:r>
              <a:rPr lang="en-US" dirty="0" err="1" smtClean="0">
                <a:solidFill>
                  <a:schemeClr val="bg1"/>
                </a:solidFill>
                <a:cs typeface="Times New Roman" panose="02020603050405020304" pitchFamily="18" charset="0"/>
              </a:rPr>
              <a:t>cmd</a:t>
            </a:r>
            <a:r>
              <a:rPr lang="en-US" dirty="0" smtClean="0">
                <a:solidFill>
                  <a:schemeClr val="bg1"/>
                </a:solidFill>
                <a:cs typeface="Times New Roman" panose="02020603050405020304" pitchFamily="18" charset="0"/>
              </a:rPr>
              <a:t>) </a:t>
            </a:r>
            <a:endParaRPr lang="en-US" dirty="0">
              <a:solidFill>
                <a:schemeClr val="bg1"/>
              </a:solidFill>
              <a:cs typeface="Times New Roman" panose="02020603050405020304" pitchFamily="18" charset="0"/>
            </a:endParaRPr>
          </a:p>
        </p:txBody>
      </p:sp>
      <p:sp>
        <p:nvSpPr>
          <p:cNvPr id="34821" name="Rectangle 3"/>
          <p:cNvSpPr>
            <a:spLocks noGrp="1" noChangeArrowheads="1"/>
          </p:cNvSpPr>
          <p:nvPr>
            <p:ph idx="1"/>
          </p:nvPr>
        </p:nvSpPr>
        <p:spPr/>
        <p:txBody>
          <a:bodyPr/>
          <a:lstStyle/>
          <a:p>
            <a:pPr algn="l" rtl="0" eaLnBrk="1" hangingPunct="1">
              <a:defRPr/>
            </a:pPr>
            <a:r>
              <a:rPr lang="en-US" sz="2400" dirty="0"/>
              <a:t>In bash you can also use $(  )</a:t>
            </a:r>
          </a:p>
          <a:p>
            <a:pPr lvl="1"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rPr>
              <a:t> </a:t>
            </a:r>
            <a:r>
              <a:rPr lang="en-US" sz="2000" dirty="0">
                <a:solidFill>
                  <a:schemeClr val="accent5">
                    <a:lumMod val="75000"/>
                  </a:schemeClr>
                </a:solidFill>
              </a:rPr>
              <a:t>PATH=$</a:t>
            </a:r>
            <a:r>
              <a:rPr lang="en-US" sz="2000" dirty="0" smtClean="0">
                <a:solidFill>
                  <a:schemeClr val="accent5">
                    <a:lumMod val="75000"/>
                  </a:schemeClr>
                </a:solidFill>
              </a:rPr>
              <a:t>PATH:$(</a:t>
            </a:r>
            <a:r>
              <a:rPr lang="en-US" sz="2000" dirty="0" err="1" smtClean="0">
                <a:solidFill>
                  <a:schemeClr val="accent5">
                    <a:lumMod val="75000"/>
                  </a:schemeClr>
                </a:solidFill>
              </a:rPr>
              <a:t>pwd</a:t>
            </a:r>
            <a:r>
              <a:rPr lang="en-US" sz="2000" dirty="0" smtClean="0">
                <a:solidFill>
                  <a:schemeClr val="accent5">
                    <a:lumMod val="75000"/>
                  </a:schemeClr>
                </a:solidFill>
              </a:rPr>
              <a:t>)</a:t>
            </a:r>
            <a:r>
              <a:rPr lang="en-US" sz="2000" dirty="0" smtClean="0">
                <a:solidFill>
                  <a:srgbClr val="006F6C"/>
                </a:solidFill>
              </a:rPr>
              <a:t> </a:t>
            </a:r>
            <a:r>
              <a:rPr lang="en-US" sz="2000" dirty="0"/>
              <a:t>	</a:t>
            </a:r>
          </a:p>
          <a:p>
            <a:pPr lvl="1" algn="l" rtl="0" eaLnBrk="1" hangingPunct="1">
              <a:buFont typeface="Wingdings" pitchFamily="2" charset="2"/>
              <a:buNone/>
              <a:defRPr/>
            </a:pPr>
            <a:r>
              <a:rPr lang="en-US" sz="2000" dirty="0"/>
              <a:t>	same as</a:t>
            </a:r>
          </a:p>
          <a:p>
            <a:pPr lvl="1"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rPr>
              <a:t> </a:t>
            </a:r>
            <a:r>
              <a:rPr lang="en-US" sz="2000" dirty="0">
                <a:solidFill>
                  <a:schemeClr val="accent5">
                    <a:lumMod val="75000"/>
                  </a:schemeClr>
                </a:solidFill>
              </a:rPr>
              <a:t>PATH=$PATH:`</a:t>
            </a:r>
            <a:r>
              <a:rPr lang="en-US" sz="2000" dirty="0" err="1">
                <a:solidFill>
                  <a:schemeClr val="accent5">
                    <a:lumMod val="75000"/>
                  </a:schemeClr>
                </a:solidFill>
              </a:rPr>
              <a:t>pwd</a:t>
            </a:r>
            <a:r>
              <a:rPr lang="en-US" sz="2000" dirty="0" smtClean="0">
                <a:solidFill>
                  <a:schemeClr val="accent5">
                    <a:lumMod val="75000"/>
                  </a:schemeClr>
                </a:solidFill>
              </a:rPr>
              <a:t>`</a:t>
            </a:r>
            <a:r>
              <a:rPr lang="en-US" sz="2000" dirty="0"/>
              <a:t>	</a:t>
            </a:r>
          </a:p>
          <a:p>
            <a:pPr lvl="1" algn="l" rtl="0" eaLnBrk="1" hangingPunct="1">
              <a:buFont typeface="Wingdings" pitchFamily="2" charset="2"/>
              <a:buNone/>
              <a:defRPr/>
            </a:pPr>
            <a:endParaRPr lang="en-US" sz="2000" dirty="0"/>
          </a:p>
          <a:p>
            <a:pPr marL="342900" lvl="1" indent="-342900" algn="l" rtl="0">
              <a:defRPr/>
            </a:pPr>
            <a:r>
              <a:rPr lang="en-US" dirty="0"/>
              <a:t>This enables canonization of commands:</a:t>
            </a:r>
          </a:p>
          <a:p>
            <a:pPr lvl="1" algn="l" rtl="0">
              <a:buNone/>
              <a:defRPr/>
            </a:pPr>
            <a:r>
              <a:rPr lang="en-US" sz="2000" dirty="0">
                <a:solidFill>
                  <a:schemeClr val="bg1">
                    <a:lumMod val="50000"/>
                  </a:schemeClr>
                </a:solidFill>
                <a:cs typeface="Arial" panose="020B0604020202020204" pitchFamily="34" charset="0"/>
              </a:rPr>
              <a:t>PROMPT&gt;</a:t>
            </a:r>
            <a:r>
              <a:rPr lang="en-US" sz="2000" dirty="0">
                <a:solidFill>
                  <a:srgbClr val="006F6C"/>
                </a:solidFill>
              </a:rPr>
              <a:t> </a:t>
            </a:r>
            <a:r>
              <a:rPr lang="en-US" sz="2000" dirty="0" smtClean="0">
                <a:solidFill>
                  <a:schemeClr val="accent5">
                    <a:lumMod val="75000"/>
                  </a:schemeClr>
                </a:solidFill>
              </a:rPr>
              <a:t>find </a:t>
            </a:r>
            <a:r>
              <a:rPr lang="en-US" sz="2000" dirty="0">
                <a:solidFill>
                  <a:schemeClr val="accent5">
                    <a:lumMod val="75000"/>
                  </a:schemeClr>
                </a:solidFill>
              </a:rPr>
              <a:t>. –name </a:t>
            </a:r>
            <a:r>
              <a:rPr lang="en-US" sz="2000" dirty="0" err="1" smtClean="0">
                <a:solidFill>
                  <a:schemeClr val="accent5">
                    <a:lumMod val="75000"/>
                  </a:schemeClr>
                </a:solidFill>
              </a:rPr>
              <a:t>files_to_delete</a:t>
            </a:r>
            <a:r>
              <a:rPr lang="en-US" sz="2000" dirty="0">
                <a:solidFill>
                  <a:srgbClr val="006F6C"/>
                </a:solidFill>
              </a:rPr>
              <a:t>	</a:t>
            </a:r>
            <a:endParaRPr lang="en-US" sz="2000" dirty="0" smtClean="0">
              <a:solidFill>
                <a:srgbClr val="006F6C"/>
              </a:solidFill>
            </a:endParaRPr>
          </a:p>
          <a:p>
            <a:pPr lvl="1" algn="l" rtl="0">
              <a:buNone/>
              <a:defRPr/>
            </a:pPr>
            <a:r>
              <a:rPr lang="en-US" sz="2000" dirty="0" smtClean="0">
                <a:solidFill>
                  <a:schemeClr val="accent6">
                    <a:lumMod val="75000"/>
                  </a:schemeClr>
                </a:solidFill>
                <a:cs typeface="Arial" panose="020B0604020202020204" pitchFamily="34" charset="0"/>
              </a:rPr>
              <a:t>./</a:t>
            </a:r>
            <a:r>
              <a:rPr lang="en-US" sz="2000" dirty="0" err="1" smtClean="0">
                <a:solidFill>
                  <a:schemeClr val="accent6">
                    <a:lumMod val="75000"/>
                  </a:schemeClr>
                </a:solidFill>
                <a:cs typeface="Arial" panose="020B0604020202020204" pitchFamily="34" charset="0"/>
              </a:rPr>
              <a:t>dir</a:t>
            </a:r>
            <a:r>
              <a:rPr lang="en-US" sz="2000" dirty="0" smtClean="0">
                <a:solidFill>
                  <a:schemeClr val="accent6">
                    <a:lumMod val="75000"/>
                  </a:schemeClr>
                </a:solidFill>
                <a:cs typeface="Arial" panose="020B0604020202020204" pitchFamily="34" charset="0"/>
              </a:rPr>
              <a:t>/</a:t>
            </a:r>
            <a:r>
              <a:rPr lang="en-US" sz="2000" dirty="0" err="1" smtClean="0">
                <a:solidFill>
                  <a:schemeClr val="accent6">
                    <a:lumMod val="75000"/>
                  </a:schemeClr>
                </a:solidFill>
                <a:cs typeface="Arial" panose="020B0604020202020204" pitchFamily="34" charset="0"/>
              </a:rPr>
              <a:t>internal_dir</a:t>
            </a:r>
            <a:r>
              <a:rPr lang="en-US" sz="2000" dirty="0" smtClean="0">
                <a:solidFill>
                  <a:schemeClr val="accent6">
                    <a:lumMod val="75000"/>
                  </a:schemeClr>
                </a:solidFill>
                <a:cs typeface="Arial" panose="020B0604020202020204" pitchFamily="34" charset="0"/>
              </a:rPr>
              <a:t>/</a:t>
            </a:r>
            <a:r>
              <a:rPr lang="en-US" sz="2000" dirty="0" err="1" smtClean="0">
                <a:solidFill>
                  <a:schemeClr val="accent6">
                    <a:lumMod val="75000"/>
                  </a:schemeClr>
                </a:solidFill>
                <a:cs typeface="Arial" panose="020B0604020202020204" pitchFamily="34" charset="0"/>
              </a:rPr>
              <a:t>files_to_delete</a:t>
            </a:r>
            <a:endParaRPr lang="en-US" sz="2000" dirty="0" smtClean="0">
              <a:solidFill>
                <a:schemeClr val="accent6">
                  <a:lumMod val="75000"/>
                </a:schemeClr>
              </a:solidFill>
              <a:cs typeface="Arial" panose="020B0604020202020204" pitchFamily="34" charset="0"/>
            </a:endParaRPr>
          </a:p>
          <a:p>
            <a:pPr lvl="1" algn="l" rtl="0">
              <a:buNone/>
              <a:defRPr/>
            </a:pP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a:solidFill>
                  <a:srgbClr val="006F6C"/>
                </a:solidFill>
              </a:rPr>
              <a:t> </a:t>
            </a:r>
            <a:r>
              <a:rPr lang="en-US" sz="2000" dirty="0" smtClean="0">
                <a:solidFill>
                  <a:schemeClr val="accent5">
                    <a:lumMod val="75000"/>
                  </a:schemeClr>
                </a:solidFill>
              </a:rPr>
              <a:t>cat $(find . –name </a:t>
            </a:r>
            <a:r>
              <a:rPr lang="en-US" sz="2000" dirty="0" err="1" smtClean="0">
                <a:solidFill>
                  <a:schemeClr val="accent5">
                    <a:lumMod val="75000"/>
                  </a:schemeClr>
                </a:solidFill>
              </a:rPr>
              <a:t>files_to_delete</a:t>
            </a:r>
            <a:r>
              <a:rPr lang="en-US" sz="2000" dirty="0" smtClean="0">
                <a:solidFill>
                  <a:schemeClr val="accent5">
                    <a:lumMod val="75000"/>
                  </a:schemeClr>
                </a:solidFill>
              </a:rPr>
              <a:t>)</a:t>
            </a:r>
            <a:r>
              <a:rPr lang="en-US" sz="2000" dirty="0">
                <a:solidFill>
                  <a:srgbClr val="006F6C"/>
                </a:solidFill>
              </a:rPr>
              <a:t>	</a:t>
            </a:r>
          </a:p>
          <a:p>
            <a:pPr lvl="1" algn="l" rtl="0">
              <a:buNone/>
              <a:defRPr/>
            </a:pPr>
            <a:r>
              <a:rPr lang="en-US" sz="2000" dirty="0" err="1" smtClean="0">
                <a:solidFill>
                  <a:schemeClr val="accent6">
                    <a:lumMod val="75000"/>
                  </a:schemeClr>
                </a:solidFill>
                <a:cs typeface="Arial" panose="020B0604020202020204" pitchFamily="34" charset="0"/>
              </a:rPr>
              <a:t>second_file</a:t>
            </a:r>
            <a:endParaRPr lang="en-US" sz="2000" dirty="0" smtClean="0">
              <a:solidFill>
                <a:schemeClr val="accent6">
                  <a:lumMod val="75000"/>
                </a:schemeClr>
              </a:solidFill>
              <a:cs typeface="Arial" panose="020B0604020202020204" pitchFamily="34" charset="0"/>
            </a:endParaRPr>
          </a:p>
          <a:p>
            <a:pPr lvl="1" algn="l" rtl="0">
              <a:buNone/>
              <a:defRPr/>
            </a:pP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a:solidFill>
                  <a:srgbClr val="006F6C"/>
                </a:solidFill>
              </a:rPr>
              <a:t> </a:t>
            </a:r>
            <a:r>
              <a:rPr lang="en-US" sz="2000" dirty="0" err="1" smtClean="0">
                <a:solidFill>
                  <a:schemeClr val="accent5">
                    <a:lumMod val="75000"/>
                  </a:schemeClr>
                </a:solidFill>
              </a:rPr>
              <a:t>rm</a:t>
            </a:r>
            <a:r>
              <a:rPr lang="en-US" sz="2000" dirty="0" smtClean="0">
                <a:solidFill>
                  <a:schemeClr val="accent5">
                    <a:lumMod val="75000"/>
                  </a:schemeClr>
                </a:solidFill>
              </a:rPr>
              <a:t> –</a:t>
            </a:r>
            <a:r>
              <a:rPr lang="en-US" sz="2000" dirty="0" err="1" smtClean="0">
                <a:solidFill>
                  <a:schemeClr val="accent5">
                    <a:lumMod val="75000"/>
                  </a:schemeClr>
                </a:solidFill>
              </a:rPr>
              <a:t>i</a:t>
            </a:r>
            <a:r>
              <a:rPr lang="en-US" sz="2000" dirty="0" smtClean="0">
                <a:solidFill>
                  <a:schemeClr val="accent5">
                    <a:lumMod val="75000"/>
                  </a:schemeClr>
                </a:solidFill>
              </a:rPr>
              <a:t> $(cat $(find . –name </a:t>
            </a:r>
            <a:r>
              <a:rPr lang="en-US" sz="2000" dirty="0" err="1" smtClean="0">
                <a:solidFill>
                  <a:schemeClr val="accent5">
                    <a:lumMod val="75000"/>
                  </a:schemeClr>
                </a:solidFill>
              </a:rPr>
              <a:t>files_to_delete</a:t>
            </a:r>
            <a:r>
              <a:rPr lang="en-US" sz="2000" dirty="0" smtClean="0">
                <a:solidFill>
                  <a:schemeClr val="accent5">
                    <a:lumMod val="75000"/>
                  </a:schemeClr>
                </a:solidFill>
              </a:rPr>
              <a:t>)) </a:t>
            </a:r>
            <a:r>
              <a:rPr lang="en-US" sz="2000" dirty="0">
                <a:solidFill>
                  <a:srgbClr val="006F6C"/>
                </a:solidFill>
              </a:rPr>
              <a:t>	</a:t>
            </a:r>
          </a:p>
          <a:p>
            <a:pPr lvl="1" algn="l" rtl="0" eaLnBrk="1" hangingPunct="1">
              <a:buFont typeface="Wingdings" pitchFamily="2" charset="2"/>
              <a:buNone/>
              <a:defRPr/>
            </a:pPr>
            <a:endParaRPr lang="en-US" sz="1800" dirty="0" smtClean="0"/>
          </a:p>
          <a:p>
            <a:pPr algn="l" rtl="0" eaLnBrk="1" hangingPunct="1">
              <a:buFont typeface="Wingdings" pitchFamily="2" charset="2"/>
              <a:buNone/>
              <a:defRPr/>
            </a:pPr>
            <a:endParaRPr lang="en-US" sz="2000" dirty="0">
              <a:solidFill>
                <a:srgbClr val="006F6C"/>
              </a:solidFill>
            </a:endParaRPr>
          </a:p>
          <a:p>
            <a:pPr algn="l" rtl="0" eaLnBrk="1" hangingPunct="1">
              <a:buFont typeface="Wingdings" pitchFamily="2" charset="2"/>
              <a:buNone/>
              <a:defRPr/>
            </a:pPr>
            <a:endParaRPr lang="en-US" sz="2400" dirty="0">
              <a:solidFill>
                <a:srgbClr val="000000"/>
              </a:solidFill>
            </a:endParaRPr>
          </a:p>
          <a:p>
            <a:pPr lvl="1" algn="l" rtl="0" eaLnBrk="1" hangingPunct="1">
              <a:buFont typeface="Wingdings" pitchFamily="2" charset="2"/>
              <a:buNone/>
              <a:defRPr/>
            </a:pPr>
            <a:endParaRPr lang="en-US" sz="1800" dirty="0"/>
          </a:p>
        </p:txBody>
      </p:sp>
    </p:spTree>
    <p:extLst>
      <p:ext uri="{BB962C8B-B14F-4D97-AF65-F5344CB8AC3E}">
        <p14:creationId xmlns:p14="http://schemas.microsoft.com/office/powerpoint/2010/main" xmlns="" val="272052761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2663869" y="288925"/>
            <a:ext cx="8229600" cy="1143000"/>
          </a:xfrm>
        </p:spPr>
        <p:txBody>
          <a:bodyPr/>
          <a:lstStyle/>
          <a:p>
            <a:r>
              <a:rPr lang="en-US" dirty="0">
                <a:solidFill>
                  <a:schemeClr val="bg1"/>
                </a:solidFill>
                <a:cs typeface="Times New Roman" panose="02020603050405020304" pitchFamily="18" charset="0"/>
              </a:rPr>
              <a:t>Expressions revisited</a:t>
            </a:r>
          </a:p>
        </p:txBody>
      </p:sp>
      <p:sp>
        <p:nvSpPr>
          <p:cNvPr id="66565" name="Rectangle 3"/>
          <p:cNvSpPr>
            <a:spLocks noGrp="1" noChangeArrowheads="1"/>
          </p:cNvSpPr>
          <p:nvPr>
            <p:ph idx="1"/>
          </p:nvPr>
        </p:nvSpPr>
        <p:spPr>
          <a:xfrm>
            <a:off x="1828800" y="1628775"/>
            <a:ext cx="8650288" cy="4895850"/>
          </a:xfrm>
        </p:spPr>
        <p:txBody>
          <a:bodyPr/>
          <a:lstStyle/>
          <a:p>
            <a:pPr algn="l" rtl="0" eaLnBrk="1" hangingPunct="1"/>
            <a:r>
              <a:rPr lang="en-US" sz="2400" dirty="0">
                <a:cs typeface="Arial" panose="020B0604020202020204" pitchFamily="34" charset="0"/>
              </a:rPr>
              <a:t>Remember how we could not update the value of x ?</a:t>
            </a:r>
          </a:p>
          <a:p>
            <a:pPr algn="l" rtl="0">
              <a:buNone/>
            </a:pPr>
            <a:r>
              <a:rPr lang="en-US" sz="1800" dirty="0">
                <a:cs typeface="Arial" panose="020B0604020202020204" pitchFamily="34" charset="0"/>
              </a:rPr>
              <a:t>	</a:t>
            </a:r>
            <a:r>
              <a:rPr lang="en-US" sz="1800" dirty="0" smtClean="0">
                <a:solidFill>
                  <a:schemeClr val="bg1">
                    <a:lumMod val="50000"/>
                  </a:schemeClr>
                </a:solidFill>
                <a:cs typeface="Arial" panose="020B0604020202020204" pitchFamily="34" charset="0"/>
              </a:rPr>
              <a:t>PROMPT</a:t>
            </a:r>
            <a:r>
              <a:rPr lang="en-US" sz="1800" dirty="0">
                <a:solidFill>
                  <a:schemeClr val="bg1">
                    <a:lumMod val="50000"/>
                  </a:schemeClr>
                </a:solidFill>
                <a:cs typeface="Arial" panose="020B0604020202020204" pitchFamily="34" charset="0"/>
              </a:rPr>
              <a:t>&gt;</a:t>
            </a:r>
            <a:r>
              <a:rPr lang="en-US" sz="1800" dirty="0" smtClean="0">
                <a:solidFill>
                  <a:srgbClr val="006F6C"/>
                </a:solidFill>
                <a:cs typeface="Arial" panose="020B0604020202020204" pitchFamily="34" charset="0"/>
              </a:rPr>
              <a:t> </a:t>
            </a:r>
            <a:r>
              <a:rPr lang="en-US" sz="1800" dirty="0" err="1">
                <a:solidFill>
                  <a:schemeClr val="accent5">
                    <a:lumMod val="75000"/>
                  </a:schemeClr>
                </a:solidFill>
                <a:cs typeface="Arial" panose="020B0604020202020204" pitchFamily="34" charset="0"/>
              </a:rPr>
              <a:t>expr</a:t>
            </a:r>
            <a:r>
              <a:rPr lang="en-US" sz="1800" dirty="0">
                <a:solidFill>
                  <a:schemeClr val="accent5">
                    <a:lumMod val="75000"/>
                  </a:schemeClr>
                </a:solidFill>
                <a:cs typeface="Arial" panose="020B0604020202020204" pitchFamily="34" charset="0"/>
              </a:rPr>
              <a:t> $x + 1</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accent6">
                    <a:lumMod val="75000"/>
                  </a:schemeClr>
                </a:solidFill>
                <a:cs typeface="Arial" panose="020B0604020202020204" pitchFamily="34" charset="0"/>
              </a:rPr>
              <a:t>6</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a:solidFill>
                  <a:schemeClr val="accent5">
                    <a:lumMod val="75000"/>
                  </a:schemeClr>
                </a:solidFill>
                <a:cs typeface="Arial" panose="020B0604020202020204" pitchFamily="34" charset="0"/>
              </a:rPr>
              <a:t>echo $x</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accent6">
                    <a:lumMod val="75000"/>
                  </a:schemeClr>
                </a:solidFill>
                <a:cs typeface="Arial" panose="020B0604020202020204" pitchFamily="34" charset="0"/>
              </a:rPr>
              <a:t>5</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endParaRPr lang="en-US" sz="2400" dirty="0">
              <a:solidFill>
                <a:srgbClr val="006F6C"/>
              </a:solidFill>
              <a:cs typeface="Arial" panose="020B0604020202020204" pitchFamily="34" charset="0"/>
            </a:endParaRPr>
          </a:p>
          <a:p>
            <a:pPr algn="l" rtl="0" eaLnBrk="1" hangingPunct="1"/>
            <a:r>
              <a:rPr lang="en-US" sz="2400" dirty="0">
                <a:cs typeface="Arial" panose="020B0604020202020204" pitchFamily="34" charset="0"/>
              </a:rPr>
              <a:t>Use `commands` to update it! </a:t>
            </a:r>
          </a:p>
          <a:p>
            <a:pPr algn="l" rtl="0">
              <a:lnSpc>
                <a:spcPct val="150000"/>
              </a:lnSpc>
              <a:spcBef>
                <a:spcPts val="100"/>
              </a:spcBef>
              <a:buNone/>
            </a:pPr>
            <a:r>
              <a:rPr lang="en-US" sz="1800" dirty="0">
                <a:cs typeface="Arial" panose="020B0604020202020204" pitchFamily="34" charset="0"/>
              </a:rPr>
              <a:t>	</a:t>
            </a:r>
            <a:r>
              <a:rPr lang="en-US" sz="1800" dirty="0" smtClean="0">
                <a:solidFill>
                  <a:schemeClr val="bg1">
                    <a:lumMod val="50000"/>
                  </a:schemeClr>
                </a:solidFill>
                <a:cs typeface="Arial" panose="020B0604020202020204" pitchFamily="34" charset="0"/>
              </a:rPr>
              <a:t>PROMPT</a:t>
            </a:r>
            <a:r>
              <a:rPr lang="en-US" sz="1800" dirty="0">
                <a:solidFill>
                  <a:schemeClr val="bg1">
                    <a:lumMod val="50000"/>
                  </a:schemeClr>
                </a:solidFill>
                <a:cs typeface="Arial" panose="020B0604020202020204" pitchFamily="34" charset="0"/>
              </a:rPr>
              <a:t>&gt; </a:t>
            </a:r>
            <a:r>
              <a:rPr lang="en-US" sz="1800" dirty="0" smtClean="0">
                <a:solidFill>
                  <a:schemeClr val="accent5">
                    <a:lumMod val="75000"/>
                  </a:schemeClr>
                </a:solidFill>
                <a:cs typeface="Arial" panose="020B0604020202020204" pitchFamily="34" charset="0"/>
              </a:rPr>
              <a:t>x</a:t>
            </a:r>
            <a:r>
              <a:rPr lang="en-US" sz="1800" dirty="0">
                <a:solidFill>
                  <a:schemeClr val="accent5">
                    <a:lumMod val="75000"/>
                  </a:schemeClr>
                </a:solidFill>
                <a:cs typeface="Arial" panose="020B0604020202020204" pitchFamily="34" charset="0"/>
              </a:rPr>
              <a:t>=`</a:t>
            </a:r>
            <a:r>
              <a:rPr lang="en-US" sz="1800" dirty="0" err="1">
                <a:solidFill>
                  <a:schemeClr val="accent5">
                    <a:lumMod val="75000"/>
                  </a:schemeClr>
                </a:solidFill>
                <a:cs typeface="Arial" panose="020B0604020202020204" pitchFamily="34" charset="0"/>
              </a:rPr>
              <a:t>expr</a:t>
            </a:r>
            <a:r>
              <a:rPr lang="en-US" sz="1800" dirty="0">
                <a:solidFill>
                  <a:schemeClr val="accent5">
                    <a:lumMod val="75000"/>
                  </a:schemeClr>
                </a:solidFill>
                <a:cs typeface="Arial" panose="020B0604020202020204" pitchFamily="34" charset="0"/>
              </a:rPr>
              <a:t> $x + 1</a:t>
            </a:r>
            <a:r>
              <a:rPr lang="en-US" sz="1800" dirty="0" smtClean="0">
                <a:solidFill>
                  <a:schemeClr val="accent5">
                    <a:lumMod val="75000"/>
                  </a:schemeClr>
                </a:solidFill>
                <a:cs typeface="Arial" panose="020B0604020202020204" pitchFamily="34" charset="0"/>
              </a:rPr>
              <a:t>`    </a:t>
            </a:r>
            <a:r>
              <a:rPr lang="en-US" sz="1800" dirty="0" smtClean="0">
                <a:cs typeface="Arial" panose="020B0604020202020204" pitchFamily="34" charset="0"/>
              </a:rPr>
              <a:t>or</a:t>
            </a:r>
            <a:r>
              <a:rPr lang="en-US" sz="1800" dirty="0" smtClean="0">
                <a:solidFill>
                  <a:schemeClr val="accent5">
                    <a:lumMod val="75000"/>
                  </a:schemeClr>
                </a:solidFill>
                <a:cs typeface="Arial" panose="020B0604020202020204" pitchFamily="34" charset="0"/>
              </a:rPr>
              <a:t>   </a:t>
            </a:r>
            <a:r>
              <a:rPr lang="en-US" sz="1800" dirty="0" smtClean="0">
                <a:solidFill>
                  <a:schemeClr val="bg1">
                    <a:lumMod val="50000"/>
                  </a:schemeClr>
                </a:solidFill>
                <a:cs typeface="Arial" panose="020B0604020202020204" pitchFamily="34" charset="0"/>
              </a:rPr>
              <a:t>PROMPT</a:t>
            </a:r>
            <a:r>
              <a:rPr lang="en-US" sz="1800" dirty="0">
                <a:solidFill>
                  <a:schemeClr val="bg1">
                    <a:lumMod val="50000"/>
                  </a:schemeClr>
                </a:solidFill>
                <a:cs typeface="Arial" panose="020B0604020202020204" pitchFamily="34" charset="0"/>
              </a:rPr>
              <a:t>&gt; </a:t>
            </a:r>
            <a:r>
              <a:rPr lang="en-US" sz="1800" dirty="0" smtClean="0">
                <a:solidFill>
                  <a:schemeClr val="accent5">
                    <a:lumMod val="75000"/>
                  </a:schemeClr>
                </a:solidFill>
                <a:cs typeface="Arial" panose="020B0604020202020204" pitchFamily="34" charset="0"/>
              </a:rPr>
              <a:t>x=$(</a:t>
            </a:r>
            <a:r>
              <a:rPr lang="en-US" sz="1800" dirty="0" err="1" smtClean="0">
                <a:solidFill>
                  <a:schemeClr val="accent5">
                    <a:lumMod val="75000"/>
                  </a:schemeClr>
                </a:solidFill>
                <a:cs typeface="Arial" panose="020B0604020202020204" pitchFamily="34" charset="0"/>
              </a:rPr>
              <a:t>expr</a:t>
            </a:r>
            <a:r>
              <a:rPr lang="en-US" sz="1800" dirty="0" smtClean="0">
                <a:solidFill>
                  <a:schemeClr val="accent5">
                    <a:lumMod val="75000"/>
                  </a:schemeClr>
                </a:solidFill>
                <a:cs typeface="Arial" panose="020B0604020202020204" pitchFamily="34" charset="0"/>
              </a:rPr>
              <a:t> </a:t>
            </a:r>
            <a:r>
              <a:rPr lang="en-US" sz="1800" dirty="0">
                <a:solidFill>
                  <a:schemeClr val="accent5">
                    <a:lumMod val="75000"/>
                  </a:schemeClr>
                </a:solidFill>
                <a:cs typeface="Arial" panose="020B0604020202020204" pitchFamily="34" charset="0"/>
              </a:rPr>
              <a:t>$x + </a:t>
            </a:r>
            <a:r>
              <a:rPr lang="en-US" sz="1800" dirty="0" smtClean="0">
                <a:solidFill>
                  <a:schemeClr val="accent5">
                    <a:lumMod val="75000"/>
                  </a:schemeClr>
                </a:solidFill>
                <a:cs typeface="Arial" panose="020B0604020202020204" pitchFamily="34" charset="0"/>
              </a:rPr>
              <a:t>1)</a:t>
            </a:r>
            <a:r>
              <a:rPr lang="en-US" sz="1800" dirty="0">
                <a:solidFill>
                  <a:schemeClr val="accent5">
                    <a:lumMod val="75000"/>
                  </a:schemeClr>
                </a:solidFill>
                <a:cs typeface="Arial" panose="020B0604020202020204" pitchFamily="34" charset="0"/>
              </a:rPr>
              <a:t/>
            </a:r>
            <a:br>
              <a:rPr lang="en-US" sz="1800" dirty="0">
                <a:solidFill>
                  <a:schemeClr val="accent5">
                    <a:lumMod val="75000"/>
                  </a:schemeClr>
                </a:solidFill>
                <a:cs typeface="Arial" panose="020B0604020202020204" pitchFamily="34" charset="0"/>
              </a:rPr>
            </a:br>
            <a:r>
              <a:rPr lang="en-US" sz="1800" dirty="0">
                <a:solidFill>
                  <a:schemeClr val="bg1">
                    <a:lumMod val="50000"/>
                  </a:schemeClr>
                </a:solidFill>
                <a:cs typeface="Arial" panose="020B0604020202020204" pitchFamily="34" charset="0"/>
              </a:rPr>
              <a:t>PROMPT&gt;</a:t>
            </a:r>
            <a:r>
              <a:rPr lang="en-US" sz="1800" dirty="0" smtClean="0">
                <a:solidFill>
                  <a:schemeClr val="accent6">
                    <a:lumMod val="75000"/>
                  </a:schemeClr>
                </a:solidFill>
                <a:cs typeface="Arial" panose="020B0604020202020204" pitchFamily="34" charset="0"/>
              </a:rPr>
              <a:t> </a:t>
            </a:r>
            <a:r>
              <a:rPr lang="en-US" sz="1800" dirty="0">
                <a:solidFill>
                  <a:schemeClr val="accent5">
                    <a:lumMod val="75000"/>
                  </a:schemeClr>
                </a:solidFill>
                <a:cs typeface="Arial" panose="020B0604020202020204" pitchFamily="34" charset="0"/>
              </a:rPr>
              <a:t>echo $x</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r>
              <a:rPr lang="en-US" sz="1800" dirty="0">
                <a:solidFill>
                  <a:schemeClr val="accent6">
                    <a:lumMod val="75000"/>
                  </a:schemeClr>
                </a:solidFill>
                <a:cs typeface="Arial" panose="020B0604020202020204" pitchFamily="34" charset="0"/>
              </a:rPr>
              <a:t>6</a:t>
            </a:r>
          </a:p>
        </p:txBody>
      </p:sp>
    </p:spTree>
    <p:extLst>
      <p:ext uri="{BB962C8B-B14F-4D97-AF65-F5344CB8AC3E}">
        <p14:creationId xmlns:p14="http://schemas.microsoft.com/office/powerpoint/2010/main" xmlns="" val="401566164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2663869" y="288925"/>
            <a:ext cx="8229600" cy="1143000"/>
          </a:xfrm>
        </p:spPr>
        <p:txBody>
          <a:bodyPr/>
          <a:lstStyle/>
          <a:p>
            <a:r>
              <a:rPr lang="en-US" dirty="0" smtClean="0">
                <a:solidFill>
                  <a:schemeClr val="bg1"/>
                </a:solidFill>
                <a:cs typeface="Times New Roman" panose="02020603050405020304" pitchFamily="18" charset="0"/>
              </a:rPr>
              <a:t>Strings and interpolation in Bash</a:t>
            </a:r>
            <a:endParaRPr lang="en-US" dirty="0">
              <a:solidFill>
                <a:schemeClr val="bg1"/>
              </a:solidFill>
              <a:cs typeface="Times New Roman" panose="02020603050405020304" pitchFamily="18" charset="0"/>
            </a:endParaRPr>
          </a:p>
        </p:txBody>
      </p:sp>
      <p:sp>
        <p:nvSpPr>
          <p:cNvPr id="66565" name="Rectangle 3"/>
          <p:cNvSpPr>
            <a:spLocks noGrp="1" noChangeArrowheads="1"/>
          </p:cNvSpPr>
          <p:nvPr>
            <p:ph idx="1"/>
          </p:nvPr>
        </p:nvSpPr>
        <p:spPr>
          <a:xfrm>
            <a:off x="1828800" y="1628775"/>
            <a:ext cx="8650288" cy="4895850"/>
          </a:xfrm>
        </p:spPr>
        <p:txBody>
          <a:bodyPr/>
          <a:lstStyle/>
          <a:p>
            <a:pPr algn="l" rtl="0" eaLnBrk="1" hangingPunct="1"/>
            <a:r>
              <a:rPr lang="en-US" sz="2400" dirty="0" smtClean="0">
                <a:cs typeface="Arial" panose="020B0604020202020204" pitchFamily="34" charset="0"/>
              </a:rPr>
              <a:t>Let’s try to print a nice banner</a:t>
            </a:r>
            <a:endParaRPr lang="en-US" sz="2400" dirty="0">
              <a:cs typeface="Arial" panose="020B0604020202020204" pitchFamily="34" charset="0"/>
            </a:endParaRPr>
          </a:p>
          <a:p>
            <a:pPr algn="l" rtl="0">
              <a:buNone/>
            </a:pPr>
            <a:r>
              <a:rPr lang="en-US" sz="1800" dirty="0">
                <a:cs typeface="Arial" panose="020B0604020202020204" pitchFamily="34" charset="0"/>
              </a:rPr>
              <a:t>	</a:t>
            </a:r>
            <a:r>
              <a:rPr lang="en-US" sz="1800" dirty="0" smtClean="0">
                <a:solidFill>
                  <a:schemeClr val="bg1">
                    <a:lumMod val="50000"/>
                  </a:schemeClr>
                </a:solidFill>
                <a:cs typeface="Arial" panose="020B0604020202020204" pitchFamily="34" charset="0"/>
              </a:rPr>
              <a:t>PROMPT</a:t>
            </a:r>
            <a:r>
              <a:rPr lang="en-US" sz="1800" dirty="0">
                <a:solidFill>
                  <a:schemeClr val="bg1">
                    <a:lumMod val="50000"/>
                  </a:schemeClr>
                </a:solidFill>
                <a:cs typeface="Arial" panose="020B0604020202020204" pitchFamily="34" charset="0"/>
              </a:rPr>
              <a:t>&gt;</a:t>
            </a:r>
            <a:r>
              <a:rPr lang="en-US" sz="1800" dirty="0" smtClean="0">
                <a:solidFill>
                  <a:srgbClr val="006F6C"/>
                </a:solidFill>
                <a:cs typeface="Arial" panose="020B0604020202020204" pitchFamily="34" charset="0"/>
              </a:rPr>
              <a:t> </a:t>
            </a:r>
            <a:r>
              <a:rPr lang="en-US" sz="1800" dirty="0" smtClean="0">
                <a:solidFill>
                  <a:schemeClr val="accent5">
                    <a:lumMod val="75000"/>
                  </a:schemeClr>
                </a:solidFill>
                <a:cs typeface="Arial" panose="020B0604020202020204" pitchFamily="34" charset="0"/>
              </a:rPr>
              <a:t>echo ********</a:t>
            </a:r>
          </a:p>
          <a:p>
            <a:pPr algn="l" rtl="0">
              <a:buNone/>
            </a:pPr>
            <a:r>
              <a:rPr lang="en-US" sz="1800" dirty="0">
                <a:cs typeface="Arial" panose="020B0604020202020204" pitchFamily="34" charset="0"/>
              </a:rPr>
              <a:t>	</a:t>
            </a: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a:solidFill>
                  <a:schemeClr val="accent5">
                    <a:lumMod val="75000"/>
                  </a:schemeClr>
                </a:solidFill>
                <a:cs typeface="Arial" panose="020B0604020202020204" pitchFamily="34" charset="0"/>
              </a:rPr>
              <a:t>echo </a:t>
            </a:r>
            <a:r>
              <a:rPr lang="en-US" sz="1800" dirty="0" smtClean="0">
                <a:solidFill>
                  <a:schemeClr val="accent5">
                    <a:lumMod val="75000"/>
                  </a:schemeClr>
                </a:solidFill>
                <a:cs typeface="Arial" panose="020B0604020202020204" pitchFamily="34" charset="0"/>
              </a:rPr>
              <a:t>* HELLO *</a:t>
            </a:r>
          </a:p>
          <a:p>
            <a:pPr algn="l" rtl="0">
              <a:buNone/>
            </a:pPr>
            <a:r>
              <a:rPr lang="en-US" sz="1800" dirty="0">
                <a:cs typeface="Arial" panose="020B0604020202020204" pitchFamily="34" charset="0"/>
              </a:rPr>
              <a:t>	</a:t>
            </a: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a:t>
            </a:r>
            <a:r>
              <a:rPr lang="en-US" sz="1800" dirty="0">
                <a:solidFill>
                  <a:schemeClr val="accent5">
                    <a:lumMod val="75000"/>
                  </a:schemeClr>
                </a:solidFill>
                <a:cs typeface="Arial" panose="020B0604020202020204" pitchFamily="34" charset="0"/>
              </a:rPr>
              <a:t>echo </a:t>
            </a:r>
            <a:r>
              <a:rPr lang="en-US" sz="1800" dirty="0" smtClean="0">
                <a:solidFill>
                  <a:schemeClr val="accent5">
                    <a:lumMod val="75000"/>
                  </a:schemeClr>
                </a:solidFill>
                <a:cs typeface="Arial" panose="020B0604020202020204" pitchFamily="34" charset="0"/>
              </a:rPr>
              <a:t>******** </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endParaRPr lang="en-US" sz="1800" dirty="0">
              <a:solidFill>
                <a:srgbClr val="006F6C"/>
              </a:solidFill>
              <a:cs typeface="Arial" panose="020B0604020202020204" pitchFamily="34" charset="0"/>
            </a:endParaRPr>
          </a:p>
          <a:p>
            <a:pPr algn="l" rtl="0">
              <a:buNone/>
            </a:pPr>
            <a:r>
              <a:rPr lang="en-US" sz="2400" dirty="0" smtClean="0">
                <a:cs typeface="Arial" panose="020B0604020202020204" pitchFamily="34" charset="0"/>
              </a:rPr>
              <a:t>What will be the output?</a:t>
            </a:r>
          </a:p>
        </p:txBody>
      </p:sp>
    </p:spTree>
    <p:extLst>
      <p:ext uri="{BB962C8B-B14F-4D97-AF65-F5344CB8AC3E}">
        <p14:creationId xmlns:p14="http://schemas.microsoft.com/office/powerpoint/2010/main" xmlns="" val="3660449567"/>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2663869" y="288925"/>
            <a:ext cx="8229600" cy="1143000"/>
          </a:xfrm>
        </p:spPr>
        <p:txBody>
          <a:bodyPr/>
          <a:lstStyle/>
          <a:p>
            <a:r>
              <a:rPr lang="en-US" dirty="0" smtClean="0">
                <a:solidFill>
                  <a:schemeClr val="bg1"/>
                </a:solidFill>
                <a:cs typeface="Times New Roman" panose="02020603050405020304" pitchFamily="18" charset="0"/>
              </a:rPr>
              <a:t>Strings and interpolation in Bash</a:t>
            </a:r>
            <a:endParaRPr lang="en-US" dirty="0">
              <a:solidFill>
                <a:schemeClr val="bg1"/>
              </a:solidFill>
              <a:cs typeface="Times New Roman" panose="02020603050405020304" pitchFamily="18" charset="0"/>
            </a:endParaRPr>
          </a:p>
        </p:txBody>
      </p:sp>
      <p:sp>
        <p:nvSpPr>
          <p:cNvPr id="66565" name="Rectangle 3"/>
          <p:cNvSpPr>
            <a:spLocks noGrp="1" noChangeArrowheads="1"/>
          </p:cNvSpPr>
          <p:nvPr>
            <p:ph idx="1"/>
          </p:nvPr>
        </p:nvSpPr>
        <p:spPr>
          <a:xfrm>
            <a:off x="1828800" y="1628775"/>
            <a:ext cx="8650288" cy="4895850"/>
          </a:xfrm>
        </p:spPr>
        <p:txBody>
          <a:bodyPr/>
          <a:lstStyle/>
          <a:p>
            <a:pPr algn="l" rtl="0" eaLnBrk="1" hangingPunct="1"/>
            <a:r>
              <a:rPr lang="en-US" sz="2400" dirty="0" smtClean="0">
                <a:cs typeface="Arial" panose="020B0604020202020204" pitchFamily="34" charset="0"/>
              </a:rPr>
              <a:t>Let’s try to print a nice banner</a:t>
            </a:r>
            <a:endParaRPr lang="en-US" sz="2400" dirty="0">
              <a:cs typeface="Arial" panose="020B0604020202020204" pitchFamily="34" charset="0"/>
            </a:endParaRPr>
          </a:p>
          <a:p>
            <a:pPr algn="l" rtl="0">
              <a:buNone/>
            </a:pPr>
            <a:r>
              <a:rPr lang="en-US" sz="2000" dirty="0">
                <a:cs typeface="Arial" panose="020B0604020202020204" pitchFamily="34" charset="0"/>
              </a:rPr>
              <a:t>	</a:t>
            </a: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smtClean="0">
                <a:solidFill>
                  <a:srgbClr val="006F6C"/>
                </a:solidFill>
                <a:cs typeface="Arial" panose="020B0604020202020204" pitchFamily="34" charset="0"/>
              </a:rPr>
              <a:t> </a:t>
            </a:r>
            <a:r>
              <a:rPr lang="en-US" sz="2000" dirty="0" smtClean="0">
                <a:solidFill>
                  <a:schemeClr val="accent5">
                    <a:lumMod val="75000"/>
                  </a:schemeClr>
                </a:solidFill>
                <a:cs typeface="Arial" panose="020B0604020202020204" pitchFamily="34" charset="0"/>
              </a:rPr>
              <a:t>echo ********</a:t>
            </a:r>
          </a:p>
          <a:p>
            <a:pPr algn="l" rtl="0">
              <a:buNone/>
            </a:pPr>
            <a:r>
              <a:rPr lang="en-US" sz="2000" dirty="0">
                <a:cs typeface="Arial" panose="020B0604020202020204" pitchFamily="34" charset="0"/>
              </a:rPr>
              <a:t>	</a:t>
            </a: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a:t>
            </a:r>
            <a:r>
              <a:rPr lang="en-US" sz="2000" dirty="0" smtClean="0">
                <a:solidFill>
                  <a:schemeClr val="accent5">
                    <a:lumMod val="75000"/>
                  </a:schemeClr>
                </a:solidFill>
                <a:cs typeface="Arial" panose="020B0604020202020204" pitchFamily="34" charset="0"/>
              </a:rPr>
              <a:t>* HELLO *</a:t>
            </a:r>
          </a:p>
          <a:p>
            <a:pPr algn="l" rtl="0">
              <a:buNone/>
            </a:pPr>
            <a:r>
              <a:rPr lang="en-US" sz="2000" dirty="0">
                <a:cs typeface="Arial" panose="020B0604020202020204" pitchFamily="34" charset="0"/>
              </a:rPr>
              <a:t>	</a:t>
            </a: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a:solidFill>
                  <a:schemeClr val="accent5">
                    <a:lumMod val="75000"/>
                  </a:schemeClr>
                </a:solidFill>
                <a:cs typeface="Arial" panose="020B0604020202020204" pitchFamily="34" charset="0"/>
              </a:rPr>
              <a:t>echo </a:t>
            </a:r>
            <a:r>
              <a:rPr lang="en-US" sz="2000" dirty="0" smtClean="0">
                <a:solidFill>
                  <a:schemeClr val="accent5">
                    <a:lumMod val="75000"/>
                  </a:schemeClr>
                </a:solidFill>
                <a:cs typeface="Arial" panose="020B0604020202020204" pitchFamily="34" charset="0"/>
              </a:rPr>
              <a:t>******** </a:t>
            </a:r>
            <a:r>
              <a:rPr lang="en-US" sz="1800" dirty="0">
                <a:solidFill>
                  <a:srgbClr val="006F6C"/>
                </a:solidFill>
                <a:cs typeface="Arial" panose="020B0604020202020204" pitchFamily="34" charset="0"/>
              </a:rPr>
              <a:t/>
            </a:r>
            <a:br>
              <a:rPr lang="en-US" sz="1800" dirty="0">
                <a:solidFill>
                  <a:srgbClr val="006F6C"/>
                </a:solidFill>
                <a:cs typeface="Arial" panose="020B0604020202020204" pitchFamily="34" charset="0"/>
              </a:rPr>
            </a:br>
            <a:endParaRPr lang="en-US" sz="1800" dirty="0">
              <a:solidFill>
                <a:srgbClr val="006F6C"/>
              </a:solidFill>
              <a:cs typeface="Arial" panose="020B0604020202020204" pitchFamily="34" charset="0"/>
            </a:endParaRPr>
          </a:p>
          <a:p>
            <a:pPr algn="l" rtl="0">
              <a:buNone/>
            </a:pPr>
            <a:r>
              <a:rPr lang="en-US" sz="2400" dirty="0" smtClean="0">
                <a:cs typeface="Arial" panose="020B0604020202020204" pitchFamily="34" charset="0"/>
              </a:rPr>
              <a:t>What will be the output?</a:t>
            </a:r>
          </a:p>
          <a:p>
            <a:pPr algn="l" rtl="0">
              <a:buNone/>
            </a:pPr>
            <a:r>
              <a:rPr lang="en-US" sz="2400" dirty="0" smtClean="0">
                <a:solidFill>
                  <a:schemeClr val="accent6">
                    <a:lumMod val="75000"/>
                  </a:schemeClr>
                </a:solidFill>
                <a:cs typeface="Arial" panose="020B0604020202020204" pitchFamily="34" charset="0"/>
              </a:rPr>
              <a:t>	anaconda-</a:t>
            </a:r>
            <a:r>
              <a:rPr lang="en-US" sz="2400" dirty="0" err="1" smtClean="0">
                <a:solidFill>
                  <a:schemeClr val="accent6">
                    <a:lumMod val="75000"/>
                  </a:schemeClr>
                </a:solidFill>
                <a:cs typeface="Arial" panose="020B0604020202020204" pitchFamily="34" charset="0"/>
              </a:rPr>
              <a:t>ks.cfg</a:t>
            </a:r>
            <a:r>
              <a:rPr lang="en-US" sz="2400" dirty="0" smtClean="0">
                <a:solidFill>
                  <a:schemeClr val="accent6">
                    <a:lumMod val="75000"/>
                  </a:schemeClr>
                </a:solidFill>
                <a:cs typeface="Arial" panose="020B0604020202020204" pitchFamily="34" charset="0"/>
              </a:rPr>
              <a:t> </a:t>
            </a:r>
            <a:r>
              <a:rPr lang="en-US" sz="2400" dirty="0">
                <a:solidFill>
                  <a:schemeClr val="accent6">
                    <a:lumMod val="75000"/>
                  </a:schemeClr>
                </a:solidFill>
                <a:cs typeface="Arial" panose="020B0604020202020204" pitchFamily="34" charset="0"/>
              </a:rPr>
              <a:t>Desktop ifcfg-eth0 install.log </a:t>
            </a:r>
            <a:endParaRPr lang="en-US" sz="2400" dirty="0" smtClean="0">
              <a:solidFill>
                <a:schemeClr val="accent6">
                  <a:lumMod val="75000"/>
                </a:schemeClr>
              </a:solidFill>
              <a:cs typeface="Arial" panose="020B0604020202020204" pitchFamily="34" charset="0"/>
            </a:endParaRPr>
          </a:p>
          <a:p>
            <a:pPr algn="l" rtl="0">
              <a:buNone/>
            </a:pPr>
            <a:r>
              <a:rPr lang="en-US" sz="2400" dirty="0">
                <a:solidFill>
                  <a:schemeClr val="accent6">
                    <a:lumMod val="75000"/>
                  </a:schemeClr>
                </a:solidFill>
                <a:cs typeface="Arial" panose="020B0604020202020204" pitchFamily="34" charset="0"/>
              </a:rPr>
              <a:t>	</a:t>
            </a:r>
            <a:r>
              <a:rPr lang="en-US" sz="2400" dirty="0" smtClean="0">
                <a:solidFill>
                  <a:schemeClr val="accent6">
                    <a:lumMod val="75000"/>
                  </a:schemeClr>
                </a:solidFill>
                <a:cs typeface="Arial" panose="020B0604020202020204" pitchFamily="34" charset="0"/>
              </a:rPr>
              <a:t>anaconda-</a:t>
            </a:r>
            <a:r>
              <a:rPr lang="en-US" sz="2400" dirty="0" err="1" smtClean="0">
                <a:solidFill>
                  <a:schemeClr val="accent6">
                    <a:lumMod val="75000"/>
                  </a:schemeClr>
                </a:solidFill>
                <a:cs typeface="Arial" panose="020B0604020202020204" pitchFamily="34" charset="0"/>
              </a:rPr>
              <a:t>ks.cfg</a:t>
            </a:r>
            <a:r>
              <a:rPr lang="en-US" sz="2400" dirty="0" smtClean="0">
                <a:solidFill>
                  <a:schemeClr val="accent6">
                    <a:lumMod val="75000"/>
                  </a:schemeClr>
                </a:solidFill>
                <a:cs typeface="Arial" panose="020B0604020202020204" pitchFamily="34" charset="0"/>
              </a:rPr>
              <a:t> </a:t>
            </a:r>
            <a:r>
              <a:rPr lang="en-US" sz="2400" dirty="0">
                <a:solidFill>
                  <a:schemeClr val="accent6">
                    <a:lumMod val="75000"/>
                  </a:schemeClr>
                </a:solidFill>
                <a:cs typeface="Arial" panose="020B0604020202020204" pitchFamily="34" charset="0"/>
              </a:rPr>
              <a:t>Desktop ifcfg-eth0 install.log </a:t>
            </a:r>
            <a:r>
              <a:rPr lang="en-US" sz="2400" dirty="0" smtClean="0">
                <a:solidFill>
                  <a:schemeClr val="accent6">
                    <a:lumMod val="75000"/>
                  </a:schemeClr>
                </a:solidFill>
                <a:cs typeface="Arial" panose="020B0604020202020204" pitchFamily="34" charset="0"/>
              </a:rPr>
              <a:t>HELLO </a:t>
            </a:r>
            <a:r>
              <a:rPr lang="en-US" sz="2400" dirty="0">
                <a:solidFill>
                  <a:schemeClr val="accent6">
                    <a:lumMod val="75000"/>
                  </a:schemeClr>
                </a:solidFill>
                <a:cs typeface="Arial" panose="020B0604020202020204" pitchFamily="34" charset="0"/>
              </a:rPr>
              <a:t>anaconda-</a:t>
            </a:r>
            <a:r>
              <a:rPr lang="en-US" sz="2400" dirty="0" err="1">
                <a:solidFill>
                  <a:schemeClr val="accent6">
                    <a:lumMod val="75000"/>
                  </a:schemeClr>
                </a:solidFill>
                <a:cs typeface="Arial" panose="020B0604020202020204" pitchFamily="34" charset="0"/>
              </a:rPr>
              <a:t>ks.cfg</a:t>
            </a:r>
            <a:r>
              <a:rPr lang="en-US" sz="2400" dirty="0">
                <a:solidFill>
                  <a:schemeClr val="accent6">
                    <a:lumMod val="75000"/>
                  </a:schemeClr>
                </a:solidFill>
                <a:cs typeface="Arial" panose="020B0604020202020204" pitchFamily="34" charset="0"/>
              </a:rPr>
              <a:t> Desktop ifcfg-eth0 install.log </a:t>
            </a:r>
            <a:endParaRPr lang="en-US" sz="2400" dirty="0" smtClean="0">
              <a:solidFill>
                <a:schemeClr val="accent6">
                  <a:lumMod val="75000"/>
                </a:schemeClr>
              </a:solidFill>
              <a:cs typeface="Arial" panose="020B0604020202020204" pitchFamily="34" charset="0"/>
            </a:endParaRPr>
          </a:p>
          <a:p>
            <a:pPr algn="l" rtl="0">
              <a:buNone/>
            </a:pPr>
            <a:r>
              <a:rPr lang="en-US" sz="2400" dirty="0" smtClean="0">
                <a:solidFill>
                  <a:schemeClr val="accent6">
                    <a:lumMod val="75000"/>
                  </a:schemeClr>
                </a:solidFill>
                <a:cs typeface="Arial" panose="020B0604020202020204" pitchFamily="34" charset="0"/>
              </a:rPr>
              <a:t>	anaconda-</a:t>
            </a:r>
            <a:r>
              <a:rPr lang="en-US" sz="2400" dirty="0" err="1" smtClean="0">
                <a:solidFill>
                  <a:schemeClr val="accent6">
                    <a:lumMod val="75000"/>
                  </a:schemeClr>
                </a:solidFill>
                <a:cs typeface="Arial" panose="020B0604020202020204" pitchFamily="34" charset="0"/>
              </a:rPr>
              <a:t>ks.cfg</a:t>
            </a:r>
            <a:r>
              <a:rPr lang="en-US" sz="2400" dirty="0" smtClean="0">
                <a:solidFill>
                  <a:schemeClr val="accent6">
                    <a:lumMod val="75000"/>
                  </a:schemeClr>
                </a:solidFill>
                <a:cs typeface="Arial" panose="020B0604020202020204" pitchFamily="34" charset="0"/>
              </a:rPr>
              <a:t> </a:t>
            </a:r>
            <a:r>
              <a:rPr lang="en-US" sz="2400" dirty="0">
                <a:solidFill>
                  <a:schemeClr val="accent6">
                    <a:lumMod val="75000"/>
                  </a:schemeClr>
                </a:solidFill>
                <a:cs typeface="Arial" panose="020B0604020202020204" pitchFamily="34" charset="0"/>
              </a:rPr>
              <a:t>Desktop ifcfg-eth0 </a:t>
            </a:r>
            <a:r>
              <a:rPr lang="en-US" sz="2400" dirty="0" smtClean="0">
                <a:solidFill>
                  <a:schemeClr val="accent6">
                    <a:lumMod val="75000"/>
                  </a:schemeClr>
                </a:solidFill>
                <a:cs typeface="Arial" panose="020B0604020202020204" pitchFamily="34" charset="0"/>
              </a:rPr>
              <a:t>install.log</a:t>
            </a:r>
          </a:p>
          <a:p>
            <a:pPr algn="l" rtl="0">
              <a:buNone/>
            </a:pPr>
            <a:r>
              <a:rPr lang="en-US" sz="2400" dirty="0" smtClean="0">
                <a:cs typeface="Arial" panose="020B0604020202020204" pitchFamily="34" charset="0"/>
              </a:rPr>
              <a:t>(Assuming the current directory includes these three files)</a:t>
            </a:r>
          </a:p>
        </p:txBody>
      </p:sp>
    </p:spTree>
    <p:extLst>
      <p:ext uri="{BB962C8B-B14F-4D97-AF65-F5344CB8AC3E}">
        <p14:creationId xmlns:p14="http://schemas.microsoft.com/office/powerpoint/2010/main" xmlns="" val="2218936245"/>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2663869" y="288925"/>
            <a:ext cx="8229600" cy="1143000"/>
          </a:xfrm>
        </p:spPr>
        <p:txBody>
          <a:bodyPr/>
          <a:lstStyle/>
          <a:p>
            <a:r>
              <a:rPr lang="en-US" dirty="0" smtClean="0">
                <a:solidFill>
                  <a:schemeClr val="bg1"/>
                </a:solidFill>
                <a:cs typeface="Times New Roman" panose="02020603050405020304" pitchFamily="18" charset="0"/>
              </a:rPr>
              <a:t>Strings and interpolation in Bash</a:t>
            </a:r>
            <a:endParaRPr lang="en-US" dirty="0">
              <a:solidFill>
                <a:schemeClr val="bg1"/>
              </a:solidFill>
              <a:cs typeface="Times New Roman" panose="02020603050405020304" pitchFamily="18" charset="0"/>
            </a:endParaRPr>
          </a:p>
        </p:txBody>
      </p:sp>
      <p:sp>
        <p:nvSpPr>
          <p:cNvPr id="66565" name="Rectangle 3"/>
          <p:cNvSpPr>
            <a:spLocks noGrp="1" noChangeArrowheads="1"/>
          </p:cNvSpPr>
          <p:nvPr>
            <p:ph idx="1"/>
          </p:nvPr>
        </p:nvSpPr>
        <p:spPr>
          <a:xfrm>
            <a:off x="1828800" y="1628775"/>
            <a:ext cx="9250878" cy="4895850"/>
          </a:xfrm>
        </p:spPr>
        <p:txBody>
          <a:bodyPr/>
          <a:lstStyle/>
          <a:p>
            <a:pPr algn="l" rtl="0" eaLnBrk="1" hangingPunct="1"/>
            <a:r>
              <a:rPr lang="en-US" sz="2400" dirty="0" smtClean="0">
                <a:cs typeface="Arial" panose="020B0604020202020204" pitchFamily="34" charset="0"/>
              </a:rPr>
              <a:t>The problem is that Bash performs </a:t>
            </a:r>
            <a:r>
              <a:rPr lang="en-US" sz="2400" b="1" dirty="0" smtClean="0">
                <a:cs typeface="Arial" panose="020B0604020202020204" pitchFamily="34" charset="0"/>
              </a:rPr>
              <a:t>interpolation</a:t>
            </a:r>
            <a:r>
              <a:rPr lang="en-US" sz="2400" dirty="0" smtClean="0">
                <a:cs typeface="Arial" panose="020B0604020202020204" pitchFamily="34" charset="0"/>
              </a:rPr>
              <a:t> before executing the command. </a:t>
            </a:r>
          </a:p>
          <a:p>
            <a:pPr lvl="1" algn="l" rtl="0"/>
            <a:r>
              <a:rPr lang="en-US" dirty="0">
                <a:cs typeface="Arial" panose="020B0604020202020204" pitchFamily="34" charset="0"/>
              </a:rPr>
              <a:t>Alias: if the command itself refers to an alias, it is replaced</a:t>
            </a:r>
          </a:p>
          <a:p>
            <a:pPr lvl="1" algn="l" rtl="0"/>
            <a:r>
              <a:rPr lang="en-US" dirty="0" smtClean="0">
                <a:cs typeface="Arial" panose="020B0604020202020204" pitchFamily="34" charset="0"/>
              </a:rPr>
              <a:t>F.N.G: wildcards relating to name of file (*, ?, …)</a:t>
            </a:r>
          </a:p>
          <a:p>
            <a:pPr lvl="1" algn="l" rtl="0"/>
            <a:r>
              <a:rPr lang="en-US" dirty="0" smtClean="0">
                <a:cs typeface="Arial" panose="020B0604020202020204" pitchFamily="34" charset="0"/>
              </a:rPr>
              <a:t>Variables: replaces $</a:t>
            </a:r>
            <a:r>
              <a:rPr lang="en-US" dirty="0" err="1" smtClean="0">
                <a:cs typeface="Arial" panose="020B0604020202020204" pitchFamily="34" charset="0"/>
              </a:rPr>
              <a:t>var</a:t>
            </a:r>
            <a:r>
              <a:rPr lang="en-US" dirty="0" smtClean="0">
                <a:cs typeface="Arial" panose="020B0604020202020204" pitchFamily="34" charset="0"/>
              </a:rPr>
              <a:t> with its value</a:t>
            </a:r>
          </a:p>
          <a:p>
            <a:pPr lvl="1" algn="l" rtl="0"/>
            <a:r>
              <a:rPr lang="en-US" dirty="0" smtClean="0">
                <a:cs typeface="Arial" panose="020B0604020202020204" pitchFamily="34" charset="0"/>
              </a:rPr>
              <a:t>History mechanism (!$, !*, !!, …)</a:t>
            </a:r>
          </a:p>
          <a:p>
            <a:pPr lvl="1" algn="l" rtl="0"/>
            <a:r>
              <a:rPr lang="en-US" dirty="0" smtClean="0">
                <a:cs typeface="Arial" panose="020B0604020202020204" pitchFamily="34" charset="0"/>
              </a:rPr>
              <a:t>Command line substitution ( $(</a:t>
            </a:r>
            <a:r>
              <a:rPr lang="en-US" dirty="0" err="1" smtClean="0">
                <a:cs typeface="Arial" panose="020B0604020202020204" pitchFamily="34" charset="0"/>
              </a:rPr>
              <a:t>cmd</a:t>
            </a:r>
            <a:r>
              <a:rPr lang="en-US" dirty="0" smtClean="0">
                <a:cs typeface="Arial" panose="020B0604020202020204" pitchFamily="34" charset="0"/>
              </a:rPr>
              <a:t>), ` </a:t>
            </a:r>
            <a:r>
              <a:rPr lang="en-US" dirty="0" err="1" smtClean="0">
                <a:cs typeface="Arial" panose="020B0604020202020204" pitchFamily="34" charset="0"/>
              </a:rPr>
              <a:t>cmd</a:t>
            </a:r>
            <a:r>
              <a:rPr lang="en-US" dirty="0" smtClean="0">
                <a:cs typeface="Arial" panose="020B0604020202020204" pitchFamily="34" charset="0"/>
              </a:rPr>
              <a:t>`) and calculations $(())</a:t>
            </a:r>
          </a:p>
          <a:p>
            <a:pPr algn="l" rtl="0"/>
            <a:r>
              <a:rPr lang="en-US" dirty="0" smtClean="0">
                <a:cs typeface="Arial" panose="020B0604020202020204" pitchFamily="34" charset="0"/>
              </a:rPr>
              <a:t>You can tell Bash to avoid interpolation:</a:t>
            </a:r>
          </a:p>
          <a:p>
            <a:pPr lvl="1" algn="l" rtl="0"/>
            <a:r>
              <a:rPr lang="en-US" dirty="0" smtClean="0">
                <a:cs typeface="Arial" panose="020B0604020202020204" pitchFamily="34" charset="0"/>
              </a:rPr>
              <a:t>Of one character – by using \ before the character</a:t>
            </a:r>
          </a:p>
          <a:p>
            <a:pPr lvl="1" algn="l" rtl="0"/>
            <a:r>
              <a:rPr lang="en-US" dirty="0" smtClean="0">
                <a:cs typeface="Arial" panose="020B0604020202020204" pitchFamily="34" charset="0"/>
              </a:rPr>
              <a:t>Of an alias – by using \ before the command </a:t>
            </a:r>
          </a:p>
          <a:p>
            <a:pPr lvl="1" algn="l" rtl="0"/>
            <a:r>
              <a:rPr lang="en-US" dirty="0" smtClean="0">
                <a:cs typeface="Arial" panose="020B0604020202020204" pitchFamily="34" charset="0"/>
              </a:rPr>
              <a:t>Of alias and F.N.G - using “ “.</a:t>
            </a:r>
          </a:p>
          <a:p>
            <a:pPr lvl="1" algn="l" rtl="0"/>
            <a:r>
              <a:rPr lang="en-US" dirty="0">
                <a:cs typeface="Arial" panose="020B0604020202020204" pitchFamily="34" charset="0"/>
              </a:rPr>
              <a:t>Of any interpolation </a:t>
            </a:r>
            <a:r>
              <a:rPr lang="en-US" dirty="0" smtClean="0">
                <a:cs typeface="Arial" panose="020B0604020202020204" pitchFamily="34" charset="0"/>
              </a:rPr>
              <a:t>- </a:t>
            </a:r>
            <a:r>
              <a:rPr lang="en-US" dirty="0">
                <a:cs typeface="Arial" panose="020B0604020202020204" pitchFamily="34" charset="0"/>
              </a:rPr>
              <a:t>using </a:t>
            </a:r>
            <a:r>
              <a:rPr lang="en-US" dirty="0" smtClean="0">
                <a:cs typeface="Arial" panose="020B0604020202020204" pitchFamily="34" charset="0"/>
              </a:rPr>
              <a:t>‘ </a:t>
            </a:r>
            <a:r>
              <a:rPr lang="en-US" dirty="0">
                <a:cs typeface="Arial" panose="020B0604020202020204" pitchFamily="34" charset="0"/>
              </a:rPr>
              <a:t>‘.</a:t>
            </a:r>
          </a:p>
          <a:p>
            <a:pPr lvl="1" algn="l" rtl="0"/>
            <a:endParaRPr lang="en-US" dirty="0" smtClean="0">
              <a:cs typeface="Arial" panose="020B0604020202020204" pitchFamily="34" charset="0"/>
            </a:endParaRPr>
          </a:p>
        </p:txBody>
      </p:sp>
    </p:spTree>
    <p:extLst>
      <p:ext uri="{BB962C8B-B14F-4D97-AF65-F5344CB8AC3E}">
        <p14:creationId xmlns:p14="http://schemas.microsoft.com/office/powerpoint/2010/main" xmlns="" val="31120477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24633" y="320675"/>
            <a:ext cx="10515600" cy="1325563"/>
          </a:xfrm>
        </p:spPr>
        <p:txBody>
          <a:bodyPr/>
          <a:lstStyle/>
          <a:p>
            <a:r>
              <a:rPr lang="en-US" dirty="0">
                <a:solidFill>
                  <a:schemeClr val="bg1"/>
                </a:solidFill>
                <a:cs typeface="Times New Roman" panose="02020603050405020304" pitchFamily="18" charset="0"/>
              </a:rPr>
              <a:t>Kernel</a:t>
            </a:r>
          </a:p>
        </p:txBody>
      </p:sp>
      <p:sp>
        <p:nvSpPr>
          <p:cNvPr id="10243" name="Rectangle 3"/>
          <p:cNvSpPr>
            <a:spLocks noGrp="1" noChangeArrowheads="1"/>
          </p:cNvSpPr>
          <p:nvPr>
            <p:ph idx="1"/>
          </p:nvPr>
        </p:nvSpPr>
        <p:spPr/>
        <p:txBody>
          <a:bodyPr/>
          <a:lstStyle/>
          <a:p>
            <a:pPr algn="l" rtl="0" eaLnBrk="1" hangingPunct="1"/>
            <a:r>
              <a:rPr lang="en-US" dirty="0" smtClean="0">
                <a:cs typeface="Arial" panose="020B0604020202020204" pitchFamily="34" charset="0"/>
              </a:rPr>
              <a:t>Core of the operating system</a:t>
            </a:r>
          </a:p>
          <a:p>
            <a:pPr algn="l" rtl="0" eaLnBrk="1" hangingPunct="1"/>
            <a:r>
              <a:rPr lang="en-US" dirty="0" smtClean="0">
                <a:cs typeface="Arial" panose="020B0604020202020204" pitchFamily="34" charset="0"/>
              </a:rPr>
              <a:t>Manages</a:t>
            </a:r>
          </a:p>
          <a:p>
            <a:pPr lvl="1" algn="l" rtl="0"/>
            <a:r>
              <a:rPr lang="en-US" dirty="0" smtClean="0">
                <a:solidFill>
                  <a:srgbClr val="006F6C"/>
                </a:solidFill>
                <a:cs typeface="Arial" panose="020B0604020202020204" pitchFamily="34" charset="0"/>
              </a:rPr>
              <a:t>File system</a:t>
            </a:r>
          </a:p>
          <a:p>
            <a:pPr lvl="1" algn="l" rtl="0" eaLnBrk="1" hangingPunct="1"/>
            <a:r>
              <a:rPr lang="en-US" dirty="0" smtClean="0">
                <a:solidFill>
                  <a:srgbClr val="006F6C"/>
                </a:solidFill>
                <a:cs typeface="Arial" panose="020B0604020202020204" pitchFamily="34" charset="0"/>
              </a:rPr>
              <a:t>Processes</a:t>
            </a:r>
          </a:p>
          <a:p>
            <a:pPr lvl="1" algn="l" rtl="0" eaLnBrk="1" hangingPunct="1"/>
            <a:r>
              <a:rPr lang="en-US" dirty="0" smtClean="0">
                <a:solidFill>
                  <a:srgbClr val="006F6C"/>
                </a:solidFill>
                <a:cs typeface="Arial" panose="020B0604020202020204" pitchFamily="34" charset="0"/>
              </a:rPr>
              <a:t>Memory</a:t>
            </a:r>
          </a:p>
          <a:p>
            <a:pPr lvl="1" algn="l" rtl="0" eaLnBrk="1" hangingPunct="1"/>
            <a:r>
              <a:rPr lang="en-US" dirty="0" smtClean="0">
                <a:solidFill>
                  <a:srgbClr val="006F6C"/>
                </a:solidFill>
                <a:cs typeface="Arial" panose="020B0604020202020204" pitchFamily="34" charset="0"/>
              </a:rPr>
              <a:t>Devices</a:t>
            </a:r>
            <a:endParaRPr lang="en-US" dirty="0" smtClean="0">
              <a:cs typeface="Arial" panose="020B0604020202020204" pitchFamily="34" charset="0"/>
            </a:endParaRPr>
          </a:p>
          <a:p>
            <a:pPr algn="l" rtl="0" eaLnBrk="1" hangingPunct="1"/>
            <a:endParaRPr lang="en-US" dirty="0" smtClean="0">
              <a:cs typeface="Arial" panose="020B0604020202020204" pitchFamily="34" charset="0"/>
            </a:endParaRPr>
          </a:p>
        </p:txBody>
      </p:sp>
    </p:spTree>
    <p:extLst>
      <p:ext uri="{BB962C8B-B14F-4D97-AF65-F5344CB8AC3E}">
        <p14:creationId xmlns:p14="http://schemas.microsoft.com/office/powerpoint/2010/main" xmlns="" val="283576385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866898" y="288925"/>
            <a:ext cx="10026571" cy="1143000"/>
          </a:xfrm>
        </p:spPr>
        <p:txBody>
          <a:bodyPr/>
          <a:lstStyle/>
          <a:p>
            <a:r>
              <a:rPr lang="en-US" dirty="0" smtClean="0">
                <a:solidFill>
                  <a:schemeClr val="bg1"/>
                </a:solidFill>
                <a:cs typeface="Times New Roman" panose="02020603050405020304" pitchFamily="18" charset="0"/>
              </a:rPr>
              <a:t>Bash interpolation – Examples</a:t>
            </a:r>
            <a:endParaRPr lang="en-US" dirty="0">
              <a:solidFill>
                <a:schemeClr val="bg1"/>
              </a:solidFill>
              <a:cs typeface="Times New Roman" panose="02020603050405020304" pitchFamily="18" charset="0"/>
            </a:endParaRPr>
          </a:p>
        </p:txBody>
      </p:sp>
      <p:graphicFrame>
        <p:nvGraphicFramePr>
          <p:cNvPr id="3" name="מציין מיקום תוכן 2"/>
          <p:cNvGraphicFramePr>
            <a:graphicFrameLocks noGrp="1"/>
          </p:cNvGraphicFramePr>
          <p:nvPr>
            <p:ph idx="1"/>
            <p:extLst>
              <p:ext uri="{D42A27DB-BD31-4B8C-83A1-F6EECF244321}">
                <p14:modId xmlns:p14="http://schemas.microsoft.com/office/powerpoint/2010/main" xmlns="" val="490083178"/>
              </p:ext>
            </p:extLst>
          </p:nvPr>
        </p:nvGraphicFramePr>
        <p:xfrm>
          <a:off x="985651" y="1694996"/>
          <a:ext cx="10515600" cy="4079240"/>
        </p:xfrm>
        <a:graphic>
          <a:graphicData uri="http://schemas.openxmlformats.org/drawingml/2006/table">
            <a:tbl>
              <a:tblPr rtl="1" firstRow="1" bandRow="1">
                <a:tableStyleId>{5C22544A-7EE6-4342-B048-85BDC9FD1C3A}</a:tableStyleId>
              </a:tblPr>
              <a:tblGrid>
                <a:gridCol w="6181106"/>
                <a:gridCol w="1947553"/>
                <a:gridCol w="2386941"/>
              </a:tblGrid>
              <a:tr h="370840">
                <a:tc>
                  <a:txBody>
                    <a:bodyPr/>
                    <a:lstStyle/>
                    <a:p>
                      <a:pPr algn="ctr" rtl="0"/>
                      <a:r>
                        <a:rPr lang="en-US" dirty="0" smtClean="0"/>
                        <a:t>Explanation</a:t>
                      </a:r>
                      <a:endParaRPr lang="he-IL" dirty="0"/>
                    </a:p>
                  </a:txBody>
                  <a:tcPr/>
                </a:tc>
                <a:tc>
                  <a:txBody>
                    <a:bodyPr/>
                    <a:lstStyle/>
                    <a:p>
                      <a:pPr algn="ctr" rtl="0"/>
                      <a:r>
                        <a:rPr lang="en-US" dirty="0" smtClean="0"/>
                        <a:t>Bash execute</a:t>
                      </a:r>
                      <a:endParaRPr lang="he-IL" dirty="0"/>
                    </a:p>
                  </a:txBody>
                  <a:tcPr/>
                </a:tc>
                <a:tc>
                  <a:txBody>
                    <a:bodyPr/>
                    <a:lstStyle/>
                    <a:p>
                      <a:pPr algn="ctr" rtl="0"/>
                      <a:r>
                        <a:rPr lang="en-US" dirty="0" smtClean="0"/>
                        <a:t>User typed</a:t>
                      </a:r>
                      <a:endParaRPr lang="he-IL" dirty="0"/>
                    </a:p>
                  </a:txBody>
                  <a:tcPr/>
                </a:tc>
              </a:tr>
              <a:tr h="370840">
                <a:tc>
                  <a:txBody>
                    <a:bodyPr/>
                    <a:lstStyle/>
                    <a:p>
                      <a:pPr algn="l" rtl="0"/>
                      <a:r>
                        <a:rPr lang="en-US" dirty="0" smtClean="0"/>
                        <a:t>Variable</a:t>
                      </a:r>
                      <a:r>
                        <a:rPr lang="en-US" baseline="0" dirty="0" smtClean="0"/>
                        <a:t> interpolation is not suppressed by “”</a:t>
                      </a:r>
                      <a:endParaRPr lang="he-IL" dirty="0"/>
                    </a:p>
                  </a:txBody>
                  <a:tcPr/>
                </a:tc>
                <a:tc>
                  <a:txBody>
                    <a:bodyPr/>
                    <a:lstStyle/>
                    <a:p>
                      <a:pPr algn="l" rtl="0"/>
                      <a:r>
                        <a:rPr lang="en-US" dirty="0" smtClean="0"/>
                        <a:t>echo</a:t>
                      </a:r>
                      <a:r>
                        <a:rPr lang="en-US" baseline="0" dirty="0" smtClean="0"/>
                        <a:t> root</a:t>
                      </a:r>
                      <a:endParaRPr lang="he-IL" dirty="0"/>
                    </a:p>
                  </a:txBody>
                  <a:tcPr/>
                </a:tc>
                <a:tc>
                  <a:txBody>
                    <a:bodyPr/>
                    <a:lstStyle/>
                    <a:p>
                      <a:pPr algn="l" rtl="0"/>
                      <a:r>
                        <a:rPr lang="en-US" dirty="0" smtClean="0"/>
                        <a:t>echo</a:t>
                      </a:r>
                      <a:r>
                        <a:rPr lang="en-US" baseline="0" dirty="0" smtClean="0"/>
                        <a:t> “$USER”</a:t>
                      </a:r>
                      <a:endParaRPr lang="he-IL" dirty="0"/>
                    </a:p>
                  </a:txBody>
                  <a:tcPr/>
                </a:tc>
              </a:tr>
              <a:tr h="370840">
                <a:tc>
                  <a:txBody>
                    <a:bodyPr/>
                    <a:lstStyle/>
                    <a:p>
                      <a:pPr algn="l" rtl="0"/>
                      <a:r>
                        <a:rPr lang="en-US" dirty="0" smtClean="0"/>
                        <a:t>Variable</a:t>
                      </a:r>
                      <a:r>
                        <a:rPr lang="en-US" baseline="0" dirty="0" smtClean="0"/>
                        <a:t> interpolation is suppressed by ‘’</a:t>
                      </a:r>
                      <a:endParaRPr lang="he-IL" dirty="0"/>
                    </a:p>
                  </a:txBody>
                  <a:tcPr/>
                </a:tc>
                <a:tc>
                  <a:txBody>
                    <a:bodyPr/>
                    <a:lstStyle/>
                    <a:p>
                      <a:pPr algn="l" rtl="0"/>
                      <a:r>
                        <a:rPr lang="en-US" dirty="0" smtClean="0"/>
                        <a:t>echo $USER</a:t>
                      </a:r>
                      <a:endParaRPr lang="he-I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echo</a:t>
                      </a:r>
                      <a:r>
                        <a:rPr lang="en-US" baseline="0" dirty="0" smtClean="0"/>
                        <a:t> ‘$USER’</a:t>
                      </a:r>
                      <a:endParaRPr lang="he-IL"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Variable</a:t>
                      </a:r>
                      <a:r>
                        <a:rPr lang="en-US" baseline="0" dirty="0" smtClean="0"/>
                        <a:t> interpolation is suppressed by the leading \</a:t>
                      </a:r>
                      <a:endParaRPr lang="he-IL" dirty="0" smtClean="0"/>
                    </a:p>
                  </a:txBody>
                  <a:tcPr/>
                </a:tc>
                <a:tc>
                  <a:txBody>
                    <a:bodyPr/>
                    <a:lstStyle/>
                    <a:p>
                      <a:pPr algn="l" rtl="0"/>
                      <a:r>
                        <a:rPr lang="en-US" dirty="0" smtClean="0"/>
                        <a:t>echo $USER</a:t>
                      </a:r>
                      <a:endParaRPr lang="he-IL" dirty="0"/>
                    </a:p>
                  </a:txBody>
                  <a:tcPr/>
                </a:tc>
                <a:tc>
                  <a:txBody>
                    <a:bodyPr/>
                    <a:lstStyle/>
                    <a:p>
                      <a:pPr algn="l" rtl="0"/>
                      <a:r>
                        <a:rPr lang="en-US" dirty="0" smtClean="0"/>
                        <a:t>echo \$USER</a:t>
                      </a:r>
                      <a:endParaRPr lang="he-IL" dirty="0"/>
                    </a:p>
                  </a:txBody>
                  <a:tcPr/>
                </a:tc>
              </a:tr>
              <a:tr h="370840">
                <a:tc>
                  <a:txBody>
                    <a:bodyPr/>
                    <a:lstStyle/>
                    <a:p>
                      <a:pPr algn="l" rtl="0"/>
                      <a:r>
                        <a:rPr lang="en-US" dirty="0" smtClean="0"/>
                        <a:t>Assuming </a:t>
                      </a:r>
                      <a:r>
                        <a:rPr lang="en-US" dirty="0" err="1" smtClean="0"/>
                        <a:t>ls</a:t>
                      </a:r>
                      <a:r>
                        <a:rPr lang="en-US" dirty="0" smtClean="0"/>
                        <a:t> is aliased to </a:t>
                      </a:r>
                      <a:r>
                        <a:rPr lang="en-US" dirty="0" err="1" smtClean="0"/>
                        <a:t>ls</a:t>
                      </a:r>
                      <a:r>
                        <a:rPr lang="en-US" dirty="0" smtClean="0"/>
                        <a:t> -</a:t>
                      </a:r>
                      <a:r>
                        <a:rPr lang="en-US" dirty="0" err="1" smtClean="0"/>
                        <a:t>aF</a:t>
                      </a:r>
                      <a:endParaRPr lang="he-IL" dirty="0"/>
                    </a:p>
                  </a:txBody>
                  <a:tcPr/>
                </a:tc>
                <a:tc>
                  <a:txBody>
                    <a:bodyPr/>
                    <a:lstStyle/>
                    <a:p>
                      <a:pPr algn="l" rtl="0"/>
                      <a:r>
                        <a:rPr lang="en-US" dirty="0" err="1" smtClean="0"/>
                        <a:t>ls</a:t>
                      </a:r>
                      <a:r>
                        <a:rPr lang="en-US" dirty="0" smtClean="0"/>
                        <a:t> –</a:t>
                      </a:r>
                      <a:r>
                        <a:rPr lang="en-US" dirty="0" err="1" smtClean="0"/>
                        <a:t>aF</a:t>
                      </a:r>
                      <a:r>
                        <a:rPr lang="en-US" dirty="0" smtClean="0"/>
                        <a:t> file</a:t>
                      </a:r>
                      <a:endParaRPr lang="he-IL" dirty="0"/>
                    </a:p>
                  </a:txBody>
                  <a:tcPr/>
                </a:tc>
                <a:tc>
                  <a:txBody>
                    <a:bodyPr/>
                    <a:lstStyle/>
                    <a:p>
                      <a:pPr algn="l" rtl="0"/>
                      <a:r>
                        <a:rPr lang="en-US" dirty="0" err="1" smtClean="0"/>
                        <a:t>ls</a:t>
                      </a:r>
                      <a:r>
                        <a:rPr lang="en-US" dirty="0" smtClean="0"/>
                        <a:t> file</a:t>
                      </a:r>
                      <a:endParaRPr lang="he-IL" dirty="0"/>
                    </a:p>
                  </a:txBody>
                  <a:tcPr/>
                </a:tc>
              </a:tr>
              <a:tr h="370840">
                <a:tc>
                  <a:txBody>
                    <a:bodyPr/>
                    <a:lstStyle/>
                    <a:p>
                      <a:pPr algn="l" rtl="0"/>
                      <a:r>
                        <a:rPr lang="en-US" dirty="0" smtClean="0"/>
                        <a:t>Alias substitution is suppressed by the leading \</a:t>
                      </a:r>
                      <a:endParaRPr lang="he-IL" dirty="0"/>
                    </a:p>
                  </a:txBody>
                  <a:tcPr/>
                </a:tc>
                <a:tc>
                  <a:txBody>
                    <a:bodyPr/>
                    <a:lstStyle/>
                    <a:p>
                      <a:pPr algn="l" rtl="0"/>
                      <a:r>
                        <a:rPr lang="en-US" dirty="0" err="1" smtClean="0"/>
                        <a:t>ls</a:t>
                      </a:r>
                      <a:r>
                        <a:rPr lang="en-US" dirty="0" smtClean="0"/>
                        <a:t> file</a:t>
                      </a:r>
                      <a:endParaRPr lang="he-IL" dirty="0"/>
                    </a:p>
                  </a:txBody>
                  <a:tcPr/>
                </a:tc>
                <a:tc>
                  <a:txBody>
                    <a:bodyPr/>
                    <a:lstStyle/>
                    <a:p>
                      <a:pPr algn="l" rtl="0"/>
                      <a:r>
                        <a:rPr lang="en-US" dirty="0" smtClean="0"/>
                        <a:t>\</a:t>
                      </a:r>
                      <a:r>
                        <a:rPr lang="en-US" dirty="0" err="1" smtClean="0"/>
                        <a:t>ls</a:t>
                      </a:r>
                      <a:r>
                        <a:rPr lang="en-US" dirty="0" smtClean="0"/>
                        <a:t> file</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Alias substitution is suppressed by “”</a:t>
                      </a:r>
                      <a:endParaRPr lang="he-I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ls</a:t>
                      </a:r>
                      <a:r>
                        <a:rPr lang="en-US" dirty="0" smtClean="0"/>
                        <a:t> file</a:t>
                      </a:r>
                      <a:endParaRPr lang="he-IL" dirty="0"/>
                    </a:p>
                  </a:txBody>
                  <a:tcPr/>
                </a:tc>
                <a:tc>
                  <a:txBody>
                    <a:bodyPr/>
                    <a:lstStyle/>
                    <a:p>
                      <a:pPr algn="l" rtl="0"/>
                      <a:r>
                        <a:rPr lang="en-US" dirty="0" smtClean="0"/>
                        <a:t>“</a:t>
                      </a:r>
                      <a:r>
                        <a:rPr lang="en-US" dirty="0" err="1" smtClean="0"/>
                        <a:t>ls</a:t>
                      </a:r>
                      <a:r>
                        <a:rPr lang="en-US" dirty="0" smtClean="0"/>
                        <a:t>” file</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Tries</a:t>
                      </a:r>
                      <a:r>
                        <a:rPr lang="en-US" baseline="0" dirty="0" smtClean="0"/>
                        <a:t> to execute a command named </a:t>
                      </a:r>
                      <a:r>
                        <a:rPr lang="en-US" b="1" baseline="0" dirty="0" err="1" smtClean="0"/>
                        <a:t>ls</a:t>
                      </a:r>
                      <a:r>
                        <a:rPr lang="en-US" b="1" baseline="0" dirty="0" smtClean="0"/>
                        <a:t> file </a:t>
                      </a:r>
                      <a:r>
                        <a:rPr lang="en-US" baseline="0" dirty="0" smtClean="0"/>
                        <a:t>(with the space)</a:t>
                      </a:r>
                      <a:endParaRPr lang="he-IL" dirty="0"/>
                    </a:p>
                  </a:txBody>
                  <a:tcPr/>
                </a:tc>
                <a:tc>
                  <a:txBody>
                    <a:bodyPr/>
                    <a:lstStyle/>
                    <a:p>
                      <a:pPr algn="l" rtl="0"/>
                      <a:r>
                        <a:rPr lang="en-US" dirty="0" smtClean="0"/>
                        <a:t>Probably</a:t>
                      </a:r>
                      <a:r>
                        <a:rPr lang="en-US" baseline="0" dirty="0" smtClean="0"/>
                        <a:t> an error.</a:t>
                      </a:r>
                      <a:endParaRPr lang="he-IL" dirty="0"/>
                    </a:p>
                  </a:txBody>
                  <a:tcPr/>
                </a:tc>
                <a:tc>
                  <a:txBody>
                    <a:bodyPr/>
                    <a:lstStyle/>
                    <a:p>
                      <a:pPr algn="l" rtl="0"/>
                      <a:r>
                        <a:rPr lang="en-US" dirty="0" smtClean="0"/>
                        <a:t>“</a:t>
                      </a:r>
                      <a:r>
                        <a:rPr lang="en-US" dirty="0" err="1" smtClean="0"/>
                        <a:t>ls</a:t>
                      </a:r>
                      <a:r>
                        <a:rPr lang="en-US" baseline="0" dirty="0" smtClean="0"/>
                        <a:t> file”</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F.N.G.</a:t>
                      </a:r>
                      <a:r>
                        <a:rPr lang="en-US" baseline="0" dirty="0" smtClean="0"/>
                        <a:t> is performed replacing * with all the files</a:t>
                      </a:r>
                      <a:endParaRPr lang="he-IL" dirty="0"/>
                    </a:p>
                  </a:txBody>
                  <a:tcPr/>
                </a:tc>
                <a:tc>
                  <a:txBody>
                    <a:bodyPr/>
                    <a:lstStyle/>
                    <a:p>
                      <a:pPr algn="l" rtl="0"/>
                      <a:r>
                        <a:rPr lang="en-US" dirty="0" err="1" smtClean="0"/>
                        <a:t>rm</a:t>
                      </a:r>
                      <a:r>
                        <a:rPr lang="en-US" dirty="0" smtClean="0"/>
                        <a:t> file1 file2</a:t>
                      </a:r>
                      <a:r>
                        <a:rPr lang="en-US" baseline="0" dirty="0" smtClean="0"/>
                        <a:t> …</a:t>
                      </a:r>
                      <a:endParaRPr lang="he-IL" dirty="0"/>
                    </a:p>
                  </a:txBody>
                  <a:tcPr/>
                </a:tc>
                <a:tc>
                  <a:txBody>
                    <a:bodyPr/>
                    <a:lstStyle/>
                    <a:p>
                      <a:pPr algn="l" rtl="0"/>
                      <a:r>
                        <a:rPr lang="en-US" dirty="0" err="1" smtClean="0"/>
                        <a:t>rm</a:t>
                      </a:r>
                      <a:r>
                        <a:rPr lang="en-US" dirty="0" smtClean="0"/>
                        <a:t> *</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F.N.G</a:t>
                      </a:r>
                      <a:r>
                        <a:rPr lang="en-US" baseline="0" dirty="0" smtClean="0"/>
                        <a:t> </a:t>
                      </a:r>
                      <a:r>
                        <a:rPr lang="en-US" dirty="0" smtClean="0"/>
                        <a:t>substitution is suppressed by “”</a:t>
                      </a:r>
                      <a:endParaRPr lang="he-IL" dirty="0"/>
                    </a:p>
                  </a:txBody>
                  <a:tcPr/>
                </a:tc>
                <a:tc>
                  <a:txBody>
                    <a:bodyPr/>
                    <a:lstStyle/>
                    <a:p>
                      <a:pPr algn="l" rtl="0"/>
                      <a:r>
                        <a:rPr lang="en-US" dirty="0" err="1" smtClean="0"/>
                        <a:t>rm</a:t>
                      </a:r>
                      <a:r>
                        <a:rPr lang="en-US" dirty="0" smtClean="0"/>
                        <a:t> *</a:t>
                      </a:r>
                      <a:endParaRPr lang="he-IL" dirty="0"/>
                    </a:p>
                  </a:txBody>
                  <a:tcPr/>
                </a:tc>
                <a:tc>
                  <a:txBody>
                    <a:bodyPr/>
                    <a:lstStyle/>
                    <a:p>
                      <a:pPr algn="l" rtl="0"/>
                      <a:r>
                        <a:rPr lang="en-US" dirty="0" err="1" smtClean="0"/>
                        <a:t>rm</a:t>
                      </a:r>
                      <a:r>
                        <a:rPr lang="en-US" dirty="0" smtClean="0"/>
                        <a:t> “*”</a:t>
                      </a:r>
                      <a:endParaRPr lang="he-I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F.N.G</a:t>
                      </a:r>
                      <a:r>
                        <a:rPr lang="en-US" baseline="0" dirty="0" smtClean="0"/>
                        <a:t> </a:t>
                      </a:r>
                      <a:r>
                        <a:rPr lang="en-US" dirty="0" smtClean="0"/>
                        <a:t>substitution is suppressed by ‘’</a:t>
                      </a:r>
                      <a:endParaRPr lang="he-IL" dirty="0"/>
                    </a:p>
                  </a:txBody>
                  <a:tcPr/>
                </a:tc>
                <a:tc>
                  <a:txBody>
                    <a:bodyPr/>
                    <a:lstStyle/>
                    <a:p>
                      <a:pPr algn="l" rtl="0"/>
                      <a:r>
                        <a:rPr lang="en-US" dirty="0" err="1" smtClean="0"/>
                        <a:t>rm</a:t>
                      </a:r>
                      <a:r>
                        <a:rPr lang="en-US" dirty="0" smtClean="0"/>
                        <a:t> *</a:t>
                      </a:r>
                      <a:endParaRPr lang="he-IL" dirty="0"/>
                    </a:p>
                  </a:txBody>
                  <a:tcPr/>
                </a:tc>
                <a:tc>
                  <a:txBody>
                    <a:bodyPr/>
                    <a:lstStyle/>
                    <a:p>
                      <a:pPr algn="l" rtl="0"/>
                      <a:r>
                        <a:rPr lang="en-US" dirty="0" err="1" smtClean="0"/>
                        <a:t>rm</a:t>
                      </a:r>
                      <a:r>
                        <a:rPr lang="en-US" dirty="0" smtClean="0"/>
                        <a:t> ‘*’</a:t>
                      </a:r>
                      <a:endParaRPr lang="he-IL" dirty="0"/>
                    </a:p>
                  </a:txBody>
                  <a:tcPr/>
                </a:tc>
              </a:tr>
            </a:tbl>
          </a:graphicData>
        </a:graphic>
      </p:graphicFrame>
    </p:spTree>
    <p:extLst>
      <p:ext uri="{BB962C8B-B14F-4D97-AF65-F5344CB8AC3E}">
        <p14:creationId xmlns:p14="http://schemas.microsoft.com/office/powerpoint/2010/main" xmlns="" val="399234752"/>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2663869" y="288925"/>
            <a:ext cx="8229600" cy="1143000"/>
          </a:xfrm>
        </p:spPr>
        <p:txBody>
          <a:bodyPr/>
          <a:lstStyle/>
          <a:p>
            <a:r>
              <a:rPr lang="en-US" dirty="0" smtClean="0">
                <a:solidFill>
                  <a:schemeClr val="bg1"/>
                </a:solidFill>
                <a:cs typeface="Times New Roman" panose="02020603050405020304" pitchFamily="18" charset="0"/>
              </a:rPr>
              <a:t>Strings and interpolation in Bash</a:t>
            </a:r>
            <a:endParaRPr lang="en-US" dirty="0">
              <a:solidFill>
                <a:schemeClr val="bg1"/>
              </a:solidFill>
              <a:cs typeface="Times New Roman" panose="02020603050405020304" pitchFamily="18" charset="0"/>
            </a:endParaRPr>
          </a:p>
        </p:txBody>
      </p:sp>
      <p:sp>
        <p:nvSpPr>
          <p:cNvPr id="66565" name="Rectangle 3"/>
          <p:cNvSpPr>
            <a:spLocks noGrp="1" noChangeArrowheads="1"/>
          </p:cNvSpPr>
          <p:nvPr>
            <p:ph idx="1"/>
          </p:nvPr>
        </p:nvSpPr>
        <p:spPr>
          <a:xfrm>
            <a:off x="1828800" y="1628775"/>
            <a:ext cx="9987148" cy="4895850"/>
          </a:xfrm>
        </p:spPr>
        <p:txBody>
          <a:bodyPr/>
          <a:lstStyle/>
          <a:p>
            <a:pPr algn="l" rtl="0" eaLnBrk="1" hangingPunct="1"/>
            <a:r>
              <a:rPr lang="en-US" sz="2400" dirty="0" smtClean="0">
                <a:cs typeface="Arial" panose="020B0604020202020204" pitchFamily="34" charset="0"/>
              </a:rPr>
              <a:t>Strings (“” and ‘’) are also useful to instruct Bash to avoid splitting a string into two parameters</a:t>
            </a:r>
          </a:p>
          <a:p>
            <a:pPr lvl="1" algn="l" rtl="0"/>
            <a:endParaRPr lang="en-US" dirty="0" smtClean="0">
              <a:cs typeface="Arial" panose="020B0604020202020204" pitchFamily="34" charset="0"/>
            </a:endParaRPr>
          </a:p>
          <a:p>
            <a:pPr marL="457200" lvl="1" indent="0" algn="l" rtl="0">
              <a:buNone/>
            </a:pPr>
            <a:r>
              <a:rPr lang="en-US" dirty="0" smtClean="0">
                <a:solidFill>
                  <a:schemeClr val="bg1">
                    <a:lumMod val="50000"/>
                  </a:schemeClr>
                </a:solidFill>
                <a:cs typeface="Arial" panose="020B0604020202020204" pitchFamily="34" charset="0"/>
              </a:rPr>
              <a:t>PROMPT</a:t>
            </a:r>
            <a:r>
              <a:rPr lang="en-US" dirty="0">
                <a:solidFill>
                  <a:schemeClr val="bg1">
                    <a:lumMod val="50000"/>
                  </a:schemeClr>
                </a:solidFill>
                <a:cs typeface="Arial" panose="020B0604020202020204" pitchFamily="34" charset="0"/>
              </a:rPr>
              <a:t>&gt;</a:t>
            </a:r>
            <a:r>
              <a:rPr lang="en-US" dirty="0">
                <a:solidFill>
                  <a:srgbClr val="006F6C"/>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rm</a:t>
            </a:r>
            <a:r>
              <a:rPr lang="en-US" dirty="0" smtClean="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Ishai</a:t>
            </a:r>
            <a:r>
              <a:rPr lang="en-US" dirty="0" smtClean="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Ziv</a:t>
            </a:r>
            <a:r>
              <a:rPr lang="en-US" dirty="0" smtClean="0">
                <a:solidFill>
                  <a:schemeClr val="accent5">
                    <a:lumMod val="75000"/>
                  </a:schemeClr>
                </a:solidFill>
                <a:cs typeface="Arial" panose="020B0604020202020204" pitchFamily="34" charset="0"/>
              </a:rPr>
              <a:t> </a:t>
            </a:r>
          </a:p>
          <a:p>
            <a:pPr marL="457200" lvl="1" indent="0" algn="l" rtl="0">
              <a:buNone/>
            </a:pPr>
            <a:r>
              <a:rPr lang="en-US" dirty="0" smtClean="0">
                <a:cs typeface="Arial" panose="020B0604020202020204" pitchFamily="34" charset="0"/>
              </a:rPr>
              <a:t># </a:t>
            </a:r>
            <a:r>
              <a:rPr lang="en-US" dirty="0" err="1" smtClean="0">
                <a:cs typeface="Arial" panose="020B0604020202020204" pitchFamily="34" charset="0"/>
              </a:rPr>
              <a:t>rm</a:t>
            </a:r>
            <a:r>
              <a:rPr lang="en-US" dirty="0" smtClean="0">
                <a:cs typeface="Arial" panose="020B0604020202020204" pitchFamily="34" charset="0"/>
              </a:rPr>
              <a:t> gets 2 parameters and deletes two files (“</a:t>
            </a:r>
            <a:r>
              <a:rPr lang="en-US" dirty="0" err="1" smtClean="0">
                <a:cs typeface="Arial" panose="020B0604020202020204" pitchFamily="34" charset="0"/>
              </a:rPr>
              <a:t>Ziv</a:t>
            </a:r>
            <a:r>
              <a:rPr lang="en-US" dirty="0" smtClean="0">
                <a:cs typeface="Arial" panose="020B0604020202020204" pitchFamily="34" charset="0"/>
              </a:rPr>
              <a:t>” and “</a:t>
            </a:r>
            <a:r>
              <a:rPr lang="en-US" dirty="0" err="1" smtClean="0">
                <a:cs typeface="Arial" panose="020B0604020202020204" pitchFamily="34" charset="0"/>
              </a:rPr>
              <a:t>Ishai</a:t>
            </a:r>
            <a:r>
              <a:rPr lang="en-US" dirty="0" smtClean="0">
                <a:cs typeface="Arial" panose="020B0604020202020204" pitchFamily="34" charset="0"/>
              </a:rPr>
              <a:t>”)</a:t>
            </a:r>
          </a:p>
          <a:p>
            <a:pPr marL="457200" lvl="1" indent="0" algn="l" rtl="0">
              <a:buNone/>
            </a:pPr>
            <a:endParaRPr lang="en-US" sz="2000" dirty="0">
              <a:cs typeface="Arial" panose="020B0604020202020204" pitchFamily="34" charset="0"/>
            </a:endParaRPr>
          </a:p>
          <a:p>
            <a:pPr marL="457200" lvl="1" indent="0"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chemeClr val="accent5">
                    <a:lumMod val="75000"/>
                  </a:schemeClr>
                </a:solidFill>
                <a:cs typeface="Arial" panose="020B0604020202020204" pitchFamily="34" charset="0"/>
              </a:rPr>
              <a:t>rm</a:t>
            </a:r>
            <a:r>
              <a:rPr lang="en-US" dirty="0">
                <a:solidFill>
                  <a:schemeClr val="accent5">
                    <a:lumMod val="75000"/>
                  </a:schemeClr>
                </a:solidFill>
                <a:cs typeface="Arial" panose="020B0604020202020204" pitchFamily="34" charset="0"/>
              </a:rPr>
              <a:t> </a:t>
            </a:r>
            <a:r>
              <a:rPr lang="en-US" dirty="0" smtClean="0">
                <a:solidFill>
                  <a:schemeClr val="accent5">
                    <a:lumMod val="75000"/>
                  </a:schemeClr>
                </a:solidFill>
                <a:cs typeface="Arial" panose="020B0604020202020204" pitchFamily="34" charset="0"/>
              </a:rPr>
              <a:t>“</a:t>
            </a:r>
            <a:r>
              <a:rPr lang="en-US" dirty="0" err="1" smtClean="0">
                <a:solidFill>
                  <a:schemeClr val="accent5">
                    <a:lumMod val="75000"/>
                  </a:schemeClr>
                </a:solidFill>
                <a:cs typeface="Arial" panose="020B0604020202020204" pitchFamily="34" charset="0"/>
              </a:rPr>
              <a:t>Ishai</a:t>
            </a:r>
            <a:r>
              <a:rPr lang="en-US" dirty="0" smtClean="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Ziv</a:t>
            </a:r>
            <a:r>
              <a:rPr lang="en-US" dirty="0" smtClean="0">
                <a:solidFill>
                  <a:schemeClr val="accent5">
                    <a:lumMod val="75000"/>
                  </a:schemeClr>
                </a:solidFill>
                <a:cs typeface="Arial" panose="020B0604020202020204" pitchFamily="34" charset="0"/>
              </a:rPr>
              <a:t>” </a:t>
            </a:r>
          </a:p>
          <a:p>
            <a:pPr marL="457200" lvl="1" indent="0" algn="l" rtl="0">
              <a:buNone/>
            </a:pPr>
            <a:r>
              <a:rPr lang="en-US" dirty="0" smtClean="0">
                <a:cs typeface="Arial" panose="020B0604020202020204" pitchFamily="34" charset="0"/>
              </a:rPr>
              <a:t># </a:t>
            </a:r>
            <a:r>
              <a:rPr lang="en-US" dirty="0" err="1">
                <a:cs typeface="Arial" panose="020B0604020202020204" pitchFamily="34" charset="0"/>
              </a:rPr>
              <a:t>rm</a:t>
            </a:r>
            <a:r>
              <a:rPr lang="en-US" dirty="0">
                <a:cs typeface="Arial" panose="020B0604020202020204" pitchFamily="34" charset="0"/>
              </a:rPr>
              <a:t> gets </a:t>
            </a:r>
            <a:r>
              <a:rPr lang="en-US" dirty="0" smtClean="0">
                <a:cs typeface="Arial" panose="020B0604020202020204" pitchFamily="34" charset="0"/>
              </a:rPr>
              <a:t>a single parameter </a:t>
            </a:r>
            <a:r>
              <a:rPr lang="en-US" dirty="0">
                <a:cs typeface="Arial" panose="020B0604020202020204" pitchFamily="34" charset="0"/>
              </a:rPr>
              <a:t>and deletes </a:t>
            </a:r>
            <a:r>
              <a:rPr lang="en-US" dirty="0" smtClean="0">
                <a:cs typeface="Arial" panose="020B0604020202020204" pitchFamily="34" charset="0"/>
              </a:rPr>
              <a:t>one file (“</a:t>
            </a:r>
            <a:r>
              <a:rPr lang="en-US" dirty="0" err="1" smtClean="0">
                <a:cs typeface="Arial" panose="020B0604020202020204" pitchFamily="34" charset="0"/>
              </a:rPr>
              <a:t>Ishai</a:t>
            </a:r>
            <a:r>
              <a:rPr lang="en-US" dirty="0" smtClean="0">
                <a:cs typeface="Arial" panose="020B0604020202020204" pitchFamily="34" charset="0"/>
              </a:rPr>
              <a:t> </a:t>
            </a:r>
            <a:r>
              <a:rPr lang="en-US" dirty="0" err="1" smtClean="0">
                <a:cs typeface="Arial" panose="020B0604020202020204" pitchFamily="34" charset="0"/>
              </a:rPr>
              <a:t>Ziv</a:t>
            </a:r>
            <a:r>
              <a:rPr lang="en-US" dirty="0" smtClean="0">
                <a:cs typeface="Arial" panose="020B0604020202020204" pitchFamily="34" charset="0"/>
              </a:rPr>
              <a:t>”)</a:t>
            </a:r>
          </a:p>
          <a:p>
            <a:pPr marL="457200" lvl="1" indent="0" algn="l" rtl="0">
              <a:buNone/>
            </a:pPr>
            <a:endParaRPr lang="en-US" dirty="0">
              <a:cs typeface="Arial" panose="020B0604020202020204" pitchFamily="34" charset="0"/>
            </a:endParaRPr>
          </a:p>
          <a:p>
            <a:pPr marL="457200" lvl="1" indent="0" algn="l" rtl="0">
              <a:buNone/>
            </a:pPr>
            <a:r>
              <a:rPr lang="en-US" dirty="0" smtClean="0">
                <a:cs typeface="Arial" panose="020B0604020202020204" pitchFamily="34" charset="0"/>
              </a:rPr>
              <a:t>You can also use \ to achieve the same result:</a:t>
            </a:r>
          </a:p>
          <a:p>
            <a:pPr marL="457200" lvl="1" indent="0"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err="1">
                <a:solidFill>
                  <a:schemeClr val="accent5">
                    <a:lumMod val="75000"/>
                  </a:schemeClr>
                </a:solidFill>
                <a:cs typeface="Arial" panose="020B0604020202020204" pitchFamily="34" charset="0"/>
              </a:rPr>
              <a:t>rm</a:t>
            </a:r>
            <a:r>
              <a:rPr lang="en-US" dirty="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Ishai</a:t>
            </a:r>
            <a:r>
              <a:rPr lang="en-US" dirty="0" smtClean="0">
                <a:solidFill>
                  <a:schemeClr val="accent5">
                    <a:lumMod val="75000"/>
                  </a:schemeClr>
                </a:solidFill>
                <a:cs typeface="Arial" panose="020B0604020202020204" pitchFamily="34" charset="0"/>
              </a:rPr>
              <a:t>\ </a:t>
            </a:r>
            <a:r>
              <a:rPr lang="en-US" dirty="0" err="1" smtClean="0">
                <a:solidFill>
                  <a:schemeClr val="accent5">
                    <a:lumMod val="75000"/>
                  </a:schemeClr>
                </a:solidFill>
                <a:cs typeface="Arial" panose="020B0604020202020204" pitchFamily="34" charset="0"/>
              </a:rPr>
              <a:t>Ziv</a:t>
            </a:r>
            <a:r>
              <a:rPr lang="en-US" dirty="0" smtClean="0">
                <a:solidFill>
                  <a:schemeClr val="accent5">
                    <a:lumMod val="75000"/>
                  </a:schemeClr>
                </a:solidFill>
                <a:cs typeface="Arial" panose="020B0604020202020204" pitchFamily="34" charset="0"/>
              </a:rPr>
              <a:t> </a:t>
            </a:r>
            <a:endParaRPr lang="en-US" dirty="0">
              <a:solidFill>
                <a:schemeClr val="accent5">
                  <a:lumMod val="75000"/>
                </a:schemeClr>
              </a:solidFill>
              <a:cs typeface="Arial" panose="020B0604020202020204" pitchFamily="34" charset="0"/>
            </a:endParaRPr>
          </a:p>
          <a:p>
            <a:pPr marL="457200" lvl="1" indent="0" algn="l" rtl="0">
              <a:buNone/>
            </a:pPr>
            <a:r>
              <a:rPr lang="en-US" dirty="0">
                <a:cs typeface="Arial" panose="020B0604020202020204" pitchFamily="34" charset="0"/>
              </a:rPr>
              <a:t># </a:t>
            </a:r>
            <a:r>
              <a:rPr lang="en-US" dirty="0" smtClean="0">
                <a:cs typeface="Arial" panose="020B0604020202020204" pitchFamily="34" charset="0"/>
              </a:rPr>
              <a:t>\ indicates the space character does not have special meaning</a:t>
            </a:r>
            <a:endParaRPr lang="en-US" dirty="0">
              <a:cs typeface="Arial" panose="020B0604020202020204" pitchFamily="34" charset="0"/>
            </a:endParaRPr>
          </a:p>
          <a:p>
            <a:pPr marL="457200" lvl="1" indent="0" algn="l" rtl="0">
              <a:buNone/>
            </a:pPr>
            <a:endParaRPr lang="en-US" dirty="0">
              <a:cs typeface="Arial" panose="020B0604020202020204" pitchFamily="34" charset="0"/>
            </a:endParaRPr>
          </a:p>
          <a:p>
            <a:pPr marL="457200" lvl="1" indent="0" algn="l" rtl="0">
              <a:buNone/>
            </a:pPr>
            <a:endParaRPr lang="en-US" sz="2000" dirty="0" smtClean="0">
              <a:cs typeface="Arial" panose="020B0604020202020204" pitchFamily="34" charset="0"/>
            </a:endParaRPr>
          </a:p>
        </p:txBody>
      </p:sp>
    </p:spTree>
    <p:extLst>
      <p:ext uri="{BB962C8B-B14F-4D97-AF65-F5344CB8AC3E}">
        <p14:creationId xmlns:p14="http://schemas.microsoft.com/office/powerpoint/2010/main" xmlns="" val="63038292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324632" y="320675"/>
            <a:ext cx="10515600" cy="1325563"/>
          </a:xfrm>
        </p:spPr>
        <p:txBody>
          <a:bodyPr/>
          <a:lstStyle/>
          <a:p>
            <a:r>
              <a:rPr lang="en-US" dirty="0">
                <a:solidFill>
                  <a:schemeClr val="bg1"/>
                </a:solidFill>
                <a:cs typeface="Times New Roman" panose="02020603050405020304" pitchFamily="18" charset="0"/>
              </a:rPr>
              <a:t>Sub-Shell</a:t>
            </a:r>
          </a:p>
        </p:txBody>
      </p:sp>
      <p:sp>
        <p:nvSpPr>
          <p:cNvPr id="69637" name="Rectangle 3"/>
          <p:cNvSpPr>
            <a:spLocks noGrp="1" noChangeArrowheads="1"/>
          </p:cNvSpPr>
          <p:nvPr>
            <p:ph idx="1"/>
          </p:nvPr>
        </p:nvSpPr>
        <p:spPr/>
        <p:txBody>
          <a:bodyPr/>
          <a:lstStyle/>
          <a:p>
            <a:pPr algn="l" rtl="0" eaLnBrk="1" hangingPunct="1"/>
            <a:r>
              <a:rPr lang="en-US" sz="2000" dirty="0">
                <a:cs typeface="Arial" panose="020B0604020202020204" pitchFamily="34" charset="0"/>
              </a:rPr>
              <a:t>If commands are enclosed with </a:t>
            </a:r>
            <a:r>
              <a:rPr lang="en-US" sz="2000" dirty="0">
                <a:solidFill>
                  <a:srgbClr val="006F6C"/>
                </a:solidFill>
                <a:cs typeface="Arial" panose="020B0604020202020204" pitchFamily="34" charset="0"/>
              </a:rPr>
              <a:t>( )</a:t>
            </a:r>
            <a:r>
              <a:rPr lang="en-US" sz="2000" dirty="0">
                <a:cs typeface="Arial" panose="020B0604020202020204" pitchFamily="34" charset="0"/>
              </a:rPr>
              <a:t>, they run in a sub-shell</a:t>
            </a:r>
          </a:p>
          <a:p>
            <a:pPr algn="l" rtl="0" eaLnBrk="1" hangingPunct="1"/>
            <a:r>
              <a:rPr lang="en-US" sz="2000" dirty="0" smtClean="0">
                <a:cs typeface="Arial" panose="020B0604020202020204" pitchFamily="34" charset="0"/>
              </a:rPr>
              <a:t>Example:</a:t>
            </a:r>
            <a:br>
              <a:rPr lang="en-US" sz="2000" dirty="0" smtClean="0">
                <a:cs typeface="Arial" panose="020B0604020202020204" pitchFamily="34" charset="0"/>
              </a:rPr>
            </a:br>
            <a:endParaRPr lang="en-US" sz="2000" dirty="0" smtClean="0">
              <a:cs typeface="Arial" panose="020B0604020202020204" pitchFamily="34" charset="0"/>
            </a:endParaRPr>
          </a:p>
          <a:p>
            <a:pPr marL="0" indent="0" algn="l" rtl="0">
              <a:buNone/>
            </a:pPr>
            <a:r>
              <a:rPr lang="en-US" sz="2000" dirty="0" smtClean="0">
                <a:solidFill>
                  <a:schemeClr val="bg1">
                    <a:lumMod val="50000"/>
                  </a:schemeClr>
                </a:solidFill>
                <a:cs typeface="Arial" panose="020B0604020202020204" pitchFamily="34" charset="0"/>
              </a:rPr>
              <a:t>  PROMPT</a:t>
            </a:r>
            <a:r>
              <a:rPr lang="en-US" sz="2000" dirty="0">
                <a:solidFill>
                  <a:schemeClr val="bg1">
                    <a:lumMod val="50000"/>
                  </a:schemeClr>
                </a:solidFill>
                <a:cs typeface="Arial" panose="020B0604020202020204" pitchFamily="34" charset="0"/>
              </a:rPr>
              <a:t>&gt;</a:t>
            </a:r>
            <a:r>
              <a:rPr lang="en-US" sz="2000" dirty="0">
                <a:solidFill>
                  <a:srgbClr val="006F6C"/>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pwd</a:t>
            </a:r>
            <a:endParaRPr lang="en-US" sz="2000" dirty="0" smtClean="0">
              <a:solidFill>
                <a:srgbClr val="006F6C"/>
              </a:solidFill>
              <a:cs typeface="Arial" panose="020B0604020202020204" pitchFamily="34" charset="0"/>
            </a:endParaRPr>
          </a:p>
          <a:p>
            <a:pPr marL="0" indent="0" algn="l" rtl="0">
              <a:buNone/>
            </a:pPr>
            <a:r>
              <a:rPr lang="en-US" sz="2000" dirty="0" smtClean="0">
                <a:solidFill>
                  <a:srgbClr val="006F6C"/>
                </a:solidFill>
                <a:cs typeface="Arial" panose="020B0604020202020204" pitchFamily="34" charset="0"/>
              </a:rPr>
              <a:t>  </a:t>
            </a:r>
            <a:r>
              <a:rPr lang="en-US" sz="2000" dirty="0">
                <a:solidFill>
                  <a:schemeClr val="accent6">
                    <a:lumMod val="75000"/>
                  </a:schemeClr>
                </a:solidFill>
                <a:cs typeface="Arial" panose="020B0604020202020204" pitchFamily="34" charset="0"/>
              </a:rPr>
              <a:t>/</a:t>
            </a:r>
            <a:r>
              <a:rPr lang="en-US" sz="2000" dirty="0" err="1" smtClean="0">
                <a:solidFill>
                  <a:schemeClr val="accent6">
                    <a:lumMod val="75000"/>
                  </a:schemeClr>
                </a:solidFill>
                <a:cs typeface="Arial" panose="020B0604020202020204" pitchFamily="34" charset="0"/>
              </a:rPr>
              <a:t>usr</a:t>
            </a:r>
            <a:r>
              <a:rPr lang="en-US" sz="2000" dirty="0" smtClean="0">
                <a:solidFill>
                  <a:schemeClr val="accent6">
                    <a:lumMod val="75000"/>
                  </a:schemeClr>
                </a:solidFill>
                <a:cs typeface="Arial" panose="020B0604020202020204" pitchFamily="34" charset="0"/>
              </a:rPr>
              <a:t>/home</a:t>
            </a:r>
          </a:p>
          <a:p>
            <a:pPr marL="0" indent="0" algn="l" rtl="0">
              <a:buNone/>
            </a:pPr>
            <a:r>
              <a:rPr lang="en-US" sz="2000" dirty="0" smtClean="0">
                <a:solidFill>
                  <a:srgbClr val="006F6C"/>
                </a:solidFill>
                <a:cs typeface="Arial" panose="020B0604020202020204" pitchFamily="34" charset="0"/>
              </a:rPr>
              <a:t>  </a:t>
            </a:r>
            <a:r>
              <a:rPr lang="en-US" sz="2000" dirty="0" smtClean="0">
                <a:solidFill>
                  <a:schemeClr val="bg1">
                    <a:lumMod val="50000"/>
                  </a:schemeClr>
                </a:solidFill>
                <a:cs typeface="Arial" panose="020B0604020202020204" pitchFamily="34" charset="0"/>
              </a:rPr>
              <a:t>PROMPT</a:t>
            </a:r>
            <a:r>
              <a:rPr lang="en-US" sz="2000" dirty="0">
                <a:solidFill>
                  <a:schemeClr val="bg1">
                    <a:lumMod val="50000"/>
                  </a:schemeClr>
                </a:solidFill>
                <a:cs typeface="Arial" panose="020B0604020202020204" pitchFamily="34" charset="0"/>
              </a:rPr>
              <a:t>&gt;</a:t>
            </a:r>
            <a:r>
              <a:rPr lang="en-US" sz="2000" dirty="0">
                <a:solidFill>
                  <a:srgbClr val="006F6C"/>
                </a:solidFill>
                <a:cs typeface="Arial" panose="020B0604020202020204" pitchFamily="34" charset="0"/>
              </a:rPr>
              <a:t> </a:t>
            </a:r>
            <a:r>
              <a:rPr lang="en-US" sz="2000" dirty="0" smtClean="0">
                <a:solidFill>
                  <a:schemeClr val="accent5">
                    <a:lumMod val="75000"/>
                  </a:schemeClr>
                </a:solidFill>
                <a:cs typeface="Arial" panose="020B0604020202020204" pitchFamily="34" charset="0"/>
              </a:rPr>
              <a:t>(cd /</a:t>
            </a:r>
            <a:r>
              <a:rPr lang="en-US" sz="2000" dirty="0" err="1" smtClean="0">
                <a:solidFill>
                  <a:schemeClr val="accent5">
                    <a:lumMod val="75000"/>
                  </a:schemeClr>
                </a:solidFill>
                <a:cs typeface="Arial" panose="020B0604020202020204" pitchFamily="34" charset="0"/>
              </a:rPr>
              <a:t>tmp</a:t>
            </a:r>
            <a:r>
              <a:rPr lang="en-US" sz="2000" dirty="0" smtClean="0">
                <a:solidFill>
                  <a:schemeClr val="accent5">
                    <a:lumMod val="75000"/>
                  </a:schemeClr>
                </a:solidFill>
                <a:cs typeface="Arial" panose="020B0604020202020204" pitchFamily="34" charset="0"/>
              </a:rPr>
              <a:t>; </a:t>
            </a:r>
            <a:r>
              <a:rPr lang="en-US" sz="2000" dirty="0" err="1" smtClean="0">
                <a:solidFill>
                  <a:schemeClr val="accent5">
                    <a:lumMod val="75000"/>
                  </a:schemeClr>
                </a:solidFill>
                <a:cs typeface="Arial" panose="020B0604020202020204" pitchFamily="34" charset="0"/>
              </a:rPr>
              <a:t>pwd</a:t>
            </a:r>
            <a:r>
              <a:rPr lang="en-US" sz="2000" dirty="0" smtClean="0">
                <a:solidFill>
                  <a:schemeClr val="accent5">
                    <a:lumMod val="75000"/>
                  </a:schemeClr>
                </a:solidFill>
                <a:cs typeface="Arial" panose="020B0604020202020204" pitchFamily="34" charset="0"/>
              </a:rPr>
              <a:t>)</a:t>
            </a:r>
            <a:endParaRPr lang="en-US" sz="2000" dirty="0" smtClean="0">
              <a:cs typeface="Arial" panose="020B0604020202020204" pitchFamily="34" charset="0"/>
            </a:endParaRPr>
          </a:p>
          <a:p>
            <a:pPr marL="0" indent="0" algn="l" rtl="0">
              <a:buNone/>
            </a:pPr>
            <a:r>
              <a:rPr lang="en-US" sz="2000" dirty="0" smtClean="0">
                <a:solidFill>
                  <a:schemeClr val="accent6">
                    <a:lumMod val="75000"/>
                  </a:schemeClr>
                </a:solidFill>
                <a:cs typeface="Arial" panose="020B0604020202020204" pitchFamily="34" charset="0"/>
              </a:rPr>
              <a:t>  /</a:t>
            </a:r>
            <a:r>
              <a:rPr lang="en-US" sz="2000" dirty="0" err="1" smtClean="0">
                <a:solidFill>
                  <a:schemeClr val="accent6">
                    <a:lumMod val="75000"/>
                  </a:schemeClr>
                </a:solidFill>
                <a:cs typeface="Arial" panose="020B0604020202020204" pitchFamily="34" charset="0"/>
              </a:rPr>
              <a:t>tmp</a:t>
            </a:r>
            <a:endParaRPr lang="en-US" sz="2000" dirty="0" smtClean="0">
              <a:solidFill>
                <a:schemeClr val="accent6">
                  <a:lumMod val="75000"/>
                </a:schemeClr>
              </a:solidFill>
              <a:cs typeface="Arial" panose="020B0604020202020204" pitchFamily="34" charset="0"/>
            </a:endParaRPr>
          </a:p>
          <a:p>
            <a:pPr marL="0" indent="0" algn="l" rtl="0">
              <a:buNone/>
            </a:pPr>
            <a:r>
              <a:rPr lang="en-US" sz="2000" dirty="0" smtClean="0">
                <a:solidFill>
                  <a:schemeClr val="bg1">
                    <a:lumMod val="50000"/>
                  </a:schemeClr>
                </a:solidFill>
                <a:cs typeface="Arial" panose="020B0604020202020204" pitchFamily="34" charset="0"/>
              </a:rPr>
              <a:t>  PROMPT</a:t>
            </a:r>
            <a:r>
              <a:rPr lang="en-US" sz="2000" dirty="0">
                <a:solidFill>
                  <a:schemeClr val="bg1">
                    <a:lumMod val="50000"/>
                  </a:schemeClr>
                </a:solidFill>
                <a:cs typeface="Arial" panose="020B0604020202020204" pitchFamily="34" charset="0"/>
              </a:rPr>
              <a:t>&gt;</a:t>
            </a:r>
            <a:r>
              <a:rPr lang="en-US" sz="2000" dirty="0">
                <a:solidFill>
                  <a:srgbClr val="006F6C"/>
                </a:solidFill>
                <a:cs typeface="Arial" panose="020B0604020202020204" pitchFamily="34" charset="0"/>
              </a:rPr>
              <a:t> </a:t>
            </a:r>
            <a:r>
              <a:rPr lang="en-US" sz="2000" dirty="0" err="1">
                <a:solidFill>
                  <a:schemeClr val="accent5">
                    <a:lumMod val="75000"/>
                  </a:schemeClr>
                </a:solidFill>
                <a:cs typeface="Arial" panose="020B0604020202020204" pitchFamily="34" charset="0"/>
              </a:rPr>
              <a:t>pwd</a:t>
            </a:r>
            <a:endParaRPr lang="en-US" sz="2000" dirty="0">
              <a:solidFill>
                <a:srgbClr val="006F6C"/>
              </a:solidFill>
              <a:cs typeface="Arial" panose="020B0604020202020204" pitchFamily="34" charset="0"/>
            </a:endParaRPr>
          </a:p>
          <a:p>
            <a:pPr marL="0" indent="0" algn="l" rtl="0">
              <a:buNone/>
            </a:pPr>
            <a:r>
              <a:rPr lang="en-US" sz="2000" dirty="0">
                <a:solidFill>
                  <a:srgbClr val="006F6C"/>
                </a:solidFill>
                <a:cs typeface="Arial" panose="020B0604020202020204" pitchFamily="34" charset="0"/>
              </a:rPr>
              <a:t>  </a:t>
            </a:r>
            <a:r>
              <a:rPr lang="en-US" sz="2000" dirty="0">
                <a:solidFill>
                  <a:schemeClr val="accent6">
                    <a:lumMod val="75000"/>
                  </a:schemeClr>
                </a:solidFill>
                <a:cs typeface="Arial" panose="020B0604020202020204" pitchFamily="34" charset="0"/>
              </a:rPr>
              <a:t>/</a:t>
            </a:r>
            <a:r>
              <a:rPr lang="en-US" sz="2000" dirty="0" err="1" smtClean="0">
                <a:solidFill>
                  <a:schemeClr val="accent6">
                    <a:lumMod val="75000"/>
                  </a:schemeClr>
                </a:solidFill>
                <a:cs typeface="Arial" panose="020B0604020202020204" pitchFamily="34" charset="0"/>
              </a:rPr>
              <a:t>usr</a:t>
            </a:r>
            <a:r>
              <a:rPr lang="en-US" sz="2000" dirty="0" smtClean="0">
                <a:solidFill>
                  <a:schemeClr val="accent6">
                    <a:lumMod val="75000"/>
                  </a:schemeClr>
                </a:solidFill>
                <a:cs typeface="Arial" panose="020B0604020202020204" pitchFamily="34" charset="0"/>
              </a:rPr>
              <a:t>/home</a:t>
            </a:r>
            <a:endParaRPr lang="en-US" sz="2000"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xmlns="" val="4100954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3012838" y="285402"/>
            <a:ext cx="7793037" cy="1143000"/>
          </a:xfrm>
        </p:spPr>
        <p:txBody>
          <a:bodyPr/>
          <a:lstStyle/>
          <a:p>
            <a:r>
              <a:rPr lang="he-IL" dirty="0">
                <a:solidFill>
                  <a:schemeClr val="bg1"/>
                </a:solidFill>
                <a:cs typeface="Times New Roman" panose="02020603050405020304" pitchFamily="18" charset="0"/>
              </a:rPr>
              <a:t>תרגול</a:t>
            </a:r>
            <a:endParaRPr lang="en-US" dirty="0">
              <a:solidFill>
                <a:schemeClr val="bg1"/>
              </a:solidFill>
              <a:cs typeface="Times New Roman" panose="02020603050405020304" pitchFamily="18" charset="0"/>
            </a:endParaRPr>
          </a:p>
        </p:txBody>
      </p:sp>
      <p:sp>
        <p:nvSpPr>
          <p:cNvPr id="70661" name="Rectangle 3"/>
          <p:cNvSpPr>
            <a:spLocks noGrp="1" noChangeArrowheads="1"/>
          </p:cNvSpPr>
          <p:nvPr>
            <p:ph idx="1"/>
          </p:nvPr>
        </p:nvSpPr>
        <p:spPr/>
        <p:txBody>
          <a:bodyPr/>
          <a:lstStyle/>
          <a:p>
            <a:pPr eaLnBrk="1" hangingPunct="1">
              <a:buFont typeface="Calibri" panose="020F0502020204030204" pitchFamily="34" charset="0"/>
              <a:buAutoNum type="arabicPeriod"/>
            </a:pPr>
            <a:r>
              <a:rPr lang="he-IL" sz="1800" dirty="0" smtClean="0"/>
              <a:t>בצע מספר פקודות שיעשו שימוש בניתוב בכדי לבנות קובץ </a:t>
            </a:r>
            <a:r>
              <a:rPr lang="he-IL" sz="1800" dirty="0"/>
              <a:t>שיכיל:</a:t>
            </a:r>
            <a:endParaRPr lang="en-US" sz="1800" dirty="0">
              <a:cs typeface="Arial" panose="020B0604020202020204" pitchFamily="34" charset="0"/>
            </a:endParaRPr>
          </a:p>
          <a:p>
            <a:pPr lvl="1" eaLnBrk="1" hangingPunct="1">
              <a:buFont typeface="Wingdings" panose="05000000000000000000" pitchFamily="2" charset="2"/>
              <a:buNone/>
            </a:pPr>
            <a:r>
              <a:rPr lang="he-IL" sz="1800" dirty="0"/>
              <a:t>     א)  התאריך והשעה של היום,</a:t>
            </a:r>
            <a:endParaRPr lang="en-US" sz="1800" dirty="0">
              <a:cs typeface="Arial" panose="020B0604020202020204" pitchFamily="34" charset="0"/>
            </a:endParaRPr>
          </a:p>
          <a:p>
            <a:pPr lvl="1" eaLnBrk="1" hangingPunct="1">
              <a:buFont typeface="Wingdings" panose="05000000000000000000" pitchFamily="2" charset="2"/>
              <a:buNone/>
            </a:pPr>
            <a:r>
              <a:rPr lang="he-IL" sz="1800" dirty="0"/>
              <a:t>     ב)  הספרייה שבה אתה עובד כרגע</a:t>
            </a:r>
            <a:endParaRPr lang="en-US" sz="1800" dirty="0">
              <a:cs typeface="Arial" panose="020B0604020202020204" pitchFamily="34" charset="0"/>
            </a:endParaRPr>
          </a:p>
          <a:p>
            <a:pPr lvl="1" eaLnBrk="1" hangingPunct="1">
              <a:buFont typeface="Wingdings" panose="05000000000000000000" pitchFamily="2" charset="2"/>
              <a:buNone/>
            </a:pPr>
            <a:r>
              <a:rPr lang="he-IL" sz="1800" dirty="0"/>
              <a:t>     ג)  רשימת המשתמשים במערכת כרגע.</a:t>
            </a:r>
            <a:endParaRPr lang="en-US" sz="1800" dirty="0">
              <a:cs typeface="Arial" panose="020B0604020202020204" pitchFamily="34" charset="0"/>
            </a:endParaRPr>
          </a:p>
          <a:p>
            <a:pPr eaLnBrk="1" hangingPunct="1">
              <a:buFont typeface="Calibri" panose="020F0502020204030204" pitchFamily="34" charset="0"/>
              <a:buAutoNum type="arabicPeriod"/>
            </a:pPr>
            <a:r>
              <a:rPr lang="he-IL" sz="1800" dirty="0" smtClean="0"/>
              <a:t>הרץ </a:t>
            </a:r>
            <a:r>
              <a:rPr lang="he-IL" sz="1800" dirty="0"/>
              <a:t>את הפקודה </a:t>
            </a:r>
            <a:r>
              <a:rPr lang="en-US" sz="1800" dirty="0" err="1">
                <a:cs typeface="Arial" panose="020B0604020202020204" pitchFamily="34" charset="0"/>
              </a:rPr>
              <a:t>ls</a:t>
            </a:r>
            <a:r>
              <a:rPr lang="he-IL" sz="1800" dirty="0"/>
              <a:t> לאחר מכן, בעזרת מנגנון </a:t>
            </a:r>
            <a:r>
              <a:rPr lang="he-IL" sz="1800" dirty="0" smtClean="0"/>
              <a:t>ה</a:t>
            </a:r>
            <a:r>
              <a:rPr lang="en-US" sz="1800" dirty="0" smtClean="0">
                <a:cs typeface="Arial" panose="020B0604020202020204" pitchFamily="34" charset="0"/>
              </a:rPr>
              <a:t>command substitution</a:t>
            </a:r>
            <a:r>
              <a:rPr lang="he-IL" sz="1800" dirty="0" smtClean="0"/>
              <a:t> וההיסטוריה </a:t>
            </a:r>
            <a:r>
              <a:rPr lang="he-IL" sz="1800" dirty="0"/>
              <a:t>בדוק היכן נמצאת התוכנית </a:t>
            </a:r>
            <a:r>
              <a:rPr lang="en-US" sz="1800" dirty="0" err="1">
                <a:cs typeface="Arial" panose="020B0604020202020204" pitchFamily="34" charset="0"/>
              </a:rPr>
              <a:t>ls</a:t>
            </a:r>
            <a:r>
              <a:rPr lang="he-IL" sz="1800" dirty="0"/>
              <a:t> אותה הרצנו בפקודה האחרונה.</a:t>
            </a:r>
            <a:endParaRPr lang="en-US" sz="1800" dirty="0">
              <a:cs typeface="Arial" panose="020B0604020202020204" pitchFamily="34" charset="0"/>
            </a:endParaRPr>
          </a:p>
          <a:p>
            <a:pPr lvl="2" eaLnBrk="1" hangingPunct="1">
              <a:buFont typeface="Wingdings" panose="05000000000000000000" pitchFamily="2" charset="2"/>
              <a:buNone/>
            </a:pPr>
            <a:r>
              <a:rPr lang="he-IL" sz="1800" dirty="0"/>
              <a:t>רמז 1: מה עושה הפקודה "</a:t>
            </a:r>
            <a:r>
              <a:rPr lang="en-US" sz="1800" dirty="0">
                <a:cs typeface="Arial" panose="020B0604020202020204" pitchFamily="34" charset="0"/>
              </a:rPr>
              <a:t>which</a:t>
            </a:r>
            <a:r>
              <a:rPr lang="he-IL" sz="1800" dirty="0"/>
              <a:t>" ?</a:t>
            </a:r>
            <a:endParaRPr lang="en-US" sz="1800" dirty="0">
              <a:cs typeface="Arial" panose="020B0604020202020204" pitchFamily="34" charset="0"/>
            </a:endParaRPr>
          </a:p>
          <a:p>
            <a:pPr lvl="2" eaLnBrk="1" hangingPunct="1">
              <a:buFont typeface="Wingdings" panose="05000000000000000000" pitchFamily="2" charset="2"/>
              <a:buNone/>
            </a:pPr>
            <a:r>
              <a:rPr lang="he-IL" sz="1800" dirty="0"/>
              <a:t>רמז 2: מה עושה הפקודה "!!" ?</a:t>
            </a:r>
            <a:endParaRPr lang="en-US" sz="1800" dirty="0">
              <a:cs typeface="Arial" panose="020B0604020202020204" pitchFamily="34" charset="0"/>
            </a:endParaRPr>
          </a:p>
          <a:p>
            <a:pPr>
              <a:buFont typeface="Calibri" panose="020F0502020204030204" pitchFamily="34" charset="0"/>
              <a:buAutoNum type="arabicPeriod"/>
            </a:pPr>
            <a:r>
              <a:rPr lang="he-IL" sz="1800" dirty="0" smtClean="0"/>
              <a:t>האם ניתן, תוך </a:t>
            </a:r>
            <a:r>
              <a:rPr lang="he-IL" sz="1800" dirty="0"/>
              <a:t>שימוש במנגנון ה-</a:t>
            </a:r>
            <a:r>
              <a:rPr lang="en-US" sz="1800" dirty="0" smtClean="0">
                <a:cs typeface="Arial" panose="020B0604020202020204" pitchFamily="34" charset="0"/>
              </a:rPr>
              <a:t>history</a:t>
            </a:r>
            <a:r>
              <a:rPr lang="he-IL" sz="1800" dirty="0" smtClean="0">
                <a:cs typeface="Arial" panose="020B0604020202020204" pitchFamily="34" charset="0"/>
              </a:rPr>
              <a:t>,</a:t>
            </a:r>
            <a:r>
              <a:rPr lang="he-IL" sz="1800" dirty="0" smtClean="0"/>
              <a:t> לספור כמה </a:t>
            </a:r>
            <a:r>
              <a:rPr lang="he-IL" sz="1800" dirty="0"/>
              <a:t>פקודות הקשת עד כה.</a:t>
            </a:r>
            <a:endParaRPr lang="en-US" sz="1800" dirty="0">
              <a:cs typeface="Arial" panose="020B0604020202020204" pitchFamily="34" charset="0"/>
            </a:endParaRPr>
          </a:p>
          <a:p>
            <a:pPr eaLnBrk="1" hangingPunct="1">
              <a:buFont typeface="Wingdings" panose="05000000000000000000" pitchFamily="2" charset="2"/>
              <a:buNone/>
            </a:pPr>
            <a:endParaRPr lang="en-US" sz="1800" dirty="0">
              <a:cs typeface="Tahoma" panose="020B0604030504040204" pitchFamily="34" charset="0"/>
            </a:endParaRPr>
          </a:p>
        </p:txBody>
      </p:sp>
    </p:spTree>
    <p:extLst>
      <p:ext uri="{BB962C8B-B14F-4D97-AF65-F5344CB8AC3E}">
        <p14:creationId xmlns:p14="http://schemas.microsoft.com/office/powerpoint/2010/main" xmlns="" val="20808902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369503" y="1122872"/>
            <a:ext cx="8730640" cy="1631060"/>
          </a:xfrm>
        </p:spPr>
        <p:txBody>
          <a:bodyPr>
            <a:normAutofit/>
          </a:bodyPr>
          <a:lstStyle/>
          <a:p>
            <a:pPr eaLnBrk="1" hangingPunct="1"/>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Regular Expressions &amp; Filters</a:t>
            </a:r>
          </a:p>
        </p:txBody>
      </p:sp>
      <p:sp>
        <p:nvSpPr>
          <p:cNvPr id="6" name="כותרת משנה 5"/>
          <p:cNvSpPr>
            <a:spLocks noGrp="1"/>
          </p:cNvSpPr>
          <p:nvPr>
            <p:ph type="subTitle" idx="1"/>
          </p:nvPr>
        </p:nvSpPr>
        <p:spPr>
          <a:xfrm>
            <a:off x="7816240" y="3031300"/>
            <a:ext cx="4375760" cy="939452"/>
          </a:xfrm>
        </p:spPr>
        <p:txBody>
          <a:bodyPr>
            <a:normAutofit/>
          </a:bodyPr>
          <a:lstStyle/>
          <a:p>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3</a:t>
            </a:r>
            <a:endParaRPr lang="he-IL"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74</a:t>
            </a:fld>
            <a:endParaRPr lang="he-IL" dirty="0"/>
          </a:p>
        </p:txBody>
      </p:sp>
    </p:spTree>
    <p:extLst>
      <p:ext uri="{BB962C8B-B14F-4D97-AF65-F5344CB8AC3E}">
        <p14:creationId xmlns:p14="http://schemas.microsoft.com/office/powerpoint/2010/main" xmlns="" val="1006197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2107" y="0"/>
            <a:ext cx="10515600" cy="1325563"/>
          </a:xfrm>
        </p:spPr>
        <p:txBody>
          <a:bodyPr>
            <a:normAutofit/>
          </a:bodyPr>
          <a:lstStyle/>
          <a:p>
            <a:pPr fontAlgn="base">
              <a:spcAft>
                <a:spcPct val="0"/>
              </a:spcAft>
            </a:pPr>
            <a:r>
              <a:rPr lang="en-US" dirty="0" err="1">
                <a:solidFill>
                  <a:schemeClr val="bg1"/>
                </a:solidFill>
                <a:cs typeface="Times New Roman" panose="02020603050405020304" pitchFamily="18" charset="0"/>
              </a:rPr>
              <a:t>Metacharacters</a:t>
            </a:r>
            <a:endParaRPr lang="en-US" dirty="0">
              <a:solidFill>
                <a:schemeClr val="bg1"/>
              </a:solidFill>
              <a:cs typeface="Times New Roman" panose="02020603050405020304" pitchFamily="18" charset="0"/>
            </a:endParaRPr>
          </a:p>
        </p:txBody>
      </p:sp>
      <p:sp>
        <p:nvSpPr>
          <p:cNvPr id="6" name="Rectangle 3"/>
          <p:cNvSpPr txBox="1">
            <a:spLocks noChangeArrowheads="1"/>
          </p:cNvSpPr>
          <p:nvPr/>
        </p:nvSpPr>
        <p:spPr>
          <a:xfrm>
            <a:off x="1738313" y="1714501"/>
            <a:ext cx="7867650" cy="136842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dirty="0" smtClean="0">
                <a:solidFill>
                  <a:prstClr val="black"/>
                </a:solidFill>
                <a:cs typeface="Arial" panose="020B0604020202020204" pitchFamily="34" charset="0"/>
              </a:rPr>
              <a:t>Regular expression is a representation of a string (</a:t>
            </a:r>
            <a:r>
              <a:rPr lang="en-US" sz="2000" dirty="0" err="1" smtClean="0">
                <a:solidFill>
                  <a:prstClr val="black"/>
                </a:solidFill>
                <a:cs typeface="Arial" panose="020B0604020202020204" pitchFamily="34" charset="0"/>
              </a:rPr>
              <a:t>f.n.g</a:t>
            </a:r>
            <a:r>
              <a:rPr lang="en-US" sz="2000" dirty="0" smtClean="0">
                <a:solidFill>
                  <a:prstClr val="black"/>
                </a:solidFill>
                <a:cs typeface="Arial" panose="020B0604020202020204" pitchFamily="34" charset="0"/>
              </a:rPr>
              <a:t>. are representation of files)</a:t>
            </a:r>
          </a:p>
          <a:p>
            <a:pPr algn="l" rtl="0"/>
            <a:r>
              <a:rPr lang="en-US" sz="2000" dirty="0" smtClean="0">
                <a:solidFill>
                  <a:prstClr val="black"/>
                </a:solidFill>
                <a:cs typeface="Arial" panose="020B0604020202020204" pitchFamily="34" charset="0"/>
              </a:rPr>
              <a:t>Regular expression </a:t>
            </a:r>
            <a:r>
              <a:rPr lang="en-US" sz="2000" dirty="0" err="1" smtClean="0">
                <a:solidFill>
                  <a:prstClr val="black"/>
                </a:solidFill>
                <a:cs typeface="Arial" panose="020B0604020202020204" pitchFamily="34" charset="0"/>
              </a:rPr>
              <a:t>metacharacters</a:t>
            </a:r>
            <a:r>
              <a:rPr lang="en-US" sz="2000" dirty="0" smtClean="0">
                <a:solidFill>
                  <a:prstClr val="black"/>
                </a:solidFill>
                <a:cs typeface="Arial" panose="020B0604020202020204" pitchFamily="34" charset="0"/>
              </a:rPr>
              <a:t> include:</a:t>
            </a:r>
          </a:p>
          <a:p>
            <a:pPr algn="l" rtl="0"/>
            <a:endParaRPr lang="en-US" dirty="0">
              <a:solidFill>
                <a:prstClr val="black"/>
              </a:solidFill>
              <a:cs typeface="Arial" panose="020B0604020202020204" pitchFamily="34" charset="0"/>
            </a:endParaRPr>
          </a:p>
        </p:txBody>
      </p:sp>
      <p:graphicFrame>
        <p:nvGraphicFramePr>
          <p:cNvPr id="7" name="Group 43"/>
          <p:cNvGraphicFramePr>
            <a:graphicFrameLocks/>
          </p:cNvGraphicFramePr>
          <p:nvPr>
            <p:extLst/>
          </p:nvPr>
        </p:nvGraphicFramePr>
        <p:xfrm>
          <a:off x="1912809" y="2899123"/>
          <a:ext cx="5113337" cy="3200400"/>
        </p:xfrm>
        <a:graphic>
          <a:graphicData uri="http://schemas.openxmlformats.org/drawingml/2006/table">
            <a:tbl>
              <a:tblPr/>
              <a:tblGrid>
                <a:gridCol w="647700"/>
                <a:gridCol w="4465637"/>
              </a:tblGrid>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Single character</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0 or more preceding </a:t>
                      </a:r>
                      <a:r>
                        <a:rPr kumimoji="0" lang="en-US" sz="1400" b="1" i="1" u="none" strike="noStrike" cap="none" normalizeH="0" baseline="0" dirty="0" err="1" smtClean="0">
                          <a:ln>
                            <a:noFill/>
                          </a:ln>
                          <a:solidFill>
                            <a:schemeClr val="tx1"/>
                          </a:solidFill>
                          <a:effectLst/>
                          <a:latin typeface="Tahoma" pitchFamily="34" charset="0"/>
                          <a:cs typeface="Times New Roman" pitchFamily="18" charset="0"/>
                        </a:rPr>
                        <a:t>reg_exp</a:t>
                      </a:r>
                      <a:endParaRPr kumimoji="0" lang="en-US" sz="1400" b="1" i="1" u="none" strike="noStrike" cap="none" normalizeH="0" baseline="0" dirty="0" smtClean="0">
                        <a:ln>
                          <a:noFill/>
                        </a:ln>
                        <a:solidFill>
                          <a:schemeClr val="tx1"/>
                        </a:solidFill>
                        <a:effectLst/>
                        <a:latin typeface="Tahoma" pitchFamily="34" charset="0"/>
                        <a:cs typeface="Times New Roman" pitchFamily="18" charset="0"/>
                      </a:endParaRP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Beginning of line</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End of line</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Char in set</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Char not in set</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0 or 1 preceding </a:t>
                      </a:r>
                      <a:r>
                        <a:rPr kumimoji="0" lang="en-US" sz="1400" b="1" i="1" u="none" strike="noStrike" cap="none" normalizeH="0" baseline="0" smtClean="0">
                          <a:ln>
                            <a:noFill/>
                          </a:ln>
                          <a:solidFill>
                            <a:schemeClr val="tx1"/>
                          </a:solidFill>
                          <a:effectLst/>
                          <a:latin typeface="Tahoma" pitchFamily="34" charset="0"/>
                          <a:cs typeface="Times New Roman" pitchFamily="18" charset="0"/>
                        </a:rPr>
                        <a:t>reg_exp </a:t>
                      </a:r>
                      <a:r>
                        <a:rPr kumimoji="0" lang="en-US" sz="1400" b="1" i="0" u="none" strike="noStrike" cap="none" normalizeH="0" baseline="0" smtClean="0">
                          <a:ln>
                            <a:noFill/>
                          </a:ln>
                          <a:solidFill>
                            <a:schemeClr val="tx1"/>
                          </a:solidFill>
                          <a:effectLst/>
                          <a:latin typeface="Tahoma" pitchFamily="34" charset="0"/>
                          <a:cs typeface="Times New Roman" pitchFamily="18" charset="0"/>
                        </a:rPr>
                        <a:t>(egrep, awk)</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00"/>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00"/>
                          </a:solidFill>
                          <a:effectLst/>
                          <a:latin typeface="Tahoma" pitchFamily="34" charset="0"/>
                          <a:cs typeface="Times New Roman" pitchFamily="18" charset="0"/>
                        </a:rPr>
                        <a:t>1 or more preceding </a:t>
                      </a:r>
                      <a:r>
                        <a:rPr kumimoji="0" lang="en-US" sz="1400" b="1" i="1" u="none" strike="noStrike" cap="none" normalizeH="0" baseline="0" smtClean="0">
                          <a:ln>
                            <a:noFill/>
                          </a:ln>
                          <a:solidFill>
                            <a:srgbClr val="000000"/>
                          </a:solidFill>
                          <a:effectLst/>
                          <a:latin typeface="Tahoma" pitchFamily="34" charset="0"/>
                          <a:cs typeface="Times New Roman" pitchFamily="18" charset="0"/>
                        </a:rPr>
                        <a:t>reg_exp </a:t>
                      </a:r>
                      <a:r>
                        <a:rPr kumimoji="0" lang="en-US" sz="1400" b="1" i="0" u="none" strike="noStrike" cap="none" normalizeH="0" baseline="0" smtClean="0">
                          <a:ln>
                            <a:noFill/>
                          </a:ln>
                          <a:solidFill>
                            <a:srgbClr val="000000"/>
                          </a:solidFill>
                          <a:effectLst/>
                          <a:latin typeface="Tahoma" pitchFamily="34" charset="0"/>
                          <a:cs typeface="Times New Roman" pitchFamily="18" charset="0"/>
                        </a:rPr>
                        <a:t>(egrep, awk)</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Suppress </a:t>
                      </a:r>
                      <a:r>
                        <a:rPr kumimoji="0" lang="en-US" sz="1400" b="1" i="0" u="none" strike="noStrike" cap="none" normalizeH="0" baseline="0" dirty="0" err="1" smtClean="0">
                          <a:ln>
                            <a:noFill/>
                          </a:ln>
                          <a:solidFill>
                            <a:schemeClr val="tx1"/>
                          </a:solidFill>
                          <a:effectLst/>
                          <a:latin typeface="Tahoma" pitchFamily="34" charset="0"/>
                          <a:cs typeface="Times New Roman" pitchFamily="18" charset="0"/>
                        </a:rPr>
                        <a:t>metachar</a:t>
                      </a:r>
                      <a:endParaRPr kumimoji="0" lang="en-US" sz="1400" b="1" i="0" u="none" strike="noStrike" cap="none" normalizeH="0" baseline="0" dirty="0" smtClean="0">
                        <a:ln>
                          <a:noFill/>
                        </a:ln>
                        <a:solidFill>
                          <a:schemeClr val="tx1"/>
                        </a:solidFill>
                        <a:effectLst/>
                        <a:latin typeface="Tahoma" pitchFamily="34" charset="0"/>
                        <a:cs typeface="Times New Roman" pitchFamily="18" charset="0"/>
                      </a:endParaRP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75</a:t>
            </a:fld>
            <a:endParaRPr lang="he-IL" dirty="0"/>
          </a:p>
        </p:txBody>
      </p:sp>
    </p:spTree>
    <p:extLst>
      <p:ext uri="{BB962C8B-B14F-4D97-AF65-F5344CB8AC3E}">
        <p14:creationId xmlns:p14="http://schemas.microsoft.com/office/powerpoint/2010/main" xmlns="" val="36296929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4633" y="0"/>
            <a:ext cx="10515600" cy="1325563"/>
          </a:xfrm>
        </p:spPr>
        <p:txBody>
          <a:bodyPr>
            <a:normAutofit/>
          </a:bodyPr>
          <a:lstStyle/>
          <a:p>
            <a:pPr fontAlgn="base">
              <a:spcAft>
                <a:spcPct val="0"/>
              </a:spcAft>
            </a:pPr>
            <a:r>
              <a:rPr lang="en-US" dirty="0" err="1">
                <a:solidFill>
                  <a:schemeClr val="bg1"/>
                </a:solidFill>
                <a:cs typeface="Times New Roman" panose="02020603050405020304" pitchFamily="18" charset="0"/>
              </a:rPr>
              <a:t>Metacharacters</a:t>
            </a:r>
            <a:r>
              <a:rPr lang="en-US" dirty="0">
                <a:solidFill>
                  <a:schemeClr val="bg1"/>
                </a:solidFill>
                <a:cs typeface="Times New Roman" panose="02020603050405020304" pitchFamily="18" charset="0"/>
              </a:rPr>
              <a:t> - Examples</a:t>
            </a:r>
          </a:p>
        </p:txBody>
      </p:sp>
      <p:graphicFrame>
        <p:nvGraphicFramePr>
          <p:cNvPr id="5" name="Group 75"/>
          <p:cNvGraphicFramePr>
            <a:graphicFrameLocks noGrp="1"/>
          </p:cNvGraphicFramePr>
          <p:nvPr>
            <p:ph idx="1"/>
            <p:extLst/>
          </p:nvPr>
        </p:nvGraphicFramePr>
        <p:xfrm>
          <a:off x="1752600" y="2026041"/>
          <a:ext cx="7488237" cy="2489200"/>
        </p:xfrm>
        <a:graphic>
          <a:graphicData uri="http://schemas.openxmlformats.org/drawingml/2006/table">
            <a:tbl>
              <a:tblPr/>
              <a:tblGrid>
                <a:gridCol w="1271587"/>
                <a:gridCol w="3932238"/>
                <a:gridCol w="2284412"/>
              </a:tblGrid>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err="1" smtClean="0">
                          <a:ln>
                            <a:noFill/>
                          </a:ln>
                          <a:solidFill>
                            <a:srgbClr val="000099"/>
                          </a:solidFill>
                          <a:effectLst/>
                          <a:latin typeface="Tahoma" pitchFamily="34" charset="0"/>
                          <a:cs typeface="Times New Roman" pitchFamily="18" charset="0"/>
                        </a:rPr>
                        <a:t>Reg_Exp</a:t>
                      </a:r>
                      <a:endParaRPr kumimoji="0" lang="en-US" sz="1400" b="1" i="0" u="none" strike="noStrike" cap="none" normalizeH="0" baseline="0" dirty="0" smtClean="0">
                        <a:ln>
                          <a:noFill/>
                        </a:ln>
                        <a:solidFill>
                          <a:srgbClr val="000099"/>
                        </a:solidFill>
                        <a:effectLst/>
                        <a:latin typeface="Tahoma" pitchFamily="34" charset="0"/>
                        <a:cs typeface="Times New Roman" pitchFamily="18" charset="0"/>
                      </a:endParaRP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99"/>
                          </a:solidFill>
                          <a:effectLst/>
                          <a:latin typeface="Tahoma" pitchFamily="34" charset="0"/>
                          <a:cs typeface="Times New Roman" pitchFamily="18" charset="0"/>
                        </a:rPr>
                        <a:t>Description</a:t>
                      </a: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rgbClr val="000099"/>
                          </a:solidFill>
                          <a:effectLst/>
                          <a:latin typeface="Tahoma" pitchFamily="34" charset="0"/>
                          <a:cs typeface="Times New Roman" pitchFamily="18" charset="0"/>
                        </a:rPr>
                        <a:t>Examples</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string that begins with </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a:t>
                      </a:r>
                      <a:r>
                        <a:rPr kumimoji="0" lang="en-US" sz="1400" b="1" i="0" u="none" strike="noStrike" cap="none" normalizeH="0" baseline="0" smtClean="0">
                          <a:ln>
                            <a:noFill/>
                          </a:ln>
                          <a:solidFill>
                            <a:schemeClr val="tx1"/>
                          </a:solidFill>
                          <a:effectLst/>
                          <a:latin typeface="Times New Roman"/>
                          <a:cs typeface="Times New Roman" pitchFamily="18" charset="0"/>
                        </a:rPr>
                        <a:t>”</a:t>
                      </a:r>
                      <a:endParaRPr kumimoji="0" lang="en-US" sz="1400" b="1" i="0" u="none" strike="noStrike" cap="none" normalizeH="0" baseline="0" smtClean="0">
                        <a:ln>
                          <a:noFill/>
                        </a:ln>
                        <a:solidFill>
                          <a:schemeClr val="tx1"/>
                        </a:solidFill>
                        <a:effectLst/>
                        <a:latin typeface="Tahoma" pitchFamily="34" charset="0"/>
                        <a:cs typeface="Times New Roman" pitchFamily="18" charset="0"/>
                      </a:endParaRP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abc, acc</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abc</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string that contains </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abc</a:t>
                      </a:r>
                      <a:r>
                        <a:rPr kumimoji="0" lang="en-US" sz="1400" b="1" i="0" u="none" strike="noStrike" cap="none" normalizeH="0" baseline="0" smtClean="0">
                          <a:ln>
                            <a:noFill/>
                          </a:ln>
                          <a:solidFill>
                            <a:schemeClr val="tx1"/>
                          </a:solidFill>
                          <a:effectLst/>
                          <a:latin typeface="Times New Roman"/>
                          <a:cs typeface="Times New Roman" pitchFamily="18" charset="0"/>
                        </a:rPr>
                        <a:t>”</a:t>
                      </a:r>
                      <a:endParaRPr kumimoji="0" lang="en-US" sz="1400" b="1" i="0" u="none" strike="noStrike" cap="none" normalizeH="0" baseline="0" smtClean="0">
                        <a:ln>
                          <a:noFill/>
                        </a:ln>
                        <a:solidFill>
                          <a:schemeClr val="tx1"/>
                        </a:solidFill>
                        <a:effectLst/>
                        <a:latin typeface="Tahoma" pitchFamily="34" charset="0"/>
                        <a:cs typeface="Times New Roman" pitchFamily="18" charset="0"/>
                      </a:endParaRP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abc, abcdef, babcv</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 string that contains at least one char</a:t>
                      </a: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a, 7, abc9</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one char string</a:t>
                      </a: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B, a, c, 9</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[a-z]$</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string that ends with a lowercase letter</a:t>
                      </a: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b, aadsf, 87asdf, 8z</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^[a-c]*$</a:t>
                      </a:r>
                    </a:p>
                  </a:txBody>
                  <a:tcPr marL="360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smtClean="0">
                          <a:ln>
                            <a:noFill/>
                          </a:ln>
                          <a:solidFill>
                            <a:schemeClr val="tx1"/>
                          </a:solidFill>
                          <a:effectLst/>
                          <a:latin typeface="Tahoma" pitchFamily="34" charset="0"/>
                          <a:cs typeface="Times New Roman" pitchFamily="18" charset="0"/>
                        </a:rPr>
                        <a:t>A string that includes only letters </a:t>
                      </a:r>
                      <a:r>
                        <a:rPr kumimoji="0" lang="en-US" sz="1400" b="1" i="0" u="none" strike="noStrike" cap="none" normalizeH="0" baseline="0" smtClean="0">
                          <a:ln>
                            <a:noFill/>
                          </a:ln>
                          <a:solidFill>
                            <a:schemeClr val="tx1"/>
                          </a:solidFill>
                          <a:effectLst/>
                          <a:latin typeface="Times New Roman"/>
                          <a:cs typeface="Times New Roman" pitchFamily="18" charset="0"/>
                        </a:rPr>
                        <a:t>“</a:t>
                      </a:r>
                      <a:r>
                        <a:rPr kumimoji="0" lang="en-US" sz="1400" b="1" i="0" u="none" strike="noStrike" cap="none" normalizeH="0" baseline="0" smtClean="0">
                          <a:ln>
                            <a:noFill/>
                          </a:ln>
                          <a:solidFill>
                            <a:schemeClr val="tx1"/>
                          </a:solidFill>
                          <a:effectLst/>
                          <a:latin typeface="Tahoma" pitchFamily="34" charset="0"/>
                          <a:cs typeface="Times New Roman" pitchFamily="18" charset="0"/>
                        </a:rPr>
                        <a:t>a-c</a:t>
                      </a:r>
                      <a:r>
                        <a:rPr kumimoji="0" lang="en-US" sz="1400" b="1" i="0" u="none" strike="noStrike" cap="none" normalizeH="0" baseline="0" smtClean="0">
                          <a:ln>
                            <a:noFill/>
                          </a:ln>
                          <a:solidFill>
                            <a:schemeClr val="tx1"/>
                          </a:solidFill>
                          <a:effectLst/>
                          <a:latin typeface="Times New Roman"/>
                          <a:cs typeface="Times New Roman" pitchFamily="18" charset="0"/>
                        </a:rPr>
                        <a:t>”</a:t>
                      </a:r>
                      <a:endParaRPr kumimoji="0" lang="en-US" sz="1400" b="1" i="0" u="none" strike="noStrike" cap="none" normalizeH="0" baseline="0" smtClean="0">
                        <a:ln>
                          <a:noFill/>
                        </a:ln>
                        <a:solidFill>
                          <a:schemeClr val="tx1"/>
                        </a:solidFill>
                        <a:effectLst/>
                        <a:latin typeface="Tahoma" pitchFamily="34" charset="0"/>
                        <a:cs typeface="Times New Roman" pitchFamily="18" charset="0"/>
                      </a:endParaRPr>
                    </a:p>
                  </a:txBody>
                  <a:tcPr marL="3600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a, ac, </a:t>
                      </a:r>
                      <a:r>
                        <a:rPr kumimoji="0" lang="en-US" sz="1400" b="1" i="0" u="none" strike="noStrike" cap="none" normalizeH="0" baseline="0" dirty="0" err="1" smtClean="0">
                          <a:ln>
                            <a:noFill/>
                          </a:ln>
                          <a:solidFill>
                            <a:schemeClr val="tx1"/>
                          </a:solidFill>
                          <a:effectLst/>
                          <a:latin typeface="Tahoma" pitchFamily="34" charset="0"/>
                          <a:cs typeface="Times New Roman" pitchFamily="18" charset="0"/>
                        </a:rPr>
                        <a:t>ab</a:t>
                      </a: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 </a:t>
                      </a:r>
                      <a:r>
                        <a:rPr kumimoji="0" lang="en-US" sz="1400" b="1" i="0" u="none" strike="noStrike" cap="none" normalizeH="0" baseline="0" dirty="0" err="1" smtClean="0">
                          <a:ln>
                            <a:noFill/>
                          </a:ln>
                          <a:solidFill>
                            <a:schemeClr val="tx1"/>
                          </a:solidFill>
                          <a:effectLst/>
                          <a:latin typeface="Tahoma" pitchFamily="34" charset="0"/>
                          <a:cs typeface="Times New Roman" pitchFamily="18" charset="0"/>
                        </a:rPr>
                        <a:t>aaaac</a:t>
                      </a:r>
                      <a:r>
                        <a:rPr kumimoji="0" lang="en-US" sz="1400" b="1" i="0" u="none" strike="noStrike" cap="none" normalizeH="0" baseline="0" dirty="0" smtClean="0">
                          <a:ln>
                            <a:noFill/>
                          </a:ln>
                          <a:solidFill>
                            <a:schemeClr val="tx1"/>
                          </a:solidFill>
                          <a:effectLst/>
                          <a:latin typeface="Tahoma" pitchFamily="34" charset="0"/>
                          <a:cs typeface="Times New Roman" pitchFamily="18" charset="0"/>
                        </a:rPr>
                        <a:t>, b, ccc</a:t>
                      </a:r>
                    </a:p>
                  </a:txBody>
                  <a:tcPr marL="360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76</a:t>
            </a:fld>
            <a:endParaRPr lang="he-IL" dirty="0"/>
          </a:p>
        </p:txBody>
      </p:sp>
    </p:spTree>
    <p:extLst>
      <p:ext uri="{BB962C8B-B14F-4D97-AF65-F5344CB8AC3E}">
        <p14:creationId xmlns:p14="http://schemas.microsoft.com/office/powerpoint/2010/main" xmlns="" val="7100705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362211" y="0"/>
            <a:ext cx="10515600" cy="1325563"/>
          </a:xfrm>
        </p:spPr>
        <p:txBody>
          <a:bodyPr>
            <a:normAutofit/>
          </a:bodyPr>
          <a:lstStyle/>
          <a:p>
            <a:pPr fontAlgn="base">
              <a:spcAft>
                <a:spcPct val="0"/>
              </a:spcAft>
            </a:pPr>
            <a:r>
              <a:rPr lang="en-US" dirty="0">
                <a:solidFill>
                  <a:schemeClr val="bg1"/>
                </a:solidFill>
                <a:cs typeface="Times New Roman" panose="02020603050405020304" pitchFamily="18" charset="0"/>
              </a:rPr>
              <a:t>Filters</a:t>
            </a:r>
          </a:p>
        </p:txBody>
      </p:sp>
      <p:sp>
        <p:nvSpPr>
          <p:cNvPr id="74757" name="Rectangle 3"/>
          <p:cNvSpPr>
            <a:spLocks noGrp="1" noChangeArrowheads="1"/>
          </p:cNvSpPr>
          <p:nvPr>
            <p:ph idx="1"/>
          </p:nvPr>
        </p:nvSpPr>
        <p:spPr/>
        <p:txBody>
          <a:bodyPr/>
          <a:lstStyle/>
          <a:p>
            <a:pPr algn="l" rtl="0" eaLnBrk="1" hangingPunct="1"/>
            <a:r>
              <a:rPr lang="en-US" sz="2400">
                <a:cs typeface="Arial" panose="020B0604020202020204" pitchFamily="34" charset="0"/>
              </a:rPr>
              <a:t>A filter is a command that reads </a:t>
            </a:r>
            <a:r>
              <a:rPr lang="en-US" sz="2400" i="1">
                <a:cs typeface="Arial" panose="020B0604020202020204" pitchFamily="34" charset="0"/>
              </a:rPr>
              <a:t>stdin</a:t>
            </a:r>
            <a:r>
              <a:rPr lang="en-US" sz="2400">
                <a:cs typeface="Arial" panose="020B0604020202020204" pitchFamily="34" charset="0"/>
              </a:rPr>
              <a:t> and writes to </a:t>
            </a:r>
            <a:r>
              <a:rPr lang="en-US" sz="2400" i="1">
                <a:cs typeface="Arial" panose="020B0604020202020204" pitchFamily="34" charset="0"/>
              </a:rPr>
              <a:t>stdout</a:t>
            </a:r>
          </a:p>
          <a:p>
            <a:pPr algn="l" rtl="0" eaLnBrk="1" hangingPunct="1"/>
            <a:r>
              <a:rPr lang="en-US" sz="2400">
                <a:cs typeface="Arial" panose="020B0604020202020204" pitchFamily="34" charset="0"/>
              </a:rPr>
              <a:t>Filters are the only commands that can be used in the middle of pipeline</a:t>
            </a:r>
          </a:p>
          <a:p>
            <a:pPr algn="l" rtl="0" eaLnBrk="1" hangingPunct="1"/>
            <a:r>
              <a:rPr lang="en-US" sz="2400">
                <a:cs typeface="Arial" panose="020B0604020202020204" pitchFamily="34" charset="0"/>
              </a:rPr>
              <a:t>Not all commands are filters</a:t>
            </a:r>
          </a:p>
          <a:p>
            <a:pPr algn="l" rtl="0" eaLnBrk="1" hangingPunct="1"/>
            <a:endParaRPr lang="en-US" sz="2400">
              <a:cs typeface="Arial" panose="020B0604020202020204" pitchFamily="34" charset="0"/>
            </a:endParaRPr>
          </a:p>
        </p:txBody>
      </p:sp>
      <p:graphicFrame>
        <p:nvGraphicFramePr>
          <p:cNvPr id="1876996" name="Group 4"/>
          <p:cNvGraphicFramePr>
            <a:graphicFrameLocks noGrp="1"/>
          </p:cNvGraphicFramePr>
          <p:nvPr>
            <p:extLst/>
          </p:nvPr>
        </p:nvGraphicFramePr>
        <p:xfrm>
          <a:off x="983293" y="3307523"/>
          <a:ext cx="7162800" cy="2560635"/>
        </p:xfrm>
        <a:graphic>
          <a:graphicData uri="http://schemas.openxmlformats.org/drawingml/2006/table">
            <a:tbl>
              <a:tblPr/>
              <a:tblGrid>
                <a:gridCol w="1447800"/>
                <a:gridCol w="5715000"/>
              </a:tblGrid>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rgbClr val="000099"/>
                          </a:solidFill>
                          <a:effectLst/>
                          <a:latin typeface="Tahoma" pitchFamily="34" charset="0"/>
                          <a:cs typeface="Times New Roman" pitchFamily="18" charset="0"/>
                        </a:rPr>
                        <a:t>Command</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rgbClr val="000099"/>
                          </a:solidFill>
                          <a:effectLst/>
                          <a:latin typeface="Tahoma" pitchFamily="34" charset="0"/>
                          <a:cs typeface="Times New Roman" pitchFamily="18" charset="0"/>
                        </a:rPr>
                        <a:t>Description</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wc</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Counts number of lines, words and chars in input</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grep</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Searches for lines including </a:t>
                      </a:r>
                      <a:r>
                        <a:rPr kumimoji="0" lang="en-US" sz="1800" b="0" i="1" u="none" strike="noStrike" cap="none" normalizeH="0" baseline="0" smtClean="0">
                          <a:ln>
                            <a:noFill/>
                          </a:ln>
                          <a:solidFill>
                            <a:schemeClr val="tx1"/>
                          </a:solidFill>
                          <a:effectLst/>
                          <a:latin typeface="Tahoma" pitchFamily="34" charset="0"/>
                          <a:cs typeface="Times New Roman" pitchFamily="18" charset="0"/>
                        </a:rPr>
                        <a:t>regexp</a:t>
                      </a:r>
                      <a:r>
                        <a:rPr kumimoji="0" lang="en-US" sz="1800" b="0" i="0" u="none" strike="noStrike" cap="none" normalizeH="0" baseline="0" smtClean="0">
                          <a:ln>
                            <a:noFill/>
                          </a:ln>
                          <a:solidFill>
                            <a:schemeClr val="tx1"/>
                          </a:solidFill>
                          <a:effectLst/>
                          <a:latin typeface="Tahoma" pitchFamily="34" charset="0"/>
                          <a:cs typeface="Times New Roman" pitchFamily="18" charset="0"/>
                        </a:rPr>
                        <a:t> in input file</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sort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Sorts lines in input file</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cut</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Cuts fields/words from input lines</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sed</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s</a:t>
                      </a:r>
                      <a:r>
                        <a:rPr kumimoji="0" lang="en-US" sz="1800" b="1" i="0" u="none" strike="noStrike" cap="none" normalizeH="0" baseline="0" smtClean="0">
                          <a:ln>
                            <a:noFill/>
                          </a:ln>
                          <a:solidFill>
                            <a:schemeClr val="tx1"/>
                          </a:solidFill>
                          <a:effectLst/>
                          <a:latin typeface="Tahoma" pitchFamily="34" charset="0"/>
                          <a:cs typeface="Times New Roman" pitchFamily="18" charset="0"/>
                        </a:rPr>
                        <a:t>tream</a:t>
                      </a:r>
                      <a:r>
                        <a:rPr kumimoji="0" lang="en-US" sz="1800" b="0" i="0" u="none" strike="noStrike" cap="none" normalizeH="0" baseline="0" smtClean="0">
                          <a:ln>
                            <a:noFill/>
                          </a:ln>
                          <a:solidFill>
                            <a:schemeClr val="tx1"/>
                          </a:solidFill>
                          <a:effectLst/>
                          <a:latin typeface="Tahoma" pitchFamily="34" charset="0"/>
                          <a:cs typeface="Times New Roman" pitchFamily="18" charset="0"/>
                        </a:rPr>
                        <a:t> ed</a:t>
                      </a:r>
                      <a:r>
                        <a:rPr kumimoji="0" lang="en-US" sz="1800" b="1" i="0" u="none" strike="noStrike" cap="none" normalizeH="0" baseline="0" smtClean="0">
                          <a:ln>
                            <a:noFill/>
                          </a:ln>
                          <a:solidFill>
                            <a:schemeClr val="tx1"/>
                          </a:solidFill>
                          <a:effectLst/>
                          <a:latin typeface="Tahoma" pitchFamily="34" charset="0"/>
                          <a:cs typeface="Times New Roman" pitchFamily="18" charset="0"/>
                        </a:rPr>
                        <a:t>itor</a:t>
                      </a:r>
                      <a:r>
                        <a:rPr kumimoji="0" lang="en-US" sz="1800" b="0" i="0" u="none" strike="noStrike" cap="none" normalizeH="0" baseline="0" smtClean="0">
                          <a:ln>
                            <a:noFill/>
                          </a:ln>
                          <a:solidFill>
                            <a:schemeClr val="tx1"/>
                          </a:solidFill>
                          <a:effectLst/>
                          <a:latin typeface="Tahoma" pitchFamily="34" charset="0"/>
                          <a:cs typeface="Times New Roman" pitchFamily="18" charset="0"/>
                        </a:rPr>
                        <a:t>. Edits input lines according to rules.</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805">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cs typeface="Times New Roman" pitchFamily="18" charset="0"/>
                        </a:rPr>
                        <a:t>tee</a:t>
                      </a:r>
                    </a:p>
                  </a:txBody>
                  <a:tcPr marL="36000"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Copies </a:t>
                      </a:r>
                      <a:r>
                        <a:rPr kumimoji="0" lang="en-US" sz="1800" b="0" i="1" u="none" strike="noStrike" cap="none" normalizeH="0" baseline="0" dirty="0" err="1" smtClean="0">
                          <a:ln>
                            <a:noFill/>
                          </a:ln>
                          <a:solidFill>
                            <a:schemeClr val="tx1"/>
                          </a:solidFill>
                          <a:effectLst/>
                          <a:latin typeface="Tahoma" pitchFamily="34" charset="0"/>
                          <a:cs typeface="Times New Roman" pitchFamily="18" charset="0"/>
                        </a:rPr>
                        <a:t>stdin</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to </a:t>
                      </a:r>
                      <a:r>
                        <a:rPr kumimoji="0" lang="en-US" sz="1800" b="0" i="1" u="none" strike="noStrike" cap="none" normalizeH="0" baseline="0" dirty="0" err="1" smtClean="0">
                          <a:ln>
                            <a:noFill/>
                          </a:ln>
                          <a:solidFill>
                            <a:schemeClr val="tx1"/>
                          </a:solidFill>
                          <a:effectLst/>
                          <a:latin typeface="Tahoma" pitchFamily="34" charset="0"/>
                          <a:cs typeface="Times New Roman" pitchFamily="18" charset="0"/>
                        </a:rPr>
                        <a:t>stdout</a:t>
                      </a:r>
                      <a:r>
                        <a:rPr kumimoji="0" lang="en-US" sz="1800" b="0" i="0" u="none" strike="noStrike" cap="none" normalizeH="0" baseline="0" dirty="0" smtClean="0">
                          <a:ln>
                            <a:noFill/>
                          </a:ln>
                          <a:solidFill>
                            <a:schemeClr val="tx1"/>
                          </a:solidFill>
                          <a:effectLst/>
                          <a:latin typeface="Tahoma" pitchFamily="34" charset="0"/>
                          <a:cs typeface="Times New Roman" pitchFamily="18" charset="0"/>
                        </a:rPr>
                        <a:t> and to specified output files</a:t>
                      </a:r>
                    </a:p>
                  </a:txBody>
                  <a:tcPr marL="36000"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77</a:t>
            </a:fld>
            <a:endParaRPr lang="he-IL" dirty="0"/>
          </a:p>
        </p:txBody>
      </p:sp>
    </p:spTree>
    <p:extLst>
      <p:ext uri="{BB962C8B-B14F-4D97-AF65-F5344CB8AC3E}">
        <p14:creationId xmlns:p14="http://schemas.microsoft.com/office/powerpoint/2010/main" xmlns="" val="3629592980"/>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299580" y="20640"/>
            <a:ext cx="10515600" cy="1325563"/>
          </a:xfrm>
        </p:spPr>
        <p:txBody>
          <a:bodyPr/>
          <a:lstStyle/>
          <a:p>
            <a:pPr eaLnBrk="1" hangingPunct="1"/>
            <a:r>
              <a:rPr lang="en-US" dirty="0" err="1">
                <a:solidFill>
                  <a:schemeClr val="bg1"/>
                </a:solidFill>
                <a:cs typeface="Times New Roman" panose="02020603050405020304" pitchFamily="18" charset="0"/>
              </a:rPr>
              <a:t>wc</a:t>
            </a:r>
            <a:endParaRPr lang="en-US" dirty="0">
              <a:solidFill>
                <a:schemeClr val="bg1"/>
              </a:solidFill>
              <a:cs typeface="Times New Roman" panose="02020603050405020304" pitchFamily="18" charset="0"/>
            </a:endParaRPr>
          </a:p>
        </p:txBody>
      </p:sp>
      <p:sp>
        <p:nvSpPr>
          <p:cNvPr id="75781" name="Rectangle 3"/>
          <p:cNvSpPr>
            <a:spLocks noGrp="1" noChangeArrowheads="1"/>
          </p:cNvSpPr>
          <p:nvPr>
            <p:ph idx="1"/>
          </p:nvPr>
        </p:nvSpPr>
        <p:spPr>
          <a:xfrm>
            <a:off x="1784699" y="1259682"/>
            <a:ext cx="8569325" cy="5183188"/>
          </a:xfrm>
        </p:spPr>
        <p:txBody>
          <a:bodyPr/>
          <a:lstStyle/>
          <a:p>
            <a:pPr marL="800100" lvl="1" indent="-342900" algn="l" rtl="0">
              <a:buNone/>
            </a:pPr>
            <a:r>
              <a:rPr lang="en-US" sz="1800" dirty="0" err="1">
                <a:cs typeface="Arial" panose="020B0604020202020204" pitchFamily="34" charset="0"/>
              </a:rPr>
              <a:t>wc</a:t>
            </a:r>
            <a:r>
              <a:rPr lang="en-US" sz="1800" dirty="0">
                <a:cs typeface="Arial" panose="020B0604020202020204" pitchFamily="34" charset="0"/>
              </a:rPr>
              <a:t> [-</a:t>
            </a:r>
            <a:r>
              <a:rPr lang="en-US" sz="1800" dirty="0" err="1">
                <a:cs typeface="Arial" panose="020B0604020202020204" pitchFamily="34" charset="0"/>
              </a:rPr>
              <a:t>wcl</a:t>
            </a:r>
            <a:r>
              <a:rPr lang="en-US" sz="1800" dirty="0">
                <a:cs typeface="Arial" panose="020B0604020202020204" pitchFamily="34" charset="0"/>
              </a:rPr>
              <a:t>] filename</a:t>
            </a:r>
          </a:p>
          <a:p>
            <a:pPr marL="800100" lvl="1" indent="-342900" algn="l" rtl="0">
              <a:buNone/>
            </a:pPr>
            <a:r>
              <a:rPr lang="en-US" sz="1600" dirty="0">
                <a:cs typeface="Arial" panose="020B0604020202020204" pitchFamily="34" charset="0"/>
              </a:rPr>
              <a:t>-w: 	counts words</a:t>
            </a:r>
          </a:p>
          <a:p>
            <a:pPr marL="800100" lvl="1" indent="-342900" algn="l" rtl="0">
              <a:buNone/>
            </a:pPr>
            <a:r>
              <a:rPr lang="en-US" sz="1600" dirty="0">
                <a:cs typeface="Arial" panose="020B0604020202020204" pitchFamily="34" charset="0"/>
              </a:rPr>
              <a:t>-c:		counts characters</a:t>
            </a:r>
          </a:p>
          <a:p>
            <a:pPr marL="800100" lvl="1" indent="-342900" algn="l" rtl="0">
              <a:buNone/>
            </a:pPr>
            <a:r>
              <a:rPr lang="en-US" sz="1600" dirty="0">
                <a:cs typeface="Arial" panose="020B0604020202020204" pitchFamily="34" charset="0"/>
              </a:rPr>
              <a:t>-l:		counts lines</a:t>
            </a:r>
          </a:p>
          <a:p>
            <a:pPr marL="800100" lvl="1" indent="-342900" algn="l" rtl="0">
              <a:buNone/>
            </a:pPr>
            <a:endParaRPr lang="en-US" sz="1800" dirty="0">
              <a:cs typeface="Arial" panose="020B0604020202020204" pitchFamily="34" charset="0"/>
            </a:endParaRPr>
          </a:p>
          <a:p>
            <a:pPr marL="800100" lvl="1" indent="-342900"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cat </a:t>
            </a:r>
            <a:r>
              <a:rPr lang="en-US" sz="1800" dirty="0" err="1">
                <a:solidFill>
                  <a:srgbClr val="006F6C"/>
                </a:solidFill>
                <a:cs typeface="Arial" panose="020B0604020202020204" pitchFamily="34" charset="0"/>
              </a:rPr>
              <a:t>DemoFile</a:t>
            </a:r>
            <a:endParaRPr lang="en-US" sz="1800" dirty="0">
              <a:solidFill>
                <a:srgbClr val="006F6C"/>
              </a:solidFill>
              <a:cs typeface="Arial" panose="020B0604020202020204" pitchFamily="34" charset="0"/>
            </a:endParaRPr>
          </a:p>
          <a:p>
            <a:pPr marL="800100" lvl="1" indent="-342900" algn="l" rtl="0">
              <a:buNone/>
            </a:pPr>
            <a:r>
              <a:rPr lang="en-US" sz="1800" dirty="0">
                <a:solidFill>
                  <a:srgbClr val="006F6C"/>
                </a:solidFill>
                <a:cs typeface="Arial" panose="020B0604020202020204" pitchFamily="34" charset="0"/>
              </a:rPr>
              <a:t>One Two</a:t>
            </a:r>
          </a:p>
          <a:p>
            <a:pPr marL="800100" lvl="1" indent="-342900" algn="l" rtl="0">
              <a:buNone/>
            </a:pPr>
            <a:r>
              <a:rPr lang="en-US" sz="1800" dirty="0">
                <a:solidFill>
                  <a:srgbClr val="006F6C"/>
                </a:solidFill>
                <a:cs typeface="Arial" panose="020B0604020202020204" pitchFamily="34" charset="0"/>
              </a:rPr>
              <a:t>Three</a:t>
            </a:r>
          </a:p>
          <a:p>
            <a:pPr marL="800100" lvl="1" indent="-342900" algn="l" rtl="0">
              <a:buNone/>
            </a:pPr>
            <a:endParaRPr lang="en-US" sz="1800" dirty="0">
              <a:solidFill>
                <a:srgbClr val="006F6C"/>
              </a:solidFill>
              <a:cs typeface="Arial" panose="020B0604020202020204" pitchFamily="34" charset="0"/>
            </a:endParaRPr>
          </a:p>
          <a:p>
            <a:pPr marL="800100" lvl="1" indent="-342900"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a:t>
            </a:r>
            <a:r>
              <a:rPr lang="en-US" sz="1700" dirty="0" err="1" smtClean="0">
                <a:solidFill>
                  <a:srgbClr val="006F6C"/>
                </a:solidFill>
                <a:cs typeface="Arial" panose="020B0604020202020204" pitchFamily="34" charset="0"/>
              </a:rPr>
              <a:t>wc</a:t>
            </a:r>
            <a:r>
              <a:rPr lang="en-US" sz="1700" dirty="0" smtClean="0">
                <a:solidFill>
                  <a:srgbClr val="006F6C"/>
                </a:solidFill>
                <a:cs typeface="Arial" panose="020B0604020202020204" pitchFamily="34" charset="0"/>
              </a:rPr>
              <a:t> </a:t>
            </a:r>
            <a:r>
              <a:rPr lang="en-US" sz="1700" dirty="0" err="1">
                <a:solidFill>
                  <a:srgbClr val="006F6C"/>
                </a:solidFill>
                <a:cs typeface="Arial" panose="020B0604020202020204" pitchFamily="34" charset="0"/>
              </a:rPr>
              <a:t>DemoFile</a:t>
            </a:r>
            <a:endParaRPr lang="en-US" sz="1700" dirty="0">
              <a:solidFill>
                <a:srgbClr val="006F6C"/>
              </a:solidFill>
              <a:cs typeface="Arial" panose="020B0604020202020204" pitchFamily="34" charset="0"/>
            </a:endParaRPr>
          </a:p>
          <a:p>
            <a:pPr marL="800100" lvl="1" indent="-342900" algn="l" rtl="0">
              <a:buNone/>
            </a:pPr>
            <a:r>
              <a:rPr lang="en-US" sz="1700" dirty="0">
                <a:solidFill>
                  <a:srgbClr val="006F6C"/>
                </a:solidFill>
                <a:cs typeface="Arial" panose="020B0604020202020204" pitchFamily="34" charset="0"/>
              </a:rPr>
              <a:t>2  3  12 </a:t>
            </a:r>
            <a:r>
              <a:rPr lang="en-US" sz="1700" dirty="0" err="1">
                <a:solidFill>
                  <a:srgbClr val="006F6C"/>
                </a:solidFill>
                <a:cs typeface="Arial" panose="020B0604020202020204" pitchFamily="34" charset="0"/>
              </a:rPr>
              <a:t>DemoFile</a:t>
            </a:r>
            <a:endParaRPr lang="en-US" sz="1700" dirty="0">
              <a:solidFill>
                <a:srgbClr val="006F6C"/>
              </a:solidFill>
              <a:cs typeface="Arial" panose="020B0604020202020204" pitchFamily="34" charset="0"/>
            </a:endParaRPr>
          </a:p>
          <a:p>
            <a:pPr marL="800100" lvl="1" indent="-342900" algn="l" rtl="0">
              <a:buNone/>
            </a:pPr>
            <a:endParaRPr lang="en-US" sz="1700" dirty="0">
              <a:solidFill>
                <a:srgbClr val="006F6C"/>
              </a:solidFill>
              <a:cs typeface="Arial" panose="020B0604020202020204" pitchFamily="34" charset="0"/>
            </a:endParaRPr>
          </a:p>
          <a:p>
            <a:pPr marL="800100" lvl="1" indent="-342900"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a:t>
            </a:r>
            <a:r>
              <a:rPr lang="en-US" sz="1700" dirty="0" err="1" smtClean="0">
                <a:solidFill>
                  <a:srgbClr val="006F6C"/>
                </a:solidFill>
                <a:cs typeface="Arial" panose="020B0604020202020204" pitchFamily="34" charset="0"/>
              </a:rPr>
              <a:t>wc</a:t>
            </a:r>
            <a:r>
              <a:rPr lang="en-US" sz="1700" dirty="0" smtClean="0">
                <a:solidFill>
                  <a:srgbClr val="006F6C"/>
                </a:solidFill>
                <a:cs typeface="Arial" panose="020B0604020202020204" pitchFamily="34" charset="0"/>
              </a:rPr>
              <a:t> </a:t>
            </a:r>
            <a:r>
              <a:rPr lang="en-US" sz="1700" dirty="0">
                <a:solidFill>
                  <a:srgbClr val="006F6C"/>
                </a:solidFill>
                <a:latin typeface="Times New Roman" panose="02020603050405020304" pitchFamily="18" charset="0"/>
                <a:cs typeface="Arial" panose="020B0604020202020204" pitchFamily="34" charset="0"/>
              </a:rPr>
              <a:t>–</a:t>
            </a:r>
            <a:r>
              <a:rPr lang="en-US" sz="1700" dirty="0">
                <a:solidFill>
                  <a:srgbClr val="006F6C"/>
                </a:solidFill>
                <a:cs typeface="Arial" panose="020B0604020202020204" pitchFamily="34" charset="0"/>
              </a:rPr>
              <a:t>l </a:t>
            </a:r>
            <a:r>
              <a:rPr lang="en-US" sz="1700" dirty="0" err="1">
                <a:solidFill>
                  <a:srgbClr val="006F6C"/>
                </a:solidFill>
                <a:cs typeface="Arial" panose="020B0604020202020204" pitchFamily="34" charset="0"/>
              </a:rPr>
              <a:t>DemoFile</a:t>
            </a:r>
            <a:endParaRPr lang="en-US" sz="1700" dirty="0">
              <a:solidFill>
                <a:srgbClr val="006F6C"/>
              </a:solidFill>
              <a:cs typeface="Arial" panose="020B0604020202020204" pitchFamily="34" charset="0"/>
            </a:endParaRPr>
          </a:p>
          <a:p>
            <a:pPr marL="800100" lvl="1" indent="-342900" algn="l" rtl="0">
              <a:buNone/>
            </a:pPr>
            <a:r>
              <a:rPr lang="en-US" sz="1700" dirty="0">
                <a:solidFill>
                  <a:srgbClr val="006F6C"/>
                </a:solidFill>
                <a:cs typeface="Arial" panose="020B0604020202020204" pitchFamily="34" charset="0"/>
              </a:rPr>
              <a:t>2</a:t>
            </a:r>
          </a:p>
          <a:p>
            <a:pPr marL="800100" lvl="1" indent="-342900" algn="l" rtl="0">
              <a:buNone/>
            </a:pPr>
            <a:r>
              <a:rPr lang="en-US" sz="1800" dirty="0" err="1">
                <a:cs typeface="Arial" panose="020B0604020202020204" pitchFamily="34" charset="0"/>
              </a:rPr>
              <a:t>wc</a:t>
            </a:r>
            <a:r>
              <a:rPr lang="en-US" sz="1800" dirty="0">
                <a:cs typeface="Arial" panose="020B0604020202020204" pitchFamily="34" charset="0"/>
              </a:rPr>
              <a:t> is a filter so you can use it on the standard input</a:t>
            </a:r>
          </a:p>
          <a:p>
            <a:pPr marL="800100" lvl="1" indent="-342900" algn="l" rtl="0">
              <a:buNone/>
            </a:pPr>
            <a:r>
              <a:rPr lang="en-US" sz="1600" dirty="0">
                <a:solidFill>
                  <a:schemeClr val="bg1">
                    <a:lumMod val="50000"/>
                  </a:schemeClr>
                </a:solidFill>
                <a:cs typeface="Arial" panose="020B0604020202020204" pitchFamily="34" charset="0"/>
              </a:rPr>
              <a:t>PROMPT&gt;</a:t>
            </a:r>
            <a:r>
              <a:rPr lang="en-US" sz="1600" dirty="0">
                <a:solidFill>
                  <a:srgbClr val="006F6C"/>
                </a:solidFill>
                <a:cs typeface="Arial" panose="020B0604020202020204" pitchFamily="34" charset="0"/>
              </a:rPr>
              <a:t> </a:t>
            </a:r>
            <a:r>
              <a:rPr lang="en-US" sz="1700" dirty="0" smtClean="0">
                <a:solidFill>
                  <a:srgbClr val="006F6C"/>
                </a:solidFill>
                <a:cs typeface="Arial" panose="020B0604020202020204" pitchFamily="34" charset="0"/>
              </a:rPr>
              <a:t>cat </a:t>
            </a:r>
            <a:r>
              <a:rPr lang="en-US" sz="1700" dirty="0" err="1">
                <a:solidFill>
                  <a:srgbClr val="006F6C"/>
                </a:solidFill>
                <a:cs typeface="Arial" panose="020B0604020202020204" pitchFamily="34" charset="0"/>
              </a:rPr>
              <a:t>DemoFile</a:t>
            </a:r>
            <a:r>
              <a:rPr lang="en-US" sz="1700" dirty="0">
                <a:solidFill>
                  <a:srgbClr val="006F6C"/>
                </a:solidFill>
                <a:cs typeface="Arial" panose="020B0604020202020204" pitchFamily="34" charset="0"/>
              </a:rPr>
              <a:t> | </a:t>
            </a:r>
            <a:r>
              <a:rPr lang="en-US" sz="1700" dirty="0" err="1">
                <a:solidFill>
                  <a:srgbClr val="006F6C"/>
                </a:solidFill>
                <a:cs typeface="Arial" panose="020B0604020202020204" pitchFamily="34" charset="0"/>
              </a:rPr>
              <a:t>wc</a:t>
            </a:r>
            <a:endParaRPr lang="en-US" sz="1700" dirty="0">
              <a:solidFill>
                <a:srgbClr val="006F6C"/>
              </a:solidFill>
              <a:cs typeface="Arial" panose="020B0604020202020204" pitchFamily="34" charset="0"/>
            </a:endParaRPr>
          </a:p>
          <a:p>
            <a:pPr marL="800100" lvl="1" indent="-342900" algn="l" rtl="0">
              <a:buNone/>
            </a:pPr>
            <a:r>
              <a:rPr lang="en-US" sz="1700" dirty="0">
                <a:solidFill>
                  <a:srgbClr val="006F6C"/>
                </a:solidFill>
                <a:cs typeface="Arial" panose="020B0604020202020204" pitchFamily="34" charset="0"/>
              </a:rPr>
              <a:t>2  3  12</a:t>
            </a:r>
          </a:p>
          <a:p>
            <a:pPr marL="1219200" lvl="2" indent="-304800" algn="l" rtl="0">
              <a:buNone/>
            </a:pPr>
            <a:endParaRPr lang="en-US" sz="1800" dirty="0">
              <a:solidFill>
                <a:srgbClr val="006F6C"/>
              </a:solidFill>
              <a:cs typeface="Arial" panose="020B0604020202020204" pitchFamily="34" charset="0"/>
            </a:endParaRPr>
          </a:p>
        </p:txBody>
      </p:sp>
      <p:sp>
        <p:nvSpPr>
          <p:cNvPr id="75782" name="AutoShape 4"/>
          <p:cNvSpPr>
            <a:spLocks/>
          </p:cNvSpPr>
          <p:nvPr/>
        </p:nvSpPr>
        <p:spPr bwMode="auto">
          <a:xfrm>
            <a:off x="3523306" y="3132516"/>
            <a:ext cx="109537" cy="561975"/>
          </a:xfrm>
          <a:prstGeom prst="rightBrace">
            <a:avLst>
              <a:gd name="adj1" fmla="val 75009"/>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36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1878021" name="Text Box 5"/>
          <p:cNvSpPr txBox="1">
            <a:spLocks noChangeArrowheads="1"/>
          </p:cNvSpPr>
          <p:nvPr/>
        </p:nvSpPr>
        <p:spPr bwMode="auto">
          <a:xfrm>
            <a:off x="3593962" y="3062665"/>
            <a:ext cx="3048000" cy="701675"/>
          </a:xfrm>
          <a:prstGeom prst="rect">
            <a:avLst/>
          </a:prstGeom>
          <a:noFill/>
          <a:ln w="12700">
            <a:noFill/>
            <a:miter lim="800000"/>
            <a:headEnd type="none" w="sm" len="sm"/>
            <a:tailEnd type="none" w="sm" len="sm"/>
          </a:ln>
          <a:effectLst/>
        </p:spPr>
        <p:txBody>
          <a:bodyPr lIns="36000">
            <a:spAutoFit/>
          </a:bodyPr>
          <a:lstStyle/>
          <a:p>
            <a:pPr eaLnBrk="0" hangingPunct="0">
              <a:spcBef>
                <a:spcPct val="50000"/>
              </a:spcBef>
              <a:spcAft>
                <a:spcPts val="300"/>
              </a:spcAft>
              <a:buClr>
                <a:prstClr val="black"/>
              </a:buClr>
              <a:defRPr/>
            </a:pPr>
            <a:r>
              <a:rPr kumimoji="1" lang="en-US" sz="2000" dirty="0">
                <a:solidFill>
                  <a:prstClr val="black"/>
                </a:solidFill>
                <a:effectLst>
                  <a:outerShdw blurRad="38100" dist="38100" dir="2700000" algn="tl">
                    <a:srgbClr val="C0C0C0"/>
                  </a:outerShdw>
                </a:effectLst>
                <a:latin typeface="Arial Rounded MT Bold" pitchFamily="34" charset="0"/>
                <a:cs typeface="David Transparent" pitchFamily="2" charset="-79"/>
              </a:rPr>
              <a:t>File contains three words in two lines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78</a:t>
            </a:fld>
            <a:endParaRPr lang="he-IL" dirty="0"/>
          </a:p>
        </p:txBody>
      </p:sp>
    </p:spTree>
    <p:extLst>
      <p:ext uri="{BB962C8B-B14F-4D97-AF65-F5344CB8AC3E}">
        <p14:creationId xmlns:p14="http://schemas.microsoft.com/office/powerpoint/2010/main" xmlns="" val="193944156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337159" y="30880"/>
            <a:ext cx="10515600" cy="1325563"/>
          </a:xfrm>
        </p:spPr>
        <p:txBody>
          <a:bodyPr>
            <a:normAutofit/>
          </a:bodyPr>
          <a:lstStyle/>
          <a:p>
            <a:pPr fontAlgn="base">
              <a:spcAft>
                <a:spcPct val="0"/>
              </a:spcAft>
            </a:pPr>
            <a:r>
              <a:rPr lang="en-US" dirty="0">
                <a:solidFill>
                  <a:schemeClr val="bg1"/>
                </a:solidFill>
                <a:cs typeface="Times New Roman" panose="02020603050405020304" pitchFamily="18" charset="0"/>
              </a:rPr>
              <a:t>echo</a:t>
            </a:r>
          </a:p>
        </p:txBody>
      </p:sp>
      <p:sp>
        <p:nvSpPr>
          <p:cNvPr id="76805" name="Rectangle 3"/>
          <p:cNvSpPr>
            <a:spLocks noGrp="1" noChangeArrowheads="1"/>
          </p:cNvSpPr>
          <p:nvPr>
            <p:ph idx="1"/>
          </p:nvPr>
        </p:nvSpPr>
        <p:spPr>
          <a:xfrm>
            <a:off x="1811337" y="1431599"/>
            <a:ext cx="8569325" cy="5183188"/>
          </a:xfrm>
        </p:spPr>
        <p:txBody>
          <a:bodyPr/>
          <a:lstStyle/>
          <a:p>
            <a:pPr marL="800100" lvl="1" indent="-342900" algn="l" rtl="0">
              <a:buNone/>
            </a:pPr>
            <a:r>
              <a:rPr lang="en-US" sz="1800" dirty="0">
                <a:cs typeface="Arial" panose="020B0604020202020204" pitchFamily="34" charset="0"/>
              </a:rPr>
              <a:t>echo [-</a:t>
            </a:r>
            <a:r>
              <a:rPr lang="en-US" sz="1800" dirty="0" err="1">
                <a:cs typeface="Arial" panose="020B0604020202020204" pitchFamily="34" charset="0"/>
              </a:rPr>
              <a:t>neE</a:t>
            </a:r>
            <a:r>
              <a:rPr lang="en-US" sz="1800" dirty="0">
                <a:cs typeface="Arial" panose="020B0604020202020204" pitchFamily="34" charset="0"/>
              </a:rPr>
              <a:t>] text</a:t>
            </a:r>
          </a:p>
          <a:p>
            <a:pPr marL="800100" lvl="1" indent="-342900" algn="l" rtl="0">
              <a:buNone/>
            </a:pPr>
            <a:r>
              <a:rPr lang="en-US" sz="1800" dirty="0">
                <a:cs typeface="Arial" panose="020B0604020202020204" pitchFamily="34" charset="0"/>
              </a:rPr>
              <a:t>	Print the given text to </a:t>
            </a:r>
            <a:r>
              <a:rPr lang="en-US" sz="1800" dirty="0" err="1">
                <a:cs typeface="Arial" panose="020B0604020202020204" pitchFamily="34" charset="0"/>
              </a:rPr>
              <a:t>stdout</a:t>
            </a:r>
            <a:endParaRPr lang="en-US" sz="1800" dirty="0">
              <a:cs typeface="Arial" panose="020B0604020202020204" pitchFamily="34" charset="0"/>
            </a:endParaRPr>
          </a:p>
          <a:p>
            <a:pPr marL="800100" lvl="1" indent="-342900" algn="l" rtl="0">
              <a:buNone/>
            </a:pPr>
            <a:r>
              <a:rPr lang="en-US" sz="1800" dirty="0">
                <a:cs typeface="Arial" panose="020B0604020202020204" pitchFamily="34" charset="0"/>
              </a:rPr>
              <a:t>-n: 	 trailing newline  is  suppressed</a:t>
            </a:r>
          </a:p>
          <a:p>
            <a:pPr marL="800100" lvl="1" indent="-342900" algn="l" rtl="0">
              <a:buNone/>
            </a:pPr>
            <a:r>
              <a:rPr lang="en-US" sz="1800" dirty="0">
                <a:cs typeface="Arial" panose="020B0604020202020204" pitchFamily="34" charset="0"/>
              </a:rPr>
              <a:t>-e:		 interpretation of the backslash-escaped characters is enabled</a:t>
            </a:r>
          </a:p>
          <a:p>
            <a:pPr marL="800100" lvl="1" indent="-342900" algn="l" rtl="0">
              <a:buNone/>
            </a:pPr>
            <a:r>
              <a:rPr lang="en-US" sz="1800" dirty="0">
                <a:cs typeface="Arial" panose="020B0604020202020204" pitchFamily="34" charset="0"/>
              </a:rPr>
              <a:t>-E:		 interpretation of the backslash-escaped characters is disabled</a:t>
            </a:r>
          </a:p>
          <a:p>
            <a:pPr marL="800100" lvl="1" indent="-342900" algn="l" rtl="0">
              <a:buNone/>
            </a:pPr>
            <a:endParaRPr lang="en-US" sz="1800" dirty="0">
              <a:cs typeface="Arial" panose="020B0604020202020204" pitchFamily="34" charset="0"/>
            </a:endParaRPr>
          </a:p>
          <a:p>
            <a:pPr marL="800100" lvl="1" indent="-342900" algn="l" rtl="0">
              <a:buNone/>
            </a:pPr>
            <a:r>
              <a:rPr lang="en-US" sz="1800" dirty="0">
                <a:cs typeface="Arial" panose="020B0604020202020204" pitchFamily="34" charset="0"/>
              </a:rPr>
              <a:t>backslash-escaped characters example:</a:t>
            </a:r>
          </a:p>
          <a:p>
            <a:pPr marL="800100" lvl="1" indent="-342900" algn="l" rtl="0">
              <a:buNone/>
            </a:pPr>
            <a:r>
              <a:rPr lang="en-US" sz="1800" dirty="0">
                <a:cs typeface="Arial" panose="020B0604020202020204" pitchFamily="34" charset="0"/>
              </a:rPr>
              <a:t>\a     alert (bell)</a:t>
            </a:r>
          </a:p>
          <a:p>
            <a:pPr marL="800100" lvl="1" indent="-342900" algn="l" rtl="0">
              <a:buNone/>
            </a:pPr>
            <a:r>
              <a:rPr lang="en-US" sz="1800" dirty="0">
                <a:cs typeface="Arial" panose="020B0604020202020204" pitchFamily="34" charset="0"/>
              </a:rPr>
              <a:t>\n     new line</a:t>
            </a:r>
          </a:p>
          <a:p>
            <a:pPr marL="800100" lvl="1" indent="-342900" algn="l" rtl="0">
              <a:buNone/>
            </a:pPr>
            <a:r>
              <a:rPr lang="en-US" sz="1800" dirty="0">
                <a:cs typeface="Arial" panose="020B0604020202020204" pitchFamily="34" charset="0"/>
              </a:rPr>
              <a:t>\t     horizontal tab</a:t>
            </a:r>
          </a:p>
          <a:p>
            <a:pPr marL="800100" lvl="1" indent="-342900" algn="l" rtl="0">
              <a:buNone/>
            </a:pPr>
            <a:r>
              <a:rPr lang="en-US" sz="1800" dirty="0">
                <a:cs typeface="Arial" panose="020B0604020202020204" pitchFamily="34" charset="0"/>
              </a:rPr>
              <a:t>\0nnn  the character whose octal value </a:t>
            </a:r>
            <a:r>
              <a:rPr lang="en-US" sz="1800" dirty="0" err="1">
                <a:cs typeface="Arial" panose="020B0604020202020204" pitchFamily="34" charset="0"/>
              </a:rPr>
              <a:t>nnn</a:t>
            </a:r>
            <a:r>
              <a:rPr lang="en-US" sz="1800" dirty="0">
                <a:cs typeface="Arial" panose="020B0604020202020204" pitchFamily="34" charset="0"/>
              </a:rPr>
              <a:t> </a:t>
            </a:r>
          </a:p>
          <a:p>
            <a:pPr marL="800100" lvl="1" indent="-342900" algn="l" rtl="0">
              <a:buNone/>
            </a:pPr>
            <a:endParaRPr lang="en-US" sz="1800" dirty="0">
              <a:solidFill>
                <a:srgbClr val="006F6C"/>
              </a:solidFill>
              <a:cs typeface="Arial" panose="020B0604020202020204" pitchFamily="34" charset="0"/>
            </a:endParaRPr>
          </a:p>
          <a:p>
            <a:pPr marL="800100" lvl="1" indent="-342900"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echo lets learn echo</a:t>
            </a:r>
          </a:p>
          <a:p>
            <a:pPr marL="800100" lvl="1" indent="-342900" algn="l" rtl="0">
              <a:buNone/>
            </a:pPr>
            <a:r>
              <a:rPr lang="en-US" sz="1800" dirty="0">
                <a:solidFill>
                  <a:srgbClr val="006F6C"/>
                </a:solidFill>
                <a:cs typeface="Arial" panose="020B0604020202020204" pitchFamily="34" charset="0"/>
              </a:rPr>
              <a:t>lets learn echo</a:t>
            </a:r>
          </a:p>
          <a:p>
            <a:pPr marL="800100" lvl="1" indent="-342900"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echo -n lets learn echo</a:t>
            </a:r>
          </a:p>
          <a:p>
            <a:pPr marL="800100" lvl="1" indent="-342900" algn="l" rtl="0">
              <a:buNone/>
            </a:pPr>
            <a:r>
              <a:rPr lang="en-US" sz="1800" dirty="0">
                <a:solidFill>
                  <a:srgbClr val="006F6C"/>
                </a:solidFill>
                <a:cs typeface="Arial" panose="020B0604020202020204" pitchFamily="34" charset="0"/>
              </a:rPr>
              <a:t>lets learn echo Prompt&gt; echo -e "\a”</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79</a:t>
            </a:fld>
            <a:endParaRPr lang="he-IL" dirty="0"/>
          </a:p>
        </p:txBody>
      </p:sp>
    </p:spTree>
    <p:extLst>
      <p:ext uri="{BB962C8B-B14F-4D97-AF65-F5344CB8AC3E}">
        <p14:creationId xmlns:p14="http://schemas.microsoft.com/office/powerpoint/2010/main" xmlns="" val="21763307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4424" y="320675"/>
            <a:ext cx="10515600" cy="1325563"/>
          </a:xfrm>
        </p:spPr>
        <p:txBody>
          <a:bodyPr/>
          <a:lstStyle/>
          <a:p>
            <a:pPr eaLnBrk="1" hangingPunct="1"/>
            <a:r>
              <a:rPr lang="en-US" dirty="0">
                <a:solidFill>
                  <a:schemeClr val="bg1"/>
                </a:solidFill>
                <a:cs typeface="Times New Roman" panose="02020603050405020304" pitchFamily="18" charset="0"/>
              </a:rPr>
              <a:t>Shells</a:t>
            </a:r>
          </a:p>
        </p:txBody>
      </p:sp>
      <p:sp>
        <p:nvSpPr>
          <p:cNvPr id="11267" name="Rectangle 3"/>
          <p:cNvSpPr>
            <a:spLocks noGrp="1" noChangeArrowheads="1"/>
          </p:cNvSpPr>
          <p:nvPr>
            <p:ph idx="1"/>
          </p:nvPr>
        </p:nvSpPr>
        <p:spPr/>
        <p:txBody>
          <a:bodyPr/>
          <a:lstStyle/>
          <a:p>
            <a:pPr algn="l" rtl="0" eaLnBrk="1" hangingPunct="1"/>
            <a:r>
              <a:rPr lang="en-US" dirty="0" smtClean="0">
                <a:cs typeface="Arial" panose="020B0604020202020204" pitchFamily="34" charset="0"/>
              </a:rPr>
              <a:t>Command line user interface</a:t>
            </a:r>
          </a:p>
          <a:p>
            <a:pPr algn="l" rtl="0" eaLnBrk="1" hangingPunct="1"/>
            <a:r>
              <a:rPr lang="en-US" dirty="0" smtClean="0">
                <a:cs typeface="Arial" panose="020B0604020202020204" pitchFamily="34" charset="0"/>
              </a:rPr>
              <a:t>Several types of shells exist</a:t>
            </a:r>
          </a:p>
          <a:p>
            <a:pPr lvl="1" algn="l" rtl="0" eaLnBrk="1" hangingPunct="1"/>
            <a:r>
              <a:rPr lang="en-US" dirty="0" smtClean="0">
                <a:solidFill>
                  <a:srgbClr val="006F6C"/>
                </a:solidFill>
                <a:cs typeface="Arial" panose="020B0604020202020204" pitchFamily="34" charset="0"/>
              </a:rPr>
              <a:t>/bin/</a:t>
            </a:r>
            <a:r>
              <a:rPr lang="en-US" dirty="0" err="1" smtClean="0">
                <a:solidFill>
                  <a:srgbClr val="006F6C"/>
                </a:solidFill>
                <a:cs typeface="Arial" panose="020B0604020202020204" pitchFamily="34" charset="0"/>
              </a:rPr>
              <a:t>sh</a:t>
            </a:r>
            <a:r>
              <a:rPr lang="en-US" dirty="0" smtClean="0">
                <a:solidFill>
                  <a:srgbClr val="006F6C"/>
                </a:solidFill>
                <a:cs typeface="Arial" panose="020B0604020202020204" pitchFamily="34" charset="0"/>
              </a:rPr>
              <a:t> 	- Bourne Shell</a:t>
            </a:r>
          </a:p>
          <a:p>
            <a:pPr lvl="1" algn="l" rtl="0" eaLnBrk="1" hangingPunct="1"/>
            <a:r>
              <a:rPr lang="en-US" dirty="0" smtClean="0">
                <a:solidFill>
                  <a:srgbClr val="006F6C"/>
                </a:solidFill>
                <a:cs typeface="Arial" panose="020B0604020202020204" pitchFamily="34" charset="0"/>
              </a:rPr>
              <a:t>/bin/</a:t>
            </a:r>
            <a:r>
              <a:rPr lang="en-US" dirty="0" err="1" smtClean="0">
                <a:solidFill>
                  <a:srgbClr val="006F6C"/>
                </a:solidFill>
                <a:cs typeface="Arial" panose="020B0604020202020204" pitchFamily="34" charset="0"/>
              </a:rPr>
              <a:t>ksh</a:t>
            </a:r>
            <a:r>
              <a:rPr lang="en-US" dirty="0" smtClean="0">
                <a:solidFill>
                  <a:srgbClr val="006F6C"/>
                </a:solidFill>
                <a:cs typeface="Arial" panose="020B0604020202020204" pitchFamily="34" charset="0"/>
              </a:rPr>
              <a:t>	- </a:t>
            </a:r>
            <a:r>
              <a:rPr lang="en-US" dirty="0" err="1" smtClean="0">
                <a:solidFill>
                  <a:srgbClr val="006F6C"/>
                </a:solidFill>
                <a:cs typeface="Arial" panose="020B0604020202020204" pitchFamily="34" charset="0"/>
              </a:rPr>
              <a:t>Korn</a:t>
            </a:r>
            <a:r>
              <a:rPr lang="en-US" dirty="0" smtClean="0">
                <a:solidFill>
                  <a:srgbClr val="006F6C"/>
                </a:solidFill>
                <a:cs typeface="Arial" panose="020B0604020202020204" pitchFamily="34" charset="0"/>
              </a:rPr>
              <a:t> Shell</a:t>
            </a:r>
          </a:p>
          <a:p>
            <a:pPr lvl="1" algn="l" rtl="0" eaLnBrk="1" hangingPunct="1"/>
            <a:r>
              <a:rPr lang="en-US" dirty="0" smtClean="0">
                <a:solidFill>
                  <a:srgbClr val="006F6C"/>
                </a:solidFill>
                <a:cs typeface="Arial" panose="020B0604020202020204" pitchFamily="34" charset="0"/>
              </a:rPr>
              <a:t>/bin/</a:t>
            </a:r>
            <a:r>
              <a:rPr lang="en-US" dirty="0" err="1" smtClean="0">
                <a:solidFill>
                  <a:srgbClr val="006F6C"/>
                </a:solidFill>
                <a:cs typeface="Arial" panose="020B0604020202020204" pitchFamily="34" charset="0"/>
              </a:rPr>
              <a:t>csh</a:t>
            </a:r>
            <a:r>
              <a:rPr lang="en-US" dirty="0" smtClean="0">
                <a:solidFill>
                  <a:srgbClr val="006F6C"/>
                </a:solidFill>
                <a:cs typeface="Arial" panose="020B0604020202020204" pitchFamily="34" charset="0"/>
              </a:rPr>
              <a:t>	- C Shell</a:t>
            </a:r>
          </a:p>
          <a:p>
            <a:pPr lvl="1" algn="l" rtl="0" eaLnBrk="1" hangingPunct="1"/>
            <a:r>
              <a:rPr lang="en-US" dirty="0" smtClean="0">
                <a:solidFill>
                  <a:srgbClr val="006F6C"/>
                </a:solidFill>
                <a:cs typeface="Arial" panose="020B0604020202020204" pitchFamily="34" charset="0"/>
              </a:rPr>
              <a:t>/bin/</a:t>
            </a:r>
            <a:r>
              <a:rPr lang="en-US" dirty="0" err="1" smtClean="0">
                <a:solidFill>
                  <a:srgbClr val="006F6C"/>
                </a:solidFill>
                <a:cs typeface="Arial" panose="020B0604020202020204" pitchFamily="34" charset="0"/>
              </a:rPr>
              <a:t>tcsh</a:t>
            </a:r>
            <a:r>
              <a:rPr lang="en-US" dirty="0" smtClean="0">
                <a:solidFill>
                  <a:srgbClr val="006F6C"/>
                </a:solidFill>
                <a:cs typeface="Arial" panose="020B0604020202020204" pitchFamily="34" charset="0"/>
              </a:rPr>
              <a:t>	 - </a:t>
            </a:r>
            <a:r>
              <a:rPr lang="en-US" dirty="0" err="1" smtClean="0">
                <a:solidFill>
                  <a:srgbClr val="006F6C"/>
                </a:solidFill>
                <a:cs typeface="Arial" panose="020B0604020202020204" pitchFamily="34" charset="0"/>
              </a:rPr>
              <a:t>tcshell</a:t>
            </a:r>
            <a:endParaRPr lang="en-US" dirty="0" smtClean="0">
              <a:solidFill>
                <a:srgbClr val="006F6C"/>
              </a:solidFill>
              <a:cs typeface="Arial" panose="020B0604020202020204" pitchFamily="34" charset="0"/>
            </a:endParaRPr>
          </a:p>
          <a:p>
            <a:pPr lvl="1" algn="l" rtl="0" eaLnBrk="1" hangingPunct="1"/>
            <a:r>
              <a:rPr lang="en-US" dirty="0" smtClean="0">
                <a:solidFill>
                  <a:srgbClr val="006F6C"/>
                </a:solidFill>
                <a:cs typeface="Arial" panose="020B0604020202020204" pitchFamily="34" charset="0"/>
              </a:rPr>
              <a:t>/bin/bash - Bash Shell</a:t>
            </a:r>
          </a:p>
          <a:p>
            <a:pPr algn="l" rtl="0" eaLnBrk="1" hangingPunct="1"/>
            <a:endParaRPr lang="en-US" dirty="0">
              <a:solidFill>
                <a:srgbClr val="006F6C"/>
              </a:solidFill>
              <a:cs typeface="Arial" panose="020B0604020202020204" pitchFamily="34" charset="0"/>
            </a:endParaRPr>
          </a:p>
        </p:txBody>
      </p:sp>
    </p:spTree>
    <p:extLst>
      <p:ext uri="{BB962C8B-B14F-4D97-AF65-F5344CB8AC3E}">
        <p14:creationId xmlns:p14="http://schemas.microsoft.com/office/powerpoint/2010/main" xmlns="" val="409364561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2613764" y="0"/>
            <a:ext cx="8229600" cy="1143000"/>
          </a:xfrm>
        </p:spPr>
        <p:txBody>
          <a:bodyPr>
            <a:normAutofit/>
          </a:bodyPr>
          <a:lstStyle/>
          <a:p>
            <a:pPr fontAlgn="base">
              <a:spcAft>
                <a:spcPct val="0"/>
              </a:spcAft>
            </a:pPr>
            <a:r>
              <a:rPr lang="en-US" dirty="0" err="1">
                <a:solidFill>
                  <a:schemeClr val="bg1"/>
                </a:solidFill>
                <a:cs typeface="Times New Roman" panose="02020603050405020304" pitchFamily="18" charset="0"/>
              </a:rPr>
              <a:t>grep</a:t>
            </a:r>
            <a:r>
              <a:rPr lang="en-US" dirty="0">
                <a:solidFill>
                  <a:schemeClr val="bg1"/>
                </a:solidFill>
                <a:cs typeface="Times New Roman" panose="02020603050405020304" pitchFamily="18" charset="0"/>
              </a:rPr>
              <a:t> (g/</a:t>
            </a:r>
            <a:r>
              <a:rPr lang="en-US" dirty="0" err="1">
                <a:solidFill>
                  <a:schemeClr val="bg1"/>
                </a:solidFill>
                <a:cs typeface="Times New Roman" panose="02020603050405020304" pitchFamily="18" charset="0"/>
              </a:rPr>
              <a:t>regexp</a:t>
            </a:r>
            <a:r>
              <a:rPr lang="en-US" dirty="0">
                <a:solidFill>
                  <a:schemeClr val="bg1"/>
                </a:solidFill>
                <a:cs typeface="Times New Roman" panose="02020603050405020304" pitchFamily="18" charset="0"/>
              </a:rPr>
              <a:t>/p)(1/3)</a:t>
            </a:r>
          </a:p>
        </p:txBody>
      </p:sp>
      <p:sp>
        <p:nvSpPr>
          <p:cNvPr id="77829" name="Rectangle 3"/>
          <p:cNvSpPr>
            <a:spLocks noGrp="1" noChangeArrowheads="1"/>
          </p:cNvSpPr>
          <p:nvPr>
            <p:ph idx="1"/>
          </p:nvPr>
        </p:nvSpPr>
        <p:spPr>
          <a:xfrm>
            <a:off x="1828800" y="1628775"/>
            <a:ext cx="8650288" cy="4503738"/>
          </a:xfrm>
        </p:spPr>
        <p:txBody>
          <a:bodyPr>
            <a:normAutofit/>
          </a:bodyPr>
          <a:lstStyle/>
          <a:p>
            <a:pPr algn="l" rtl="0" eaLnBrk="1" hangingPunct="1">
              <a:lnSpc>
                <a:spcPct val="90000"/>
              </a:lnSpc>
            </a:pPr>
            <a:r>
              <a:rPr lang="en-US" sz="2000" dirty="0">
                <a:cs typeface="Arial" panose="020B0604020202020204" pitchFamily="34" charset="0"/>
              </a:rPr>
              <a:t>Searches globally (g) regular expressions (</a:t>
            </a:r>
            <a:r>
              <a:rPr lang="en-US" sz="2000" dirty="0" err="1">
                <a:cs typeface="Arial" panose="020B0604020202020204" pitchFamily="34" charset="0"/>
              </a:rPr>
              <a:t>regexp</a:t>
            </a:r>
            <a:r>
              <a:rPr lang="en-US" sz="2000" dirty="0">
                <a:cs typeface="Arial" panose="020B0604020202020204" pitchFamily="34" charset="0"/>
              </a:rPr>
              <a:t>) and prints (p) matching lines</a:t>
            </a: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grep  [-</a:t>
            </a:r>
            <a:r>
              <a:rPr lang="en-US" sz="2000" dirty="0" err="1">
                <a:cs typeface="Arial" panose="020B0604020202020204" pitchFamily="34" charset="0"/>
              </a:rPr>
              <a:t>wcinvple</a:t>
            </a:r>
            <a:r>
              <a:rPr lang="en-US" sz="2000" dirty="0">
                <a:cs typeface="Arial" panose="020B0604020202020204" pitchFamily="34" charset="0"/>
              </a:rPr>
              <a:t>] </a:t>
            </a:r>
            <a:r>
              <a:rPr lang="en-US" sz="2000" dirty="0" err="1">
                <a:cs typeface="Arial" panose="020B0604020202020204" pitchFamily="34" charset="0"/>
              </a:rPr>
              <a:t>regexp</a:t>
            </a:r>
            <a:r>
              <a:rPr lang="en-US" sz="2000" dirty="0">
                <a:cs typeface="Arial" panose="020B0604020202020204" pitchFamily="34" charset="0"/>
              </a:rPr>
              <a:t> [filename]</a:t>
            </a:r>
          </a:p>
          <a:p>
            <a:pPr lvl="1" algn="l" rtl="0" eaLnBrk="1" hangingPunct="1">
              <a:lnSpc>
                <a:spcPct val="90000"/>
              </a:lnSpc>
              <a:buFont typeface="Wingdings" panose="05000000000000000000" pitchFamily="2" charset="2"/>
              <a:buNone/>
            </a:pPr>
            <a:r>
              <a:rPr lang="en-US" sz="2000" dirty="0">
                <a:cs typeface="Arial" panose="020B0604020202020204" pitchFamily="34" charset="0"/>
              </a:rPr>
              <a:t>-w: 	Search for words (and not strings) that correspond to </a:t>
            </a:r>
            <a:r>
              <a:rPr lang="en-US" sz="2000" i="1" dirty="0" err="1">
                <a:cs typeface="Arial" panose="020B0604020202020204" pitchFamily="34" charset="0"/>
              </a:rPr>
              <a:t>regexp</a:t>
            </a:r>
            <a:endParaRPr lang="en-US" sz="2000" i="1"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-c:	Print only the number of lines containing the </a:t>
            </a:r>
            <a:r>
              <a:rPr lang="en-US" sz="2000" i="1" dirty="0" err="1">
                <a:cs typeface="Arial" panose="020B0604020202020204" pitchFamily="34" charset="0"/>
              </a:rPr>
              <a:t>regexp</a:t>
            </a: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a:t>
            </a:r>
            <a:r>
              <a:rPr lang="en-US" sz="2000" dirty="0" err="1">
                <a:cs typeface="Arial" panose="020B0604020202020204" pitchFamily="34" charset="0"/>
              </a:rPr>
              <a:t>i</a:t>
            </a:r>
            <a:r>
              <a:rPr lang="en-US" sz="2000" dirty="0">
                <a:cs typeface="Arial" panose="020B0604020202020204" pitchFamily="34" charset="0"/>
              </a:rPr>
              <a:t>:		Ignore uppercase and lowercase differences</a:t>
            </a:r>
          </a:p>
          <a:p>
            <a:pPr lvl="1" algn="l" rtl="0" eaLnBrk="1" hangingPunct="1">
              <a:lnSpc>
                <a:spcPct val="90000"/>
              </a:lnSpc>
              <a:buFont typeface="Wingdings" panose="05000000000000000000" pitchFamily="2" charset="2"/>
              <a:buNone/>
            </a:pPr>
            <a:r>
              <a:rPr lang="en-US" sz="2000" dirty="0">
                <a:cs typeface="Arial" panose="020B0604020202020204" pitchFamily="34" charset="0"/>
              </a:rPr>
              <a:t>-n:	Print output with the line numbers</a:t>
            </a:r>
          </a:p>
          <a:p>
            <a:pPr lvl="1" algn="l" rtl="0" eaLnBrk="1" hangingPunct="1">
              <a:lnSpc>
                <a:spcPct val="90000"/>
              </a:lnSpc>
              <a:buFont typeface="Wingdings" panose="05000000000000000000" pitchFamily="2" charset="2"/>
              <a:buNone/>
            </a:pPr>
            <a:r>
              <a:rPr lang="en-US" sz="2000" dirty="0">
                <a:cs typeface="Arial" panose="020B0604020202020204" pitchFamily="34" charset="0"/>
              </a:rPr>
              <a:t>-v:	Displays all lines that do NOT include </a:t>
            </a:r>
            <a:r>
              <a:rPr lang="en-US" sz="2000" i="1" dirty="0" err="1">
                <a:cs typeface="Arial" panose="020B0604020202020204" pitchFamily="34" charset="0"/>
              </a:rPr>
              <a:t>regexp</a:t>
            </a:r>
            <a:endParaRPr lang="en-US" sz="2000" i="1"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-p:  Print the entire paragraph that include </a:t>
            </a:r>
            <a:r>
              <a:rPr lang="en-US" sz="2000" i="1" dirty="0" err="1">
                <a:cs typeface="Arial" panose="020B0604020202020204" pitchFamily="34" charset="0"/>
              </a:rPr>
              <a:t>regexp</a:t>
            </a:r>
            <a:r>
              <a:rPr lang="en-US" sz="2000" i="1" dirty="0">
                <a:cs typeface="Arial" panose="020B0604020202020204" pitchFamily="34" charset="0"/>
              </a:rPr>
              <a:t> </a:t>
            </a:r>
            <a:r>
              <a:rPr lang="en-US" sz="2000" dirty="0">
                <a:cs typeface="Arial" panose="020B0604020202020204" pitchFamily="34" charset="0"/>
              </a:rPr>
              <a:t>(not only the line)</a:t>
            </a:r>
          </a:p>
          <a:p>
            <a:pPr lvl="1" algn="l" rtl="0" eaLnBrk="1" hangingPunct="1">
              <a:lnSpc>
                <a:spcPct val="90000"/>
              </a:lnSpc>
              <a:buFont typeface="Wingdings" panose="05000000000000000000" pitchFamily="2" charset="2"/>
              <a:buNone/>
            </a:pPr>
            <a:r>
              <a:rPr lang="en-US" sz="2000" dirty="0">
                <a:cs typeface="Arial" panose="020B0604020202020204" pitchFamily="34" charset="0"/>
              </a:rPr>
              <a:t>-l:   List only file names that include </a:t>
            </a:r>
            <a:r>
              <a:rPr lang="en-US" sz="2000" i="1" dirty="0" err="1">
                <a:cs typeface="Arial" panose="020B0604020202020204" pitchFamily="34" charset="0"/>
              </a:rPr>
              <a:t>regexp</a:t>
            </a:r>
            <a:endParaRPr lang="en-US" sz="2000" i="1" dirty="0">
              <a:cs typeface="Arial" panose="020B0604020202020204" pitchFamily="34" charset="0"/>
            </a:endParaRPr>
          </a:p>
          <a:p>
            <a:pPr lvl="1" algn="l" rtl="0" eaLnBrk="1" hangingPunct="1">
              <a:lnSpc>
                <a:spcPct val="90000"/>
              </a:lnSpc>
              <a:buFont typeface="Wingdings" panose="05000000000000000000" pitchFamily="2" charset="2"/>
              <a:buNone/>
            </a:pPr>
            <a:r>
              <a:rPr lang="en-US" sz="2000" dirty="0">
                <a:cs typeface="Arial" panose="020B0604020202020204" pitchFamily="34" charset="0"/>
              </a:rPr>
              <a:t>-e PATTERN: Use PATTERN as the </a:t>
            </a:r>
            <a:r>
              <a:rPr lang="en-US" sz="2000" i="1" dirty="0" err="1">
                <a:cs typeface="Arial" panose="020B0604020202020204" pitchFamily="34" charset="0"/>
              </a:rPr>
              <a:t>regexp</a:t>
            </a:r>
            <a:r>
              <a:rPr lang="en-US" sz="2000" dirty="0">
                <a:cs typeface="Arial" panose="020B0604020202020204" pitchFamily="34" charset="0"/>
              </a:rPr>
              <a:t>; useful to protect patterns beginning with </a:t>
            </a:r>
            <a:r>
              <a:rPr lang="en-US" sz="2000" dirty="0" smtClean="0">
                <a:cs typeface="Arial" panose="020B0604020202020204" pitchFamily="34" charset="0"/>
              </a:rPr>
              <a:t>-</a:t>
            </a:r>
            <a:endParaRPr lang="en-US" sz="20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80</a:t>
            </a:fld>
            <a:endParaRPr lang="he-IL" dirty="0"/>
          </a:p>
        </p:txBody>
      </p:sp>
    </p:spTree>
    <p:extLst>
      <p:ext uri="{BB962C8B-B14F-4D97-AF65-F5344CB8AC3E}">
        <p14:creationId xmlns:p14="http://schemas.microsoft.com/office/powerpoint/2010/main" xmlns="" val="1039224836"/>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2713386" y="21432"/>
            <a:ext cx="8229600" cy="1143000"/>
          </a:xfrm>
        </p:spPr>
        <p:txBody>
          <a:bodyPr>
            <a:normAutofit/>
          </a:bodyPr>
          <a:lstStyle/>
          <a:p>
            <a:pPr fontAlgn="base">
              <a:spcAft>
                <a:spcPct val="0"/>
              </a:spcAft>
            </a:pPr>
            <a:r>
              <a:rPr lang="en-US" dirty="0" err="1">
                <a:solidFill>
                  <a:schemeClr val="bg1"/>
                </a:solidFill>
                <a:cs typeface="Times New Roman" panose="02020603050405020304" pitchFamily="18" charset="0"/>
              </a:rPr>
              <a:t>grep</a:t>
            </a:r>
            <a:r>
              <a:rPr lang="en-US" dirty="0">
                <a:solidFill>
                  <a:schemeClr val="bg1"/>
                </a:solidFill>
                <a:cs typeface="Times New Roman" panose="02020603050405020304" pitchFamily="18" charset="0"/>
              </a:rPr>
              <a:t> (g/</a:t>
            </a:r>
            <a:r>
              <a:rPr lang="en-US" dirty="0" err="1">
                <a:solidFill>
                  <a:schemeClr val="bg1"/>
                </a:solidFill>
                <a:cs typeface="Times New Roman" panose="02020603050405020304" pitchFamily="18" charset="0"/>
              </a:rPr>
              <a:t>regexp</a:t>
            </a:r>
            <a:r>
              <a:rPr lang="en-US" dirty="0">
                <a:solidFill>
                  <a:schemeClr val="bg1"/>
                </a:solidFill>
                <a:cs typeface="Times New Roman" panose="02020603050405020304" pitchFamily="18" charset="0"/>
              </a:rPr>
              <a:t>/p) (2/3)</a:t>
            </a:r>
          </a:p>
        </p:txBody>
      </p:sp>
      <p:sp>
        <p:nvSpPr>
          <p:cNvPr id="9221" name="Rectangle 3"/>
          <p:cNvSpPr>
            <a:spLocks noGrp="1" noChangeArrowheads="1"/>
          </p:cNvSpPr>
          <p:nvPr>
            <p:ph idx="1"/>
          </p:nvPr>
        </p:nvSpPr>
        <p:spPr/>
        <p:txBody>
          <a:bodyPr/>
          <a:lstStyle/>
          <a:p>
            <a:pPr algn="l" rtl="0" eaLnBrk="1" hangingPunct="1">
              <a:lnSpc>
                <a:spcPct val="90000"/>
              </a:lnSpc>
              <a:defRPr/>
            </a:pPr>
            <a:r>
              <a:rPr lang="en-US" sz="2400" dirty="0" err="1"/>
              <a:t>grep</a:t>
            </a:r>
            <a:r>
              <a:rPr lang="en-US" sz="2400" dirty="0"/>
              <a:t> is a filter so you can use it on the standard input</a:t>
            </a:r>
          </a:p>
          <a:p>
            <a:pPr lvl="1" algn="l" rtl="0">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smtClean="0">
                <a:solidFill>
                  <a:srgbClr val="006F6C"/>
                </a:solidFill>
              </a:rPr>
              <a:t>cat </a:t>
            </a:r>
            <a:r>
              <a:rPr lang="en-US" dirty="0">
                <a:solidFill>
                  <a:srgbClr val="006F6C"/>
                </a:solidFill>
              </a:rPr>
              <a:t>/etc/hosts | grep pinky</a:t>
            </a:r>
            <a:endParaRPr lang="he-IL" dirty="0">
              <a:solidFill>
                <a:srgbClr val="006F6C"/>
              </a:solidFill>
            </a:endParaRPr>
          </a:p>
          <a:p>
            <a:pPr lvl="1" algn="l" rtl="0" eaLnBrk="1" hangingPunct="1">
              <a:lnSpc>
                <a:spcPct val="90000"/>
              </a:lnSpc>
              <a:buFont typeface="Wingdings" pitchFamily="2" charset="2"/>
              <a:buNone/>
              <a:defRPr/>
            </a:pPr>
            <a:r>
              <a:rPr lang="en-US" dirty="0"/>
              <a:t>Note that this example is artificial. Better use:</a:t>
            </a:r>
          </a:p>
          <a:p>
            <a:pPr lvl="1" algn="l" rtl="0">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smtClean="0">
                <a:solidFill>
                  <a:srgbClr val="006F6C"/>
                </a:solidFill>
              </a:rPr>
              <a:t>grep </a:t>
            </a:r>
            <a:r>
              <a:rPr lang="en-US" dirty="0">
                <a:solidFill>
                  <a:srgbClr val="006F6C"/>
                </a:solidFill>
              </a:rPr>
              <a:t>pinky /etc/hosts </a:t>
            </a:r>
            <a:endParaRPr lang="en-US" dirty="0" smtClean="0">
              <a:solidFill>
                <a:srgbClr val="006F6C"/>
              </a:solidFill>
            </a:endParaRPr>
          </a:p>
          <a:p>
            <a:pPr lvl="1" algn="l" rtl="0">
              <a:buNone/>
              <a:defRPr/>
            </a:pPr>
            <a:endParaRPr lang="en-US" dirty="0">
              <a:solidFill>
                <a:srgbClr val="006F6C"/>
              </a:solidFill>
            </a:endParaRPr>
          </a:p>
          <a:p>
            <a:pPr algn="l" rtl="0" eaLnBrk="1" hangingPunct="1">
              <a:lnSpc>
                <a:spcPct val="90000"/>
              </a:lnSpc>
              <a:defRPr/>
            </a:pPr>
            <a:r>
              <a:rPr lang="en-US" sz="2400" dirty="0"/>
              <a:t>Mind that when using a filter you can re-filter the output by re-using it</a:t>
            </a:r>
          </a:p>
          <a:p>
            <a:pPr lvl="1" algn="l" rtl="0">
              <a:buNone/>
              <a:defRPr/>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a:t>
            </a:r>
            <a:r>
              <a:rPr lang="en-US" dirty="0" smtClean="0">
                <a:solidFill>
                  <a:srgbClr val="006F6C"/>
                </a:solidFill>
              </a:rPr>
              <a:t>grep </a:t>
            </a:r>
            <a:r>
              <a:rPr lang="en-US" dirty="0" err="1">
                <a:solidFill>
                  <a:srgbClr val="006F6C"/>
                </a:solidFill>
              </a:rPr>
              <a:t>bsmh</a:t>
            </a:r>
            <a:r>
              <a:rPr lang="en-US" dirty="0">
                <a:solidFill>
                  <a:srgbClr val="006F6C"/>
                </a:solidFill>
              </a:rPr>
              <a:t> /etc/</a:t>
            </a:r>
            <a:r>
              <a:rPr lang="en-US" dirty="0" err="1">
                <a:solidFill>
                  <a:srgbClr val="006F6C"/>
                </a:solidFill>
              </a:rPr>
              <a:t>passwd</a:t>
            </a:r>
            <a:r>
              <a:rPr lang="en-US" dirty="0">
                <a:solidFill>
                  <a:srgbClr val="006F6C"/>
                </a:solidFill>
              </a:rPr>
              <a:t> | grep </a:t>
            </a:r>
            <a:r>
              <a:rPr lang="en-US" dirty="0" err="1">
                <a:solidFill>
                  <a:srgbClr val="006F6C"/>
                </a:solidFill>
              </a:rPr>
              <a:t>segel</a:t>
            </a:r>
            <a:endParaRPr lang="en-US" dirty="0">
              <a:solidFill>
                <a:srgbClr val="006F6C"/>
              </a:solidFill>
            </a:endParaRPr>
          </a:p>
          <a:p>
            <a:pPr algn="l" rtl="0" eaLnBrk="1" hangingPunct="1">
              <a:lnSpc>
                <a:spcPct val="90000"/>
              </a:lnSpc>
              <a:buFont typeface="Wingdings" pitchFamily="2" charset="2"/>
              <a:buNone/>
              <a:defRPr/>
            </a:pPr>
            <a:r>
              <a:rPr lang="en-US" sz="2400" dirty="0"/>
              <a:t>	This way you filter all the lines that contain </a:t>
            </a:r>
            <a:r>
              <a:rPr lang="en-US" sz="2400" dirty="0">
                <a:latin typeface="Times New Roman" pitchFamily="18" charset="0"/>
              </a:rPr>
              <a:t>“</a:t>
            </a:r>
            <a:r>
              <a:rPr lang="en-US" sz="2400" dirty="0" err="1"/>
              <a:t>bsmh</a:t>
            </a:r>
            <a:r>
              <a:rPr lang="en-US" sz="2400" dirty="0">
                <a:latin typeface="Times New Roman" pitchFamily="18" charset="0"/>
              </a:rPr>
              <a:t>”</a:t>
            </a:r>
            <a:r>
              <a:rPr lang="en-US" sz="2400" dirty="0"/>
              <a:t> </a:t>
            </a:r>
            <a:r>
              <a:rPr lang="en-US" sz="2400" dirty="0">
                <a:solidFill>
                  <a:srgbClr val="FF0000"/>
                </a:solidFill>
              </a:rPr>
              <a:t>and</a:t>
            </a:r>
            <a:r>
              <a:rPr lang="en-US" sz="2400" dirty="0"/>
              <a:t> </a:t>
            </a:r>
            <a:r>
              <a:rPr lang="en-US" sz="2400" dirty="0">
                <a:latin typeface="Times New Roman" pitchFamily="18" charset="0"/>
              </a:rPr>
              <a:t>“</a:t>
            </a:r>
            <a:r>
              <a:rPr lang="en-US" sz="2400" dirty="0" err="1"/>
              <a:t>segel</a:t>
            </a:r>
            <a:r>
              <a:rPr lang="en-US" sz="2400" dirty="0">
                <a:latin typeface="Times New Roman" pitchFamily="18" charset="0"/>
              </a:rPr>
              <a:t>”</a:t>
            </a:r>
            <a:r>
              <a:rPr lang="en-US" sz="2400" dirty="0"/>
              <a:t>.</a:t>
            </a:r>
          </a:p>
          <a:p>
            <a:pPr algn="l" rtl="0" eaLnBrk="1" hangingPunct="1">
              <a:lnSpc>
                <a:spcPct val="90000"/>
              </a:lnSpc>
              <a:buFont typeface="Wingdings" pitchFamily="2" charset="2"/>
              <a:buNone/>
              <a:defRPr/>
            </a:pPr>
            <a:endParaRPr lang="en-US" sz="2400" dirty="0"/>
          </a:p>
          <a:p>
            <a:pPr marL="342900" lvl="1" indent="-342900" algn="l" rtl="0">
              <a:buNone/>
              <a:defRPr/>
            </a:pPr>
            <a:r>
              <a:rPr lang="en-US" dirty="0">
                <a:solidFill>
                  <a:srgbClr val="006F6C"/>
                </a:solidFill>
              </a:rPr>
              <a:t>	</a:t>
            </a:r>
            <a:endParaRPr lang="en-US" dirty="0"/>
          </a:p>
          <a:p>
            <a:pPr algn="l" rtl="0" eaLnBrk="1" hangingPunct="1">
              <a:lnSpc>
                <a:spcPct val="90000"/>
              </a:lnSpc>
              <a:defRPr/>
            </a:pPr>
            <a:endParaRPr lang="en-US" sz="2400" dirty="0"/>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81</a:t>
            </a:fld>
            <a:endParaRPr lang="he-IL" dirty="0"/>
          </a:p>
        </p:txBody>
      </p:sp>
    </p:spTree>
    <p:extLst>
      <p:ext uri="{BB962C8B-B14F-4D97-AF65-F5344CB8AC3E}">
        <p14:creationId xmlns:p14="http://schemas.microsoft.com/office/powerpoint/2010/main" xmlns="" val="166827223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2613764" y="0"/>
            <a:ext cx="8229600" cy="1143000"/>
          </a:xfrm>
        </p:spPr>
        <p:txBody>
          <a:bodyPr>
            <a:normAutofit/>
          </a:bodyPr>
          <a:lstStyle/>
          <a:p>
            <a:pPr fontAlgn="base">
              <a:spcAft>
                <a:spcPct val="0"/>
              </a:spcAft>
            </a:pPr>
            <a:r>
              <a:rPr lang="en-US" dirty="0" err="1">
                <a:solidFill>
                  <a:schemeClr val="bg1"/>
                </a:solidFill>
                <a:cs typeface="Times New Roman" panose="02020603050405020304" pitchFamily="18" charset="0"/>
              </a:rPr>
              <a:t>grep</a:t>
            </a:r>
            <a:r>
              <a:rPr lang="en-US" dirty="0">
                <a:solidFill>
                  <a:schemeClr val="bg1"/>
                </a:solidFill>
                <a:cs typeface="Times New Roman" panose="02020603050405020304" pitchFamily="18" charset="0"/>
              </a:rPr>
              <a:t> (g/</a:t>
            </a:r>
            <a:r>
              <a:rPr lang="en-US" dirty="0" err="1">
                <a:solidFill>
                  <a:schemeClr val="bg1"/>
                </a:solidFill>
                <a:cs typeface="Times New Roman" panose="02020603050405020304" pitchFamily="18" charset="0"/>
              </a:rPr>
              <a:t>regexp</a:t>
            </a:r>
            <a:r>
              <a:rPr lang="en-US" dirty="0">
                <a:solidFill>
                  <a:schemeClr val="bg1"/>
                </a:solidFill>
                <a:cs typeface="Times New Roman" panose="02020603050405020304" pitchFamily="18" charset="0"/>
              </a:rPr>
              <a:t>/p) (3/3)</a:t>
            </a:r>
          </a:p>
        </p:txBody>
      </p:sp>
      <p:sp>
        <p:nvSpPr>
          <p:cNvPr id="79877" name="Rectangle 3"/>
          <p:cNvSpPr>
            <a:spLocks noGrp="1" noChangeArrowheads="1"/>
          </p:cNvSpPr>
          <p:nvPr>
            <p:ph idx="1"/>
          </p:nvPr>
        </p:nvSpPr>
        <p:spPr>
          <a:xfrm>
            <a:off x="1774825" y="1989138"/>
            <a:ext cx="8650288" cy="4114800"/>
          </a:xfrm>
        </p:spPr>
        <p:txBody>
          <a:bodyPr/>
          <a:lstStyle/>
          <a:p>
            <a:pPr marL="342900" lvl="1" indent="-342900" algn="l" rtl="0">
              <a:buNone/>
            </a:pPr>
            <a:r>
              <a:rPr lang="en-US" dirty="0">
                <a:solidFill>
                  <a:srgbClr val="006F6C"/>
                </a:solidFill>
                <a:cs typeface="Arial" panose="020B0604020202020204" pitchFamily="34" charset="0"/>
              </a:rPr>
              <a:t>	</a:t>
            </a:r>
            <a:r>
              <a:rPr lang="en-US" dirty="0">
                <a:solidFill>
                  <a:schemeClr val="bg1">
                    <a:lumMod val="50000"/>
                  </a:schemeClr>
                </a:solidFill>
                <a:cs typeface="Arial" panose="020B0604020202020204" pitchFamily="34" charset="0"/>
              </a:rPr>
              <a:t> PROMPT&gt;</a:t>
            </a:r>
            <a:r>
              <a:rPr lang="en-US" dirty="0">
                <a:solidFill>
                  <a:srgbClr val="006F6C"/>
                </a:solidFill>
                <a:cs typeface="Arial" panose="020B0604020202020204" pitchFamily="34" charset="0"/>
              </a:rPr>
              <a:t> grep –v ^$ file</a:t>
            </a:r>
          </a:p>
          <a:p>
            <a:pPr marL="342900" lvl="1" indent="-342900" algn="l" rtl="0">
              <a:buNone/>
            </a:pPr>
            <a:r>
              <a:rPr lang="en-US" dirty="0">
                <a:solidFill>
                  <a:srgbClr val="006F6C"/>
                </a:solidFill>
                <a:cs typeface="Arial" panose="020B0604020202020204" pitchFamily="34" charset="0"/>
              </a:rPr>
              <a:t>	</a:t>
            </a:r>
            <a:r>
              <a:rPr lang="en-US" dirty="0">
                <a:cs typeface="Arial" panose="020B0604020202020204" pitchFamily="34" charset="0"/>
              </a:rPr>
              <a:t> Print all lines in file except for empty lines </a:t>
            </a:r>
            <a:endParaRPr lang="en-US" dirty="0">
              <a:solidFill>
                <a:srgbClr val="006F6C"/>
              </a:solidFill>
              <a:cs typeface="Arial" panose="020B0604020202020204" pitchFamily="34" charset="0"/>
            </a:endParaRPr>
          </a:p>
          <a:p>
            <a:pPr algn="l" rtl="0" eaLnBrk="1" hangingPunct="1"/>
            <a:endParaRPr lang="en-US" sz="2400" dirty="0">
              <a:cs typeface="Arial" panose="020B0604020202020204" pitchFamily="34" charset="0"/>
            </a:endParaRPr>
          </a:p>
          <a:p>
            <a:pPr algn="l" rtl="0" eaLnBrk="1" hangingPunct="1"/>
            <a:r>
              <a:rPr lang="en-US" sz="2400" dirty="0">
                <a:cs typeface="Arial" panose="020B0604020202020204" pitchFamily="34" charset="0"/>
              </a:rPr>
              <a:t>Support special abbreviation: [:printable:], [:alpha:], [:lower:] etc.</a:t>
            </a:r>
          </a:p>
          <a:p>
            <a:pPr algn="l" rtl="0">
              <a:buNone/>
            </a:pPr>
            <a:r>
              <a:rPr lang="en-US" sz="2400" dirty="0">
                <a:solidFill>
                  <a:srgbClr val="006F6C"/>
                </a:solidFill>
                <a:cs typeface="Arial" panose="020B0604020202020204" pitchFamily="34" charset="0"/>
              </a:rPr>
              <a:t>	</a:t>
            </a:r>
            <a:r>
              <a:rPr lang="en-US" sz="2400" dirty="0">
                <a:solidFill>
                  <a:schemeClr val="bg1">
                    <a:lumMod val="50000"/>
                  </a:schemeClr>
                </a:solidFill>
                <a:cs typeface="Arial" panose="020B0604020202020204" pitchFamily="34" charset="0"/>
              </a:rPr>
              <a:t> PROMPT&gt;</a:t>
            </a:r>
            <a:r>
              <a:rPr lang="en-US" sz="2400" dirty="0">
                <a:solidFill>
                  <a:srgbClr val="006F6C"/>
                </a:solidFill>
                <a:cs typeface="Arial" panose="020B0604020202020204" pitchFamily="34" charset="0"/>
              </a:rPr>
              <a:t> grep ^[[:upper:]][[:lower:]] file</a:t>
            </a:r>
          </a:p>
          <a:p>
            <a:pPr algn="l" rtl="0" eaLnBrk="1" hangingPunct="1">
              <a:buFont typeface="Wingdings" panose="05000000000000000000" pitchFamily="2" charset="2"/>
              <a:buNone/>
            </a:pPr>
            <a:r>
              <a:rPr lang="en-US" sz="2400" dirty="0">
                <a:cs typeface="Arial" panose="020B0604020202020204" pitchFamily="34" charset="0"/>
              </a:rPr>
              <a:t>	Print all lines in file that starts with a uppercase char and then a lowercase char</a:t>
            </a:r>
            <a:endParaRPr lang="en-US" sz="2400" dirty="0">
              <a:solidFill>
                <a:srgbClr val="006F6C"/>
              </a:solidFill>
              <a:cs typeface="Arial" panose="020B0604020202020204" pitchFamily="34" charset="0"/>
            </a:endParaRPr>
          </a:p>
          <a:p>
            <a:pPr algn="l" rtl="0" eaLnBrk="1" hangingPunct="1">
              <a:buFont typeface="Wingdings" panose="05000000000000000000" pitchFamily="2" charset="2"/>
              <a:buNone/>
            </a:pPr>
            <a:endParaRPr lang="en-US" sz="2000"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82</a:t>
            </a:fld>
            <a:endParaRPr lang="he-IL" dirty="0"/>
          </a:p>
        </p:txBody>
      </p:sp>
    </p:spTree>
    <p:extLst>
      <p:ext uri="{BB962C8B-B14F-4D97-AF65-F5344CB8AC3E}">
        <p14:creationId xmlns:p14="http://schemas.microsoft.com/office/powerpoint/2010/main" xmlns="" val="220944626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374737" y="0"/>
            <a:ext cx="10515600" cy="1325563"/>
          </a:xfrm>
        </p:spPr>
        <p:txBody>
          <a:bodyPr>
            <a:normAutofit/>
          </a:bodyPr>
          <a:lstStyle/>
          <a:p>
            <a:pPr fontAlgn="base">
              <a:spcAft>
                <a:spcPct val="0"/>
              </a:spcAft>
            </a:pPr>
            <a:r>
              <a:rPr lang="en-US" dirty="0" err="1">
                <a:solidFill>
                  <a:schemeClr val="bg1"/>
                </a:solidFill>
                <a:cs typeface="Times New Roman" panose="02020603050405020304" pitchFamily="18" charset="0"/>
              </a:rPr>
              <a:t>egrep</a:t>
            </a:r>
            <a:endParaRPr lang="en-US" dirty="0">
              <a:solidFill>
                <a:schemeClr val="bg1"/>
              </a:solidFill>
              <a:cs typeface="Times New Roman" panose="02020603050405020304" pitchFamily="18" charset="0"/>
            </a:endParaRPr>
          </a:p>
        </p:txBody>
      </p:sp>
      <p:sp>
        <p:nvSpPr>
          <p:cNvPr id="80901" name="Rectangle 3"/>
          <p:cNvSpPr>
            <a:spLocks noGrp="1" noChangeArrowheads="1"/>
          </p:cNvSpPr>
          <p:nvPr>
            <p:ph idx="1"/>
          </p:nvPr>
        </p:nvSpPr>
        <p:spPr>
          <a:xfrm>
            <a:off x="1774825" y="1989138"/>
            <a:ext cx="8650288" cy="4114800"/>
          </a:xfrm>
        </p:spPr>
        <p:txBody>
          <a:bodyPr/>
          <a:lstStyle/>
          <a:p>
            <a:pPr algn="l" rtl="0" eaLnBrk="1" hangingPunct="1"/>
            <a:r>
              <a:rPr lang="en-US" sz="2400" i="1" dirty="0" err="1">
                <a:cs typeface="Arial" panose="020B0604020202020204" pitchFamily="34" charset="0"/>
              </a:rPr>
              <a:t>egrep</a:t>
            </a:r>
            <a:r>
              <a:rPr lang="en-US" sz="2400" dirty="0">
                <a:cs typeface="Arial" panose="020B0604020202020204" pitchFamily="34" charset="0"/>
              </a:rPr>
              <a:t> can search for multiple patterns.</a:t>
            </a:r>
            <a:endParaRPr lang="en-US" sz="2400" i="1" dirty="0">
              <a:cs typeface="Arial" panose="020B0604020202020204" pitchFamily="34" charset="0"/>
            </a:endParaRPr>
          </a:p>
          <a:p>
            <a:pPr lvl="1" algn="l" rtl="0" eaLnBrk="1" hangingPunct="1">
              <a:buFont typeface="Wingdings" panose="05000000000000000000" pitchFamily="2" charset="2"/>
              <a:buNone/>
            </a:pPr>
            <a:endParaRPr lang="en-US" sz="2000" dirty="0">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egrep</a:t>
            </a:r>
            <a:r>
              <a:rPr lang="en-US" sz="2000" dirty="0">
                <a:solidFill>
                  <a:srgbClr val="006F6C"/>
                </a:solidFill>
                <a:cs typeface="Arial" panose="020B0604020202020204" pitchFamily="34" charset="0"/>
              </a:rPr>
              <a: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\$[0-9]+</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invoice</a:t>
            </a:r>
          </a:p>
          <a:p>
            <a:pPr lvl="1" algn="l" rtl="0" eaLnBrk="1" hangingPunct="1">
              <a:buFont typeface="Wingdings" panose="05000000000000000000" pitchFamily="2" charset="2"/>
              <a:buNone/>
            </a:pPr>
            <a:endParaRPr lang="en-US" sz="2000" dirty="0">
              <a:solidFill>
                <a:srgbClr val="006F6C"/>
              </a:solidFill>
              <a:cs typeface="Arial" panose="020B0604020202020204" pitchFamily="34" charset="0"/>
            </a:endParaRPr>
          </a:p>
          <a:p>
            <a:pPr lvl="1"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egrep</a:t>
            </a:r>
            <a:r>
              <a:rPr lang="en-US" sz="2000" dirty="0">
                <a:solidFill>
                  <a:srgbClr val="006F6C"/>
                </a:solidFill>
                <a:cs typeface="Arial" panose="020B0604020202020204" pitchFamily="34" charset="0"/>
              </a:rPr>
              <a:t>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Hh</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ard</a:t>
            </a:r>
            <a:r>
              <a:rPr lang="en-US" sz="2000" dirty="0">
                <a:solidFill>
                  <a:srgbClr val="006F6C"/>
                </a:solidFill>
                <a:cs typeface="Arial" panose="020B0604020202020204" pitchFamily="34" charset="0"/>
              </a:rPr>
              <a:t> | [</a:t>
            </a:r>
            <a:r>
              <a:rPr lang="en-US" sz="2000" dirty="0" err="1">
                <a:solidFill>
                  <a:srgbClr val="006F6C"/>
                </a:solidFill>
                <a:cs typeface="Arial" panose="020B0604020202020204" pitchFamily="34" charset="0"/>
              </a:rPr>
              <a:t>Ff</a:t>
            </a:r>
            <a:r>
              <a:rPr lang="en-US" sz="2000" dirty="0">
                <a:solidFill>
                  <a:srgbClr val="006F6C"/>
                </a:solidFill>
                <a:cs typeface="Arial" panose="020B0604020202020204" pitchFamily="34" charset="0"/>
              </a:rPr>
              <a:t>]log | [</a:t>
            </a:r>
            <a:r>
              <a:rPr lang="en-US" sz="2000" dirty="0" err="1">
                <a:solidFill>
                  <a:srgbClr val="006F6C"/>
                </a:solidFill>
                <a:cs typeface="Arial" panose="020B0604020202020204" pitchFamily="34" charset="0"/>
              </a:rPr>
              <a:t>Dd</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isk</a:t>
            </a:r>
            <a:r>
              <a:rPr lang="en-US" sz="2000" dirty="0">
                <a:solidFill>
                  <a:srgbClr val="006F6C"/>
                </a:solidFill>
                <a:cs typeface="Arial" panose="020B0604020202020204" pitchFamily="34" charset="0"/>
              </a:rPr>
              <a:t> | [Tt]ape</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doc*</a:t>
            </a:r>
          </a:p>
          <a:p>
            <a:pPr algn="l" rtl="0" eaLnBrk="1" hangingPunct="1"/>
            <a:endParaRPr lang="en-US" sz="2000" dirty="0">
              <a:solidFill>
                <a:srgbClr val="006F6C"/>
              </a:solidFill>
              <a:cs typeface="Arial" panose="020B0604020202020204" pitchFamily="34" charset="0"/>
            </a:endParaRPr>
          </a:p>
          <a:p>
            <a:pPr algn="l" rtl="0" eaLnBrk="1" hangingPunct="1">
              <a:buFont typeface="Wingdings" panose="05000000000000000000" pitchFamily="2" charset="2"/>
              <a:buNone/>
            </a:pPr>
            <a:endParaRPr lang="en-US" sz="2000"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83</a:t>
            </a:fld>
            <a:endParaRPr lang="he-IL" dirty="0"/>
          </a:p>
        </p:txBody>
      </p:sp>
    </p:spTree>
    <p:extLst>
      <p:ext uri="{BB962C8B-B14F-4D97-AF65-F5344CB8AC3E}">
        <p14:creationId xmlns:p14="http://schemas.microsoft.com/office/powerpoint/2010/main" xmlns="" val="351423439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a:xfrm>
            <a:off x="312107" y="0"/>
            <a:ext cx="10515600" cy="1325563"/>
          </a:xfrm>
        </p:spPr>
        <p:txBody>
          <a:bodyPr/>
          <a:lstStyle/>
          <a:p>
            <a:pPr eaLnBrk="1" hangingPunct="1"/>
            <a:r>
              <a:rPr lang="en-US" dirty="0">
                <a:solidFill>
                  <a:schemeClr val="bg1"/>
                </a:solidFill>
                <a:cs typeface="Times New Roman" panose="02020603050405020304" pitchFamily="18" charset="0"/>
              </a:rPr>
              <a:t>sort</a:t>
            </a:r>
          </a:p>
        </p:txBody>
      </p:sp>
      <p:sp>
        <p:nvSpPr>
          <p:cNvPr id="81925" name="Rectangle 3"/>
          <p:cNvSpPr>
            <a:spLocks noGrp="1" noChangeArrowheads="1"/>
          </p:cNvSpPr>
          <p:nvPr>
            <p:ph idx="1"/>
          </p:nvPr>
        </p:nvSpPr>
        <p:spPr>
          <a:xfrm>
            <a:off x="1828800" y="1733551"/>
            <a:ext cx="8650288" cy="4575175"/>
          </a:xfrm>
        </p:spPr>
        <p:txBody>
          <a:bodyPr/>
          <a:lstStyle/>
          <a:p>
            <a:pPr algn="l" rtl="0" eaLnBrk="1" hangingPunct="1">
              <a:lnSpc>
                <a:spcPct val="90000"/>
              </a:lnSpc>
            </a:pPr>
            <a:r>
              <a:rPr lang="en-US" sz="2000" dirty="0">
                <a:cs typeface="Arial" panose="020B0604020202020204" pitchFamily="34" charset="0"/>
              </a:rPr>
              <a:t>Sorts files, merges files that are already sorted, and checks files to determine if they have been sorted</a:t>
            </a:r>
          </a:p>
          <a:p>
            <a:pPr lvl="1" algn="l" rtl="0" eaLnBrk="1" hangingPunct="1">
              <a:lnSpc>
                <a:spcPct val="90000"/>
              </a:lnSpc>
              <a:buFont typeface="Wingdings" panose="05000000000000000000" pitchFamily="2" charset="2"/>
              <a:buNone/>
            </a:pPr>
            <a:endParaRPr lang="en-US" sz="1800" dirty="0">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a:cs typeface="Arial" panose="020B0604020202020204" pitchFamily="34" charset="0"/>
              </a:rPr>
              <a:t>sort  [ -d ] [ -k ] [ -n ]  [ -r ] [ -t Character ] [ -u ] [ -o </a:t>
            </a:r>
            <a:r>
              <a:rPr lang="en-US" sz="1800" dirty="0" err="1">
                <a:cs typeface="Arial" panose="020B0604020202020204" pitchFamily="34" charset="0"/>
              </a:rPr>
              <a:t>OutFile</a:t>
            </a:r>
            <a:r>
              <a:rPr lang="en-US" sz="1800" dirty="0">
                <a:cs typeface="Arial" panose="020B0604020202020204" pitchFamily="34" charset="0"/>
              </a:rPr>
              <a:t> ] [file </a:t>
            </a:r>
            <a:r>
              <a:rPr lang="en-US" sz="1800" dirty="0">
                <a:latin typeface="Times New Roman" panose="02020603050405020304" pitchFamily="18" charset="0"/>
                <a:cs typeface="Arial" panose="020B0604020202020204" pitchFamily="34" charset="0"/>
              </a:rPr>
              <a:t>…</a:t>
            </a:r>
            <a:r>
              <a:rPr lang="en-US" sz="1800" dirty="0">
                <a:cs typeface="Arial" panose="020B0604020202020204" pitchFamily="34" charset="0"/>
              </a:rPr>
              <a:t>] </a:t>
            </a:r>
            <a:endParaRPr lang="en-US" sz="1800" i="1" dirty="0">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a:cs typeface="Arial" panose="020B0604020202020204" pitchFamily="34" charset="0"/>
              </a:rPr>
              <a:t>-d:		Sorts using dictionary order</a:t>
            </a:r>
          </a:p>
          <a:p>
            <a:pPr lvl="1" algn="l" rtl="0" eaLnBrk="1" hangingPunct="1">
              <a:lnSpc>
                <a:spcPct val="90000"/>
              </a:lnSpc>
              <a:buFont typeface="Wingdings" panose="05000000000000000000" pitchFamily="2" charset="2"/>
              <a:buNone/>
            </a:pPr>
            <a:r>
              <a:rPr lang="en-US" sz="1800" dirty="0">
                <a:cs typeface="Arial" panose="020B0604020202020204" pitchFamily="34" charset="0"/>
              </a:rPr>
              <a:t>-k:		</a:t>
            </a:r>
            <a:r>
              <a:rPr lang="en-US" sz="1800" dirty="0" err="1">
                <a:cs typeface="Arial" panose="020B0604020202020204" pitchFamily="34" charset="0"/>
              </a:rPr>
              <a:t>KeyDefinition</a:t>
            </a:r>
            <a:r>
              <a:rPr lang="en-US" sz="1800" dirty="0">
                <a:cs typeface="Arial" panose="020B0604020202020204" pitchFamily="34" charset="0"/>
              </a:rPr>
              <a:t> specifies a sort key.</a:t>
            </a:r>
          </a:p>
          <a:p>
            <a:pPr lvl="1" algn="l" rtl="0" eaLnBrk="1" hangingPunct="1">
              <a:lnSpc>
                <a:spcPct val="90000"/>
              </a:lnSpc>
              <a:buFont typeface="Wingdings" panose="05000000000000000000" pitchFamily="2" charset="2"/>
              <a:buNone/>
            </a:pPr>
            <a:r>
              <a:rPr lang="en-US" sz="1800" dirty="0">
                <a:cs typeface="Arial" panose="020B0604020202020204" pitchFamily="34" charset="0"/>
              </a:rPr>
              <a:t>-n:		Sorts numeric fields by arithmetic value</a:t>
            </a:r>
          </a:p>
          <a:p>
            <a:pPr lvl="1" algn="l" rtl="0" eaLnBrk="1" hangingPunct="1">
              <a:lnSpc>
                <a:spcPct val="90000"/>
              </a:lnSpc>
              <a:buFont typeface="Wingdings" panose="05000000000000000000" pitchFamily="2" charset="2"/>
              <a:buNone/>
            </a:pPr>
            <a:r>
              <a:rPr lang="en-US" sz="1800" dirty="0">
                <a:cs typeface="Arial" panose="020B0604020202020204" pitchFamily="34" charset="0"/>
              </a:rPr>
              <a:t>-r:		Reverses the order of the specified sort</a:t>
            </a:r>
          </a:p>
          <a:p>
            <a:pPr lvl="1" algn="l" rtl="0" eaLnBrk="1" hangingPunct="1">
              <a:lnSpc>
                <a:spcPct val="90000"/>
              </a:lnSpc>
              <a:buFont typeface="Wingdings" panose="05000000000000000000" pitchFamily="2" charset="2"/>
              <a:buNone/>
            </a:pPr>
            <a:r>
              <a:rPr lang="en-US" sz="1800" dirty="0">
                <a:cs typeface="Arial" panose="020B0604020202020204" pitchFamily="34" charset="0"/>
              </a:rPr>
              <a:t>-t:		Character specifies Character as the single field separator</a:t>
            </a:r>
          </a:p>
          <a:p>
            <a:pPr lvl="1" algn="l" rtl="0" eaLnBrk="1" hangingPunct="1">
              <a:lnSpc>
                <a:spcPct val="90000"/>
              </a:lnSpc>
              <a:buFont typeface="Wingdings" panose="05000000000000000000" pitchFamily="2" charset="2"/>
              <a:buNone/>
            </a:pPr>
            <a:r>
              <a:rPr lang="en-US" sz="1800" dirty="0">
                <a:cs typeface="Arial" panose="020B0604020202020204" pitchFamily="34" charset="0"/>
              </a:rPr>
              <a:t>-u:		Remove duplicates lines</a:t>
            </a:r>
          </a:p>
          <a:p>
            <a:pPr lvl="1" algn="l" rtl="0" eaLnBrk="1" hangingPunct="1">
              <a:lnSpc>
                <a:spcPct val="90000"/>
              </a:lnSpc>
              <a:buFont typeface="Wingdings" panose="05000000000000000000" pitchFamily="2" charset="2"/>
              <a:buNone/>
            </a:pPr>
            <a:endParaRPr lang="en-US" sz="1800" dirty="0">
              <a:cs typeface="Arial" panose="020B0604020202020204" pitchFamily="34" charset="0"/>
            </a:endParaRPr>
          </a:p>
          <a:p>
            <a:pPr lvl="1" algn="l" rtl="0">
              <a:buNone/>
            </a:pPr>
            <a:r>
              <a:rPr lang="en-US" sz="1800" dirty="0">
                <a:solidFill>
                  <a:schemeClr val="bg1">
                    <a:lumMod val="50000"/>
                  </a:schemeClr>
                </a:solidFill>
                <a:cs typeface="Arial" panose="020B0604020202020204" pitchFamily="34" charset="0"/>
              </a:rPr>
              <a:t>PROMPT&gt;</a:t>
            </a:r>
            <a:r>
              <a:rPr lang="en-US" sz="1800" dirty="0">
                <a:solidFill>
                  <a:srgbClr val="006F6C"/>
                </a:solidFill>
                <a:cs typeface="Arial" panose="020B0604020202020204" pitchFamily="34" charset="0"/>
              </a:rPr>
              <a:t> sort </a:t>
            </a:r>
            <a:r>
              <a:rPr lang="en-US" sz="1800" dirty="0" smtClean="0">
                <a:solidFill>
                  <a:srgbClr val="006F6C"/>
                </a:solidFill>
                <a:cs typeface="Arial" panose="020B0604020202020204" pitchFamily="34" charset="0"/>
              </a:rPr>
              <a:t>-n </a:t>
            </a:r>
            <a:r>
              <a:rPr lang="en-US" sz="1800" dirty="0" smtClean="0">
                <a:solidFill>
                  <a:srgbClr val="006F6C"/>
                </a:solidFill>
                <a:latin typeface="Times New Roman" panose="02020603050405020304" pitchFamily="18" charset="0"/>
                <a:cs typeface="Arial" panose="020B0604020202020204" pitchFamily="34" charset="0"/>
              </a:rPr>
              <a:t>-</a:t>
            </a:r>
            <a:r>
              <a:rPr lang="en-US" sz="1800" dirty="0" smtClean="0">
                <a:solidFill>
                  <a:srgbClr val="006F6C"/>
                </a:solidFill>
                <a:cs typeface="Arial" panose="020B0604020202020204" pitchFamily="34" charset="0"/>
              </a:rPr>
              <a:t>t</a:t>
            </a:r>
            <a:r>
              <a:rPr lang="en-US" sz="1800" dirty="0">
                <a:solidFill>
                  <a:srgbClr val="006F6C"/>
                </a:solidFill>
                <a:cs typeface="Arial" panose="020B0604020202020204" pitchFamily="34" charset="0"/>
              </a:rPr>
              <a:t>: -k2 vegetables</a:t>
            </a:r>
          </a:p>
          <a:p>
            <a:pPr lvl="1" algn="l" rtl="0" eaLnBrk="1" hangingPunct="1">
              <a:lnSpc>
                <a:spcPct val="90000"/>
              </a:lnSpc>
              <a:buFont typeface="Wingdings" panose="05000000000000000000" pitchFamily="2" charset="2"/>
              <a:buNone/>
            </a:pPr>
            <a:r>
              <a:rPr lang="en-US" sz="1800" dirty="0">
                <a:solidFill>
                  <a:srgbClr val="006F6C"/>
                </a:solidFill>
                <a:cs typeface="Arial" panose="020B0604020202020204" pitchFamily="34" charset="0"/>
              </a:rPr>
              <a:t>Potatoes:15</a:t>
            </a:r>
          </a:p>
          <a:p>
            <a:pPr lvl="1" algn="l" rtl="0" eaLnBrk="1" hangingPunct="1">
              <a:lnSpc>
                <a:spcPct val="90000"/>
              </a:lnSpc>
              <a:buFont typeface="Wingdings" panose="05000000000000000000" pitchFamily="2" charset="2"/>
              <a:buNone/>
            </a:pPr>
            <a:r>
              <a:rPr lang="en-US" sz="1800" dirty="0">
                <a:solidFill>
                  <a:srgbClr val="006F6C"/>
                </a:solidFill>
                <a:cs typeface="Arial" panose="020B0604020202020204" pitchFamily="34" charset="0"/>
              </a:rPr>
              <a:t>Carrots:104</a:t>
            </a:r>
          </a:p>
          <a:p>
            <a:pPr algn="l" rtl="0" eaLnBrk="1" hangingPunct="1">
              <a:lnSpc>
                <a:spcPct val="80000"/>
              </a:lnSpc>
              <a:buFont typeface="Wingdings" panose="05000000000000000000" pitchFamily="2" charset="2"/>
              <a:buNone/>
            </a:pPr>
            <a:endParaRPr lang="en-US" sz="1800" dirty="0">
              <a:solidFill>
                <a:srgbClr val="006F6C"/>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84</a:t>
            </a:fld>
            <a:endParaRPr lang="he-IL" dirty="0"/>
          </a:p>
        </p:txBody>
      </p:sp>
    </p:spTree>
    <p:extLst>
      <p:ext uri="{BB962C8B-B14F-4D97-AF65-F5344CB8AC3E}">
        <p14:creationId xmlns:p14="http://schemas.microsoft.com/office/powerpoint/2010/main" xmlns="" val="111712386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a:xfrm>
            <a:off x="287055" y="0"/>
            <a:ext cx="10515600" cy="1325563"/>
          </a:xfrm>
        </p:spPr>
        <p:txBody>
          <a:bodyPr/>
          <a:lstStyle/>
          <a:p>
            <a:pPr eaLnBrk="1" hangingPunct="1"/>
            <a:r>
              <a:rPr lang="en-US" dirty="0">
                <a:solidFill>
                  <a:schemeClr val="bg1"/>
                </a:solidFill>
                <a:cs typeface="Times New Roman" panose="02020603050405020304" pitchFamily="18" charset="0"/>
              </a:rPr>
              <a:t>cut</a:t>
            </a:r>
          </a:p>
        </p:txBody>
      </p:sp>
      <p:sp>
        <p:nvSpPr>
          <p:cNvPr id="82949" name="Rectangle 3"/>
          <p:cNvSpPr>
            <a:spLocks noGrp="1" noChangeArrowheads="1"/>
          </p:cNvSpPr>
          <p:nvPr>
            <p:ph idx="1"/>
          </p:nvPr>
        </p:nvSpPr>
        <p:spPr>
          <a:xfrm>
            <a:off x="1524000" y="2017713"/>
            <a:ext cx="9144000" cy="4114800"/>
          </a:xfrm>
        </p:spPr>
        <p:txBody>
          <a:bodyPr/>
          <a:lstStyle/>
          <a:p>
            <a:pPr algn="l" rtl="0" eaLnBrk="1" hangingPunct="1">
              <a:lnSpc>
                <a:spcPct val="95000"/>
              </a:lnSpc>
            </a:pPr>
            <a:r>
              <a:rPr lang="en-US" sz="2400" dirty="0">
                <a:cs typeface="Arial" panose="020B0604020202020204" pitchFamily="34" charset="0"/>
              </a:rPr>
              <a:t>Writes out selected characters, or fields from each line of a file</a:t>
            </a:r>
          </a:p>
          <a:p>
            <a:pPr lvl="1" algn="l" rtl="0" eaLnBrk="1" hangingPunct="1">
              <a:lnSpc>
                <a:spcPct val="95000"/>
              </a:lnSpc>
              <a:buFont typeface="Wingdings" panose="05000000000000000000" pitchFamily="2" charset="2"/>
              <a:buNone/>
            </a:pPr>
            <a:endParaRPr lang="en-US" sz="2000" dirty="0">
              <a:cs typeface="Arial" panose="020B0604020202020204" pitchFamily="34" charset="0"/>
            </a:endParaRPr>
          </a:p>
          <a:p>
            <a:pPr lvl="1" algn="l" rtl="0" eaLnBrk="1" hangingPunct="1">
              <a:lnSpc>
                <a:spcPct val="95000"/>
              </a:lnSpc>
              <a:buFont typeface="Wingdings" panose="05000000000000000000" pitchFamily="2" charset="2"/>
              <a:buNone/>
            </a:pPr>
            <a:r>
              <a:rPr lang="en-US" sz="2000" dirty="0">
                <a:cs typeface="Arial" panose="020B0604020202020204" pitchFamily="34" charset="0"/>
              </a:rPr>
              <a:t>cut  { [ -c List | -f List [ -s ] [ -d Character ] } [file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t>
            </a:r>
            <a:endParaRPr lang="en-US" sz="2000" i="1" dirty="0">
              <a:cs typeface="Arial" panose="020B0604020202020204" pitchFamily="34" charset="0"/>
            </a:endParaRPr>
          </a:p>
          <a:p>
            <a:pPr lvl="1" algn="l" rtl="0" eaLnBrk="1" hangingPunct="1">
              <a:lnSpc>
                <a:spcPct val="95000"/>
              </a:lnSpc>
              <a:buFont typeface="Wingdings" panose="05000000000000000000" pitchFamily="2" charset="2"/>
              <a:buNone/>
            </a:pPr>
            <a:r>
              <a:rPr lang="en-US" sz="2000" dirty="0">
                <a:cs typeface="Arial" panose="020B0604020202020204" pitchFamily="34" charset="0"/>
              </a:rPr>
              <a:t>-c:		List specific character positions</a:t>
            </a:r>
          </a:p>
          <a:p>
            <a:pPr lvl="1" algn="l" rtl="0" eaLnBrk="1" hangingPunct="1">
              <a:lnSpc>
                <a:spcPct val="95000"/>
              </a:lnSpc>
              <a:buFont typeface="Wingdings" panose="05000000000000000000" pitchFamily="2" charset="2"/>
              <a:buNone/>
            </a:pPr>
            <a:r>
              <a:rPr lang="en-US" sz="2000" dirty="0">
                <a:cs typeface="Arial" panose="020B0604020202020204" pitchFamily="34" charset="0"/>
              </a:rPr>
              <a:t>-d:		Character variable is the field delimiter when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f option is specified </a:t>
            </a:r>
          </a:p>
          <a:p>
            <a:pPr lvl="1" algn="l" rtl="0" eaLnBrk="1" hangingPunct="1">
              <a:lnSpc>
                <a:spcPct val="95000"/>
              </a:lnSpc>
              <a:buFont typeface="Wingdings" panose="05000000000000000000" pitchFamily="2" charset="2"/>
              <a:buNone/>
            </a:pPr>
            <a:r>
              <a:rPr lang="en-US" sz="2000" dirty="0">
                <a:cs typeface="Arial" panose="020B0604020202020204" pitchFamily="34" charset="0"/>
              </a:rPr>
              <a:t>-f:		List of fields assumed to be separated in the file by a delimiter character</a:t>
            </a:r>
          </a:p>
          <a:p>
            <a:pPr lvl="1" algn="l" rtl="0" eaLnBrk="1" hangingPunct="1">
              <a:lnSpc>
                <a:spcPct val="95000"/>
              </a:lnSpc>
              <a:buFont typeface="Wingdings" panose="05000000000000000000" pitchFamily="2" charset="2"/>
              <a:buNone/>
            </a:pPr>
            <a:endParaRPr lang="en-US" sz="2000" dirty="0">
              <a:cs typeface="Arial" panose="020B0604020202020204" pitchFamily="34" charset="0"/>
            </a:endParaRPr>
          </a:p>
          <a:p>
            <a:pPr lvl="1" algn="l" rtl="0">
              <a:lnSpc>
                <a:spcPct val="95000"/>
              </a:lnSpc>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cut </a:t>
            </a:r>
            <a:r>
              <a:rPr lang="en-US" sz="2000" dirty="0" smtClean="0">
                <a:solidFill>
                  <a:srgbClr val="006F6C"/>
                </a:solidFill>
                <a:latin typeface="Times New Roman" panose="02020603050405020304" pitchFamily="18" charset="0"/>
                <a:cs typeface="Arial" panose="020B0604020202020204" pitchFamily="34" charset="0"/>
              </a:rPr>
              <a:t>-</a:t>
            </a:r>
            <a:r>
              <a:rPr lang="en-US" sz="2000" dirty="0" smtClean="0">
                <a:solidFill>
                  <a:srgbClr val="006F6C"/>
                </a:solidFill>
                <a:cs typeface="Arial" panose="020B0604020202020204" pitchFamily="34" charset="0"/>
              </a:rPr>
              <a:t>f </a:t>
            </a:r>
            <a:r>
              <a:rPr lang="en-US" sz="2000" dirty="0">
                <a:solidFill>
                  <a:srgbClr val="006F6C"/>
                </a:solidFill>
                <a:cs typeface="Arial" panose="020B0604020202020204" pitchFamily="34" charset="0"/>
              </a:rPr>
              <a:t>1,5 </a:t>
            </a:r>
            <a:r>
              <a:rPr lang="en-US" sz="2000" dirty="0" smtClean="0">
                <a:solidFill>
                  <a:srgbClr val="006F6C"/>
                </a:solidFill>
                <a:latin typeface="Times New Roman" panose="02020603050405020304" pitchFamily="18" charset="0"/>
                <a:cs typeface="Arial" panose="020B0604020202020204" pitchFamily="34" charset="0"/>
              </a:rPr>
              <a:t>-</a:t>
            </a:r>
            <a:r>
              <a:rPr lang="en-US" sz="2000" dirty="0" smtClean="0">
                <a:solidFill>
                  <a:srgbClr val="006F6C"/>
                </a:solidFill>
                <a:cs typeface="Arial" panose="020B0604020202020204" pitchFamily="34" charset="0"/>
              </a:rPr>
              <a:t>d </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etc</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passwd</a:t>
            </a:r>
            <a:r>
              <a:rPr lang="en-US" sz="2000" dirty="0">
                <a:cs typeface="Arial" panose="020B0604020202020204" pitchFamily="34" charset="0"/>
              </a:rPr>
              <a:t>	          </a:t>
            </a:r>
            <a:r>
              <a:rPr lang="en-US" sz="1800" dirty="0">
                <a:cs typeface="Arial" panose="020B0604020202020204" pitchFamily="34" charset="0"/>
              </a:rPr>
              <a:t>- displays fields first and fifth fields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85</a:t>
            </a:fld>
            <a:endParaRPr lang="he-IL" dirty="0"/>
          </a:p>
        </p:txBody>
      </p:sp>
    </p:spTree>
    <p:extLst>
      <p:ext uri="{BB962C8B-B14F-4D97-AF65-F5344CB8AC3E}">
        <p14:creationId xmlns:p14="http://schemas.microsoft.com/office/powerpoint/2010/main" xmlns="" val="3491776962"/>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txBody>
          <a:bodyPr>
            <a:normAutofit/>
          </a:bodyPr>
          <a:lstStyle/>
          <a:p>
            <a:pPr algn="l" rtl="0" eaLnBrk="1" hangingPunct="1">
              <a:lnSpc>
                <a:spcPct val="90000"/>
              </a:lnSpc>
            </a:pPr>
            <a:r>
              <a:rPr lang="en-US" sz="1800" dirty="0">
                <a:cs typeface="Arial" panose="020B0604020202020204" pitchFamily="34" charset="0"/>
              </a:rPr>
              <a:t>Provides a stream editor</a:t>
            </a:r>
          </a:p>
          <a:p>
            <a:pPr algn="l" rtl="0" eaLnBrk="1" hangingPunct="1">
              <a:lnSpc>
                <a:spcPct val="90000"/>
              </a:lnSpc>
            </a:pPr>
            <a:endParaRPr lang="en-US" sz="1800" dirty="0">
              <a:cs typeface="Arial" panose="020B0604020202020204" pitchFamily="34" charset="0"/>
            </a:endParaRPr>
          </a:p>
          <a:p>
            <a:pPr lvl="1" algn="l" rtl="0" eaLnBrk="1" hangingPunct="1">
              <a:lnSpc>
                <a:spcPct val="90000"/>
              </a:lnSpc>
              <a:buFont typeface="Wingdings" panose="05000000000000000000" pitchFamily="2" charset="2"/>
              <a:buNone/>
            </a:pPr>
            <a:r>
              <a:rPr lang="en-US" sz="1600" dirty="0" err="1">
                <a:cs typeface="Arial" panose="020B0604020202020204" pitchFamily="34" charset="0"/>
              </a:rPr>
              <a:t>sed</a:t>
            </a:r>
            <a:r>
              <a:rPr lang="en-US" sz="1600" dirty="0">
                <a:cs typeface="Arial" panose="020B0604020202020204" pitchFamily="34" charset="0"/>
              </a:rPr>
              <a:t>  </a:t>
            </a:r>
            <a:r>
              <a:rPr lang="en-US" sz="1600" dirty="0" smtClean="0">
                <a:cs typeface="Arial" panose="020B0604020202020204" pitchFamily="34" charset="0"/>
              </a:rPr>
              <a:t>[-</a:t>
            </a:r>
            <a:r>
              <a:rPr lang="en-US" sz="1600" dirty="0" err="1" smtClean="0">
                <a:cs typeface="Arial" panose="020B0604020202020204" pitchFamily="34" charset="0"/>
              </a:rPr>
              <a:t>i</a:t>
            </a:r>
            <a:r>
              <a:rPr lang="en-US" sz="1600" dirty="0" smtClean="0">
                <a:cs typeface="Arial" panose="020B0604020202020204" pitchFamily="34" charset="0"/>
              </a:rPr>
              <a:t>] </a:t>
            </a:r>
            <a:r>
              <a:rPr lang="en-US" sz="1600" dirty="0" smtClean="0">
                <a:latin typeface="Times New Roman" panose="02020603050405020304" pitchFamily="18" charset="0"/>
                <a:cs typeface="Arial" panose="020B0604020202020204" pitchFamily="34" charset="0"/>
              </a:rPr>
              <a:t>‘</a:t>
            </a:r>
            <a:r>
              <a:rPr lang="en-US" sz="1600" dirty="0" smtClean="0">
                <a:cs typeface="Arial" panose="020B0604020202020204" pitchFamily="34" charset="0"/>
              </a:rPr>
              <a:t>[</a:t>
            </a:r>
            <a:r>
              <a:rPr lang="en-US" sz="1600" dirty="0">
                <a:cs typeface="Arial" panose="020B0604020202020204" pitchFamily="34" charset="0"/>
              </a:rPr>
              <a:t>address1[,address2]] command</a:t>
            </a:r>
            <a:r>
              <a:rPr lang="en-US" sz="1600" dirty="0">
                <a:latin typeface="Times New Roman" panose="02020603050405020304" pitchFamily="18" charset="0"/>
                <a:cs typeface="Arial" panose="020B0604020202020204" pitchFamily="34" charset="0"/>
              </a:rPr>
              <a:t>’</a:t>
            </a:r>
            <a:r>
              <a:rPr lang="en-US" sz="1600" dirty="0">
                <a:cs typeface="Arial" panose="020B0604020202020204" pitchFamily="34" charset="0"/>
              </a:rPr>
              <a:t>  </a:t>
            </a:r>
            <a:r>
              <a:rPr lang="en-US" sz="1600" dirty="0" smtClean="0">
                <a:cs typeface="Arial" panose="020B0604020202020204" pitchFamily="34" charset="0"/>
              </a:rPr>
              <a:t>File</a:t>
            </a:r>
          </a:p>
          <a:p>
            <a:pPr lvl="1" algn="l" rtl="0" eaLnBrk="1" hangingPunct="1">
              <a:lnSpc>
                <a:spcPct val="90000"/>
              </a:lnSpc>
              <a:buFont typeface="Wingdings" panose="05000000000000000000" pitchFamily="2" charset="2"/>
              <a:buNone/>
            </a:pPr>
            <a:r>
              <a:rPr lang="en-US" sz="1600" dirty="0" smtClean="0">
                <a:cs typeface="Arial" panose="020B0604020202020204" pitchFamily="34" charset="0"/>
              </a:rPr>
              <a:t>-</a:t>
            </a:r>
            <a:r>
              <a:rPr lang="en-US" sz="1600" dirty="0" err="1" smtClean="0">
                <a:cs typeface="Arial" panose="020B0604020202020204" pitchFamily="34" charset="0"/>
              </a:rPr>
              <a:t>i</a:t>
            </a:r>
            <a:r>
              <a:rPr lang="en-US" sz="1600" dirty="0" smtClean="0">
                <a:cs typeface="Arial" panose="020B0604020202020204" pitchFamily="34" charset="0"/>
              </a:rPr>
              <a:t>:				edit input file in-place (otherwise, output is emitted to </a:t>
            </a:r>
            <a:r>
              <a:rPr lang="en-US" sz="1600" dirty="0" err="1" smtClean="0">
                <a:cs typeface="Arial" panose="020B0604020202020204" pitchFamily="34" charset="0"/>
              </a:rPr>
              <a:t>stdout</a:t>
            </a:r>
            <a:r>
              <a:rPr lang="en-US" sz="1600" dirty="0" smtClean="0">
                <a:cs typeface="Arial" panose="020B0604020202020204" pitchFamily="34" charset="0"/>
              </a:rPr>
              <a:t>)</a:t>
            </a:r>
            <a:endParaRPr lang="en-US" sz="1600" dirty="0">
              <a:cs typeface="Arial" panose="020B0604020202020204" pitchFamily="34" charset="0"/>
            </a:endParaRPr>
          </a:p>
          <a:p>
            <a:pPr lvl="1" algn="l" rtl="0" eaLnBrk="1" hangingPunct="1">
              <a:lnSpc>
                <a:spcPct val="90000"/>
              </a:lnSpc>
              <a:buFont typeface="Wingdings" panose="05000000000000000000" pitchFamily="2" charset="2"/>
              <a:buNone/>
            </a:pPr>
            <a:r>
              <a:rPr lang="en-US" sz="1600" dirty="0">
                <a:cs typeface="Arial" panose="020B0604020202020204" pitchFamily="34" charset="0"/>
              </a:rPr>
              <a:t>address1,address2:	command executes for all lines between </a:t>
            </a:r>
            <a:r>
              <a:rPr lang="en-US" sz="1600" i="1" dirty="0">
                <a:cs typeface="Arial" panose="020B0604020202020204" pitchFamily="34" charset="0"/>
              </a:rPr>
              <a:t>address1</a:t>
            </a:r>
            <a:r>
              <a:rPr lang="en-US" sz="1600" dirty="0">
                <a:cs typeface="Arial" panose="020B0604020202020204" pitchFamily="34" charset="0"/>
              </a:rPr>
              <a:t> and</a:t>
            </a:r>
          </a:p>
          <a:p>
            <a:pPr lvl="1" algn="l" rtl="0" eaLnBrk="1" hangingPunct="1">
              <a:lnSpc>
                <a:spcPct val="90000"/>
              </a:lnSpc>
              <a:buFont typeface="Wingdings" panose="05000000000000000000" pitchFamily="2" charset="2"/>
              <a:buNone/>
            </a:pPr>
            <a:r>
              <a:rPr lang="en-US" sz="1600" dirty="0">
                <a:cs typeface="Arial" panose="020B0604020202020204" pitchFamily="34" charset="0"/>
              </a:rPr>
              <a:t>				</a:t>
            </a:r>
            <a:r>
              <a:rPr lang="en-US" sz="1600" i="1" dirty="0">
                <a:cs typeface="Arial" panose="020B0604020202020204" pitchFamily="34" charset="0"/>
              </a:rPr>
              <a:t>address2</a:t>
            </a:r>
          </a:p>
          <a:p>
            <a:pPr lvl="1" algn="l" rtl="0" eaLnBrk="1" hangingPunct="1">
              <a:lnSpc>
                <a:spcPct val="90000"/>
              </a:lnSpc>
              <a:buFont typeface="Wingdings" panose="05000000000000000000" pitchFamily="2" charset="2"/>
              <a:buNone/>
            </a:pPr>
            <a:r>
              <a:rPr lang="en-US" sz="1600" dirty="0">
                <a:cs typeface="Arial" panose="020B0604020202020204" pitchFamily="34" charset="0"/>
              </a:rPr>
              <a:t>address1:		command executes for line </a:t>
            </a:r>
            <a:r>
              <a:rPr lang="en-US" sz="1600" i="1" dirty="0">
                <a:cs typeface="Arial" panose="020B0604020202020204" pitchFamily="34" charset="0"/>
              </a:rPr>
              <a:t>address1</a:t>
            </a:r>
          </a:p>
          <a:p>
            <a:pPr lvl="1" algn="l" rtl="0" eaLnBrk="1" hangingPunct="1">
              <a:lnSpc>
                <a:spcPct val="90000"/>
              </a:lnSpc>
              <a:buFont typeface="Wingdings" panose="05000000000000000000" pitchFamily="2" charset="2"/>
              <a:buNone/>
            </a:pPr>
            <a:r>
              <a:rPr lang="en-US" sz="1600" dirty="0">
                <a:cs typeface="Arial" panose="020B0604020202020204" pitchFamily="34" charset="0"/>
              </a:rPr>
              <a:t>command:		command to execute on selected line</a:t>
            </a:r>
          </a:p>
          <a:p>
            <a:pPr algn="l" rtl="0" eaLnBrk="1" hangingPunct="1">
              <a:lnSpc>
                <a:spcPct val="90000"/>
              </a:lnSpc>
            </a:pPr>
            <a:endParaRPr lang="en-US" sz="1800" dirty="0">
              <a:cs typeface="Arial" panose="020B0604020202020204" pitchFamily="34" charset="0"/>
            </a:endParaRPr>
          </a:p>
        </p:txBody>
      </p:sp>
      <p:graphicFrame>
        <p:nvGraphicFramePr>
          <p:cNvPr id="5" name="Group 48"/>
          <p:cNvGraphicFramePr>
            <a:graphicFrameLocks/>
          </p:cNvGraphicFramePr>
          <p:nvPr>
            <p:extLst>
              <p:ext uri="{D42A27DB-BD31-4B8C-83A1-F6EECF244321}">
                <p14:modId xmlns:p14="http://schemas.microsoft.com/office/powerpoint/2010/main" xmlns="" val="807616271"/>
              </p:ext>
            </p:extLst>
          </p:nvPr>
        </p:nvGraphicFramePr>
        <p:xfrm>
          <a:off x="3287713" y="4395789"/>
          <a:ext cx="6121400" cy="1697081"/>
        </p:xfrm>
        <a:graphic>
          <a:graphicData uri="http://schemas.openxmlformats.org/drawingml/2006/table">
            <a:tbl>
              <a:tblPr/>
              <a:tblGrid>
                <a:gridCol w="2019300"/>
                <a:gridCol w="4102100"/>
              </a:tblGrid>
              <a:tr h="511079">
                <a:tc>
                  <a:txBody>
                    <a:bodyPr/>
                    <a:lstStyle/>
                    <a:p>
                      <a:pPr marL="0" marR="0" lvl="0" indent="0" algn="ctr"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rgbClr val="000099"/>
                          </a:solidFill>
                          <a:effectLst/>
                          <a:latin typeface="Tahoma" pitchFamily="34" charset="0"/>
                          <a:cs typeface="Times New Roman" pitchFamily="18" charset="0"/>
                        </a:rPr>
                        <a:t>Command</a:t>
                      </a:r>
                    </a:p>
                  </a:txBody>
                  <a:tcPr marL="36000"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rgbClr val="000099"/>
                          </a:solidFill>
                          <a:effectLst/>
                          <a:latin typeface="Tahoma" pitchFamily="34" charset="0"/>
                          <a:cs typeface="Times New Roman" pitchFamily="18" charset="0"/>
                        </a:rPr>
                        <a:t>Description</a:t>
                      </a:r>
                    </a:p>
                  </a:txBody>
                  <a:tcPr marL="36000"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35217">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s/pattern/new/g</a:t>
                      </a:r>
                    </a:p>
                  </a:txBody>
                  <a:tcPr marL="36000"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Replace all pattern matches with new</a:t>
                      </a:r>
                    </a:p>
                  </a:txBody>
                  <a:tcPr marL="36000"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661">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q</a:t>
                      </a:r>
                    </a:p>
                  </a:txBody>
                  <a:tcPr marL="36000"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quit</a:t>
                      </a:r>
                    </a:p>
                  </a:txBody>
                  <a:tcPr marL="36000"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1079">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cs typeface="Times New Roman" pitchFamily="18" charset="0"/>
                        </a:rPr>
                        <a:t>d</a:t>
                      </a:r>
                    </a:p>
                  </a:txBody>
                  <a:tcPr marL="36000"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9999"/>
                        </a:buClr>
                        <a:buSzPct val="9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cs typeface="Times New Roman" pitchFamily="18" charset="0"/>
                        </a:rPr>
                        <a:t>delete</a:t>
                      </a:r>
                    </a:p>
                  </a:txBody>
                  <a:tcPr marL="36000"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86</a:t>
            </a:fld>
            <a:endParaRPr lang="he-IL" dirty="0"/>
          </a:p>
        </p:txBody>
      </p:sp>
      <p:sp>
        <p:nvSpPr>
          <p:cNvPr id="6" name="Rectangle 2"/>
          <p:cNvSpPr>
            <a:spLocks noGrp="1" noChangeArrowheads="1"/>
          </p:cNvSpPr>
          <p:nvPr>
            <p:ph type="title"/>
          </p:nvPr>
        </p:nvSpPr>
        <p:spPr>
          <a:xfrm>
            <a:off x="287055" y="0"/>
            <a:ext cx="10515600" cy="1325563"/>
          </a:xfrm>
        </p:spPr>
        <p:txBody>
          <a:bodyPr/>
          <a:lstStyle/>
          <a:p>
            <a:pPr eaLnBrk="1" hangingPunct="1"/>
            <a:r>
              <a:rPr lang="en-US" dirty="0" err="1" smtClean="0">
                <a:solidFill>
                  <a:schemeClr val="bg1"/>
                </a:solidFill>
                <a:cs typeface="Times New Roman" panose="02020603050405020304" pitchFamily="18" charset="0"/>
              </a:rPr>
              <a:t>sed</a:t>
            </a:r>
            <a:endParaRPr lang="en-US"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xmlns="" val="32592841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a:xfrm>
            <a:off x="324633" y="-794"/>
            <a:ext cx="10515600" cy="1325563"/>
          </a:xfrm>
        </p:spPr>
        <p:txBody>
          <a:bodyPr>
            <a:normAutofit/>
          </a:bodyPr>
          <a:lstStyle/>
          <a:p>
            <a:pPr eaLnBrk="1" hangingPunct="1"/>
            <a:r>
              <a:rPr lang="en-US" dirty="0">
                <a:solidFill>
                  <a:schemeClr val="bg1"/>
                </a:solidFill>
                <a:cs typeface="Times New Roman" panose="02020603050405020304" pitchFamily="18" charset="0"/>
              </a:rPr>
              <a:t>Sed (</a:t>
            </a:r>
            <a:r>
              <a:rPr lang="en-US" dirty="0" err="1">
                <a:solidFill>
                  <a:schemeClr val="bg1"/>
                </a:solidFill>
                <a:cs typeface="Times New Roman" panose="02020603050405020304" pitchFamily="18" charset="0"/>
              </a:rPr>
              <a:t>cont</a:t>
            </a:r>
            <a:r>
              <a:rPr lang="en-US" dirty="0">
                <a:solidFill>
                  <a:schemeClr val="bg1"/>
                </a:solidFill>
                <a:cs typeface="Times New Roman" panose="02020603050405020304" pitchFamily="18" charset="0"/>
              </a:rPr>
              <a:t>…)</a:t>
            </a:r>
          </a:p>
        </p:txBody>
      </p:sp>
      <p:sp>
        <p:nvSpPr>
          <p:cNvPr id="84997" name="Rectangle 3"/>
          <p:cNvSpPr>
            <a:spLocks noGrp="1" noChangeArrowheads="1"/>
          </p:cNvSpPr>
          <p:nvPr>
            <p:ph idx="1"/>
          </p:nvPr>
        </p:nvSpPr>
        <p:spPr/>
        <p:txBody>
          <a:bodyPr/>
          <a:lstStyle/>
          <a:p>
            <a:pPr algn="l" rtl="0" eaLnBrk="1" hangingPunct="1">
              <a:lnSpc>
                <a:spcPct val="90000"/>
              </a:lnSpc>
            </a:pPr>
            <a:r>
              <a:rPr lang="en-US" sz="2000" dirty="0">
                <a:cs typeface="Arial" panose="020B0604020202020204" pitchFamily="34" charset="0"/>
              </a:rPr>
              <a:t>Examples:</a:t>
            </a:r>
          </a:p>
          <a:p>
            <a:pPr algn="l" rtl="0" eaLnBrk="1" hangingPunct="1">
              <a:lnSpc>
                <a:spcPct val="90000"/>
              </a:lnSpc>
            </a:pPr>
            <a:endParaRPr lang="en-US" sz="2000" dirty="0">
              <a:cs typeface="Arial" panose="020B0604020202020204" pitchFamily="34" charset="0"/>
            </a:endParaRP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3q</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File</a:t>
            </a:r>
            <a:r>
              <a:rPr lang="en-US" sz="2000" dirty="0">
                <a:cs typeface="Arial" panose="020B0604020202020204" pitchFamily="34" charset="0"/>
              </a:rPr>
              <a:t>		- lists the first three lines from </a:t>
            </a:r>
            <a:r>
              <a:rPr lang="en-US" sz="2000" i="1" dirty="0" smtClean="0">
                <a:cs typeface="Arial" panose="020B0604020202020204" pitchFamily="34" charset="0"/>
              </a:rPr>
              <a:t>File</a:t>
            </a: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2d</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File</a:t>
            </a:r>
            <a:r>
              <a:rPr lang="en-US" sz="2000" dirty="0">
                <a:cs typeface="Arial" panose="020B0604020202020204" pitchFamily="34" charset="0"/>
              </a:rPr>
              <a:t>		- lists all lines in </a:t>
            </a:r>
            <a:r>
              <a:rPr lang="en-US" sz="2000" i="1" dirty="0">
                <a:cs typeface="Arial" panose="020B0604020202020204" pitchFamily="34" charset="0"/>
              </a:rPr>
              <a:t>File</a:t>
            </a:r>
            <a:r>
              <a:rPr lang="en-US" sz="2000" dirty="0">
                <a:cs typeface="Arial" panose="020B0604020202020204" pitchFamily="34" charset="0"/>
              </a:rPr>
              <a:t> except line </a:t>
            </a:r>
            <a:r>
              <a:rPr lang="en-US" sz="2000" dirty="0" smtClean="0">
                <a:cs typeface="Arial" panose="020B0604020202020204" pitchFamily="34" charset="0"/>
              </a:rPr>
              <a:t>2</a:t>
            </a: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20,25s/him/her/</a:t>
            </a:r>
            <a:r>
              <a:rPr lang="en-US" sz="2000" dirty="0">
                <a:solidFill>
                  <a:srgbClr val="006F6C"/>
                </a:solidFill>
                <a:latin typeface="Times New Roman" panose="02020603050405020304" pitchFamily="18" charset="0"/>
                <a:cs typeface="Arial" panose="020B0604020202020204" pitchFamily="34" charset="0"/>
              </a:rPr>
              <a:t>’</a:t>
            </a:r>
            <a:r>
              <a:rPr lang="en-US" sz="2000" dirty="0">
                <a:cs typeface="Arial" panose="020B0604020202020204" pitchFamily="34" charset="0"/>
              </a:rPr>
              <a:t>	- replace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him</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with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her</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in lines 20 to </a:t>
            </a:r>
            <a:r>
              <a:rPr lang="en-US" sz="2000" dirty="0" smtClean="0">
                <a:cs typeface="Arial" panose="020B0604020202020204" pitchFamily="34" charset="0"/>
              </a:rPr>
              <a:t>25</a:t>
            </a: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s/^[</a:t>
            </a:r>
            <a:r>
              <a:rPr lang="en-US" sz="2000" dirty="0" err="1">
                <a:solidFill>
                  <a:srgbClr val="006F6C"/>
                </a:solidFill>
                <a:cs typeface="Arial" panose="020B0604020202020204" pitchFamily="34" charset="0"/>
              </a:rPr>
              <a:t>Hh</a:t>
            </a:r>
            <a:r>
              <a:rPr lang="en-US" sz="2000" dirty="0">
                <a:solidFill>
                  <a:srgbClr val="006F6C"/>
                </a:solidFill>
                <a:cs typeface="Arial" panose="020B0604020202020204" pitchFamily="34" charset="0"/>
              </a:rPr>
              <a:t>]</a:t>
            </a:r>
            <a:r>
              <a:rPr lang="en-US" sz="2000" dirty="0" err="1">
                <a:solidFill>
                  <a:srgbClr val="006F6C"/>
                </a:solidFill>
                <a:cs typeface="Arial" panose="020B0604020202020204" pitchFamily="34" charset="0"/>
              </a:rPr>
              <a:t>omer</a:t>
            </a:r>
            <a:r>
              <a:rPr lang="en-US" sz="2000" dirty="0">
                <a:solidFill>
                  <a:srgbClr val="006F6C"/>
                </a:solidFill>
                <a:cs typeface="Arial" panose="020B0604020202020204" pitchFamily="34" charset="0"/>
              </a:rPr>
              <a:t>/Marge/</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File </a:t>
            </a:r>
            <a:r>
              <a:rPr lang="en-US" sz="2000" dirty="0">
                <a:cs typeface="Arial" panose="020B0604020202020204" pitchFamily="34" charset="0"/>
              </a:rPr>
              <a:t>- replaces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Homer</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or </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homer</a:t>
            </a:r>
            <a:r>
              <a:rPr lang="en-US" sz="2000" dirty="0">
                <a:latin typeface="Times New Roman" panose="02020603050405020304" pitchFamily="18" charset="0"/>
                <a:cs typeface="Arial" panose="020B0604020202020204" pitchFamily="34" charset="0"/>
              </a:rPr>
              <a:t>”</a:t>
            </a:r>
            <a:r>
              <a:rPr lang="en-US" sz="2000" dirty="0">
                <a:cs typeface="Arial" panose="020B0604020202020204" pitchFamily="34" charset="0"/>
              </a:rPr>
              <a:t> </a:t>
            </a:r>
            <a:r>
              <a:rPr lang="en-US" sz="2000" dirty="0" smtClean="0">
                <a:cs typeface="Arial" panose="020B0604020202020204" pitchFamily="34" charset="0"/>
              </a:rPr>
              <a:t>with “Marge”</a:t>
            </a: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cs typeface="Arial" panose="020B0604020202020204" pitchFamily="34" charset="0"/>
              </a:rPr>
              <a:t>‘s/ \{2,\}/ /g’ File	</a:t>
            </a:r>
            <a:r>
              <a:rPr lang="en-US" sz="2000" dirty="0">
                <a:cs typeface="Arial" panose="020B0604020202020204" pitchFamily="34" charset="0"/>
              </a:rPr>
              <a:t>- replace sequences of 2 or more </a:t>
            </a:r>
            <a:r>
              <a:rPr lang="en-US" sz="2000" dirty="0" smtClean="0">
                <a:cs typeface="Arial" panose="020B0604020202020204" pitchFamily="34" charset="0"/>
              </a:rPr>
              <a:t>spaces  </a:t>
            </a:r>
            <a:r>
              <a:rPr lang="en-US" sz="2000" dirty="0">
                <a:cs typeface="Arial" panose="020B0604020202020204" pitchFamily="34" charset="0"/>
              </a:rPr>
              <a:t>with a single </a:t>
            </a:r>
            <a:r>
              <a:rPr lang="en-US" sz="2000" dirty="0" smtClean="0">
                <a:cs typeface="Arial" panose="020B0604020202020204" pitchFamily="34" charset="0"/>
              </a:rPr>
              <a:t>spaces</a:t>
            </a:r>
            <a:br>
              <a:rPr lang="en-US" sz="2000" dirty="0" smtClean="0">
                <a:cs typeface="Arial" panose="020B0604020202020204" pitchFamily="34" charset="0"/>
              </a:rPr>
            </a:br>
            <a:endParaRPr lang="en-US" sz="2000" dirty="0" smtClean="0">
              <a:cs typeface="Arial" panose="020B0604020202020204" pitchFamily="34" charset="0"/>
            </a:endParaRPr>
          </a:p>
          <a:p>
            <a:pPr lvl="1" algn="l" rtl="0" eaLnBrk="1" hangingPunct="1">
              <a:lnSpc>
                <a:spcPct val="90000"/>
              </a:lnSpc>
              <a:buFont typeface="Wingdings" panose="05000000000000000000" pitchFamily="2" charset="2"/>
              <a:buChar char="Ø"/>
            </a:pPr>
            <a:r>
              <a:rPr lang="en-US" sz="2000" dirty="0" smtClean="0">
                <a:solidFill>
                  <a:srgbClr val="006F6C"/>
                </a:solidFill>
                <a:cs typeface="Arial" panose="020B0604020202020204" pitchFamily="34" charset="0"/>
              </a:rPr>
              <a:t>sed </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s/Homer/$1/</a:t>
            </a:r>
            <a:r>
              <a:rPr lang="en-US" sz="2000" dirty="0">
                <a:solidFill>
                  <a:srgbClr val="006F6C"/>
                </a:solidFill>
                <a:latin typeface="Times New Roman" panose="02020603050405020304" pitchFamily="18" charset="0"/>
                <a:cs typeface="Arial" panose="020B0604020202020204" pitchFamily="34" charset="0"/>
              </a:rPr>
              <a:t>”</a:t>
            </a:r>
            <a:r>
              <a:rPr lang="en-US" sz="2000" dirty="0">
                <a:solidFill>
                  <a:srgbClr val="006F6C"/>
                </a:solidFill>
                <a:cs typeface="Arial" panose="020B0604020202020204" pitchFamily="34" charset="0"/>
              </a:rPr>
              <a:t> File 	</a:t>
            </a:r>
            <a:r>
              <a:rPr lang="en-US" sz="2000" dirty="0" smtClean="0">
                <a:cs typeface="Arial" panose="020B0604020202020204" pitchFamily="34" charset="0"/>
              </a:rPr>
              <a:t>- </a:t>
            </a:r>
            <a:r>
              <a:rPr lang="en-US" sz="2000" dirty="0">
                <a:cs typeface="Arial" panose="020B0604020202020204" pitchFamily="34" charset="0"/>
              </a:rPr>
              <a:t>when using variables in sed, use double </a:t>
            </a:r>
            <a:r>
              <a:rPr lang="en-US" sz="2000" dirty="0" smtClean="0">
                <a:cs typeface="Arial" panose="020B0604020202020204" pitchFamily="34" charset="0"/>
              </a:rPr>
              <a:t>quotes </a:t>
            </a:r>
            <a:r>
              <a:rPr lang="en-US" sz="2000" dirty="0" smtClean="0">
                <a:latin typeface="Times New Roman" panose="02020603050405020304" pitchFamily="18" charset="0"/>
                <a:cs typeface="Arial" panose="020B0604020202020204" pitchFamily="34" charset="0"/>
              </a:rPr>
              <a:t>“</a:t>
            </a:r>
            <a:r>
              <a:rPr lang="en-US" sz="2000" dirty="0" smtClean="0">
                <a:cs typeface="Arial" panose="020B0604020202020204" pitchFamily="34" charset="0"/>
              </a:rPr>
              <a:t> </a:t>
            </a:r>
            <a:r>
              <a:rPr lang="en-US" sz="2000" dirty="0">
                <a:cs typeface="Arial" panose="020B0604020202020204" pitchFamily="34" charset="0"/>
              </a:rPr>
              <a:t>instead of a </a:t>
            </a:r>
            <a:r>
              <a:rPr lang="en-US" sz="2000" dirty="0" smtClean="0">
                <a:cs typeface="Arial" panose="020B0604020202020204" pitchFamily="34" charset="0"/>
              </a:rPr>
              <a:t>                        </a:t>
            </a:r>
          </a:p>
          <a:p>
            <a:pPr marL="457200" lvl="1" indent="0" algn="l" rtl="0" eaLnBrk="1" hangingPunct="1">
              <a:lnSpc>
                <a:spcPct val="90000"/>
              </a:lnSpc>
              <a:buNone/>
            </a:pPr>
            <a:r>
              <a:rPr lang="en-US" sz="2000" dirty="0" smtClean="0">
                <a:cs typeface="Arial" panose="020B0604020202020204" pitchFamily="34" charset="0"/>
              </a:rPr>
              <a:t>                                                            single</a:t>
            </a:r>
            <a:endParaRPr lang="en-US" sz="2000" dirty="0">
              <a:cs typeface="Arial" panose="020B0604020202020204" pitchFamily="34" charset="0"/>
            </a:endParaRPr>
          </a:p>
        </p:txBody>
      </p:sp>
      <p:sp>
        <p:nvSpPr>
          <p:cNvPr id="84998" name="Rectangle 7"/>
          <p:cNvSpPr>
            <a:spLocks noChangeArrowheads="1"/>
          </p:cNvSpPr>
          <p:nvPr/>
        </p:nvSpPr>
        <p:spPr bwMode="auto">
          <a:xfrm>
            <a:off x="2274513" y="4218752"/>
            <a:ext cx="73025" cy="288925"/>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84999" name="Rectangle 8"/>
          <p:cNvSpPr>
            <a:spLocks noChangeArrowheads="1"/>
          </p:cNvSpPr>
          <p:nvPr/>
        </p:nvSpPr>
        <p:spPr bwMode="auto">
          <a:xfrm>
            <a:off x="2953389" y="4216403"/>
            <a:ext cx="73025" cy="288925"/>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he-IL">
              <a:solidFill>
                <a:prstClr val="black"/>
              </a:solidFill>
              <a:latin typeface="Calibri" panose="020F050202020403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87</a:t>
            </a:fld>
            <a:endParaRPr lang="he-IL" dirty="0"/>
          </a:p>
        </p:txBody>
      </p:sp>
    </p:spTree>
    <p:extLst>
      <p:ext uri="{BB962C8B-B14F-4D97-AF65-F5344CB8AC3E}">
        <p14:creationId xmlns:p14="http://schemas.microsoft.com/office/powerpoint/2010/main" xmlns="" val="4253182878"/>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a:xfrm>
            <a:off x="324633" y="0"/>
            <a:ext cx="10515600" cy="1325563"/>
          </a:xfrm>
        </p:spPr>
        <p:txBody>
          <a:bodyPr>
            <a:normAutofit/>
          </a:bodyPr>
          <a:lstStyle/>
          <a:p>
            <a:pPr eaLnBrk="1" hangingPunct="1"/>
            <a:r>
              <a:rPr lang="en-US" dirty="0">
                <a:solidFill>
                  <a:schemeClr val="bg1"/>
                </a:solidFill>
                <a:cs typeface="Times New Roman" panose="02020603050405020304" pitchFamily="18" charset="0"/>
              </a:rPr>
              <a:t>tee</a:t>
            </a:r>
          </a:p>
        </p:txBody>
      </p:sp>
      <p:sp>
        <p:nvSpPr>
          <p:cNvPr id="86021" name="Rectangle 3"/>
          <p:cNvSpPr>
            <a:spLocks noGrp="1" noChangeArrowheads="1"/>
          </p:cNvSpPr>
          <p:nvPr>
            <p:ph idx="1"/>
          </p:nvPr>
        </p:nvSpPr>
        <p:spPr/>
        <p:txBody>
          <a:bodyPr/>
          <a:lstStyle/>
          <a:p>
            <a:pPr algn="l" rtl="0" eaLnBrk="1" hangingPunct="1">
              <a:lnSpc>
                <a:spcPct val="90000"/>
              </a:lnSpc>
            </a:pPr>
            <a:r>
              <a:rPr lang="en-US" sz="2000" dirty="0">
                <a:cs typeface="Arial" panose="020B0604020202020204" pitchFamily="34" charset="0"/>
              </a:rPr>
              <a:t>Reads standard input, then writes to output of a program to standard output and simultaneously copies it into the specified file</a:t>
            </a:r>
          </a:p>
          <a:p>
            <a:pPr lvl="1" algn="l" rtl="0" eaLnBrk="1" hangingPunct="1">
              <a:lnSpc>
                <a:spcPct val="90000"/>
              </a:lnSpc>
              <a:buFont typeface="Wingdings" panose="05000000000000000000" pitchFamily="2" charset="2"/>
              <a:buNone/>
            </a:pPr>
            <a:endParaRPr lang="en-US" sz="1800" dirty="0">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a:cs typeface="Arial" panose="020B0604020202020204" pitchFamily="34" charset="0"/>
              </a:rPr>
              <a:t>tee  [ -a ] [ File </a:t>
            </a:r>
            <a:r>
              <a:rPr lang="en-US" sz="1800" dirty="0">
                <a:latin typeface="Times New Roman" panose="02020603050405020304" pitchFamily="18" charset="0"/>
                <a:cs typeface="Arial" panose="020B0604020202020204" pitchFamily="34" charset="0"/>
              </a:rPr>
              <a:t>…</a:t>
            </a:r>
            <a:r>
              <a:rPr lang="en-US" sz="1800" dirty="0">
                <a:cs typeface="Arial" panose="020B0604020202020204" pitchFamily="34" charset="0"/>
              </a:rPr>
              <a:t>]</a:t>
            </a:r>
            <a:endParaRPr lang="en-US" sz="1800" i="1" dirty="0">
              <a:cs typeface="Arial" panose="020B0604020202020204" pitchFamily="34" charset="0"/>
            </a:endParaRPr>
          </a:p>
          <a:p>
            <a:pPr lvl="1" algn="l" rtl="0" eaLnBrk="1" hangingPunct="1">
              <a:lnSpc>
                <a:spcPct val="90000"/>
              </a:lnSpc>
              <a:buFont typeface="Wingdings" panose="05000000000000000000" pitchFamily="2" charset="2"/>
              <a:buNone/>
            </a:pPr>
            <a:r>
              <a:rPr lang="en-US" sz="1800" dirty="0">
                <a:cs typeface="Arial" panose="020B0604020202020204" pitchFamily="34" charset="0"/>
              </a:rPr>
              <a:t>-a:		Adds the output to the end of File instead of writing over it</a:t>
            </a:r>
          </a:p>
          <a:p>
            <a:pPr lvl="1" algn="l" rtl="0" eaLnBrk="1" hangingPunct="1">
              <a:lnSpc>
                <a:spcPct val="90000"/>
              </a:lnSpc>
              <a:buFont typeface="Wingdings" panose="05000000000000000000" pitchFamily="2" charset="2"/>
              <a:buNone/>
            </a:pPr>
            <a:endParaRPr lang="en-US" sz="1800" dirty="0">
              <a:cs typeface="Arial" panose="020B0604020202020204" pitchFamily="34" charset="0"/>
            </a:endParaRPr>
          </a:p>
          <a:p>
            <a:pPr lvl="1" algn="l" rtl="0" eaLnBrk="1" hangingPunct="1">
              <a:lnSpc>
                <a:spcPct val="90000"/>
              </a:lnSpc>
              <a:buFont typeface="Wingdings" panose="05000000000000000000" pitchFamily="2" charset="2"/>
              <a:buNone/>
            </a:pPr>
            <a:endParaRPr lang="en-US" sz="1800" dirty="0">
              <a:cs typeface="Arial" panose="020B0604020202020204" pitchFamily="34" charset="0"/>
            </a:endParaRPr>
          </a:p>
          <a:p>
            <a:pPr lvl="1" algn="l" rtl="0" eaLnBrk="1" hangingPunct="1">
              <a:lnSpc>
                <a:spcPct val="90000"/>
              </a:lnSpc>
              <a:buFont typeface="Wingdings" panose="05000000000000000000" pitchFamily="2" charset="2"/>
              <a:buChar char="Ø"/>
            </a:pPr>
            <a:r>
              <a:rPr lang="en-US" sz="1800" dirty="0">
                <a:solidFill>
                  <a:srgbClr val="006F6C"/>
                </a:solidFill>
                <a:cs typeface="Arial" panose="020B0604020202020204" pitchFamily="34" charset="0"/>
              </a:rPr>
              <a:t>who | </a:t>
            </a:r>
            <a:r>
              <a:rPr lang="en-US" sz="1800" dirty="0" err="1">
                <a:solidFill>
                  <a:srgbClr val="006F6C"/>
                </a:solidFill>
                <a:cs typeface="Arial" panose="020B0604020202020204" pitchFamily="34" charset="0"/>
              </a:rPr>
              <a:t>grep</a:t>
            </a:r>
            <a:r>
              <a:rPr lang="en-US" sz="1800" dirty="0">
                <a:solidFill>
                  <a:srgbClr val="006F6C"/>
                </a:solidFill>
                <a:cs typeface="Arial" panose="020B0604020202020204" pitchFamily="34" charset="0"/>
              </a:rPr>
              <a: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^w6</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 |sort | tee users | </a:t>
            </a:r>
            <a:r>
              <a:rPr lang="en-US" sz="1800" dirty="0" err="1">
                <a:solidFill>
                  <a:srgbClr val="006F6C"/>
                </a:solidFill>
                <a:cs typeface="Arial" panose="020B0604020202020204" pitchFamily="34" charset="0"/>
              </a:rPr>
              <a:t>wc</a:t>
            </a:r>
            <a:r>
              <a:rPr lang="en-US" sz="1800" dirty="0">
                <a:solidFill>
                  <a:srgbClr val="006F6C"/>
                </a:solidFill>
                <a:cs typeface="Arial" panose="020B0604020202020204" pitchFamily="34" charset="0"/>
              </a:rPr>
              <a:t> </a:t>
            </a:r>
            <a:r>
              <a:rPr lang="en-US" sz="1800" dirty="0">
                <a:solidFill>
                  <a:srgbClr val="006F6C"/>
                </a:solidFill>
                <a:latin typeface="Times New Roman" panose="02020603050405020304" pitchFamily="18" charset="0"/>
                <a:cs typeface="Arial" panose="020B0604020202020204" pitchFamily="34" charset="0"/>
              </a:rPr>
              <a:t>–</a:t>
            </a:r>
            <a:r>
              <a:rPr lang="en-US" sz="1800" dirty="0">
                <a:solidFill>
                  <a:srgbClr val="006F6C"/>
                </a:solidFill>
                <a:cs typeface="Arial" panose="020B0604020202020204" pitchFamily="34" charset="0"/>
              </a:rPr>
              <a:t>l</a:t>
            </a:r>
            <a:r>
              <a:rPr lang="en-US" sz="1800" dirty="0">
                <a:cs typeface="Arial" panose="020B0604020202020204" pitchFamily="34" charset="0"/>
              </a:rPr>
              <a:t> </a:t>
            </a:r>
            <a:r>
              <a:rPr lang="en-US" sz="1800" dirty="0" smtClean="0">
                <a:cs typeface="Arial" panose="020B0604020202020204" pitchFamily="34" charset="0"/>
              </a:rPr>
              <a:t>- </a:t>
            </a:r>
          </a:p>
          <a:p>
            <a:pPr lvl="1" algn="l" rtl="0" eaLnBrk="1" hangingPunct="1">
              <a:lnSpc>
                <a:spcPct val="90000"/>
              </a:lnSpc>
              <a:buFont typeface="Arial" panose="020B0604020202020204" pitchFamily="34" charset="0"/>
              <a:buNone/>
            </a:pPr>
            <a:r>
              <a:rPr lang="en-US" sz="1800" dirty="0" smtClean="0">
                <a:cs typeface="Arial" panose="020B0604020202020204" pitchFamily="34" charset="0"/>
              </a:rPr>
              <a:t>	sorts logged users with usernames that begin with </a:t>
            </a:r>
            <a:r>
              <a:rPr lang="en-US" sz="1800" dirty="0" smtClean="0">
                <a:latin typeface="Times New Roman" panose="02020603050405020304" pitchFamily="18" charset="0"/>
                <a:cs typeface="Arial" panose="020B0604020202020204" pitchFamily="34" charset="0"/>
              </a:rPr>
              <a:t>“</a:t>
            </a:r>
            <a:r>
              <a:rPr lang="en-US" sz="1800" dirty="0" smtClean="0">
                <a:cs typeface="Arial" panose="020B0604020202020204" pitchFamily="34" charset="0"/>
              </a:rPr>
              <a:t>w6</a:t>
            </a:r>
            <a:r>
              <a:rPr lang="en-US" sz="1800" dirty="0" smtClean="0">
                <a:latin typeface="Times New Roman" panose="02020603050405020304" pitchFamily="18" charset="0"/>
                <a:cs typeface="Arial" panose="020B0604020202020204" pitchFamily="34" charset="0"/>
              </a:rPr>
              <a:t>”</a:t>
            </a:r>
            <a:r>
              <a:rPr lang="en-US" sz="1800" dirty="0" smtClean="0">
                <a:cs typeface="Arial" panose="020B0604020202020204" pitchFamily="34" charset="0"/>
              </a:rPr>
              <a:t>, stores in file </a:t>
            </a:r>
            <a:r>
              <a:rPr lang="en-US" sz="1800" dirty="0" smtClean="0">
                <a:latin typeface="Times New Roman" panose="02020603050405020304" pitchFamily="18" charset="0"/>
                <a:cs typeface="Arial" panose="020B0604020202020204" pitchFamily="34" charset="0"/>
              </a:rPr>
              <a:t>“</a:t>
            </a:r>
            <a:r>
              <a:rPr lang="en-US" sz="1800" dirty="0" smtClean="0">
                <a:cs typeface="Arial" panose="020B0604020202020204" pitchFamily="34" charset="0"/>
              </a:rPr>
              <a:t>users</a:t>
            </a:r>
            <a:r>
              <a:rPr lang="en-US" sz="1800" dirty="0" smtClean="0">
                <a:latin typeface="Times New Roman" panose="02020603050405020304" pitchFamily="18" charset="0"/>
                <a:cs typeface="Arial" panose="020B0604020202020204" pitchFamily="34" charset="0"/>
              </a:rPr>
              <a:t>”</a:t>
            </a:r>
            <a:r>
              <a:rPr lang="en-US" sz="1800" dirty="0" smtClean="0">
                <a:cs typeface="Arial" panose="020B0604020202020204" pitchFamily="34" charset="0"/>
              </a:rPr>
              <a:t> and prints number of users to the screen</a:t>
            </a:r>
          </a:p>
          <a:p>
            <a:pPr algn="l" rtl="0" eaLnBrk="1" hangingPunct="1">
              <a:lnSpc>
                <a:spcPct val="80000"/>
              </a:lnSpc>
              <a:buFont typeface="Wingdings" panose="05000000000000000000" pitchFamily="2" charset="2"/>
              <a:buNone/>
            </a:pPr>
            <a:endParaRPr lang="en-US" sz="20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88</a:t>
            </a:fld>
            <a:endParaRPr lang="he-IL" dirty="0"/>
          </a:p>
        </p:txBody>
      </p:sp>
    </p:spTree>
    <p:extLst>
      <p:ext uri="{BB962C8B-B14F-4D97-AF65-F5344CB8AC3E}">
        <p14:creationId xmlns:p14="http://schemas.microsoft.com/office/powerpoint/2010/main" xmlns="" val="1017811937"/>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a:xfrm>
            <a:off x="3219124" y="21432"/>
            <a:ext cx="7586662" cy="1143000"/>
          </a:xfrm>
        </p:spPr>
        <p:txBody>
          <a:bodyPr>
            <a:normAutofit/>
          </a:bodyPr>
          <a:lstStyle/>
          <a:p>
            <a:pPr eaLnBrk="1" hangingPunct="1"/>
            <a:r>
              <a:rPr lang="en-US" dirty="0">
                <a:solidFill>
                  <a:schemeClr val="bg1"/>
                </a:solidFill>
                <a:cs typeface="Times New Roman" panose="02020603050405020304" pitchFamily="18" charset="0"/>
              </a:rPr>
              <a:t>Other Commands </a:t>
            </a:r>
          </a:p>
        </p:txBody>
      </p:sp>
      <p:sp>
        <p:nvSpPr>
          <p:cNvPr id="88069" name="Rectangle 3"/>
          <p:cNvSpPr>
            <a:spLocks noGrp="1" noChangeArrowheads="1"/>
          </p:cNvSpPr>
          <p:nvPr>
            <p:ph idx="1"/>
          </p:nvPr>
        </p:nvSpPr>
        <p:spPr/>
        <p:txBody>
          <a:bodyPr/>
          <a:lstStyle/>
          <a:p>
            <a:pPr algn="l" rtl="0" eaLnBrk="1" hangingPunct="1"/>
            <a:r>
              <a:rPr lang="en-US" dirty="0">
                <a:cs typeface="Arial" panose="020B0604020202020204" pitchFamily="34" charset="0"/>
              </a:rPr>
              <a:t>tac – print the file up side down</a:t>
            </a:r>
          </a:p>
          <a:p>
            <a:pPr algn="l" rtl="0" eaLnBrk="1" hangingPunct="1"/>
            <a:r>
              <a:rPr lang="en-US" dirty="0">
                <a:cs typeface="Arial" panose="020B0604020202020204" pitchFamily="34" charset="0"/>
              </a:rPr>
              <a:t>head – print the leading lines of a file</a:t>
            </a:r>
          </a:p>
          <a:p>
            <a:pPr algn="l" rtl="0" eaLnBrk="1" hangingPunct="1"/>
            <a:r>
              <a:rPr lang="en-US" dirty="0">
                <a:cs typeface="Arial" panose="020B0604020202020204" pitchFamily="34" charset="0"/>
              </a:rPr>
              <a:t>tail – print the last lines of a file</a:t>
            </a:r>
          </a:p>
          <a:p>
            <a:pPr algn="l" rtl="0" eaLnBrk="1" hangingPunct="1"/>
            <a:r>
              <a:rPr lang="en-US" dirty="0">
                <a:cs typeface="Arial" panose="020B0604020202020204" pitchFamily="34" charset="0"/>
              </a:rPr>
              <a:t>paste – merge lines of files</a:t>
            </a:r>
          </a:p>
          <a:p>
            <a:pPr algn="l" rtl="0" eaLnBrk="1" hangingPunct="1"/>
            <a:r>
              <a:rPr lang="en-US" dirty="0" err="1">
                <a:cs typeface="Arial" panose="020B0604020202020204" pitchFamily="34" charset="0"/>
              </a:rPr>
              <a:t>tr</a:t>
            </a:r>
            <a:r>
              <a:rPr lang="en-US" dirty="0">
                <a:cs typeface="Arial" panose="020B0604020202020204" pitchFamily="34" charset="0"/>
              </a:rPr>
              <a:t> - translate or delete characters</a:t>
            </a:r>
          </a:p>
          <a:p>
            <a:pPr lvl="1" algn="l" rtl="0">
              <a:buNone/>
            </a:pPr>
            <a:r>
              <a:rPr lang="en-US" dirty="0">
                <a:solidFill>
                  <a:schemeClr val="bg1">
                    <a:lumMod val="50000"/>
                  </a:schemeClr>
                </a:solidFill>
                <a:cs typeface="Arial" panose="020B0604020202020204" pitchFamily="34" charset="0"/>
              </a:rPr>
              <a:t>PROMPT&gt;</a:t>
            </a:r>
            <a:r>
              <a:rPr lang="en-US" dirty="0">
                <a:solidFill>
                  <a:srgbClr val="006F6C"/>
                </a:solidFill>
                <a:cs typeface="Arial" panose="020B0604020202020204" pitchFamily="34" charset="0"/>
              </a:rPr>
              <a:t> cat file | </a:t>
            </a:r>
            <a:r>
              <a:rPr lang="en-US" dirty="0" err="1">
                <a:solidFill>
                  <a:srgbClr val="006F6C"/>
                </a:solidFill>
                <a:cs typeface="Arial" panose="020B0604020202020204" pitchFamily="34" charset="0"/>
              </a:rPr>
              <a:t>tr</a:t>
            </a:r>
            <a:r>
              <a:rPr lang="en-US" dirty="0">
                <a:solidFill>
                  <a:srgbClr val="006F6C"/>
                </a:solidFill>
                <a:cs typeface="Arial" panose="020B0604020202020204" pitchFamily="34" charset="0"/>
              </a:rPr>
              <a:t> '[a-z]' '[A-Z]’</a:t>
            </a:r>
            <a:endParaRPr lang="en-US" sz="1800" dirty="0">
              <a:solidFill>
                <a:srgbClr val="006F6C"/>
              </a:solidFill>
              <a:cs typeface="Arial" panose="020B0604020202020204" pitchFamily="34" charset="0"/>
            </a:endParaRPr>
          </a:p>
          <a:p>
            <a:pPr lvl="1" algn="l" rtl="0" eaLnBrk="1" hangingPunct="1">
              <a:buFont typeface="Wingdings" panose="05000000000000000000" pitchFamily="2" charset="2"/>
              <a:buNone/>
            </a:pPr>
            <a:r>
              <a:rPr lang="en-US" dirty="0">
                <a:cs typeface="Arial" panose="020B0604020202020204" pitchFamily="34" charset="0"/>
              </a:rPr>
              <a:t>Translate to uppercase</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89</a:t>
            </a:fld>
            <a:endParaRPr lang="he-IL" dirty="0"/>
          </a:p>
        </p:txBody>
      </p:sp>
    </p:spTree>
    <p:extLst>
      <p:ext uri="{BB962C8B-B14F-4D97-AF65-F5344CB8AC3E}">
        <p14:creationId xmlns:p14="http://schemas.microsoft.com/office/powerpoint/2010/main" xmlns="" val="2269554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37839" y="224490"/>
            <a:ext cx="8229600" cy="1143000"/>
          </a:xfrm>
        </p:spPr>
        <p:txBody>
          <a:bodyPr/>
          <a:lstStyle/>
          <a:p>
            <a:r>
              <a:rPr lang="en-US" dirty="0">
                <a:solidFill>
                  <a:schemeClr val="bg1"/>
                </a:solidFill>
                <a:cs typeface="Times New Roman" panose="02020603050405020304" pitchFamily="18" charset="0"/>
              </a:rPr>
              <a:t>Logging to the system</a:t>
            </a:r>
          </a:p>
        </p:txBody>
      </p:sp>
      <p:sp>
        <p:nvSpPr>
          <p:cNvPr id="13315" name="Rectangle 3"/>
          <p:cNvSpPr>
            <a:spLocks noGrp="1" noChangeArrowheads="1"/>
          </p:cNvSpPr>
          <p:nvPr>
            <p:ph idx="1"/>
          </p:nvPr>
        </p:nvSpPr>
        <p:spPr>
          <a:xfrm>
            <a:off x="1703389" y="1628776"/>
            <a:ext cx="8650287" cy="5229225"/>
          </a:xfrm>
        </p:spPr>
        <p:txBody>
          <a:bodyPr>
            <a:normAutofit/>
          </a:bodyPr>
          <a:lstStyle/>
          <a:p>
            <a:pPr algn="l" rtl="0" eaLnBrk="1" hangingPunct="1">
              <a:lnSpc>
                <a:spcPct val="90000"/>
              </a:lnSpc>
            </a:pPr>
            <a:r>
              <a:rPr lang="en-US" sz="2000" dirty="0">
                <a:cs typeface="Arial" panose="020B0604020202020204" pitchFamily="34" charset="0"/>
              </a:rPr>
              <a:t>Login to the system</a:t>
            </a:r>
          </a:p>
          <a:p>
            <a:pPr lvl="1" algn="l" rtl="0" eaLnBrk="1" hangingPunct="1">
              <a:lnSpc>
                <a:spcPct val="90000"/>
              </a:lnSpc>
              <a:buFont typeface="Wingdings" panose="05000000000000000000" pitchFamily="2" charset="2"/>
              <a:buNone/>
            </a:pPr>
            <a:r>
              <a:rPr lang="en-US" sz="1800" dirty="0">
                <a:solidFill>
                  <a:schemeClr val="bg1">
                    <a:lumMod val="50000"/>
                  </a:schemeClr>
                </a:solidFill>
                <a:cs typeface="Arial" panose="020B0604020202020204" pitchFamily="34" charset="0"/>
              </a:rPr>
              <a:t>Login:</a:t>
            </a:r>
            <a:r>
              <a:rPr lang="en-US" sz="1800" dirty="0">
                <a:solidFill>
                  <a:srgbClr val="006F6C"/>
                </a:solidFill>
                <a:cs typeface="Arial" panose="020B0604020202020204" pitchFamily="34" charset="0"/>
              </a:rPr>
              <a:t> </a:t>
            </a:r>
            <a:r>
              <a:rPr lang="en-US" sz="1800" dirty="0">
                <a:solidFill>
                  <a:schemeClr val="accent1">
                    <a:lumMod val="75000"/>
                  </a:schemeClr>
                </a:solidFill>
                <a:cs typeface="Arial" panose="020B0604020202020204" pitchFamily="34" charset="0"/>
              </a:rPr>
              <a:t>w6100</a:t>
            </a:r>
          </a:p>
          <a:p>
            <a:pPr lvl="1" algn="l" rtl="0" eaLnBrk="1" hangingPunct="1">
              <a:lnSpc>
                <a:spcPct val="90000"/>
              </a:lnSpc>
              <a:buFont typeface="Wingdings" panose="05000000000000000000" pitchFamily="2" charset="2"/>
              <a:buNone/>
            </a:pPr>
            <a:r>
              <a:rPr lang="en-US" sz="1800" dirty="0">
                <a:solidFill>
                  <a:schemeClr val="bg1">
                    <a:lumMod val="50000"/>
                  </a:schemeClr>
                </a:solidFill>
                <a:cs typeface="Arial" panose="020B0604020202020204" pitchFamily="34" charset="0"/>
              </a:rPr>
              <a:t>Password:</a:t>
            </a:r>
          </a:p>
          <a:p>
            <a:pPr algn="l" rtl="0" eaLnBrk="1" hangingPunct="1">
              <a:lnSpc>
                <a:spcPct val="90000"/>
              </a:lnSpc>
            </a:pPr>
            <a:r>
              <a:rPr lang="en-US" sz="2000" dirty="0">
                <a:cs typeface="Arial" panose="020B0604020202020204" pitchFamily="34" charset="0"/>
              </a:rPr>
              <a:t>Run commands</a:t>
            </a:r>
          </a:p>
          <a:p>
            <a:pPr lvl="1" algn="l" rtl="0">
              <a:buNone/>
            </a:pPr>
            <a:r>
              <a:rPr lang="en-US" sz="1800" dirty="0" smtClean="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a:solidFill>
                  <a:schemeClr val="accent1">
                    <a:lumMod val="75000"/>
                  </a:schemeClr>
                </a:solidFill>
                <a:cs typeface="Arial" panose="020B0604020202020204" pitchFamily="34" charset="0"/>
              </a:rPr>
              <a:t>date</a:t>
            </a:r>
          </a:p>
          <a:p>
            <a:pPr lvl="1" algn="l" rtl="0" eaLnBrk="1" hangingPunct="1">
              <a:lnSpc>
                <a:spcPct val="90000"/>
              </a:lnSpc>
              <a:buFont typeface="Wingdings" panose="05000000000000000000" pitchFamily="2" charset="2"/>
              <a:buNone/>
            </a:pPr>
            <a:r>
              <a:rPr lang="en-US" sz="1800" dirty="0">
                <a:solidFill>
                  <a:schemeClr val="accent6">
                    <a:lumMod val="75000"/>
                  </a:schemeClr>
                </a:solidFill>
                <a:cs typeface="Arial" panose="020B0604020202020204" pitchFamily="34" charset="0"/>
              </a:rPr>
              <a:t>Sunday Nov 17 11:23:55 EST 2009</a:t>
            </a:r>
          </a:p>
          <a:p>
            <a:pPr lvl="1" algn="l" rtl="0" eaLnBrk="1" hangingPunct="1">
              <a:lnSpc>
                <a:spcPct val="90000"/>
              </a:lnSpc>
              <a:spcBef>
                <a:spcPct val="0"/>
              </a:spcBef>
              <a:buFont typeface="Wingdings" panose="05000000000000000000" pitchFamily="2" charset="2"/>
              <a:buNone/>
            </a:pPr>
            <a:r>
              <a:rPr lang="en-US" sz="1800" dirty="0" smtClean="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err="1" smtClean="0">
                <a:solidFill>
                  <a:schemeClr val="accent1">
                    <a:lumMod val="75000"/>
                  </a:schemeClr>
                </a:solidFill>
                <a:cs typeface="Arial" panose="020B0604020202020204" pitchFamily="34" charset="0"/>
              </a:rPr>
              <a:t>whoami</a:t>
            </a:r>
            <a:endParaRPr lang="en-US" sz="1800" dirty="0" smtClean="0">
              <a:solidFill>
                <a:schemeClr val="accent1">
                  <a:lumMod val="75000"/>
                </a:schemeClr>
              </a:solidFill>
              <a:cs typeface="Arial" panose="020B0604020202020204" pitchFamily="34" charset="0"/>
            </a:endParaRPr>
          </a:p>
          <a:p>
            <a:pPr lvl="1" algn="l" rtl="0" eaLnBrk="1" hangingPunct="1">
              <a:lnSpc>
                <a:spcPct val="90000"/>
              </a:lnSpc>
              <a:spcBef>
                <a:spcPct val="0"/>
              </a:spcBef>
              <a:buFont typeface="Wingdings" panose="05000000000000000000" pitchFamily="2" charset="2"/>
              <a:buNone/>
            </a:pPr>
            <a:r>
              <a:rPr lang="en-US" sz="1800" dirty="0" smtClean="0">
                <a:solidFill>
                  <a:schemeClr val="accent6">
                    <a:lumMod val="75000"/>
                  </a:schemeClr>
                </a:solidFill>
                <a:cs typeface="Arial" panose="020B0604020202020204" pitchFamily="34" charset="0"/>
              </a:rPr>
              <a:t>root</a:t>
            </a:r>
          </a:p>
          <a:p>
            <a:pPr lvl="1" algn="l" rtl="0" eaLnBrk="1" hangingPunct="1">
              <a:lnSpc>
                <a:spcPct val="90000"/>
              </a:lnSpc>
              <a:spcBef>
                <a:spcPct val="0"/>
              </a:spcBef>
              <a:buFont typeface="Wingdings" panose="05000000000000000000" pitchFamily="2" charset="2"/>
              <a:buNone/>
            </a:pPr>
            <a:endParaRPr lang="en-US" sz="1800" dirty="0">
              <a:solidFill>
                <a:srgbClr val="006F6C"/>
              </a:solidFill>
              <a:cs typeface="Arial" panose="020B0604020202020204" pitchFamily="34" charset="0"/>
            </a:endParaRPr>
          </a:p>
          <a:p>
            <a:pPr algn="l" rtl="0" eaLnBrk="1" hangingPunct="1">
              <a:lnSpc>
                <a:spcPct val="90000"/>
              </a:lnSpc>
            </a:pPr>
            <a:r>
              <a:rPr lang="en-US" sz="2000" dirty="0">
                <a:cs typeface="Arial" panose="020B0604020202020204" pitchFamily="34" charset="0"/>
              </a:rPr>
              <a:t>Exit from the system</a:t>
            </a:r>
          </a:p>
          <a:p>
            <a:pPr lvl="1" algn="l" rtl="0">
              <a:buNone/>
            </a:pPr>
            <a:r>
              <a:rPr lang="en-US" sz="1800" dirty="0">
                <a:solidFill>
                  <a:schemeClr val="bg1">
                    <a:lumMod val="50000"/>
                  </a:schemeClr>
                </a:solidFill>
                <a:cs typeface="Arial" panose="020B0604020202020204" pitchFamily="34" charset="0"/>
              </a:rPr>
              <a:t>PROMPT&gt;</a:t>
            </a:r>
            <a:r>
              <a:rPr lang="en-US" sz="1800" dirty="0" smtClean="0">
                <a:solidFill>
                  <a:srgbClr val="006F6C"/>
                </a:solidFill>
                <a:cs typeface="Arial" panose="020B0604020202020204" pitchFamily="34" charset="0"/>
              </a:rPr>
              <a:t> </a:t>
            </a:r>
            <a:r>
              <a:rPr lang="en-US" sz="1800" dirty="0">
                <a:solidFill>
                  <a:schemeClr val="accent1">
                    <a:lumMod val="75000"/>
                  </a:schemeClr>
                </a:solidFill>
                <a:cs typeface="Arial" panose="020B0604020202020204" pitchFamily="34" charset="0"/>
              </a:rPr>
              <a:t>exit</a:t>
            </a:r>
          </a:p>
          <a:p>
            <a:pPr lvl="1" algn="l" rtl="0" eaLnBrk="1" hangingPunct="1">
              <a:lnSpc>
                <a:spcPct val="90000"/>
              </a:lnSpc>
              <a:buFont typeface="Wingdings" panose="05000000000000000000" pitchFamily="2" charset="2"/>
              <a:buNone/>
            </a:pPr>
            <a:r>
              <a:rPr lang="en-US" sz="1800" dirty="0">
                <a:solidFill>
                  <a:schemeClr val="bg1">
                    <a:lumMod val="50000"/>
                  </a:schemeClr>
                </a:solidFill>
                <a:cs typeface="Arial" panose="020B0604020202020204" pitchFamily="34" charset="0"/>
              </a:rPr>
              <a:t>Login:</a:t>
            </a:r>
          </a:p>
        </p:txBody>
      </p:sp>
    </p:spTree>
    <p:extLst>
      <p:ext uri="{BB962C8B-B14F-4D97-AF65-F5344CB8AC3E}">
        <p14:creationId xmlns:p14="http://schemas.microsoft.com/office/powerpoint/2010/main" xmlns="" val="121419719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a:xfrm>
            <a:off x="3807261" y="0"/>
            <a:ext cx="7015163" cy="1143000"/>
          </a:xfrm>
        </p:spPr>
        <p:txBody>
          <a:bodyPr>
            <a:normAutofit/>
          </a:bodyPr>
          <a:lstStyle/>
          <a:p>
            <a:pPr eaLnBrk="1" hangingPunct="1"/>
            <a:r>
              <a:rPr lang="en-US" dirty="0">
                <a:solidFill>
                  <a:schemeClr val="bg1"/>
                </a:solidFill>
                <a:cs typeface="Times New Roman" panose="02020603050405020304" pitchFamily="18" charset="0"/>
              </a:rPr>
              <a:t>Other Commands </a:t>
            </a:r>
            <a:r>
              <a:rPr lang="en-US" dirty="0" smtClean="0">
                <a:solidFill>
                  <a:schemeClr val="bg1"/>
                </a:solidFill>
                <a:cs typeface="Times New Roman" panose="02020603050405020304" pitchFamily="18" charset="0"/>
              </a:rPr>
              <a:t>(2)</a:t>
            </a:r>
            <a:endParaRPr lang="en-US" dirty="0">
              <a:solidFill>
                <a:schemeClr val="bg1"/>
              </a:solidFill>
              <a:cs typeface="Times New Roman" panose="02020603050405020304" pitchFamily="18" charset="0"/>
            </a:endParaRPr>
          </a:p>
        </p:txBody>
      </p:sp>
      <p:sp>
        <p:nvSpPr>
          <p:cNvPr id="89093" name="Rectangle 3"/>
          <p:cNvSpPr>
            <a:spLocks noGrp="1" noChangeArrowheads="1"/>
          </p:cNvSpPr>
          <p:nvPr>
            <p:ph idx="1"/>
          </p:nvPr>
        </p:nvSpPr>
        <p:spPr>
          <a:xfrm>
            <a:off x="1828800" y="2017713"/>
            <a:ext cx="8839200" cy="4114800"/>
          </a:xfrm>
        </p:spPr>
        <p:txBody>
          <a:bodyPr/>
          <a:lstStyle/>
          <a:p>
            <a:pPr algn="l" rtl="0" eaLnBrk="1" hangingPunct="1">
              <a:buFont typeface="Wingdings" panose="05000000000000000000" pitchFamily="2" charset="2"/>
              <a:buNone/>
            </a:pPr>
            <a:r>
              <a:rPr lang="en-US" dirty="0" err="1">
                <a:cs typeface="Arial" panose="020B0604020202020204" pitchFamily="34" charset="0"/>
              </a:rPr>
              <a:t>xargs</a:t>
            </a:r>
            <a:r>
              <a:rPr lang="en-US" dirty="0">
                <a:cs typeface="Arial" panose="020B0604020202020204" pitchFamily="34" charset="0"/>
              </a:rPr>
              <a:t> – build and execute command lines from standard input</a:t>
            </a:r>
          </a:p>
          <a:p>
            <a:pPr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echo a b c | </a:t>
            </a:r>
            <a:r>
              <a:rPr lang="en-US" sz="2000" dirty="0" err="1">
                <a:solidFill>
                  <a:srgbClr val="006F6C"/>
                </a:solidFill>
                <a:cs typeface="Arial" panose="020B0604020202020204" pitchFamily="34" charset="0"/>
              </a:rPr>
              <a:t>xargs</a:t>
            </a:r>
            <a:r>
              <a:rPr lang="en-US" sz="2000" dirty="0">
                <a:solidFill>
                  <a:srgbClr val="006F6C"/>
                </a:solidFill>
                <a:cs typeface="Arial" panose="020B0604020202020204" pitchFamily="34" charset="0"/>
              </a:rPr>
              <a:t> ls </a:t>
            </a:r>
          </a:p>
          <a:p>
            <a:pPr marL="342900" lvl="1" indent="-342900" algn="l" rtl="0">
              <a:buNone/>
            </a:pPr>
            <a:r>
              <a:rPr lang="en-US" sz="2000" dirty="0">
                <a:cs typeface="Arial" panose="020B0604020202020204" pitchFamily="34" charset="0"/>
              </a:rPr>
              <a:t>	Same as</a:t>
            </a:r>
            <a:endParaRPr lang="en-US" sz="2000" dirty="0">
              <a:solidFill>
                <a:srgbClr val="006F6C"/>
              </a:solidFill>
              <a:cs typeface="Arial" panose="020B0604020202020204" pitchFamily="34" charset="0"/>
            </a:endParaRPr>
          </a:p>
          <a:p>
            <a:pPr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ls a b c</a:t>
            </a:r>
          </a:p>
          <a:p>
            <a:pPr algn="l" rtl="0" eaLnBrk="1" hangingPunct="1">
              <a:buFont typeface="Wingdings" panose="05000000000000000000" pitchFamily="2" charset="2"/>
              <a:buNone/>
            </a:pPr>
            <a:endParaRPr lang="en-US" sz="2000" dirty="0">
              <a:solidFill>
                <a:srgbClr val="006F6C"/>
              </a:solidFill>
              <a:cs typeface="Arial" panose="020B0604020202020204" pitchFamily="34" charset="0"/>
            </a:endParaRPr>
          </a:p>
          <a:p>
            <a:pPr algn="l" rtl="0" eaLnBrk="1" hangingPunct="1"/>
            <a:r>
              <a:rPr lang="en-US" sz="2000" dirty="0">
                <a:cs typeface="Arial" panose="020B0604020202020204" pitchFamily="34" charset="0"/>
              </a:rPr>
              <a:t>Useful for working with files:</a:t>
            </a:r>
          </a:p>
          <a:p>
            <a:pPr algn="l" rtl="0">
              <a:buNone/>
            </a:pPr>
            <a:r>
              <a:rPr lang="en-US" sz="2000" dirty="0">
                <a:solidFill>
                  <a:schemeClr val="bg1">
                    <a:lumMod val="50000"/>
                  </a:schemeClr>
                </a:solidFill>
                <a:cs typeface="Arial" panose="020B0604020202020204" pitchFamily="34" charset="0"/>
              </a:rPr>
              <a:t>PROMPT&gt;</a:t>
            </a:r>
            <a:r>
              <a:rPr lang="en-US" sz="2000" dirty="0">
                <a:solidFill>
                  <a:srgbClr val="006F6C"/>
                </a:solidFill>
                <a:cs typeface="Arial" panose="020B0604020202020204" pitchFamily="34" charset="0"/>
              </a:rPr>
              <a:t> ls | grep </a:t>
            </a:r>
            <a:r>
              <a:rPr lang="en-US" sz="2000" dirty="0" err="1">
                <a:solidFill>
                  <a:srgbClr val="006F6C"/>
                </a:solidFill>
                <a:cs typeface="Arial" panose="020B0604020202020204" pitchFamily="34" charset="0"/>
              </a:rPr>
              <a:t>ziv</a:t>
            </a:r>
            <a:r>
              <a:rPr lang="en-US" sz="2000" dirty="0">
                <a:solidFill>
                  <a:srgbClr val="006F6C"/>
                </a:solidFill>
                <a:cs typeface="Arial" panose="020B0604020202020204" pitchFamily="34" charset="0"/>
              </a:rPr>
              <a:t> | grep –v </a:t>
            </a:r>
            <a:r>
              <a:rPr lang="en-US" sz="2000" dirty="0" err="1" smtClean="0">
                <a:solidFill>
                  <a:srgbClr val="006F6C"/>
                </a:solidFill>
                <a:cs typeface="Arial" panose="020B0604020202020204" pitchFamily="34" charset="0"/>
              </a:rPr>
              <a:t>linux</a:t>
            </a:r>
            <a:r>
              <a:rPr lang="en-US" sz="2000" dirty="0" smtClean="0">
                <a:solidFill>
                  <a:srgbClr val="006F6C"/>
                </a:solidFill>
                <a:cs typeface="Arial" panose="020B0604020202020204" pitchFamily="34" charset="0"/>
              </a:rPr>
              <a:t> </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xargs</a:t>
            </a:r>
            <a:r>
              <a:rPr lang="en-US" sz="2000" dirty="0">
                <a:solidFill>
                  <a:srgbClr val="006F6C"/>
                </a:solidFill>
                <a:cs typeface="Arial" panose="020B0604020202020204" pitchFamily="34" charset="0"/>
              </a:rPr>
              <a:t> </a:t>
            </a:r>
            <a:r>
              <a:rPr lang="en-US" sz="2000" dirty="0" err="1">
                <a:solidFill>
                  <a:srgbClr val="006F6C"/>
                </a:solidFill>
                <a:cs typeface="Arial" panose="020B0604020202020204" pitchFamily="34" charset="0"/>
              </a:rPr>
              <a:t>rm</a:t>
            </a:r>
            <a:r>
              <a:rPr lang="en-US" sz="2000" dirty="0">
                <a:solidFill>
                  <a:srgbClr val="006F6C"/>
                </a:solidFill>
                <a:cs typeface="Arial" panose="020B0604020202020204" pitchFamily="34" charset="0"/>
              </a:rPr>
              <a:t> -f </a:t>
            </a:r>
          </a:p>
          <a:p>
            <a:pPr algn="l" rtl="0" eaLnBrk="1" hangingPunct="1">
              <a:buFont typeface="Wingdings" panose="05000000000000000000" pitchFamily="2" charset="2"/>
              <a:buNone/>
            </a:pPr>
            <a:endParaRPr lang="en-US" sz="2000" dirty="0">
              <a:solidFill>
                <a:srgbClr val="006F6C"/>
              </a:solidFill>
              <a:cs typeface="Arial" panose="020B0604020202020204" pitchFamily="34" charset="0"/>
            </a:endParaRPr>
          </a:p>
          <a:p>
            <a:pPr algn="l" rtl="0" eaLnBrk="1" hangingPunct="1"/>
            <a:r>
              <a:rPr lang="en-US" sz="2000" dirty="0" err="1">
                <a:cs typeface="Arial" panose="020B0604020202020204" pitchFamily="34" charset="0"/>
              </a:rPr>
              <a:t>xargs</a:t>
            </a:r>
            <a:r>
              <a:rPr lang="en-US" sz="2000" dirty="0">
                <a:cs typeface="Arial" panose="020B0604020202020204" pitchFamily="34" charset="0"/>
              </a:rPr>
              <a:t> is not a filter. It is useful as the last command of a series of filters.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90</a:t>
            </a:fld>
            <a:endParaRPr lang="he-IL" dirty="0"/>
          </a:p>
        </p:txBody>
      </p:sp>
    </p:spTree>
    <p:extLst>
      <p:ext uri="{BB962C8B-B14F-4D97-AF65-F5344CB8AC3E}">
        <p14:creationId xmlns:p14="http://schemas.microsoft.com/office/powerpoint/2010/main" xmlns="" val="3494023000"/>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a:xfrm>
            <a:off x="3050416" y="0"/>
            <a:ext cx="7793037" cy="1143000"/>
          </a:xfrm>
        </p:spPr>
        <p:txBody>
          <a:bodyPr>
            <a:normAutofit/>
          </a:bodyPr>
          <a:lstStyle/>
          <a:p>
            <a:pPr algn="r" eaLnBrk="1" hangingPunct="1"/>
            <a:r>
              <a:rPr lang="he-IL" dirty="0">
                <a:solidFill>
                  <a:schemeClr val="bg1"/>
                </a:solidFill>
                <a:cs typeface="Times New Roman" panose="02020603050405020304" pitchFamily="18" charset="0"/>
              </a:rPr>
              <a:t>פילטרים - תרגול</a:t>
            </a:r>
            <a:endParaRPr lang="en-US" dirty="0">
              <a:solidFill>
                <a:schemeClr val="bg1"/>
              </a:solidFill>
              <a:cs typeface="Times New Roman" panose="02020603050405020304" pitchFamily="18" charset="0"/>
            </a:endParaRPr>
          </a:p>
        </p:txBody>
      </p:sp>
      <p:sp>
        <p:nvSpPr>
          <p:cNvPr id="90117" name="Rectangle 3"/>
          <p:cNvSpPr>
            <a:spLocks noGrp="1" noChangeArrowheads="1"/>
          </p:cNvSpPr>
          <p:nvPr>
            <p:ph idx="1"/>
          </p:nvPr>
        </p:nvSpPr>
        <p:spPr>
          <a:xfrm>
            <a:off x="1828800" y="1628775"/>
            <a:ext cx="8650288" cy="4503738"/>
          </a:xfrm>
        </p:spPr>
        <p:txBody>
          <a:bodyPr/>
          <a:lstStyle/>
          <a:p>
            <a:r>
              <a:rPr lang="he-IL" sz="1600" dirty="0" smtClean="0">
                <a:cs typeface="Tahoma" panose="020B0604030504040204" pitchFamily="34" charset="0"/>
              </a:rPr>
              <a:t>לצורך </a:t>
            </a:r>
            <a:r>
              <a:rPr lang="he-IL" sz="1600" dirty="0">
                <a:cs typeface="Tahoma" panose="020B0604030504040204" pitchFamily="34" charset="0"/>
              </a:rPr>
              <a:t>התרגילים בעמוד הבא צור קובץ בשם </a:t>
            </a:r>
            <a:r>
              <a:rPr lang="en-US" sz="1600" dirty="0">
                <a:cs typeface="Tahoma" panose="020B0604030504040204" pitchFamily="34" charset="0"/>
              </a:rPr>
              <a:t>pooh</a:t>
            </a:r>
            <a:r>
              <a:rPr lang="he-IL" sz="1600" dirty="0">
                <a:cs typeface="Tahoma" panose="020B0604030504040204" pitchFamily="34" charset="0"/>
              </a:rPr>
              <a:t> תחת ספריית הבית שלך וזה תוכנו (שימו לב לאותיות </a:t>
            </a:r>
            <a:r>
              <a:rPr lang="en-US" sz="1600" dirty="0">
                <a:cs typeface="Tahoma" panose="020B0604030504040204" pitchFamily="34" charset="0"/>
              </a:rPr>
              <a:t>upper-case</a:t>
            </a:r>
            <a:r>
              <a:rPr lang="he-IL" sz="1600" dirty="0">
                <a:cs typeface="Tahoma" panose="020B0604030504040204" pitchFamily="34" charset="0"/>
              </a:rPr>
              <a:t> וכן שימרו על השבירה לשורות באותו אופן):</a:t>
            </a:r>
          </a:p>
          <a:p>
            <a:pPr algn="l" rtl="0" eaLnBrk="1" hangingPunct="1">
              <a:lnSpc>
                <a:spcPct val="90000"/>
              </a:lnSpc>
              <a:buFont typeface="Wingdings" panose="05000000000000000000" pitchFamily="2" charset="2"/>
              <a:buNone/>
            </a:pPr>
            <a:r>
              <a:rPr lang="en-US" sz="1600" dirty="0">
                <a:cs typeface="Tahoma" panose="020B0604030504040204" pitchFamily="34" charset="0"/>
              </a:rPr>
              <a:t>This is the file pooh.</a:t>
            </a:r>
          </a:p>
          <a:p>
            <a:pPr algn="l" rtl="0" eaLnBrk="1" hangingPunct="1">
              <a:lnSpc>
                <a:spcPct val="90000"/>
              </a:lnSpc>
              <a:buFont typeface="Wingdings" panose="05000000000000000000" pitchFamily="2" charset="2"/>
              <a:buNone/>
            </a:pPr>
            <a:r>
              <a:rPr lang="en-US" sz="1600" dirty="0">
                <a:cs typeface="Tahoma" panose="020B0604030504040204" pitchFamily="34" charset="0"/>
              </a:rPr>
              <a:t>Is this really the line we wanted?</a:t>
            </a:r>
          </a:p>
          <a:p>
            <a:pPr algn="l" rtl="0" eaLnBrk="1" hangingPunct="1">
              <a:lnSpc>
                <a:spcPct val="90000"/>
              </a:lnSpc>
              <a:buFont typeface="Wingdings" panose="05000000000000000000" pitchFamily="2" charset="2"/>
              <a:buNone/>
            </a:pPr>
            <a:r>
              <a:rPr lang="en-US" sz="1600" dirty="0">
                <a:cs typeface="Tahoma" panose="020B0604030504040204" pitchFamily="34" charset="0"/>
              </a:rPr>
              <a:t>Yes it is. Isn’t it?</a:t>
            </a:r>
          </a:p>
          <a:p>
            <a:pPr algn="l" rtl="0" eaLnBrk="1" hangingPunct="1">
              <a:lnSpc>
                <a:spcPct val="90000"/>
              </a:lnSpc>
              <a:buFont typeface="Wingdings" panose="05000000000000000000" pitchFamily="2" charset="2"/>
              <a:buNone/>
            </a:pPr>
            <a:r>
              <a:rPr lang="en-US" sz="1600" dirty="0">
                <a:cs typeface="Tahoma" panose="020B0604030504040204" pitchFamily="34" charset="0"/>
              </a:rPr>
              <a:t>The file pooh is the only file with the name pooh since it</a:t>
            </a:r>
          </a:p>
          <a:p>
            <a:pPr algn="l" rtl="0" eaLnBrk="1" hangingPunct="1">
              <a:lnSpc>
                <a:spcPct val="90000"/>
              </a:lnSpc>
              <a:buFont typeface="Wingdings" panose="05000000000000000000" pitchFamily="2" charset="2"/>
              <a:buNone/>
            </a:pPr>
            <a:r>
              <a:rPr lang="en-US" sz="1600" dirty="0">
                <a:cs typeface="Tahoma" panose="020B0604030504040204" pitchFamily="34" charset="0"/>
              </a:rPr>
              <a:t>Belongs to my friend pooh.</a:t>
            </a:r>
          </a:p>
          <a:p>
            <a:pPr algn="l" rtl="0" eaLnBrk="1" hangingPunct="1">
              <a:lnSpc>
                <a:spcPct val="90000"/>
              </a:lnSpc>
              <a:buFont typeface="Wingdings" panose="05000000000000000000" pitchFamily="2" charset="2"/>
              <a:buNone/>
            </a:pPr>
            <a:r>
              <a:rPr lang="en-US" sz="1600" dirty="0">
                <a:cs typeface="Tahoma" panose="020B0604030504040204" pitchFamily="34" charset="0"/>
              </a:rPr>
              <a:t>That does not mean I do not touch it. I do touch it. And change it. </a:t>
            </a:r>
          </a:p>
          <a:p>
            <a:pPr algn="l" rtl="0" eaLnBrk="1" hangingPunct="1">
              <a:lnSpc>
                <a:spcPct val="90000"/>
              </a:lnSpc>
              <a:buFont typeface="Wingdings" panose="05000000000000000000" pitchFamily="2" charset="2"/>
              <a:buNone/>
            </a:pPr>
            <a:r>
              <a:rPr lang="en-US" sz="1600" dirty="0">
                <a:cs typeface="Tahoma" panose="020B0604030504040204" pitchFamily="34" charset="0"/>
              </a:rPr>
              <a:t>And my so called friend pooh will never know that I’m such a</a:t>
            </a:r>
          </a:p>
          <a:p>
            <a:pPr algn="l" rtl="0" eaLnBrk="1" hangingPunct="1">
              <a:lnSpc>
                <a:spcPct val="90000"/>
              </a:lnSpc>
              <a:buFont typeface="Wingdings" panose="05000000000000000000" pitchFamily="2" charset="2"/>
              <a:buNone/>
            </a:pPr>
            <a:r>
              <a:rPr lang="en-US" sz="1600" dirty="0">
                <a:cs typeface="Tahoma" panose="020B0604030504040204" pitchFamily="34" charset="0"/>
              </a:rPr>
              <a:t>Brat.</a:t>
            </a:r>
          </a:p>
          <a:p>
            <a:pPr algn="l" rtl="0" eaLnBrk="1" hangingPunct="1">
              <a:lnSpc>
                <a:spcPct val="90000"/>
              </a:lnSpc>
              <a:buFont typeface="Wingdings" panose="05000000000000000000" pitchFamily="2" charset="2"/>
              <a:buNone/>
            </a:pPr>
            <a:r>
              <a:rPr lang="en-US" sz="1600" dirty="0">
                <a:cs typeface="Tahoma" panose="020B0604030504040204" pitchFamily="34" charset="0"/>
              </a:rPr>
              <a:t>Having said that, I’ll go and sit on the floor and wait for pooh. </a:t>
            </a:r>
          </a:p>
          <a:p>
            <a:pPr algn="l" rtl="0" eaLnBrk="1" hangingPunct="1">
              <a:lnSpc>
                <a:spcPct val="90000"/>
              </a:lnSpc>
              <a:buFont typeface="Wingdings" panose="05000000000000000000" pitchFamily="2" charset="2"/>
              <a:buNone/>
            </a:pPr>
            <a:endParaRPr lang="en-US" sz="1600" dirty="0">
              <a:cs typeface="Tahoma" panose="020B060403050404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91</a:t>
            </a:fld>
            <a:endParaRPr lang="he-IL" dirty="0"/>
          </a:p>
        </p:txBody>
      </p:sp>
    </p:spTree>
    <p:extLst>
      <p:ext uri="{BB962C8B-B14F-4D97-AF65-F5344CB8AC3E}">
        <p14:creationId xmlns:p14="http://schemas.microsoft.com/office/powerpoint/2010/main" xmlns="" val="709594909"/>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424841" y="50104"/>
            <a:ext cx="10515600" cy="977030"/>
          </a:xfrm>
        </p:spPr>
        <p:txBody>
          <a:bodyPr>
            <a:normAutofit/>
          </a:bodyPr>
          <a:lstStyle/>
          <a:p>
            <a:pPr algn="r" eaLnBrk="1" hangingPunct="1"/>
            <a:r>
              <a:rPr lang="he-IL" dirty="0">
                <a:solidFill>
                  <a:schemeClr val="bg1"/>
                </a:solidFill>
                <a:cs typeface="Times New Roman" panose="02020603050405020304" pitchFamily="18" charset="0"/>
              </a:rPr>
              <a:t>פילטרים – תרגול (2)</a:t>
            </a:r>
            <a:endParaRPr lang="en-US" dirty="0">
              <a:solidFill>
                <a:schemeClr val="bg1"/>
              </a:solidFill>
              <a:cs typeface="Times New Roman" panose="02020603050405020304" pitchFamily="18" charset="0"/>
            </a:endParaRPr>
          </a:p>
        </p:txBody>
      </p:sp>
      <p:sp>
        <p:nvSpPr>
          <p:cNvPr id="91139" name="Content Placeholder 2"/>
          <p:cNvSpPr>
            <a:spLocks noGrp="1"/>
          </p:cNvSpPr>
          <p:nvPr>
            <p:ph idx="1"/>
          </p:nvPr>
        </p:nvSpPr>
        <p:spPr>
          <a:xfrm>
            <a:off x="0" y="1027134"/>
            <a:ext cx="10659649" cy="5329216"/>
          </a:xfrm>
        </p:spPr>
        <p:txBody>
          <a:bodyPr>
            <a:normAutofit fontScale="55000" lnSpcReduction="20000"/>
          </a:bodyPr>
          <a:lstStyle/>
          <a:p>
            <a:pPr>
              <a:lnSpc>
                <a:spcPct val="110000"/>
              </a:lnSpc>
              <a:buFont typeface="Tahoma" panose="020B0604030504040204" pitchFamily="34" charset="0"/>
              <a:buAutoNum type="arabicPeriod"/>
            </a:pPr>
            <a:r>
              <a:rPr lang="he-IL" sz="2900" dirty="0">
                <a:cs typeface="Tahoma" panose="020B0604030504040204" pitchFamily="34" charset="0"/>
              </a:rPr>
              <a:t>מיין את </a:t>
            </a:r>
            <a:r>
              <a:rPr lang="en-US" sz="2900" dirty="0">
                <a:cs typeface="Tahoma" panose="020B0604030504040204" pitchFamily="34" charset="0"/>
              </a:rPr>
              <a:t>/</a:t>
            </a:r>
            <a:r>
              <a:rPr lang="en-US" sz="2900" dirty="0" err="1">
                <a:cs typeface="Tahoma" panose="020B0604030504040204" pitchFamily="34" charset="0"/>
              </a:rPr>
              <a:t>etc</a:t>
            </a:r>
            <a:r>
              <a:rPr lang="en-US" sz="2900" dirty="0">
                <a:cs typeface="Tahoma" panose="020B0604030504040204" pitchFamily="34" charset="0"/>
              </a:rPr>
              <a:t>/</a:t>
            </a:r>
            <a:r>
              <a:rPr lang="en-US" sz="2900" dirty="0" err="1">
                <a:cs typeface="Tahoma" panose="020B0604030504040204" pitchFamily="34" charset="0"/>
              </a:rPr>
              <a:t>passwd</a:t>
            </a:r>
            <a:r>
              <a:rPr lang="he-IL" sz="2900" dirty="0">
                <a:cs typeface="Tahoma" panose="020B0604030504040204" pitchFamily="34" charset="0"/>
              </a:rPr>
              <a:t> לפי שם משתמש (שדה ראשון - לא לשכוח מאיזה מספר מתחילה הספירה!).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מיין שוב לפי מספר משתמש (שדה שלישי)</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בטח שמתם לב, שהמיון לפי מספר משתמש הוא לא מיון נומרי אלא </a:t>
            </a:r>
            <a:r>
              <a:rPr lang="en-US" sz="2900" dirty="0">
                <a:cs typeface="Tahoma" panose="020B0604030504040204" pitchFamily="34" charset="0"/>
              </a:rPr>
              <a:t>ASCII</a:t>
            </a:r>
            <a:r>
              <a:rPr lang="he-IL" sz="2900" dirty="0">
                <a:cs typeface="Tahoma" panose="020B0604030504040204" pitchFamily="34" charset="0"/>
              </a:rPr>
              <a:t> (ז"א, שהוא מציג קודם כל את אלה שמתחילים ב1-, אח"כ אלה שמתחילים ב2- וכו'). השתמש ב-</a:t>
            </a:r>
            <a:r>
              <a:rPr lang="en-US" sz="2900" dirty="0">
                <a:cs typeface="Tahoma" panose="020B0604030504040204" pitchFamily="34" charset="0"/>
              </a:rPr>
              <a:t>man</a:t>
            </a:r>
            <a:r>
              <a:rPr lang="he-IL" sz="2900" dirty="0">
                <a:cs typeface="Tahoma" panose="020B0604030504040204" pitchFamily="34" charset="0"/>
              </a:rPr>
              <a:t> על הפקודה בכדי למצוא איזה פרמטר עליך להוסיף על מנת שהמיון יהיה נומרי.</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בכמה שורות מופיעה המילה (לא המחרוזת) </a:t>
            </a:r>
            <a:r>
              <a:rPr lang="en-US" sz="2900" dirty="0">
                <a:cs typeface="Tahoma" panose="020B0604030504040204" pitchFamily="34" charset="0"/>
              </a:rPr>
              <a:t>is</a:t>
            </a:r>
            <a:r>
              <a:rPr lang="he-IL" sz="2900" dirty="0">
                <a:cs typeface="Tahoma" panose="020B0604030504040204" pitchFamily="34" charset="0"/>
              </a:rPr>
              <a:t> בקובץ </a:t>
            </a:r>
            <a:r>
              <a:rPr lang="en-US" sz="2900" dirty="0">
                <a:cs typeface="Tahoma" panose="020B0604030504040204" pitchFamily="34" charset="0"/>
              </a:rPr>
              <a:t>pooh</a:t>
            </a:r>
            <a:r>
              <a:rPr lang="he-IL" sz="2900" dirty="0">
                <a:cs typeface="Tahoma" panose="020B0604030504040204" pitchFamily="34" charset="0"/>
              </a:rPr>
              <a:t> שיצרתם?</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אילו שורות מכילות את </a:t>
            </a:r>
            <a:r>
              <a:rPr lang="he-IL" sz="2900" dirty="0" smtClean="0">
                <a:cs typeface="Tahoma" panose="020B0604030504040204" pitchFamily="34" charset="0"/>
              </a:rPr>
              <a:t>המחרוזת </a:t>
            </a:r>
            <a:r>
              <a:rPr lang="en-US" sz="2900" dirty="0" smtClean="0">
                <a:cs typeface="Tahoma" panose="020B0604030504040204" pitchFamily="34" charset="0"/>
              </a:rPr>
              <a:t>is</a:t>
            </a:r>
            <a:r>
              <a:rPr lang="he-IL" sz="2900" dirty="0" smtClean="0">
                <a:cs typeface="Tahoma" panose="020B0604030504040204" pitchFamily="34" charset="0"/>
              </a:rPr>
              <a:t> אך </a:t>
            </a:r>
            <a:r>
              <a:rPr lang="he-IL" sz="2900" dirty="0">
                <a:cs typeface="Tahoma" panose="020B0604030504040204" pitchFamily="34" charset="0"/>
              </a:rPr>
              <a:t>לא את המילה </a:t>
            </a:r>
            <a:r>
              <a:rPr lang="en-US" sz="2900" dirty="0">
                <a:cs typeface="Tahoma" panose="020B0604030504040204" pitchFamily="34" charset="0"/>
              </a:rPr>
              <a:t>is</a:t>
            </a:r>
            <a:r>
              <a:rPr lang="he-IL" sz="2900" dirty="0">
                <a:cs typeface="Tahoma" panose="020B0604030504040204" pitchFamily="34" charset="0"/>
              </a:rPr>
              <a:t>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אילו שורות מתחילות ב-</a:t>
            </a:r>
            <a:r>
              <a:rPr lang="en-US" sz="2900" dirty="0" err="1">
                <a:cs typeface="Tahoma" panose="020B0604030504040204" pitchFamily="34" charset="0"/>
              </a:rPr>
              <a:t>Th</a:t>
            </a:r>
            <a:r>
              <a:rPr lang="he-IL" sz="2900" dirty="0">
                <a:cs typeface="Tahoma" panose="020B0604030504040204" pitchFamily="34" charset="0"/>
              </a:rPr>
              <a:t> בקובץ </a:t>
            </a:r>
            <a:r>
              <a:rPr lang="en-US" sz="2900" dirty="0">
                <a:cs typeface="Tahoma" panose="020B0604030504040204" pitchFamily="34" charset="0"/>
              </a:rPr>
              <a:t>pooh</a:t>
            </a:r>
            <a:r>
              <a:rPr lang="he-IL" sz="2900" dirty="0">
                <a:cs typeface="Tahoma" panose="020B0604030504040204" pitchFamily="34" charset="0"/>
              </a:rPr>
              <a:t>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אילו שורות מתחילות בשני תווים כלשהם ולאחר מכן, לפחות פעם אחת האות </a:t>
            </a:r>
            <a:r>
              <a:rPr lang="en-US" sz="2900" dirty="0">
                <a:cs typeface="Tahoma" panose="020B0604030504040204" pitchFamily="34" charset="0"/>
              </a:rPr>
              <a:t>a</a:t>
            </a:r>
            <a:r>
              <a:rPr lang="he-IL" sz="2900" dirty="0">
                <a:cs typeface="Tahoma" panose="020B0604030504040204" pitchFamily="34" charset="0"/>
              </a:rPr>
              <a:t>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אילו שורות לא מכילות כלל אותיות מהאלף-בית האנגלי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אילו שורות מכילות את המחרוזת </a:t>
            </a:r>
            <a:r>
              <a:rPr lang="en-US" sz="2900" dirty="0">
                <a:cs typeface="Tahoma" panose="020B0604030504040204" pitchFamily="34" charset="0"/>
              </a:rPr>
              <a:t>on</a:t>
            </a:r>
            <a:r>
              <a:rPr lang="he-IL" sz="2900" dirty="0">
                <a:cs typeface="Tahoma" panose="020B0604030504040204" pitchFamily="34" charset="0"/>
              </a:rPr>
              <a:t> (ללא הבדלי אותיות </a:t>
            </a:r>
            <a:r>
              <a:rPr lang="en-US" sz="2900" dirty="0">
                <a:cs typeface="Tahoma" panose="020B0604030504040204" pitchFamily="34" charset="0"/>
              </a:rPr>
              <a:t>lower/upper </a:t>
            </a:r>
            <a:r>
              <a:rPr lang="he-IL" sz="2900" dirty="0">
                <a:cs typeface="Tahoma" panose="020B0604030504040204" pitchFamily="34" charset="0"/>
              </a:rPr>
              <a:t>)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הפקודה </a:t>
            </a:r>
            <a:r>
              <a:rPr lang="en-US" sz="2900" dirty="0">
                <a:cs typeface="Tahoma" panose="020B0604030504040204" pitchFamily="34" charset="0"/>
              </a:rPr>
              <a:t>cat pooh</a:t>
            </a:r>
            <a:r>
              <a:rPr lang="he-IL" sz="2900" dirty="0">
                <a:cs typeface="Tahoma" panose="020B0604030504040204" pitchFamily="34" charset="0"/>
              </a:rPr>
              <a:t> תציג את תוכן הקובץ. כתוב פקודת </a:t>
            </a:r>
            <a:r>
              <a:rPr lang="en-US" sz="2900" dirty="0" err="1">
                <a:cs typeface="Tahoma" panose="020B0604030504040204" pitchFamily="34" charset="0"/>
              </a:rPr>
              <a:t>grep</a:t>
            </a:r>
            <a:r>
              <a:rPr lang="he-IL" sz="2900" dirty="0">
                <a:cs typeface="Tahoma" panose="020B0604030504040204" pitchFamily="34" charset="0"/>
              </a:rPr>
              <a:t> שתבצע בדיוק את אותו הדבר!</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הפקודה </a:t>
            </a:r>
            <a:r>
              <a:rPr lang="en-US" sz="2900" dirty="0">
                <a:cs typeface="Tahoma" panose="020B0604030504040204" pitchFamily="34" charset="0"/>
              </a:rPr>
              <a:t>head -5 pooh</a:t>
            </a:r>
            <a:r>
              <a:rPr lang="he-IL" sz="2900" dirty="0">
                <a:cs typeface="Tahoma" panose="020B0604030504040204" pitchFamily="34" charset="0"/>
              </a:rPr>
              <a:t> תציג את 5 השורות הראשונות בקובץ </a:t>
            </a:r>
            <a:r>
              <a:rPr lang="en-US" sz="2900" dirty="0">
                <a:cs typeface="Tahoma" panose="020B0604030504040204" pitchFamily="34" charset="0"/>
              </a:rPr>
              <a:t>pooh</a:t>
            </a:r>
            <a:r>
              <a:rPr lang="he-IL" sz="2900" dirty="0">
                <a:cs typeface="Tahoma" panose="020B0604030504040204" pitchFamily="34" charset="0"/>
              </a:rPr>
              <a:t>. כתוב פקודת </a:t>
            </a:r>
            <a:r>
              <a:rPr lang="en-US" sz="2900" dirty="0">
                <a:cs typeface="Tahoma" panose="020B0604030504040204" pitchFamily="34" charset="0"/>
              </a:rPr>
              <a:t>sed</a:t>
            </a:r>
            <a:r>
              <a:rPr lang="he-IL" sz="2900" dirty="0">
                <a:cs typeface="Tahoma" panose="020B0604030504040204" pitchFamily="34" charset="0"/>
              </a:rPr>
              <a:t> שתבצע בדיוק את אותו דבר.</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כמה שורות יש בקובץ </a:t>
            </a:r>
            <a:r>
              <a:rPr lang="en-US" sz="2900" dirty="0">
                <a:cs typeface="Tahoma" panose="020B0604030504040204" pitchFamily="34" charset="0"/>
              </a:rPr>
              <a:t>pooh</a:t>
            </a:r>
            <a:r>
              <a:rPr lang="he-IL" sz="2900" dirty="0">
                <a:cs typeface="Tahoma" panose="020B0604030504040204" pitchFamily="34" charset="0"/>
              </a:rPr>
              <a:t> ? כמה בקובץ </a:t>
            </a:r>
            <a:r>
              <a:rPr lang="en-US" sz="2900" dirty="0">
                <a:cs typeface="Tahoma" panose="020B0604030504040204" pitchFamily="34" charset="0"/>
              </a:rPr>
              <a:t>/</a:t>
            </a:r>
            <a:r>
              <a:rPr lang="en-US" sz="2900" dirty="0" err="1">
                <a:cs typeface="Tahoma" panose="020B0604030504040204" pitchFamily="34" charset="0"/>
              </a:rPr>
              <a:t>etc</a:t>
            </a:r>
            <a:r>
              <a:rPr lang="en-US" sz="2900" dirty="0">
                <a:cs typeface="Tahoma" panose="020B0604030504040204" pitchFamily="34" charset="0"/>
              </a:rPr>
              <a:t>/</a:t>
            </a:r>
            <a:r>
              <a:rPr lang="en-US" sz="2900" dirty="0" err="1">
                <a:cs typeface="Tahoma" panose="020B0604030504040204" pitchFamily="34" charset="0"/>
              </a:rPr>
              <a:t>passwd</a:t>
            </a:r>
            <a:r>
              <a:rPr lang="he-IL" sz="2900" dirty="0">
                <a:cs typeface="Tahoma" panose="020B0604030504040204" pitchFamily="34" charset="0"/>
              </a:rPr>
              <a:t>? </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כמה קבצים וספריות (ביחד) יש בספריה שלך? (אין צורך לספור את הקבצים שיש גם בתתי הספריות)</a:t>
            </a:r>
            <a:endParaRPr lang="en-US" sz="2900" dirty="0">
              <a:cs typeface="Tahoma" panose="020B0604030504040204" pitchFamily="34" charset="0"/>
            </a:endParaRPr>
          </a:p>
          <a:p>
            <a:pPr>
              <a:lnSpc>
                <a:spcPct val="110000"/>
              </a:lnSpc>
              <a:buFont typeface="Tahoma" panose="020B0604030504040204" pitchFamily="34" charset="0"/>
              <a:buAutoNum type="arabicPeriod"/>
            </a:pPr>
            <a:r>
              <a:rPr lang="he-IL" sz="2900" dirty="0">
                <a:cs typeface="Tahoma" panose="020B0604030504040204" pitchFamily="34" charset="0"/>
              </a:rPr>
              <a:t>כמה תתי-ספריות יש בכל ספרית הבית שלך? (רמז: </a:t>
            </a:r>
            <a:r>
              <a:rPr lang="en-US" sz="2900" dirty="0" err="1">
                <a:cs typeface="Tahoma" panose="020B0604030504040204" pitchFamily="34" charset="0"/>
              </a:rPr>
              <a:t>ls</a:t>
            </a:r>
            <a:r>
              <a:rPr lang="en-US" sz="2900" dirty="0">
                <a:cs typeface="Tahoma" panose="020B0604030504040204" pitchFamily="34" charset="0"/>
              </a:rPr>
              <a:t> -</a:t>
            </a:r>
            <a:r>
              <a:rPr lang="en-US" sz="2900" dirty="0" err="1">
                <a:cs typeface="Tahoma" panose="020B0604030504040204" pitchFamily="34" charset="0"/>
              </a:rPr>
              <a:t>lR</a:t>
            </a:r>
            <a:r>
              <a:rPr lang="he-IL" sz="2900" dirty="0">
                <a:cs typeface="Tahoma" panose="020B0604030504040204" pitchFamily="34" charset="0"/>
              </a:rPr>
              <a:t>  ושימוש ב-</a:t>
            </a:r>
            <a:r>
              <a:rPr lang="en-US" sz="2900" dirty="0">
                <a:cs typeface="Tahoma" panose="020B0604030504040204" pitchFamily="34" charset="0"/>
              </a:rPr>
              <a:t>pipeline</a:t>
            </a:r>
            <a:r>
              <a:rPr lang="he-IL" sz="2900" dirty="0">
                <a:cs typeface="Tahoma" panose="020B0604030504040204" pitchFamily="34" charset="0"/>
              </a:rPr>
              <a:t>)</a:t>
            </a:r>
            <a:endParaRPr lang="en-US" sz="2900" dirty="0">
              <a:cs typeface="Tahoma" panose="020B0604030504040204" pitchFamily="34" charset="0"/>
            </a:endParaRPr>
          </a:p>
          <a:p>
            <a:pPr eaLnBrk="1" hangingPunct="1"/>
            <a:endParaRPr lang="en-US" sz="1600" dirty="0">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92</a:t>
            </a:fld>
            <a:endParaRPr lang="he-IL" dirty="0"/>
          </a:p>
        </p:txBody>
      </p:sp>
    </p:spTree>
    <p:extLst>
      <p:ext uri="{BB962C8B-B14F-4D97-AF65-F5344CB8AC3E}">
        <p14:creationId xmlns:p14="http://schemas.microsoft.com/office/powerpoint/2010/main" xmlns="" val="301043243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398963" y="1719481"/>
            <a:ext cx="7793037" cy="1143000"/>
          </a:xfrm>
        </p:spPr>
        <p:txBody>
          <a:bodyPr>
            <a:normAutofit/>
          </a:bodyPr>
          <a:lstStyle/>
          <a:p>
            <a:pPr eaLnBrk="1" hangingPunct="1"/>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Process Management</a:t>
            </a:r>
          </a:p>
        </p:txBody>
      </p:sp>
      <p:sp>
        <p:nvSpPr>
          <p:cNvPr id="4" name="Rectangle 3"/>
          <p:cNvSpPr txBox="1">
            <a:spLocks noChangeArrowheads="1"/>
          </p:cNvSpPr>
          <p:nvPr/>
        </p:nvSpPr>
        <p:spPr>
          <a:xfrm>
            <a:off x="8442847" y="3135054"/>
            <a:ext cx="3749153" cy="810646"/>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sz="5400" b="1"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ahoma" pitchFamily="34" charset="0"/>
                <a:ea typeface="Tahoma" pitchFamily="34" charset="0"/>
                <a:cs typeface="Tahoma" pitchFamily="34" charset="0"/>
              </a:rPr>
              <a:t>Chapter 4</a:t>
            </a:r>
          </a:p>
          <a:p>
            <a:pPr algn="ctr">
              <a:buFont typeface="Wingdings" panose="05000000000000000000" pitchFamily="2" charset="2"/>
              <a:buNone/>
            </a:pPr>
            <a:endParaRPr lang="en-US" dirty="0" smtClean="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57903057-6D21-4467-BDB6-CE650D41E8A5}" type="slidenum">
              <a:rPr lang="he-IL" smtClean="0"/>
              <a:pPr/>
              <a:t>93</a:t>
            </a:fld>
            <a:endParaRPr lang="he-IL"/>
          </a:p>
        </p:txBody>
      </p:sp>
    </p:spTree>
    <p:extLst>
      <p:ext uri="{BB962C8B-B14F-4D97-AF65-F5344CB8AC3E}">
        <p14:creationId xmlns:p14="http://schemas.microsoft.com/office/powerpoint/2010/main" xmlns="" val="3154119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338203" y="1690688"/>
            <a:ext cx="10515600" cy="4351338"/>
          </a:xfrm>
        </p:spPr>
        <p:txBody>
          <a:bodyPr vert="horz" lIns="92075" tIns="46038" rIns="92075" bIns="46038" rtlCol="1">
            <a:normAutofit/>
          </a:bodyPr>
          <a:lstStyle/>
          <a:p>
            <a:pPr algn="l" rtl="0" eaLnBrk="1" hangingPunct="1"/>
            <a:r>
              <a:rPr lang="en-US" sz="2000" dirty="0" smtClean="0">
                <a:cs typeface="Arial" panose="020B0604020202020204" pitchFamily="34" charset="0"/>
              </a:rPr>
              <a:t>Linux </a:t>
            </a:r>
            <a:r>
              <a:rPr lang="en-US" sz="2000" dirty="0">
                <a:cs typeface="Arial" panose="020B0604020202020204" pitchFamily="34" charset="0"/>
              </a:rPr>
              <a:t>is a </a:t>
            </a:r>
            <a:r>
              <a:rPr lang="en-US" sz="2000" dirty="0" smtClean="0">
                <a:cs typeface="Arial" panose="020B0604020202020204" pitchFamily="34" charset="0"/>
              </a:rPr>
              <a:t>multi-processes, multi-user </a:t>
            </a:r>
            <a:r>
              <a:rPr lang="en-US" sz="2000" dirty="0">
                <a:cs typeface="Arial" panose="020B0604020202020204" pitchFamily="34" charset="0"/>
              </a:rPr>
              <a:t>OS</a:t>
            </a:r>
          </a:p>
          <a:p>
            <a:pPr algn="l" rtl="0" eaLnBrk="1" hangingPunct="1"/>
            <a:r>
              <a:rPr lang="en-US" sz="2000" dirty="0">
                <a:cs typeface="Arial" panose="020B0604020202020204" pitchFamily="34" charset="0"/>
              </a:rPr>
              <a:t>It can support the concurrent execution of multiple </a:t>
            </a:r>
            <a:r>
              <a:rPr lang="en-US" sz="2000" dirty="0" smtClean="0">
                <a:cs typeface="Arial" panose="020B0604020202020204" pitchFamily="34" charset="0"/>
              </a:rPr>
              <a:t>processes</a:t>
            </a:r>
          </a:p>
          <a:p>
            <a:pPr lvl="1" algn="l" rtl="0"/>
            <a:r>
              <a:rPr lang="en-US" sz="1600" dirty="0" smtClean="0">
                <a:cs typeface="Arial" panose="020B0604020202020204" pitchFamily="34" charset="0"/>
              </a:rPr>
              <a:t>Regardless of the actual number of CPUs on the machine</a:t>
            </a:r>
            <a:endParaRPr lang="en-US" sz="1600" dirty="0">
              <a:cs typeface="Arial" panose="020B0604020202020204" pitchFamily="34" charset="0"/>
            </a:endParaRPr>
          </a:p>
          <a:p>
            <a:pPr algn="l" rtl="0" eaLnBrk="1" hangingPunct="1"/>
            <a:r>
              <a:rPr lang="en-US" sz="2000" dirty="0" smtClean="0">
                <a:cs typeface="Arial" panose="020B0604020202020204" pitchFamily="34" charset="0"/>
              </a:rPr>
              <a:t>The </a:t>
            </a:r>
            <a:r>
              <a:rPr lang="en-US" sz="2000" dirty="0">
                <a:cs typeface="Arial" panose="020B0604020202020204" pitchFamily="34" charset="0"/>
              </a:rPr>
              <a:t>OS </a:t>
            </a:r>
            <a:r>
              <a:rPr lang="en-US" sz="2000" dirty="0" smtClean="0">
                <a:cs typeface="Arial" panose="020B0604020202020204" pitchFamily="34" charset="0"/>
              </a:rPr>
              <a:t>presents each </a:t>
            </a:r>
            <a:r>
              <a:rPr lang="en-US" sz="2000" dirty="0">
                <a:cs typeface="Arial" panose="020B0604020202020204" pitchFamily="34" charset="0"/>
              </a:rPr>
              <a:t>process the illusion that it is the only process in the system</a:t>
            </a:r>
          </a:p>
          <a:p>
            <a:pPr lvl="1" algn="l" rtl="0" eaLnBrk="1" hangingPunct="1"/>
            <a:r>
              <a:rPr lang="en-US" sz="1800" dirty="0">
                <a:cs typeface="Arial" panose="020B0604020202020204" pitchFamily="34" charset="0"/>
              </a:rPr>
              <a:t>The process owns the CPU and the entire memory</a:t>
            </a:r>
          </a:p>
          <a:p>
            <a:pPr lvl="1" algn="l" rtl="0" eaLnBrk="1" hangingPunct="1"/>
            <a:r>
              <a:rPr lang="en-US" sz="1800" dirty="0">
                <a:cs typeface="Arial" panose="020B0604020202020204" pitchFamily="34" charset="0"/>
              </a:rPr>
              <a:t>No other process can harm it</a:t>
            </a:r>
          </a:p>
          <a:p>
            <a:pPr algn="l" rtl="0" eaLnBrk="1" hangingPunct="1"/>
            <a:r>
              <a:rPr lang="en-US" sz="2000" dirty="0">
                <a:cs typeface="Arial" panose="020B0604020202020204" pitchFamily="34" charset="0"/>
              </a:rPr>
              <a:t>The OS needs to be able to:</a:t>
            </a:r>
          </a:p>
          <a:p>
            <a:pPr lvl="1" algn="l" rtl="0" eaLnBrk="1" hangingPunct="1"/>
            <a:r>
              <a:rPr lang="en-US" sz="1800" dirty="0" smtClean="0">
                <a:cs typeface="Arial" panose="020B0604020202020204" pitchFamily="34" charset="0"/>
              </a:rPr>
              <a:t>Suspend / resume a process</a:t>
            </a:r>
            <a:endParaRPr lang="en-US" sz="1800" dirty="0">
              <a:cs typeface="Arial" panose="020B0604020202020204" pitchFamily="34" charset="0"/>
            </a:endParaRPr>
          </a:p>
          <a:p>
            <a:pPr lvl="1" algn="l" rtl="0" eaLnBrk="1" hangingPunct="1"/>
            <a:r>
              <a:rPr lang="en-US" sz="1800" dirty="0" smtClean="0">
                <a:cs typeface="Arial" panose="020B0604020202020204" pitchFamily="34" charset="0"/>
              </a:rPr>
              <a:t>Time-share the execution of multiple processes on the same CPU</a:t>
            </a:r>
            <a:endParaRPr lang="en-US" sz="1800" dirty="0">
              <a:cs typeface="Arial" panose="020B0604020202020204" pitchFamily="34" charset="0"/>
            </a:endParaRPr>
          </a:p>
          <a:p>
            <a:pPr lvl="1" algn="l" rtl="0" eaLnBrk="1" hangingPunct="1"/>
            <a:r>
              <a:rPr lang="en-US" sz="1800" dirty="0">
                <a:cs typeface="Arial" panose="020B0604020202020204" pitchFamily="34" charset="0"/>
              </a:rPr>
              <a:t>Prevent </a:t>
            </a:r>
            <a:r>
              <a:rPr lang="en-US" sz="1800" dirty="0" smtClean="0">
                <a:cs typeface="Arial" panose="020B0604020202020204" pitchFamily="34" charset="0"/>
              </a:rPr>
              <a:t>processes </a:t>
            </a:r>
            <a:r>
              <a:rPr lang="en-US" sz="1800" dirty="0">
                <a:cs typeface="Arial" panose="020B0604020202020204" pitchFamily="34" charset="0"/>
              </a:rPr>
              <a:t>from accessing </a:t>
            </a:r>
            <a:r>
              <a:rPr lang="en-US" sz="1800" dirty="0" smtClean="0">
                <a:cs typeface="Arial" panose="020B0604020202020204" pitchFamily="34" charset="0"/>
              </a:rPr>
              <a:t>each other’s data</a:t>
            </a:r>
          </a:p>
          <a:p>
            <a:pPr lvl="1" algn="l" rtl="0" eaLnBrk="1" hangingPunct="1"/>
            <a:r>
              <a:rPr lang="en-US" sz="1800" dirty="0" smtClean="0">
                <a:cs typeface="Arial" panose="020B0604020202020204" pitchFamily="34" charset="0"/>
              </a:rPr>
              <a:t>Provide mechanisms for Inter Process Communication (IPC)</a:t>
            </a:r>
          </a:p>
          <a:p>
            <a:pPr lvl="1" algn="l" rtl="0" eaLnBrk="1" hangingPunct="1"/>
            <a:r>
              <a:rPr lang="en-US" sz="1800" dirty="0" smtClean="0">
                <a:cs typeface="Arial" panose="020B0604020202020204" pitchFamily="34" charset="0"/>
              </a:rPr>
              <a:t>Share HW resources among processes</a:t>
            </a:r>
            <a:endParaRPr lang="en-US" sz="1800" dirty="0">
              <a:cs typeface="Arial" panose="020B0604020202020204" pitchFamily="34" charset="0"/>
            </a:endParaRPr>
          </a:p>
        </p:txBody>
      </p:sp>
      <p:sp>
        <p:nvSpPr>
          <p:cNvPr id="5" name="Title 1"/>
          <p:cNvSpPr>
            <a:spLocks noGrp="1"/>
          </p:cNvSpPr>
          <p:nvPr>
            <p:ph type="title"/>
          </p:nvPr>
        </p:nvSpPr>
        <p:spPr>
          <a:xfrm>
            <a:off x="338203" y="-4762"/>
            <a:ext cx="10515600" cy="1325563"/>
          </a:xfrm>
        </p:spPr>
        <p:txBody>
          <a:bodyPr vert="horz" lIns="92075" tIns="46038" rIns="92075" bIns="46038" rtlCol="1" anchor="ctr">
            <a:normAutofit/>
          </a:bodyPr>
          <a:lstStyle/>
          <a:p>
            <a:pPr eaLnBrk="1" hangingPunct="1"/>
            <a:r>
              <a:rPr lang="en-US" dirty="0">
                <a:solidFill>
                  <a:schemeClr val="bg1"/>
                </a:solidFill>
                <a:cs typeface="Times New Roman" panose="02020603050405020304" pitchFamily="18" charset="0"/>
              </a:rPr>
              <a:t>Multi processes OS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59783" y="3756025"/>
            <a:ext cx="1685925" cy="2420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9" name="מציין מיקום של מספר שקופית 8"/>
          <p:cNvSpPr>
            <a:spLocks noGrp="1"/>
          </p:cNvSpPr>
          <p:nvPr>
            <p:ph type="sldNum" sz="quarter" idx="12"/>
          </p:nvPr>
        </p:nvSpPr>
        <p:spPr/>
        <p:txBody>
          <a:bodyPr/>
          <a:lstStyle/>
          <a:p>
            <a:fld id="{6ED936FA-D0DD-4C43-A074-0D522D4EBD9B}" type="slidenum">
              <a:rPr lang="he-IL" smtClean="0"/>
              <a:pPr/>
              <a:t>94</a:t>
            </a:fld>
            <a:endParaRPr lang="he-IL" dirty="0"/>
          </a:p>
        </p:txBody>
      </p:sp>
    </p:spTree>
    <p:extLst>
      <p:ext uri="{BB962C8B-B14F-4D97-AF65-F5344CB8AC3E}">
        <p14:creationId xmlns:p14="http://schemas.microsoft.com/office/powerpoint/2010/main" xmlns="" val="21740684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287055" y="0"/>
            <a:ext cx="10515600" cy="1325563"/>
          </a:xfrm>
        </p:spPr>
        <p:txBody>
          <a:bodyPr>
            <a:normAutofit/>
          </a:bodyPr>
          <a:lstStyle/>
          <a:p>
            <a:r>
              <a:rPr lang="en-US" dirty="0">
                <a:solidFill>
                  <a:schemeClr val="bg1"/>
                </a:solidFill>
                <a:cs typeface="Times New Roman" panose="02020603050405020304" pitchFamily="18" charset="0"/>
              </a:rPr>
              <a:t>Process</a:t>
            </a:r>
          </a:p>
        </p:txBody>
      </p:sp>
      <p:sp>
        <p:nvSpPr>
          <p:cNvPr id="98309" name="Rectangle 3"/>
          <p:cNvSpPr>
            <a:spLocks noGrp="1" noChangeArrowheads="1"/>
          </p:cNvSpPr>
          <p:nvPr>
            <p:ph idx="1"/>
          </p:nvPr>
        </p:nvSpPr>
        <p:spPr/>
        <p:txBody>
          <a:bodyPr/>
          <a:lstStyle/>
          <a:p>
            <a:pPr algn="l" rtl="0" eaLnBrk="1" hangingPunct="1">
              <a:lnSpc>
                <a:spcPct val="90000"/>
              </a:lnSpc>
            </a:pPr>
            <a:r>
              <a:rPr lang="en-US" sz="2400">
                <a:cs typeface="Arial" panose="020B0604020202020204" pitchFamily="34" charset="0"/>
              </a:rPr>
              <a:t>Running program + environment</a:t>
            </a:r>
          </a:p>
          <a:p>
            <a:pPr lvl="1" algn="l" rtl="0" eaLnBrk="1" hangingPunct="1">
              <a:lnSpc>
                <a:spcPct val="90000"/>
              </a:lnSpc>
            </a:pPr>
            <a:r>
              <a:rPr lang="en-US" sz="2000">
                <a:solidFill>
                  <a:srgbClr val="006F6C"/>
                </a:solidFill>
                <a:cs typeface="Arial" panose="020B0604020202020204" pitchFamily="34" charset="0"/>
              </a:rPr>
              <a:t>Memory</a:t>
            </a:r>
          </a:p>
          <a:p>
            <a:pPr lvl="1" algn="l" rtl="0" eaLnBrk="1" hangingPunct="1">
              <a:lnSpc>
                <a:spcPct val="90000"/>
              </a:lnSpc>
            </a:pPr>
            <a:r>
              <a:rPr lang="en-US" sz="2000">
                <a:solidFill>
                  <a:srgbClr val="006F6C"/>
                </a:solidFill>
                <a:cs typeface="Arial" panose="020B0604020202020204" pitchFamily="34" charset="0"/>
              </a:rPr>
              <a:t>Environment Variables</a:t>
            </a:r>
          </a:p>
          <a:p>
            <a:pPr lvl="1" algn="l" rtl="0" eaLnBrk="1" hangingPunct="1">
              <a:lnSpc>
                <a:spcPct val="90000"/>
              </a:lnSpc>
            </a:pPr>
            <a:r>
              <a:rPr lang="en-US" sz="2000">
                <a:solidFill>
                  <a:srgbClr val="006F6C"/>
                </a:solidFill>
                <a:cs typeface="Arial" panose="020B0604020202020204" pitchFamily="34" charset="0"/>
              </a:rPr>
              <a:t>Open files/sockets</a:t>
            </a:r>
          </a:p>
          <a:p>
            <a:pPr lvl="1" algn="l" rtl="0" eaLnBrk="1" hangingPunct="1">
              <a:lnSpc>
                <a:spcPct val="90000"/>
              </a:lnSpc>
            </a:pPr>
            <a:r>
              <a:rPr lang="en-US" sz="2000">
                <a:solidFill>
                  <a:srgbClr val="006F6C"/>
                </a:solidFill>
                <a:cs typeface="Arial" panose="020B0604020202020204" pitchFamily="34" charset="0"/>
              </a:rPr>
              <a:t>Kernel objects (semaphores, message queues, other IPC facilities</a:t>
            </a:r>
            <a:r>
              <a:rPr lang="en-US" sz="2000">
                <a:solidFill>
                  <a:srgbClr val="006F6C"/>
                </a:solidFill>
                <a:latin typeface="Times New Roman" panose="02020603050405020304" pitchFamily="18" charset="0"/>
                <a:cs typeface="Arial" panose="020B0604020202020204" pitchFamily="34" charset="0"/>
              </a:rPr>
              <a:t>…</a:t>
            </a:r>
            <a:r>
              <a:rPr lang="en-US" sz="2000">
                <a:solidFill>
                  <a:srgbClr val="006F6C"/>
                </a:solidFill>
                <a:cs typeface="Arial" panose="020B0604020202020204" pitchFamily="34" charset="0"/>
              </a:rPr>
              <a:t>)</a:t>
            </a:r>
          </a:p>
          <a:p>
            <a:pPr lvl="1" algn="l" rtl="0" eaLnBrk="1" hangingPunct="1">
              <a:lnSpc>
                <a:spcPct val="90000"/>
              </a:lnSpc>
            </a:pPr>
            <a:r>
              <a:rPr lang="en-US" sz="2000">
                <a:solidFill>
                  <a:srgbClr val="006F6C"/>
                </a:solidFill>
                <a:cs typeface="Arial" panose="020B0604020202020204" pitchFamily="34" charset="0"/>
              </a:rPr>
              <a:t>More</a:t>
            </a:r>
          </a:p>
          <a:p>
            <a:pPr algn="l" rtl="0" eaLnBrk="1" hangingPunct="1">
              <a:lnSpc>
                <a:spcPct val="90000"/>
              </a:lnSpc>
            </a:pPr>
            <a:r>
              <a:rPr lang="en-US" sz="2400">
                <a:cs typeface="Arial" panose="020B0604020202020204" pitchFamily="34" charset="0"/>
              </a:rPr>
              <a:t>Each process is identified using a unique ID</a:t>
            </a:r>
          </a:p>
          <a:p>
            <a:pPr algn="l" rtl="0" eaLnBrk="1" hangingPunct="1">
              <a:lnSpc>
                <a:spcPct val="90000"/>
              </a:lnSpc>
            </a:pPr>
            <a:r>
              <a:rPr lang="en-US" sz="2400">
                <a:cs typeface="Arial" panose="020B0604020202020204" pitchFamily="34" charset="0"/>
              </a:rPr>
              <a:t>Each process is associated with user-id and group-id </a:t>
            </a:r>
          </a:p>
          <a:p>
            <a:pPr algn="l" rtl="0" eaLnBrk="1" hangingPunct="1">
              <a:lnSpc>
                <a:spcPct val="90000"/>
              </a:lnSpc>
            </a:pPr>
            <a:r>
              <a:rPr lang="en-US" sz="2400">
                <a:cs typeface="Arial" panose="020B0604020202020204" pitchFamily="34" charset="0"/>
              </a:rPr>
              <a:t>Interactive processes / Daemons</a:t>
            </a:r>
          </a:p>
          <a:p>
            <a:pPr algn="l" rtl="0" eaLnBrk="1" hangingPunct="1">
              <a:lnSpc>
                <a:spcPct val="90000"/>
              </a:lnSpc>
            </a:pPr>
            <a:r>
              <a:rPr lang="en-US" sz="2400">
                <a:cs typeface="Arial" panose="020B0604020202020204" pitchFamily="34" charset="0"/>
              </a:rPr>
              <a:t>Under shell </a:t>
            </a:r>
            <a:r>
              <a:rPr lang="en-US" sz="2400">
                <a:latin typeface="Times New Roman" panose="02020603050405020304" pitchFamily="18" charset="0"/>
                <a:cs typeface="Arial" panose="020B0604020202020204" pitchFamily="34" charset="0"/>
              </a:rPr>
              <a:t>–</a:t>
            </a:r>
            <a:r>
              <a:rPr lang="en-US" sz="2400">
                <a:cs typeface="Arial" panose="020B0604020202020204" pitchFamily="34" charset="0"/>
              </a:rPr>
              <a:t> every command we execute will run in a separate process</a:t>
            </a: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95</a:t>
            </a:fld>
            <a:endParaRPr lang="he-IL" dirty="0"/>
          </a:p>
        </p:txBody>
      </p:sp>
    </p:spTree>
    <p:extLst>
      <p:ext uri="{BB962C8B-B14F-4D97-AF65-F5344CB8AC3E}">
        <p14:creationId xmlns:p14="http://schemas.microsoft.com/office/powerpoint/2010/main" xmlns="" val="1508042914"/>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2579612" y="105187"/>
            <a:ext cx="8229600" cy="1143000"/>
          </a:xfrm>
        </p:spPr>
        <p:txBody>
          <a:bodyPr vert="horz" lIns="92075" tIns="46038" rIns="92075" bIns="46038" rtlCol="1" anchor="ctr">
            <a:normAutofit/>
          </a:bodyPr>
          <a:lstStyle/>
          <a:p>
            <a:pPr rtl="0" eaLnBrk="1" hangingPunct="1"/>
            <a:r>
              <a:rPr lang="en-US" dirty="0">
                <a:solidFill>
                  <a:schemeClr val="bg1"/>
                </a:solidFill>
                <a:cs typeface="Times New Roman" panose="02020603050405020304" pitchFamily="18" charset="0"/>
              </a:rPr>
              <a:t>What a process </a:t>
            </a:r>
            <a:r>
              <a:rPr lang="en-US" dirty="0" smtClean="0">
                <a:solidFill>
                  <a:schemeClr val="bg1"/>
                </a:solidFill>
                <a:cs typeface="Times New Roman" panose="02020603050405020304" pitchFamily="18" charset="0"/>
              </a:rPr>
              <a:t>sees (1)</a:t>
            </a:r>
            <a:endParaRPr lang="en-US" dirty="0">
              <a:solidFill>
                <a:schemeClr val="bg1"/>
              </a:solidFill>
              <a:cs typeface="Times New Roman" panose="02020603050405020304" pitchFamily="18" charset="0"/>
            </a:endParaRPr>
          </a:p>
        </p:txBody>
      </p:sp>
      <p:grpSp>
        <p:nvGrpSpPr>
          <p:cNvPr id="10" name="קבוצה 9"/>
          <p:cNvGrpSpPr/>
          <p:nvPr/>
        </p:nvGrpSpPr>
        <p:grpSpPr>
          <a:xfrm>
            <a:off x="2238375" y="1605485"/>
            <a:ext cx="7715251" cy="4000499"/>
            <a:chOff x="2309813" y="1643064"/>
            <a:chExt cx="7715251" cy="4000499"/>
          </a:xfrm>
        </p:grpSpPr>
        <p:sp>
          <p:nvSpPr>
            <p:cNvPr id="11" name="Rectangle 3"/>
            <p:cNvSpPr/>
            <p:nvPr/>
          </p:nvSpPr>
          <p:spPr bwMode="auto">
            <a:xfrm>
              <a:off x="3095625" y="1643064"/>
              <a:ext cx="6286500" cy="3000375"/>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memory</a:t>
              </a:r>
            </a:p>
          </p:txBody>
        </p:sp>
        <p:sp>
          <p:nvSpPr>
            <p:cNvPr id="12" name="Rectangle 4"/>
            <p:cNvSpPr/>
            <p:nvPr/>
          </p:nvSpPr>
          <p:spPr bwMode="auto">
            <a:xfrm>
              <a:off x="3432175" y="2349501"/>
              <a:ext cx="2159000" cy="1857375"/>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Text</a:t>
              </a:r>
            </a:p>
            <a:p>
              <a:pPr algn="l" rtl="0" eaLnBrk="0" hangingPunct="0">
                <a:spcBef>
                  <a:spcPts val="600"/>
                </a:spcBef>
                <a:spcAft>
                  <a:spcPts val="300"/>
                </a:spcAft>
                <a:buClr>
                  <a:schemeClr val="tx1"/>
                </a:buClr>
                <a:defRPr/>
              </a:pPr>
              <a:r>
                <a:rPr kumimoji="1" lang="en-US" sz="600" dirty="0">
                  <a:effectLst>
                    <a:outerShdw blurRad="38100" dist="38100" dir="2700000" algn="tl">
                      <a:srgbClr val="000000">
                        <a:alpha val="43137"/>
                      </a:srgbClr>
                    </a:outerShdw>
                  </a:effectLst>
                  <a:latin typeface="Arial Rounded MT Bold" charset="0"/>
                  <a:cs typeface="Guttman Haim" pitchFamily="2" charset="-79"/>
                </a:rPr>
                <a:t>           </a:t>
              </a:r>
              <a:r>
                <a:rPr kumimoji="1" lang="en-US" sz="1600" dirty="0">
                  <a:effectLst>
                    <a:outerShdw blurRad="38100" dist="38100" dir="2700000" algn="tl">
                      <a:srgbClr val="000000">
                        <a:alpha val="43137"/>
                      </a:srgbClr>
                    </a:outerShdw>
                  </a:effectLst>
                  <a:latin typeface="Arial Rounded MT Bold" charset="0"/>
                  <a:cs typeface="Guttman Haim" pitchFamily="2" charset="-79"/>
                </a:rPr>
                <a:t>R1 &lt;- R2 + R3</a:t>
              </a:r>
            </a:p>
            <a:p>
              <a:pPr algn="l" rtl="0" eaLnBrk="0"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Arial Rounded MT Bold" charset="0"/>
                  <a:cs typeface="Guttman Haim" pitchFamily="2" charset="-79"/>
                </a:rPr>
                <a:t>     store(R3,0x2005)</a:t>
              </a:r>
            </a:p>
            <a:p>
              <a:pPr algn="l" rtl="0" eaLnBrk="0" hangingPunct="0">
                <a:spcBef>
                  <a:spcPts val="600"/>
                </a:spcBef>
                <a:spcAft>
                  <a:spcPts val="300"/>
                </a:spcAft>
                <a:buClr>
                  <a:schemeClr val="tx1"/>
                </a:buClr>
                <a:defRPr/>
              </a:pPr>
              <a:r>
                <a:rPr kumimoji="1" lang="en-US" sz="1600" dirty="0">
                  <a:effectLst>
                    <a:outerShdw blurRad="38100" dist="38100" dir="2700000" algn="tl">
                      <a:srgbClr val="000000">
                        <a:alpha val="43137"/>
                      </a:srgbClr>
                    </a:outerShdw>
                  </a:effectLst>
                  <a:latin typeface="Arial Rounded MT Bold" charset="0"/>
                  <a:cs typeface="Guttman Haim" pitchFamily="2" charset="-79"/>
                </a:rPr>
                <a:t>     </a:t>
              </a:r>
              <a:r>
                <a:rPr kumimoji="1" lang="en-US" sz="1600" dirty="0" err="1">
                  <a:effectLst>
                    <a:outerShdw blurRad="38100" dist="38100" dir="2700000" algn="tl">
                      <a:srgbClr val="000000">
                        <a:alpha val="43137"/>
                      </a:srgbClr>
                    </a:outerShdw>
                  </a:effectLst>
                  <a:latin typeface="Arial Rounded MT Bold" charset="0"/>
                  <a:cs typeface="Guttman Haim" pitchFamily="2" charset="-79"/>
                </a:rPr>
                <a:t>jmp</a:t>
              </a:r>
              <a:r>
                <a:rPr kumimoji="1" lang="en-US" sz="1600" dirty="0">
                  <a:effectLst>
                    <a:outerShdw blurRad="38100" dist="38100" dir="2700000" algn="tl">
                      <a:srgbClr val="000000">
                        <a:alpha val="43137"/>
                      </a:srgbClr>
                    </a:outerShdw>
                  </a:effectLst>
                  <a:latin typeface="Arial Rounded MT Bold" charset="0"/>
                  <a:cs typeface="Guttman Haim" pitchFamily="2" charset="-79"/>
                </a:rPr>
                <a:t> b5</a:t>
              </a:r>
              <a:endParaRPr kumimoji="1" lang="en-US" sz="2600" dirty="0">
                <a:effectLst>
                  <a:outerShdw blurRad="38100" dist="38100" dir="2700000" algn="tl">
                    <a:srgbClr val="000000">
                      <a:alpha val="43137"/>
                    </a:srgbClr>
                  </a:outerShdw>
                </a:effectLst>
                <a:latin typeface="Arial Rounded MT Bold" charset="0"/>
                <a:cs typeface="Guttman Haim" pitchFamily="2" charset="-79"/>
              </a:endParaRPr>
            </a:p>
            <a:p>
              <a:pPr algn="l" rtl="0" eaLnBrk="0" hangingPunct="0">
                <a:spcBef>
                  <a:spcPts val="600"/>
                </a:spcBef>
                <a:spcAft>
                  <a:spcPts val="300"/>
                </a:spcAft>
                <a:buClr>
                  <a:schemeClr val="tx1"/>
                </a:buClr>
                <a:defRPr/>
              </a:pPr>
              <a:endParaRPr kumimoji="1" lang="en-US" sz="26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13" name="Oval 5"/>
            <p:cNvSpPr/>
            <p:nvPr/>
          </p:nvSpPr>
          <p:spPr bwMode="auto">
            <a:xfrm>
              <a:off x="2309813" y="3071814"/>
              <a:ext cx="500062" cy="428625"/>
            </a:xfrm>
            <a:prstGeom prst="ellipse">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dirty="0">
                  <a:effectLst>
                    <a:outerShdw blurRad="38100" dist="38100" dir="2700000" algn="tl">
                      <a:srgbClr val="000000">
                        <a:alpha val="43137"/>
                      </a:srgbClr>
                    </a:outerShdw>
                  </a:effectLst>
                  <a:latin typeface="Arial Rounded MT Bold" charset="0"/>
                  <a:cs typeface="Guttman Haim" pitchFamily="2" charset="-79"/>
                </a:rPr>
                <a:t>pc</a:t>
              </a:r>
            </a:p>
          </p:txBody>
        </p:sp>
        <p:cxnSp>
          <p:nvCxnSpPr>
            <p:cNvPr id="14" name="Straight Arrow Connector 7"/>
            <p:cNvCxnSpPr>
              <a:cxnSpLocks noChangeShapeType="1"/>
              <a:stCxn id="13" idx="6"/>
            </p:cNvCxnSpPr>
            <p:nvPr/>
          </p:nvCxnSpPr>
          <p:spPr bwMode="auto">
            <a:xfrm flipV="1">
              <a:off x="2809876" y="3214689"/>
              <a:ext cx="1000125" cy="7143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xmlns="">
                  <a:noFill/>
                </a14:hiddenFill>
              </a:ext>
            </a:extLst>
          </p:spPr>
        </p:cxnSp>
        <p:sp>
          <p:nvSpPr>
            <p:cNvPr id="15" name="Rectangle 10"/>
            <p:cNvSpPr/>
            <p:nvPr/>
          </p:nvSpPr>
          <p:spPr bwMode="auto">
            <a:xfrm>
              <a:off x="7596188" y="1785939"/>
              <a:ext cx="1357312" cy="12144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Stack</a:t>
              </a:r>
            </a:p>
            <a:p>
              <a:pPr algn="l" rtl="0" eaLnBrk="0" hangingPunct="0">
                <a:spcBef>
                  <a:spcPts val="600"/>
                </a:spcBef>
                <a:spcAft>
                  <a:spcPts val="300"/>
                </a:spcAft>
                <a:buClr>
                  <a:schemeClr val="tx1"/>
                </a:buClr>
                <a:defRPr/>
              </a:pPr>
              <a:r>
                <a:rPr kumimoji="1" lang="en-US" sz="600" dirty="0">
                  <a:effectLst>
                    <a:outerShdw blurRad="38100" dist="38100" dir="2700000" algn="tl">
                      <a:srgbClr val="000000">
                        <a:alpha val="43137"/>
                      </a:srgbClr>
                    </a:outerShdw>
                  </a:effectLst>
                  <a:latin typeface="Arial Rounded MT Bold" charset="0"/>
                  <a:cs typeface="Guttman Haim" pitchFamily="2" charset="-79"/>
                </a:rPr>
                <a:t>           </a:t>
              </a:r>
              <a:endParaRPr kumimoji="1" lang="en-US" sz="26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16" name="Oval 14"/>
            <p:cNvSpPr/>
            <p:nvPr/>
          </p:nvSpPr>
          <p:spPr bwMode="auto">
            <a:xfrm>
              <a:off x="9525001" y="2071689"/>
              <a:ext cx="500063" cy="428625"/>
            </a:xfrm>
            <a:prstGeom prst="ellipse">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dirty="0">
                  <a:effectLst>
                    <a:outerShdw blurRad="38100" dist="38100" dir="2700000" algn="tl">
                      <a:srgbClr val="000000">
                        <a:alpha val="43137"/>
                      </a:srgbClr>
                    </a:outerShdw>
                  </a:effectLst>
                  <a:latin typeface="Arial Rounded MT Bold" charset="0"/>
                  <a:cs typeface="Guttman Haim" pitchFamily="2" charset="-79"/>
                </a:rPr>
                <a:t>sp</a:t>
              </a:r>
            </a:p>
          </p:txBody>
        </p:sp>
        <p:cxnSp>
          <p:nvCxnSpPr>
            <p:cNvPr id="17" name="Straight Arrow Connector 16"/>
            <p:cNvCxnSpPr>
              <a:cxnSpLocks noChangeShapeType="1"/>
              <a:stCxn id="16" idx="2"/>
            </p:cNvCxnSpPr>
            <p:nvPr/>
          </p:nvCxnSpPr>
          <p:spPr bwMode="auto">
            <a:xfrm rot="10800000" flipV="1">
              <a:off x="8453438" y="2286000"/>
              <a:ext cx="1071562" cy="7143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xmlns="">
                  <a:noFill/>
                </a14:hiddenFill>
              </a:ext>
            </a:extLst>
          </p:spPr>
        </p:cxnSp>
        <p:sp>
          <p:nvSpPr>
            <p:cNvPr id="18" name="Rectangle 17"/>
            <p:cNvSpPr/>
            <p:nvPr/>
          </p:nvSpPr>
          <p:spPr bwMode="auto">
            <a:xfrm>
              <a:off x="5953126" y="2928939"/>
              <a:ext cx="1357313" cy="12144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2600" dirty="0">
                  <a:effectLst>
                    <a:outerShdw blurRad="38100" dist="38100" dir="2700000" algn="tl">
                      <a:srgbClr val="000000">
                        <a:alpha val="43137"/>
                      </a:srgbClr>
                    </a:outerShdw>
                  </a:effectLst>
                  <a:latin typeface="Arial Rounded MT Bold" charset="0"/>
                  <a:cs typeface="Guttman Haim" pitchFamily="2" charset="-79"/>
                </a:rPr>
                <a:t>Data</a:t>
              </a:r>
            </a:p>
            <a:p>
              <a:pPr algn="l" rtl="0" eaLnBrk="0" hangingPunct="0">
                <a:spcBef>
                  <a:spcPts val="600"/>
                </a:spcBef>
                <a:spcAft>
                  <a:spcPts val="300"/>
                </a:spcAft>
                <a:buClr>
                  <a:schemeClr val="tx1"/>
                </a:buClr>
                <a:defRPr/>
              </a:pPr>
              <a:r>
                <a:rPr kumimoji="1" lang="en-US" sz="600" dirty="0">
                  <a:effectLst>
                    <a:outerShdw blurRad="38100" dist="38100" dir="2700000" algn="tl">
                      <a:srgbClr val="000000">
                        <a:alpha val="43137"/>
                      </a:srgbClr>
                    </a:outerShdw>
                  </a:effectLst>
                  <a:latin typeface="Arial Rounded MT Bold" charset="0"/>
                  <a:cs typeface="Guttman Haim" pitchFamily="2" charset="-79"/>
                </a:rPr>
                <a:t>           </a:t>
              </a:r>
              <a:endParaRPr kumimoji="1" lang="en-US" sz="2600" dirty="0">
                <a:effectLst>
                  <a:outerShdw blurRad="38100" dist="38100" dir="2700000" algn="tl">
                    <a:srgbClr val="000000">
                      <a:alpha val="43137"/>
                    </a:srgbClr>
                  </a:outerShdw>
                </a:effectLst>
                <a:latin typeface="Arial Rounded MT Bold" charset="0"/>
                <a:cs typeface="Guttman Haim" pitchFamily="2" charset="-79"/>
              </a:endParaRPr>
            </a:p>
          </p:txBody>
        </p:sp>
        <p:sp>
          <p:nvSpPr>
            <p:cNvPr id="19" name="Rectangle 18"/>
            <p:cNvSpPr/>
            <p:nvPr/>
          </p:nvSpPr>
          <p:spPr bwMode="auto">
            <a:xfrm>
              <a:off x="3595689" y="5286375"/>
              <a:ext cx="357187"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R1</a:t>
              </a:r>
            </a:p>
          </p:txBody>
        </p:sp>
        <p:sp>
          <p:nvSpPr>
            <p:cNvPr id="20" name="Rectangle 41"/>
            <p:cNvSpPr/>
            <p:nvPr/>
          </p:nvSpPr>
          <p:spPr bwMode="auto">
            <a:xfrm>
              <a:off x="3952875" y="5286375"/>
              <a:ext cx="357188"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R2</a:t>
              </a:r>
            </a:p>
          </p:txBody>
        </p:sp>
        <p:sp>
          <p:nvSpPr>
            <p:cNvPr id="21" name="Rectangle 42"/>
            <p:cNvSpPr/>
            <p:nvPr/>
          </p:nvSpPr>
          <p:spPr bwMode="auto">
            <a:xfrm>
              <a:off x="4310064" y="5286375"/>
              <a:ext cx="357187"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R3</a:t>
              </a:r>
            </a:p>
          </p:txBody>
        </p:sp>
        <p:sp>
          <p:nvSpPr>
            <p:cNvPr id="22" name="Rectangle 43"/>
            <p:cNvSpPr/>
            <p:nvPr/>
          </p:nvSpPr>
          <p:spPr bwMode="auto">
            <a:xfrm>
              <a:off x="4667250" y="5286375"/>
              <a:ext cx="357188"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R4</a:t>
              </a:r>
            </a:p>
          </p:txBody>
        </p:sp>
        <p:sp>
          <p:nvSpPr>
            <p:cNvPr id="23" name="Rectangle 44"/>
            <p:cNvSpPr/>
            <p:nvPr/>
          </p:nvSpPr>
          <p:spPr bwMode="auto">
            <a:xfrm>
              <a:off x="5024439" y="5286375"/>
              <a:ext cx="357187"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R5</a:t>
              </a:r>
            </a:p>
          </p:txBody>
        </p:sp>
        <p:sp>
          <p:nvSpPr>
            <p:cNvPr id="24" name="Rectangle 45"/>
            <p:cNvSpPr/>
            <p:nvPr/>
          </p:nvSpPr>
          <p:spPr bwMode="auto">
            <a:xfrm>
              <a:off x="5381625" y="5286375"/>
              <a:ext cx="357188"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R6</a:t>
              </a:r>
            </a:p>
          </p:txBody>
        </p:sp>
        <p:sp>
          <p:nvSpPr>
            <p:cNvPr id="25" name="Rectangle 46"/>
            <p:cNvSpPr/>
            <p:nvPr/>
          </p:nvSpPr>
          <p:spPr bwMode="auto">
            <a:xfrm>
              <a:off x="5738814" y="5286375"/>
              <a:ext cx="357187"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R7</a:t>
              </a:r>
            </a:p>
          </p:txBody>
        </p:sp>
        <p:sp>
          <p:nvSpPr>
            <p:cNvPr id="26" name="Rectangle 47"/>
            <p:cNvSpPr/>
            <p:nvPr/>
          </p:nvSpPr>
          <p:spPr bwMode="auto">
            <a:xfrm>
              <a:off x="6096000" y="5286375"/>
              <a:ext cx="357188" cy="35718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lIns="36000"/>
            <a:lstStyle/>
            <a:p>
              <a:pPr algn="l" rtl="0" eaLnBrk="0" hangingPunct="0">
                <a:spcBef>
                  <a:spcPts val="600"/>
                </a:spcBef>
                <a:spcAft>
                  <a:spcPts val="300"/>
                </a:spcAft>
                <a:buClr>
                  <a:schemeClr val="tx1"/>
                </a:buClr>
                <a:defRPr/>
              </a:pPr>
              <a:r>
                <a:rPr kumimoji="1" lang="en-US" sz="1200">
                  <a:effectLst>
                    <a:outerShdw blurRad="38100" dist="38100" dir="2700000" algn="tl">
                      <a:srgbClr val="FFFFFF"/>
                    </a:outerShdw>
                  </a:effectLst>
                  <a:latin typeface="Arial Rounded MT Bold" pitchFamily="34" charset="0"/>
                  <a:cs typeface="Guttman Haim" pitchFamily="2" charset="-79"/>
                </a:rPr>
                <a:t>R8</a:t>
              </a:r>
            </a:p>
          </p:txBody>
        </p:sp>
        <p:cxnSp>
          <p:nvCxnSpPr>
            <p:cNvPr id="27" name="Straight Arrow Connector 49"/>
            <p:cNvCxnSpPr>
              <a:cxnSpLocks noChangeShapeType="1"/>
            </p:cNvCxnSpPr>
            <p:nvPr/>
          </p:nvCxnSpPr>
          <p:spPr bwMode="auto">
            <a:xfrm>
              <a:off x="5381625" y="3429001"/>
              <a:ext cx="857250" cy="1428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xmlns="">
                  <a:noFill/>
                </a14:hiddenFill>
              </a:ext>
            </a:extLst>
          </p:spPr>
        </p:cxnSp>
      </p:grpSp>
      <p:sp>
        <p:nvSpPr>
          <p:cNvPr id="6" name="מציין מיקום של מספר שקופית 5"/>
          <p:cNvSpPr>
            <a:spLocks noGrp="1"/>
          </p:cNvSpPr>
          <p:nvPr>
            <p:ph type="sldNum" sz="quarter" idx="12"/>
          </p:nvPr>
        </p:nvSpPr>
        <p:spPr/>
        <p:txBody>
          <a:bodyPr/>
          <a:lstStyle/>
          <a:p>
            <a:fld id="{6ED936FA-D0DD-4C43-A074-0D522D4EBD9B}" type="slidenum">
              <a:rPr lang="he-IL" smtClean="0"/>
              <a:pPr/>
              <a:t>96</a:t>
            </a:fld>
            <a:endParaRPr lang="he-IL" dirty="0"/>
          </a:p>
        </p:txBody>
      </p:sp>
    </p:spTree>
    <p:extLst>
      <p:ext uri="{BB962C8B-B14F-4D97-AF65-F5344CB8AC3E}">
        <p14:creationId xmlns:p14="http://schemas.microsoft.com/office/powerpoint/2010/main" xmlns="" val="964414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86657" y="99230"/>
            <a:ext cx="7015162" cy="1143000"/>
          </a:xfrm>
        </p:spPr>
        <p:txBody>
          <a:bodyPr vert="horz" lIns="92075" tIns="46038" rIns="92075" bIns="46038" rtlCol="1" anchor="ctr">
            <a:normAutofit/>
          </a:bodyPr>
          <a:lstStyle/>
          <a:p>
            <a:pPr eaLnBrk="1" hangingPunct="1"/>
            <a:r>
              <a:rPr lang="en-US" dirty="0">
                <a:solidFill>
                  <a:schemeClr val="bg1"/>
                </a:solidFill>
                <a:cs typeface="Times New Roman" panose="02020603050405020304" pitchFamily="18" charset="0"/>
              </a:rPr>
              <a:t>What a process sees (2)</a:t>
            </a:r>
          </a:p>
        </p:txBody>
      </p:sp>
      <p:sp>
        <p:nvSpPr>
          <p:cNvPr id="5" name="Content Placeholder 2"/>
          <p:cNvSpPr>
            <a:spLocks noGrp="1"/>
          </p:cNvSpPr>
          <p:nvPr>
            <p:ph idx="4294967295"/>
          </p:nvPr>
        </p:nvSpPr>
        <p:spPr>
          <a:xfrm>
            <a:off x="386219" y="1712891"/>
            <a:ext cx="10515600" cy="4351338"/>
          </a:xfrm>
        </p:spPr>
        <p:txBody>
          <a:bodyPr vert="horz" lIns="92075" tIns="46038" rIns="92075" bIns="46038" rtlCol="1">
            <a:normAutofit/>
          </a:bodyPr>
          <a:lstStyle/>
          <a:p>
            <a:pPr algn="l" rtl="0" eaLnBrk="1" hangingPunct="1"/>
            <a:r>
              <a:rPr lang="en-US" dirty="0" smtClean="0">
                <a:cs typeface="Arial" panose="020B0604020202020204" pitchFamily="34" charset="0"/>
              </a:rPr>
              <a:t>The process thinks that</a:t>
            </a:r>
          </a:p>
          <a:p>
            <a:pPr lvl="1" algn="l" rtl="0" eaLnBrk="1" hangingPunct="1"/>
            <a:r>
              <a:rPr lang="en-US" dirty="0" smtClean="0">
                <a:cs typeface="Arial" panose="020B0604020202020204" pitchFamily="34" charset="0"/>
              </a:rPr>
              <a:t>All the memory belongs to it</a:t>
            </a:r>
          </a:p>
          <a:p>
            <a:pPr lvl="2" algn="l" rtl="0" eaLnBrk="1" hangingPunct="1"/>
            <a:r>
              <a:rPr lang="en-US" dirty="0" smtClean="0">
                <a:cs typeface="Arial" panose="020B0604020202020204" pitchFamily="34" charset="0"/>
              </a:rPr>
              <a:t>Text</a:t>
            </a:r>
          </a:p>
          <a:p>
            <a:pPr lvl="2" algn="l" rtl="0" eaLnBrk="1" hangingPunct="1"/>
            <a:r>
              <a:rPr lang="en-US" dirty="0" smtClean="0">
                <a:cs typeface="Arial" panose="020B0604020202020204" pitchFamily="34" charset="0"/>
              </a:rPr>
              <a:t>Stack</a:t>
            </a:r>
          </a:p>
          <a:p>
            <a:pPr lvl="2" algn="l" rtl="0" eaLnBrk="1" hangingPunct="1"/>
            <a:r>
              <a:rPr lang="en-US" dirty="0" smtClean="0">
                <a:cs typeface="Arial" panose="020B0604020202020204" pitchFamily="34" charset="0"/>
              </a:rPr>
              <a:t>Data</a:t>
            </a:r>
          </a:p>
          <a:p>
            <a:pPr lvl="1" algn="l" rtl="0" eaLnBrk="1" hangingPunct="1"/>
            <a:r>
              <a:rPr lang="en-US" dirty="0" smtClean="0">
                <a:cs typeface="Arial" panose="020B0604020202020204" pitchFamily="34" charset="0"/>
              </a:rPr>
              <a:t>The registers will change only as an effect of its code</a:t>
            </a:r>
          </a:p>
          <a:p>
            <a:pPr lvl="1" algn="l" rtl="0" eaLnBrk="1" hangingPunct="1">
              <a:buFont typeface="Wingdings" panose="05000000000000000000" pitchFamily="2" charset="2"/>
              <a:buNone/>
            </a:pPr>
            <a:endParaRPr lang="en-US" dirty="0" smtClean="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97</a:t>
            </a:fld>
            <a:endParaRPr lang="he-IL" dirty="0"/>
          </a:p>
        </p:txBody>
      </p:sp>
    </p:spTree>
    <p:extLst>
      <p:ext uri="{BB962C8B-B14F-4D97-AF65-F5344CB8AC3E}">
        <p14:creationId xmlns:p14="http://schemas.microsoft.com/office/powerpoint/2010/main" xmlns="" val="27623427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622115" y="122911"/>
            <a:ext cx="8229600" cy="1143000"/>
          </a:xfrm>
        </p:spPr>
        <p:txBody>
          <a:bodyPr vert="horz" lIns="92075" tIns="46038" rIns="92075" bIns="46038" rtlCol="1" anchor="ctr">
            <a:normAutofit/>
          </a:bodyPr>
          <a:lstStyle/>
          <a:p>
            <a:r>
              <a:rPr lang="en-US" dirty="0">
                <a:solidFill>
                  <a:schemeClr val="bg1"/>
                </a:solidFill>
                <a:cs typeface="Times New Roman" panose="02020603050405020304" pitchFamily="18" charset="0"/>
              </a:rPr>
              <a:t>Context switch</a:t>
            </a:r>
          </a:p>
        </p:txBody>
      </p:sp>
      <p:sp>
        <p:nvSpPr>
          <p:cNvPr id="5" name="Content Placeholder 2"/>
          <p:cNvSpPr>
            <a:spLocks noGrp="1"/>
          </p:cNvSpPr>
          <p:nvPr>
            <p:ph idx="4294967295"/>
          </p:nvPr>
        </p:nvSpPr>
        <p:spPr>
          <a:xfrm>
            <a:off x="336115" y="1800573"/>
            <a:ext cx="10515600" cy="4351338"/>
          </a:xfrm>
        </p:spPr>
        <p:txBody>
          <a:bodyPr vert="horz" lIns="92075" tIns="46038" rIns="92075" bIns="46038" rtlCol="1">
            <a:normAutofit/>
          </a:bodyPr>
          <a:lstStyle/>
          <a:p>
            <a:pPr algn="l" rtl="0" eaLnBrk="1" hangingPunct="1"/>
            <a:r>
              <a:rPr lang="en-US" sz="2200" dirty="0" smtClean="0">
                <a:cs typeface="Arial" panose="020B0604020202020204" pitchFamily="34" charset="0"/>
              </a:rPr>
              <a:t>Multiple processes may be ready </a:t>
            </a:r>
            <a:r>
              <a:rPr lang="en-US" sz="2200" dirty="0">
                <a:cs typeface="Arial" panose="020B0604020202020204" pitchFamily="34" charset="0"/>
              </a:rPr>
              <a:t>to </a:t>
            </a:r>
            <a:r>
              <a:rPr lang="en-US" sz="2200" dirty="0" smtClean="0">
                <a:cs typeface="Arial" panose="020B0604020202020204" pitchFamily="34" charset="0"/>
              </a:rPr>
              <a:t>run at any single moment</a:t>
            </a:r>
            <a:endParaRPr lang="en-US" sz="2200" dirty="0">
              <a:cs typeface="Arial" panose="020B0604020202020204" pitchFamily="34" charset="0"/>
            </a:endParaRPr>
          </a:p>
          <a:p>
            <a:pPr algn="l" rtl="0" eaLnBrk="1" hangingPunct="1"/>
            <a:r>
              <a:rPr lang="en-US" sz="2200" dirty="0">
                <a:cs typeface="Arial" panose="020B0604020202020204" pitchFamily="34" charset="0"/>
              </a:rPr>
              <a:t>Only some of the processes </a:t>
            </a:r>
            <a:r>
              <a:rPr lang="en-US" sz="2200" dirty="0" smtClean="0">
                <a:cs typeface="Arial" panose="020B0604020202020204" pitchFamily="34" charset="0"/>
              </a:rPr>
              <a:t>may be executed in parallel</a:t>
            </a:r>
          </a:p>
          <a:p>
            <a:pPr lvl="1" algn="l" rtl="0"/>
            <a:r>
              <a:rPr lang="en-US" sz="1800" dirty="0" smtClean="0">
                <a:cs typeface="Arial" panose="020B0604020202020204" pitchFamily="34" charset="0"/>
              </a:rPr>
              <a:t>Depending on how </a:t>
            </a:r>
            <a:r>
              <a:rPr lang="en-US" sz="1800" dirty="0">
                <a:cs typeface="Arial" panose="020B0604020202020204" pitchFamily="34" charset="0"/>
              </a:rPr>
              <a:t>many </a:t>
            </a:r>
            <a:r>
              <a:rPr lang="en-US" sz="1800" dirty="0" smtClean="0">
                <a:cs typeface="Arial" panose="020B0604020202020204" pitchFamily="34" charset="0"/>
              </a:rPr>
              <a:t>execution contexts the </a:t>
            </a:r>
            <a:r>
              <a:rPr lang="en-US" sz="1800" dirty="0">
                <a:cs typeface="Arial" panose="020B0604020202020204" pitchFamily="34" charset="0"/>
              </a:rPr>
              <a:t>hardware </a:t>
            </a:r>
            <a:r>
              <a:rPr lang="en-US" sz="1800" dirty="0" smtClean="0">
                <a:cs typeface="Arial" panose="020B0604020202020204" pitchFamily="34" charset="0"/>
              </a:rPr>
              <a:t>has</a:t>
            </a:r>
            <a:endParaRPr lang="en-US" sz="1800" dirty="0">
              <a:cs typeface="Arial" panose="020B0604020202020204" pitchFamily="34" charset="0"/>
            </a:endParaRPr>
          </a:p>
          <a:p>
            <a:pPr algn="l" rtl="0" eaLnBrk="1" hangingPunct="1"/>
            <a:r>
              <a:rPr lang="en-US" sz="2200" dirty="0" smtClean="0">
                <a:cs typeface="Arial" panose="020B0604020202020204" pitchFamily="34" charset="0"/>
              </a:rPr>
              <a:t>Running all processes concurrently is achieved by time sharing the CPU</a:t>
            </a:r>
          </a:p>
          <a:p>
            <a:pPr lvl="1" algn="l" rtl="0"/>
            <a:r>
              <a:rPr lang="en-US" sz="1800" dirty="0" smtClean="0">
                <a:cs typeface="Arial" panose="020B0604020202020204" pitchFamily="34" charset="0"/>
              </a:rPr>
              <a:t>Each process is run for a short period of time (typically 10ms)</a:t>
            </a:r>
          </a:p>
          <a:p>
            <a:pPr lvl="1" algn="l" rtl="0"/>
            <a:r>
              <a:rPr lang="en-US" sz="1800" dirty="0" smtClean="0">
                <a:cs typeface="Arial" panose="020B0604020202020204" pitchFamily="34" charset="0"/>
              </a:rPr>
              <a:t>After this time expires, the CPU switches the execution context to another process</a:t>
            </a:r>
          </a:p>
          <a:p>
            <a:pPr algn="l" rtl="0" eaLnBrk="1" hangingPunct="1"/>
            <a:r>
              <a:rPr lang="en-US" sz="2200" dirty="0" smtClean="0">
                <a:cs typeface="Arial" panose="020B0604020202020204" pitchFamily="34" charset="0"/>
              </a:rPr>
              <a:t>A context switch entails</a:t>
            </a:r>
          </a:p>
          <a:p>
            <a:pPr lvl="1" algn="l" rtl="0"/>
            <a:r>
              <a:rPr lang="en-US" sz="1800" dirty="0" smtClean="0">
                <a:cs typeface="Arial" panose="020B0604020202020204" pitchFamily="34" charset="0"/>
              </a:rPr>
              <a:t>Saving the CPU context (instruction pointer, registers, etc.) of the current process</a:t>
            </a:r>
          </a:p>
          <a:p>
            <a:pPr lvl="1" algn="l" rtl="0"/>
            <a:r>
              <a:rPr lang="en-US" sz="1800" dirty="0" smtClean="0">
                <a:cs typeface="Arial" panose="020B0604020202020204" pitchFamily="34" charset="0"/>
              </a:rPr>
              <a:t>Changing the address space</a:t>
            </a:r>
          </a:p>
          <a:p>
            <a:pPr lvl="1" algn="l" rtl="0"/>
            <a:r>
              <a:rPr lang="en-US" sz="1800" dirty="0" smtClean="0">
                <a:cs typeface="Arial" panose="020B0604020202020204" pitchFamily="34" charset="0"/>
              </a:rPr>
              <a:t>Loading the saved CPU context of target process and resuming execution</a:t>
            </a:r>
          </a:p>
          <a:p>
            <a:pPr algn="l" rtl="0" eaLnBrk="1" hangingPunct="1"/>
            <a:r>
              <a:rPr lang="en-US" sz="2200" dirty="0" smtClean="0">
                <a:cs typeface="Arial" panose="020B0604020202020204" pitchFamily="34" charset="0"/>
              </a:rPr>
              <a:t>Processes are unaware of context switch</a:t>
            </a:r>
          </a:p>
          <a:p>
            <a:pPr lvl="1" algn="l" rtl="0"/>
            <a:r>
              <a:rPr lang="en-US" sz="1800" dirty="0" smtClean="0">
                <a:cs typeface="Arial" panose="020B0604020202020204" pitchFamily="34" charset="0"/>
              </a:rPr>
              <a:t>Occasionally, some instructions take a long time to complete…</a:t>
            </a:r>
            <a:endParaRPr lang="en-US" sz="1800" dirty="0">
              <a:cs typeface="Arial" panose="020B0604020202020204" pitchFamily="34" charset="0"/>
            </a:endParaRPr>
          </a:p>
          <a:p>
            <a:pPr algn="l" rtl="0" eaLnBrk="1" hangingPunct="1"/>
            <a:endParaRPr lang="en-US" sz="2000" dirty="0">
              <a:cs typeface="Arial" panose="020B0604020202020204" pitchFamily="34" charset="0"/>
            </a:endParaRPr>
          </a:p>
        </p:txBody>
      </p:sp>
      <p:sp>
        <p:nvSpPr>
          <p:cNvPr id="8" name="מציין מיקום של מספר שקופית 7"/>
          <p:cNvSpPr>
            <a:spLocks noGrp="1"/>
          </p:cNvSpPr>
          <p:nvPr>
            <p:ph type="sldNum" sz="quarter" idx="12"/>
          </p:nvPr>
        </p:nvSpPr>
        <p:spPr/>
        <p:txBody>
          <a:bodyPr/>
          <a:lstStyle/>
          <a:p>
            <a:fld id="{6ED936FA-D0DD-4C43-A074-0D522D4EBD9B}" type="slidenum">
              <a:rPr lang="he-IL" smtClean="0"/>
              <a:pPr/>
              <a:t>98</a:t>
            </a:fld>
            <a:endParaRPr lang="he-IL" dirty="0"/>
          </a:p>
        </p:txBody>
      </p:sp>
    </p:spTree>
    <p:extLst>
      <p:ext uri="{BB962C8B-B14F-4D97-AF65-F5344CB8AC3E}">
        <p14:creationId xmlns:p14="http://schemas.microsoft.com/office/powerpoint/2010/main" xmlns="" val="25489141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2638817" y="21432"/>
            <a:ext cx="8229600" cy="1143000"/>
          </a:xfrm>
        </p:spPr>
        <p:txBody>
          <a:bodyPr>
            <a:normAutofit/>
          </a:bodyPr>
          <a:lstStyle/>
          <a:p>
            <a:r>
              <a:rPr lang="en-US" dirty="0">
                <a:solidFill>
                  <a:schemeClr val="bg1"/>
                </a:solidFill>
                <a:cs typeface="Times New Roman" panose="02020603050405020304" pitchFamily="18" charset="0"/>
              </a:rPr>
              <a:t>Process Hierarchy</a:t>
            </a:r>
          </a:p>
        </p:txBody>
      </p:sp>
      <p:sp>
        <p:nvSpPr>
          <p:cNvPr id="99333" name="Rectangle 3"/>
          <p:cNvSpPr>
            <a:spLocks noGrp="1" noChangeArrowheads="1"/>
          </p:cNvSpPr>
          <p:nvPr>
            <p:ph idx="1"/>
          </p:nvPr>
        </p:nvSpPr>
        <p:spPr/>
        <p:txBody>
          <a:bodyPr>
            <a:normAutofit lnSpcReduction="10000"/>
          </a:bodyPr>
          <a:lstStyle/>
          <a:p>
            <a:pPr algn="l" rtl="0" eaLnBrk="1" hangingPunct="1">
              <a:lnSpc>
                <a:spcPct val="90000"/>
              </a:lnSpc>
            </a:pPr>
            <a:r>
              <a:rPr lang="en-US" sz="2400" dirty="0" smtClean="0">
                <a:cs typeface="Arial" panose="020B0604020202020204" pitchFamily="34" charset="0"/>
              </a:rPr>
              <a:t>Linux </a:t>
            </a:r>
            <a:r>
              <a:rPr lang="en-US" sz="2400" dirty="0">
                <a:cs typeface="Arial" panose="020B0604020202020204" pitchFamily="34" charset="0"/>
              </a:rPr>
              <a:t>processes are arranged in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father-son</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hierarchy.</a:t>
            </a:r>
          </a:p>
          <a:p>
            <a:pPr algn="l" rtl="0" eaLnBrk="1" hangingPunct="1">
              <a:lnSpc>
                <a:spcPct val="90000"/>
              </a:lnSpc>
            </a:pPr>
            <a:r>
              <a:rPr lang="en-US" sz="2400" dirty="0">
                <a:cs typeface="Arial" panose="020B0604020202020204" pitchFamily="34" charset="0"/>
              </a:rPr>
              <a:t>Each process can create other processes (child processes</a:t>
            </a:r>
            <a:r>
              <a:rPr lang="en-US" sz="2400" dirty="0" smtClean="0">
                <a:cs typeface="Arial" panose="020B0604020202020204" pitchFamily="34" charset="0"/>
              </a:rPr>
              <a:t>).</a:t>
            </a:r>
          </a:p>
          <a:p>
            <a:pPr lvl="1" algn="l" rtl="0"/>
            <a:r>
              <a:rPr lang="en-US" sz="2000" dirty="0" smtClean="0">
                <a:cs typeface="Arial" panose="020B0604020202020204" pitchFamily="34" charset="0"/>
              </a:rPr>
              <a:t>Child processes “know” their parent</a:t>
            </a:r>
            <a:endParaRPr lang="en-US" sz="2000" dirty="0">
              <a:cs typeface="Arial" panose="020B0604020202020204" pitchFamily="34" charset="0"/>
            </a:endParaRPr>
          </a:p>
          <a:p>
            <a:pPr algn="l" rtl="0" eaLnBrk="1" hangingPunct="1">
              <a:lnSpc>
                <a:spcPct val="90000"/>
              </a:lnSpc>
            </a:pPr>
            <a:r>
              <a:rPr lang="en-US" sz="2400" dirty="0">
                <a:cs typeface="Arial" panose="020B0604020202020204" pitchFamily="34" charset="0"/>
              </a:rPr>
              <a:t>The father (or mother</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of all processes is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init</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which is created when the system starts-up.</a:t>
            </a:r>
          </a:p>
          <a:p>
            <a:pPr algn="l" rtl="0" eaLnBrk="1" hangingPunct="1">
              <a:lnSpc>
                <a:spcPct val="90000"/>
              </a:lnSpc>
            </a:pP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init</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creates all other initial system daemons. </a:t>
            </a:r>
          </a:p>
          <a:p>
            <a:pPr algn="l" rtl="0" eaLnBrk="1" hangingPunct="1">
              <a:lnSpc>
                <a:spcPct val="90000"/>
              </a:lnSpc>
            </a:pPr>
            <a:r>
              <a:rPr lang="en-US" sz="2400" dirty="0">
                <a:cs typeface="Arial" panose="020B0604020202020204" pitchFamily="34" charset="0"/>
              </a:rPr>
              <a:t>When a parent process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dies</a:t>
            </a:r>
            <a:r>
              <a:rPr lang="en-US" sz="2400" dirty="0" smtClean="0">
                <a:latin typeface="Times New Roman" panose="02020603050405020304" pitchFamily="18" charset="0"/>
                <a:cs typeface="Arial" panose="020B0604020202020204" pitchFamily="34" charset="0"/>
              </a:rPr>
              <a:t>”</a:t>
            </a:r>
            <a:r>
              <a:rPr lang="en-US" sz="2400" dirty="0" smtClean="0">
                <a:cs typeface="Arial" panose="020B0604020202020204" pitchFamily="34" charset="0"/>
              </a:rPr>
              <a:t>, the </a:t>
            </a:r>
            <a:r>
              <a:rPr lang="en-US" sz="2400" dirty="0">
                <a:cs typeface="Arial" panose="020B0604020202020204" pitchFamily="34" charset="0"/>
              </a:rPr>
              <a:t>child can either </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die</a:t>
            </a:r>
            <a:r>
              <a:rPr lang="en-US" sz="2400" dirty="0">
                <a:latin typeface="Times New Roman" panose="02020603050405020304" pitchFamily="18" charset="0"/>
                <a:cs typeface="Arial" panose="020B0604020202020204" pitchFamily="34" charset="0"/>
              </a:rPr>
              <a:t>”</a:t>
            </a:r>
            <a:r>
              <a:rPr lang="en-US" sz="2400" dirty="0">
                <a:cs typeface="Arial" panose="020B0604020202020204" pitchFamily="34" charset="0"/>
              </a:rPr>
              <a:t> </a:t>
            </a:r>
            <a:r>
              <a:rPr lang="en-US" sz="2400" dirty="0" smtClean="0">
                <a:cs typeface="Arial" panose="020B0604020202020204" pitchFamily="34" charset="0"/>
              </a:rPr>
              <a:t>too </a:t>
            </a:r>
            <a:r>
              <a:rPr lang="en-US" sz="2400" dirty="0">
                <a:cs typeface="Arial" panose="020B0604020202020204" pitchFamily="34" charset="0"/>
              </a:rPr>
              <a:t>or keep running and become the child of </a:t>
            </a:r>
            <a:r>
              <a:rPr lang="en-US" sz="2400" dirty="0">
                <a:latin typeface="Times New Roman" panose="02020603050405020304" pitchFamily="18" charset="0"/>
                <a:cs typeface="Arial" panose="020B0604020202020204" pitchFamily="34" charset="0"/>
              </a:rPr>
              <a:t>“</a:t>
            </a:r>
            <a:r>
              <a:rPr lang="en-US" sz="2400" dirty="0" err="1">
                <a:cs typeface="Arial" panose="020B0604020202020204" pitchFamily="34" charset="0"/>
              </a:rPr>
              <a:t>init</a:t>
            </a:r>
            <a:r>
              <a:rPr lang="en-US" sz="2400" dirty="0" smtClean="0">
                <a:latin typeface="Times New Roman" panose="02020603050405020304" pitchFamily="18" charset="0"/>
                <a:cs typeface="Arial" panose="020B0604020202020204" pitchFamily="34" charset="0"/>
              </a:rPr>
              <a:t>”</a:t>
            </a:r>
            <a:r>
              <a:rPr lang="en-US" sz="2400" dirty="0" smtClean="0">
                <a:cs typeface="Arial" panose="020B0604020202020204" pitchFamily="34" charset="0"/>
              </a:rPr>
              <a:t>.</a:t>
            </a:r>
          </a:p>
          <a:p>
            <a:pPr lvl="1" algn="l" rtl="0"/>
            <a:r>
              <a:rPr lang="en-US" sz="2000" dirty="0" smtClean="0">
                <a:cs typeface="Arial" panose="020B0604020202020204" pitchFamily="34" charset="0"/>
              </a:rPr>
              <a:t>This </a:t>
            </a:r>
            <a:r>
              <a:rPr lang="en-US" sz="2000" dirty="0">
                <a:cs typeface="Arial" panose="020B0604020202020204" pitchFamily="34" charset="0"/>
              </a:rPr>
              <a:t>behavior depends on a flag </a:t>
            </a:r>
            <a:r>
              <a:rPr lang="en-US" sz="2000" dirty="0" smtClean="0">
                <a:cs typeface="Arial" panose="020B0604020202020204" pitchFamily="34" charset="0"/>
              </a:rPr>
              <a:t>during </a:t>
            </a:r>
            <a:r>
              <a:rPr lang="en-US" sz="2000" dirty="0">
                <a:cs typeface="Arial" panose="020B0604020202020204" pitchFamily="34" charset="0"/>
              </a:rPr>
              <a:t>child process </a:t>
            </a:r>
            <a:r>
              <a:rPr lang="en-US" sz="2000" dirty="0" smtClean="0">
                <a:cs typeface="Arial" panose="020B0604020202020204" pitchFamily="34" charset="0"/>
              </a:rPr>
              <a:t>creation</a:t>
            </a:r>
          </a:p>
          <a:p>
            <a:pPr algn="l" rtl="0"/>
            <a:r>
              <a:rPr lang="en-US" dirty="0">
                <a:cs typeface="Arial" panose="020B0604020202020204" pitchFamily="34" charset="0"/>
              </a:rPr>
              <a:t>Once a child process dies – the father process is </a:t>
            </a:r>
            <a:r>
              <a:rPr lang="en-US" dirty="0" smtClean="0">
                <a:cs typeface="Arial" panose="020B0604020202020204" pitchFamily="34" charset="0"/>
              </a:rPr>
              <a:t>notified.</a:t>
            </a:r>
          </a:p>
          <a:p>
            <a:pPr lvl="1" algn="l" rtl="0"/>
            <a:r>
              <a:rPr lang="en-US" dirty="0" smtClean="0">
                <a:cs typeface="Arial" panose="020B0604020202020204" pitchFamily="34" charset="0"/>
              </a:rPr>
              <a:t>Until </a:t>
            </a:r>
            <a:r>
              <a:rPr lang="en-US" dirty="0">
                <a:cs typeface="Arial" panose="020B0604020202020204" pitchFamily="34" charset="0"/>
              </a:rPr>
              <a:t>the </a:t>
            </a:r>
            <a:r>
              <a:rPr lang="en-US" dirty="0" smtClean="0">
                <a:cs typeface="Arial" panose="020B0604020202020204" pitchFamily="34" charset="0"/>
              </a:rPr>
              <a:t>exit status is read by the father process the </a:t>
            </a:r>
            <a:r>
              <a:rPr lang="en-US" dirty="0">
                <a:cs typeface="Arial" panose="020B0604020202020204" pitchFamily="34" charset="0"/>
              </a:rPr>
              <a:t>child process is </a:t>
            </a:r>
            <a:r>
              <a:rPr lang="en-US" dirty="0">
                <a:solidFill>
                  <a:srgbClr val="0066FF"/>
                </a:solidFill>
                <a:cs typeface="Arial" panose="020B0604020202020204" pitchFamily="34" charset="0"/>
              </a:rPr>
              <a:t>defunct</a:t>
            </a:r>
            <a:r>
              <a:rPr lang="en-US" dirty="0" smtClean="0">
                <a:solidFill>
                  <a:srgbClr val="0066FF"/>
                </a:solidFill>
                <a:cs typeface="Arial" panose="020B0604020202020204" pitchFamily="34" charset="0"/>
              </a:rPr>
              <a:t>.</a:t>
            </a:r>
            <a:endParaRPr lang="en-US" dirty="0">
              <a:solidFill>
                <a:srgbClr val="0066FF"/>
              </a:solidFil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fld id="{6ED936FA-D0DD-4C43-A074-0D522D4EBD9B}" type="slidenum">
              <a:rPr lang="he-IL" smtClean="0"/>
              <a:pPr/>
              <a:t>99</a:t>
            </a:fld>
            <a:endParaRPr lang="he-IL" dirty="0"/>
          </a:p>
        </p:txBody>
      </p:sp>
    </p:spTree>
    <p:extLst>
      <p:ext uri="{BB962C8B-B14F-4D97-AF65-F5344CB8AC3E}">
        <p14:creationId xmlns:p14="http://schemas.microsoft.com/office/powerpoint/2010/main" xmlns="" val="32323057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עיצוב מותאם אישית">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ערכת נושא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ערכת נושא2" id="{67A4BDC4-F03D-4D80-BA18-E82909C3B2E4}" vid="{6842BC8A-926D-4909-8952-3BD5A81D83EC}"/>
    </a:ext>
  </a:extLst>
</a:theme>
</file>

<file path=ppt/theme/theme4.xml><?xml version="1.0" encoding="utf-8"?>
<a:theme xmlns:a="http://schemas.openxmlformats.org/drawingml/2006/main" name="1_ערכת נושא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ערכת נושא2" id="{67A4BDC4-F03D-4D80-BA18-E82909C3B2E4}" vid="{6842BC8A-926D-4909-8952-3BD5A81D83EC}"/>
    </a:ext>
  </a:extLst>
</a:theme>
</file>

<file path=ppt/theme/theme5.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14256</Words>
  <Application>Microsoft Office PowerPoint</Application>
  <PresentationFormat>Custom</PresentationFormat>
  <Paragraphs>3417</Paragraphs>
  <Slides>265</Slides>
  <Notes>69</Notes>
  <HiddenSlides>2</HiddenSlides>
  <MMClips>0</MMClips>
  <ScaleCrop>false</ScaleCrop>
  <HeadingPairs>
    <vt:vector size="4" baseType="variant">
      <vt:variant>
        <vt:lpstr>Theme</vt:lpstr>
      </vt:variant>
      <vt:variant>
        <vt:i4>4</vt:i4>
      </vt:variant>
      <vt:variant>
        <vt:lpstr>Slide Titles</vt:lpstr>
      </vt:variant>
      <vt:variant>
        <vt:i4>265</vt:i4>
      </vt:variant>
    </vt:vector>
  </HeadingPairs>
  <TitlesOfParts>
    <vt:vector size="269" baseType="lpstr">
      <vt:lpstr>עיצוב מותאם אישית</vt:lpstr>
      <vt:lpstr>1_ערכת נושא Office</vt:lpstr>
      <vt:lpstr>ערכת נושא2</vt:lpstr>
      <vt:lpstr>1_ערכת נושא2</vt:lpstr>
      <vt:lpstr>Basic Linux Scripting</vt:lpstr>
      <vt:lpstr>Slide 2</vt:lpstr>
      <vt:lpstr>Introduction to Linux</vt:lpstr>
      <vt:lpstr>Unix and Linux history</vt:lpstr>
      <vt:lpstr>Unix evolution  </vt:lpstr>
      <vt:lpstr>Components of Linux</vt:lpstr>
      <vt:lpstr>Kernel</vt:lpstr>
      <vt:lpstr>Shells</vt:lpstr>
      <vt:lpstr>Logging to the system</vt:lpstr>
      <vt:lpstr>Command structure</vt:lpstr>
      <vt:lpstr>Useful commands</vt:lpstr>
      <vt:lpstr>Reference Manual</vt:lpstr>
      <vt:lpstr>Structure of man page</vt:lpstr>
      <vt:lpstr>man command</vt:lpstr>
      <vt:lpstr>כניסה למערכת - תרגול</vt:lpstr>
      <vt:lpstr>Linux directory tree</vt:lpstr>
      <vt:lpstr>Pathname</vt:lpstr>
      <vt:lpstr>Directories</vt:lpstr>
      <vt:lpstr>Directories (cont…)</vt:lpstr>
      <vt:lpstr>ls command</vt:lpstr>
      <vt:lpstr>Creating files</vt:lpstr>
      <vt:lpstr>Deleting files</vt:lpstr>
      <vt:lpstr>Creating Directories</vt:lpstr>
      <vt:lpstr>Using Directories</vt:lpstr>
      <vt:lpstr>Deleting Directories</vt:lpstr>
      <vt:lpstr>File Name Generation</vt:lpstr>
      <vt:lpstr>File Name Generation </vt:lpstr>
      <vt:lpstr>מערכת הקבצים – תרגול</vt:lpstr>
      <vt:lpstr>מערכת הקבצים – תרגול (המשך)</vt:lpstr>
      <vt:lpstr>Working with the shell</vt:lpstr>
      <vt:lpstr>Introduction</vt:lpstr>
      <vt:lpstr>The shell’s functionalities</vt:lpstr>
      <vt:lpstr>Bash as shell example</vt:lpstr>
      <vt:lpstr>Variables - explanation</vt:lpstr>
      <vt:lpstr>Variables (cont.)</vt:lpstr>
      <vt:lpstr>Variables (cont.)</vt:lpstr>
      <vt:lpstr>Variables scopes</vt:lpstr>
      <vt:lpstr>Local Variables</vt:lpstr>
      <vt:lpstr>Environment Variables</vt:lpstr>
      <vt:lpstr>Environment Variables</vt:lpstr>
      <vt:lpstr>Local &amp; Environment Variables</vt:lpstr>
      <vt:lpstr>Expressions</vt:lpstr>
      <vt:lpstr>Expressions (cont.)</vt:lpstr>
      <vt:lpstr>Simpler way to do calculation</vt:lpstr>
      <vt:lpstr>History Command</vt:lpstr>
      <vt:lpstr>History Command</vt:lpstr>
      <vt:lpstr>History Command - Examples</vt:lpstr>
      <vt:lpstr>History size</vt:lpstr>
      <vt:lpstr>alias command</vt:lpstr>
      <vt:lpstr>alias command</vt:lpstr>
      <vt:lpstr>Login scripts</vt:lpstr>
      <vt:lpstr>Shell startup scripts</vt:lpstr>
      <vt:lpstr>Logout script</vt:lpstr>
      <vt:lpstr>File name completion</vt:lpstr>
      <vt:lpstr>תרגול</vt:lpstr>
      <vt:lpstr>I/O Redirection</vt:lpstr>
      <vt:lpstr>I/O Redirection</vt:lpstr>
      <vt:lpstr>I/O Redirection (cont…)</vt:lpstr>
      <vt:lpstr>Special files to notice</vt:lpstr>
      <vt:lpstr>Piplelines</vt:lpstr>
      <vt:lpstr>Piplelines</vt:lpstr>
      <vt:lpstr>Piplelines and stderrr</vt:lpstr>
      <vt:lpstr>Filters</vt:lpstr>
      <vt:lpstr>Command Line Substitution – `cmd`</vt:lpstr>
      <vt:lpstr>Command line substitution - $(cmd) </vt:lpstr>
      <vt:lpstr>Expressions revisited</vt:lpstr>
      <vt:lpstr>Strings and interpolation in Bash</vt:lpstr>
      <vt:lpstr>Strings and interpolation in Bash</vt:lpstr>
      <vt:lpstr>Strings and interpolation in Bash</vt:lpstr>
      <vt:lpstr>Bash interpolation – Examples</vt:lpstr>
      <vt:lpstr>Strings and interpolation in Bash</vt:lpstr>
      <vt:lpstr>Sub-Shell</vt:lpstr>
      <vt:lpstr>תרגול</vt:lpstr>
      <vt:lpstr>Regular Expressions &amp; Filters</vt:lpstr>
      <vt:lpstr>Metacharacters</vt:lpstr>
      <vt:lpstr>Metacharacters - Examples</vt:lpstr>
      <vt:lpstr>Filters</vt:lpstr>
      <vt:lpstr>wc</vt:lpstr>
      <vt:lpstr>echo</vt:lpstr>
      <vt:lpstr>grep (g/regexp/p)(1/3)</vt:lpstr>
      <vt:lpstr>grep (g/regexp/p) (2/3)</vt:lpstr>
      <vt:lpstr>grep (g/regexp/p) (3/3)</vt:lpstr>
      <vt:lpstr>egrep</vt:lpstr>
      <vt:lpstr>sort</vt:lpstr>
      <vt:lpstr>cut</vt:lpstr>
      <vt:lpstr>sed</vt:lpstr>
      <vt:lpstr>Sed (cont…)</vt:lpstr>
      <vt:lpstr>tee</vt:lpstr>
      <vt:lpstr>Other Commands </vt:lpstr>
      <vt:lpstr>Other Commands (2)</vt:lpstr>
      <vt:lpstr>פילטרים - תרגול</vt:lpstr>
      <vt:lpstr>פילטרים – תרגול (2)</vt:lpstr>
      <vt:lpstr>Process Management</vt:lpstr>
      <vt:lpstr>Multi processes OS</vt:lpstr>
      <vt:lpstr>Process</vt:lpstr>
      <vt:lpstr>What a process sees (1)</vt:lpstr>
      <vt:lpstr>What a process sees (2)</vt:lpstr>
      <vt:lpstr>Context switch</vt:lpstr>
      <vt:lpstr>Process Hierarchy</vt:lpstr>
      <vt:lpstr>Process Hierarchy (cont.)</vt:lpstr>
      <vt:lpstr>ps</vt:lpstr>
      <vt:lpstr>Process Information</vt:lpstr>
      <vt:lpstr>ps - example</vt:lpstr>
      <vt:lpstr>ps - example</vt:lpstr>
      <vt:lpstr>Jobs</vt:lpstr>
      <vt:lpstr>Jobs (2)</vt:lpstr>
      <vt:lpstr>Jobs (3)</vt:lpstr>
      <vt:lpstr>IPC</vt:lpstr>
      <vt:lpstr>Signals</vt:lpstr>
      <vt:lpstr>Sending Signals</vt:lpstr>
      <vt:lpstr>Catching Signals - sh</vt:lpstr>
      <vt:lpstr>Process Creation under the hood</vt:lpstr>
      <vt:lpstr>Running a script</vt:lpstr>
      <vt:lpstr>Processes and Threads</vt:lpstr>
      <vt:lpstr>Slide 115</vt:lpstr>
      <vt:lpstr>File System “logical view”</vt:lpstr>
      <vt:lpstr>File System “Physical view”</vt:lpstr>
      <vt:lpstr>The Gap</vt:lpstr>
      <vt:lpstr>Putting it all together</vt:lpstr>
      <vt:lpstr>FileSystems</vt:lpstr>
      <vt:lpstr>df</vt:lpstr>
      <vt:lpstr>Files</vt:lpstr>
      <vt:lpstr>File inodes</vt:lpstr>
      <vt:lpstr>Directories</vt:lpstr>
      <vt:lpstr>Directories (cont.)</vt:lpstr>
      <vt:lpstr>Example: Opening /home/roee/movies/Aba_ganuv_1.avi  </vt:lpstr>
      <vt:lpstr>Inode contents</vt:lpstr>
      <vt:lpstr>Hard Links</vt:lpstr>
      <vt:lpstr>(Hard) link example </vt:lpstr>
      <vt:lpstr>Limitations</vt:lpstr>
      <vt:lpstr>Symbolic (soft) Links</vt:lpstr>
      <vt:lpstr>Symbolic link example</vt:lpstr>
      <vt:lpstr>Accessing file data</vt:lpstr>
      <vt:lpstr>Accessing file data (cont.)</vt:lpstr>
      <vt:lpstr>File Permissions</vt:lpstr>
      <vt:lpstr>chmod</vt:lpstr>
      <vt:lpstr>chmod (cont.)</vt:lpstr>
      <vt:lpstr>chmod (cont.)</vt:lpstr>
      <vt:lpstr>Permissions</vt:lpstr>
      <vt:lpstr>Other file commands</vt:lpstr>
      <vt:lpstr>Other file commands</vt:lpstr>
      <vt:lpstr>Bourne Shell Programming</vt:lpstr>
      <vt:lpstr>More about Bourne Shell</vt:lpstr>
      <vt:lpstr>Advance access to variables</vt:lpstr>
      <vt:lpstr>Exit Status</vt:lpstr>
      <vt:lpstr>Flow control</vt:lpstr>
      <vt:lpstr>Scripts</vt:lpstr>
      <vt:lpstr>Script Interpreter</vt:lpstr>
      <vt:lpstr>Shell Script Arguments</vt:lpstr>
      <vt:lpstr>Shifting Arguments</vt:lpstr>
      <vt:lpstr>Shell Script Arguments - Exm.</vt:lpstr>
      <vt:lpstr>Shell Script Arguments - Exm.</vt:lpstr>
      <vt:lpstr>Standard Input</vt:lpstr>
      <vt:lpstr>Setting Arguments</vt:lpstr>
      <vt:lpstr>The “test” Command</vt:lpstr>
      <vt:lpstr>“test” – cont.</vt:lpstr>
      <vt:lpstr>“test” – cont.</vt:lpstr>
      <vt:lpstr>“test” – cont.</vt:lpstr>
      <vt:lpstr>“test” – cont.</vt:lpstr>
      <vt:lpstr>Bourne-shell Conditions</vt:lpstr>
      <vt:lpstr>Conditions – cont.</vt:lpstr>
      <vt:lpstr>Conditions-Cont.</vt:lpstr>
      <vt:lpstr>Conditions – Cont.</vt:lpstr>
      <vt:lpstr>Example Script</vt:lpstr>
      <vt:lpstr>Case</vt:lpstr>
      <vt:lpstr>Case – Cont.</vt:lpstr>
      <vt:lpstr>While - loops</vt:lpstr>
      <vt:lpstr>While loops – cont.</vt:lpstr>
      <vt:lpstr>Until</vt:lpstr>
      <vt:lpstr>for - loop</vt:lpstr>
      <vt:lpstr>for loop – cont.</vt:lpstr>
      <vt:lpstr>Another for - loop</vt:lpstr>
      <vt:lpstr>Loop/Flow control</vt:lpstr>
      <vt:lpstr>More flow control</vt:lpstr>
      <vt:lpstr>eval</vt:lpstr>
      <vt:lpstr>eval example</vt:lpstr>
      <vt:lpstr>Treat variables as pointers</vt:lpstr>
      <vt:lpstr>functions</vt:lpstr>
      <vt:lpstr>Functions – cont.</vt:lpstr>
      <vt:lpstr>Functions – cont.</vt:lpstr>
      <vt:lpstr>Temporary files</vt:lpstr>
      <vt:lpstr>Other Commands</vt:lpstr>
      <vt:lpstr>arrays</vt:lpstr>
      <vt:lpstr>arrays</vt:lpstr>
      <vt:lpstr>Accessing arrays</vt:lpstr>
      <vt:lpstr>Accessing arrays (2)</vt:lpstr>
      <vt:lpstr>Deleting array members</vt:lpstr>
      <vt:lpstr>IO redirection</vt:lpstr>
      <vt:lpstr>File descriptors</vt:lpstr>
      <vt:lpstr>File descriptors – ctd.</vt:lpstr>
      <vt:lpstr>Example</vt:lpstr>
      <vt:lpstr>תרגילים</vt:lpstr>
      <vt:lpstr>תרגילים (המשך)</vt:lpstr>
      <vt:lpstr>תרגילים (המשך)</vt:lpstr>
      <vt:lpstr>תרגילים (המשך)</vt:lpstr>
      <vt:lpstr>תרגילים (המשך)</vt:lpstr>
      <vt:lpstr>BASH v. CSH</vt:lpstr>
      <vt:lpstr>פקודות של ה-SHELL</vt:lpstr>
      <vt:lpstr>פקודות של ה-SHELL (המשך)</vt:lpstr>
      <vt:lpstr>משתנים של ה-SHELL</vt:lpstr>
      <vt:lpstr>redirection and pipes</vt:lpstr>
      <vt:lpstr>Chapter 7</vt:lpstr>
      <vt:lpstr>About awk</vt:lpstr>
      <vt:lpstr>awk Program</vt:lpstr>
      <vt:lpstr>Regular Expressions</vt:lpstr>
      <vt:lpstr>awk Variables</vt:lpstr>
      <vt:lpstr>Special Variables</vt:lpstr>
      <vt:lpstr>Fields</vt:lpstr>
      <vt:lpstr>Fields cont.</vt:lpstr>
      <vt:lpstr>Conditions</vt:lpstr>
      <vt:lpstr>Conditions cont.</vt:lpstr>
      <vt:lpstr>Built-in Functions</vt:lpstr>
      <vt:lpstr>Begin, End conditions</vt:lpstr>
      <vt:lpstr>Begin, End conditions</vt:lpstr>
      <vt:lpstr>if Statements</vt:lpstr>
      <vt:lpstr>for/while Statements</vt:lpstr>
      <vt:lpstr>Array Variables</vt:lpstr>
      <vt:lpstr>Arrays - Example</vt:lpstr>
      <vt:lpstr>Arrays - Example</vt:lpstr>
      <vt:lpstr>Arrays - Example</vt:lpstr>
      <vt:lpstr>Executing external commands</vt:lpstr>
      <vt:lpstr>Manipulating input</vt:lpstr>
      <vt:lpstr>Manipulating input – getline</vt:lpstr>
      <vt:lpstr>getline - example</vt:lpstr>
      <vt:lpstr>getline – example cont.</vt:lpstr>
      <vt:lpstr>awk from command-line</vt:lpstr>
      <vt:lpstr>I/O</vt:lpstr>
      <vt:lpstr>Passing parameters to awk from the command-line</vt:lpstr>
      <vt:lpstr>Env variables &amp; exit</vt:lpstr>
      <vt:lpstr>תרגיל AWK</vt:lpstr>
      <vt:lpstr>Slide 231</vt:lpstr>
      <vt:lpstr>שפות סקריפט</vt:lpstr>
      <vt:lpstr>python</vt:lpstr>
      <vt:lpstr>python בעולם</vt:lpstr>
      <vt:lpstr>Links</vt:lpstr>
      <vt:lpstr>python – The Interpreter</vt:lpstr>
      <vt:lpstr>Look at a sample of code…</vt:lpstr>
      <vt:lpstr>Python versions</vt:lpstr>
      <vt:lpstr>Enough to Understand the Code</vt:lpstr>
      <vt:lpstr>Basic Datatypes</vt:lpstr>
      <vt:lpstr>Variables</vt:lpstr>
      <vt:lpstr>Whitespace</vt:lpstr>
      <vt:lpstr>Python and Types</vt:lpstr>
      <vt:lpstr>Comments</vt:lpstr>
      <vt:lpstr>Naming Rules</vt:lpstr>
      <vt:lpstr>Input</vt:lpstr>
      <vt:lpstr>Slide 247</vt:lpstr>
      <vt:lpstr>Multiple Assignment</vt:lpstr>
      <vt:lpstr>Strings</vt:lpstr>
      <vt:lpstr>String indexing</vt:lpstr>
      <vt:lpstr>String Operations</vt:lpstr>
      <vt:lpstr>Lists</vt:lpstr>
      <vt:lpstr>More List Operations</vt:lpstr>
      <vt:lpstr>Dictionaries</vt:lpstr>
      <vt:lpstr>More Dictionary Ops</vt:lpstr>
      <vt:lpstr>Tuples</vt:lpstr>
      <vt:lpstr>Control Structures</vt:lpstr>
      <vt:lpstr>Grouping Indentation</vt:lpstr>
      <vt:lpstr>Defining functions</vt:lpstr>
      <vt:lpstr>File Objects</vt:lpstr>
      <vt:lpstr>Useful modules</vt:lpstr>
      <vt:lpstr>Modules</vt:lpstr>
      <vt:lpstr>Regular Expressions</vt:lpstr>
      <vt:lpstr>Python’s Regular Expression Syntax</vt:lpstr>
      <vt:lpstr>Q: What’s a match object?</vt:lpstr>
    </vt:vector>
  </TitlesOfParts>
  <Company>IDF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Linux Scripting</dc:title>
  <dc:creator>s8030363</dc:creator>
  <cp:lastModifiedBy>Jbt</cp:lastModifiedBy>
  <cp:revision>151</cp:revision>
  <cp:lastPrinted>2016-01-25T12:38:53Z</cp:lastPrinted>
  <dcterms:created xsi:type="dcterms:W3CDTF">2015-12-01T13:55:20Z</dcterms:created>
  <dcterms:modified xsi:type="dcterms:W3CDTF">2016-11-08T10:16:51Z</dcterms:modified>
</cp:coreProperties>
</file>