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w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390525" y="5106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Interfaces</a:t>
            </a: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390525" y="1684850"/>
            <a:ext cx="8222100" cy="265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w" u="sng"/>
              <a:t>interface </a:t>
            </a:r>
            <a:r>
              <a:rPr lang="iw"/>
              <a:t>A {</a:t>
            </a:r>
          </a:p>
          <a:p>
            <a:pPr lvl="0" rtl="0">
              <a:spcBef>
                <a:spcPts val="0"/>
              </a:spcBef>
              <a:buNone/>
            </a:pPr>
            <a:r>
              <a:rPr lang="iw"/>
              <a:t>    nothing: string;</a:t>
            </a:r>
          </a:p>
          <a:p>
            <a:pPr lvl="0" rtl="0">
              <a:spcBef>
                <a:spcPts val="0"/>
              </a:spcBef>
              <a:buNone/>
            </a:pPr>
            <a:r>
              <a:rPr lang="iw"/>
              <a:t>    blabla: number;</a:t>
            </a:r>
          </a:p>
          <a:p>
            <a:pPr lvl="0" rtl="0">
              <a:spcBef>
                <a:spcPts val="0"/>
              </a:spcBef>
              <a:buNone/>
            </a:pPr>
            <a:r>
              <a:rPr lang="iw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iw"/>
              <a:t>var a: A = {</a:t>
            </a:r>
            <a:br>
              <a:rPr lang="iw"/>
            </a:br>
            <a:r>
              <a:rPr lang="iw"/>
              <a:t>    nothing: “something”;</a:t>
            </a:r>
          </a:p>
          <a:p>
            <a:pPr lvl="0" rtl="0">
              <a:spcBef>
                <a:spcPts val="0"/>
              </a:spcBef>
              <a:buNone/>
            </a:pPr>
            <a:r>
              <a:rPr lang="iw"/>
              <a:t>    blabla: 555;</a:t>
            </a:r>
            <a:br>
              <a:rPr lang="iw"/>
            </a:br>
            <a:r>
              <a:rPr lang="iw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2F4F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390525" y="5106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Generics</a:t>
            </a: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390525" y="1684850"/>
            <a:ext cx="8222100" cy="305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w"/>
              <a:t>class GenericNumber&lt;</a:t>
            </a:r>
            <a:r>
              <a:rPr b="1" lang="iw"/>
              <a:t>T</a:t>
            </a:r>
            <a:r>
              <a:rPr lang="iw"/>
              <a:t>&gt; {</a:t>
            </a:r>
          </a:p>
          <a:p>
            <a:pPr lvl="0">
              <a:spcBef>
                <a:spcPts val="0"/>
              </a:spcBef>
              <a:buNone/>
            </a:pPr>
            <a:r>
              <a:rPr lang="iw"/>
              <a:t>    zeroValue: </a:t>
            </a:r>
            <a:r>
              <a:rPr b="1" lang="iw"/>
              <a:t>T</a:t>
            </a:r>
            <a:r>
              <a:rPr lang="iw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iw"/>
              <a:t>    add: (x: </a:t>
            </a:r>
            <a:r>
              <a:rPr b="1" lang="iw"/>
              <a:t>T</a:t>
            </a:r>
            <a:r>
              <a:rPr lang="iw"/>
              <a:t>, y: </a:t>
            </a:r>
            <a:r>
              <a:rPr b="1" lang="iw"/>
              <a:t>T</a:t>
            </a:r>
            <a:r>
              <a:rPr lang="iw"/>
              <a:t>) =&gt;</a:t>
            </a:r>
            <a:r>
              <a:rPr b="1" lang="iw"/>
              <a:t> T</a:t>
            </a:r>
            <a:r>
              <a:rPr lang="iw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iw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u="sng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2F4F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390525" y="5106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TS - How?</a:t>
            </a:r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390525" y="1684850"/>
            <a:ext cx="8222100" cy="305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Now how’s js files supposed to compile to plain JavaScript?</a:t>
            </a:r>
          </a:p>
          <a:p>
            <a:pPr lvl="0">
              <a:spcBef>
                <a:spcPts val="0"/>
              </a:spcBef>
              <a:buNone/>
            </a:pPr>
            <a:r>
              <a:rPr lang="iw"/>
              <a:t>We have the TypeScript compiler.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i="1" lang="iw"/>
              <a:t>npm install -g typescript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iw"/>
              <a:t>To compile ts file: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u="sng"/>
          </a:p>
          <a:p>
            <a:pPr lvl="0" rtl="0">
              <a:spcBef>
                <a:spcPts val="0"/>
              </a:spcBef>
              <a:buNone/>
            </a:pPr>
            <a:r>
              <a:rPr b="1" i="1" lang="iw"/>
              <a:t>tsc fileName.ts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2F4F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390525" y="5106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TS - </a:t>
            </a:r>
            <a:r>
              <a:rPr lang="iw" sz="3000"/>
              <a:t>Compiling a project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390525" y="1684850"/>
            <a:ext cx="8222100" cy="305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w"/>
              <a:t>We have a tsconfig.json file.</a:t>
            </a:r>
          </a:p>
          <a:p>
            <a:pPr lvl="0">
              <a:spcBef>
                <a:spcPts val="0"/>
              </a:spcBef>
              <a:buNone/>
            </a:pPr>
            <a:r>
              <a:rPr lang="iw"/>
              <a:t>You will encounter this one a lot and you need </a:t>
            </a:r>
          </a:p>
          <a:p>
            <a:pPr lvl="0">
              <a:spcBef>
                <a:spcPts val="0"/>
              </a:spcBef>
              <a:buNone/>
            </a:pPr>
            <a:r>
              <a:rPr lang="iw"/>
              <a:t>to understand how to configure 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2F4F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390525" y="5106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TS - </a:t>
            </a:r>
            <a:r>
              <a:rPr lang="iw" sz="3000"/>
              <a:t>Compiling a project</a:t>
            </a:r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390525" y="1544850"/>
            <a:ext cx="8222100" cy="305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w" sz="1400"/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iw" sz="1400"/>
              <a:t>    "compilerOptions": {</a:t>
            </a:r>
          </a:p>
          <a:p>
            <a:pPr lvl="0">
              <a:spcBef>
                <a:spcPts val="0"/>
              </a:spcBef>
              <a:buNone/>
            </a:pPr>
            <a:r>
              <a:rPr lang="iw" sz="1400"/>
              <a:t>        "module": "commonjs",</a:t>
            </a:r>
          </a:p>
          <a:p>
            <a:pPr lvl="0">
              <a:spcBef>
                <a:spcPts val="0"/>
              </a:spcBef>
              <a:buNone/>
            </a:pPr>
            <a:r>
              <a:rPr lang="iw" sz="1400"/>
              <a:t>        "noImplicitAny": true,</a:t>
            </a:r>
          </a:p>
          <a:p>
            <a:pPr lvl="0">
              <a:spcBef>
                <a:spcPts val="0"/>
              </a:spcBef>
              <a:buNone/>
            </a:pPr>
            <a:r>
              <a:rPr lang="iw" sz="1400"/>
              <a:t>        "removeComments": true,</a:t>
            </a:r>
          </a:p>
          <a:p>
            <a:pPr lvl="0">
              <a:spcBef>
                <a:spcPts val="0"/>
              </a:spcBef>
              <a:buNone/>
            </a:pPr>
            <a:r>
              <a:rPr lang="iw" sz="1400"/>
              <a:t>        "preserveConstEnums": true,</a:t>
            </a:r>
          </a:p>
          <a:p>
            <a:pPr lvl="0">
              <a:spcBef>
                <a:spcPts val="0"/>
              </a:spcBef>
              <a:buNone/>
            </a:pPr>
            <a:r>
              <a:rPr lang="iw" sz="1400"/>
              <a:t>        "sourceMap": true</a:t>
            </a:r>
          </a:p>
          <a:p>
            <a:pPr lvl="0">
              <a:spcBef>
                <a:spcPts val="0"/>
              </a:spcBef>
              <a:buNone/>
            </a:pPr>
            <a:r>
              <a:rPr lang="iw" sz="1400"/>
              <a:t>    },</a:t>
            </a:r>
          </a:p>
          <a:p>
            <a:pPr lvl="0">
              <a:spcBef>
                <a:spcPts val="0"/>
              </a:spcBef>
              <a:buNone/>
            </a:pPr>
            <a:r>
              <a:rPr lang="iw" sz="1400"/>
              <a:t>    "files": [</a:t>
            </a:r>
          </a:p>
          <a:p>
            <a:pPr lvl="0">
              <a:spcBef>
                <a:spcPts val="0"/>
              </a:spcBef>
              <a:buNone/>
            </a:pPr>
            <a:r>
              <a:rPr lang="iw" sz="1400"/>
              <a:t>        "./src/*.ts",</a:t>
            </a:r>
          </a:p>
          <a:p>
            <a:pPr lvl="0">
              <a:spcBef>
                <a:spcPts val="0"/>
              </a:spcBef>
              <a:buNone/>
            </a:pPr>
            <a:r>
              <a:rPr lang="iw" sz="1400"/>
              <a:t>        "./src/**/*.ts”</a:t>
            </a:r>
          </a:p>
          <a:p>
            <a:pPr lvl="0">
              <a:spcBef>
                <a:spcPts val="0"/>
              </a:spcBef>
              <a:buNone/>
            </a:pPr>
            <a:r>
              <a:rPr lang="iw" sz="1400"/>
              <a:t>    ],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iw" sz="1400"/>
              <a:t>    “exclude”: [“./node_modules”]</a:t>
            </a:r>
          </a:p>
          <a:p>
            <a:pPr lvl="0" rtl="0">
              <a:spcBef>
                <a:spcPts val="0"/>
              </a:spcBef>
              <a:buNone/>
            </a:pPr>
            <a:r>
              <a:rPr lang="iw" sz="14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390525" y="5106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TS - </a:t>
            </a:r>
            <a:r>
              <a:rPr lang="iw" sz="3000"/>
              <a:t>Compiling a project</a:t>
            </a:r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390525" y="1544850"/>
            <a:ext cx="8222100" cy="305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w"/>
              <a:t>To generate basic config file: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i="1" lang="iw"/>
              <a:t>tsc --init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iw"/>
              <a:t>To compile your project with your configuration: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i="1" lang="iw"/>
              <a:t>tsc --project tsconfig.json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ctrTitle"/>
          </p:nvPr>
        </p:nvSpPr>
        <p:spPr>
          <a:xfrm>
            <a:off x="390525" y="5106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TS - </a:t>
            </a:r>
            <a:r>
              <a:rPr lang="iw" sz="2800"/>
              <a:t>JavaScript libraries in TypeScript projects</a:t>
            </a:r>
          </a:p>
        </p:txBody>
      </p:sp>
      <p:sp>
        <p:nvSpPr>
          <p:cNvPr id="157" name="Shape 157"/>
          <p:cNvSpPr txBox="1"/>
          <p:nvPr>
            <p:ph idx="1" type="subTitle"/>
          </p:nvPr>
        </p:nvSpPr>
        <p:spPr>
          <a:xfrm>
            <a:off x="390525" y="1544850"/>
            <a:ext cx="8222100" cy="305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w"/>
              <a:t>The best practice in Web libraries is compiling everything to plain JavaScript.</a:t>
            </a:r>
          </a:p>
          <a:p>
            <a:pPr lvl="0">
              <a:spcBef>
                <a:spcPts val="0"/>
              </a:spcBef>
              <a:buNone/>
            </a:pPr>
            <a:r>
              <a:rPr lang="iw"/>
              <a:t>How’s my IDE supposed to recognize different types of libraries?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iw"/>
              <a:t>For example when using bootstrap js typescript can’t know all of the object types (js has no types).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390525" y="5106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TS - </a:t>
            </a:r>
            <a:r>
              <a:rPr lang="iw" sz="2800"/>
              <a:t>Declaration File</a:t>
            </a:r>
          </a:p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390525" y="1544850"/>
            <a:ext cx="8222100" cy="334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w" sz="1400"/>
              <a:t>For that we have</a:t>
            </a:r>
            <a:r>
              <a:rPr b="1" lang="iw" sz="1400"/>
              <a:t> d.ts</a:t>
            </a:r>
            <a:r>
              <a:rPr lang="iw" sz="1400"/>
              <a:t> files.</a:t>
            </a:r>
          </a:p>
          <a:p>
            <a:pPr lvl="0">
              <a:spcBef>
                <a:spcPts val="0"/>
              </a:spcBef>
              <a:buNone/>
            </a:pPr>
            <a:r>
              <a:rPr lang="iw" sz="1400"/>
              <a:t>Those file declare the typings of our written code: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iw" sz="1400"/>
              <a:t>declare module ExampleModule {</a:t>
            </a:r>
          </a:p>
          <a:p>
            <a:pPr lvl="0">
              <a:spcBef>
                <a:spcPts val="0"/>
              </a:spcBef>
              <a:buNone/>
            </a:pPr>
            <a:r>
              <a:rPr lang="iw" sz="1400"/>
              <a:t>   module AnotherModule {</a:t>
            </a:r>
          </a:p>
          <a:p>
            <a:pPr lvl="0">
              <a:spcBef>
                <a:spcPts val="0"/>
              </a:spcBef>
              <a:buNone/>
            </a:pPr>
            <a:r>
              <a:rPr lang="iw" sz="1400"/>
              <a:t>       class Foo implements Bar {</a:t>
            </a:r>
          </a:p>
          <a:p>
            <a:pPr lvl="0">
              <a:spcBef>
                <a:spcPts val="0"/>
              </a:spcBef>
              <a:buNone/>
            </a:pPr>
            <a:r>
              <a:rPr lang="iw" sz="1400"/>
              <a:t>           constructor();</a:t>
            </a:r>
          </a:p>
          <a:p>
            <a:pPr lvl="0">
              <a:spcBef>
                <a:spcPts val="0"/>
              </a:spcBef>
              <a:buNone/>
            </a:pPr>
            <a:r>
              <a:rPr lang="iw" sz="1400"/>
              <a:t>           public getFoo(name: string, optionalParameter?: number): Foo;</a:t>
            </a:r>
          </a:p>
          <a:p>
            <a:pPr lvl="0">
              <a:spcBef>
                <a:spcPts val="0"/>
              </a:spcBef>
              <a:buNone/>
            </a:pPr>
            <a:r>
              <a:rPr lang="iw" sz="1400"/>
              <a:t>     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iw" sz="1400"/>
              <a:t>       interface Bar {</a:t>
            </a:r>
          </a:p>
          <a:p>
            <a:pPr lvl="0">
              <a:spcBef>
                <a:spcPts val="0"/>
              </a:spcBef>
              <a:buNone/>
            </a:pPr>
            <a:r>
              <a:rPr lang="iw" sz="1400"/>
              <a:t>           getFoo(name: string, optionalParameter?: number): Foo;</a:t>
            </a:r>
          </a:p>
          <a:p>
            <a:pPr lvl="0">
              <a:spcBef>
                <a:spcPts val="0"/>
              </a:spcBef>
              <a:buNone/>
            </a:pPr>
            <a:r>
              <a:rPr lang="iw" sz="1400"/>
              <a:t>       }</a:t>
            </a:r>
          </a:p>
          <a:p>
            <a:pPr lvl="0">
              <a:spcBef>
                <a:spcPts val="0"/>
              </a:spcBef>
              <a:buNone/>
            </a:pPr>
            <a:r>
              <a:rPr lang="iw" sz="1400"/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iw" sz="14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390525" y="5106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TS - why?</a:t>
            </a:r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390525" y="1858975"/>
            <a:ext cx="8222100" cy="221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iw"/>
              <a:t>Strong tool for large apps - maintainability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iw"/>
              <a:t>Less typings mistakes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iw"/>
              <a:t>No more wrong parameters sent to a function!</a:t>
            </a:r>
          </a:p>
          <a:p>
            <a:pPr indent="-342900" lvl="0" marL="457200">
              <a:spcBef>
                <a:spcPts val="0"/>
              </a:spcBef>
              <a:buChar char="●"/>
            </a:pPr>
            <a:r>
              <a:rPr lang="iw"/>
              <a:t>OOP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ctrTitle"/>
          </p:nvPr>
        </p:nvSpPr>
        <p:spPr>
          <a:xfrm>
            <a:off x="390525" y="5106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TS ♥</a:t>
            </a:r>
          </a:p>
        </p:txBody>
      </p:sp>
      <p:sp>
        <p:nvSpPr>
          <p:cNvPr id="175" name="Shape 175"/>
          <p:cNvSpPr txBox="1"/>
          <p:nvPr>
            <p:ph idx="1" type="subTitle"/>
          </p:nvPr>
        </p:nvSpPr>
        <p:spPr>
          <a:xfrm>
            <a:off x="390525" y="1544850"/>
            <a:ext cx="8222100" cy="334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538" y="1723997"/>
            <a:ext cx="6550073" cy="29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390525" y="5106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What is ts?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390525" y="2090125"/>
            <a:ext cx="8222100" cy="93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w"/>
              <a:t>TypeScript is a typed superset of JavaScript</a:t>
            </a:r>
          </a:p>
          <a:p>
            <a:pPr lvl="0">
              <a:spcBef>
                <a:spcPts val="0"/>
              </a:spcBef>
              <a:buNone/>
            </a:pPr>
            <a:r>
              <a:rPr lang="iw"/>
              <a:t>that compiles to plain JavaScript.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100" y="1444275"/>
            <a:ext cx="2314325" cy="23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390525" y="5106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What is ts?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390525" y="2090125"/>
            <a:ext cx="8222100" cy="104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w"/>
              <a:t>TypeScript allow us to use regular js with </a:t>
            </a:r>
            <a:r>
              <a:rPr b="1" lang="iw"/>
              <a:t>types</a:t>
            </a:r>
            <a:r>
              <a:rPr lang="iw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iw"/>
              <a:t>Any of your js files is probably a valid typescript file.</a:t>
            </a:r>
          </a:p>
          <a:p>
            <a:pPr lvl="0">
              <a:spcBef>
                <a:spcPts val="0"/>
              </a:spcBef>
              <a:buNone/>
            </a:pPr>
            <a:r>
              <a:rPr lang="iw"/>
              <a:t>Introduce new extension: ‘</a:t>
            </a:r>
            <a:r>
              <a:rPr b="1" lang="iw"/>
              <a:t>.ts</a:t>
            </a:r>
            <a:r>
              <a:rPr lang="iw"/>
              <a:t>’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390525" y="5106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Types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390525" y="1684850"/>
            <a:ext cx="8222100" cy="247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iw"/>
              <a:t>n</a:t>
            </a:r>
            <a:r>
              <a:rPr lang="iw"/>
              <a:t>umber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iw"/>
              <a:t>string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iw"/>
              <a:t>boolean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iw"/>
              <a:t>void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iw"/>
              <a:t>null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iw"/>
              <a:t>undefined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iw"/>
              <a:t>any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390525" y="5106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More </a:t>
            </a:r>
            <a:r>
              <a:rPr lang="iw"/>
              <a:t>Types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390525" y="1684850"/>
            <a:ext cx="8222100" cy="247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iw"/>
              <a:t>Array&lt;number&gt;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iw"/>
              <a:t>Promise&lt;string&gt;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iw"/>
              <a:t>string | null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iw"/>
              <a:t>your_class_name</a:t>
            </a:r>
          </a:p>
          <a:p>
            <a:pPr lvl="0" rtl="0">
              <a:spcBef>
                <a:spcPts val="0"/>
              </a:spcBef>
              <a:buNone/>
            </a:pPr>
            <a:r>
              <a:rPr lang="iw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390525" y="5106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Types - </a:t>
            </a:r>
            <a:r>
              <a:rPr lang="iw" sz="3600"/>
              <a:t>examples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390525" y="1684850"/>
            <a:ext cx="8222100" cy="275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var a:string = ”3”;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iw"/>
              <a:t>function warnUser(): void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iw"/>
              <a:t>function fn(x: () =&gt; void)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iw"/>
              <a:t>var arr: Array&lt;numbers&gt; =  [1, 2, 3];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iw"/>
              <a:t>var x: [string, number] = [“hello”, 0];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2F4F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390525" y="5106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Enums</a:t>
            </a:r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390525" y="1684850"/>
            <a:ext cx="8222100" cy="265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w"/>
              <a:t>enum Color {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iw"/>
              <a:t>Red= 8,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iw"/>
              <a:t>Green,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iw"/>
              <a:t>Blue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iw"/>
              <a:t>}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iw"/>
              <a:t>let c: Color = Color.Green;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2F4F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390525" y="5106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OOP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390525" y="1684850"/>
            <a:ext cx="8222100" cy="307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w"/>
              <a:t>class Car {  </a:t>
            </a:r>
            <a:br>
              <a:rPr lang="iw"/>
            </a:br>
            <a:r>
              <a:rPr lang="iw"/>
              <a:t>    engine: string;</a:t>
            </a:r>
            <a:br>
              <a:rPr lang="iw"/>
            </a:br>
            <a:r>
              <a:rPr lang="iw"/>
              <a:t>    constructor (engine: string) {</a:t>
            </a:r>
            <a:br>
              <a:rPr lang="iw"/>
            </a:br>
            <a:r>
              <a:rPr lang="iw"/>
              <a:t>        this.engine = engine;</a:t>
            </a:r>
            <a:br>
              <a:rPr lang="iw"/>
            </a:br>
            <a:r>
              <a:rPr lang="iw"/>
              <a:t>    }</a:t>
            </a:r>
            <a:br>
              <a:rPr lang="iw"/>
            </a:br>
            <a:r>
              <a:rPr lang="iw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iw"/>
              <a:t>class Track extends Car {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iw"/>
              <a:t>….</a:t>
            </a:r>
          </a:p>
          <a:p>
            <a:pPr lvl="0" rtl="0">
              <a:spcBef>
                <a:spcPts val="0"/>
              </a:spcBef>
              <a:buNone/>
            </a:pPr>
            <a:r>
              <a:rPr lang="iw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2F4F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390525" y="5106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Interfaces</a:t>
            </a:r>
          </a:p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390525" y="1684850"/>
            <a:ext cx="8222100" cy="265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iw" u="sng"/>
              <a:t>interface </a:t>
            </a:r>
            <a:r>
              <a:rPr lang="iw"/>
              <a:t>A {</a:t>
            </a:r>
          </a:p>
          <a:p>
            <a:pPr lvl="0">
              <a:spcBef>
                <a:spcPts val="0"/>
              </a:spcBef>
              <a:buNone/>
            </a:pPr>
            <a:r>
              <a:rPr lang="iw"/>
              <a:t>    nothing: string;</a:t>
            </a:r>
          </a:p>
          <a:p>
            <a:pPr lvl="0">
              <a:spcBef>
                <a:spcPts val="0"/>
              </a:spcBef>
              <a:buNone/>
            </a:pPr>
            <a:r>
              <a:rPr lang="iw"/>
              <a:t>    blabla: number;</a:t>
            </a:r>
          </a:p>
          <a:p>
            <a:pPr lvl="0">
              <a:spcBef>
                <a:spcPts val="0"/>
              </a:spcBef>
              <a:buNone/>
            </a:pPr>
            <a:r>
              <a:rPr lang="iw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iw"/>
              <a:t>class B </a:t>
            </a:r>
            <a:r>
              <a:rPr b="1" lang="iw" u="sng"/>
              <a:t>implements </a:t>
            </a:r>
            <a:r>
              <a:rPr lang="iw"/>
              <a:t>A {</a:t>
            </a:r>
          </a:p>
          <a:p>
            <a:pPr lvl="0">
              <a:spcBef>
                <a:spcPts val="0"/>
              </a:spcBef>
              <a:buNone/>
            </a:pPr>
            <a:r>
              <a:rPr lang="iw"/>
              <a:t>    nothing = ‘5’;</a:t>
            </a:r>
          </a:p>
          <a:p>
            <a:pPr lvl="0">
              <a:spcBef>
                <a:spcPts val="0"/>
              </a:spcBef>
              <a:buNone/>
            </a:pPr>
            <a:r>
              <a:rPr lang="iw"/>
              <a:t>    blabla = 5;</a:t>
            </a:r>
          </a:p>
          <a:p>
            <a:pPr lvl="0">
              <a:spcBef>
                <a:spcPts val="0"/>
              </a:spcBef>
              <a:buNone/>
            </a:pPr>
            <a:r>
              <a:rPr lang="iw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2F4F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