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24" r:id="rId1"/>
  </p:sldMasterIdLst>
  <p:sldIdLst>
    <p:sldId id="256" r:id="rId2"/>
    <p:sldId id="257" r:id="rId3"/>
    <p:sldId id="258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69" r:id="rId14"/>
    <p:sldId id="276" r:id="rId15"/>
    <p:sldId id="271" r:id="rId16"/>
    <p:sldId id="272" r:id="rId17"/>
    <p:sldId id="277" r:id="rId18"/>
    <p:sldId id="273" r:id="rId19"/>
    <p:sldId id="274" r:id="rId20"/>
    <p:sldId id="278" r:id="rId21"/>
    <p:sldId id="280" r:id="rId22"/>
    <p:sldId id="282" r:id="rId23"/>
    <p:sldId id="283" r:id="rId24"/>
    <p:sldId id="285" r:id="rId25"/>
    <p:sldId id="286" r:id="rId26"/>
    <p:sldId id="287" r:id="rId27"/>
    <p:sldId id="281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1" autoAdjust="0"/>
    <p:restoredTop sz="94660"/>
  </p:normalViewPr>
  <p:slideViewPr>
    <p:cSldViewPr snapToGrid="0">
      <p:cViewPr>
        <p:scale>
          <a:sx n="75" d="100"/>
          <a:sy n="75" d="100"/>
        </p:scale>
        <p:origin x="4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74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5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71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10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2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945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4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426C41-8AF3-4B60-90BC-A61A7CAB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HTML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EE25D0B-8FA3-4417-9842-54BB9615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Ofek</a:t>
            </a:r>
            <a:r>
              <a:rPr lang="en-US" dirty="0"/>
              <a:t> web course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062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span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&lt;span&gt; </a:t>
            </a:r>
            <a:r>
              <a:rPr lang="en-US" sz="2400" dirty="0">
                <a:solidFill>
                  <a:schemeClr val="tx1"/>
                </a:solidFill>
              </a:rPr>
              <a:t>element is often used as a container for some text.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&lt;span&gt; </a:t>
            </a:r>
            <a:r>
              <a:rPr lang="en-US" sz="2400" dirty="0">
                <a:solidFill>
                  <a:schemeClr val="tx1"/>
                </a:solidFill>
              </a:rPr>
              <a:t>element has no required attributes, but both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are common.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When used together with CSS,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&lt;span&gt; </a:t>
            </a:r>
            <a:r>
              <a:rPr lang="en-US" sz="2400" dirty="0">
                <a:solidFill>
                  <a:schemeClr val="tx1"/>
                </a:solidFill>
              </a:rPr>
              <a:t>element can be used to style parts of the text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r>
              <a:rPr lang="en-US" sz="2400" dirty="0">
                <a:solidFill>
                  <a:schemeClr val="tx1"/>
                </a:solidFill>
              </a:rPr>
              <a:t>My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&lt;span style="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  <a:r>
              <a:rPr lang="en-US" sz="2400" dirty="0">
                <a:solidFill>
                  <a:schemeClr val="tx1"/>
                </a:solidFill>
              </a:rPr>
              <a:t>Important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&lt;/span&gt;</a:t>
            </a:r>
            <a:r>
              <a:rPr lang="en-US" sz="2400" dirty="0">
                <a:solidFill>
                  <a:schemeClr val="tx1"/>
                </a:solidFill>
              </a:rPr>
              <a:t> Heading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35551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1DBB306-290B-4F76-AC9A-8E4D73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LISTS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D1951C0-3379-4CD6-B257-5F8FCD78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05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5400" b="1" dirty="0">
                <a:solidFill>
                  <a:schemeClr val="tx1"/>
                </a:solidFill>
              </a:rPr>
              <a:t>Unordered List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Starts with the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dirty="0">
                <a:solidFill>
                  <a:schemeClr val="tx1"/>
                </a:solidFill>
              </a:rPr>
              <a:t> tag, each list item starts with the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 tag.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The list items will be marked with bullets (small black circles) by default.</a:t>
            </a:r>
          </a:p>
          <a:p>
            <a:pPr marL="0" indent="0" algn="l" rtl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Example: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style="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list-style-type:circle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Coffee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Tea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Milk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0179183-9927-43E5-A6FF-EE202A72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3092332"/>
            <a:ext cx="1504950" cy="3180917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97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Ordered list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An ordered list starts with the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ol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dirty="0">
                <a:solidFill>
                  <a:schemeClr val="tx1"/>
                </a:solidFill>
              </a:rPr>
              <a:t> tag.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The list items will be marked with numbers by default: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The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200" dirty="0">
                <a:solidFill>
                  <a:schemeClr val="tx1"/>
                </a:solidFill>
              </a:rPr>
              <a:t> attribute of the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ol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dirty="0">
                <a:solidFill>
                  <a:schemeClr val="tx1"/>
                </a:solidFill>
              </a:rPr>
              <a:t> tag, defines the type of the list item marker: 1, A, a, </a:t>
            </a:r>
            <a:r>
              <a:rPr lang="en-US" sz="2200" dirty="0" err="1">
                <a:solidFill>
                  <a:schemeClr val="tx1"/>
                </a:solidFill>
              </a:rPr>
              <a:t>etc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pPr marL="0" indent="0" algn="l" rtl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chemeClr val="tx1"/>
                </a:solidFill>
              </a:rPr>
              <a:t>Example: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ol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Coffee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Tea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&lt;li&gt;</a:t>
            </a:r>
            <a:r>
              <a:rPr lang="en-US" sz="2200" dirty="0">
                <a:solidFill>
                  <a:schemeClr val="tx1"/>
                </a:solidFill>
              </a:rPr>
              <a:t>Milk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&lt;/li&gt;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ol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922937-76A3-4D18-B5AB-022FC39F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62" y="3481387"/>
            <a:ext cx="1971675" cy="263842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779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1DBB306-290B-4F76-AC9A-8E4D73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tables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D1951C0-3379-4CD6-B257-5F8FCD78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62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tags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An HTML table is defined with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&lt;table&gt;</a:t>
            </a:r>
            <a:r>
              <a:rPr lang="en-US" sz="2400" dirty="0">
                <a:solidFill>
                  <a:schemeClr val="tx1"/>
                </a:solidFill>
              </a:rPr>
              <a:t> tag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Each table row is defined with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 tag.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A table header is defined with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 tag.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By default, table headings are bold and centered. 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A table data/cell is defined with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&lt;td&gt;</a:t>
            </a:r>
            <a:r>
              <a:rPr lang="en-US" sz="2400" dirty="0">
                <a:solidFill>
                  <a:schemeClr val="tx1"/>
                </a:solidFill>
              </a:rPr>
              <a:t> tag.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They can contain all sorts of HTML elements; text, images, lists, other tables, etc.</a:t>
            </a:r>
          </a:p>
        </p:txBody>
      </p:sp>
    </p:spTree>
    <p:extLst>
      <p:ext uri="{BB962C8B-B14F-4D97-AF65-F5344CB8AC3E}">
        <p14:creationId xmlns:p14="http://schemas.microsoft.com/office/powerpoint/2010/main" val="238089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&lt;table&gt;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 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 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 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 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Age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   &lt;td&gt;</a:t>
            </a:r>
            <a:r>
              <a:rPr lang="en-US" sz="2400" dirty="0">
                <a:solidFill>
                  <a:schemeClr val="tx1"/>
                </a:solidFill>
              </a:rPr>
              <a:t>Jill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&lt;/td&gt;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  &lt;td&gt;</a:t>
            </a:r>
            <a:r>
              <a:rPr lang="en-US" sz="2400" dirty="0">
                <a:solidFill>
                  <a:schemeClr val="tx1"/>
                </a:solidFill>
              </a:rPr>
              <a:t>Smith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&lt;/td&gt; 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  &lt;td&gt;</a:t>
            </a:r>
            <a:r>
              <a:rPr lang="en-US" sz="2400" dirty="0">
                <a:solidFill>
                  <a:schemeClr val="tx1"/>
                </a:solidFill>
              </a:rPr>
              <a:t>50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&lt;/td&gt;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&lt;/table&gt;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2219B1-1735-47E2-BD28-DF2B89AF1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52430"/>
              </p:ext>
            </p:extLst>
          </p:nvPr>
        </p:nvGraphicFramePr>
        <p:xfrm>
          <a:off x="6340839" y="2489200"/>
          <a:ext cx="3581400" cy="221305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/>
                        <a:t>Firstname</a:t>
                      </a:r>
                      <a:endParaRPr lang="en-US" sz="1700" dirty="0">
                        <a:effectLst/>
                      </a:endParaRP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/>
                        <a:t>Lastname</a:t>
                      </a:r>
                      <a:endParaRPr lang="en-US" sz="1700" dirty="0">
                        <a:effectLst/>
                      </a:endParaRP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Age</a:t>
                      </a:r>
                      <a:endParaRPr lang="en-US" sz="1700" dirty="0">
                        <a:effectLst/>
                      </a:endParaRPr>
                    </a:p>
                  </a:txBody>
                  <a:tcPr marL="58495" marR="58495" marT="58495" marB="584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94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Jill</a:t>
                      </a: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Smith</a:t>
                      </a:r>
                      <a:endParaRPr lang="en-US" sz="1700" dirty="0">
                        <a:effectLst/>
                      </a:endParaRP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50</a:t>
                      </a:r>
                    </a:p>
                  </a:txBody>
                  <a:tcPr marL="58495" marR="58495" marT="58495" marB="584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09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Eve</a:t>
                      </a: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Franco</a:t>
                      </a:r>
                    </a:p>
                  </a:txBody>
                  <a:tcPr marL="58495" marR="58495" marT="58495" marB="584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47</a:t>
                      </a:r>
                    </a:p>
                  </a:txBody>
                  <a:tcPr marL="58495" marR="58495" marT="58495" marB="584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29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1DBB306-290B-4F76-AC9A-8E4D73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Node relations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D1951C0-3379-4CD6-B257-5F8FCD78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45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Node relations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 nodes in the node tree have a hierarchical relationship to each other: parent, child, and sibling.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In a node tree, the top node is called the root (or root node).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Every node has exactly one parent, except the root (which has no parent).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A node can have a number of children.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Siblings (brothers or sisters) are nodes with the same parent.</a:t>
            </a:r>
          </a:p>
        </p:txBody>
      </p:sp>
    </p:spTree>
    <p:extLst>
      <p:ext uri="{BB962C8B-B14F-4D97-AF65-F5344CB8AC3E}">
        <p14:creationId xmlns:p14="http://schemas.microsoft.com/office/powerpoint/2010/main" val="63982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BB03CDC-CA1C-45E9-9991-62A698AE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he-IL" sz="2800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267F96C-A36E-4405-A71E-80CBEFB6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You can use the following node properties to navigate between nodes with JavaScript: 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parentNode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childNodes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nodenumber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firstChild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lastChild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nextSibling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previousSibling</a:t>
            </a:r>
            <a:endParaRPr lang="en-US" sz="20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Node Properties: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nodeName</a:t>
            </a:r>
            <a:r>
              <a:rPr lang="en-US" sz="2000" dirty="0">
                <a:solidFill>
                  <a:schemeClr val="tx1"/>
                </a:solidFill>
              </a:rPr>
              <a:t> - specifies the name of a node.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nodeValue</a:t>
            </a:r>
            <a:r>
              <a:rPr lang="en-US" sz="2000" dirty="0">
                <a:solidFill>
                  <a:schemeClr val="tx1"/>
                </a:solidFill>
              </a:rPr>
              <a:t> - specifies the value of a node.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nodeType</a:t>
            </a:r>
            <a:r>
              <a:rPr lang="en-US" sz="2000" dirty="0">
                <a:solidFill>
                  <a:schemeClr val="tx1"/>
                </a:solidFill>
              </a:rPr>
              <a:t> - returns the type of node.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EB3AE-DB6D-4788-A543-D38431E97B19}"/>
              </a:ext>
            </a:extLst>
          </p:cNvPr>
          <p:cNvSpPr txBox="1"/>
          <p:nvPr/>
        </p:nvSpPr>
        <p:spPr>
          <a:xfrm>
            <a:off x="7924800" y="1653870"/>
            <a:ext cx="4051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&lt;head&gt;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    &lt;title&gt;DOM Tutorial&lt;/title&gt;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&lt;/head&gt;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&lt;body&gt;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    &lt;h1&gt;DOM Lesson one&lt;/h1&gt;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    &lt;p&gt;Hello world!&lt;/p&gt;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&lt;/body&gt;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&lt;/html&gt;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ED6270-C828-421F-BFCC-7E596295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76592C-27C5-47E6-AACA-1BDA1E7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2600" dirty="0">
                <a:solidFill>
                  <a:schemeClr val="tx1"/>
                </a:solidFill>
              </a:rPr>
              <a:t>A Simple HTML Document Example: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title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Page Title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/title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h1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My First Heading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/h1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My first paragraph.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800" dirty="0">
                <a:solidFill>
                  <a:srgbClr val="000000"/>
                </a:solidFill>
                <a:latin typeface="Consolas"/>
              </a:rPr>
            </a:br>
            <a:r>
              <a:rPr lang="en-US" sz="1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algn="l" rtl="0"/>
            <a:endParaRPr lang="en-US" sz="1800" dirty="0">
              <a:solidFill>
                <a:srgbClr val="0000CD"/>
              </a:solidFill>
              <a:latin typeface="Consolas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HTML tags are element names surrounded by angle brackets: &lt;</a:t>
            </a:r>
            <a:r>
              <a:rPr lang="en-US" sz="2600" dirty="0" err="1">
                <a:solidFill>
                  <a:schemeClr val="tx1"/>
                </a:solidFill>
              </a:rPr>
              <a:t>tagname</a:t>
            </a:r>
            <a:r>
              <a:rPr lang="en-US" sz="2600" dirty="0">
                <a:solidFill>
                  <a:schemeClr val="tx1"/>
                </a:solidFill>
              </a:rPr>
              <a:t>&gt;content goes here...&lt;/</a:t>
            </a:r>
            <a:r>
              <a:rPr lang="en-US" sz="2600" dirty="0" err="1">
                <a:solidFill>
                  <a:schemeClr val="tx1"/>
                </a:solidFill>
              </a:rPr>
              <a:t>tagname</a:t>
            </a:r>
            <a:r>
              <a:rPr lang="en-US" sz="2600" dirty="0">
                <a:solidFill>
                  <a:schemeClr val="tx1"/>
                </a:solidFill>
              </a:rPr>
              <a:t>&gt;</a:t>
            </a:r>
          </a:p>
          <a:p>
            <a:pPr algn="l" rtl="0"/>
            <a:endParaRPr lang="he-IL" sz="1800" dirty="0"/>
          </a:p>
        </p:txBody>
      </p:sp>
      <p:pic>
        <p:nvPicPr>
          <p:cNvPr id="4" name="Picture 4" descr="תוצאת תמונה עבור ‪html‬‏">
            <a:extLst>
              <a:ext uri="{FF2B5EF4-FFF2-40B4-BE49-F238E27FC236}">
                <a16:creationId xmlns:a16="http://schemas.microsoft.com/office/drawing/2014/main" id="{092358D3-1569-4FE5-A600-10608DB8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32" y="1981082"/>
            <a:ext cx="2152768" cy="21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8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1DBB306-290B-4F76-AC9A-8E4D73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forms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D1951C0-3379-4CD6-B257-5F8FCD78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07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form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 HTML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&lt;form&gt;</a:t>
            </a:r>
            <a:r>
              <a:rPr lang="en-US" sz="2400" dirty="0">
                <a:solidFill>
                  <a:schemeClr val="tx1"/>
                </a:solidFill>
              </a:rPr>
              <a:t> element defines a form that is used to collect user input.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Form elements are different types of input elements, like text fields, checkboxes, radio buttons, submit buttons, and more.</a:t>
            </a:r>
          </a:p>
        </p:txBody>
      </p:sp>
      <p:pic>
        <p:nvPicPr>
          <p:cNvPr id="4" name="Picture 2" descr="תוצאת תמונה עבור ‪html form‬‏">
            <a:extLst>
              <a:ext uri="{FF2B5EF4-FFF2-40B4-BE49-F238E27FC236}">
                <a16:creationId xmlns:a16="http://schemas.microsoft.com/office/drawing/2014/main" id="{47A99068-2ED4-4367-B2B8-3C14426B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3069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6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Input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&lt;input&gt;</a:t>
            </a:r>
            <a:r>
              <a:rPr lang="en-US" sz="2400" dirty="0">
                <a:solidFill>
                  <a:schemeClr val="tx1"/>
                </a:solidFill>
              </a:rPr>
              <a:t> element is the most important form element.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&lt;input&gt; </a:t>
            </a:r>
            <a:r>
              <a:rPr lang="en-US" sz="2400" dirty="0">
                <a:solidFill>
                  <a:schemeClr val="tx1"/>
                </a:solidFill>
              </a:rPr>
              <a:t>element can be displayed in several ways, depending on the type attribute: text, number,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 type="text"&gt;</a:t>
            </a:r>
            <a:r>
              <a:rPr lang="en-US" sz="2400" dirty="0">
                <a:solidFill>
                  <a:schemeClr val="tx1"/>
                </a:solidFill>
              </a:rPr>
              <a:t> defines a one-line input field for text input.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&lt;form&gt;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 &lt;First name: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&lt;input type="text" name="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&lt;/form</a:t>
            </a:r>
          </a:p>
        </p:txBody>
      </p:sp>
    </p:spTree>
    <p:extLst>
      <p:ext uri="{BB962C8B-B14F-4D97-AF65-F5344CB8AC3E}">
        <p14:creationId xmlns:p14="http://schemas.microsoft.com/office/powerpoint/2010/main" val="2110549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submit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 type="submit"&gt;</a:t>
            </a:r>
            <a:r>
              <a:rPr lang="en-US" sz="2400" dirty="0">
                <a:solidFill>
                  <a:schemeClr val="tx1"/>
                </a:solidFill>
              </a:rPr>
              <a:t> defines a button for </a:t>
            </a:r>
            <a:r>
              <a:rPr lang="en-US" sz="2400" b="1" dirty="0">
                <a:solidFill>
                  <a:schemeClr val="tx1"/>
                </a:solidFill>
              </a:rPr>
              <a:t>submitting</a:t>
            </a:r>
            <a:r>
              <a:rPr lang="en-US" sz="2400" dirty="0">
                <a:solidFill>
                  <a:schemeClr val="tx1"/>
                </a:solidFill>
              </a:rPr>
              <a:t> the form data to a </a:t>
            </a:r>
            <a:r>
              <a:rPr lang="en-US" sz="2400" b="1" dirty="0">
                <a:solidFill>
                  <a:schemeClr val="tx1"/>
                </a:solidFill>
              </a:rPr>
              <a:t>form-handler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 form-handler is typically a server page with a script for processing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data.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&lt;button type=“submit"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="alert('Hello World!')"&gt;</a:t>
            </a:r>
            <a:r>
              <a:rPr lang="en-US" sz="2400" dirty="0">
                <a:solidFill>
                  <a:schemeClr val="tx1"/>
                </a:solidFill>
              </a:rPr>
              <a:t>submit!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&lt;/button&gt;</a:t>
            </a:r>
          </a:p>
        </p:txBody>
      </p:sp>
      <p:pic>
        <p:nvPicPr>
          <p:cNvPr id="3074" name="Picture 2" descr="תוצאת תמונה עבור ‪html form‬‏">
            <a:extLst>
              <a:ext uri="{FF2B5EF4-FFF2-40B4-BE49-F238E27FC236}">
                <a16:creationId xmlns:a16="http://schemas.microsoft.com/office/drawing/2014/main" id="{558D120F-F353-463D-99DD-E93A90DA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30699"/>
            <a:ext cx="2857500" cy="1905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Radio button Input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 type="radio"&gt;</a:t>
            </a:r>
            <a:r>
              <a:rPr lang="en-US" sz="2400" dirty="0">
                <a:solidFill>
                  <a:schemeClr val="tx1"/>
                </a:solidFill>
              </a:rPr>
              <a:t> defines a radio button.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Radio buttons let a user select ONE of a limited number of choices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&lt;input type="radio" name="gender" value="male" checked&gt;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20C490E-926E-409C-854C-CF069BA7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2" y="4035424"/>
            <a:ext cx="2411345" cy="142557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03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select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&lt;select&gt;</a:t>
            </a:r>
            <a:r>
              <a:rPr lang="en-US" sz="2400" dirty="0">
                <a:solidFill>
                  <a:schemeClr val="tx1"/>
                </a:solidFill>
              </a:rPr>
              <a:t> element defines a drop-down list: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&lt;option&gt;</a:t>
            </a:r>
            <a:r>
              <a:rPr lang="en-US" sz="2400" dirty="0">
                <a:solidFill>
                  <a:schemeClr val="tx1"/>
                </a:solidFill>
              </a:rPr>
              <a:t> elements defines an option that can be selected.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&lt;select name="cars"&gt;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 &lt;option value="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volvo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  <a:r>
              <a:rPr lang="en-US" sz="2400" dirty="0">
                <a:solidFill>
                  <a:schemeClr val="tx1"/>
                </a:solidFill>
              </a:rPr>
              <a:t>Volvo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&lt;/option&gt;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&lt;/select&gt;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A9BE7F9-6CEE-4714-B3D4-1B4B41C9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58" y="3917949"/>
            <a:ext cx="4596930" cy="221615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959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Text area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 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textarea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 </a:t>
            </a:r>
            <a:r>
              <a:rPr lang="en-US" sz="2400" dirty="0">
                <a:solidFill>
                  <a:schemeClr val="tx1"/>
                </a:solidFill>
              </a:rPr>
              <a:t>element defines a multi-line input field (a text area).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 rows attribute specifies the visible number of lines in a text area.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 cols attribute specifies the visible width of a text area.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textarea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name="message" rows="10" cols="30"&gt;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The cat was playing in the garden.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textarea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548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layout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Websites often display content in multiple columns (like a magazine or newspaper).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HTML5 offers new semantic elements that define the different parts of a web page: </a:t>
            </a:r>
          </a:p>
        </p:txBody>
      </p:sp>
    </p:spTree>
    <p:extLst>
      <p:ext uri="{BB962C8B-B14F-4D97-AF65-F5344CB8AC3E}">
        <p14:creationId xmlns:p14="http://schemas.microsoft.com/office/powerpoint/2010/main" val="2033203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47395DE1-92A9-47C3-BDA0-E9449DC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layout</a:t>
            </a:r>
            <a:endParaRPr lang="he-IL" sz="4000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64EBB6FC-249E-4270-B964-1A39C45C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&lt;header&gt; </a:t>
            </a:r>
            <a:r>
              <a:rPr lang="en-US" sz="2400" dirty="0">
                <a:solidFill>
                  <a:schemeClr val="tx1"/>
                </a:solidFill>
              </a:rPr>
              <a:t>- header for a document or a section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- container for navigation links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&lt;section&gt; </a:t>
            </a:r>
            <a:r>
              <a:rPr lang="en-US" sz="2400" dirty="0">
                <a:solidFill>
                  <a:schemeClr val="tx1"/>
                </a:solidFill>
              </a:rPr>
              <a:t>- section in a document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&lt;article&gt; </a:t>
            </a:r>
            <a:r>
              <a:rPr lang="en-US" sz="2400" dirty="0">
                <a:solidFill>
                  <a:schemeClr val="tx1"/>
                </a:solidFill>
              </a:rPr>
              <a:t>- independent self-contained article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&lt;aside&gt;</a:t>
            </a:r>
            <a:r>
              <a:rPr lang="en-US" sz="2400" dirty="0">
                <a:solidFill>
                  <a:schemeClr val="tx1"/>
                </a:solidFill>
              </a:rPr>
              <a:t> - content aside from the content (like a sidebar)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&lt;footer&gt; </a:t>
            </a:r>
            <a:r>
              <a:rPr lang="en-US" sz="2400" dirty="0">
                <a:solidFill>
                  <a:schemeClr val="tx1"/>
                </a:solidFill>
              </a:rPr>
              <a:t>- footer for a document or a section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&lt;details&gt; </a:t>
            </a:r>
            <a:r>
              <a:rPr lang="en-US" sz="2400" dirty="0">
                <a:solidFill>
                  <a:schemeClr val="tx1"/>
                </a:solidFill>
              </a:rPr>
              <a:t>- additional details</a:t>
            </a:r>
            <a:endParaRPr lang="he-IL" sz="2400" dirty="0">
              <a:solidFill>
                <a:schemeClr val="tx1"/>
              </a:solidFill>
            </a:endParaRPr>
          </a:p>
          <a:p>
            <a:pPr algn="l" rtl="0" fontAlgn="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&lt;summary&gt;</a:t>
            </a:r>
            <a:r>
              <a:rPr lang="en-US" sz="2400" dirty="0">
                <a:solidFill>
                  <a:schemeClr val="tx1"/>
                </a:solidFill>
              </a:rPr>
              <a:t> - heading for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&lt;details&gt; </a:t>
            </a:r>
            <a:r>
              <a:rPr lang="en-US" sz="2400" dirty="0">
                <a:solidFill>
                  <a:schemeClr val="tx1"/>
                </a:solidFill>
              </a:rPr>
              <a:t>element</a:t>
            </a: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10" name="Picture 2" descr="HTML5 Semantic Elements">
            <a:extLst>
              <a:ext uri="{FF2B5EF4-FFF2-40B4-BE49-F238E27FC236}">
                <a16:creationId xmlns:a16="http://schemas.microsoft.com/office/drawing/2014/main" id="{AFABC1DA-3C51-4948-B3FE-E41DAFF2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17" y="2148800"/>
            <a:ext cx="2741447" cy="322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9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426C41-8AF3-4B60-90BC-A61A7CAB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EE25D0B-8FA3-4417-9842-54BB9615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35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OPEN &amp; Closed Tags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Consists of a 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 tag and </a:t>
            </a:r>
            <a:r>
              <a:rPr lang="en-US" sz="2400" b="1" dirty="0">
                <a:solidFill>
                  <a:schemeClr val="tx1"/>
                </a:solidFill>
              </a:rPr>
              <a:t>end</a:t>
            </a:r>
            <a:r>
              <a:rPr lang="en-US" sz="2400" dirty="0">
                <a:solidFill>
                  <a:schemeClr val="tx1"/>
                </a:solidFill>
              </a:rPr>
              <a:t> tag, with the content inserted in between: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Content goes here...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algn="l" rtl="0"/>
            <a:endParaRPr lang="en-US" dirty="0"/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Empty HTML Elements - HTML elements with no content. Examples: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/&gt;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/&gt;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&lt;input/&gt;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&lt;link/&gt;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528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A1DBB306-290B-4F76-AC9A-8E4D732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Basic tags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D1951C0-3379-4CD6-B257-5F8FCD78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35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BASIC Tags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2400" b="1" dirty="0">
                <a:solidFill>
                  <a:schemeClr val="tx1"/>
                </a:solidFill>
              </a:rPr>
              <a:t>Headings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&lt;h1&gt; </a:t>
            </a:r>
            <a:r>
              <a:rPr lang="en-US" sz="2400" dirty="0">
                <a:solidFill>
                  <a:schemeClr val="tx1"/>
                </a:solidFill>
              </a:rPr>
              <a:t>defines the most important heading.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&lt;/h1&gt;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&lt;h6&gt; </a:t>
            </a:r>
            <a:r>
              <a:rPr lang="en-US" sz="2400" dirty="0">
                <a:solidFill>
                  <a:schemeClr val="tx1"/>
                </a:solidFill>
              </a:rPr>
              <a:t>defines the least important heading.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&lt;/h6&gt; </a:t>
            </a:r>
            <a:endParaRPr lang="en-US" sz="2200" b="1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b="1" dirty="0">
                <a:solidFill>
                  <a:schemeClr val="tx1"/>
                </a:solidFill>
              </a:rPr>
              <a:t>Paragraphs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&lt;p&gt;</a:t>
            </a:r>
            <a:r>
              <a:rPr lang="en-US" sz="2400" dirty="0">
                <a:solidFill>
                  <a:schemeClr val="tx1"/>
                </a:solidFill>
              </a:rPr>
              <a:t>This is a paragraph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&lt;/p&gt;</a:t>
            </a:r>
          </a:p>
          <a:p>
            <a:pPr marL="457200" lvl="1" indent="0" algn="l" rtl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chemeClr val="tx1"/>
                </a:solidFill>
              </a:rPr>
              <a:t>Links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&lt;a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="http://www.ofek.co.il"&gt;</a:t>
            </a:r>
            <a:r>
              <a:rPr lang="en-US" sz="2400" dirty="0">
                <a:solidFill>
                  <a:schemeClr val="tx1"/>
                </a:solidFill>
              </a:rPr>
              <a:t>This is a link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&lt;/a&gt;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The link's destination is specified in the </a:t>
            </a:r>
            <a:r>
              <a:rPr lang="en-US" sz="2400" dirty="0" err="1">
                <a:solidFill>
                  <a:schemeClr val="tx1"/>
                </a:solidFill>
              </a:rPr>
              <a:t>href</a:t>
            </a:r>
            <a:r>
              <a:rPr lang="en-US" sz="2400" dirty="0">
                <a:solidFill>
                  <a:schemeClr val="tx1"/>
                </a:solidFill>
              </a:rPr>
              <a:t> attribute.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marL="457200" lvl="1" indent="0" algn="l" rtl="0">
              <a:buNone/>
            </a:pP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7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BASIC Tags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2400" b="1" dirty="0">
                <a:solidFill>
                  <a:schemeClr val="tx1"/>
                </a:solidFill>
              </a:rPr>
              <a:t>Images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=“ofek.jpg" alt="ofek.co.il" width="104" height="142"&gt;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The source file (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), alternative text (alt), width, and height are provided as attributes.</a:t>
            </a:r>
          </a:p>
          <a:p>
            <a:pPr marL="457200" lvl="1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b="1" dirty="0" err="1">
                <a:solidFill>
                  <a:schemeClr val="tx1"/>
                </a:solidFill>
              </a:rPr>
              <a:t>Blackquote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HTML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&lt;blockquote&gt; </a:t>
            </a:r>
            <a:r>
              <a:rPr lang="en-US" sz="2400" dirty="0">
                <a:solidFill>
                  <a:schemeClr val="tx1"/>
                </a:solidFill>
              </a:rPr>
              <a:t>for Quotations. defines a section that is quoted from another source.</a:t>
            </a:r>
          </a:p>
          <a:p>
            <a:pPr algn="l" rtl="0"/>
            <a:endParaRPr lang="en-US" sz="2400" b="1" dirty="0">
              <a:solidFill>
                <a:schemeClr val="tx1"/>
              </a:solidFill>
            </a:endParaRPr>
          </a:p>
          <a:p>
            <a:pPr algn="l" rtl="0"/>
            <a:r>
              <a:rPr lang="en-US" sz="2400" b="1" dirty="0">
                <a:solidFill>
                  <a:schemeClr val="tx1"/>
                </a:solidFill>
              </a:rPr>
              <a:t>Emphasized Text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Emphasized Text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457200" lvl="1" indent="0" algn="l" rtl="0">
              <a:buNone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tag is a phrase tag. It renders as emphasized text.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BLOCk</a:t>
            </a:r>
            <a:r>
              <a:rPr lang="en-US" dirty="0"/>
              <a:t>-level elements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A block-level element always starts on a new line and takes up the full width available (stretches out to the left and right as far as it can).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Examples :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&lt;div&gt;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&lt;h1&gt;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&lt;p&gt;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תוצאת תמונה עבור ‪list‬‏">
            <a:extLst>
              <a:ext uri="{FF2B5EF4-FFF2-40B4-BE49-F238E27FC236}">
                <a16:creationId xmlns:a16="http://schemas.microsoft.com/office/drawing/2014/main" id="{0383B945-AD74-4B8E-AD0B-3C287D60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4" y="3613148"/>
            <a:ext cx="201612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3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DIv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The &lt;div&gt; tag defines a division or a section and often used as a container for other HTML elements.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Used to group block-elements to format them with CSS. 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 &lt;div&gt; element has no required attributes, but both </a:t>
            </a:r>
            <a:r>
              <a:rPr lang="en-US" sz="2400" b="1" dirty="0">
                <a:solidFill>
                  <a:schemeClr val="tx1"/>
                </a:solidFill>
              </a:rPr>
              <a:t>style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are common.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&lt;div style="color:#0000FF"&gt;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&lt;h3&gt;</a:t>
            </a:r>
            <a:r>
              <a:rPr lang="en-US" sz="2400" dirty="0">
                <a:solidFill>
                  <a:schemeClr val="tx1"/>
                </a:solidFill>
              </a:rPr>
              <a:t>This is a heading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&lt;/h3&gt;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&lt;p&gt;</a:t>
            </a:r>
            <a:r>
              <a:rPr lang="en-US" sz="2400" dirty="0">
                <a:solidFill>
                  <a:schemeClr val="tx1"/>
                </a:solidFill>
              </a:rPr>
              <a:t>This is a paragraph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.&lt;/p&gt;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7549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198145-4A47-4629-BE31-274858B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inline elements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0513EB-A028-472B-B03D-375E26D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0"/>
            <a:ext cx="10178322" cy="463549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An inline element does not start on a new line and only takes up as much width as necessary.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Examples of inline elements: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&lt;span&gt;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&lt;a&gt;</a:t>
            </a:r>
          </a:p>
          <a:p>
            <a:pPr marL="457200" lvl="1" indent="0" algn="l" rtl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1" indent="0" algn="l" rtl="0">
              <a:buNone/>
            </a:pP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202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73</TotalTime>
  <Words>508</Words>
  <Application>Microsoft Office PowerPoint</Application>
  <PresentationFormat>מסך רחב</PresentationFormat>
  <Paragraphs>165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4" baseType="lpstr">
      <vt:lpstr>Arial</vt:lpstr>
      <vt:lpstr>Consolas</vt:lpstr>
      <vt:lpstr>Gill Sans MT</vt:lpstr>
      <vt:lpstr>Impact</vt:lpstr>
      <vt:lpstr>Badge</vt:lpstr>
      <vt:lpstr>Introduction to HTML</vt:lpstr>
      <vt:lpstr>HTML</vt:lpstr>
      <vt:lpstr>OPEN &amp; Closed Tags</vt:lpstr>
      <vt:lpstr>Basic tags</vt:lpstr>
      <vt:lpstr>BASIC Tags</vt:lpstr>
      <vt:lpstr>BASIC Tags</vt:lpstr>
      <vt:lpstr>BLOCk-level elements</vt:lpstr>
      <vt:lpstr>DIv</vt:lpstr>
      <vt:lpstr>inline elements</vt:lpstr>
      <vt:lpstr>span</vt:lpstr>
      <vt:lpstr>LISTS</vt:lpstr>
      <vt:lpstr>Unordered List</vt:lpstr>
      <vt:lpstr>Ordered list</vt:lpstr>
      <vt:lpstr>tables</vt:lpstr>
      <vt:lpstr>tags</vt:lpstr>
      <vt:lpstr>example</vt:lpstr>
      <vt:lpstr>Node relations</vt:lpstr>
      <vt:lpstr>Node relations</vt:lpstr>
      <vt:lpstr>מצגת של PowerPoint‏</vt:lpstr>
      <vt:lpstr>forms</vt:lpstr>
      <vt:lpstr>form</vt:lpstr>
      <vt:lpstr>Input</vt:lpstr>
      <vt:lpstr>submit</vt:lpstr>
      <vt:lpstr>Radio button Input</vt:lpstr>
      <vt:lpstr>select</vt:lpstr>
      <vt:lpstr>Text area</vt:lpstr>
      <vt:lpstr>layout</vt:lpstr>
      <vt:lpstr>layout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Shirly</dc:creator>
  <cp:lastModifiedBy>Shirly</cp:lastModifiedBy>
  <cp:revision>12</cp:revision>
  <dcterms:created xsi:type="dcterms:W3CDTF">2017-10-21T13:25:35Z</dcterms:created>
  <dcterms:modified xsi:type="dcterms:W3CDTF">2017-10-21T14:39:33Z</dcterms:modified>
</cp:coreProperties>
</file>