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Methods resolve and reject can be call many times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Methods resolve and reject can be call many times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Methods resolve and reject can be call many times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Methods resolve and reject can be call many times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Methods resolve and reject can be call many times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Methods resolve and reject can be call many times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Http2 and spdy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spcBef>
                <a:spcPts val="0"/>
              </a:spcBef>
              <a:buNone/>
            </a:pPr>
            <a:r>
              <a:rPr lang="en-GB"/>
              <a:t>Express.js and promises</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a:spcBef>
                <a:spcPts val="0"/>
              </a:spcBef>
              <a:buNone/>
            </a:pPr>
            <a:r>
              <a:rPr lang="en-GB"/>
              <a:t>Vlad Bikov</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a:spcBef>
                <a:spcPts val="0"/>
              </a:spcBef>
              <a:buNone/>
            </a:pPr>
            <a:r>
              <a:rPr lang="en-GB"/>
              <a:t>?			 	= 	zero or one</a:t>
            </a:r>
          </a:p>
          <a:p>
            <a:pPr lvl="0" rtl="0">
              <a:spcBef>
                <a:spcPts val="0"/>
              </a:spcBef>
              <a:buNone/>
            </a:pPr>
            <a:r>
              <a:rPr lang="en-GB"/>
              <a:t>+ 				=	one or more</a:t>
            </a:r>
          </a:p>
          <a:p>
            <a:pPr lvl="0" rtl="0">
              <a:spcBef>
                <a:spcPts val="0"/>
              </a:spcBef>
              <a:buNone/>
            </a:pPr>
            <a:r>
              <a:rPr lang="en-GB"/>
              <a:t>*				=	anything</a:t>
            </a:r>
          </a:p>
          <a:p>
            <a:pPr lvl="0" rtl="0">
              <a:spcBef>
                <a:spcPts val="0"/>
              </a:spcBef>
              <a:buNone/>
            </a:pPr>
            <a:r>
              <a:rPr lang="en-GB"/>
              <a:t>(string)pattern       =	pattern apply on string in parentheses</a:t>
            </a:r>
          </a:p>
        </p:txBody>
      </p:sp>
      <p:sp>
        <p:nvSpPr>
          <p:cNvPr id="143" name="Shape 14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String pattern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rtl="0">
              <a:spcBef>
                <a:spcPts val="0"/>
              </a:spcBef>
              <a:buNone/>
            </a:pPr>
            <a:r>
              <a:rPr b="1" lang="en-GB" sz="2400">
                <a:solidFill>
                  <a:srgbClr val="555555"/>
                </a:solidFill>
              </a:rPr>
              <a:t>Route parameters</a:t>
            </a:r>
            <a:r>
              <a:rPr lang="en-GB" sz="2400">
                <a:solidFill>
                  <a:srgbClr val="555555"/>
                </a:solidFill>
              </a:rPr>
              <a:t> are named URL segments that are used to capture the values specified at their position in the URL. The captured values are populated in the </a:t>
            </a:r>
            <a:r>
              <a:rPr lang="en-GB" sz="2400">
                <a:solidFill>
                  <a:srgbClr val="333333"/>
                </a:solidFill>
              </a:rPr>
              <a:t>req.params</a:t>
            </a:r>
            <a:r>
              <a:rPr lang="en-GB" sz="2400">
                <a:solidFill>
                  <a:srgbClr val="555555"/>
                </a:solidFill>
              </a:rPr>
              <a:t> object, with the name of the route parameter specified in the path as their respective keys.</a:t>
            </a:r>
          </a:p>
        </p:txBody>
      </p:sp>
      <p:sp>
        <p:nvSpPr>
          <p:cNvPr id="149" name="Shape 14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parameters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indent="0" lvl="0" marL="152400" marR="152400" rtl="0">
              <a:lnSpc>
                <a:spcPct val="140000"/>
              </a:lnSpc>
              <a:spcBef>
                <a:spcPts val="0"/>
              </a:spcBef>
              <a:spcAft>
                <a:spcPts val="0"/>
              </a:spcAft>
              <a:buNone/>
            </a:pPr>
            <a:r>
              <a:rPr lang="en-GB">
                <a:solidFill>
                  <a:srgbClr val="555555"/>
                </a:solidFill>
              </a:rPr>
              <a:t>Route path: /users/:userId/books/:bookId</a:t>
            </a:r>
            <a:br>
              <a:rPr lang="en-GB">
                <a:solidFill>
                  <a:srgbClr val="555555"/>
                </a:solidFill>
              </a:rPr>
            </a:br>
            <a:r>
              <a:rPr lang="en-GB">
                <a:solidFill>
                  <a:srgbClr val="555555"/>
                </a:solidFill>
              </a:rPr>
              <a:t>Request URL: http://localhost:3000/users/34/books/8989</a:t>
            </a:r>
            <a:br>
              <a:rPr lang="en-GB">
                <a:solidFill>
                  <a:srgbClr val="555555"/>
                </a:solidFill>
              </a:rPr>
            </a:br>
            <a:r>
              <a:rPr lang="en-GB">
                <a:solidFill>
                  <a:srgbClr val="555555"/>
                </a:solidFill>
              </a:rPr>
              <a:t>req.params: { "userId": "34", "bookId": "8989" }</a:t>
            </a:r>
          </a:p>
          <a:p>
            <a:pPr lvl="0">
              <a:spcBef>
                <a:spcPts val="0"/>
              </a:spcBef>
              <a:buNone/>
            </a:pPr>
            <a:r>
              <a:t/>
            </a:r>
            <a:endParaRPr b="1">
              <a:solidFill>
                <a:srgbClr val="555555"/>
              </a:solidFill>
            </a:endParaRPr>
          </a:p>
          <a:p>
            <a:pPr indent="0" lvl="0" marL="139700" marR="139700" rtl="0">
              <a:lnSpc>
                <a:spcPct val="150000"/>
              </a:lnSpc>
              <a:spcBef>
                <a:spcPts val="500"/>
              </a:spcBef>
              <a:spcAft>
                <a:spcPts val="500"/>
              </a:spcAft>
              <a:buNone/>
            </a:pPr>
            <a:r>
              <a:rPr lang="en-GB">
                <a:solidFill>
                  <a:srgbClr val="000000"/>
                </a:solidFill>
              </a:rPr>
              <a:t>app</a:t>
            </a:r>
            <a:r>
              <a:rPr lang="en-GB">
                <a:solidFill>
                  <a:schemeClr val="lt2"/>
                </a:solidFill>
              </a:rPr>
              <a:t>.</a:t>
            </a:r>
            <a:r>
              <a:rPr lang="en-GB">
                <a:solidFill>
                  <a:srgbClr val="0077AA"/>
                </a:solidFill>
              </a:rPr>
              <a:t>get</a:t>
            </a:r>
            <a:r>
              <a:rPr lang="en-GB">
                <a:solidFill>
                  <a:schemeClr val="lt2"/>
                </a:solidFill>
              </a:rPr>
              <a:t>(</a:t>
            </a:r>
            <a:r>
              <a:rPr lang="en-GB">
                <a:solidFill>
                  <a:srgbClr val="669900"/>
                </a:solidFill>
              </a:rPr>
              <a:t>'/users/:userId/books/:bookId'</a:t>
            </a:r>
            <a:r>
              <a:rPr lang="en-GB">
                <a:solidFill>
                  <a:schemeClr val="lt2"/>
                </a:solidFill>
              </a:rPr>
              <a:t>,</a:t>
            </a:r>
            <a:r>
              <a:rPr lang="en-GB">
                <a:solidFill>
                  <a:srgbClr val="000000"/>
                </a:solidFill>
              </a:rPr>
              <a:t> </a:t>
            </a:r>
            <a:r>
              <a:rPr lang="en-GB">
                <a:solidFill>
                  <a:srgbClr val="0077AA"/>
                </a:solidFill>
              </a:rPr>
              <a:t>function</a:t>
            </a:r>
            <a:r>
              <a:rPr lang="en-GB">
                <a:solidFill>
                  <a:srgbClr val="000000"/>
                </a:solidFill>
              </a:rPr>
              <a:t> </a:t>
            </a:r>
            <a:r>
              <a:rPr lang="en-GB">
                <a:solidFill>
                  <a:schemeClr val="lt2"/>
                </a:solidFill>
              </a:rPr>
              <a:t>(</a:t>
            </a:r>
            <a:r>
              <a:rPr lang="en-GB">
                <a:solidFill>
                  <a:srgbClr val="000000"/>
                </a:solidFill>
              </a:rPr>
              <a:t>req</a:t>
            </a:r>
            <a:r>
              <a:rPr lang="en-GB">
                <a:solidFill>
                  <a:schemeClr val="lt2"/>
                </a:solidFill>
              </a:rPr>
              <a:t>,</a:t>
            </a:r>
            <a:r>
              <a:rPr lang="en-GB">
                <a:solidFill>
                  <a:srgbClr val="000000"/>
                </a:solidFill>
              </a:rPr>
              <a:t> res</a:t>
            </a:r>
            <a:r>
              <a:rPr lang="en-GB">
                <a:solidFill>
                  <a:schemeClr val="lt2"/>
                </a:solidFill>
              </a:rPr>
              <a:t>)</a:t>
            </a:r>
            <a:r>
              <a:rPr lang="en-GB">
                <a:solidFill>
                  <a:srgbClr val="000000"/>
                </a:solidFill>
              </a:rPr>
              <a:t> </a:t>
            </a:r>
            <a:r>
              <a:rPr lang="en-GB">
                <a:solidFill>
                  <a:schemeClr val="lt2"/>
                </a:solidFill>
              </a:rPr>
              <a:t>{</a:t>
            </a:r>
            <a:br>
              <a:rPr lang="en-GB">
                <a:solidFill>
                  <a:srgbClr val="000000"/>
                </a:solidFill>
              </a:rPr>
            </a:br>
            <a:r>
              <a:rPr lang="en-GB">
                <a:solidFill>
                  <a:srgbClr val="000000"/>
                </a:solidFill>
              </a:rPr>
              <a:t>  res</a:t>
            </a:r>
            <a:r>
              <a:rPr lang="en-GB">
                <a:solidFill>
                  <a:schemeClr val="lt2"/>
                </a:solidFill>
              </a:rPr>
              <a:t>.</a:t>
            </a:r>
            <a:r>
              <a:rPr lang="en-GB">
                <a:solidFill>
                  <a:srgbClr val="DD4A68"/>
                </a:solidFill>
              </a:rPr>
              <a:t>send</a:t>
            </a:r>
            <a:r>
              <a:rPr lang="en-GB">
                <a:solidFill>
                  <a:schemeClr val="lt2"/>
                </a:solidFill>
              </a:rPr>
              <a:t>(</a:t>
            </a:r>
            <a:r>
              <a:rPr lang="en-GB">
                <a:solidFill>
                  <a:srgbClr val="000000"/>
                </a:solidFill>
              </a:rPr>
              <a:t>req</a:t>
            </a:r>
            <a:r>
              <a:rPr lang="en-GB">
                <a:solidFill>
                  <a:schemeClr val="lt2"/>
                </a:solidFill>
              </a:rPr>
              <a:t>.</a:t>
            </a:r>
            <a:r>
              <a:rPr lang="en-GB">
                <a:solidFill>
                  <a:srgbClr val="000000"/>
                </a:solidFill>
              </a:rPr>
              <a:t>params</a:t>
            </a:r>
            <a:r>
              <a:rPr lang="en-GB">
                <a:solidFill>
                  <a:schemeClr val="lt2"/>
                </a:solidFill>
              </a:rPr>
              <a:t>)</a:t>
            </a:r>
            <a:br>
              <a:rPr lang="en-GB">
                <a:solidFill>
                  <a:srgbClr val="000000"/>
                </a:solidFill>
              </a:rPr>
            </a:br>
            <a:r>
              <a:rPr lang="en-GB">
                <a:solidFill>
                  <a:schemeClr val="lt2"/>
                </a:solidFill>
              </a:rPr>
              <a:t>})</a:t>
            </a:r>
          </a:p>
        </p:txBody>
      </p:sp>
      <p:sp>
        <p:nvSpPr>
          <p:cNvPr id="155" name="Shape 15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parameters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rtl="0">
              <a:lnSpc>
                <a:spcPct val="135000"/>
              </a:lnSpc>
              <a:spcBef>
                <a:spcPts val="800"/>
              </a:spcBef>
              <a:spcAft>
                <a:spcPts val="800"/>
              </a:spcAft>
              <a:buNone/>
            </a:pPr>
            <a:r>
              <a:rPr lang="en-GB">
                <a:solidFill>
                  <a:srgbClr val="555555"/>
                </a:solidFill>
              </a:rPr>
              <a:t>You can provide multiple callback functions that behave like middleware to handle a request. The only exception is that these callbacks might invoke </a:t>
            </a:r>
            <a:r>
              <a:rPr lang="en-GB">
                <a:solidFill>
                  <a:srgbClr val="FF00FF"/>
                </a:solidFill>
              </a:rPr>
              <a:t>next() </a:t>
            </a:r>
            <a:r>
              <a:rPr lang="en-GB">
                <a:solidFill>
                  <a:srgbClr val="555555"/>
                </a:solidFill>
              </a:rPr>
              <a:t>to bypass the remaining route callbacks. You can use this mechanism to impose pre-conditions on a route, then pass control to subsequent routes if there’s no reason to proceed with the current route.</a:t>
            </a:r>
          </a:p>
          <a:p>
            <a:pPr lvl="0" rtl="0">
              <a:lnSpc>
                <a:spcPct val="135000"/>
              </a:lnSpc>
              <a:spcBef>
                <a:spcPts val="800"/>
              </a:spcBef>
              <a:spcAft>
                <a:spcPts val="800"/>
              </a:spcAft>
              <a:buNone/>
            </a:pPr>
            <a:r>
              <a:rPr lang="en-GB">
                <a:solidFill>
                  <a:srgbClr val="555555"/>
                </a:solidFill>
              </a:rPr>
              <a:t> Route handlers can be in the form of a function, an array of functions, or combinations of both.</a:t>
            </a:r>
          </a:p>
        </p:txBody>
      </p:sp>
      <p:sp>
        <p:nvSpPr>
          <p:cNvPr id="161" name="Shape 16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handler function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indent="0" lvl="0" marL="139700" marR="139700" rtl="0">
              <a:lnSpc>
                <a:spcPct val="150000"/>
              </a:lnSpc>
              <a:spcBef>
                <a:spcPts val="500"/>
              </a:spcBef>
              <a:spcAft>
                <a:spcPts val="500"/>
              </a:spcAft>
              <a:buNone/>
            </a:pPr>
            <a:r>
              <a:rPr lang="en-GB" sz="1400">
                <a:solidFill>
                  <a:srgbClr val="0077AA"/>
                </a:solidFill>
              </a:rPr>
              <a:t>var</a:t>
            </a:r>
            <a:r>
              <a:rPr lang="en-GB" sz="1400">
                <a:solidFill>
                  <a:srgbClr val="000000"/>
                </a:solidFill>
              </a:rPr>
              <a:t> cb0 </a:t>
            </a:r>
            <a:r>
              <a:rPr lang="en-GB" sz="1400">
                <a:solidFill>
                  <a:srgbClr val="A67F59"/>
                </a:solidFill>
              </a:rPr>
              <a:t>=</a:t>
            </a:r>
            <a:r>
              <a:rPr lang="en-GB" sz="1400">
                <a:solidFill>
                  <a:srgbClr val="000000"/>
                </a:solidFill>
              </a:rPr>
              <a:t> </a:t>
            </a:r>
            <a:r>
              <a:rPr lang="en-GB" sz="1400">
                <a:solidFill>
                  <a:srgbClr val="0077AA"/>
                </a:solidFill>
              </a:rPr>
              <a:t>function</a:t>
            </a:r>
            <a:r>
              <a:rPr lang="en-GB" sz="1400">
                <a:solidFill>
                  <a:srgbClr val="000000"/>
                </a:solidFill>
              </a:rPr>
              <a:t> </a:t>
            </a:r>
            <a:r>
              <a:rPr lang="en-GB" sz="1400">
                <a:solidFill>
                  <a:schemeClr val="lt2"/>
                </a:solidFill>
              </a:rPr>
              <a:t>(</a:t>
            </a:r>
            <a:r>
              <a:rPr lang="en-GB" sz="1400">
                <a:solidFill>
                  <a:srgbClr val="000000"/>
                </a:solidFill>
              </a:rPr>
              <a:t>req</a:t>
            </a:r>
            <a:r>
              <a:rPr lang="en-GB" sz="1400">
                <a:solidFill>
                  <a:schemeClr val="lt2"/>
                </a:solidFill>
              </a:rPr>
              <a:t>,</a:t>
            </a:r>
            <a:r>
              <a:rPr lang="en-GB" sz="1400">
                <a:solidFill>
                  <a:srgbClr val="000000"/>
                </a:solidFill>
              </a:rPr>
              <a:t> res</a:t>
            </a:r>
            <a:r>
              <a:rPr lang="en-GB" sz="1400">
                <a:solidFill>
                  <a:schemeClr val="lt2"/>
                </a:solidFill>
              </a:rPr>
              <a:t>,</a:t>
            </a:r>
            <a:r>
              <a:rPr lang="en-GB" sz="1400">
                <a:solidFill>
                  <a:srgbClr val="000000"/>
                </a:solidFill>
              </a:rPr>
              <a:t> next</a:t>
            </a:r>
            <a:r>
              <a:rPr lang="en-GB" sz="1400">
                <a:solidFill>
                  <a:schemeClr val="lt2"/>
                </a:solidFill>
              </a:rPr>
              <a:t>)</a:t>
            </a:r>
            <a:r>
              <a:rPr lang="en-GB" sz="1400">
                <a:solidFill>
                  <a:srgbClr val="000000"/>
                </a:solidFill>
              </a:rPr>
              <a:t> </a:t>
            </a:r>
            <a:r>
              <a:rPr lang="en-GB" sz="1400">
                <a:solidFill>
                  <a:schemeClr val="lt2"/>
                </a:solidFill>
              </a:rPr>
              <a:t>{</a:t>
            </a:r>
            <a:br>
              <a:rPr lang="en-GB" sz="1400">
                <a:solidFill>
                  <a:srgbClr val="000000"/>
                </a:solidFill>
              </a:rPr>
            </a:br>
            <a:r>
              <a:rPr lang="en-GB" sz="1400">
                <a:solidFill>
                  <a:srgbClr val="000000"/>
                </a:solidFill>
              </a:rPr>
              <a:t>  console</a:t>
            </a:r>
            <a:r>
              <a:rPr lang="en-GB" sz="1400">
                <a:solidFill>
                  <a:schemeClr val="lt2"/>
                </a:solidFill>
              </a:rPr>
              <a:t>.</a:t>
            </a:r>
            <a:r>
              <a:rPr lang="en-GB" sz="1400">
                <a:solidFill>
                  <a:srgbClr val="DD4A68"/>
                </a:solidFill>
              </a:rPr>
              <a:t>log</a:t>
            </a:r>
            <a:r>
              <a:rPr lang="en-GB" sz="1400">
                <a:solidFill>
                  <a:schemeClr val="lt2"/>
                </a:solidFill>
              </a:rPr>
              <a:t>(</a:t>
            </a:r>
            <a:r>
              <a:rPr lang="en-GB" sz="1400">
                <a:solidFill>
                  <a:srgbClr val="669900"/>
                </a:solidFill>
              </a:rPr>
              <a:t>'CB0'</a:t>
            </a:r>
            <a:r>
              <a:rPr lang="en-GB" sz="1400">
                <a:solidFill>
                  <a:schemeClr val="lt2"/>
                </a:solidFill>
              </a:rPr>
              <a:t>)</a:t>
            </a:r>
            <a:br>
              <a:rPr lang="en-GB" sz="1400">
                <a:solidFill>
                  <a:srgbClr val="000000"/>
                </a:solidFill>
              </a:rPr>
            </a:br>
            <a:r>
              <a:rPr lang="en-GB" sz="1400">
                <a:solidFill>
                  <a:srgbClr val="000000"/>
                </a:solidFill>
              </a:rPr>
              <a:t>  </a:t>
            </a:r>
            <a:r>
              <a:rPr lang="en-GB" sz="1400">
                <a:solidFill>
                  <a:srgbClr val="DD4A68"/>
                </a:solidFill>
              </a:rPr>
              <a:t>next</a:t>
            </a:r>
            <a:r>
              <a:rPr lang="en-GB" sz="1400">
                <a:solidFill>
                  <a:schemeClr val="lt2"/>
                </a:solidFill>
              </a:rPr>
              <a:t>()</a:t>
            </a:r>
            <a:br>
              <a:rPr lang="en-GB" sz="1400">
                <a:solidFill>
                  <a:srgbClr val="000000"/>
                </a:solidFill>
              </a:rPr>
            </a:br>
            <a:r>
              <a:rPr lang="en-GB" sz="1400">
                <a:solidFill>
                  <a:schemeClr val="lt2"/>
                </a:solidFill>
              </a:rPr>
              <a:t>}</a:t>
            </a:r>
            <a:br>
              <a:rPr lang="en-GB" sz="1400">
                <a:solidFill>
                  <a:srgbClr val="000000"/>
                </a:solidFill>
              </a:rPr>
            </a:br>
            <a:r>
              <a:rPr lang="en-GB" sz="1400">
                <a:solidFill>
                  <a:srgbClr val="000000"/>
                </a:solidFill>
              </a:rPr>
              <a:t>app</a:t>
            </a:r>
            <a:r>
              <a:rPr lang="en-GB" sz="1400">
                <a:solidFill>
                  <a:schemeClr val="lt2"/>
                </a:solidFill>
              </a:rPr>
              <a:t>.</a:t>
            </a:r>
            <a:r>
              <a:rPr lang="en-GB" sz="1400">
                <a:solidFill>
                  <a:srgbClr val="0077AA"/>
                </a:solidFill>
              </a:rPr>
              <a:t>get</a:t>
            </a:r>
            <a:r>
              <a:rPr lang="en-GB" sz="1400">
                <a:solidFill>
                  <a:schemeClr val="lt2"/>
                </a:solidFill>
              </a:rPr>
              <a:t>(</a:t>
            </a:r>
            <a:r>
              <a:rPr lang="en-GB" sz="1400">
                <a:solidFill>
                  <a:srgbClr val="669900"/>
                </a:solidFill>
              </a:rPr>
              <a:t>'/example/d'</a:t>
            </a:r>
            <a:r>
              <a:rPr lang="en-GB" sz="1400">
                <a:solidFill>
                  <a:schemeClr val="lt2"/>
                </a:solidFill>
              </a:rPr>
              <a:t>,</a:t>
            </a:r>
            <a:r>
              <a:rPr lang="en-GB" sz="1400">
                <a:solidFill>
                  <a:srgbClr val="000000"/>
                </a:solidFill>
              </a:rPr>
              <a:t> </a:t>
            </a:r>
            <a:r>
              <a:rPr lang="en-GB" sz="1400">
                <a:solidFill>
                  <a:schemeClr val="lt2"/>
                </a:solidFill>
              </a:rPr>
              <a:t>[</a:t>
            </a:r>
            <a:r>
              <a:rPr lang="en-GB" sz="1400">
                <a:solidFill>
                  <a:srgbClr val="000000"/>
                </a:solidFill>
              </a:rPr>
              <a:t>cb0</a:t>
            </a:r>
            <a:r>
              <a:rPr lang="en-GB" sz="1400">
                <a:solidFill>
                  <a:schemeClr val="lt2"/>
                </a:solidFill>
              </a:rPr>
              <a:t>],</a:t>
            </a:r>
            <a:r>
              <a:rPr lang="en-GB" sz="1400">
                <a:solidFill>
                  <a:srgbClr val="000000"/>
                </a:solidFill>
              </a:rPr>
              <a:t> </a:t>
            </a:r>
            <a:r>
              <a:rPr lang="en-GB" sz="1400">
                <a:solidFill>
                  <a:srgbClr val="0077AA"/>
                </a:solidFill>
              </a:rPr>
              <a:t>function</a:t>
            </a:r>
            <a:r>
              <a:rPr lang="en-GB" sz="1400">
                <a:solidFill>
                  <a:srgbClr val="000000"/>
                </a:solidFill>
              </a:rPr>
              <a:t> </a:t>
            </a:r>
            <a:r>
              <a:rPr lang="en-GB" sz="1400">
                <a:solidFill>
                  <a:schemeClr val="lt2"/>
                </a:solidFill>
              </a:rPr>
              <a:t>(</a:t>
            </a:r>
            <a:r>
              <a:rPr lang="en-GB" sz="1400">
                <a:solidFill>
                  <a:srgbClr val="000000"/>
                </a:solidFill>
              </a:rPr>
              <a:t>req</a:t>
            </a:r>
            <a:r>
              <a:rPr lang="en-GB" sz="1400">
                <a:solidFill>
                  <a:schemeClr val="lt2"/>
                </a:solidFill>
              </a:rPr>
              <a:t>,</a:t>
            </a:r>
            <a:r>
              <a:rPr lang="en-GB" sz="1400">
                <a:solidFill>
                  <a:srgbClr val="000000"/>
                </a:solidFill>
              </a:rPr>
              <a:t> res</a:t>
            </a:r>
            <a:r>
              <a:rPr lang="en-GB" sz="1400">
                <a:solidFill>
                  <a:schemeClr val="lt2"/>
                </a:solidFill>
              </a:rPr>
              <a:t>,</a:t>
            </a:r>
            <a:r>
              <a:rPr lang="en-GB" sz="1400">
                <a:solidFill>
                  <a:srgbClr val="000000"/>
                </a:solidFill>
              </a:rPr>
              <a:t> next</a:t>
            </a:r>
            <a:r>
              <a:rPr lang="en-GB" sz="1400">
                <a:solidFill>
                  <a:schemeClr val="lt2"/>
                </a:solidFill>
              </a:rPr>
              <a:t>)</a:t>
            </a:r>
            <a:r>
              <a:rPr lang="en-GB" sz="1400">
                <a:solidFill>
                  <a:srgbClr val="000000"/>
                </a:solidFill>
              </a:rPr>
              <a:t> </a:t>
            </a:r>
            <a:r>
              <a:rPr lang="en-GB" sz="1400">
                <a:solidFill>
                  <a:schemeClr val="lt2"/>
                </a:solidFill>
              </a:rPr>
              <a:t>{</a:t>
            </a:r>
            <a:br>
              <a:rPr lang="en-GB" sz="1400">
                <a:solidFill>
                  <a:srgbClr val="000000"/>
                </a:solidFill>
              </a:rPr>
            </a:br>
            <a:r>
              <a:rPr lang="en-GB" sz="1400">
                <a:solidFill>
                  <a:srgbClr val="000000"/>
                </a:solidFill>
              </a:rPr>
              <a:t>  console</a:t>
            </a:r>
            <a:r>
              <a:rPr lang="en-GB" sz="1400">
                <a:solidFill>
                  <a:schemeClr val="lt2"/>
                </a:solidFill>
              </a:rPr>
              <a:t>.</a:t>
            </a:r>
            <a:r>
              <a:rPr lang="en-GB" sz="1400">
                <a:solidFill>
                  <a:srgbClr val="DD4A68"/>
                </a:solidFill>
              </a:rPr>
              <a:t>log</a:t>
            </a:r>
            <a:r>
              <a:rPr lang="en-GB" sz="1400">
                <a:solidFill>
                  <a:schemeClr val="lt2"/>
                </a:solidFill>
              </a:rPr>
              <a:t>(</a:t>
            </a:r>
            <a:r>
              <a:rPr lang="en-GB" sz="1400">
                <a:solidFill>
                  <a:srgbClr val="669900"/>
                </a:solidFill>
              </a:rPr>
              <a:t>'the response will be sent by the next function ...'</a:t>
            </a:r>
            <a:r>
              <a:rPr lang="en-GB" sz="1400">
                <a:solidFill>
                  <a:schemeClr val="lt2"/>
                </a:solidFill>
              </a:rPr>
              <a:t>)</a:t>
            </a:r>
            <a:br>
              <a:rPr lang="en-GB" sz="1400">
                <a:solidFill>
                  <a:srgbClr val="000000"/>
                </a:solidFill>
              </a:rPr>
            </a:br>
            <a:r>
              <a:rPr lang="en-GB" sz="1400">
                <a:solidFill>
                  <a:srgbClr val="000000"/>
                </a:solidFill>
              </a:rPr>
              <a:t>  </a:t>
            </a:r>
            <a:r>
              <a:rPr lang="en-GB" sz="1400">
                <a:solidFill>
                  <a:srgbClr val="DD4A68"/>
                </a:solidFill>
              </a:rPr>
              <a:t>next</a:t>
            </a:r>
            <a:r>
              <a:rPr lang="en-GB" sz="1400">
                <a:solidFill>
                  <a:schemeClr val="lt2"/>
                </a:solidFill>
              </a:rPr>
              <a:t>()</a:t>
            </a:r>
            <a:br>
              <a:rPr lang="en-GB" sz="1400">
                <a:solidFill>
                  <a:srgbClr val="000000"/>
                </a:solidFill>
              </a:rPr>
            </a:br>
            <a:r>
              <a:rPr lang="en-GB" sz="1400">
                <a:solidFill>
                  <a:schemeClr val="lt2"/>
                </a:solidFill>
              </a:rPr>
              <a:t>},</a:t>
            </a:r>
            <a:r>
              <a:rPr lang="en-GB" sz="1400">
                <a:solidFill>
                  <a:srgbClr val="000000"/>
                </a:solidFill>
              </a:rPr>
              <a:t> </a:t>
            </a:r>
            <a:r>
              <a:rPr lang="en-GB" sz="1400">
                <a:solidFill>
                  <a:srgbClr val="0077AA"/>
                </a:solidFill>
              </a:rPr>
              <a:t>function</a:t>
            </a:r>
            <a:r>
              <a:rPr lang="en-GB" sz="1400">
                <a:solidFill>
                  <a:srgbClr val="000000"/>
                </a:solidFill>
              </a:rPr>
              <a:t> </a:t>
            </a:r>
            <a:r>
              <a:rPr lang="en-GB" sz="1400">
                <a:solidFill>
                  <a:schemeClr val="lt2"/>
                </a:solidFill>
              </a:rPr>
              <a:t>(</a:t>
            </a:r>
            <a:r>
              <a:rPr lang="en-GB" sz="1400">
                <a:solidFill>
                  <a:srgbClr val="000000"/>
                </a:solidFill>
              </a:rPr>
              <a:t>req</a:t>
            </a:r>
            <a:r>
              <a:rPr lang="en-GB" sz="1400">
                <a:solidFill>
                  <a:schemeClr val="lt2"/>
                </a:solidFill>
              </a:rPr>
              <a:t>,</a:t>
            </a:r>
            <a:r>
              <a:rPr lang="en-GB" sz="1400">
                <a:solidFill>
                  <a:srgbClr val="000000"/>
                </a:solidFill>
              </a:rPr>
              <a:t> res</a:t>
            </a:r>
            <a:r>
              <a:rPr lang="en-GB" sz="1400">
                <a:solidFill>
                  <a:schemeClr val="lt2"/>
                </a:solidFill>
              </a:rPr>
              <a:t>)</a:t>
            </a:r>
            <a:r>
              <a:rPr lang="en-GB" sz="1400">
                <a:solidFill>
                  <a:srgbClr val="000000"/>
                </a:solidFill>
              </a:rPr>
              <a:t> </a:t>
            </a:r>
            <a:r>
              <a:rPr lang="en-GB" sz="1400">
                <a:solidFill>
                  <a:schemeClr val="lt2"/>
                </a:solidFill>
              </a:rPr>
              <a:t>{</a:t>
            </a:r>
            <a:br>
              <a:rPr lang="en-GB" sz="1400">
                <a:solidFill>
                  <a:srgbClr val="000000"/>
                </a:solidFill>
              </a:rPr>
            </a:br>
            <a:r>
              <a:rPr lang="en-GB" sz="1400">
                <a:solidFill>
                  <a:srgbClr val="000000"/>
                </a:solidFill>
              </a:rPr>
              <a:t>  res</a:t>
            </a:r>
            <a:r>
              <a:rPr lang="en-GB" sz="1400">
                <a:solidFill>
                  <a:schemeClr val="lt2"/>
                </a:solidFill>
              </a:rPr>
              <a:t>.</a:t>
            </a:r>
            <a:r>
              <a:rPr lang="en-GB" sz="1400">
                <a:solidFill>
                  <a:srgbClr val="DD4A68"/>
                </a:solidFill>
              </a:rPr>
              <a:t>send</a:t>
            </a:r>
            <a:r>
              <a:rPr lang="en-GB" sz="1400">
                <a:solidFill>
                  <a:schemeClr val="lt2"/>
                </a:solidFill>
              </a:rPr>
              <a:t>(</a:t>
            </a:r>
            <a:r>
              <a:rPr lang="en-GB" sz="1400">
                <a:solidFill>
                  <a:srgbClr val="669900"/>
                </a:solidFill>
              </a:rPr>
              <a:t>'Hello from D!'</a:t>
            </a:r>
            <a:r>
              <a:rPr lang="en-GB" sz="1400">
                <a:solidFill>
                  <a:schemeClr val="lt2"/>
                </a:solidFill>
              </a:rPr>
              <a:t>)</a:t>
            </a:r>
            <a:br>
              <a:rPr lang="en-GB" sz="1400">
                <a:solidFill>
                  <a:srgbClr val="000000"/>
                </a:solidFill>
              </a:rPr>
            </a:br>
            <a:r>
              <a:rPr lang="en-GB" sz="1400">
                <a:solidFill>
                  <a:schemeClr val="lt2"/>
                </a:solidFill>
              </a:rPr>
              <a:t>})</a:t>
            </a:r>
          </a:p>
          <a:p>
            <a:pPr lvl="0" rtl="0">
              <a:lnSpc>
                <a:spcPct val="135000"/>
              </a:lnSpc>
              <a:spcBef>
                <a:spcPts val="800"/>
              </a:spcBef>
              <a:spcAft>
                <a:spcPts val="800"/>
              </a:spcAft>
              <a:buNone/>
            </a:pPr>
            <a:r>
              <a:t/>
            </a:r>
            <a:endParaRPr>
              <a:solidFill>
                <a:srgbClr val="555555"/>
              </a:solidFill>
            </a:endParaRPr>
          </a:p>
        </p:txBody>
      </p:sp>
      <p:sp>
        <p:nvSpPr>
          <p:cNvPr id="167" name="Shape 16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handler function example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rtl="0">
              <a:lnSpc>
                <a:spcPct val="135000"/>
              </a:lnSpc>
              <a:spcBef>
                <a:spcPts val="800"/>
              </a:spcBef>
              <a:spcAft>
                <a:spcPts val="800"/>
              </a:spcAft>
              <a:buNone/>
            </a:pPr>
            <a:r>
              <a:rPr lang="en-GB" sz="2400">
                <a:solidFill>
                  <a:srgbClr val="555555"/>
                </a:solidFill>
              </a:rPr>
              <a:t>The methods on the response object (</a:t>
            </a:r>
            <a:r>
              <a:rPr lang="en-GB" sz="2400">
                <a:solidFill>
                  <a:srgbClr val="333333"/>
                </a:solidFill>
              </a:rPr>
              <a:t>res</a:t>
            </a:r>
            <a:r>
              <a:rPr lang="en-GB" sz="2400">
                <a:solidFill>
                  <a:srgbClr val="555555"/>
                </a:solidFill>
              </a:rPr>
              <a:t>) in the following methods can send a response to the client, and terminate the request-response cycle. </a:t>
            </a:r>
          </a:p>
          <a:p>
            <a:pPr lvl="0" rtl="0">
              <a:lnSpc>
                <a:spcPct val="135000"/>
              </a:lnSpc>
              <a:spcBef>
                <a:spcPts val="800"/>
              </a:spcBef>
              <a:spcAft>
                <a:spcPts val="800"/>
              </a:spcAft>
              <a:buNone/>
            </a:pPr>
            <a:r>
              <a:rPr lang="en-GB" sz="2400">
                <a:solidFill>
                  <a:srgbClr val="555555"/>
                </a:solidFill>
              </a:rPr>
              <a:t>If none of these methods are called from a route handler, the client request will be left hanging.</a:t>
            </a:r>
          </a:p>
        </p:txBody>
      </p:sp>
      <p:sp>
        <p:nvSpPr>
          <p:cNvPr id="173" name="Shape 17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 response methods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 type="body"/>
          </p:nvPr>
        </p:nvSpPr>
        <p:spPr>
          <a:xfrm>
            <a:off x="311700" y="1229875"/>
            <a:ext cx="8520600" cy="3710100"/>
          </a:xfrm>
          <a:prstGeom prst="rect">
            <a:avLst/>
          </a:prstGeom>
          <a:noFill/>
          <a:ln>
            <a:noFill/>
          </a:ln>
        </p:spPr>
        <p:txBody>
          <a:bodyPr anchorCtr="0" anchor="t" bIns="91425" lIns="91425" rIns="91425" wrap="square" tIns="91425">
            <a:noAutofit/>
          </a:bodyPr>
          <a:lstStyle/>
          <a:p>
            <a:pPr lvl="0" rtl="0">
              <a:spcBef>
                <a:spcPts val="0"/>
              </a:spcBef>
              <a:buNone/>
            </a:pPr>
            <a:r>
              <a:rPr b="1" lang="en-GB" sz="1400"/>
              <a:t>res.json() - Send a JSON response.</a:t>
            </a:r>
          </a:p>
          <a:p>
            <a:pPr lvl="0">
              <a:spcBef>
                <a:spcPts val="0"/>
              </a:spcBef>
              <a:buNone/>
            </a:pPr>
            <a:r>
              <a:rPr b="1" lang="en-GB" sz="1400" u="sng"/>
              <a:t>res.end() - End the response process.</a:t>
            </a:r>
          </a:p>
          <a:p>
            <a:pPr lvl="0">
              <a:spcBef>
                <a:spcPts val="0"/>
              </a:spcBef>
              <a:buNone/>
            </a:pPr>
            <a:r>
              <a:rPr b="1" lang="en-GB" sz="1400" u="sng"/>
              <a:t>res.redirect() - Redirect a request.</a:t>
            </a:r>
          </a:p>
          <a:p>
            <a:pPr lvl="0" rtl="0">
              <a:spcBef>
                <a:spcPts val="0"/>
              </a:spcBef>
              <a:buNone/>
            </a:pPr>
            <a:r>
              <a:rPr lang="en-GB" sz="1400"/>
              <a:t>res.status() - </a:t>
            </a:r>
            <a:r>
              <a:rPr lang="en-GB" sz="1400">
                <a:solidFill>
                  <a:srgbClr val="555555"/>
                </a:solidFill>
              </a:rPr>
              <a:t>Sets the HTTP status for the response. Not ending the request-response cycle.</a:t>
            </a:r>
          </a:p>
          <a:p>
            <a:pPr lvl="0" rtl="0">
              <a:spcBef>
                <a:spcPts val="0"/>
              </a:spcBef>
              <a:buNone/>
            </a:pPr>
            <a:r>
              <a:rPr lang="en-GB" sz="1400" u="sng"/>
              <a:t>res.sendStatus() - Set the response status code and send its string representation as the response body.</a:t>
            </a:r>
          </a:p>
          <a:p>
            <a:pPr lvl="0" rtl="0">
              <a:spcBef>
                <a:spcPts val="0"/>
              </a:spcBef>
              <a:buNone/>
            </a:pPr>
            <a:r>
              <a:rPr lang="en-GB" sz="1400" u="sng"/>
              <a:t>res.send() - Send a response of various types.</a:t>
            </a:r>
          </a:p>
          <a:p>
            <a:pPr lvl="0" rtl="0">
              <a:spcBef>
                <a:spcPts val="0"/>
              </a:spcBef>
              <a:buNone/>
            </a:pPr>
            <a:r>
              <a:rPr lang="en-GB" sz="1400" u="sng"/>
              <a:t>res.download() - Prompt a file to be downloaded.</a:t>
            </a:r>
          </a:p>
        </p:txBody>
      </p:sp>
      <p:sp>
        <p:nvSpPr>
          <p:cNvPr id="179" name="Shape 17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 response methods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311700" y="1229875"/>
            <a:ext cx="8520600" cy="35586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555555"/>
                </a:solidFill>
              </a:rPr>
              <a:t>You can create chainable route handlers for a route path by using </a:t>
            </a:r>
            <a:r>
              <a:rPr lang="en-GB">
                <a:solidFill>
                  <a:srgbClr val="333333"/>
                </a:solidFill>
              </a:rPr>
              <a:t>app.route()</a:t>
            </a:r>
            <a:r>
              <a:rPr lang="en-GB">
                <a:solidFill>
                  <a:srgbClr val="555555"/>
                </a:solidFill>
              </a:rPr>
              <a:t>. Because the path is specified at a single location, creating modular routes is helpful, as is reducing redundancy and typos.</a:t>
            </a:r>
          </a:p>
          <a:p>
            <a:pPr indent="0" lvl="0" marL="139700" marR="139700" rtl="0">
              <a:lnSpc>
                <a:spcPct val="150000"/>
              </a:lnSpc>
              <a:spcBef>
                <a:spcPts val="500"/>
              </a:spcBef>
              <a:spcAft>
                <a:spcPts val="500"/>
              </a:spcAft>
              <a:buNone/>
            </a:pPr>
            <a:r>
              <a:rPr lang="en-GB" sz="1400">
                <a:solidFill>
                  <a:srgbClr val="000000"/>
                </a:solidFill>
              </a:rPr>
              <a:t>app</a:t>
            </a:r>
            <a:r>
              <a:rPr lang="en-GB" sz="1400">
                <a:solidFill>
                  <a:schemeClr val="lt2"/>
                </a:solidFill>
              </a:rPr>
              <a:t>.</a:t>
            </a:r>
            <a:r>
              <a:rPr lang="en-GB" sz="1400">
                <a:solidFill>
                  <a:srgbClr val="DD4A68"/>
                </a:solidFill>
              </a:rPr>
              <a:t>route</a:t>
            </a:r>
            <a:r>
              <a:rPr lang="en-GB" sz="1400">
                <a:solidFill>
                  <a:schemeClr val="lt2"/>
                </a:solidFill>
              </a:rPr>
              <a:t>(</a:t>
            </a:r>
            <a:r>
              <a:rPr lang="en-GB" sz="1400">
                <a:solidFill>
                  <a:srgbClr val="669900"/>
                </a:solidFill>
              </a:rPr>
              <a:t>'/book'</a:t>
            </a:r>
            <a:r>
              <a:rPr lang="en-GB" sz="1400">
                <a:solidFill>
                  <a:schemeClr val="lt2"/>
                </a:solidFill>
              </a:rPr>
              <a:t>)</a:t>
            </a:r>
            <a:br>
              <a:rPr lang="en-GB" sz="1400">
                <a:solidFill>
                  <a:srgbClr val="000000"/>
                </a:solidFill>
              </a:rPr>
            </a:br>
            <a:r>
              <a:rPr lang="en-GB" sz="1400">
                <a:solidFill>
                  <a:srgbClr val="000000"/>
                </a:solidFill>
              </a:rPr>
              <a:t>  </a:t>
            </a:r>
            <a:r>
              <a:rPr lang="en-GB" sz="1400">
                <a:solidFill>
                  <a:schemeClr val="lt2"/>
                </a:solidFill>
              </a:rPr>
              <a:t>.</a:t>
            </a:r>
            <a:r>
              <a:rPr lang="en-GB" sz="1400">
                <a:solidFill>
                  <a:srgbClr val="0077AA"/>
                </a:solidFill>
              </a:rPr>
              <a:t>get</a:t>
            </a:r>
            <a:r>
              <a:rPr lang="en-GB" sz="1400">
                <a:solidFill>
                  <a:schemeClr val="lt2"/>
                </a:solidFill>
              </a:rPr>
              <a:t>(</a:t>
            </a:r>
            <a:r>
              <a:rPr lang="en-GB" sz="1400">
                <a:solidFill>
                  <a:srgbClr val="0077AA"/>
                </a:solidFill>
              </a:rPr>
              <a:t>function</a:t>
            </a:r>
            <a:r>
              <a:rPr lang="en-GB" sz="1400">
                <a:solidFill>
                  <a:srgbClr val="000000"/>
                </a:solidFill>
              </a:rPr>
              <a:t> </a:t>
            </a:r>
            <a:r>
              <a:rPr lang="en-GB" sz="1400">
                <a:solidFill>
                  <a:schemeClr val="lt2"/>
                </a:solidFill>
              </a:rPr>
              <a:t>(</a:t>
            </a:r>
            <a:r>
              <a:rPr lang="en-GB" sz="1400">
                <a:solidFill>
                  <a:srgbClr val="000000"/>
                </a:solidFill>
              </a:rPr>
              <a:t>req</a:t>
            </a:r>
            <a:r>
              <a:rPr lang="en-GB" sz="1400">
                <a:solidFill>
                  <a:schemeClr val="lt2"/>
                </a:solidFill>
              </a:rPr>
              <a:t>,</a:t>
            </a:r>
            <a:r>
              <a:rPr lang="en-GB" sz="1400">
                <a:solidFill>
                  <a:srgbClr val="000000"/>
                </a:solidFill>
              </a:rPr>
              <a:t> res</a:t>
            </a:r>
            <a:r>
              <a:rPr lang="en-GB" sz="1400">
                <a:solidFill>
                  <a:schemeClr val="lt2"/>
                </a:solidFill>
              </a:rPr>
              <a:t>)</a:t>
            </a:r>
            <a:r>
              <a:rPr lang="en-GB" sz="1400">
                <a:solidFill>
                  <a:srgbClr val="000000"/>
                </a:solidFill>
              </a:rPr>
              <a:t> </a:t>
            </a:r>
            <a:r>
              <a:rPr lang="en-GB" sz="1400">
                <a:solidFill>
                  <a:schemeClr val="lt2"/>
                </a:solidFill>
              </a:rPr>
              <a:t>{</a:t>
            </a:r>
            <a:br>
              <a:rPr lang="en-GB" sz="1400">
                <a:solidFill>
                  <a:srgbClr val="000000"/>
                </a:solidFill>
              </a:rPr>
            </a:br>
            <a:r>
              <a:rPr lang="en-GB" sz="1400">
                <a:solidFill>
                  <a:srgbClr val="000000"/>
                </a:solidFill>
              </a:rPr>
              <a:t>    res</a:t>
            </a:r>
            <a:r>
              <a:rPr lang="en-GB" sz="1400">
                <a:solidFill>
                  <a:schemeClr val="lt2"/>
                </a:solidFill>
              </a:rPr>
              <a:t>.</a:t>
            </a:r>
            <a:r>
              <a:rPr lang="en-GB" sz="1400">
                <a:solidFill>
                  <a:srgbClr val="DD4A68"/>
                </a:solidFill>
              </a:rPr>
              <a:t>send</a:t>
            </a:r>
            <a:r>
              <a:rPr lang="en-GB" sz="1400">
                <a:solidFill>
                  <a:schemeClr val="lt2"/>
                </a:solidFill>
              </a:rPr>
              <a:t>(</a:t>
            </a:r>
            <a:r>
              <a:rPr lang="en-GB" sz="1400">
                <a:solidFill>
                  <a:srgbClr val="669900"/>
                </a:solidFill>
              </a:rPr>
              <a:t>'Get a random book'</a:t>
            </a:r>
            <a:r>
              <a:rPr lang="en-GB" sz="1400">
                <a:solidFill>
                  <a:schemeClr val="lt2"/>
                </a:solidFill>
              </a:rPr>
              <a:t>)</a:t>
            </a:r>
            <a:br>
              <a:rPr lang="en-GB" sz="1400">
                <a:solidFill>
                  <a:srgbClr val="000000"/>
                </a:solidFill>
              </a:rPr>
            </a:br>
            <a:r>
              <a:rPr lang="en-GB" sz="1400">
                <a:solidFill>
                  <a:srgbClr val="000000"/>
                </a:solidFill>
              </a:rPr>
              <a:t>  </a:t>
            </a:r>
            <a:r>
              <a:rPr lang="en-GB" sz="1400">
                <a:solidFill>
                  <a:schemeClr val="lt2"/>
                </a:solidFill>
              </a:rPr>
              <a:t>})</a:t>
            </a:r>
            <a:br>
              <a:rPr lang="en-GB" sz="1400">
                <a:solidFill>
                  <a:srgbClr val="000000"/>
                </a:solidFill>
              </a:rPr>
            </a:br>
            <a:r>
              <a:rPr lang="en-GB" sz="1400">
                <a:solidFill>
                  <a:srgbClr val="000000"/>
                </a:solidFill>
              </a:rPr>
              <a:t>  </a:t>
            </a:r>
            <a:r>
              <a:rPr lang="en-GB" sz="1400">
                <a:solidFill>
                  <a:schemeClr val="lt2"/>
                </a:solidFill>
              </a:rPr>
              <a:t>.</a:t>
            </a:r>
            <a:r>
              <a:rPr lang="en-GB" sz="1400">
                <a:solidFill>
                  <a:srgbClr val="DD4A68"/>
                </a:solidFill>
              </a:rPr>
              <a:t>put</a:t>
            </a:r>
            <a:r>
              <a:rPr lang="en-GB" sz="1400">
                <a:solidFill>
                  <a:schemeClr val="lt2"/>
                </a:solidFill>
              </a:rPr>
              <a:t>(</a:t>
            </a:r>
            <a:r>
              <a:rPr lang="en-GB" sz="1400">
                <a:solidFill>
                  <a:srgbClr val="0077AA"/>
                </a:solidFill>
              </a:rPr>
              <a:t>function</a:t>
            </a:r>
            <a:r>
              <a:rPr lang="en-GB" sz="1400">
                <a:solidFill>
                  <a:srgbClr val="000000"/>
                </a:solidFill>
              </a:rPr>
              <a:t> </a:t>
            </a:r>
            <a:r>
              <a:rPr lang="en-GB" sz="1400">
                <a:solidFill>
                  <a:schemeClr val="lt2"/>
                </a:solidFill>
              </a:rPr>
              <a:t>(</a:t>
            </a:r>
            <a:r>
              <a:rPr lang="en-GB" sz="1400">
                <a:solidFill>
                  <a:srgbClr val="000000"/>
                </a:solidFill>
              </a:rPr>
              <a:t>req</a:t>
            </a:r>
            <a:r>
              <a:rPr lang="en-GB" sz="1400">
                <a:solidFill>
                  <a:schemeClr val="lt2"/>
                </a:solidFill>
              </a:rPr>
              <a:t>,</a:t>
            </a:r>
            <a:r>
              <a:rPr lang="en-GB" sz="1400">
                <a:solidFill>
                  <a:srgbClr val="000000"/>
                </a:solidFill>
              </a:rPr>
              <a:t> res</a:t>
            </a:r>
            <a:r>
              <a:rPr lang="en-GB" sz="1400">
                <a:solidFill>
                  <a:schemeClr val="lt2"/>
                </a:solidFill>
              </a:rPr>
              <a:t>)</a:t>
            </a:r>
            <a:r>
              <a:rPr lang="en-GB" sz="1400">
                <a:solidFill>
                  <a:srgbClr val="000000"/>
                </a:solidFill>
              </a:rPr>
              <a:t> </a:t>
            </a:r>
            <a:r>
              <a:rPr lang="en-GB" sz="1400">
                <a:solidFill>
                  <a:schemeClr val="lt2"/>
                </a:solidFill>
              </a:rPr>
              <a:t>{</a:t>
            </a:r>
            <a:br>
              <a:rPr lang="en-GB" sz="1400">
                <a:solidFill>
                  <a:srgbClr val="000000"/>
                </a:solidFill>
              </a:rPr>
            </a:br>
            <a:r>
              <a:rPr lang="en-GB" sz="1400">
                <a:solidFill>
                  <a:srgbClr val="000000"/>
                </a:solidFill>
              </a:rPr>
              <a:t>    res</a:t>
            </a:r>
            <a:r>
              <a:rPr lang="en-GB" sz="1400">
                <a:solidFill>
                  <a:schemeClr val="lt2"/>
                </a:solidFill>
              </a:rPr>
              <a:t>.</a:t>
            </a:r>
            <a:r>
              <a:rPr lang="en-GB" sz="1400">
                <a:solidFill>
                  <a:srgbClr val="DD4A68"/>
                </a:solidFill>
              </a:rPr>
              <a:t>send</a:t>
            </a:r>
            <a:r>
              <a:rPr lang="en-GB" sz="1400">
                <a:solidFill>
                  <a:schemeClr val="lt2"/>
                </a:solidFill>
              </a:rPr>
              <a:t>(</a:t>
            </a:r>
            <a:r>
              <a:rPr lang="en-GB" sz="1400">
                <a:solidFill>
                  <a:srgbClr val="669900"/>
                </a:solidFill>
              </a:rPr>
              <a:t>'Update the book'</a:t>
            </a:r>
            <a:r>
              <a:rPr lang="en-GB" sz="1400">
                <a:solidFill>
                  <a:schemeClr val="lt2"/>
                </a:solidFill>
              </a:rPr>
              <a:t>)</a:t>
            </a:r>
            <a:br>
              <a:rPr lang="en-GB" sz="1400">
                <a:solidFill>
                  <a:srgbClr val="000000"/>
                </a:solidFill>
              </a:rPr>
            </a:br>
            <a:r>
              <a:rPr lang="en-GB" sz="1400">
                <a:solidFill>
                  <a:srgbClr val="000000"/>
                </a:solidFill>
              </a:rPr>
              <a:t>  </a:t>
            </a:r>
            <a:r>
              <a:rPr lang="en-GB" sz="1400">
                <a:solidFill>
                  <a:schemeClr val="lt2"/>
                </a:solidFill>
              </a:rPr>
              <a:t>})</a:t>
            </a:r>
          </a:p>
          <a:p>
            <a:pPr indent="0" lvl="0" marL="139700" marR="139700" rtl="0">
              <a:lnSpc>
                <a:spcPct val="150000"/>
              </a:lnSpc>
              <a:spcBef>
                <a:spcPts val="500"/>
              </a:spcBef>
              <a:spcAft>
                <a:spcPts val="500"/>
              </a:spcAft>
              <a:buNone/>
            </a:pPr>
            <a:r>
              <a:t/>
            </a:r>
            <a:endParaRPr sz="2400">
              <a:solidFill>
                <a:srgbClr val="000000"/>
              </a:solidFill>
              <a:latin typeface="Verdana"/>
              <a:ea typeface="Verdana"/>
              <a:cs typeface="Verdana"/>
              <a:sym typeface="Verdana"/>
            </a:endParaRPr>
          </a:p>
          <a:p>
            <a:pPr lvl="0" rtl="0">
              <a:spcBef>
                <a:spcPts val="0"/>
              </a:spcBef>
              <a:buNone/>
            </a:pPr>
            <a:r>
              <a:t/>
            </a:r>
            <a:endParaRPr b="1" sz="2400"/>
          </a:p>
        </p:txBody>
      </p:sp>
      <p:sp>
        <p:nvSpPr>
          <p:cNvPr id="185" name="Shape 18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app.route()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229875"/>
            <a:ext cx="8520600" cy="3810900"/>
          </a:xfrm>
          <a:prstGeom prst="rect">
            <a:avLst/>
          </a:prstGeom>
          <a:noFill/>
          <a:ln>
            <a:noFill/>
          </a:ln>
        </p:spPr>
        <p:txBody>
          <a:bodyPr anchorCtr="0" anchor="t" bIns="91425" lIns="91425" rIns="91425" wrap="square" tIns="91425">
            <a:noAutofit/>
          </a:bodyPr>
          <a:lstStyle/>
          <a:p>
            <a:pPr indent="0" lvl="0" marL="139700" marR="139700" rtl="0">
              <a:lnSpc>
                <a:spcPct val="150000"/>
              </a:lnSpc>
              <a:spcBef>
                <a:spcPts val="500"/>
              </a:spcBef>
              <a:spcAft>
                <a:spcPts val="500"/>
              </a:spcAft>
              <a:buNone/>
            </a:pPr>
            <a:r>
              <a:rPr lang="en-GB" sz="1400">
                <a:solidFill>
                  <a:srgbClr val="555555"/>
                </a:solidFill>
              </a:rPr>
              <a:t>Use the </a:t>
            </a:r>
            <a:r>
              <a:rPr lang="en-GB" sz="1400">
                <a:solidFill>
                  <a:srgbClr val="333333"/>
                </a:solidFill>
              </a:rPr>
              <a:t>express.Router</a:t>
            </a:r>
            <a:r>
              <a:rPr lang="en-GB" sz="1400">
                <a:solidFill>
                  <a:srgbClr val="555555"/>
                </a:solidFill>
              </a:rPr>
              <a:t> class to create modular, mountable route handlers. A </a:t>
            </a:r>
            <a:r>
              <a:rPr lang="en-GB" sz="1400">
                <a:solidFill>
                  <a:srgbClr val="333333"/>
                </a:solidFill>
              </a:rPr>
              <a:t>Router</a:t>
            </a:r>
            <a:r>
              <a:rPr lang="en-GB" sz="1400">
                <a:solidFill>
                  <a:srgbClr val="555555"/>
                </a:solidFill>
              </a:rPr>
              <a:t> instance is a complete middleware and routing system; for this reason, it is often referred to as a “mini-app”.</a:t>
            </a:r>
          </a:p>
          <a:p>
            <a:pPr indent="0" lvl="0" marL="139700" marR="139700" rtl="0">
              <a:lnSpc>
                <a:spcPct val="150000"/>
              </a:lnSpc>
              <a:spcBef>
                <a:spcPts val="500"/>
              </a:spcBef>
              <a:spcAft>
                <a:spcPts val="500"/>
              </a:spcAft>
              <a:buNone/>
            </a:pPr>
            <a:r>
              <a:rPr b="1" lang="en-GB" sz="1050" u="sng">
                <a:solidFill>
                  <a:srgbClr val="000000"/>
                </a:solidFill>
                <a:highlight>
                  <a:srgbClr val="F7F7F7"/>
                </a:highlight>
              </a:rPr>
              <a:t>birds.js:</a:t>
            </a:r>
            <a:br>
              <a:rPr lang="en-GB" sz="1050">
                <a:solidFill>
                  <a:srgbClr val="000000"/>
                </a:solidFill>
                <a:highlight>
                  <a:srgbClr val="F7F7F7"/>
                </a:highlight>
              </a:rPr>
            </a:br>
            <a:r>
              <a:rPr lang="en-GB" sz="1050">
                <a:solidFill>
                  <a:srgbClr val="0077AA"/>
                </a:solidFill>
              </a:rPr>
              <a:t>var</a:t>
            </a:r>
            <a:r>
              <a:rPr lang="en-GB" sz="1050">
                <a:solidFill>
                  <a:srgbClr val="000000"/>
                </a:solidFill>
              </a:rPr>
              <a:t> router </a:t>
            </a:r>
            <a:r>
              <a:rPr lang="en-GB" sz="1050">
                <a:solidFill>
                  <a:srgbClr val="A67F59"/>
                </a:solidFill>
              </a:rPr>
              <a:t>=</a:t>
            </a:r>
            <a:r>
              <a:rPr lang="en-GB" sz="1050">
                <a:solidFill>
                  <a:srgbClr val="000000"/>
                </a:solidFill>
              </a:rPr>
              <a:t> express</a:t>
            </a:r>
            <a:r>
              <a:rPr lang="en-GB" sz="1050">
                <a:solidFill>
                  <a:schemeClr val="lt2"/>
                </a:solidFill>
              </a:rPr>
              <a:t>.</a:t>
            </a:r>
            <a:r>
              <a:rPr lang="en-GB" sz="1050">
                <a:solidFill>
                  <a:srgbClr val="DD4A68"/>
                </a:solidFill>
              </a:rPr>
              <a:t>Router</a:t>
            </a:r>
            <a:r>
              <a:rPr lang="en-GB" sz="1050">
                <a:solidFill>
                  <a:schemeClr val="lt2"/>
                </a:solidFill>
              </a:rPr>
              <a:t>()</a:t>
            </a:r>
            <a:br>
              <a:rPr lang="en-GB" sz="1050">
                <a:solidFill>
                  <a:srgbClr val="000000"/>
                </a:solidFill>
              </a:rPr>
            </a:br>
            <a:r>
              <a:rPr lang="en-GB" sz="1050">
                <a:solidFill>
                  <a:srgbClr val="708090"/>
                </a:solidFill>
              </a:rPr>
              <a:t>// middleware that is specific to this router</a:t>
            </a:r>
            <a:br>
              <a:rPr lang="en-GB" sz="1050">
                <a:solidFill>
                  <a:srgbClr val="708090"/>
                </a:solidFill>
              </a:rPr>
            </a:br>
            <a:r>
              <a:rPr lang="en-GB" sz="1050">
                <a:solidFill>
                  <a:srgbClr val="000000"/>
                </a:solidFill>
              </a:rPr>
              <a:t>router</a:t>
            </a:r>
            <a:r>
              <a:rPr lang="en-GB" sz="1050">
                <a:solidFill>
                  <a:schemeClr val="lt2"/>
                </a:solidFill>
              </a:rPr>
              <a:t>.</a:t>
            </a:r>
            <a:r>
              <a:rPr lang="en-GB" sz="1050">
                <a:solidFill>
                  <a:srgbClr val="DD4A68"/>
                </a:solidFill>
              </a:rPr>
              <a:t>use</a:t>
            </a:r>
            <a:r>
              <a:rPr lang="en-GB" sz="1050">
                <a:solidFill>
                  <a:schemeClr val="lt2"/>
                </a:solidFill>
              </a:rPr>
              <a:t>(</a:t>
            </a:r>
            <a:r>
              <a:rPr lang="en-GB" sz="1050">
                <a:solidFill>
                  <a:srgbClr val="0077AA"/>
                </a:solidFill>
              </a:rPr>
              <a:t>function</a:t>
            </a:r>
            <a:r>
              <a:rPr lang="en-GB" sz="1050">
                <a:solidFill>
                  <a:srgbClr val="000000"/>
                </a:solidFill>
              </a:rPr>
              <a:t> timeLog </a:t>
            </a:r>
            <a:r>
              <a:rPr lang="en-GB" sz="1050">
                <a:solidFill>
                  <a:schemeClr val="lt2"/>
                </a:solidFill>
              </a:rPr>
              <a:t>(</a:t>
            </a:r>
            <a:r>
              <a:rPr lang="en-GB" sz="1050">
                <a:solidFill>
                  <a:srgbClr val="000000"/>
                </a:solidFill>
              </a:rPr>
              <a:t>req</a:t>
            </a:r>
            <a:r>
              <a:rPr lang="en-GB" sz="1050">
                <a:solidFill>
                  <a:schemeClr val="lt2"/>
                </a:solidFill>
              </a:rPr>
              <a:t>,</a:t>
            </a:r>
            <a:r>
              <a:rPr lang="en-GB" sz="1050">
                <a:solidFill>
                  <a:srgbClr val="000000"/>
                </a:solidFill>
              </a:rPr>
              <a:t> res</a:t>
            </a:r>
            <a:r>
              <a:rPr lang="en-GB" sz="1050">
                <a:solidFill>
                  <a:schemeClr val="lt2"/>
                </a:solidFill>
              </a:rPr>
              <a:t>,</a:t>
            </a:r>
            <a:r>
              <a:rPr lang="en-GB" sz="1050">
                <a:solidFill>
                  <a:srgbClr val="000000"/>
                </a:solidFill>
              </a:rPr>
              <a:t> next</a:t>
            </a:r>
            <a:r>
              <a:rPr lang="en-GB" sz="1050">
                <a:solidFill>
                  <a:schemeClr val="lt2"/>
                </a:solidFill>
              </a:rPr>
              <a:t>)</a:t>
            </a:r>
            <a:r>
              <a:rPr lang="en-GB" sz="1050">
                <a:solidFill>
                  <a:srgbClr val="000000"/>
                </a:solidFill>
              </a:rPr>
              <a:t> </a:t>
            </a:r>
            <a:r>
              <a:rPr lang="en-GB" sz="1050">
                <a:solidFill>
                  <a:schemeClr val="lt2"/>
                </a:solidFill>
              </a:rPr>
              <a:t>{</a:t>
            </a:r>
            <a:br>
              <a:rPr lang="en-GB" sz="1050">
                <a:solidFill>
                  <a:srgbClr val="000000"/>
                </a:solidFill>
              </a:rPr>
            </a:br>
            <a:r>
              <a:rPr lang="en-GB" sz="1050">
                <a:solidFill>
                  <a:srgbClr val="000000"/>
                </a:solidFill>
              </a:rPr>
              <a:t>  console</a:t>
            </a:r>
            <a:r>
              <a:rPr lang="en-GB" sz="1050">
                <a:solidFill>
                  <a:schemeClr val="lt2"/>
                </a:solidFill>
              </a:rPr>
              <a:t>.</a:t>
            </a:r>
            <a:r>
              <a:rPr lang="en-GB" sz="1050">
                <a:solidFill>
                  <a:srgbClr val="DD4A68"/>
                </a:solidFill>
              </a:rPr>
              <a:t>log</a:t>
            </a:r>
            <a:r>
              <a:rPr lang="en-GB" sz="1050">
                <a:solidFill>
                  <a:schemeClr val="lt2"/>
                </a:solidFill>
              </a:rPr>
              <a:t>(</a:t>
            </a:r>
            <a:r>
              <a:rPr lang="en-GB" sz="1050">
                <a:solidFill>
                  <a:srgbClr val="669900"/>
                </a:solidFill>
              </a:rPr>
              <a:t>'Time: '</a:t>
            </a:r>
            <a:r>
              <a:rPr lang="en-GB" sz="1050">
                <a:solidFill>
                  <a:schemeClr val="lt2"/>
                </a:solidFill>
              </a:rPr>
              <a:t>,</a:t>
            </a:r>
            <a:r>
              <a:rPr lang="en-GB" sz="1050">
                <a:solidFill>
                  <a:srgbClr val="000000"/>
                </a:solidFill>
              </a:rPr>
              <a:t> Date</a:t>
            </a:r>
            <a:r>
              <a:rPr lang="en-GB" sz="1050">
                <a:solidFill>
                  <a:schemeClr val="lt2"/>
                </a:solidFill>
              </a:rPr>
              <a:t>.</a:t>
            </a:r>
            <a:r>
              <a:rPr lang="en-GB" sz="1050">
                <a:solidFill>
                  <a:srgbClr val="DD4A68"/>
                </a:solidFill>
              </a:rPr>
              <a:t>now</a:t>
            </a:r>
            <a:r>
              <a:rPr lang="en-GB" sz="1050">
                <a:solidFill>
                  <a:schemeClr val="lt2"/>
                </a:solidFill>
              </a:rPr>
              <a:t>())</a:t>
            </a:r>
            <a:br>
              <a:rPr lang="en-GB" sz="1050">
                <a:solidFill>
                  <a:srgbClr val="000000"/>
                </a:solidFill>
              </a:rPr>
            </a:br>
            <a:r>
              <a:rPr lang="en-GB" sz="1050">
                <a:solidFill>
                  <a:srgbClr val="000000"/>
                </a:solidFill>
              </a:rPr>
              <a:t>  </a:t>
            </a:r>
            <a:r>
              <a:rPr lang="en-GB" sz="1050">
                <a:solidFill>
                  <a:srgbClr val="DD4A68"/>
                </a:solidFill>
              </a:rPr>
              <a:t>next</a:t>
            </a:r>
            <a:r>
              <a:rPr lang="en-GB" sz="1050">
                <a:solidFill>
                  <a:schemeClr val="lt2"/>
                </a:solidFill>
              </a:rPr>
              <a:t>()</a:t>
            </a:r>
            <a:br>
              <a:rPr lang="en-GB" sz="1050">
                <a:solidFill>
                  <a:srgbClr val="000000"/>
                </a:solidFill>
              </a:rPr>
            </a:br>
            <a:r>
              <a:rPr lang="en-GB" sz="1050">
                <a:solidFill>
                  <a:schemeClr val="lt2"/>
                </a:solidFill>
              </a:rPr>
              <a:t>})</a:t>
            </a:r>
            <a:br>
              <a:rPr lang="en-GB" sz="1050">
                <a:solidFill>
                  <a:srgbClr val="000000"/>
                </a:solidFill>
              </a:rPr>
            </a:br>
            <a:r>
              <a:rPr lang="en-GB" sz="1050">
                <a:solidFill>
                  <a:srgbClr val="708090"/>
                </a:solidFill>
              </a:rPr>
              <a:t>// define the home page route</a:t>
            </a:r>
            <a:br>
              <a:rPr lang="en-GB" sz="1050">
                <a:solidFill>
                  <a:srgbClr val="708090"/>
                </a:solidFill>
              </a:rPr>
            </a:br>
            <a:r>
              <a:rPr lang="en-GB" sz="1050">
                <a:solidFill>
                  <a:srgbClr val="000000"/>
                </a:solidFill>
              </a:rPr>
              <a:t>router</a:t>
            </a:r>
            <a:r>
              <a:rPr lang="en-GB" sz="1050">
                <a:solidFill>
                  <a:schemeClr val="lt2"/>
                </a:solidFill>
              </a:rPr>
              <a:t>.</a:t>
            </a:r>
            <a:r>
              <a:rPr lang="en-GB" sz="1050">
                <a:solidFill>
                  <a:srgbClr val="0077AA"/>
                </a:solidFill>
              </a:rPr>
              <a:t>get</a:t>
            </a:r>
            <a:r>
              <a:rPr lang="en-GB" sz="1050">
                <a:solidFill>
                  <a:schemeClr val="lt2"/>
                </a:solidFill>
              </a:rPr>
              <a:t>(</a:t>
            </a:r>
            <a:r>
              <a:rPr lang="en-GB" sz="1050">
                <a:solidFill>
                  <a:srgbClr val="669900"/>
                </a:solidFill>
              </a:rPr>
              <a:t>'/'</a:t>
            </a:r>
            <a:r>
              <a:rPr lang="en-GB" sz="1050">
                <a:solidFill>
                  <a:schemeClr val="lt2"/>
                </a:solidFill>
              </a:rPr>
              <a:t>,</a:t>
            </a:r>
            <a:r>
              <a:rPr lang="en-GB" sz="1050">
                <a:solidFill>
                  <a:srgbClr val="000000"/>
                </a:solidFill>
              </a:rPr>
              <a:t> </a:t>
            </a:r>
            <a:r>
              <a:rPr lang="en-GB" sz="1050">
                <a:solidFill>
                  <a:srgbClr val="0077AA"/>
                </a:solidFill>
              </a:rPr>
              <a:t>function</a:t>
            </a:r>
            <a:r>
              <a:rPr lang="en-GB" sz="1050">
                <a:solidFill>
                  <a:srgbClr val="000000"/>
                </a:solidFill>
              </a:rPr>
              <a:t> </a:t>
            </a:r>
            <a:r>
              <a:rPr lang="en-GB" sz="1050">
                <a:solidFill>
                  <a:schemeClr val="lt2"/>
                </a:solidFill>
              </a:rPr>
              <a:t>(</a:t>
            </a:r>
            <a:r>
              <a:rPr lang="en-GB" sz="1050">
                <a:solidFill>
                  <a:srgbClr val="000000"/>
                </a:solidFill>
              </a:rPr>
              <a:t>req</a:t>
            </a:r>
            <a:r>
              <a:rPr lang="en-GB" sz="1050">
                <a:solidFill>
                  <a:schemeClr val="lt2"/>
                </a:solidFill>
              </a:rPr>
              <a:t>,</a:t>
            </a:r>
            <a:r>
              <a:rPr lang="en-GB" sz="1050">
                <a:solidFill>
                  <a:srgbClr val="000000"/>
                </a:solidFill>
              </a:rPr>
              <a:t> res</a:t>
            </a:r>
            <a:r>
              <a:rPr lang="en-GB" sz="1050">
                <a:solidFill>
                  <a:schemeClr val="lt2"/>
                </a:solidFill>
              </a:rPr>
              <a:t>)</a:t>
            </a:r>
            <a:r>
              <a:rPr lang="en-GB" sz="1050">
                <a:solidFill>
                  <a:srgbClr val="000000"/>
                </a:solidFill>
              </a:rPr>
              <a:t> </a:t>
            </a:r>
            <a:r>
              <a:rPr lang="en-GB" sz="1050">
                <a:solidFill>
                  <a:schemeClr val="lt2"/>
                </a:solidFill>
              </a:rPr>
              <a:t>{</a:t>
            </a:r>
            <a:br>
              <a:rPr lang="en-GB" sz="1050">
                <a:solidFill>
                  <a:srgbClr val="000000"/>
                </a:solidFill>
              </a:rPr>
            </a:br>
            <a:r>
              <a:rPr lang="en-GB" sz="1050">
                <a:solidFill>
                  <a:srgbClr val="000000"/>
                </a:solidFill>
              </a:rPr>
              <a:t>  res</a:t>
            </a:r>
            <a:r>
              <a:rPr lang="en-GB" sz="1050">
                <a:solidFill>
                  <a:schemeClr val="lt2"/>
                </a:solidFill>
              </a:rPr>
              <a:t>.</a:t>
            </a:r>
            <a:r>
              <a:rPr lang="en-GB" sz="1050">
                <a:solidFill>
                  <a:srgbClr val="DD4A68"/>
                </a:solidFill>
              </a:rPr>
              <a:t>send</a:t>
            </a:r>
            <a:r>
              <a:rPr lang="en-GB" sz="1050">
                <a:solidFill>
                  <a:schemeClr val="lt2"/>
                </a:solidFill>
              </a:rPr>
              <a:t>(</a:t>
            </a:r>
            <a:r>
              <a:rPr lang="en-GB" sz="1050">
                <a:solidFill>
                  <a:srgbClr val="669900"/>
                </a:solidFill>
              </a:rPr>
              <a:t>'Birds home page'</a:t>
            </a:r>
            <a:r>
              <a:rPr lang="en-GB" sz="1050">
                <a:solidFill>
                  <a:schemeClr val="lt2"/>
                </a:solidFill>
              </a:rPr>
              <a:t>)</a:t>
            </a:r>
            <a:br>
              <a:rPr lang="en-GB" sz="1050">
                <a:solidFill>
                  <a:srgbClr val="000000"/>
                </a:solidFill>
              </a:rPr>
            </a:br>
            <a:r>
              <a:rPr lang="en-GB" sz="1050">
                <a:solidFill>
                  <a:schemeClr val="lt2"/>
                </a:solidFill>
              </a:rPr>
              <a:t>})</a:t>
            </a:r>
            <a:br>
              <a:rPr lang="en-GB" sz="1050">
                <a:solidFill>
                  <a:srgbClr val="000000"/>
                </a:solidFill>
              </a:rPr>
            </a:br>
            <a:r>
              <a:rPr lang="en-GB" sz="1050">
                <a:solidFill>
                  <a:srgbClr val="000000"/>
                </a:solidFill>
              </a:rPr>
              <a:t>module</a:t>
            </a:r>
            <a:r>
              <a:rPr lang="en-GB" sz="1050">
                <a:solidFill>
                  <a:schemeClr val="lt2"/>
                </a:solidFill>
              </a:rPr>
              <a:t>.</a:t>
            </a:r>
            <a:r>
              <a:rPr lang="en-GB" sz="1050">
                <a:solidFill>
                  <a:srgbClr val="000000"/>
                </a:solidFill>
              </a:rPr>
              <a:t>exports </a:t>
            </a:r>
            <a:r>
              <a:rPr lang="en-GB" sz="1050">
                <a:solidFill>
                  <a:srgbClr val="A67F59"/>
                </a:solidFill>
              </a:rPr>
              <a:t>=</a:t>
            </a:r>
            <a:r>
              <a:rPr lang="en-GB" sz="1050">
                <a:solidFill>
                  <a:srgbClr val="000000"/>
                </a:solidFill>
              </a:rPr>
              <a:t> router</a:t>
            </a:r>
          </a:p>
        </p:txBody>
      </p:sp>
      <p:sp>
        <p:nvSpPr>
          <p:cNvPr id="191" name="Shape 1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express.Router()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311700" y="1229875"/>
            <a:ext cx="8520600" cy="3558600"/>
          </a:xfrm>
          <a:prstGeom prst="rect">
            <a:avLst/>
          </a:prstGeom>
          <a:noFill/>
          <a:ln>
            <a:noFill/>
          </a:ln>
        </p:spPr>
        <p:txBody>
          <a:bodyPr anchorCtr="0" anchor="t" bIns="91425" lIns="91425" rIns="91425" wrap="square" tIns="91425">
            <a:noAutofit/>
          </a:bodyPr>
          <a:lstStyle/>
          <a:p>
            <a:pPr indent="0" lvl="0" marL="139700" marR="139700" rtl="0">
              <a:lnSpc>
                <a:spcPct val="150000"/>
              </a:lnSpc>
              <a:spcBef>
                <a:spcPts val="500"/>
              </a:spcBef>
              <a:spcAft>
                <a:spcPts val="500"/>
              </a:spcAft>
              <a:buNone/>
            </a:pPr>
            <a:r>
              <a:rPr lang="en-GB">
                <a:solidFill>
                  <a:srgbClr val="555555"/>
                </a:solidFill>
              </a:rPr>
              <a:t>Then, load the router module in the app:</a:t>
            </a:r>
            <a:br>
              <a:rPr lang="en-GB" sz="1050">
                <a:solidFill>
                  <a:srgbClr val="000000"/>
                </a:solidFill>
                <a:highlight>
                  <a:srgbClr val="F7F7F7"/>
                </a:highlight>
              </a:rPr>
            </a:br>
            <a:r>
              <a:rPr lang="en-GB" sz="1050">
                <a:solidFill>
                  <a:srgbClr val="0077AA"/>
                </a:solidFill>
                <a:highlight>
                  <a:srgbClr val="F7F7F7"/>
                </a:highlight>
                <a:latin typeface="Verdana"/>
                <a:ea typeface="Verdana"/>
                <a:cs typeface="Verdana"/>
                <a:sym typeface="Verdana"/>
              </a:rPr>
              <a:t>var</a:t>
            </a:r>
            <a:r>
              <a:rPr lang="en-GB" sz="1050">
                <a:solidFill>
                  <a:srgbClr val="000000"/>
                </a:solidFill>
                <a:highlight>
                  <a:srgbClr val="F7F7F7"/>
                </a:highlight>
                <a:latin typeface="Verdana"/>
                <a:ea typeface="Verdana"/>
                <a:cs typeface="Verdana"/>
                <a:sym typeface="Verdana"/>
              </a:rPr>
              <a:t> birds </a:t>
            </a:r>
            <a:r>
              <a:rPr lang="en-GB" sz="1050">
                <a:solidFill>
                  <a:srgbClr val="A67F59"/>
                </a:solidFill>
                <a:highlight>
                  <a:srgbClr val="F7F7F7"/>
                </a:highlight>
                <a:latin typeface="Verdana"/>
                <a:ea typeface="Verdana"/>
                <a:cs typeface="Verdana"/>
                <a:sym typeface="Verdana"/>
              </a:rPr>
              <a:t>=</a:t>
            </a:r>
            <a:r>
              <a:rPr lang="en-GB" sz="1050">
                <a:solidFill>
                  <a:srgbClr val="000000"/>
                </a:solidFill>
                <a:highlight>
                  <a:srgbClr val="F7F7F7"/>
                </a:highlight>
                <a:latin typeface="Verdana"/>
                <a:ea typeface="Verdana"/>
                <a:cs typeface="Verdana"/>
                <a:sym typeface="Verdana"/>
              </a:rPr>
              <a:t> </a:t>
            </a:r>
            <a:r>
              <a:rPr lang="en-GB" sz="1050">
                <a:solidFill>
                  <a:srgbClr val="DD4A68"/>
                </a:solidFill>
                <a:highlight>
                  <a:srgbClr val="F7F7F7"/>
                </a:highlight>
                <a:latin typeface="Verdana"/>
                <a:ea typeface="Verdana"/>
                <a:cs typeface="Verdana"/>
                <a:sym typeface="Verdana"/>
              </a:rPr>
              <a:t>require</a:t>
            </a:r>
            <a:r>
              <a:rPr lang="en-GB" sz="1050">
                <a:solidFill>
                  <a:schemeClr val="lt2"/>
                </a:solidFill>
                <a:highlight>
                  <a:srgbClr val="F7F7F7"/>
                </a:highlight>
                <a:latin typeface="Verdana"/>
                <a:ea typeface="Verdana"/>
                <a:cs typeface="Verdana"/>
                <a:sym typeface="Verdana"/>
              </a:rPr>
              <a:t>(</a:t>
            </a:r>
            <a:r>
              <a:rPr lang="en-GB" sz="1050">
                <a:solidFill>
                  <a:srgbClr val="669900"/>
                </a:solidFill>
                <a:highlight>
                  <a:srgbClr val="F7F7F7"/>
                </a:highlight>
                <a:latin typeface="Verdana"/>
                <a:ea typeface="Verdana"/>
                <a:cs typeface="Verdana"/>
                <a:sym typeface="Verdana"/>
              </a:rPr>
              <a:t>'./birds'</a:t>
            </a:r>
            <a:r>
              <a:rPr lang="en-GB" sz="1050">
                <a:solidFill>
                  <a:schemeClr val="lt2"/>
                </a:solidFill>
                <a:highlight>
                  <a:srgbClr val="F7F7F7"/>
                </a:highlight>
                <a:latin typeface="Verdana"/>
                <a:ea typeface="Verdana"/>
                <a:cs typeface="Verdana"/>
                <a:sym typeface="Verdana"/>
              </a:rPr>
              <a:t>)</a:t>
            </a:r>
            <a:br>
              <a:rPr lang="en-GB" sz="1050">
                <a:solidFill>
                  <a:srgbClr val="000000"/>
                </a:solidFill>
                <a:highlight>
                  <a:srgbClr val="F7F7F7"/>
                </a:highlight>
                <a:latin typeface="Verdana"/>
                <a:ea typeface="Verdana"/>
                <a:cs typeface="Verdana"/>
                <a:sym typeface="Verdana"/>
              </a:rPr>
            </a:br>
            <a:br>
              <a:rPr lang="en-GB" sz="1050">
                <a:solidFill>
                  <a:srgbClr val="000000"/>
                </a:solidFill>
                <a:highlight>
                  <a:srgbClr val="F7F7F7"/>
                </a:highlight>
                <a:latin typeface="Verdana"/>
                <a:ea typeface="Verdana"/>
                <a:cs typeface="Verdana"/>
                <a:sym typeface="Verdana"/>
              </a:rPr>
            </a:br>
            <a:r>
              <a:rPr lang="en-GB" sz="1050">
                <a:solidFill>
                  <a:srgbClr val="708090"/>
                </a:solidFill>
                <a:highlight>
                  <a:srgbClr val="F7F7F7"/>
                </a:highlight>
                <a:latin typeface="Verdana"/>
                <a:ea typeface="Verdana"/>
                <a:cs typeface="Verdana"/>
                <a:sym typeface="Verdana"/>
              </a:rPr>
              <a:t>// ...</a:t>
            </a:r>
            <a:br>
              <a:rPr lang="en-GB" sz="1050">
                <a:solidFill>
                  <a:srgbClr val="708090"/>
                </a:solidFill>
                <a:highlight>
                  <a:srgbClr val="F7F7F7"/>
                </a:highlight>
                <a:latin typeface="Verdana"/>
                <a:ea typeface="Verdana"/>
                <a:cs typeface="Verdana"/>
                <a:sym typeface="Verdana"/>
              </a:rPr>
            </a:br>
            <a:br>
              <a:rPr lang="en-GB" sz="1050">
                <a:solidFill>
                  <a:srgbClr val="000000"/>
                </a:solidFill>
                <a:highlight>
                  <a:srgbClr val="F7F7F7"/>
                </a:highlight>
                <a:latin typeface="Verdana"/>
                <a:ea typeface="Verdana"/>
                <a:cs typeface="Verdana"/>
                <a:sym typeface="Verdana"/>
              </a:rPr>
            </a:br>
            <a:r>
              <a:rPr lang="en-GB" sz="1050">
                <a:solidFill>
                  <a:srgbClr val="000000"/>
                </a:solidFill>
                <a:highlight>
                  <a:srgbClr val="F7F7F7"/>
                </a:highlight>
                <a:latin typeface="Verdana"/>
                <a:ea typeface="Verdana"/>
                <a:cs typeface="Verdana"/>
                <a:sym typeface="Verdana"/>
              </a:rPr>
              <a:t>app</a:t>
            </a:r>
            <a:r>
              <a:rPr lang="en-GB" sz="1050">
                <a:solidFill>
                  <a:schemeClr val="lt2"/>
                </a:solidFill>
                <a:highlight>
                  <a:srgbClr val="F7F7F7"/>
                </a:highlight>
                <a:latin typeface="Verdana"/>
                <a:ea typeface="Verdana"/>
                <a:cs typeface="Verdana"/>
                <a:sym typeface="Verdana"/>
              </a:rPr>
              <a:t>.</a:t>
            </a:r>
            <a:r>
              <a:rPr lang="en-GB" sz="1050">
                <a:solidFill>
                  <a:srgbClr val="DD4A68"/>
                </a:solidFill>
                <a:highlight>
                  <a:srgbClr val="F7F7F7"/>
                </a:highlight>
                <a:latin typeface="Verdana"/>
                <a:ea typeface="Verdana"/>
                <a:cs typeface="Verdana"/>
                <a:sym typeface="Verdana"/>
              </a:rPr>
              <a:t>use</a:t>
            </a:r>
            <a:r>
              <a:rPr lang="en-GB" sz="1050">
                <a:solidFill>
                  <a:schemeClr val="lt2"/>
                </a:solidFill>
                <a:highlight>
                  <a:srgbClr val="F7F7F7"/>
                </a:highlight>
                <a:latin typeface="Verdana"/>
                <a:ea typeface="Verdana"/>
                <a:cs typeface="Verdana"/>
                <a:sym typeface="Verdana"/>
              </a:rPr>
              <a:t>(</a:t>
            </a:r>
            <a:r>
              <a:rPr lang="en-GB" sz="1050">
                <a:solidFill>
                  <a:srgbClr val="669900"/>
                </a:solidFill>
                <a:highlight>
                  <a:srgbClr val="F7F7F7"/>
                </a:highlight>
                <a:latin typeface="Verdana"/>
                <a:ea typeface="Verdana"/>
                <a:cs typeface="Verdana"/>
                <a:sym typeface="Verdana"/>
              </a:rPr>
              <a:t>'/birds'</a:t>
            </a:r>
            <a:r>
              <a:rPr lang="en-GB" sz="1050">
                <a:solidFill>
                  <a:schemeClr val="lt2"/>
                </a:solidFill>
                <a:highlight>
                  <a:srgbClr val="F7F7F7"/>
                </a:highlight>
                <a:latin typeface="Verdana"/>
                <a:ea typeface="Verdana"/>
                <a:cs typeface="Verdana"/>
                <a:sym typeface="Verdana"/>
              </a:rPr>
              <a:t>,</a:t>
            </a:r>
            <a:r>
              <a:rPr lang="en-GB" sz="1050">
                <a:solidFill>
                  <a:srgbClr val="000000"/>
                </a:solidFill>
                <a:highlight>
                  <a:srgbClr val="F7F7F7"/>
                </a:highlight>
                <a:latin typeface="Verdana"/>
                <a:ea typeface="Verdana"/>
                <a:cs typeface="Verdana"/>
                <a:sym typeface="Verdana"/>
              </a:rPr>
              <a:t> birds</a:t>
            </a:r>
            <a:r>
              <a:rPr lang="en-GB" sz="1050">
                <a:solidFill>
                  <a:schemeClr val="lt2"/>
                </a:solidFill>
                <a:highlight>
                  <a:srgbClr val="F7F7F7"/>
                </a:highlight>
                <a:latin typeface="Verdana"/>
                <a:ea typeface="Verdana"/>
                <a:cs typeface="Verdana"/>
                <a:sym typeface="Verdana"/>
              </a:rPr>
              <a:t>)</a:t>
            </a:r>
          </a:p>
          <a:p>
            <a:pPr indent="0" lvl="0" marL="139700" marR="139700" rtl="0">
              <a:lnSpc>
                <a:spcPct val="150000"/>
              </a:lnSpc>
              <a:spcBef>
                <a:spcPts val="500"/>
              </a:spcBef>
              <a:spcAft>
                <a:spcPts val="500"/>
              </a:spcAft>
              <a:buNone/>
            </a:pPr>
            <a:r>
              <a:rPr lang="en-GB">
                <a:solidFill>
                  <a:srgbClr val="555555"/>
                </a:solidFill>
                <a:latin typeface="Arial"/>
                <a:ea typeface="Arial"/>
                <a:cs typeface="Arial"/>
                <a:sym typeface="Arial"/>
              </a:rPr>
              <a:t>The app will now be able to handle requests to </a:t>
            </a:r>
            <a:r>
              <a:rPr b="1" lang="en-GB">
                <a:solidFill>
                  <a:srgbClr val="333333"/>
                </a:solidFill>
                <a:latin typeface="Arial"/>
                <a:ea typeface="Arial"/>
                <a:cs typeface="Arial"/>
                <a:sym typeface="Arial"/>
              </a:rPr>
              <a:t>/birds</a:t>
            </a:r>
            <a:r>
              <a:rPr lang="en-GB">
                <a:solidFill>
                  <a:srgbClr val="555555"/>
                </a:solidFill>
                <a:latin typeface="Arial"/>
                <a:ea typeface="Arial"/>
                <a:cs typeface="Arial"/>
                <a:sym typeface="Arial"/>
              </a:rPr>
              <a:t>, as well as call the </a:t>
            </a:r>
            <a:r>
              <a:rPr lang="en-GB">
                <a:solidFill>
                  <a:srgbClr val="333333"/>
                </a:solidFill>
                <a:latin typeface="Arial"/>
                <a:ea typeface="Arial"/>
                <a:cs typeface="Arial"/>
                <a:sym typeface="Arial"/>
              </a:rPr>
              <a:t>timeLog</a:t>
            </a:r>
            <a:r>
              <a:rPr lang="en-GB">
                <a:solidFill>
                  <a:srgbClr val="555555"/>
                </a:solidFill>
                <a:latin typeface="Arial"/>
                <a:ea typeface="Arial"/>
                <a:cs typeface="Arial"/>
                <a:sym typeface="Arial"/>
              </a:rPr>
              <a:t> middleware function that is specific to the route.</a:t>
            </a:r>
          </a:p>
        </p:txBody>
      </p:sp>
      <p:sp>
        <p:nvSpPr>
          <p:cNvPr id="197" name="Shape 19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express.Router()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spcBef>
                <a:spcPts val="0"/>
              </a:spcBef>
              <a:buNone/>
            </a:pPr>
            <a:r>
              <a:rPr lang="en-GB"/>
              <a:t>Express.js, or simply Express, is a web application framework for Node.js, released as free and open-source software under the MIT License. It is designed for building web applications and APIs. It is the de facto standard server framework for Node.js.</a:t>
            </a:r>
          </a:p>
          <a:p>
            <a:pPr lvl="0" rtl="0">
              <a:spcBef>
                <a:spcPts val="0"/>
              </a:spcBef>
              <a:buNone/>
            </a:pPr>
            <a:r>
              <a:rPr lang="en-GB"/>
              <a:t>It is relatively minimal with many features available as plugins. Express is the backend part of the popular MEAN stack, together with MongoDB database and AngularJS frontend framework.</a:t>
            </a:r>
          </a:p>
        </p:txBody>
      </p:sp>
      <p:sp>
        <p:nvSpPr>
          <p:cNvPr id="92" name="Shape 9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express.js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spcBef>
                <a:spcPts val="0"/>
              </a:spcBef>
              <a:buNone/>
            </a:pPr>
            <a:r>
              <a:rPr lang="en-GB"/>
              <a:t>To serve static files such as images, CSS files, and JavaScript files, use the express.static built-in middleware function in Express.</a:t>
            </a:r>
          </a:p>
          <a:p>
            <a:pPr lvl="0" rtl="0">
              <a:spcBef>
                <a:spcPts val="0"/>
              </a:spcBef>
              <a:buNone/>
            </a:pPr>
            <a:r>
              <a:rPr lang="en-GB"/>
              <a:t>Pass the name of the directory that contains the static assets to the express.static middleware function to start serving the files directly. For example, use the following code to serve images, CSS files, and JavaScript files in a directory named public:</a:t>
            </a:r>
          </a:p>
          <a:p>
            <a:pPr indent="0" lvl="0" marL="139700" marR="139700" rtl="0">
              <a:lnSpc>
                <a:spcPct val="150000"/>
              </a:lnSpc>
              <a:spcBef>
                <a:spcPts val="500"/>
              </a:spcBef>
              <a:spcAft>
                <a:spcPts val="500"/>
              </a:spcAft>
              <a:buNone/>
            </a:pPr>
            <a:r>
              <a:rPr lang="en-GB" sz="2400">
                <a:solidFill>
                  <a:srgbClr val="000000"/>
                </a:solidFill>
                <a:highlight>
                  <a:srgbClr val="F7F7F7"/>
                </a:highlight>
              </a:rPr>
              <a:t>app</a:t>
            </a:r>
            <a:r>
              <a:rPr lang="en-GB" sz="2400">
                <a:solidFill>
                  <a:schemeClr val="lt2"/>
                </a:solidFill>
                <a:highlight>
                  <a:srgbClr val="F7F7F7"/>
                </a:highlight>
              </a:rPr>
              <a:t>.</a:t>
            </a:r>
            <a:r>
              <a:rPr lang="en-GB" sz="2400">
                <a:solidFill>
                  <a:srgbClr val="DD4A68"/>
                </a:solidFill>
                <a:highlight>
                  <a:srgbClr val="F7F7F7"/>
                </a:highlight>
              </a:rPr>
              <a:t>use</a:t>
            </a:r>
            <a:r>
              <a:rPr lang="en-GB" sz="2400">
                <a:solidFill>
                  <a:schemeClr val="lt2"/>
                </a:solidFill>
                <a:highlight>
                  <a:srgbClr val="F7F7F7"/>
                </a:highlight>
              </a:rPr>
              <a:t>(</a:t>
            </a:r>
            <a:r>
              <a:rPr lang="en-GB" sz="2400">
                <a:solidFill>
                  <a:srgbClr val="000000"/>
                </a:solidFill>
                <a:highlight>
                  <a:srgbClr val="F7F7F7"/>
                </a:highlight>
              </a:rPr>
              <a:t>express</a:t>
            </a:r>
            <a:r>
              <a:rPr lang="en-GB" sz="2400">
                <a:solidFill>
                  <a:schemeClr val="lt2"/>
                </a:solidFill>
                <a:highlight>
                  <a:srgbClr val="F7F7F7"/>
                </a:highlight>
              </a:rPr>
              <a:t>.</a:t>
            </a:r>
            <a:r>
              <a:rPr lang="en-GB" sz="2400">
                <a:solidFill>
                  <a:srgbClr val="0077AA"/>
                </a:solidFill>
                <a:highlight>
                  <a:srgbClr val="F7F7F7"/>
                </a:highlight>
              </a:rPr>
              <a:t>static</a:t>
            </a:r>
            <a:r>
              <a:rPr lang="en-GB" sz="2400">
                <a:solidFill>
                  <a:schemeClr val="lt2"/>
                </a:solidFill>
                <a:highlight>
                  <a:srgbClr val="F7F7F7"/>
                </a:highlight>
              </a:rPr>
              <a:t>(</a:t>
            </a:r>
            <a:r>
              <a:rPr lang="en-GB" sz="2400">
                <a:solidFill>
                  <a:srgbClr val="669900"/>
                </a:solidFill>
                <a:highlight>
                  <a:srgbClr val="F7F7F7"/>
                </a:highlight>
              </a:rPr>
              <a:t>'public'</a:t>
            </a:r>
            <a:r>
              <a:rPr lang="en-GB" sz="2400">
                <a:solidFill>
                  <a:schemeClr val="lt2"/>
                </a:solidFill>
                <a:highlight>
                  <a:srgbClr val="F7F7F7"/>
                </a:highlight>
              </a:rPr>
              <a:t>))</a:t>
            </a:r>
          </a:p>
        </p:txBody>
      </p:sp>
      <p:sp>
        <p:nvSpPr>
          <p:cNvPr id="203" name="Shape 20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Serving static files in Express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311700" y="1229875"/>
            <a:ext cx="8520600" cy="3533400"/>
          </a:xfrm>
          <a:prstGeom prst="rect">
            <a:avLst/>
          </a:prstGeom>
        </p:spPr>
        <p:txBody>
          <a:bodyPr anchorCtr="0" anchor="t" bIns="91425" lIns="91425" rIns="91425" wrap="square" tIns="91425">
            <a:noAutofit/>
          </a:bodyPr>
          <a:lstStyle/>
          <a:p>
            <a:pPr indent="0" lvl="0" marL="139700" marR="139700" rtl="0">
              <a:lnSpc>
                <a:spcPct val="150000"/>
              </a:lnSpc>
              <a:spcBef>
                <a:spcPts val="500"/>
              </a:spcBef>
              <a:spcAft>
                <a:spcPts val="500"/>
              </a:spcAft>
              <a:buNone/>
            </a:pPr>
            <a:r>
              <a:rPr lang="en-GB" sz="1400">
                <a:solidFill>
                  <a:srgbClr val="555555"/>
                </a:solidFill>
              </a:rPr>
              <a:t>Define error-handling middleware functions in the same way as other middleware functions, except error-handling functions have four arguments instead of three: </a:t>
            </a:r>
            <a:r>
              <a:rPr lang="en-GB" sz="1400">
                <a:solidFill>
                  <a:srgbClr val="333333"/>
                </a:solidFill>
              </a:rPr>
              <a:t>(err, req, res, next)</a:t>
            </a:r>
            <a:r>
              <a:rPr lang="en-GB" sz="1400">
                <a:solidFill>
                  <a:srgbClr val="555555"/>
                </a:solidFill>
              </a:rPr>
              <a:t>. For example:</a:t>
            </a:r>
          </a:p>
          <a:p>
            <a:pPr indent="0" lvl="0" marL="139700" marR="139700" rtl="0">
              <a:lnSpc>
                <a:spcPct val="150000"/>
              </a:lnSpc>
              <a:spcBef>
                <a:spcPts val="500"/>
              </a:spcBef>
              <a:spcAft>
                <a:spcPts val="500"/>
              </a:spcAft>
              <a:buNone/>
            </a:pPr>
            <a:r>
              <a:rPr lang="en-GB" sz="1400">
                <a:solidFill>
                  <a:srgbClr val="000000"/>
                </a:solidFill>
              </a:rPr>
              <a:t>app</a:t>
            </a:r>
            <a:r>
              <a:rPr lang="en-GB" sz="1400">
                <a:solidFill>
                  <a:schemeClr val="lt2"/>
                </a:solidFill>
              </a:rPr>
              <a:t>.</a:t>
            </a:r>
            <a:r>
              <a:rPr lang="en-GB" sz="1400">
                <a:solidFill>
                  <a:srgbClr val="DD4A68"/>
                </a:solidFill>
              </a:rPr>
              <a:t>use</a:t>
            </a:r>
            <a:r>
              <a:rPr lang="en-GB" sz="1400">
                <a:solidFill>
                  <a:schemeClr val="lt2"/>
                </a:solidFill>
              </a:rPr>
              <a:t>(</a:t>
            </a:r>
            <a:r>
              <a:rPr lang="en-GB" sz="1400">
                <a:solidFill>
                  <a:srgbClr val="0077AA"/>
                </a:solidFill>
              </a:rPr>
              <a:t>function</a:t>
            </a:r>
            <a:r>
              <a:rPr lang="en-GB" sz="1400">
                <a:solidFill>
                  <a:srgbClr val="000000"/>
                </a:solidFill>
              </a:rPr>
              <a:t> </a:t>
            </a:r>
            <a:r>
              <a:rPr lang="en-GB" sz="1400">
                <a:solidFill>
                  <a:schemeClr val="lt2"/>
                </a:solidFill>
              </a:rPr>
              <a:t>(</a:t>
            </a:r>
            <a:r>
              <a:rPr lang="en-GB" sz="1400">
                <a:solidFill>
                  <a:srgbClr val="000000"/>
                </a:solidFill>
              </a:rPr>
              <a:t>err</a:t>
            </a:r>
            <a:r>
              <a:rPr lang="en-GB" sz="1400">
                <a:solidFill>
                  <a:schemeClr val="lt2"/>
                </a:solidFill>
              </a:rPr>
              <a:t>,</a:t>
            </a:r>
            <a:r>
              <a:rPr lang="en-GB" sz="1400">
                <a:solidFill>
                  <a:srgbClr val="000000"/>
                </a:solidFill>
              </a:rPr>
              <a:t> req</a:t>
            </a:r>
            <a:r>
              <a:rPr lang="en-GB" sz="1400">
                <a:solidFill>
                  <a:schemeClr val="lt2"/>
                </a:solidFill>
              </a:rPr>
              <a:t>,</a:t>
            </a:r>
            <a:r>
              <a:rPr lang="en-GB" sz="1400">
                <a:solidFill>
                  <a:srgbClr val="000000"/>
                </a:solidFill>
              </a:rPr>
              <a:t> res</a:t>
            </a:r>
            <a:r>
              <a:rPr lang="en-GB" sz="1400">
                <a:solidFill>
                  <a:schemeClr val="lt2"/>
                </a:solidFill>
              </a:rPr>
              <a:t>,</a:t>
            </a:r>
            <a:r>
              <a:rPr lang="en-GB" sz="1400">
                <a:solidFill>
                  <a:srgbClr val="000000"/>
                </a:solidFill>
              </a:rPr>
              <a:t> next</a:t>
            </a:r>
            <a:r>
              <a:rPr lang="en-GB" sz="1400">
                <a:solidFill>
                  <a:schemeClr val="lt2"/>
                </a:solidFill>
              </a:rPr>
              <a:t>)</a:t>
            </a:r>
            <a:r>
              <a:rPr lang="en-GB" sz="1400">
                <a:solidFill>
                  <a:srgbClr val="000000"/>
                </a:solidFill>
              </a:rPr>
              <a:t> </a:t>
            </a:r>
            <a:r>
              <a:rPr lang="en-GB" sz="1400">
                <a:solidFill>
                  <a:schemeClr val="lt2"/>
                </a:solidFill>
              </a:rPr>
              <a:t>{</a:t>
            </a:r>
            <a:br>
              <a:rPr lang="en-GB" sz="1400">
                <a:solidFill>
                  <a:srgbClr val="000000"/>
                </a:solidFill>
              </a:rPr>
            </a:br>
            <a:r>
              <a:rPr lang="en-GB" sz="1400">
                <a:solidFill>
                  <a:srgbClr val="000000"/>
                </a:solidFill>
              </a:rPr>
              <a:t>  console</a:t>
            </a:r>
            <a:r>
              <a:rPr lang="en-GB" sz="1400">
                <a:solidFill>
                  <a:schemeClr val="lt2"/>
                </a:solidFill>
              </a:rPr>
              <a:t>.</a:t>
            </a:r>
            <a:r>
              <a:rPr lang="en-GB" sz="1400">
                <a:solidFill>
                  <a:srgbClr val="DD4A68"/>
                </a:solidFill>
              </a:rPr>
              <a:t>error</a:t>
            </a:r>
            <a:r>
              <a:rPr lang="en-GB" sz="1400">
                <a:solidFill>
                  <a:schemeClr val="lt2"/>
                </a:solidFill>
              </a:rPr>
              <a:t>(</a:t>
            </a:r>
            <a:r>
              <a:rPr lang="en-GB" sz="1400">
                <a:solidFill>
                  <a:srgbClr val="000000"/>
                </a:solidFill>
              </a:rPr>
              <a:t>err</a:t>
            </a:r>
            <a:r>
              <a:rPr lang="en-GB" sz="1400">
                <a:solidFill>
                  <a:schemeClr val="lt2"/>
                </a:solidFill>
              </a:rPr>
              <a:t>.</a:t>
            </a:r>
            <a:r>
              <a:rPr lang="en-GB" sz="1400">
                <a:solidFill>
                  <a:srgbClr val="000000"/>
                </a:solidFill>
              </a:rPr>
              <a:t>stack</a:t>
            </a:r>
            <a:r>
              <a:rPr lang="en-GB" sz="1400">
                <a:solidFill>
                  <a:schemeClr val="lt2"/>
                </a:solidFill>
              </a:rPr>
              <a:t>)</a:t>
            </a:r>
            <a:br>
              <a:rPr lang="en-GB" sz="1400">
                <a:solidFill>
                  <a:srgbClr val="000000"/>
                </a:solidFill>
              </a:rPr>
            </a:br>
            <a:r>
              <a:rPr lang="en-GB" sz="1400">
                <a:solidFill>
                  <a:srgbClr val="000000"/>
                </a:solidFill>
              </a:rPr>
              <a:t>  res</a:t>
            </a:r>
            <a:r>
              <a:rPr lang="en-GB" sz="1400">
                <a:solidFill>
                  <a:schemeClr val="lt2"/>
                </a:solidFill>
              </a:rPr>
              <a:t>.</a:t>
            </a:r>
            <a:r>
              <a:rPr lang="en-GB" sz="1400">
                <a:solidFill>
                  <a:srgbClr val="DD4A68"/>
                </a:solidFill>
              </a:rPr>
              <a:t>status</a:t>
            </a:r>
            <a:r>
              <a:rPr lang="en-GB" sz="1400">
                <a:solidFill>
                  <a:schemeClr val="lt2"/>
                </a:solidFill>
              </a:rPr>
              <a:t>(</a:t>
            </a:r>
            <a:r>
              <a:rPr lang="en-GB" sz="1400">
                <a:solidFill>
                  <a:srgbClr val="990055"/>
                </a:solidFill>
              </a:rPr>
              <a:t>500</a:t>
            </a:r>
            <a:r>
              <a:rPr lang="en-GB" sz="1400">
                <a:solidFill>
                  <a:schemeClr val="lt2"/>
                </a:solidFill>
              </a:rPr>
              <a:t>).</a:t>
            </a:r>
            <a:r>
              <a:rPr lang="en-GB" sz="1400">
                <a:solidFill>
                  <a:srgbClr val="DD4A68"/>
                </a:solidFill>
              </a:rPr>
              <a:t>send</a:t>
            </a:r>
            <a:r>
              <a:rPr lang="en-GB" sz="1400">
                <a:solidFill>
                  <a:schemeClr val="lt2"/>
                </a:solidFill>
              </a:rPr>
              <a:t>(</a:t>
            </a:r>
            <a:r>
              <a:rPr lang="en-GB" sz="1400">
                <a:solidFill>
                  <a:srgbClr val="669900"/>
                </a:solidFill>
              </a:rPr>
              <a:t>'Internal server error'</a:t>
            </a:r>
            <a:r>
              <a:rPr lang="en-GB" sz="1400">
                <a:solidFill>
                  <a:schemeClr val="lt2"/>
                </a:solidFill>
              </a:rPr>
              <a:t>)</a:t>
            </a:r>
            <a:br>
              <a:rPr lang="en-GB" sz="1400">
                <a:solidFill>
                  <a:srgbClr val="000000"/>
                </a:solidFill>
              </a:rPr>
            </a:br>
            <a:r>
              <a:rPr lang="en-GB" sz="1400">
                <a:solidFill>
                  <a:schemeClr val="lt2"/>
                </a:solidFill>
              </a:rPr>
              <a:t>})</a:t>
            </a:r>
          </a:p>
          <a:p>
            <a:pPr lvl="0" rtl="0">
              <a:spcBef>
                <a:spcPts val="0"/>
              </a:spcBef>
              <a:buNone/>
            </a:pPr>
            <a:r>
              <a:rPr b="1" lang="en-GB"/>
              <a:t>You define error-handling middleware last, after other app.use() and routes calls</a:t>
            </a:r>
          </a:p>
        </p:txBody>
      </p:sp>
      <p:sp>
        <p:nvSpPr>
          <p:cNvPr id="209" name="Shape 20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Error handler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rtl="0">
              <a:spcBef>
                <a:spcPts val="0"/>
              </a:spcBef>
              <a:buNone/>
            </a:pPr>
            <a:r>
              <a:rPr lang="en-GB"/>
              <a:t>Promises</a:t>
            </a:r>
          </a:p>
        </p:txBody>
      </p:sp>
      <p:sp>
        <p:nvSpPr>
          <p:cNvPr id="215" name="Shape 215"/>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rtl="0">
              <a:spcBef>
                <a:spcPts val="0"/>
              </a:spcBef>
              <a:buNone/>
            </a:pPr>
            <a:r>
              <a:rPr lang="en-GB"/>
              <a:t>Vlad Bikov</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1" type="body"/>
          </p:nvPr>
        </p:nvSpPr>
        <p:spPr>
          <a:xfrm>
            <a:off x="311700" y="1229875"/>
            <a:ext cx="8520600" cy="3533400"/>
          </a:xfrm>
          <a:prstGeom prst="rect">
            <a:avLst/>
          </a:prstGeom>
        </p:spPr>
        <p:txBody>
          <a:bodyPr anchorCtr="0" anchor="t" bIns="91425" lIns="91425" rIns="91425" wrap="square" tIns="91425">
            <a:noAutofit/>
          </a:bodyPr>
          <a:lstStyle/>
          <a:p>
            <a:pPr lvl="0" rtl="0">
              <a:spcBef>
                <a:spcPts val="0"/>
              </a:spcBef>
              <a:buNone/>
            </a:pPr>
            <a:r>
              <a:rPr lang="en-GB"/>
              <a:t>Promises provide a well-defined interface for interacting with an object that represents the result of an action that is performed asynchronously, and may or may not be finished at any given point in time. By utilizing a standard interface, different components can return promises for asynchronous actions and consumers can utilize the promises in a predictable manner. Promises can also provide the fundamental entity to be leveraged for more syntactically convenient language-level extensions that assist with asynchronicity.</a:t>
            </a:r>
          </a:p>
        </p:txBody>
      </p:sp>
      <p:sp>
        <p:nvSpPr>
          <p:cNvPr id="221" name="Shape 221"/>
          <p:cNvSpPr txBox="1"/>
          <p:nvPr>
            <p:ph type="title"/>
          </p:nvPr>
        </p:nvSpPr>
        <p:spPr>
          <a:xfrm>
            <a:off x="311700" y="384775"/>
            <a:ext cx="8520600" cy="607800"/>
          </a:xfrm>
          <a:prstGeom prst="rect">
            <a:avLst/>
          </a:prstGeom>
        </p:spPr>
        <p:txBody>
          <a:bodyPr anchorCtr="0" anchor="t" bIns="91425" lIns="91425" rIns="91425" wrap="square" tIns="91425">
            <a:noAutofit/>
          </a:bodyPr>
          <a:lstStyle/>
          <a:p>
            <a:pPr lvl="0" rtl="0">
              <a:spcBef>
                <a:spcPts val="0"/>
              </a:spcBef>
              <a:buNone/>
            </a:pPr>
            <a:r>
              <a:rPr lang="en-GB"/>
              <a:t>Promises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idx="1" type="body"/>
          </p:nvPr>
        </p:nvSpPr>
        <p:spPr>
          <a:xfrm>
            <a:off x="311700" y="1229875"/>
            <a:ext cx="8520600" cy="3558600"/>
          </a:xfrm>
          <a:prstGeom prst="rect">
            <a:avLst/>
          </a:prstGeom>
          <a:noFill/>
          <a:ln>
            <a:noFill/>
          </a:ln>
        </p:spPr>
        <p:txBody>
          <a:bodyPr anchorCtr="0" anchor="t" bIns="91425" lIns="91425" rIns="91425" wrap="square" tIns="91425">
            <a:noAutofit/>
          </a:bodyPr>
          <a:lstStyle/>
          <a:p>
            <a:pPr indent="0" lvl="0" marL="139700" marR="139700" rtl="0">
              <a:lnSpc>
                <a:spcPct val="150000"/>
              </a:lnSpc>
              <a:spcBef>
                <a:spcPts val="500"/>
              </a:spcBef>
              <a:spcAft>
                <a:spcPts val="500"/>
              </a:spcAft>
              <a:buNone/>
            </a:pPr>
            <a:r>
              <a:rPr b="1" lang="en-GB" sz="1400">
                <a:solidFill>
                  <a:srgbClr val="000080"/>
                </a:solidFill>
                <a:highlight>
                  <a:srgbClr val="FFFFFF"/>
                </a:highlight>
              </a:rPr>
              <a:t>function </a:t>
            </a:r>
            <a:r>
              <a:rPr i="1" lang="en-GB" sz="1400">
                <a:solidFill>
                  <a:srgbClr val="000000"/>
                </a:solidFill>
                <a:highlight>
                  <a:srgbClr val="FFFFFF"/>
                </a:highlight>
              </a:rPr>
              <a:t>applyForVisa</a:t>
            </a:r>
            <a:r>
              <a:rPr lang="en-GB" sz="1400">
                <a:solidFill>
                  <a:srgbClr val="000000"/>
                </a:solidFill>
                <a:highlight>
                  <a:srgbClr val="FFFFFF"/>
                </a:highlight>
              </a:rPr>
              <a:t>(documents) {</a:t>
            </a:r>
          </a:p>
          <a:p>
            <a:pPr indent="0" lvl="0" marL="139700" marR="139700" rtl="0">
              <a:lnSpc>
                <a:spcPct val="150000"/>
              </a:lnSpc>
              <a:spcBef>
                <a:spcPts val="500"/>
              </a:spcBef>
              <a:spcAft>
                <a:spcPts val="500"/>
              </a:spcAft>
              <a:buNone/>
            </a:pPr>
            <a:r>
              <a:rPr lang="en-GB" sz="1400">
                <a:solidFill>
                  <a:srgbClr val="000000"/>
                </a:solidFill>
                <a:highlight>
                  <a:srgbClr val="FFFFFF"/>
                </a:highlight>
              </a:rPr>
              <a:t>   </a:t>
            </a:r>
            <a:r>
              <a:rPr b="1" i="1" lang="en-GB" sz="1400">
                <a:solidFill>
                  <a:srgbClr val="660E7A"/>
                </a:solidFill>
                <a:highlight>
                  <a:srgbClr val="FFFFFF"/>
                </a:highlight>
              </a:rPr>
              <a:t>console</a:t>
            </a:r>
            <a:r>
              <a:rPr lang="en-GB" sz="1400">
                <a:solidFill>
                  <a:srgbClr val="000000"/>
                </a:solidFill>
                <a:highlight>
                  <a:srgbClr val="FFFFFF"/>
                </a:highlight>
              </a:rPr>
              <a:t>.</a:t>
            </a:r>
            <a:r>
              <a:rPr lang="en-GB" sz="1400">
                <a:solidFill>
                  <a:srgbClr val="7A7A43"/>
                </a:solidFill>
                <a:highlight>
                  <a:srgbClr val="FFFFFF"/>
                </a:highlight>
              </a:rPr>
              <a:t>log</a:t>
            </a:r>
            <a:r>
              <a:rPr lang="en-GB" sz="1400">
                <a:solidFill>
                  <a:srgbClr val="000000"/>
                </a:solidFill>
                <a:highlight>
                  <a:srgbClr val="FFFFFF"/>
                </a:highlight>
              </a:rPr>
              <a:t>(</a:t>
            </a:r>
            <a:r>
              <a:rPr b="1" lang="en-GB" sz="1400">
                <a:solidFill>
                  <a:srgbClr val="008000"/>
                </a:solidFill>
                <a:highlight>
                  <a:srgbClr val="FFFFFF"/>
                </a:highlight>
              </a:rPr>
              <a:t>'Processing request...'</a:t>
            </a:r>
            <a:r>
              <a:rPr lang="en-GB" sz="1400">
                <a:solidFill>
                  <a:srgbClr val="000000"/>
                </a:solidFill>
                <a:highlight>
                  <a:srgbClr val="FFFFFF"/>
                </a:highlight>
              </a:rPr>
              <a:t>);</a:t>
            </a:r>
          </a:p>
          <a:p>
            <a:pPr indent="0" lvl="0" marL="139700" marR="139700" rtl="0">
              <a:lnSpc>
                <a:spcPct val="150000"/>
              </a:lnSpc>
              <a:spcBef>
                <a:spcPts val="500"/>
              </a:spcBef>
              <a:spcAft>
                <a:spcPts val="500"/>
              </a:spcAft>
              <a:buNone/>
            </a:pPr>
            <a:r>
              <a:rPr lang="en-GB" sz="1400">
                <a:solidFill>
                  <a:srgbClr val="000000"/>
                </a:solidFill>
                <a:highlight>
                  <a:srgbClr val="FFFFFF"/>
                </a:highlight>
              </a:rPr>
              <a:t>   </a:t>
            </a:r>
            <a:r>
              <a:rPr lang="en-GB" sz="1400">
                <a:solidFill>
                  <a:srgbClr val="7A7A43"/>
                </a:solidFill>
                <a:highlight>
                  <a:srgbClr val="FFFFFF"/>
                </a:highlight>
              </a:rPr>
              <a:t>setTimeout</a:t>
            </a:r>
            <a:r>
              <a:rPr lang="en-GB" sz="1400">
                <a:solidFill>
                  <a:srgbClr val="000000"/>
                </a:solidFill>
                <a:highlight>
                  <a:srgbClr val="FFFFFF"/>
                </a:highlight>
              </a:rPr>
              <a:t>(</a:t>
            </a:r>
            <a:r>
              <a:rPr b="1" lang="en-GB" sz="1400">
                <a:solidFill>
                  <a:srgbClr val="000080"/>
                </a:solidFill>
                <a:highlight>
                  <a:srgbClr val="FFFFFF"/>
                </a:highlight>
              </a:rPr>
              <a:t>function </a:t>
            </a:r>
            <a:r>
              <a:rPr lang="en-GB" sz="1400">
                <a:solidFill>
                  <a:srgbClr val="000000"/>
                </a:solidFill>
                <a:highlight>
                  <a:srgbClr val="FFFFFF"/>
                </a:highlight>
              </a:rPr>
              <a:t>(){</a:t>
            </a:r>
          </a:p>
          <a:p>
            <a:pPr indent="0" lvl="0" marL="139700" marR="139700" rtl="0">
              <a:lnSpc>
                <a:spcPct val="150000"/>
              </a:lnSpc>
              <a:spcBef>
                <a:spcPts val="500"/>
              </a:spcBef>
              <a:spcAft>
                <a:spcPts val="500"/>
              </a:spcAft>
              <a:buNone/>
            </a:pPr>
            <a:r>
              <a:rPr lang="en-GB" sz="1400">
                <a:solidFill>
                  <a:srgbClr val="000000"/>
                </a:solidFill>
                <a:highlight>
                  <a:srgbClr val="FFFFFF"/>
                </a:highlight>
              </a:rPr>
              <a:t>       </a:t>
            </a:r>
            <a:r>
              <a:rPr b="1" lang="en-GB" sz="1400">
                <a:solidFill>
                  <a:srgbClr val="000080"/>
                </a:solidFill>
                <a:highlight>
                  <a:srgbClr val="FFFFFF"/>
                </a:highlight>
              </a:rPr>
              <a:t>let </a:t>
            </a:r>
            <a:r>
              <a:rPr lang="en-GB" sz="1400">
                <a:solidFill>
                  <a:srgbClr val="458383"/>
                </a:solidFill>
                <a:highlight>
                  <a:srgbClr val="FFFFFF"/>
                </a:highlight>
              </a:rPr>
              <a:t>visa </a:t>
            </a:r>
            <a:r>
              <a:rPr lang="en-GB" sz="1400">
                <a:solidFill>
                  <a:srgbClr val="000000"/>
                </a:solidFill>
                <a:highlight>
                  <a:srgbClr val="FFFFFF"/>
                </a:highlight>
              </a:rPr>
              <a:t>={};</a:t>
            </a:r>
          </a:p>
          <a:p>
            <a:pPr indent="0" lvl="0" marL="139700" marR="139700" rtl="0">
              <a:lnSpc>
                <a:spcPct val="150000"/>
              </a:lnSpc>
              <a:spcBef>
                <a:spcPts val="500"/>
              </a:spcBef>
              <a:spcAft>
                <a:spcPts val="500"/>
              </a:spcAft>
              <a:buNone/>
            </a:pPr>
            <a:r>
              <a:rPr lang="en-GB" sz="1400">
                <a:solidFill>
                  <a:srgbClr val="000000"/>
                </a:solidFill>
                <a:highlight>
                  <a:srgbClr val="FFFFFF"/>
                </a:highlight>
              </a:rPr>
              <a:t>       </a:t>
            </a:r>
            <a:r>
              <a:rPr b="1" lang="en-GB" sz="1400">
                <a:solidFill>
                  <a:srgbClr val="000080"/>
                </a:solidFill>
                <a:highlight>
                  <a:srgbClr val="FFFFFF"/>
                </a:highlight>
              </a:rPr>
              <a:t>return </a:t>
            </a:r>
            <a:r>
              <a:rPr lang="en-GB" sz="1400">
                <a:solidFill>
                  <a:srgbClr val="458383"/>
                </a:solidFill>
                <a:highlight>
                  <a:srgbClr val="FFFFFF"/>
                </a:highlight>
              </a:rPr>
              <a:t>visa</a:t>
            </a:r>
            <a:r>
              <a:rPr lang="en-GB" sz="1400">
                <a:solidFill>
                  <a:srgbClr val="000000"/>
                </a:solidFill>
                <a:highlight>
                  <a:srgbClr val="FFFFFF"/>
                </a:highlight>
              </a:rPr>
              <a:t>;</a:t>
            </a:r>
          </a:p>
          <a:p>
            <a:pPr indent="0" lvl="0" marL="139700" marR="139700" rtl="0">
              <a:lnSpc>
                <a:spcPct val="150000"/>
              </a:lnSpc>
              <a:spcBef>
                <a:spcPts val="500"/>
              </a:spcBef>
              <a:spcAft>
                <a:spcPts val="500"/>
              </a:spcAft>
              <a:buNone/>
            </a:pPr>
            <a:r>
              <a:rPr lang="en-GB" sz="1400">
                <a:solidFill>
                  <a:srgbClr val="000000"/>
                </a:solidFill>
                <a:highlight>
                  <a:srgbClr val="FFFFFF"/>
                </a:highlight>
              </a:rPr>
              <a:t>   }, </a:t>
            </a:r>
            <a:r>
              <a:rPr lang="en-GB" sz="1400">
                <a:solidFill>
                  <a:srgbClr val="0000FF"/>
                </a:solidFill>
                <a:highlight>
                  <a:srgbClr val="FFFFFF"/>
                </a:highlight>
              </a:rPr>
              <a:t>2000</a:t>
            </a:r>
            <a:r>
              <a:rPr lang="en-GB" sz="1400">
                <a:solidFill>
                  <a:srgbClr val="000000"/>
                </a:solidFill>
                <a:highlight>
                  <a:srgbClr val="FFFFFF"/>
                </a:highlight>
              </a:rPr>
              <a:t>);</a:t>
            </a:r>
          </a:p>
          <a:p>
            <a:pPr indent="0" lvl="0" marL="139700" marR="139700" rtl="0">
              <a:lnSpc>
                <a:spcPct val="150000"/>
              </a:lnSpc>
              <a:spcBef>
                <a:spcPts val="500"/>
              </a:spcBef>
              <a:spcAft>
                <a:spcPts val="500"/>
              </a:spcAft>
              <a:buNone/>
            </a:pPr>
            <a:r>
              <a:rPr lang="en-GB" sz="1400">
                <a:solidFill>
                  <a:srgbClr val="000000"/>
                </a:solidFill>
                <a:highlight>
                  <a:srgbClr val="E4E4FF"/>
                </a:highlight>
              </a:rPr>
              <a:t>}</a:t>
            </a:r>
          </a:p>
          <a:p>
            <a:pPr indent="0" lvl="0" marL="139700" marR="139700" rtl="0">
              <a:lnSpc>
                <a:spcPct val="150000"/>
              </a:lnSpc>
              <a:spcBef>
                <a:spcPts val="500"/>
              </a:spcBef>
              <a:spcAft>
                <a:spcPts val="500"/>
              </a:spcAft>
              <a:buNone/>
            </a:pPr>
            <a:r>
              <a:rPr i="1" lang="en-GB" sz="1400">
                <a:solidFill>
                  <a:srgbClr val="000000"/>
                </a:solidFill>
                <a:highlight>
                  <a:srgbClr val="FFFFFF"/>
                </a:highlight>
              </a:rPr>
              <a:t>applyForVisa</a:t>
            </a:r>
            <a:r>
              <a:rPr lang="en-GB" sz="1400">
                <a:solidFill>
                  <a:srgbClr val="000000"/>
                </a:solidFill>
                <a:highlight>
                  <a:srgbClr val="FFFFFF"/>
                </a:highlight>
              </a:rPr>
              <a:t>({});</a:t>
            </a:r>
          </a:p>
          <a:p>
            <a:pPr indent="0" lvl="0" marL="139700" marR="139700" rtl="0">
              <a:lnSpc>
                <a:spcPct val="150000"/>
              </a:lnSpc>
              <a:spcBef>
                <a:spcPts val="500"/>
              </a:spcBef>
              <a:spcAft>
                <a:spcPts val="500"/>
              </a:spcAft>
              <a:buNone/>
            </a:pPr>
            <a:r>
              <a:t/>
            </a:r>
            <a:endParaRPr sz="2400">
              <a:solidFill>
                <a:srgbClr val="000000"/>
              </a:solidFill>
              <a:latin typeface="Verdana"/>
              <a:ea typeface="Verdana"/>
              <a:cs typeface="Verdana"/>
              <a:sym typeface="Verdana"/>
            </a:endParaRPr>
          </a:p>
          <a:p>
            <a:pPr lvl="0" rtl="0">
              <a:spcBef>
                <a:spcPts val="0"/>
              </a:spcBef>
              <a:buNone/>
            </a:pPr>
            <a:r>
              <a:t/>
            </a:r>
            <a:endParaRPr b="1" sz="2400"/>
          </a:p>
        </p:txBody>
      </p:sp>
      <p:sp>
        <p:nvSpPr>
          <p:cNvPr id="227" name="Shape 22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Promises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idx="1" type="body"/>
          </p:nvPr>
        </p:nvSpPr>
        <p:spPr>
          <a:xfrm>
            <a:off x="311700" y="696475"/>
            <a:ext cx="8520600" cy="4092600"/>
          </a:xfrm>
          <a:prstGeom prst="rect">
            <a:avLst/>
          </a:prstGeom>
          <a:noFill/>
          <a:ln>
            <a:noFill/>
          </a:ln>
        </p:spPr>
        <p:txBody>
          <a:bodyPr anchorCtr="0" anchor="t" bIns="91425" lIns="91425" rIns="91425" wrap="square" tIns="91425">
            <a:noAutofit/>
          </a:bodyPr>
          <a:lstStyle/>
          <a:p>
            <a:pPr indent="0" lvl="0" marL="139700" marR="139700" rtl="0">
              <a:lnSpc>
                <a:spcPct val="150000"/>
              </a:lnSpc>
              <a:spcBef>
                <a:spcPts val="0"/>
              </a:spcBef>
              <a:spcAft>
                <a:spcPts val="0"/>
              </a:spcAft>
              <a:buNone/>
            </a:pPr>
            <a:r>
              <a:rPr b="1" lang="en-GB" sz="1400">
                <a:solidFill>
                  <a:srgbClr val="000080"/>
                </a:solidFill>
                <a:highlight>
                  <a:srgbClr val="FFFFFF"/>
                </a:highlight>
              </a:rPr>
              <a:t>function </a:t>
            </a:r>
            <a:r>
              <a:rPr i="1" lang="en-GB" sz="1400">
                <a:solidFill>
                  <a:srgbClr val="000000"/>
                </a:solidFill>
                <a:highlight>
                  <a:srgbClr val="FFFFFF"/>
                </a:highlight>
              </a:rPr>
              <a:t>applyForVisa</a:t>
            </a:r>
            <a:r>
              <a:rPr lang="en-GB" sz="1400">
                <a:solidFill>
                  <a:srgbClr val="000000"/>
                </a:solidFill>
                <a:highlight>
                  <a:srgbClr val="FFFFFF"/>
                </a:highlight>
              </a:rPr>
              <a:t>(documents, resolve) {</a:t>
            </a:r>
          </a:p>
          <a:p>
            <a:pPr indent="0" lvl="0" marL="139700" marR="139700" rtl="0">
              <a:lnSpc>
                <a:spcPct val="150000"/>
              </a:lnSpc>
              <a:spcBef>
                <a:spcPts val="0"/>
              </a:spcBef>
              <a:spcAft>
                <a:spcPts val="0"/>
              </a:spcAft>
              <a:buNone/>
            </a:pPr>
            <a:r>
              <a:rPr lang="en-GB" sz="1400">
                <a:solidFill>
                  <a:srgbClr val="000000"/>
                </a:solidFill>
                <a:highlight>
                  <a:srgbClr val="FFFFFF"/>
                </a:highlight>
              </a:rPr>
              <a:t>   </a:t>
            </a:r>
            <a:r>
              <a:rPr b="1" i="1" lang="en-GB" sz="1400">
                <a:solidFill>
                  <a:srgbClr val="660E7A"/>
                </a:solidFill>
                <a:highlight>
                  <a:srgbClr val="FFFFFF"/>
                </a:highlight>
              </a:rPr>
              <a:t>console</a:t>
            </a:r>
            <a:r>
              <a:rPr lang="en-GB" sz="1400">
                <a:solidFill>
                  <a:srgbClr val="000000"/>
                </a:solidFill>
                <a:highlight>
                  <a:srgbClr val="FFFFFF"/>
                </a:highlight>
              </a:rPr>
              <a:t>.</a:t>
            </a:r>
            <a:r>
              <a:rPr lang="en-GB" sz="1400">
                <a:solidFill>
                  <a:srgbClr val="7A7A43"/>
                </a:solidFill>
                <a:highlight>
                  <a:srgbClr val="FFFFFF"/>
                </a:highlight>
              </a:rPr>
              <a:t>log</a:t>
            </a:r>
            <a:r>
              <a:rPr lang="en-GB" sz="1400">
                <a:solidFill>
                  <a:srgbClr val="000000"/>
                </a:solidFill>
                <a:highlight>
                  <a:srgbClr val="FFFFFF"/>
                </a:highlight>
              </a:rPr>
              <a:t>(</a:t>
            </a:r>
            <a:r>
              <a:rPr b="1" lang="en-GB" sz="1400">
                <a:solidFill>
                  <a:srgbClr val="008000"/>
                </a:solidFill>
                <a:highlight>
                  <a:srgbClr val="FFFFFF"/>
                </a:highlight>
              </a:rPr>
              <a:t>'Processing request...'</a:t>
            </a:r>
            <a:r>
              <a:rPr lang="en-GB" sz="1400">
                <a:solidFill>
                  <a:srgbClr val="000000"/>
                </a:solidFill>
                <a:highlight>
                  <a:srgbClr val="FFFFFF"/>
                </a:highlight>
              </a:rPr>
              <a:t>);</a:t>
            </a:r>
          </a:p>
          <a:p>
            <a:pPr indent="0" lvl="0" marL="139700" marR="139700" rtl="0">
              <a:lnSpc>
                <a:spcPct val="150000"/>
              </a:lnSpc>
              <a:spcBef>
                <a:spcPts val="0"/>
              </a:spcBef>
              <a:spcAft>
                <a:spcPts val="0"/>
              </a:spcAft>
              <a:buNone/>
            </a:pPr>
            <a:r>
              <a:rPr lang="en-GB" sz="1400">
                <a:solidFill>
                  <a:srgbClr val="000000"/>
                </a:solidFill>
                <a:highlight>
                  <a:srgbClr val="FFFFFF"/>
                </a:highlight>
              </a:rPr>
              <a:t>   </a:t>
            </a:r>
            <a:r>
              <a:rPr lang="en-GB" sz="1400">
                <a:solidFill>
                  <a:srgbClr val="7A7A43"/>
                </a:solidFill>
                <a:highlight>
                  <a:srgbClr val="FFFFFF"/>
                </a:highlight>
              </a:rPr>
              <a:t>setTimeout</a:t>
            </a:r>
            <a:r>
              <a:rPr lang="en-GB" sz="1400">
                <a:solidFill>
                  <a:srgbClr val="000000"/>
                </a:solidFill>
                <a:highlight>
                  <a:srgbClr val="FFFFFF"/>
                </a:highlight>
              </a:rPr>
              <a:t>(</a:t>
            </a:r>
            <a:r>
              <a:rPr b="1" lang="en-GB" sz="1400">
                <a:solidFill>
                  <a:srgbClr val="000080"/>
                </a:solidFill>
                <a:highlight>
                  <a:srgbClr val="FFFFFF"/>
                </a:highlight>
              </a:rPr>
              <a:t>function </a:t>
            </a:r>
            <a:r>
              <a:rPr lang="en-GB" sz="1400">
                <a:solidFill>
                  <a:srgbClr val="000000"/>
                </a:solidFill>
                <a:highlight>
                  <a:srgbClr val="FFFFFF"/>
                </a:highlight>
              </a:rPr>
              <a:t>(){</a:t>
            </a:r>
          </a:p>
          <a:p>
            <a:pPr indent="0" lvl="0" marL="139700" marR="139700" rtl="0">
              <a:lnSpc>
                <a:spcPct val="150000"/>
              </a:lnSpc>
              <a:spcBef>
                <a:spcPts val="0"/>
              </a:spcBef>
              <a:spcAft>
                <a:spcPts val="0"/>
              </a:spcAft>
              <a:buNone/>
            </a:pPr>
            <a:r>
              <a:rPr lang="en-GB" sz="1400">
                <a:solidFill>
                  <a:srgbClr val="000000"/>
                </a:solidFill>
                <a:highlight>
                  <a:srgbClr val="FFFFFF"/>
                </a:highlight>
              </a:rPr>
              <a:t>       </a:t>
            </a:r>
            <a:r>
              <a:rPr b="1" lang="en-GB" sz="1400">
                <a:solidFill>
                  <a:srgbClr val="000080"/>
                </a:solidFill>
                <a:highlight>
                  <a:srgbClr val="FFFFFF"/>
                </a:highlight>
              </a:rPr>
              <a:t>let </a:t>
            </a:r>
            <a:r>
              <a:rPr lang="en-GB" sz="1400">
                <a:solidFill>
                  <a:srgbClr val="458383"/>
                </a:solidFill>
                <a:highlight>
                  <a:srgbClr val="FFFFFF"/>
                </a:highlight>
              </a:rPr>
              <a:t>visa </a:t>
            </a:r>
            <a:r>
              <a:rPr lang="en-GB" sz="1400">
                <a:solidFill>
                  <a:srgbClr val="000000"/>
                </a:solidFill>
                <a:highlight>
                  <a:srgbClr val="FFFFFF"/>
                </a:highlight>
              </a:rPr>
              <a:t>={};</a:t>
            </a:r>
          </a:p>
          <a:p>
            <a:pPr indent="0" lvl="0" marL="139700" marR="139700" rtl="0">
              <a:lnSpc>
                <a:spcPct val="150000"/>
              </a:lnSpc>
              <a:spcBef>
                <a:spcPts val="0"/>
              </a:spcBef>
              <a:spcAft>
                <a:spcPts val="0"/>
              </a:spcAft>
              <a:buNone/>
            </a:pPr>
            <a:r>
              <a:rPr lang="en-GB" sz="1400">
                <a:solidFill>
                  <a:srgbClr val="000000"/>
                </a:solidFill>
                <a:highlight>
                  <a:srgbClr val="FFFFFF"/>
                </a:highlight>
              </a:rPr>
              <a:t>       resolve(</a:t>
            </a:r>
            <a:r>
              <a:rPr lang="en-GB" sz="1400">
                <a:solidFill>
                  <a:srgbClr val="458383"/>
                </a:solidFill>
                <a:highlight>
                  <a:srgbClr val="FFFFFF"/>
                </a:highlight>
              </a:rPr>
              <a:t>visa</a:t>
            </a:r>
            <a:r>
              <a:rPr lang="en-GB" sz="1400">
                <a:solidFill>
                  <a:srgbClr val="000000"/>
                </a:solidFill>
                <a:highlight>
                  <a:srgbClr val="FFFFFF"/>
                </a:highlight>
              </a:rPr>
              <a:t>);</a:t>
            </a:r>
          </a:p>
          <a:p>
            <a:pPr indent="0" lvl="0" marL="139700" marR="139700" rtl="0">
              <a:lnSpc>
                <a:spcPct val="150000"/>
              </a:lnSpc>
              <a:spcBef>
                <a:spcPts val="0"/>
              </a:spcBef>
              <a:spcAft>
                <a:spcPts val="0"/>
              </a:spcAft>
              <a:buNone/>
            </a:pPr>
            <a:r>
              <a:rPr lang="en-GB" sz="1400">
                <a:solidFill>
                  <a:srgbClr val="000000"/>
                </a:solidFill>
                <a:highlight>
                  <a:srgbClr val="FFFFFF"/>
                </a:highlight>
              </a:rPr>
              <a:t>   }, </a:t>
            </a:r>
            <a:r>
              <a:rPr lang="en-GB" sz="1400">
                <a:solidFill>
                  <a:srgbClr val="0000FF"/>
                </a:solidFill>
                <a:highlight>
                  <a:srgbClr val="FFFFFF"/>
                </a:highlight>
              </a:rPr>
              <a:t>2000</a:t>
            </a:r>
            <a:r>
              <a:rPr lang="en-GB" sz="1400">
                <a:solidFill>
                  <a:srgbClr val="000000"/>
                </a:solidFill>
                <a:highlight>
                  <a:srgbClr val="FFFFFF"/>
                </a:highlight>
              </a:rPr>
              <a:t>);</a:t>
            </a:r>
          </a:p>
          <a:p>
            <a:pPr indent="0" lvl="0" marL="139700" marR="139700" rtl="0">
              <a:lnSpc>
                <a:spcPct val="150000"/>
              </a:lnSpc>
              <a:spcBef>
                <a:spcPts val="0"/>
              </a:spcBef>
              <a:spcAft>
                <a:spcPts val="0"/>
              </a:spcAft>
              <a:buNone/>
            </a:pPr>
            <a:r>
              <a:rPr lang="en-GB" sz="1400">
                <a:solidFill>
                  <a:srgbClr val="000000"/>
                </a:solidFill>
                <a:highlight>
                  <a:srgbClr val="FFFFFF"/>
                </a:highlight>
              </a:rPr>
              <a:t>}</a:t>
            </a:r>
          </a:p>
          <a:p>
            <a:pPr indent="0" lvl="0" marL="139700" marR="139700" rtl="0">
              <a:lnSpc>
                <a:spcPct val="150000"/>
              </a:lnSpc>
              <a:spcBef>
                <a:spcPts val="0"/>
              </a:spcBef>
              <a:spcAft>
                <a:spcPts val="0"/>
              </a:spcAft>
              <a:buNone/>
            </a:pPr>
            <a:r>
              <a:rPr i="1" lang="en-GB" sz="1400">
                <a:solidFill>
                  <a:srgbClr val="000000"/>
                </a:solidFill>
                <a:highlight>
                  <a:srgbClr val="FFFFFF"/>
                </a:highlight>
              </a:rPr>
              <a:t>applyForVisa</a:t>
            </a:r>
            <a:r>
              <a:rPr lang="en-GB" sz="1400">
                <a:solidFill>
                  <a:srgbClr val="000000"/>
                </a:solidFill>
                <a:highlight>
                  <a:srgbClr val="FFFFFF"/>
                </a:highlight>
              </a:rPr>
              <a:t>({}, </a:t>
            </a:r>
            <a:r>
              <a:rPr b="1" lang="en-GB" sz="1400">
                <a:solidFill>
                  <a:srgbClr val="000080"/>
                </a:solidFill>
                <a:highlight>
                  <a:srgbClr val="FFFFFF"/>
                </a:highlight>
              </a:rPr>
              <a:t>function </a:t>
            </a:r>
            <a:r>
              <a:rPr lang="en-GB" sz="1400">
                <a:solidFill>
                  <a:srgbClr val="000000"/>
                </a:solidFill>
                <a:highlight>
                  <a:srgbClr val="FFFFFF"/>
                </a:highlight>
              </a:rPr>
              <a:t>(visa) {</a:t>
            </a:r>
          </a:p>
          <a:p>
            <a:pPr indent="0" lvl="0" marL="139700" marR="139700" rtl="0">
              <a:lnSpc>
                <a:spcPct val="150000"/>
              </a:lnSpc>
              <a:spcBef>
                <a:spcPts val="0"/>
              </a:spcBef>
              <a:spcAft>
                <a:spcPts val="0"/>
              </a:spcAft>
              <a:buNone/>
            </a:pPr>
            <a:r>
              <a:rPr lang="en-GB" sz="1400">
                <a:solidFill>
                  <a:srgbClr val="000000"/>
                </a:solidFill>
                <a:highlight>
                  <a:srgbClr val="FFFFFF"/>
                </a:highlight>
              </a:rPr>
              <a:t>   </a:t>
            </a:r>
            <a:r>
              <a:rPr b="1" i="1" lang="en-GB" sz="1400">
                <a:solidFill>
                  <a:srgbClr val="660E7A"/>
                </a:solidFill>
                <a:highlight>
                  <a:srgbClr val="FFFFFF"/>
                </a:highlight>
              </a:rPr>
              <a:t>console</a:t>
            </a:r>
            <a:r>
              <a:rPr lang="en-GB" sz="1400">
                <a:solidFill>
                  <a:srgbClr val="000000"/>
                </a:solidFill>
                <a:highlight>
                  <a:srgbClr val="FFFFFF"/>
                </a:highlight>
              </a:rPr>
              <a:t>.</a:t>
            </a:r>
            <a:r>
              <a:rPr lang="en-GB" sz="1400">
                <a:solidFill>
                  <a:srgbClr val="7A7A43"/>
                </a:solidFill>
                <a:highlight>
                  <a:srgbClr val="FFFFFF"/>
                </a:highlight>
              </a:rPr>
              <a:t>log</a:t>
            </a:r>
            <a:r>
              <a:rPr lang="en-GB" sz="1400">
                <a:solidFill>
                  <a:srgbClr val="000000"/>
                </a:solidFill>
                <a:highlight>
                  <a:srgbClr val="FFFFFF"/>
                </a:highlight>
              </a:rPr>
              <a:t>(</a:t>
            </a:r>
            <a:r>
              <a:rPr b="1" lang="en-GB" sz="1400">
                <a:solidFill>
                  <a:srgbClr val="008000"/>
                </a:solidFill>
                <a:highlight>
                  <a:srgbClr val="FFFFFF"/>
                </a:highlight>
              </a:rPr>
              <a:t>'got visa'</a:t>
            </a:r>
            <a:r>
              <a:rPr lang="en-GB" sz="1400">
                <a:solidFill>
                  <a:srgbClr val="000000"/>
                </a:solidFill>
                <a:highlight>
                  <a:srgbClr val="FFFFFF"/>
                </a:highlight>
              </a:rPr>
              <a:t>);</a:t>
            </a:r>
          </a:p>
          <a:p>
            <a:pPr indent="0" lvl="0" marL="139700" marR="139700" rtl="0">
              <a:lnSpc>
                <a:spcPct val="150000"/>
              </a:lnSpc>
              <a:spcBef>
                <a:spcPts val="0"/>
              </a:spcBef>
              <a:spcAft>
                <a:spcPts val="0"/>
              </a:spcAft>
              <a:buNone/>
            </a:pPr>
            <a:r>
              <a:rPr lang="en-GB" sz="1400">
                <a:solidFill>
                  <a:srgbClr val="000000"/>
                </a:solidFill>
                <a:highlight>
                  <a:srgbClr val="FFFFFF"/>
                </a:highlight>
              </a:rPr>
              <a:t>});</a:t>
            </a:r>
          </a:p>
        </p:txBody>
      </p:sp>
      <p:sp>
        <p:nvSpPr>
          <p:cNvPr id="233" name="Shape 233"/>
          <p:cNvSpPr txBox="1"/>
          <p:nvPr>
            <p:ph type="title"/>
          </p:nvPr>
        </p:nvSpPr>
        <p:spPr>
          <a:xfrm>
            <a:off x="311700" y="105200"/>
            <a:ext cx="8520600" cy="607800"/>
          </a:xfrm>
          <a:prstGeom prst="rect">
            <a:avLst/>
          </a:prstGeom>
        </p:spPr>
        <p:txBody>
          <a:bodyPr anchorCtr="0" anchor="t" bIns="91425" lIns="91425" rIns="91425" wrap="square" tIns="91425">
            <a:noAutofit/>
          </a:bodyPr>
          <a:lstStyle/>
          <a:p>
            <a:pPr lvl="0" rtl="0">
              <a:spcBef>
                <a:spcPts val="0"/>
              </a:spcBef>
              <a:buNone/>
            </a:pPr>
            <a:r>
              <a:rPr lang="en-GB"/>
              <a:t>Promises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 type="body"/>
          </p:nvPr>
        </p:nvSpPr>
        <p:spPr>
          <a:xfrm>
            <a:off x="311700" y="696475"/>
            <a:ext cx="8520600" cy="4092600"/>
          </a:xfrm>
          <a:prstGeom prst="rect">
            <a:avLst/>
          </a:prstGeom>
          <a:noFill/>
          <a:ln>
            <a:noFill/>
          </a:ln>
        </p:spPr>
        <p:txBody>
          <a:bodyPr anchorCtr="0" anchor="t" bIns="91425" lIns="91425" rIns="91425" wrap="square" tIns="91425">
            <a:noAutofit/>
          </a:bodyPr>
          <a:lstStyle/>
          <a:p>
            <a:pPr lvl="0">
              <a:spcBef>
                <a:spcPts val="0"/>
              </a:spcBef>
              <a:spcAft>
                <a:spcPts val="0"/>
              </a:spcAft>
              <a:buNone/>
            </a:pPr>
            <a:r>
              <a:rPr b="1" lang="en-GB">
                <a:solidFill>
                  <a:srgbClr val="000080"/>
                </a:solidFill>
                <a:highlight>
                  <a:srgbClr val="FFFFFF"/>
                </a:highlight>
              </a:rPr>
              <a:t>function </a:t>
            </a:r>
            <a:r>
              <a:rPr i="1" lang="en-GB">
                <a:solidFill>
                  <a:srgbClr val="000000"/>
                </a:solidFill>
                <a:highlight>
                  <a:srgbClr val="FFFFFF"/>
                </a:highlight>
              </a:rPr>
              <a:t>applyForVisa</a:t>
            </a:r>
            <a:r>
              <a:rPr lang="en-GB">
                <a:solidFill>
                  <a:srgbClr val="000000"/>
                </a:solidFill>
                <a:highlight>
                  <a:srgbClr val="FFFFFF"/>
                </a:highlight>
              </a:rPr>
              <a:t>(documents, resolve, reject) {</a:t>
            </a:r>
          </a:p>
          <a:p>
            <a:pPr lvl="0">
              <a:spcBef>
                <a:spcPts val="0"/>
              </a:spcBef>
              <a:spcAft>
                <a:spcPts val="0"/>
              </a:spcAft>
              <a:buNone/>
            </a:pPr>
            <a:r>
              <a:rPr lang="en-GB">
                <a:solidFill>
                  <a:srgbClr val="000000"/>
                </a:solidFill>
                <a:highlight>
                  <a:srgbClr val="FFFFFF"/>
                </a:highlight>
              </a:rPr>
              <a:t>   </a:t>
            </a:r>
            <a:r>
              <a:rPr b="1" i="1" lang="en-GB">
                <a:solidFill>
                  <a:srgbClr val="660E7A"/>
                </a:solidFill>
                <a:highlight>
                  <a:srgbClr val="FFFFFF"/>
                </a:highlight>
              </a:rPr>
              <a:t>console</a:t>
            </a:r>
            <a:r>
              <a:rPr lang="en-GB">
                <a:solidFill>
                  <a:srgbClr val="000000"/>
                </a:solidFill>
                <a:highlight>
                  <a:srgbClr val="FFFFFF"/>
                </a:highlight>
              </a:rPr>
              <a:t>.</a:t>
            </a:r>
            <a:r>
              <a:rPr lang="en-GB">
                <a:solidFill>
                  <a:srgbClr val="7A7A43"/>
                </a:solidFill>
                <a:highlight>
                  <a:srgbClr val="FFFFFF"/>
                </a:highlight>
              </a:rPr>
              <a:t>log</a:t>
            </a:r>
            <a:r>
              <a:rPr lang="en-GB">
                <a:solidFill>
                  <a:srgbClr val="000000"/>
                </a:solidFill>
                <a:highlight>
                  <a:srgbClr val="FFFFFF"/>
                </a:highlight>
              </a:rPr>
              <a:t>(</a:t>
            </a:r>
            <a:r>
              <a:rPr b="1" lang="en-GB">
                <a:solidFill>
                  <a:srgbClr val="008000"/>
                </a:solidFill>
                <a:highlight>
                  <a:srgbClr val="FFFFFF"/>
                </a:highlight>
              </a:rPr>
              <a:t>'Processing request...'</a:t>
            </a:r>
            <a:r>
              <a:rPr lang="en-GB">
                <a:solidFill>
                  <a:srgbClr val="000000"/>
                </a:solidFill>
                <a:highlight>
                  <a:srgbClr val="FFFFFF"/>
                </a:highlight>
              </a:rPr>
              <a:t>);</a:t>
            </a:r>
          </a:p>
          <a:p>
            <a:pPr lvl="0">
              <a:spcBef>
                <a:spcPts val="0"/>
              </a:spcBef>
              <a:spcAft>
                <a:spcPts val="0"/>
              </a:spcAft>
              <a:buNone/>
            </a:pPr>
            <a:r>
              <a:rPr lang="en-GB">
                <a:solidFill>
                  <a:srgbClr val="000000"/>
                </a:solidFill>
                <a:highlight>
                  <a:srgbClr val="FFFFFF"/>
                </a:highlight>
              </a:rPr>
              <a:t>   </a:t>
            </a:r>
            <a:r>
              <a:rPr lang="en-GB">
                <a:solidFill>
                  <a:srgbClr val="7A7A43"/>
                </a:solidFill>
                <a:highlight>
                  <a:srgbClr val="FFFFFF"/>
                </a:highlight>
              </a:rPr>
              <a:t>setTimeout</a:t>
            </a:r>
            <a:r>
              <a:rPr lang="en-GB">
                <a:solidFill>
                  <a:srgbClr val="000000"/>
                </a:solidFill>
                <a:highlight>
                  <a:srgbClr val="FFFFFF"/>
                </a:highlight>
              </a:rPr>
              <a:t>(</a:t>
            </a:r>
            <a:r>
              <a:rPr b="1" lang="en-GB">
                <a:solidFill>
                  <a:srgbClr val="000080"/>
                </a:solidFill>
                <a:highlight>
                  <a:srgbClr val="FFFFFF"/>
                </a:highlight>
              </a:rPr>
              <a:t>function </a:t>
            </a:r>
            <a:r>
              <a:rPr lang="en-GB">
                <a:solidFill>
                  <a:srgbClr val="000000"/>
                </a:solidFill>
                <a:highlight>
                  <a:srgbClr val="FFFFFF"/>
                </a:highlight>
              </a:rPr>
              <a:t>(){</a:t>
            </a:r>
          </a:p>
          <a:p>
            <a:pPr lvl="0">
              <a:spcBef>
                <a:spcPts val="0"/>
              </a:spcBef>
              <a:spcAft>
                <a:spcPts val="0"/>
              </a:spcAft>
              <a:buNone/>
            </a:pPr>
            <a:r>
              <a:rPr lang="en-GB">
                <a:solidFill>
                  <a:srgbClr val="000000"/>
                </a:solidFill>
                <a:highlight>
                  <a:srgbClr val="FFFFFF"/>
                </a:highlight>
              </a:rPr>
              <a:t>       </a:t>
            </a:r>
            <a:r>
              <a:rPr b="1" lang="en-GB">
                <a:solidFill>
                  <a:srgbClr val="660E7A"/>
                </a:solidFill>
                <a:highlight>
                  <a:srgbClr val="FFFFFF"/>
                </a:highlight>
              </a:rPr>
              <a:t>Math</a:t>
            </a:r>
            <a:r>
              <a:rPr lang="en-GB">
                <a:solidFill>
                  <a:srgbClr val="000000"/>
                </a:solidFill>
                <a:highlight>
                  <a:srgbClr val="FFFFFF"/>
                </a:highlight>
              </a:rPr>
              <a:t>.</a:t>
            </a:r>
            <a:r>
              <a:rPr lang="en-GB">
                <a:solidFill>
                  <a:srgbClr val="7A7A43"/>
                </a:solidFill>
                <a:highlight>
                  <a:srgbClr val="FFFFFF"/>
                </a:highlight>
              </a:rPr>
              <a:t>random</a:t>
            </a:r>
            <a:r>
              <a:rPr lang="en-GB">
                <a:solidFill>
                  <a:srgbClr val="000000"/>
                </a:solidFill>
                <a:highlight>
                  <a:srgbClr val="FFFFFF"/>
                </a:highlight>
              </a:rPr>
              <a:t>() &gt; </a:t>
            </a:r>
            <a:r>
              <a:rPr lang="en-GB">
                <a:solidFill>
                  <a:srgbClr val="0000FF"/>
                </a:solidFill>
                <a:highlight>
                  <a:srgbClr val="FFFFFF"/>
                </a:highlight>
              </a:rPr>
              <a:t>.5 </a:t>
            </a:r>
            <a:r>
              <a:rPr lang="en-GB">
                <a:solidFill>
                  <a:srgbClr val="000000"/>
                </a:solidFill>
                <a:highlight>
                  <a:srgbClr val="FFFFFF"/>
                </a:highlight>
              </a:rPr>
              <a:t>? resolve({}) : reject(</a:t>
            </a:r>
            <a:r>
              <a:rPr b="1" lang="en-GB">
                <a:solidFill>
                  <a:srgbClr val="008000"/>
                </a:solidFill>
                <a:highlight>
                  <a:srgbClr val="FFFFFF"/>
                </a:highlight>
              </a:rPr>
              <a:t>'visa request denied'</a:t>
            </a:r>
            <a:r>
              <a:rPr lang="en-GB">
                <a:solidFill>
                  <a:srgbClr val="000000"/>
                </a:solidFill>
                <a:highlight>
                  <a:srgbClr val="FFFFFF"/>
                </a:highlight>
              </a:rPr>
              <a:t>)</a:t>
            </a:r>
          </a:p>
          <a:p>
            <a:pPr lvl="0">
              <a:spcBef>
                <a:spcPts val="0"/>
              </a:spcBef>
              <a:spcAft>
                <a:spcPts val="0"/>
              </a:spcAft>
              <a:buNone/>
            </a:pPr>
            <a:r>
              <a:rPr lang="en-GB">
                <a:solidFill>
                  <a:srgbClr val="000000"/>
                </a:solidFill>
                <a:highlight>
                  <a:srgbClr val="FFFFFF"/>
                </a:highlight>
              </a:rPr>
              <a:t>   }, </a:t>
            </a:r>
            <a:r>
              <a:rPr lang="en-GB">
                <a:solidFill>
                  <a:srgbClr val="0000FF"/>
                </a:solidFill>
                <a:highlight>
                  <a:srgbClr val="FFFFFF"/>
                </a:highlight>
              </a:rPr>
              <a:t>2000</a:t>
            </a:r>
            <a:r>
              <a:rPr lang="en-GB">
                <a:solidFill>
                  <a:srgbClr val="000000"/>
                </a:solidFill>
                <a:highlight>
                  <a:srgbClr val="FFFFFF"/>
                </a:highlight>
              </a:rPr>
              <a:t>);</a:t>
            </a:r>
          </a:p>
          <a:p>
            <a:pPr lvl="0">
              <a:spcBef>
                <a:spcPts val="0"/>
              </a:spcBef>
              <a:spcAft>
                <a:spcPts val="0"/>
              </a:spcAft>
              <a:buNone/>
            </a:pPr>
            <a:r>
              <a:rPr lang="en-GB">
                <a:solidFill>
                  <a:srgbClr val="000000"/>
                </a:solidFill>
                <a:highlight>
                  <a:srgbClr val="FFFFFF"/>
                </a:highlight>
              </a:rPr>
              <a:t>}</a:t>
            </a:r>
          </a:p>
          <a:p>
            <a:pPr lvl="0">
              <a:spcBef>
                <a:spcPts val="0"/>
              </a:spcBef>
              <a:spcAft>
                <a:spcPts val="0"/>
              </a:spcAft>
              <a:buNone/>
            </a:pPr>
            <a:r>
              <a:rPr i="1" lang="en-GB">
                <a:solidFill>
                  <a:srgbClr val="000000"/>
                </a:solidFill>
                <a:highlight>
                  <a:srgbClr val="FFFFFF"/>
                </a:highlight>
              </a:rPr>
              <a:t>applyForVisa</a:t>
            </a:r>
            <a:r>
              <a:rPr lang="en-GB">
                <a:solidFill>
                  <a:srgbClr val="000000"/>
                </a:solidFill>
                <a:highlight>
                  <a:srgbClr val="FFFFFF"/>
                </a:highlight>
              </a:rPr>
              <a:t>({}, </a:t>
            </a:r>
            <a:r>
              <a:rPr b="1" lang="en-GB">
                <a:solidFill>
                  <a:srgbClr val="000080"/>
                </a:solidFill>
                <a:highlight>
                  <a:srgbClr val="FFFFFF"/>
                </a:highlight>
              </a:rPr>
              <a:t>function </a:t>
            </a:r>
            <a:r>
              <a:rPr lang="en-GB">
                <a:solidFill>
                  <a:srgbClr val="000000"/>
                </a:solidFill>
                <a:highlight>
                  <a:srgbClr val="FFFFFF"/>
                </a:highlight>
              </a:rPr>
              <a:t>(visa) {</a:t>
            </a:r>
          </a:p>
          <a:p>
            <a:pPr lvl="0">
              <a:spcBef>
                <a:spcPts val="0"/>
              </a:spcBef>
              <a:spcAft>
                <a:spcPts val="0"/>
              </a:spcAft>
              <a:buNone/>
            </a:pPr>
            <a:r>
              <a:rPr lang="en-GB">
                <a:solidFill>
                  <a:srgbClr val="000000"/>
                </a:solidFill>
                <a:highlight>
                  <a:srgbClr val="FFFFFF"/>
                </a:highlight>
              </a:rPr>
              <a:t>   </a:t>
            </a:r>
            <a:r>
              <a:rPr b="1" i="1" lang="en-GB">
                <a:solidFill>
                  <a:srgbClr val="660E7A"/>
                </a:solidFill>
                <a:highlight>
                  <a:srgbClr val="FFFFFF"/>
                </a:highlight>
              </a:rPr>
              <a:t>console</a:t>
            </a:r>
            <a:r>
              <a:rPr lang="en-GB">
                <a:solidFill>
                  <a:srgbClr val="000000"/>
                </a:solidFill>
                <a:highlight>
                  <a:srgbClr val="FFFFFF"/>
                </a:highlight>
              </a:rPr>
              <a:t>.</a:t>
            </a:r>
            <a:r>
              <a:rPr lang="en-GB">
                <a:solidFill>
                  <a:srgbClr val="7A7A43"/>
                </a:solidFill>
                <a:highlight>
                  <a:srgbClr val="FFFFFF"/>
                </a:highlight>
              </a:rPr>
              <a:t>log</a:t>
            </a:r>
            <a:r>
              <a:rPr lang="en-GB">
                <a:solidFill>
                  <a:srgbClr val="000000"/>
                </a:solidFill>
                <a:highlight>
                  <a:srgbClr val="FFFFFF"/>
                </a:highlight>
              </a:rPr>
              <a:t>(</a:t>
            </a:r>
            <a:r>
              <a:rPr b="1" lang="en-GB">
                <a:solidFill>
                  <a:srgbClr val="008000"/>
                </a:solidFill>
                <a:highlight>
                  <a:srgbClr val="FFFFFF"/>
                </a:highlight>
              </a:rPr>
              <a:t>'got visa'</a:t>
            </a:r>
            <a:r>
              <a:rPr lang="en-GB">
                <a:solidFill>
                  <a:srgbClr val="000000"/>
                </a:solidFill>
                <a:highlight>
                  <a:srgbClr val="FFFFFF"/>
                </a:highlight>
              </a:rPr>
              <a:t>);</a:t>
            </a:r>
          </a:p>
          <a:p>
            <a:pPr lvl="0">
              <a:spcBef>
                <a:spcPts val="0"/>
              </a:spcBef>
              <a:spcAft>
                <a:spcPts val="0"/>
              </a:spcAft>
              <a:buNone/>
            </a:pPr>
            <a:r>
              <a:rPr lang="en-GB">
                <a:solidFill>
                  <a:srgbClr val="000000"/>
                </a:solidFill>
                <a:highlight>
                  <a:srgbClr val="FFFFFF"/>
                </a:highlight>
              </a:rPr>
              <a:t>}, </a:t>
            </a:r>
            <a:r>
              <a:rPr b="1" lang="en-GB">
                <a:solidFill>
                  <a:srgbClr val="000080"/>
                </a:solidFill>
                <a:highlight>
                  <a:srgbClr val="FFFFFF"/>
                </a:highlight>
              </a:rPr>
              <a:t>function </a:t>
            </a:r>
            <a:r>
              <a:rPr lang="en-GB">
                <a:solidFill>
                  <a:srgbClr val="000000"/>
                </a:solidFill>
                <a:highlight>
                  <a:srgbClr val="FFFFFF"/>
                </a:highlight>
              </a:rPr>
              <a:t>(reason) {</a:t>
            </a:r>
          </a:p>
          <a:p>
            <a:pPr lvl="0">
              <a:spcBef>
                <a:spcPts val="0"/>
              </a:spcBef>
              <a:spcAft>
                <a:spcPts val="0"/>
              </a:spcAft>
              <a:buNone/>
            </a:pPr>
            <a:r>
              <a:rPr lang="en-GB">
                <a:solidFill>
                  <a:srgbClr val="000000"/>
                </a:solidFill>
                <a:highlight>
                  <a:srgbClr val="FFFFFF"/>
                </a:highlight>
              </a:rPr>
              <a:t>   </a:t>
            </a:r>
            <a:r>
              <a:rPr b="1" i="1" lang="en-GB">
                <a:solidFill>
                  <a:srgbClr val="660E7A"/>
                </a:solidFill>
                <a:highlight>
                  <a:srgbClr val="FFFFFF"/>
                </a:highlight>
              </a:rPr>
              <a:t>console</a:t>
            </a:r>
            <a:r>
              <a:rPr lang="en-GB">
                <a:solidFill>
                  <a:srgbClr val="000000"/>
                </a:solidFill>
                <a:highlight>
                  <a:srgbClr val="FFFFFF"/>
                </a:highlight>
              </a:rPr>
              <a:t>.</a:t>
            </a:r>
            <a:r>
              <a:rPr lang="en-GB">
                <a:solidFill>
                  <a:srgbClr val="7A7A43"/>
                </a:solidFill>
                <a:highlight>
                  <a:srgbClr val="FFFFFF"/>
                </a:highlight>
              </a:rPr>
              <a:t>error</a:t>
            </a:r>
            <a:r>
              <a:rPr lang="en-GB">
                <a:solidFill>
                  <a:srgbClr val="000000"/>
                </a:solidFill>
                <a:highlight>
                  <a:srgbClr val="FFFFFF"/>
                </a:highlight>
              </a:rPr>
              <a:t>(reason);</a:t>
            </a:r>
          </a:p>
          <a:p>
            <a:pPr lvl="0" rtl="0">
              <a:spcBef>
                <a:spcPts val="0"/>
              </a:spcBef>
              <a:spcAft>
                <a:spcPts val="0"/>
              </a:spcAft>
              <a:buNone/>
            </a:pPr>
            <a:r>
              <a:rPr lang="en-GB">
                <a:solidFill>
                  <a:srgbClr val="000000"/>
                </a:solidFill>
                <a:highlight>
                  <a:srgbClr val="FFFFFF"/>
                </a:highlight>
              </a:rPr>
              <a:t>});</a:t>
            </a:r>
          </a:p>
        </p:txBody>
      </p:sp>
      <p:sp>
        <p:nvSpPr>
          <p:cNvPr id="239" name="Shape 239"/>
          <p:cNvSpPr txBox="1"/>
          <p:nvPr>
            <p:ph type="title"/>
          </p:nvPr>
        </p:nvSpPr>
        <p:spPr>
          <a:xfrm>
            <a:off x="311700" y="105200"/>
            <a:ext cx="8520600" cy="607800"/>
          </a:xfrm>
          <a:prstGeom prst="rect">
            <a:avLst/>
          </a:prstGeom>
        </p:spPr>
        <p:txBody>
          <a:bodyPr anchorCtr="0" anchor="t" bIns="91425" lIns="91425" rIns="91425" wrap="square" tIns="91425">
            <a:noAutofit/>
          </a:bodyPr>
          <a:lstStyle/>
          <a:p>
            <a:pPr lvl="0" rtl="0">
              <a:spcBef>
                <a:spcPts val="0"/>
              </a:spcBef>
              <a:buNone/>
            </a:pPr>
            <a:r>
              <a:rPr lang="en-GB"/>
              <a:t>Promises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idx="1" type="body"/>
          </p:nvPr>
        </p:nvSpPr>
        <p:spPr>
          <a:xfrm>
            <a:off x="311700" y="696475"/>
            <a:ext cx="8520600" cy="40926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0"/>
              </a:spcAft>
              <a:buNone/>
            </a:pPr>
            <a:r>
              <a:rPr b="1" lang="en-GB" sz="1000">
                <a:solidFill>
                  <a:srgbClr val="000080"/>
                </a:solidFill>
                <a:latin typeface="Calibri"/>
                <a:ea typeface="Calibri"/>
                <a:cs typeface="Calibri"/>
                <a:sym typeface="Calibri"/>
              </a:rPr>
              <a:t>function </a:t>
            </a:r>
            <a:r>
              <a:rPr i="1" lang="en-GB" sz="1000">
                <a:solidFill>
                  <a:srgbClr val="000000"/>
                </a:solidFill>
                <a:latin typeface="Calibri"/>
                <a:ea typeface="Calibri"/>
                <a:cs typeface="Calibri"/>
                <a:sym typeface="Calibri"/>
              </a:rPr>
              <a:t>applyForVisa</a:t>
            </a:r>
            <a:r>
              <a:rPr lang="en-GB" sz="1000">
                <a:solidFill>
                  <a:srgbClr val="000000"/>
                </a:solidFill>
                <a:latin typeface="Calibri"/>
                <a:ea typeface="Calibri"/>
                <a:cs typeface="Calibri"/>
                <a:sym typeface="Calibri"/>
              </a:rPr>
              <a:t>(documents, resolve, reject) {</a:t>
            </a:r>
          </a:p>
          <a:p>
            <a:pPr indent="457200" lvl="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'Processing request...'</a:t>
            </a:r>
            <a:r>
              <a:rPr lang="en-GB" sz="1000">
                <a:solidFill>
                  <a:srgbClr val="000000"/>
                </a:solidFill>
                <a:latin typeface="Calibri"/>
                <a:ea typeface="Calibri"/>
                <a:cs typeface="Calibri"/>
                <a:sym typeface="Calibri"/>
              </a:rPr>
              <a:t>);</a:t>
            </a:r>
          </a:p>
          <a:p>
            <a:pPr indent="457200" lvl="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lang="en-GB" sz="1000">
                <a:solidFill>
                  <a:srgbClr val="7A7A43"/>
                </a:solidFill>
                <a:latin typeface="Calibri"/>
                <a:ea typeface="Calibri"/>
                <a:cs typeface="Calibri"/>
                <a:sym typeface="Calibri"/>
              </a:rPr>
              <a:t>setTimeout</a:t>
            </a:r>
            <a:r>
              <a:rPr lang="en-GB" sz="1000">
                <a:solidFill>
                  <a:srgbClr val="000000"/>
                </a:solidFill>
                <a:latin typeface="Calibri"/>
                <a:ea typeface="Calibri"/>
                <a:cs typeface="Calibri"/>
                <a:sym typeface="Calibri"/>
              </a:rPr>
              <a:t>(</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a:t>
            </a:r>
          </a:p>
          <a:p>
            <a:pPr indent="45720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660E7A"/>
                </a:solidFill>
                <a:latin typeface="Calibri"/>
                <a:ea typeface="Calibri"/>
                <a:cs typeface="Calibri"/>
                <a:sym typeface="Calibri"/>
              </a:rPr>
              <a:t>Math</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random</a:t>
            </a:r>
            <a:r>
              <a:rPr lang="en-GB" sz="1000">
                <a:solidFill>
                  <a:srgbClr val="000000"/>
                </a:solidFill>
                <a:latin typeface="Calibri"/>
                <a:ea typeface="Calibri"/>
                <a:cs typeface="Calibri"/>
                <a:sym typeface="Calibri"/>
              </a:rPr>
              <a:t>() &gt; </a:t>
            </a:r>
            <a:r>
              <a:rPr lang="en-GB" sz="1000">
                <a:solidFill>
                  <a:srgbClr val="0000FF"/>
                </a:solidFill>
                <a:latin typeface="Calibri"/>
                <a:ea typeface="Calibri"/>
                <a:cs typeface="Calibri"/>
                <a:sym typeface="Calibri"/>
              </a:rPr>
              <a:t>.5 </a:t>
            </a:r>
            <a:r>
              <a:rPr lang="en-GB" sz="1000">
                <a:solidFill>
                  <a:srgbClr val="000000"/>
                </a:solidFill>
                <a:latin typeface="Calibri"/>
                <a:ea typeface="Calibri"/>
                <a:cs typeface="Calibri"/>
                <a:sym typeface="Calibri"/>
              </a:rPr>
              <a:t>? resolve({}) : reject(</a:t>
            </a:r>
            <a:r>
              <a:rPr b="1" lang="en-GB" sz="1000">
                <a:solidFill>
                  <a:srgbClr val="008000"/>
                </a:solidFill>
                <a:latin typeface="Calibri"/>
                <a:ea typeface="Calibri"/>
                <a:cs typeface="Calibri"/>
                <a:sym typeface="Calibri"/>
              </a:rPr>
              <a:t>'visa request denied'</a:t>
            </a:r>
            <a:r>
              <a:rPr lang="en-GB" sz="1000">
                <a:solidFill>
                  <a:srgbClr val="000000"/>
                </a:solidFill>
                <a:latin typeface="Calibri"/>
                <a:ea typeface="Calibri"/>
                <a:cs typeface="Calibri"/>
                <a:sym typeface="Calibri"/>
              </a:rPr>
              <a:t>)</a:t>
            </a:r>
          </a:p>
          <a:p>
            <a:pPr indent="457200" lvl="0" rtl="0">
              <a:lnSpc>
                <a:spcPct val="100000"/>
              </a:lnSpc>
              <a:spcBef>
                <a:spcPts val="0"/>
              </a:spcBef>
              <a:spcAft>
                <a:spcPts val="0"/>
              </a:spcAft>
              <a:buNone/>
            </a:pPr>
            <a:r>
              <a:rPr lang="en-GB" sz="1000">
                <a:solidFill>
                  <a:srgbClr val="000000"/>
                </a:solidFill>
                <a:latin typeface="Calibri"/>
                <a:ea typeface="Calibri"/>
                <a:cs typeface="Calibri"/>
                <a:sym typeface="Calibri"/>
              </a:rPr>
              <a:t>   }, </a:t>
            </a:r>
            <a:r>
              <a:rPr lang="en-GB" sz="1000">
                <a:solidFill>
                  <a:srgbClr val="0000FF"/>
                </a:solidFill>
                <a:latin typeface="Calibri"/>
                <a:ea typeface="Calibri"/>
                <a:cs typeface="Calibri"/>
                <a:sym typeface="Calibri"/>
              </a:rPr>
              <a:t>2000</a:t>
            </a:r>
            <a:r>
              <a:rPr lang="en-GB" sz="1000">
                <a:solidFill>
                  <a:srgbClr val="000000"/>
                </a:solidFill>
                <a:latin typeface="Calibri"/>
                <a:ea typeface="Calibri"/>
                <a:cs typeface="Calibri"/>
                <a:sym typeface="Calibri"/>
              </a:rPr>
              <a:t>);</a:t>
            </a:r>
          </a:p>
          <a:p>
            <a:pPr lvl="0" rtl="0">
              <a:lnSpc>
                <a:spcPct val="100000"/>
              </a:lnSpc>
              <a:spcBef>
                <a:spcPts val="0"/>
              </a:spcBef>
              <a:spcAft>
                <a:spcPts val="0"/>
              </a:spcAft>
              <a:buNone/>
            </a:pPr>
            <a:r>
              <a:rPr lang="en-GB" sz="1000">
                <a:solidFill>
                  <a:srgbClr val="000000"/>
                </a:solidFill>
                <a:latin typeface="Calibri"/>
                <a:ea typeface="Calibri"/>
                <a:cs typeface="Calibri"/>
                <a:sym typeface="Calibri"/>
              </a:rPr>
              <a:t>}</a:t>
            </a:r>
          </a:p>
          <a:p>
            <a:pPr lvl="0" rtl="0">
              <a:lnSpc>
                <a:spcPct val="100000"/>
              </a:lnSpc>
              <a:spcBef>
                <a:spcPts val="0"/>
              </a:spcBef>
              <a:spcAft>
                <a:spcPts val="0"/>
              </a:spcAft>
              <a:buNone/>
            </a:pPr>
            <a:r>
              <a:rPr b="1" lang="en-GB" sz="1000">
                <a:solidFill>
                  <a:srgbClr val="000080"/>
                </a:solidFill>
                <a:latin typeface="Calibri"/>
                <a:ea typeface="Calibri"/>
                <a:cs typeface="Calibri"/>
                <a:sym typeface="Calibri"/>
              </a:rPr>
              <a:t>function </a:t>
            </a:r>
            <a:r>
              <a:rPr i="1" lang="en-GB" sz="1000">
                <a:solidFill>
                  <a:srgbClr val="000000"/>
                </a:solidFill>
                <a:latin typeface="Calibri"/>
                <a:ea typeface="Calibri"/>
                <a:cs typeface="Calibri"/>
                <a:sym typeface="Calibri"/>
              </a:rPr>
              <a:t>bookHotel</a:t>
            </a:r>
            <a:r>
              <a:rPr lang="en-GB" sz="1000">
                <a:solidFill>
                  <a:srgbClr val="000000"/>
                </a:solidFill>
                <a:latin typeface="Calibri"/>
                <a:ea typeface="Calibri"/>
                <a:cs typeface="Calibri"/>
                <a:sym typeface="Calibri"/>
              </a:rPr>
              <a:t>() {}</a:t>
            </a:r>
          </a:p>
          <a:p>
            <a:pPr lvl="0" rtl="0">
              <a:lnSpc>
                <a:spcPct val="100000"/>
              </a:lnSpc>
              <a:spcBef>
                <a:spcPts val="0"/>
              </a:spcBef>
              <a:spcAft>
                <a:spcPts val="0"/>
              </a:spcAft>
              <a:buNone/>
            </a:pPr>
            <a:r>
              <a:rPr b="1" lang="en-GB" sz="1000">
                <a:solidFill>
                  <a:srgbClr val="000080"/>
                </a:solidFill>
                <a:latin typeface="Calibri"/>
                <a:ea typeface="Calibri"/>
                <a:cs typeface="Calibri"/>
                <a:sym typeface="Calibri"/>
              </a:rPr>
              <a:t>function </a:t>
            </a:r>
            <a:r>
              <a:rPr i="1" lang="en-GB" sz="1000">
                <a:solidFill>
                  <a:srgbClr val="000000"/>
                </a:solidFill>
                <a:latin typeface="Calibri"/>
                <a:ea typeface="Calibri"/>
                <a:cs typeface="Calibri"/>
                <a:sym typeface="Calibri"/>
              </a:rPr>
              <a:t>buyTickets</a:t>
            </a:r>
            <a:r>
              <a:rPr lang="en-GB" sz="1000">
                <a:solidFill>
                  <a:srgbClr val="000000"/>
                </a:solidFill>
                <a:latin typeface="Calibri"/>
                <a:ea typeface="Calibri"/>
                <a:cs typeface="Calibri"/>
                <a:sym typeface="Calibri"/>
              </a:rPr>
              <a:t>() {}</a:t>
            </a:r>
          </a:p>
          <a:p>
            <a:pPr indent="0" lvl="0" marL="0" rtl="0">
              <a:lnSpc>
                <a:spcPct val="100000"/>
              </a:lnSpc>
              <a:spcBef>
                <a:spcPts val="0"/>
              </a:spcBef>
              <a:spcAft>
                <a:spcPts val="0"/>
              </a:spcAft>
              <a:buNone/>
            </a:pPr>
            <a:r>
              <a:rPr i="1" lang="en-GB" sz="1000">
                <a:solidFill>
                  <a:srgbClr val="000000"/>
                </a:solidFill>
                <a:latin typeface="Calibri"/>
                <a:ea typeface="Calibri"/>
                <a:cs typeface="Calibri"/>
                <a:sym typeface="Calibri"/>
              </a:rPr>
              <a:t>applyForVisa</a:t>
            </a: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(visa) {</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'got visa'</a:t>
            </a:r>
            <a:r>
              <a:rPr lang="en-GB" sz="1000">
                <a:solidFill>
                  <a:srgbClr val="000000"/>
                </a:solidFill>
                <a:latin typeface="Calibri"/>
                <a:ea typeface="Calibri"/>
                <a:cs typeface="Calibri"/>
                <a:sym typeface="Calibri"/>
              </a:rPr>
              <a:t>);</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i="1" lang="en-GB" sz="1000">
                <a:solidFill>
                  <a:srgbClr val="000000"/>
                </a:solidFill>
                <a:latin typeface="Calibri"/>
                <a:ea typeface="Calibri"/>
                <a:cs typeface="Calibri"/>
                <a:sym typeface="Calibri"/>
              </a:rPr>
              <a:t>bookHotel</a:t>
            </a:r>
            <a:r>
              <a:rPr lang="en-GB" sz="1000">
                <a:solidFill>
                  <a:srgbClr val="000000"/>
                </a:solidFill>
                <a:latin typeface="Calibri"/>
                <a:ea typeface="Calibri"/>
                <a:cs typeface="Calibri"/>
                <a:sym typeface="Calibri"/>
              </a:rPr>
              <a:t>(visa,</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(reservation) {</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'got hotel reservation'</a:t>
            </a:r>
            <a:r>
              <a:rPr lang="en-GB" sz="1000">
                <a:solidFill>
                  <a:srgbClr val="000000"/>
                </a:solidFill>
                <a:latin typeface="Calibri"/>
                <a:ea typeface="Calibri"/>
                <a:cs typeface="Calibri"/>
                <a:sym typeface="Calibri"/>
              </a:rPr>
              <a:t>);</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i="1" lang="en-GB" sz="1000">
                <a:solidFill>
                  <a:srgbClr val="000000"/>
                </a:solidFill>
                <a:latin typeface="Calibri"/>
                <a:ea typeface="Calibri"/>
                <a:cs typeface="Calibri"/>
                <a:sym typeface="Calibri"/>
              </a:rPr>
              <a:t>buyTickets</a:t>
            </a:r>
            <a:r>
              <a:rPr lang="en-GB" sz="1000">
                <a:solidFill>
                  <a:srgbClr val="000000"/>
                </a:solidFill>
                <a:latin typeface="Calibri"/>
                <a:ea typeface="Calibri"/>
                <a:cs typeface="Calibri"/>
                <a:sym typeface="Calibri"/>
              </a:rPr>
              <a:t>(reservation,</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(tickets) {</a:t>
            </a:r>
          </a:p>
          <a:p>
            <a:pPr indent="0" lvl="0" marL="13716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'got tickets'</a:t>
            </a:r>
            <a:r>
              <a:rPr lang="en-GB" sz="1000">
                <a:solidFill>
                  <a:srgbClr val="000000"/>
                </a:solidFill>
                <a:latin typeface="Calibri"/>
                <a:ea typeface="Calibri"/>
                <a:cs typeface="Calibri"/>
                <a:sym typeface="Calibri"/>
              </a:rPr>
              <a:t>);</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(reason) {</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error</a:t>
            </a:r>
            <a:r>
              <a:rPr lang="en-GB" sz="1000">
                <a:solidFill>
                  <a:srgbClr val="000000"/>
                </a:solidFill>
                <a:latin typeface="Calibri"/>
                <a:ea typeface="Calibri"/>
                <a:cs typeface="Calibri"/>
                <a:sym typeface="Calibri"/>
              </a:rPr>
              <a:t>(reason);</a:t>
            </a:r>
          </a:p>
          <a:p>
            <a:pPr indent="0" lvl="0" marL="0" rtl="0">
              <a:lnSpc>
                <a:spcPct val="100000"/>
              </a:lnSpc>
              <a:spcBef>
                <a:spcPts val="0"/>
              </a:spcBef>
              <a:spcAft>
                <a:spcPts val="0"/>
              </a:spcAft>
              <a:buNone/>
            </a:pPr>
            <a:r>
              <a:rPr lang="en-GB" sz="1000">
                <a:solidFill>
                  <a:srgbClr val="000000"/>
                </a:solidFill>
                <a:latin typeface="Calibri"/>
                <a:ea typeface="Calibri"/>
                <a:cs typeface="Calibri"/>
                <a:sym typeface="Calibri"/>
              </a:rPr>
              <a:t>      		        })</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(reason) {</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error</a:t>
            </a:r>
            <a:r>
              <a:rPr lang="en-GB" sz="1000">
                <a:solidFill>
                  <a:srgbClr val="000000"/>
                </a:solidFill>
                <a:latin typeface="Calibri"/>
                <a:ea typeface="Calibri"/>
                <a:cs typeface="Calibri"/>
                <a:sym typeface="Calibri"/>
              </a:rPr>
              <a:t>(reason);</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p>
          <a:p>
            <a:pPr indent="0" lvl="0" marL="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(reason) {</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error</a:t>
            </a:r>
            <a:r>
              <a:rPr lang="en-GB" sz="1000">
                <a:solidFill>
                  <a:srgbClr val="000000"/>
                </a:solidFill>
                <a:latin typeface="Calibri"/>
                <a:ea typeface="Calibri"/>
                <a:cs typeface="Calibri"/>
                <a:sym typeface="Calibri"/>
              </a:rPr>
              <a:t>(reason);</a:t>
            </a:r>
          </a:p>
          <a:p>
            <a:pPr indent="0" lvl="0" marL="0" rtl="0">
              <a:lnSpc>
                <a:spcPct val="100000"/>
              </a:lnSpc>
              <a:spcBef>
                <a:spcPts val="0"/>
              </a:spcBef>
              <a:spcAft>
                <a:spcPts val="0"/>
              </a:spcAft>
              <a:buNone/>
            </a:pPr>
            <a:r>
              <a:rPr lang="en-GB" sz="1000">
                <a:solidFill>
                  <a:srgbClr val="000000"/>
                </a:solidFill>
                <a:latin typeface="Calibri"/>
                <a:ea typeface="Calibri"/>
                <a:cs typeface="Calibri"/>
                <a:sym typeface="Calibri"/>
              </a:rPr>
              <a:t>});</a:t>
            </a:r>
          </a:p>
          <a:p>
            <a:pPr lvl="0" rtl="0">
              <a:lnSpc>
                <a:spcPct val="100000"/>
              </a:lnSpc>
              <a:spcBef>
                <a:spcPts val="0"/>
              </a:spcBef>
              <a:spcAft>
                <a:spcPts val="0"/>
              </a:spcAft>
              <a:buNone/>
            </a:pPr>
            <a:r>
              <a:t/>
            </a:r>
            <a:endParaRPr b="1" sz="1000">
              <a:solidFill>
                <a:srgbClr val="000080"/>
              </a:solidFill>
              <a:latin typeface="Calibri"/>
              <a:ea typeface="Calibri"/>
              <a:cs typeface="Calibri"/>
              <a:sym typeface="Calibri"/>
            </a:endParaRPr>
          </a:p>
        </p:txBody>
      </p:sp>
      <p:sp>
        <p:nvSpPr>
          <p:cNvPr id="245" name="Shape 245"/>
          <p:cNvSpPr txBox="1"/>
          <p:nvPr>
            <p:ph type="title"/>
          </p:nvPr>
        </p:nvSpPr>
        <p:spPr>
          <a:xfrm>
            <a:off x="311700" y="105200"/>
            <a:ext cx="8520600" cy="607800"/>
          </a:xfrm>
          <a:prstGeom prst="rect">
            <a:avLst/>
          </a:prstGeom>
        </p:spPr>
        <p:txBody>
          <a:bodyPr anchorCtr="0" anchor="t" bIns="91425" lIns="91425" rIns="91425" wrap="square" tIns="91425">
            <a:noAutofit/>
          </a:bodyPr>
          <a:lstStyle/>
          <a:p>
            <a:pPr lvl="0">
              <a:spcBef>
                <a:spcPts val="0"/>
              </a:spcBef>
              <a:buNone/>
            </a:pPr>
            <a:r>
              <a:rPr lang="en-GB"/>
              <a:t>Promises</a:t>
            </a:r>
          </a:p>
          <a:p>
            <a:pPr lvl="0" rt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idx="1" type="body"/>
          </p:nvPr>
        </p:nvSpPr>
        <p:spPr>
          <a:xfrm>
            <a:off x="311700" y="1153675"/>
            <a:ext cx="4055400" cy="4092600"/>
          </a:xfrm>
          <a:prstGeom prst="rect">
            <a:avLst/>
          </a:prstGeom>
          <a:noFill/>
          <a:ln>
            <a:noFill/>
          </a:ln>
        </p:spPr>
        <p:txBody>
          <a:bodyPr anchorCtr="0" anchor="t" bIns="91425" lIns="91425" rIns="91425" wrap="square" tIns="91425">
            <a:noAutofit/>
          </a:bodyPr>
          <a:lstStyle/>
          <a:p>
            <a:pPr lvl="0" rtl="0">
              <a:spcBef>
                <a:spcPts val="0"/>
              </a:spcBef>
              <a:spcAft>
                <a:spcPts val="0"/>
              </a:spcAft>
              <a:buNone/>
            </a:pPr>
            <a:r>
              <a:rPr b="1" lang="en-GB" sz="1200">
                <a:solidFill>
                  <a:srgbClr val="000080"/>
                </a:solidFill>
                <a:highlight>
                  <a:srgbClr val="FFFFFF"/>
                </a:highlight>
              </a:rPr>
              <a:t>function </a:t>
            </a:r>
            <a:r>
              <a:rPr i="1" lang="en-GB" sz="1200">
                <a:solidFill>
                  <a:srgbClr val="000000"/>
                </a:solidFill>
                <a:highlight>
                  <a:srgbClr val="FFFFFF"/>
                </a:highlight>
              </a:rPr>
              <a:t>applyForVisa</a:t>
            </a:r>
            <a:r>
              <a:rPr lang="en-GB" sz="1200">
                <a:solidFill>
                  <a:srgbClr val="000000"/>
                </a:solidFill>
                <a:highlight>
                  <a:srgbClr val="FFFFFF"/>
                </a:highlight>
              </a:rPr>
              <a:t>(documents, resolve, reject)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'Processing request...'</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setTimeout</a:t>
            </a:r>
            <a:r>
              <a:rPr lang="en-GB" sz="1200">
                <a:solidFill>
                  <a:srgbClr val="000000"/>
                </a:solidFill>
                <a:highlight>
                  <a:srgbClr val="FFFFFF"/>
                </a:highlight>
              </a:rPr>
              <a:t>(</a:t>
            </a:r>
            <a:r>
              <a:rPr b="1" lang="en-GB" sz="1200">
                <a:solidFill>
                  <a:srgbClr val="000080"/>
                </a:solidFill>
                <a:highlight>
                  <a:srgbClr val="FFFFFF"/>
                </a:highlight>
              </a:rPr>
              <a:t>function </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b="1" lang="en-GB" sz="1200">
                <a:solidFill>
                  <a:srgbClr val="660E7A"/>
                </a:solidFill>
                <a:highlight>
                  <a:srgbClr val="FFFFFF"/>
                </a:highlight>
              </a:rPr>
              <a:t>Math</a:t>
            </a:r>
            <a:r>
              <a:rPr lang="en-GB" sz="1200">
                <a:solidFill>
                  <a:srgbClr val="000000"/>
                </a:solidFill>
                <a:highlight>
                  <a:srgbClr val="FFFFFF"/>
                </a:highlight>
              </a:rPr>
              <a:t>.</a:t>
            </a:r>
            <a:r>
              <a:rPr lang="en-GB" sz="1200">
                <a:solidFill>
                  <a:srgbClr val="7A7A43"/>
                </a:solidFill>
                <a:highlight>
                  <a:srgbClr val="FFFFFF"/>
                </a:highlight>
              </a:rPr>
              <a:t>random</a:t>
            </a:r>
            <a:r>
              <a:rPr lang="en-GB" sz="1200">
                <a:solidFill>
                  <a:srgbClr val="000000"/>
                </a:solidFill>
                <a:highlight>
                  <a:srgbClr val="FFFFFF"/>
                </a:highlight>
              </a:rPr>
              <a:t>() &gt; </a:t>
            </a:r>
            <a:r>
              <a:rPr lang="en-GB" sz="1200">
                <a:solidFill>
                  <a:srgbClr val="0000FF"/>
                </a:solidFill>
                <a:highlight>
                  <a:srgbClr val="FFFFFF"/>
                </a:highlight>
              </a:rPr>
              <a:t>.5 </a:t>
            </a:r>
            <a:r>
              <a:rPr lang="en-GB" sz="1200">
                <a:solidFill>
                  <a:srgbClr val="000000"/>
                </a:solidFill>
                <a:highlight>
                  <a:srgbClr val="FFFFFF"/>
                </a:highlight>
              </a:rPr>
              <a:t>? resolve({}) : reject(</a:t>
            </a:r>
            <a:r>
              <a:rPr b="1" lang="en-GB" sz="1200">
                <a:solidFill>
                  <a:srgbClr val="008000"/>
                </a:solidFill>
                <a:highlight>
                  <a:srgbClr val="FFFFFF"/>
                </a:highlight>
              </a:rPr>
              <a:t>'visa request denied'</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 </a:t>
            </a:r>
            <a:r>
              <a:rPr lang="en-GB" sz="1200">
                <a:solidFill>
                  <a:srgbClr val="0000FF"/>
                </a:solidFill>
                <a:highlight>
                  <a:srgbClr val="FFFFFF"/>
                </a:highlight>
              </a:rPr>
              <a:t>2000</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a:t>
            </a:r>
          </a:p>
          <a:p>
            <a:pPr lvl="0" rtl="0">
              <a:spcBef>
                <a:spcPts val="0"/>
              </a:spcBef>
              <a:spcAft>
                <a:spcPts val="0"/>
              </a:spcAft>
              <a:buNone/>
            </a:pPr>
            <a:r>
              <a:rPr i="1" lang="en-GB" sz="1200">
                <a:solidFill>
                  <a:srgbClr val="000000"/>
                </a:solidFill>
                <a:highlight>
                  <a:srgbClr val="FFFFFF"/>
                </a:highlight>
              </a:rPr>
              <a:t>applyForVisa</a:t>
            </a: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(visa)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'got visa'</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(reason)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error</a:t>
            </a:r>
            <a:r>
              <a:rPr lang="en-GB" sz="1200">
                <a:solidFill>
                  <a:srgbClr val="000000"/>
                </a:solidFill>
                <a:highlight>
                  <a:srgbClr val="FFFFFF"/>
                </a:highlight>
              </a:rPr>
              <a:t>(reason);</a:t>
            </a:r>
          </a:p>
          <a:p>
            <a:pPr lvl="0" rtl="0">
              <a:spcBef>
                <a:spcPts val="0"/>
              </a:spcBef>
              <a:spcAft>
                <a:spcPts val="0"/>
              </a:spcAft>
              <a:buNone/>
            </a:pPr>
            <a:r>
              <a:rPr lang="en-GB" sz="1200">
                <a:solidFill>
                  <a:srgbClr val="000000"/>
                </a:solidFill>
                <a:highlight>
                  <a:srgbClr val="FFFFFF"/>
                </a:highlight>
              </a:rPr>
              <a:t>});</a:t>
            </a:r>
          </a:p>
          <a:p>
            <a:pPr lvl="0" rtl="0">
              <a:lnSpc>
                <a:spcPct val="100000"/>
              </a:lnSpc>
              <a:spcBef>
                <a:spcPts val="0"/>
              </a:spcBef>
              <a:spcAft>
                <a:spcPts val="0"/>
              </a:spcAft>
              <a:buNone/>
            </a:pPr>
            <a:r>
              <a:t/>
            </a:r>
            <a:endParaRPr b="1" sz="1200">
              <a:solidFill>
                <a:srgbClr val="000080"/>
              </a:solidFill>
            </a:endParaRPr>
          </a:p>
        </p:txBody>
      </p:sp>
      <p:sp>
        <p:nvSpPr>
          <p:cNvPr id="251" name="Shape 251"/>
          <p:cNvSpPr txBox="1"/>
          <p:nvPr>
            <p:ph type="title"/>
          </p:nvPr>
        </p:nvSpPr>
        <p:spPr>
          <a:xfrm>
            <a:off x="311700" y="105200"/>
            <a:ext cx="8520600" cy="607800"/>
          </a:xfrm>
          <a:prstGeom prst="rect">
            <a:avLst/>
          </a:prstGeom>
        </p:spPr>
        <p:txBody>
          <a:bodyPr anchorCtr="0" anchor="t" bIns="91425" lIns="91425" rIns="91425" wrap="square" tIns="91425">
            <a:noAutofit/>
          </a:bodyPr>
          <a:lstStyle/>
          <a:p>
            <a:pPr lvl="0" rtl="0">
              <a:spcBef>
                <a:spcPts val="0"/>
              </a:spcBef>
              <a:buNone/>
            </a:pPr>
            <a:r>
              <a:rPr lang="en-GB"/>
              <a:t>Promises example</a:t>
            </a:r>
          </a:p>
        </p:txBody>
      </p:sp>
      <p:sp>
        <p:nvSpPr>
          <p:cNvPr id="252" name="Shape 252"/>
          <p:cNvSpPr txBox="1"/>
          <p:nvPr>
            <p:ph idx="1" type="body"/>
          </p:nvPr>
        </p:nvSpPr>
        <p:spPr>
          <a:xfrm>
            <a:off x="4776900" y="1153675"/>
            <a:ext cx="4055400" cy="40926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0"/>
              </a:spcAft>
              <a:buNone/>
            </a:pPr>
            <a:r>
              <a:rPr b="1" lang="en-GB" sz="1200">
                <a:solidFill>
                  <a:srgbClr val="000080"/>
                </a:solidFill>
                <a:highlight>
                  <a:srgbClr val="FFFFFF"/>
                </a:highlight>
              </a:rPr>
              <a:t>function </a:t>
            </a:r>
            <a:r>
              <a:rPr i="1" lang="en-GB" sz="1200">
                <a:solidFill>
                  <a:srgbClr val="000000"/>
                </a:solidFill>
                <a:highlight>
                  <a:srgbClr val="FFFFFF"/>
                </a:highlight>
              </a:rPr>
              <a:t>applyForVisa</a:t>
            </a:r>
            <a:r>
              <a:rPr lang="en-GB" sz="1200">
                <a:solidFill>
                  <a:srgbClr val="000000"/>
                </a:solidFill>
                <a:highlight>
                  <a:srgbClr val="FFFFFF"/>
                </a:highlight>
              </a:rPr>
              <a:t>(documents) {</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let </a:t>
            </a:r>
            <a:r>
              <a:rPr lang="en-GB" sz="1200">
                <a:solidFill>
                  <a:srgbClr val="458383"/>
                </a:solidFill>
                <a:highlight>
                  <a:srgbClr val="FFFFFF"/>
                </a:highlight>
              </a:rPr>
              <a:t>promise </a:t>
            </a:r>
            <a:r>
              <a:rPr lang="en-GB" sz="1200">
                <a:solidFill>
                  <a:srgbClr val="000000"/>
                </a:solidFill>
                <a:highlight>
                  <a:srgbClr val="FFFFFF"/>
                </a:highlight>
              </a:rPr>
              <a:t>= </a:t>
            </a:r>
            <a:r>
              <a:rPr b="1" lang="en-GB" sz="1200">
                <a:solidFill>
                  <a:srgbClr val="000080"/>
                </a:solidFill>
                <a:highlight>
                  <a:srgbClr val="FFFFFF"/>
                </a:highlight>
              </a:rPr>
              <a:t>new </a:t>
            </a:r>
            <a:r>
              <a:rPr lang="en-GB" sz="1200">
                <a:solidFill>
                  <a:srgbClr val="000000"/>
                </a:solidFill>
                <a:highlight>
                  <a:srgbClr val="FFFFFF"/>
                </a:highlight>
              </a:rPr>
              <a:t>Promise(</a:t>
            </a:r>
            <a:r>
              <a:rPr b="1" lang="en-GB" sz="1200">
                <a:solidFill>
                  <a:srgbClr val="000080"/>
                </a:solidFill>
                <a:highlight>
                  <a:srgbClr val="FFFFFF"/>
                </a:highlight>
              </a:rPr>
              <a:t>function </a:t>
            </a:r>
            <a:r>
              <a:rPr lang="en-GB" sz="1200">
                <a:solidFill>
                  <a:srgbClr val="000000"/>
                </a:solidFill>
                <a:highlight>
                  <a:srgbClr val="FFFFFF"/>
                </a:highlight>
              </a:rPr>
              <a:t>(resolve, reject) {</a:t>
            </a:r>
          </a:p>
          <a:p>
            <a:pPr lvl="0" rtl="0">
              <a:lnSpc>
                <a:spcPct val="100000"/>
              </a:lnSpc>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'Processing request...'</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setTimeout</a:t>
            </a:r>
            <a:r>
              <a:rPr lang="en-GB" sz="1200">
                <a:solidFill>
                  <a:srgbClr val="000000"/>
                </a:solidFill>
                <a:highlight>
                  <a:srgbClr val="FFFFFF"/>
                </a:highlight>
              </a:rPr>
              <a:t>(</a:t>
            </a:r>
            <a:r>
              <a:rPr b="1" lang="en-GB" sz="1200">
                <a:solidFill>
                  <a:srgbClr val="000080"/>
                </a:solidFill>
                <a:highlight>
                  <a:srgbClr val="FFFFFF"/>
                </a:highlight>
              </a:rPr>
              <a:t>function </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660E7A"/>
                </a:solidFill>
                <a:highlight>
                  <a:srgbClr val="FFFFFF"/>
                </a:highlight>
              </a:rPr>
              <a:t>Math</a:t>
            </a:r>
            <a:r>
              <a:rPr lang="en-GB" sz="1200">
                <a:solidFill>
                  <a:srgbClr val="000000"/>
                </a:solidFill>
                <a:highlight>
                  <a:srgbClr val="FFFFFF"/>
                </a:highlight>
              </a:rPr>
              <a:t>.</a:t>
            </a:r>
            <a:r>
              <a:rPr lang="en-GB" sz="1200">
                <a:solidFill>
                  <a:srgbClr val="7A7A43"/>
                </a:solidFill>
                <a:highlight>
                  <a:srgbClr val="FFFFFF"/>
                </a:highlight>
              </a:rPr>
              <a:t>random</a:t>
            </a:r>
            <a:r>
              <a:rPr lang="en-GB" sz="1200">
                <a:solidFill>
                  <a:srgbClr val="000000"/>
                </a:solidFill>
                <a:highlight>
                  <a:srgbClr val="FFFFFF"/>
                </a:highlight>
              </a:rPr>
              <a:t>() &gt; </a:t>
            </a:r>
            <a:r>
              <a:rPr lang="en-GB" sz="1200">
                <a:solidFill>
                  <a:srgbClr val="0000FF"/>
                </a:solidFill>
                <a:highlight>
                  <a:srgbClr val="FFFFFF"/>
                </a:highlight>
              </a:rPr>
              <a:t>.5 </a:t>
            </a:r>
            <a:r>
              <a:rPr lang="en-GB" sz="1200">
                <a:solidFill>
                  <a:srgbClr val="000000"/>
                </a:solidFill>
                <a:highlight>
                  <a:srgbClr val="FFFFFF"/>
                </a:highlight>
              </a:rPr>
              <a:t>? resolve({}) : reject(</a:t>
            </a:r>
            <a:r>
              <a:rPr b="1" lang="en-GB" sz="1200">
                <a:solidFill>
                  <a:srgbClr val="008000"/>
                </a:solidFill>
                <a:highlight>
                  <a:srgbClr val="FFFFFF"/>
                </a:highlight>
              </a:rPr>
              <a:t>'visa request denied'</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 </a:t>
            </a:r>
            <a:r>
              <a:rPr lang="en-GB" sz="1200">
                <a:solidFill>
                  <a:srgbClr val="0000FF"/>
                </a:solidFill>
                <a:highlight>
                  <a:srgbClr val="FFFFFF"/>
                </a:highlight>
              </a:rPr>
              <a:t>2000</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000080"/>
                </a:solidFill>
              </a:rPr>
              <a:t>return </a:t>
            </a:r>
            <a:r>
              <a:rPr lang="en-GB" sz="1200">
                <a:solidFill>
                  <a:srgbClr val="000000"/>
                </a:solidFill>
              </a:rPr>
              <a:t>promise;</a:t>
            </a:r>
          </a:p>
          <a:p>
            <a:pPr lvl="0" rtl="0">
              <a:lnSpc>
                <a:spcPct val="100000"/>
              </a:lnSpc>
              <a:spcBef>
                <a:spcPts val="0"/>
              </a:spcBef>
              <a:spcAft>
                <a:spcPts val="0"/>
              </a:spcAft>
              <a:buNone/>
            </a:pPr>
            <a:r>
              <a:rPr lang="en-GB" sz="1200">
                <a:solidFill>
                  <a:srgbClr val="000000"/>
                </a:solidFill>
                <a:highlight>
                  <a:srgbClr val="FFFFFF"/>
                </a:highlight>
              </a:rPr>
              <a:t>}</a:t>
            </a:r>
          </a:p>
          <a:p>
            <a:pPr lvl="0" rtl="0">
              <a:lnSpc>
                <a:spcPct val="100000"/>
              </a:lnSpc>
              <a:spcBef>
                <a:spcPts val="0"/>
              </a:spcBef>
              <a:spcAft>
                <a:spcPts val="0"/>
              </a:spcAft>
              <a:buNone/>
            </a:pPr>
            <a:r>
              <a:rPr i="1" lang="en-GB" sz="1200">
                <a:solidFill>
                  <a:srgbClr val="000000"/>
                </a:solidFill>
                <a:highlight>
                  <a:srgbClr val="FFFFFF"/>
                </a:highlight>
              </a:rPr>
              <a:t>applyForVisa</a:t>
            </a:r>
            <a:r>
              <a:rPr lang="en-GB" sz="1200">
                <a:solidFill>
                  <a:srgbClr val="000000"/>
                </a:solidFill>
                <a:highlight>
                  <a:srgbClr val="FFFFFF"/>
                </a:highlight>
              </a:rPr>
              <a:t>({}).</a:t>
            </a:r>
            <a:r>
              <a:rPr lang="en-GB" sz="1200">
                <a:solidFill>
                  <a:srgbClr val="7A7A43"/>
                </a:solidFill>
                <a:highlight>
                  <a:srgbClr val="FFFFFF"/>
                </a:highlight>
              </a:rPr>
              <a:t>then</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(visa) {</a:t>
            </a:r>
          </a:p>
          <a:p>
            <a:pPr lvl="0" rtl="0">
              <a:lnSpc>
                <a:spcPct val="100000"/>
              </a:lnSpc>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"got visa"</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(reason) {</a:t>
            </a:r>
          </a:p>
          <a:p>
            <a:pPr lvl="0" rtl="0">
              <a:lnSpc>
                <a:spcPct val="100000"/>
              </a:lnSpc>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error</a:t>
            </a:r>
            <a:r>
              <a:rPr lang="en-GB" sz="1200">
                <a:solidFill>
                  <a:srgbClr val="000000"/>
                </a:solidFill>
                <a:highlight>
                  <a:srgbClr val="FFFFFF"/>
                </a:highlight>
              </a:rPr>
              <a:t>(reason);</a:t>
            </a:r>
          </a:p>
          <a:p>
            <a:pPr lvl="0" rtl="0">
              <a:lnSpc>
                <a:spcPct val="100000"/>
              </a:lnSpc>
              <a:spcBef>
                <a:spcPts val="0"/>
              </a:spcBef>
              <a:spcAft>
                <a:spcPts val="0"/>
              </a:spcAft>
              <a:buNone/>
            </a:pPr>
            <a:r>
              <a:rPr lang="en-GB" sz="1200">
                <a:solidFill>
                  <a:srgbClr val="000000"/>
                </a:solidFill>
                <a:highlight>
                  <a:srgbClr val="FFFFFF"/>
                </a:highlight>
              </a:rPr>
              <a:t>   }</a:t>
            </a:r>
          </a:p>
          <a:p>
            <a:pPr lvl="0" rtl="0">
              <a:lnSpc>
                <a:spcPct val="100000"/>
              </a:lnSpc>
              <a:spcBef>
                <a:spcPts val="0"/>
              </a:spcBef>
              <a:spcAft>
                <a:spcPts val="0"/>
              </a:spcAft>
              <a:buNone/>
            </a:pPr>
            <a:r>
              <a:rPr lang="en-GB" sz="1200">
                <a:solidFill>
                  <a:srgbClr val="000000"/>
                </a:solidFill>
                <a:highlight>
                  <a:srgbClr val="FFFFFF"/>
                </a:highlight>
              </a:rPr>
              <a:t>);</a:t>
            </a:r>
          </a:p>
        </p:txBody>
      </p:sp>
      <p:sp>
        <p:nvSpPr>
          <p:cNvPr id="253" name="Shape 253"/>
          <p:cNvSpPr txBox="1"/>
          <p:nvPr/>
        </p:nvSpPr>
        <p:spPr>
          <a:xfrm>
            <a:off x="308425"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Without promise</a:t>
            </a:r>
          </a:p>
        </p:txBody>
      </p:sp>
      <p:sp>
        <p:nvSpPr>
          <p:cNvPr id="254" name="Shape 254"/>
          <p:cNvSpPr txBox="1"/>
          <p:nvPr/>
        </p:nvSpPr>
        <p:spPr>
          <a:xfrm>
            <a:off x="4776900"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 promise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idx="1" type="body"/>
          </p:nvPr>
        </p:nvSpPr>
        <p:spPr>
          <a:xfrm>
            <a:off x="311700" y="1153675"/>
            <a:ext cx="4055400" cy="4092600"/>
          </a:xfrm>
          <a:prstGeom prst="rect">
            <a:avLst/>
          </a:prstGeom>
          <a:noFill/>
          <a:ln>
            <a:noFill/>
          </a:ln>
        </p:spPr>
        <p:txBody>
          <a:bodyPr anchorCtr="0" anchor="t" bIns="91425" lIns="91425" rIns="91425" wrap="square" tIns="91425">
            <a:noAutofit/>
          </a:bodyPr>
          <a:lstStyle/>
          <a:p>
            <a:pPr lvl="0" rtl="0">
              <a:spcBef>
                <a:spcPts val="0"/>
              </a:spcBef>
              <a:spcAft>
                <a:spcPts val="0"/>
              </a:spcAft>
              <a:buNone/>
            </a:pPr>
            <a:r>
              <a:rPr b="1" lang="en-GB" sz="1200">
                <a:solidFill>
                  <a:srgbClr val="000080"/>
                </a:solidFill>
                <a:highlight>
                  <a:srgbClr val="FFFFFF"/>
                </a:highlight>
              </a:rPr>
              <a:t>function </a:t>
            </a:r>
            <a:r>
              <a:rPr i="1" lang="en-GB" sz="1200">
                <a:solidFill>
                  <a:srgbClr val="000000"/>
                </a:solidFill>
                <a:highlight>
                  <a:srgbClr val="FFFFFF"/>
                </a:highlight>
              </a:rPr>
              <a:t>applyForVisa</a:t>
            </a:r>
            <a:r>
              <a:rPr lang="en-GB" sz="1200">
                <a:solidFill>
                  <a:srgbClr val="000000"/>
                </a:solidFill>
                <a:highlight>
                  <a:srgbClr val="FFFFFF"/>
                </a:highlight>
              </a:rPr>
              <a:t>(documents, resolve, reject)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'Processing request...'</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setTimeout</a:t>
            </a:r>
            <a:r>
              <a:rPr lang="en-GB" sz="1200">
                <a:solidFill>
                  <a:srgbClr val="000000"/>
                </a:solidFill>
                <a:highlight>
                  <a:srgbClr val="FFFFFF"/>
                </a:highlight>
              </a:rPr>
              <a:t>(</a:t>
            </a:r>
            <a:r>
              <a:rPr b="1" lang="en-GB" sz="1200">
                <a:solidFill>
                  <a:srgbClr val="000080"/>
                </a:solidFill>
                <a:highlight>
                  <a:srgbClr val="FFFFFF"/>
                </a:highlight>
              </a:rPr>
              <a:t>function </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b="1" lang="en-GB" sz="1200">
                <a:solidFill>
                  <a:srgbClr val="660E7A"/>
                </a:solidFill>
                <a:highlight>
                  <a:srgbClr val="FFFFFF"/>
                </a:highlight>
              </a:rPr>
              <a:t>Math</a:t>
            </a:r>
            <a:r>
              <a:rPr lang="en-GB" sz="1200">
                <a:solidFill>
                  <a:srgbClr val="000000"/>
                </a:solidFill>
                <a:highlight>
                  <a:srgbClr val="FFFFFF"/>
                </a:highlight>
              </a:rPr>
              <a:t>.</a:t>
            </a:r>
            <a:r>
              <a:rPr lang="en-GB" sz="1200">
                <a:solidFill>
                  <a:srgbClr val="7A7A43"/>
                </a:solidFill>
                <a:highlight>
                  <a:srgbClr val="FFFFFF"/>
                </a:highlight>
              </a:rPr>
              <a:t>random</a:t>
            </a:r>
            <a:r>
              <a:rPr lang="en-GB" sz="1200">
                <a:solidFill>
                  <a:srgbClr val="000000"/>
                </a:solidFill>
                <a:highlight>
                  <a:srgbClr val="FFFFFF"/>
                </a:highlight>
              </a:rPr>
              <a:t>() &gt; </a:t>
            </a:r>
            <a:r>
              <a:rPr lang="en-GB" sz="1200">
                <a:solidFill>
                  <a:srgbClr val="0000FF"/>
                </a:solidFill>
                <a:highlight>
                  <a:srgbClr val="FFFFFF"/>
                </a:highlight>
              </a:rPr>
              <a:t>.5 </a:t>
            </a:r>
            <a:r>
              <a:rPr lang="en-GB" sz="1200">
                <a:solidFill>
                  <a:srgbClr val="000000"/>
                </a:solidFill>
                <a:highlight>
                  <a:srgbClr val="FFFFFF"/>
                </a:highlight>
              </a:rPr>
              <a:t>? resolve({}) : reject(</a:t>
            </a:r>
            <a:r>
              <a:rPr b="1" lang="en-GB" sz="1200">
                <a:solidFill>
                  <a:srgbClr val="008000"/>
                </a:solidFill>
                <a:highlight>
                  <a:srgbClr val="FFFFFF"/>
                </a:highlight>
              </a:rPr>
              <a:t>'visa request denied'</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 </a:t>
            </a:r>
            <a:r>
              <a:rPr lang="en-GB" sz="1200">
                <a:solidFill>
                  <a:srgbClr val="0000FF"/>
                </a:solidFill>
                <a:highlight>
                  <a:srgbClr val="FFFFFF"/>
                </a:highlight>
              </a:rPr>
              <a:t>2000</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a:t>
            </a:r>
          </a:p>
          <a:p>
            <a:pPr lvl="0" rtl="0">
              <a:spcBef>
                <a:spcPts val="0"/>
              </a:spcBef>
              <a:spcAft>
                <a:spcPts val="0"/>
              </a:spcAft>
              <a:buNone/>
            </a:pPr>
            <a:r>
              <a:rPr i="1" lang="en-GB" sz="1200">
                <a:solidFill>
                  <a:srgbClr val="000000"/>
                </a:solidFill>
                <a:highlight>
                  <a:srgbClr val="FFFFFF"/>
                </a:highlight>
              </a:rPr>
              <a:t>applyForVisa</a:t>
            </a: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(visa)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'got visa'</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(reason)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error</a:t>
            </a:r>
            <a:r>
              <a:rPr lang="en-GB" sz="1200">
                <a:solidFill>
                  <a:srgbClr val="000000"/>
                </a:solidFill>
                <a:highlight>
                  <a:srgbClr val="FFFFFF"/>
                </a:highlight>
              </a:rPr>
              <a:t>(reason);</a:t>
            </a:r>
          </a:p>
          <a:p>
            <a:pPr lvl="0" rtl="0">
              <a:spcBef>
                <a:spcPts val="0"/>
              </a:spcBef>
              <a:spcAft>
                <a:spcPts val="0"/>
              </a:spcAft>
              <a:buNone/>
            </a:pPr>
            <a:r>
              <a:rPr lang="en-GB" sz="1200">
                <a:solidFill>
                  <a:srgbClr val="000000"/>
                </a:solidFill>
                <a:highlight>
                  <a:srgbClr val="FFFFFF"/>
                </a:highlight>
              </a:rPr>
              <a:t>});</a:t>
            </a:r>
          </a:p>
          <a:p>
            <a:pPr lvl="0" rtl="0">
              <a:lnSpc>
                <a:spcPct val="100000"/>
              </a:lnSpc>
              <a:spcBef>
                <a:spcPts val="0"/>
              </a:spcBef>
              <a:spcAft>
                <a:spcPts val="0"/>
              </a:spcAft>
              <a:buNone/>
            </a:pPr>
            <a:r>
              <a:t/>
            </a:r>
            <a:endParaRPr b="1" sz="1200">
              <a:solidFill>
                <a:srgbClr val="000080"/>
              </a:solidFill>
            </a:endParaRPr>
          </a:p>
        </p:txBody>
      </p:sp>
      <p:sp>
        <p:nvSpPr>
          <p:cNvPr id="260" name="Shape 260"/>
          <p:cNvSpPr txBox="1"/>
          <p:nvPr>
            <p:ph type="title"/>
          </p:nvPr>
        </p:nvSpPr>
        <p:spPr>
          <a:xfrm>
            <a:off x="311700" y="105200"/>
            <a:ext cx="8520600" cy="607800"/>
          </a:xfrm>
          <a:prstGeom prst="rect">
            <a:avLst/>
          </a:prstGeom>
        </p:spPr>
        <p:txBody>
          <a:bodyPr anchorCtr="0" anchor="t" bIns="91425" lIns="91425" rIns="91425" wrap="square" tIns="91425">
            <a:noAutofit/>
          </a:bodyPr>
          <a:lstStyle/>
          <a:p>
            <a:pPr lvl="0" rtl="0">
              <a:spcBef>
                <a:spcPts val="0"/>
              </a:spcBef>
              <a:buNone/>
            </a:pPr>
            <a:r>
              <a:rPr lang="en-GB"/>
              <a:t>Promises example</a:t>
            </a:r>
          </a:p>
        </p:txBody>
      </p:sp>
      <p:sp>
        <p:nvSpPr>
          <p:cNvPr id="261" name="Shape 261"/>
          <p:cNvSpPr txBox="1"/>
          <p:nvPr>
            <p:ph idx="1" type="body"/>
          </p:nvPr>
        </p:nvSpPr>
        <p:spPr>
          <a:xfrm>
            <a:off x="4776900" y="1153675"/>
            <a:ext cx="4055400" cy="40926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0"/>
              </a:spcAft>
              <a:buNone/>
            </a:pPr>
            <a:r>
              <a:rPr b="1" lang="en-GB" sz="1200">
                <a:solidFill>
                  <a:srgbClr val="000080"/>
                </a:solidFill>
                <a:highlight>
                  <a:srgbClr val="FFFFFF"/>
                </a:highlight>
              </a:rPr>
              <a:t>function </a:t>
            </a:r>
            <a:r>
              <a:rPr i="1" lang="en-GB" sz="1200">
                <a:solidFill>
                  <a:srgbClr val="000000"/>
                </a:solidFill>
                <a:highlight>
                  <a:srgbClr val="FFFFFF"/>
                </a:highlight>
              </a:rPr>
              <a:t>applyForVisa</a:t>
            </a:r>
            <a:r>
              <a:rPr lang="en-GB" sz="1200">
                <a:solidFill>
                  <a:srgbClr val="000000"/>
                </a:solidFill>
                <a:highlight>
                  <a:srgbClr val="FFFFFF"/>
                </a:highlight>
              </a:rPr>
              <a:t>(documents) {</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let </a:t>
            </a:r>
            <a:r>
              <a:rPr lang="en-GB" sz="1200">
                <a:solidFill>
                  <a:srgbClr val="458383"/>
                </a:solidFill>
                <a:highlight>
                  <a:srgbClr val="FFFFFF"/>
                </a:highlight>
              </a:rPr>
              <a:t>promise </a:t>
            </a:r>
            <a:r>
              <a:rPr lang="en-GB" sz="1200">
                <a:solidFill>
                  <a:srgbClr val="000000"/>
                </a:solidFill>
                <a:highlight>
                  <a:srgbClr val="FFFFFF"/>
                </a:highlight>
              </a:rPr>
              <a:t>= </a:t>
            </a:r>
            <a:r>
              <a:rPr b="1" lang="en-GB" sz="1200">
                <a:solidFill>
                  <a:srgbClr val="000080"/>
                </a:solidFill>
                <a:highlight>
                  <a:srgbClr val="FFFFFF"/>
                </a:highlight>
              </a:rPr>
              <a:t>new </a:t>
            </a:r>
            <a:r>
              <a:rPr lang="en-GB" sz="1200">
                <a:solidFill>
                  <a:srgbClr val="000000"/>
                </a:solidFill>
                <a:highlight>
                  <a:srgbClr val="FFFFFF"/>
                </a:highlight>
              </a:rPr>
              <a:t>Promise(</a:t>
            </a:r>
            <a:r>
              <a:rPr b="1" lang="en-GB" sz="1200">
                <a:solidFill>
                  <a:srgbClr val="000080"/>
                </a:solidFill>
                <a:highlight>
                  <a:srgbClr val="FFFFFF"/>
                </a:highlight>
              </a:rPr>
              <a:t>function </a:t>
            </a:r>
            <a:r>
              <a:rPr lang="en-GB" sz="1200">
                <a:solidFill>
                  <a:srgbClr val="000000"/>
                </a:solidFill>
                <a:highlight>
                  <a:srgbClr val="FFFFFF"/>
                </a:highlight>
              </a:rPr>
              <a:t>(resolve, reject) {</a:t>
            </a:r>
          </a:p>
          <a:p>
            <a:pPr lvl="0" rtl="0">
              <a:lnSpc>
                <a:spcPct val="100000"/>
              </a:lnSpc>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'Processing request...'</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setTimeout</a:t>
            </a:r>
            <a:r>
              <a:rPr lang="en-GB" sz="1200">
                <a:solidFill>
                  <a:srgbClr val="000000"/>
                </a:solidFill>
                <a:highlight>
                  <a:srgbClr val="FFFFFF"/>
                </a:highlight>
              </a:rPr>
              <a:t>(</a:t>
            </a:r>
            <a:r>
              <a:rPr b="1" lang="en-GB" sz="1200">
                <a:solidFill>
                  <a:srgbClr val="000080"/>
                </a:solidFill>
                <a:highlight>
                  <a:srgbClr val="FFFFFF"/>
                </a:highlight>
              </a:rPr>
              <a:t>function </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660E7A"/>
                </a:solidFill>
                <a:highlight>
                  <a:srgbClr val="FFFFFF"/>
                </a:highlight>
              </a:rPr>
              <a:t>Math</a:t>
            </a:r>
            <a:r>
              <a:rPr lang="en-GB" sz="1200">
                <a:solidFill>
                  <a:srgbClr val="000000"/>
                </a:solidFill>
                <a:highlight>
                  <a:srgbClr val="FFFFFF"/>
                </a:highlight>
              </a:rPr>
              <a:t>.</a:t>
            </a:r>
            <a:r>
              <a:rPr lang="en-GB" sz="1200">
                <a:solidFill>
                  <a:srgbClr val="7A7A43"/>
                </a:solidFill>
                <a:highlight>
                  <a:srgbClr val="FFFFFF"/>
                </a:highlight>
              </a:rPr>
              <a:t>random</a:t>
            </a:r>
            <a:r>
              <a:rPr lang="en-GB" sz="1200">
                <a:solidFill>
                  <a:srgbClr val="000000"/>
                </a:solidFill>
                <a:highlight>
                  <a:srgbClr val="FFFFFF"/>
                </a:highlight>
              </a:rPr>
              <a:t>() &gt; </a:t>
            </a:r>
            <a:r>
              <a:rPr lang="en-GB" sz="1200">
                <a:solidFill>
                  <a:srgbClr val="0000FF"/>
                </a:solidFill>
                <a:highlight>
                  <a:srgbClr val="FFFFFF"/>
                </a:highlight>
              </a:rPr>
              <a:t>.5 </a:t>
            </a:r>
            <a:r>
              <a:rPr lang="en-GB" sz="1200">
                <a:solidFill>
                  <a:srgbClr val="000000"/>
                </a:solidFill>
                <a:highlight>
                  <a:srgbClr val="FFFFFF"/>
                </a:highlight>
              </a:rPr>
              <a:t>? resolve({}) : reject(</a:t>
            </a:r>
            <a:r>
              <a:rPr b="1" lang="en-GB" sz="1200">
                <a:solidFill>
                  <a:srgbClr val="008000"/>
                </a:solidFill>
                <a:highlight>
                  <a:srgbClr val="FFFFFF"/>
                </a:highlight>
              </a:rPr>
              <a:t>'visa request denied'</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 </a:t>
            </a:r>
            <a:r>
              <a:rPr lang="en-GB" sz="1200">
                <a:solidFill>
                  <a:srgbClr val="0000FF"/>
                </a:solidFill>
                <a:highlight>
                  <a:srgbClr val="FFFFFF"/>
                </a:highlight>
              </a:rPr>
              <a:t>2000</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p>
          <a:p>
            <a:pPr lvl="0" rtl="0">
              <a:lnSpc>
                <a:spcPct val="100000"/>
              </a:lnSpc>
              <a:spcBef>
                <a:spcPts val="0"/>
              </a:spcBef>
              <a:spcAft>
                <a:spcPts val="0"/>
              </a:spcAft>
              <a:buNone/>
            </a:pPr>
            <a:r>
              <a:rPr lang="en-GB" sz="1200">
                <a:solidFill>
                  <a:srgbClr val="000000"/>
                </a:solidFill>
              </a:rPr>
              <a:t>   </a:t>
            </a:r>
            <a:r>
              <a:rPr b="1" lang="en-GB" sz="1200">
                <a:solidFill>
                  <a:srgbClr val="000080"/>
                </a:solidFill>
              </a:rPr>
              <a:t>return </a:t>
            </a:r>
            <a:r>
              <a:rPr lang="en-GB" sz="1200">
                <a:solidFill>
                  <a:srgbClr val="000000"/>
                </a:solidFill>
              </a:rPr>
              <a:t>promise;</a:t>
            </a:r>
          </a:p>
          <a:p>
            <a:pPr lvl="0" rtl="0">
              <a:lnSpc>
                <a:spcPct val="100000"/>
              </a:lnSpc>
              <a:spcBef>
                <a:spcPts val="0"/>
              </a:spcBef>
              <a:spcAft>
                <a:spcPts val="0"/>
              </a:spcAft>
              <a:buNone/>
            </a:pPr>
            <a:r>
              <a:rPr lang="en-GB" sz="1200">
                <a:solidFill>
                  <a:srgbClr val="000000"/>
                </a:solidFill>
                <a:highlight>
                  <a:srgbClr val="FFFFFF"/>
                </a:highlight>
              </a:rPr>
              <a:t>}</a:t>
            </a:r>
          </a:p>
          <a:p>
            <a:pPr lvl="0" rtl="0">
              <a:lnSpc>
                <a:spcPct val="100000"/>
              </a:lnSpc>
              <a:spcBef>
                <a:spcPts val="0"/>
              </a:spcBef>
              <a:spcAft>
                <a:spcPts val="0"/>
              </a:spcAft>
              <a:buNone/>
            </a:pPr>
            <a:r>
              <a:rPr i="1" lang="en-GB" sz="1200">
                <a:solidFill>
                  <a:srgbClr val="000000"/>
                </a:solidFill>
                <a:highlight>
                  <a:srgbClr val="FFFFFF"/>
                </a:highlight>
              </a:rPr>
              <a:t>applyForVisa</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then</a:t>
            </a:r>
            <a:r>
              <a:rPr lang="en-GB" sz="1200">
                <a:solidFill>
                  <a:srgbClr val="000000"/>
                </a:solidFill>
                <a:highlight>
                  <a:srgbClr val="FFFFFF"/>
                </a:highlight>
              </a:rPr>
              <a:t>(visa =&gt;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"got visa"</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reason =&gt;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error</a:t>
            </a:r>
            <a:r>
              <a:rPr lang="en-GB" sz="1200">
                <a:solidFill>
                  <a:srgbClr val="000000"/>
                </a:solidFill>
                <a:highlight>
                  <a:srgbClr val="FFFFFF"/>
                </a:highlight>
              </a:rPr>
              <a:t>(reason));</a:t>
            </a:r>
          </a:p>
          <a:p>
            <a:pPr lvl="0" rtl="0">
              <a:lnSpc>
                <a:spcPct val="100000"/>
              </a:lnSpc>
              <a:spcBef>
                <a:spcPts val="0"/>
              </a:spcBef>
              <a:spcAft>
                <a:spcPts val="0"/>
              </a:spcAft>
              <a:buNone/>
            </a:pPr>
            <a:r>
              <a:t/>
            </a:r>
            <a:endParaRPr b="1" sz="1200">
              <a:solidFill>
                <a:srgbClr val="000080"/>
              </a:solidFill>
              <a:highlight>
                <a:srgbClr val="FFFFFF"/>
              </a:highlight>
            </a:endParaRPr>
          </a:p>
        </p:txBody>
      </p:sp>
      <p:sp>
        <p:nvSpPr>
          <p:cNvPr id="262" name="Shape 262"/>
          <p:cNvSpPr txBox="1"/>
          <p:nvPr/>
        </p:nvSpPr>
        <p:spPr>
          <a:xfrm>
            <a:off x="308425"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Without promise</a:t>
            </a:r>
          </a:p>
        </p:txBody>
      </p:sp>
      <p:sp>
        <p:nvSpPr>
          <p:cNvPr id="263" name="Shape 263"/>
          <p:cNvSpPr txBox="1"/>
          <p:nvPr/>
        </p:nvSpPr>
        <p:spPr>
          <a:xfrm>
            <a:off x="4776900"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 promise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a:spcBef>
                <a:spcPts val="0"/>
              </a:spcBef>
              <a:buNone/>
            </a:pPr>
            <a:r>
              <a:rPr b="1" lang="en-GB"/>
              <a:t>Routing</a:t>
            </a:r>
            <a:r>
              <a:rPr lang="en-GB"/>
              <a:t> refers to the definition of application end points (URIs) and how they respond to client requests.</a:t>
            </a:r>
          </a:p>
          <a:p>
            <a:pPr indent="0" lvl="0" marL="139700" marR="139700" rtl="0">
              <a:lnSpc>
                <a:spcPct val="150000"/>
              </a:lnSpc>
              <a:spcBef>
                <a:spcPts val="500"/>
              </a:spcBef>
              <a:spcAft>
                <a:spcPts val="500"/>
              </a:spcAft>
              <a:buNone/>
            </a:pPr>
            <a:r>
              <a:rPr lang="en-GB" sz="1200">
                <a:solidFill>
                  <a:srgbClr val="0077AA"/>
                </a:solidFill>
                <a:latin typeface="Verdana"/>
                <a:ea typeface="Verdana"/>
                <a:cs typeface="Verdana"/>
                <a:sym typeface="Verdana"/>
              </a:rPr>
              <a:t>var</a:t>
            </a:r>
            <a:r>
              <a:rPr lang="en-GB" sz="1200">
                <a:solidFill>
                  <a:srgbClr val="000000"/>
                </a:solidFill>
                <a:latin typeface="Verdana"/>
                <a:ea typeface="Verdana"/>
                <a:cs typeface="Verdana"/>
                <a:sym typeface="Verdana"/>
              </a:rPr>
              <a:t> express </a:t>
            </a:r>
            <a:r>
              <a:rPr lang="en-GB" sz="1200">
                <a:solidFill>
                  <a:srgbClr val="A67F59"/>
                </a:solidFill>
                <a:latin typeface="Verdana"/>
                <a:ea typeface="Verdana"/>
                <a:cs typeface="Verdana"/>
                <a:sym typeface="Verdana"/>
              </a:rPr>
              <a:t>=</a:t>
            </a:r>
            <a:r>
              <a:rPr lang="en-GB" sz="1200">
                <a:solidFill>
                  <a:srgbClr val="000000"/>
                </a:solidFill>
                <a:latin typeface="Verdana"/>
                <a:ea typeface="Verdana"/>
                <a:cs typeface="Verdana"/>
                <a:sym typeface="Verdana"/>
              </a:rPr>
              <a:t> </a:t>
            </a:r>
            <a:r>
              <a:rPr lang="en-GB" sz="1200">
                <a:solidFill>
                  <a:srgbClr val="DD4A68"/>
                </a:solidFill>
                <a:latin typeface="Verdana"/>
                <a:ea typeface="Verdana"/>
                <a:cs typeface="Verdana"/>
                <a:sym typeface="Verdana"/>
              </a:rPr>
              <a:t>require</a:t>
            </a:r>
            <a:r>
              <a:rPr lang="en-GB" sz="1200">
                <a:solidFill>
                  <a:schemeClr val="lt2"/>
                </a:solidFill>
                <a:latin typeface="Verdana"/>
                <a:ea typeface="Verdana"/>
                <a:cs typeface="Verdana"/>
                <a:sym typeface="Verdana"/>
              </a:rPr>
              <a:t>(</a:t>
            </a:r>
            <a:r>
              <a:rPr lang="en-GB" sz="1200">
                <a:solidFill>
                  <a:srgbClr val="669900"/>
                </a:solidFill>
                <a:latin typeface="Verdana"/>
                <a:ea typeface="Verdana"/>
                <a:cs typeface="Verdana"/>
                <a:sym typeface="Verdana"/>
              </a:rPr>
              <a:t>'express'</a:t>
            </a:r>
            <a:r>
              <a:rPr lang="en-GB" sz="1200">
                <a:solidFill>
                  <a:schemeClr val="lt2"/>
                </a:solidFill>
                <a:latin typeface="Verdana"/>
                <a:ea typeface="Verdana"/>
                <a:cs typeface="Verdana"/>
                <a:sym typeface="Verdana"/>
              </a:rPr>
              <a:t>)</a:t>
            </a:r>
            <a:br>
              <a:rPr lang="en-GB" sz="1200">
                <a:solidFill>
                  <a:srgbClr val="000000"/>
                </a:solidFill>
                <a:latin typeface="Verdana"/>
                <a:ea typeface="Verdana"/>
                <a:cs typeface="Verdana"/>
                <a:sym typeface="Verdana"/>
              </a:rPr>
            </a:br>
            <a:r>
              <a:rPr lang="en-GB" sz="1200">
                <a:solidFill>
                  <a:srgbClr val="0077AA"/>
                </a:solidFill>
                <a:latin typeface="Verdana"/>
                <a:ea typeface="Verdana"/>
                <a:cs typeface="Verdana"/>
                <a:sym typeface="Verdana"/>
              </a:rPr>
              <a:t>var</a:t>
            </a:r>
            <a:r>
              <a:rPr lang="en-GB" sz="1200">
                <a:solidFill>
                  <a:srgbClr val="000000"/>
                </a:solidFill>
                <a:latin typeface="Verdana"/>
                <a:ea typeface="Verdana"/>
                <a:cs typeface="Verdana"/>
                <a:sym typeface="Verdana"/>
              </a:rPr>
              <a:t> app </a:t>
            </a:r>
            <a:r>
              <a:rPr lang="en-GB" sz="1200">
                <a:solidFill>
                  <a:srgbClr val="A67F59"/>
                </a:solidFill>
                <a:latin typeface="Verdana"/>
                <a:ea typeface="Verdana"/>
                <a:cs typeface="Verdana"/>
                <a:sym typeface="Verdana"/>
              </a:rPr>
              <a:t>=</a:t>
            </a:r>
            <a:r>
              <a:rPr lang="en-GB" sz="1200">
                <a:solidFill>
                  <a:srgbClr val="000000"/>
                </a:solidFill>
                <a:latin typeface="Verdana"/>
                <a:ea typeface="Verdana"/>
                <a:cs typeface="Verdana"/>
                <a:sym typeface="Verdana"/>
              </a:rPr>
              <a:t> </a:t>
            </a:r>
            <a:r>
              <a:rPr lang="en-GB" sz="1200">
                <a:solidFill>
                  <a:srgbClr val="DD4A68"/>
                </a:solidFill>
                <a:latin typeface="Verdana"/>
                <a:ea typeface="Verdana"/>
                <a:cs typeface="Verdana"/>
                <a:sym typeface="Verdana"/>
              </a:rPr>
              <a:t>express</a:t>
            </a:r>
            <a:r>
              <a:rPr lang="en-GB" sz="1200">
                <a:solidFill>
                  <a:schemeClr val="lt2"/>
                </a:solidFill>
                <a:latin typeface="Verdana"/>
                <a:ea typeface="Verdana"/>
                <a:cs typeface="Verdana"/>
                <a:sym typeface="Verdana"/>
              </a:rPr>
              <a:t>()</a:t>
            </a:r>
            <a:br>
              <a:rPr lang="en-GB" sz="1200">
                <a:solidFill>
                  <a:srgbClr val="000000"/>
                </a:solidFill>
                <a:latin typeface="Verdana"/>
                <a:ea typeface="Verdana"/>
                <a:cs typeface="Verdana"/>
                <a:sym typeface="Verdana"/>
              </a:rPr>
            </a:br>
            <a:br>
              <a:rPr lang="en-GB" sz="1200">
                <a:solidFill>
                  <a:srgbClr val="000000"/>
                </a:solidFill>
                <a:latin typeface="Verdana"/>
                <a:ea typeface="Verdana"/>
                <a:cs typeface="Verdana"/>
                <a:sym typeface="Verdana"/>
              </a:rPr>
            </a:br>
            <a:r>
              <a:rPr lang="en-GB" sz="1200">
                <a:solidFill>
                  <a:srgbClr val="708090"/>
                </a:solidFill>
                <a:latin typeface="Verdana"/>
                <a:ea typeface="Verdana"/>
                <a:cs typeface="Verdana"/>
                <a:sym typeface="Verdana"/>
              </a:rPr>
              <a:t>// respond with "hello world" when a GET request is made to the homepage</a:t>
            </a:r>
            <a:br>
              <a:rPr lang="en-GB" sz="1200">
                <a:solidFill>
                  <a:srgbClr val="708090"/>
                </a:solidFill>
                <a:latin typeface="Verdana"/>
                <a:ea typeface="Verdana"/>
                <a:cs typeface="Verdana"/>
                <a:sym typeface="Verdana"/>
              </a:rPr>
            </a:br>
            <a:r>
              <a:rPr lang="en-GB" sz="1200">
                <a:solidFill>
                  <a:srgbClr val="000000"/>
                </a:solidFill>
                <a:latin typeface="Verdana"/>
                <a:ea typeface="Verdana"/>
                <a:cs typeface="Verdana"/>
                <a:sym typeface="Verdana"/>
              </a:rPr>
              <a:t>app</a:t>
            </a:r>
            <a:r>
              <a:rPr lang="en-GB" sz="1200">
                <a:solidFill>
                  <a:schemeClr val="lt2"/>
                </a:solidFill>
                <a:latin typeface="Verdana"/>
                <a:ea typeface="Verdana"/>
                <a:cs typeface="Verdana"/>
                <a:sym typeface="Verdana"/>
              </a:rPr>
              <a:t>.</a:t>
            </a:r>
            <a:r>
              <a:rPr lang="en-GB" sz="1200">
                <a:solidFill>
                  <a:srgbClr val="0077AA"/>
                </a:solidFill>
                <a:latin typeface="Verdana"/>
                <a:ea typeface="Verdana"/>
                <a:cs typeface="Verdana"/>
                <a:sym typeface="Verdana"/>
              </a:rPr>
              <a:t>get</a:t>
            </a:r>
            <a:r>
              <a:rPr lang="en-GB" sz="1200">
                <a:solidFill>
                  <a:schemeClr val="lt2"/>
                </a:solidFill>
                <a:latin typeface="Verdana"/>
                <a:ea typeface="Verdana"/>
                <a:cs typeface="Verdana"/>
                <a:sym typeface="Verdana"/>
              </a:rPr>
              <a:t>(</a:t>
            </a:r>
            <a:r>
              <a:rPr lang="en-GB" sz="1200">
                <a:solidFill>
                  <a:srgbClr val="669900"/>
                </a:solidFill>
                <a:latin typeface="Verdana"/>
                <a:ea typeface="Verdana"/>
                <a:cs typeface="Verdana"/>
                <a:sym typeface="Verdana"/>
              </a:rPr>
              <a:t>'/'</a:t>
            </a:r>
            <a:r>
              <a:rPr lang="en-GB" sz="1200">
                <a:solidFill>
                  <a:schemeClr val="lt2"/>
                </a:solidFill>
                <a:latin typeface="Verdana"/>
                <a:ea typeface="Verdana"/>
                <a:cs typeface="Verdana"/>
                <a:sym typeface="Verdana"/>
              </a:rPr>
              <a:t>,</a:t>
            </a:r>
            <a:r>
              <a:rPr lang="en-GB" sz="1200">
                <a:solidFill>
                  <a:srgbClr val="000000"/>
                </a:solidFill>
                <a:latin typeface="Verdana"/>
                <a:ea typeface="Verdana"/>
                <a:cs typeface="Verdana"/>
                <a:sym typeface="Verdana"/>
              </a:rPr>
              <a:t> </a:t>
            </a:r>
            <a:r>
              <a:rPr lang="en-GB" sz="1200">
                <a:solidFill>
                  <a:srgbClr val="0077AA"/>
                </a:solidFill>
                <a:latin typeface="Verdana"/>
                <a:ea typeface="Verdana"/>
                <a:cs typeface="Verdana"/>
                <a:sym typeface="Verdana"/>
              </a:rPr>
              <a:t>function</a:t>
            </a:r>
            <a:r>
              <a:rPr lang="en-GB" sz="1200">
                <a:solidFill>
                  <a:srgbClr val="000000"/>
                </a:solidFill>
                <a:latin typeface="Verdana"/>
                <a:ea typeface="Verdana"/>
                <a:cs typeface="Verdana"/>
                <a:sym typeface="Verdana"/>
              </a:rPr>
              <a:t> </a:t>
            </a:r>
            <a:r>
              <a:rPr lang="en-GB" sz="1200">
                <a:solidFill>
                  <a:schemeClr val="lt2"/>
                </a:solidFill>
                <a:latin typeface="Verdana"/>
                <a:ea typeface="Verdana"/>
                <a:cs typeface="Verdana"/>
                <a:sym typeface="Verdana"/>
              </a:rPr>
              <a:t>(</a:t>
            </a:r>
            <a:r>
              <a:rPr lang="en-GB" sz="1200">
                <a:solidFill>
                  <a:srgbClr val="000000"/>
                </a:solidFill>
                <a:latin typeface="Verdana"/>
                <a:ea typeface="Verdana"/>
                <a:cs typeface="Verdana"/>
                <a:sym typeface="Verdana"/>
              </a:rPr>
              <a:t>req</a:t>
            </a:r>
            <a:r>
              <a:rPr lang="en-GB" sz="1200">
                <a:solidFill>
                  <a:schemeClr val="lt2"/>
                </a:solidFill>
                <a:latin typeface="Verdana"/>
                <a:ea typeface="Verdana"/>
                <a:cs typeface="Verdana"/>
                <a:sym typeface="Verdana"/>
              </a:rPr>
              <a:t>,</a:t>
            </a:r>
            <a:r>
              <a:rPr lang="en-GB" sz="1200">
                <a:solidFill>
                  <a:srgbClr val="000000"/>
                </a:solidFill>
                <a:latin typeface="Verdana"/>
                <a:ea typeface="Verdana"/>
                <a:cs typeface="Verdana"/>
                <a:sym typeface="Verdana"/>
              </a:rPr>
              <a:t> res</a:t>
            </a:r>
            <a:r>
              <a:rPr lang="en-GB" sz="1200">
                <a:solidFill>
                  <a:schemeClr val="lt2"/>
                </a:solidFill>
                <a:latin typeface="Verdana"/>
                <a:ea typeface="Verdana"/>
                <a:cs typeface="Verdana"/>
                <a:sym typeface="Verdana"/>
              </a:rPr>
              <a:t>)</a:t>
            </a:r>
            <a:r>
              <a:rPr lang="en-GB" sz="1200">
                <a:solidFill>
                  <a:srgbClr val="000000"/>
                </a:solidFill>
                <a:latin typeface="Verdana"/>
                <a:ea typeface="Verdana"/>
                <a:cs typeface="Verdana"/>
                <a:sym typeface="Verdana"/>
              </a:rPr>
              <a:t> </a:t>
            </a:r>
            <a:r>
              <a:rPr lang="en-GB" sz="1200">
                <a:solidFill>
                  <a:schemeClr val="lt2"/>
                </a:solidFill>
                <a:latin typeface="Verdana"/>
                <a:ea typeface="Verdana"/>
                <a:cs typeface="Verdana"/>
                <a:sym typeface="Verdana"/>
              </a:rPr>
              <a:t>{</a:t>
            </a:r>
            <a:br>
              <a:rPr lang="en-GB" sz="1200">
                <a:solidFill>
                  <a:srgbClr val="000000"/>
                </a:solidFill>
                <a:latin typeface="Verdana"/>
                <a:ea typeface="Verdana"/>
                <a:cs typeface="Verdana"/>
                <a:sym typeface="Verdana"/>
              </a:rPr>
            </a:br>
            <a:r>
              <a:rPr lang="en-GB" sz="1200">
                <a:solidFill>
                  <a:srgbClr val="000000"/>
                </a:solidFill>
                <a:latin typeface="Verdana"/>
                <a:ea typeface="Verdana"/>
                <a:cs typeface="Verdana"/>
                <a:sym typeface="Verdana"/>
              </a:rPr>
              <a:t>  res</a:t>
            </a:r>
            <a:r>
              <a:rPr lang="en-GB" sz="1200">
                <a:solidFill>
                  <a:schemeClr val="lt2"/>
                </a:solidFill>
                <a:latin typeface="Verdana"/>
                <a:ea typeface="Verdana"/>
                <a:cs typeface="Verdana"/>
                <a:sym typeface="Verdana"/>
              </a:rPr>
              <a:t>.</a:t>
            </a:r>
            <a:r>
              <a:rPr lang="en-GB" sz="1200">
                <a:solidFill>
                  <a:srgbClr val="DD4A68"/>
                </a:solidFill>
                <a:latin typeface="Verdana"/>
                <a:ea typeface="Verdana"/>
                <a:cs typeface="Verdana"/>
                <a:sym typeface="Verdana"/>
              </a:rPr>
              <a:t>send</a:t>
            </a:r>
            <a:r>
              <a:rPr lang="en-GB" sz="1200">
                <a:solidFill>
                  <a:schemeClr val="lt2"/>
                </a:solidFill>
                <a:latin typeface="Verdana"/>
                <a:ea typeface="Verdana"/>
                <a:cs typeface="Verdana"/>
                <a:sym typeface="Verdana"/>
              </a:rPr>
              <a:t>(</a:t>
            </a:r>
            <a:r>
              <a:rPr lang="en-GB" sz="1200">
                <a:solidFill>
                  <a:srgbClr val="669900"/>
                </a:solidFill>
                <a:latin typeface="Verdana"/>
                <a:ea typeface="Verdana"/>
                <a:cs typeface="Verdana"/>
                <a:sym typeface="Verdana"/>
              </a:rPr>
              <a:t>'hello world'</a:t>
            </a:r>
            <a:r>
              <a:rPr lang="en-GB" sz="1200">
                <a:solidFill>
                  <a:schemeClr val="lt2"/>
                </a:solidFill>
                <a:latin typeface="Verdana"/>
                <a:ea typeface="Verdana"/>
                <a:cs typeface="Verdana"/>
                <a:sym typeface="Verdana"/>
              </a:rPr>
              <a:t>)</a:t>
            </a:r>
            <a:br>
              <a:rPr lang="en-GB" sz="1200">
                <a:solidFill>
                  <a:srgbClr val="000000"/>
                </a:solidFill>
                <a:latin typeface="Verdana"/>
                <a:ea typeface="Verdana"/>
                <a:cs typeface="Verdana"/>
                <a:sym typeface="Verdana"/>
              </a:rPr>
            </a:br>
            <a:r>
              <a:rPr lang="en-GB" sz="1200">
                <a:solidFill>
                  <a:schemeClr val="lt2"/>
                </a:solidFill>
                <a:latin typeface="Verdana"/>
                <a:ea typeface="Verdana"/>
                <a:cs typeface="Verdana"/>
                <a:sym typeface="Verdana"/>
              </a:rPr>
              <a:t>})</a:t>
            </a:r>
          </a:p>
          <a:p>
            <a:pPr lvl="0">
              <a:spcBef>
                <a:spcPts val="0"/>
              </a:spcBef>
              <a:buNone/>
            </a:pPr>
            <a:r>
              <a:t/>
            </a:r>
            <a:endParaRPr/>
          </a:p>
          <a:p>
            <a:pPr lvl="0" rtl="0">
              <a:spcBef>
                <a:spcPts val="0"/>
              </a:spcBef>
              <a:buNone/>
            </a:pPr>
            <a:r>
              <a:t/>
            </a:r>
            <a:endParaRPr/>
          </a:p>
        </p:txBody>
      </p:sp>
      <p:sp>
        <p:nvSpPr>
          <p:cNvPr id="98" name="Shape 9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a:t>
            </a:r>
          </a:p>
          <a:p>
            <a:pPr lvl="0" rtl="0">
              <a:spcBef>
                <a:spcPts val="0"/>
              </a:spcBef>
              <a:buNone/>
            </a:pPr>
            <a:r>
              <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 type="body"/>
          </p:nvPr>
        </p:nvSpPr>
        <p:spPr>
          <a:xfrm>
            <a:off x="311700" y="1153675"/>
            <a:ext cx="4055400" cy="4092600"/>
          </a:xfrm>
          <a:prstGeom prst="rect">
            <a:avLst/>
          </a:prstGeom>
          <a:noFill/>
          <a:ln>
            <a:noFill/>
          </a:ln>
        </p:spPr>
        <p:txBody>
          <a:bodyPr anchorCtr="0" anchor="t" bIns="91425" lIns="91425" rIns="91425" wrap="square" tIns="91425">
            <a:noAutofit/>
          </a:bodyPr>
          <a:lstStyle/>
          <a:p>
            <a:pPr lvl="0" rtl="0">
              <a:spcBef>
                <a:spcPts val="0"/>
              </a:spcBef>
              <a:spcAft>
                <a:spcPts val="0"/>
              </a:spcAft>
              <a:buNone/>
            </a:pPr>
            <a:r>
              <a:rPr b="1" lang="en-GB" sz="1200">
                <a:solidFill>
                  <a:srgbClr val="000080"/>
                </a:solidFill>
                <a:highlight>
                  <a:srgbClr val="FFFFFF"/>
                </a:highlight>
              </a:rPr>
              <a:t>function </a:t>
            </a:r>
            <a:r>
              <a:rPr i="1" lang="en-GB" sz="1200">
                <a:solidFill>
                  <a:srgbClr val="000000"/>
                </a:solidFill>
                <a:highlight>
                  <a:srgbClr val="FFFFFF"/>
                </a:highlight>
              </a:rPr>
              <a:t>applyForVisa</a:t>
            </a:r>
            <a:r>
              <a:rPr lang="en-GB" sz="1200">
                <a:solidFill>
                  <a:srgbClr val="000000"/>
                </a:solidFill>
                <a:highlight>
                  <a:srgbClr val="FFFFFF"/>
                </a:highlight>
              </a:rPr>
              <a:t>(documents, resolve, reject)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'Processing request...'</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setTimeout</a:t>
            </a:r>
            <a:r>
              <a:rPr lang="en-GB" sz="1200">
                <a:solidFill>
                  <a:srgbClr val="000000"/>
                </a:solidFill>
                <a:highlight>
                  <a:srgbClr val="FFFFFF"/>
                </a:highlight>
              </a:rPr>
              <a:t>(</a:t>
            </a:r>
            <a:r>
              <a:rPr b="1" lang="en-GB" sz="1200">
                <a:solidFill>
                  <a:srgbClr val="000080"/>
                </a:solidFill>
                <a:highlight>
                  <a:srgbClr val="FFFFFF"/>
                </a:highlight>
              </a:rPr>
              <a:t>function </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b="1" lang="en-GB" sz="1200">
                <a:solidFill>
                  <a:srgbClr val="660E7A"/>
                </a:solidFill>
                <a:highlight>
                  <a:srgbClr val="FFFFFF"/>
                </a:highlight>
              </a:rPr>
              <a:t>Math</a:t>
            </a:r>
            <a:r>
              <a:rPr lang="en-GB" sz="1200">
                <a:solidFill>
                  <a:srgbClr val="000000"/>
                </a:solidFill>
                <a:highlight>
                  <a:srgbClr val="FFFFFF"/>
                </a:highlight>
              </a:rPr>
              <a:t>.</a:t>
            </a:r>
            <a:r>
              <a:rPr lang="en-GB" sz="1200">
                <a:solidFill>
                  <a:srgbClr val="7A7A43"/>
                </a:solidFill>
                <a:highlight>
                  <a:srgbClr val="FFFFFF"/>
                </a:highlight>
              </a:rPr>
              <a:t>random</a:t>
            </a:r>
            <a:r>
              <a:rPr lang="en-GB" sz="1200">
                <a:solidFill>
                  <a:srgbClr val="000000"/>
                </a:solidFill>
                <a:highlight>
                  <a:srgbClr val="FFFFFF"/>
                </a:highlight>
              </a:rPr>
              <a:t>() &gt; </a:t>
            </a:r>
            <a:r>
              <a:rPr lang="en-GB" sz="1200">
                <a:solidFill>
                  <a:srgbClr val="0000FF"/>
                </a:solidFill>
                <a:highlight>
                  <a:srgbClr val="FFFFFF"/>
                </a:highlight>
              </a:rPr>
              <a:t>.5 </a:t>
            </a:r>
            <a:r>
              <a:rPr lang="en-GB" sz="1200">
                <a:solidFill>
                  <a:srgbClr val="000000"/>
                </a:solidFill>
                <a:highlight>
                  <a:srgbClr val="FFFFFF"/>
                </a:highlight>
              </a:rPr>
              <a:t>? resolve({}) : reject(</a:t>
            </a:r>
            <a:r>
              <a:rPr b="1" lang="en-GB" sz="1200">
                <a:solidFill>
                  <a:srgbClr val="008000"/>
                </a:solidFill>
                <a:highlight>
                  <a:srgbClr val="FFFFFF"/>
                </a:highlight>
              </a:rPr>
              <a:t>'visa request denied'</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 </a:t>
            </a:r>
            <a:r>
              <a:rPr lang="en-GB" sz="1200">
                <a:solidFill>
                  <a:srgbClr val="0000FF"/>
                </a:solidFill>
                <a:highlight>
                  <a:srgbClr val="FFFFFF"/>
                </a:highlight>
              </a:rPr>
              <a:t>2000</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a:t>
            </a:r>
          </a:p>
          <a:p>
            <a:pPr lvl="0" rtl="0">
              <a:spcBef>
                <a:spcPts val="0"/>
              </a:spcBef>
              <a:spcAft>
                <a:spcPts val="0"/>
              </a:spcAft>
              <a:buNone/>
            </a:pPr>
            <a:r>
              <a:rPr i="1" lang="en-GB" sz="1200">
                <a:solidFill>
                  <a:srgbClr val="000000"/>
                </a:solidFill>
                <a:highlight>
                  <a:srgbClr val="FFFFFF"/>
                </a:highlight>
              </a:rPr>
              <a:t>applyForVisa</a:t>
            </a: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(visa)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'got visa'</a:t>
            </a:r>
            <a:r>
              <a:rPr lang="en-GB" sz="1200">
                <a:solidFill>
                  <a:srgbClr val="000000"/>
                </a:solidFill>
                <a:highlight>
                  <a:srgbClr val="FFFFFF"/>
                </a:highlight>
              </a:rPr>
              <a:t>);</a:t>
            </a:r>
          </a:p>
          <a:p>
            <a:pPr lvl="0" rtl="0">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function </a:t>
            </a:r>
            <a:r>
              <a:rPr lang="en-GB" sz="1200">
                <a:solidFill>
                  <a:srgbClr val="000000"/>
                </a:solidFill>
                <a:highlight>
                  <a:srgbClr val="FFFFFF"/>
                </a:highlight>
              </a:rPr>
              <a:t>(reason) {</a:t>
            </a:r>
          </a:p>
          <a:p>
            <a:pPr lvl="0" rtl="0">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error</a:t>
            </a:r>
            <a:r>
              <a:rPr lang="en-GB" sz="1200">
                <a:solidFill>
                  <a:srgbClr val="000000"/>
                </a:solidFill>
                <a:highlight>
                  <a:srgbClr val="FFFFFF"/>
                </a:highlight>
              </a:rPr>
              <a:t>(reason);</a:t>
            </a:r>
          </a:p>
          <a:p>
            <a:pPr lvl="0" rtl="0">
              <a:spcBef>
                <a:spcPts val="0"/>
              </a:spcBef>
              <a:spcAft>
                <a:spcPts val="0"/>
              </a:spcAft>
              <a:buNone/>
            </a:pPr>
            <a:r>
              <a:rPr lang="en-GB" sz="1200">
                <a:solidFill>
                  <a:srgbClr val="000000"/>
                </a:solidFill>
                <a:highlight>
                  <a:srgbClr val="FFFFFF"/>
                </a:highlight>
              </a:rPr>
              <a:t>});</a:t>
            </a:r>
          </a:p>
          <a:p>
            <a:pPr lvl="0" rtl="0">
              <a:lnSpc>
                <a:spcPct val="100000"/>
              </a:lnSpc>
              <a:spcBef>
                <a:spcPts val="0"/>
              </a:spcBef>
              <a:spcAft>
                <a:spcPts val="0"/>
              </a:spcAft>
              <a:buNone/>
            </a:pPr>
            <a:r>
              <a:t/>
            </a:r>
            <a:endParaRPr b="1" sz="1200">
              <a:solidFill>
                <a:srgbClr val="000080"/>
              </a:solidFill>
            </a:endParaRPr>
          </a:p>
        </p:txBody>
      </p:sp>
      <p:sp>
        <p:nvSpPr>
          <p:cNvPr id="269" name="Shape 269"/>
          <p:cNvSpPr txBox="1"/>
          <p:nvPr>
            <p:ph type="title"/>
          </p:nvPr>
        </p:nvSpPr>
        <p:spPr>
          <a:xfrm>
            <a:off x="311700" y="105200"/>
            <a:ext cx="8520600" cy="607800"/>
          </a:xfrm>
          <a:prstGeom prst="rect">
            <a:avLst/>
          </a:prstGeom>
        </p:spPr>
        <p:txBody>
          <a:bodyPr anchorCtr="0" anchor="t" bIns="91425" lIns="91425" rIns="91425" wrap="square" tIns="91425">
            <a:noAutofit/>
          </a:bodyPr>
          <a:lstStyle/>
          <a:p>
            <a:pPr lvl="0" rtl="0">
              <a:spcBef>
                <a:spcPts val="0"/>
              </a:spcBef>
              <a:buNone/>
            </a:pPr>
            <a:r>
              <a:rPr lang="en-GB"/>
              <a:t>Promises example</a:t>
            </a:r>
          </a:p>
        </p:txBody>
      </p:sp>
      <p:sp>
        <p:nvSpPr>
          <p:cNvPr id="270" name="Shape 270"/>
          <p:cNvSpPr txBox="1"/>
          <p:nvPr>
            <p:ph idx="1" type="body"/>
          </p:nvPr>
        </p:nvSpPr>
        <p:spPr>
          <a:xfrm>
            <a:off x="4776900" y="1153675"/>
            <a:ext cx="4055400" cy="40926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0"/>
              </a:spcAft>
              <a:buNone/>
            </a:pPr>
            <a:r>
              <a:rPr b="1" lang="en-GB" sz="1200">
                <a:solidFill>
                  <a:srgbClr val="000080"/>
                </a:solidFill>
                <a:highlight>
                  <a:srgbClr val="FFFFFF"/>
                </a:highlight>
              </a:rPr>
              <a:t>function </a:t>
            </a:r>
            <a:r>
              <a:rPr i="1" lang="en-GB" sz="1200">
                <a:solidFill>
                  <a:srgbClr val="000000"/>
                </a:solidFill>
                <a:highlight>
                  <a:srgbClr val="FFFFFF"/>
                </a:highlight>
              </a:rPr>
              <a:t>applyForVisa</a:t>
            </a:r>
            <a:r>
              <a:rPr lang="en-GB" sz="1200">
                <a:solidFill>
                  <a:srgbClr val="000000"/>
                </a:solidFill>
                <a:highlight>
                  <a:srgbClr val="FFFFFF"/>
                </a:highlight>
              </a:rPr>
              <a:t>(documents) {</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let </a:t>
            </a:r>
            <a:r>
              <a:rPr lang="en-GB" sz="1200">
                <a:solidFill>
                  <a:srgbClr val="458383"/>
                </a:solidFill>
                <a:highlight>
                  <a:srgbClr val="FFFFFF"/>
                </a:highlight>
              </a:rPr>
              <a:t>promise </a:t>
            </a:r>
            <a:r>
              <a:rPr lang="en-GB" sz="1200">
                <a:solidFill>
                  <a:srgbClr val="000000"/>
                </a:solidFill>
                <a:highlight>
                  <a:srgbClr val="FFFFFF"/>
                </a:highlight>
              </a:rPr>
              <a:t>= </a:t>
            </a:r>
            <a:r>
              <a:rPr b="1" lang="en-GB" sz="1200">
                <a:solidFill>
                  <a:srgbClr val="000080"/>
                </a:solidFill>
                <a:highlight>
                  <a:srgbClr val="FFFFFF"/>
                </a:highlight>
              </a:rPr>
              <a:t>new </a:t>
            </a:r>
            <a:r>
              <a:rPr lang="en-GB" sz="1200">
                <a:solidFill>
                  <a:srgbClr val="000000"/>
                </a:solidFill>
                <a:highlight>
                  <a:srgbClr val="FFFFFF"/>
                </a:highlight>
              </a:rPr>
              <a:t>Promise(</a:t>
            </a:r>
            <a:r>
              <a:rPr b="1" lang="en-GB" sz="1200">
                <a:solidFill>
                  <a:srgbClr val="000080"/>
                </a:solidFill>
                <a:highlight>
                  <a:srgbClr val="FFFFFF"/>
                </a:highlight>
              </a:rPr>
              <a:t>function </a:t>
            </a:r>
            <a:r>
              <a:rPr lang="en-GB" sz="1200">
                <a:solidFill>
                  <a:srgbClr val="000000"/>
                </a:solidFill>
                <a:highlight>
                  <a:srgbClr val="FFFFFF"/>
                </a:highlight>
              </a:rPr>
              <a:t>(resolve, reject) {</a:t>
            </a:r>
          </a:p>
          <a:p>
            <a:pPr lvl="0" rtl="0">
              <a:lnSpc>
                <a:spcPct val="100000"/>
              </a:lnSpc>
              <a:spcBef>
                <a:spcPts val="0"/>
              </a:spcBef>
              <a:spcAft>
                <a:spcPts val="0"/>
              </a:spcAft>
              <a:buNone/>
            </a:pPr>
            <a:r>
              <a:rPr lang="en-GB" sz="1200">
                <a:solidFill>
                  <a:srgbClr val="000000"/>
                </a:solidFill>
                <a:highlight>
                  <a:srgbClr val="FFFFFF"/>
                </a:highlight>
              </a:rPr>
              <a: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'Processing request...'</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setTimeout</a:t>
            </a:r>
            <a:r>
              <a:rPr lang="en-GB" sz="1200">
                <a:solidFill>
                  <a:srgbClr val="000000"/>
                </a:solidFill>
                <a:highlight>
                  <a:srgbClr val="FFFFFF"/>
                </a:highlight>
              </a:rPr>
              <a:t>(</a:t>
            </a:r>
            <a:r>
              <a:rPr b="1" lang="en-GB" sz="1200">
                <a:solidFill>
                  <a:srgbClr val="000080"/>
                </a:solidFill>
                <a:highlight>
                  <a:srgbClr val="FFFFFF"/>
                </a:highlight>
              </a:rPr>
              <a:t>function </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660E7A"/>
                </a:solidFill>
                <a:highlight>
                  <a:srgbClr val="FFFFFF"/>
                </a:highlight>
              </a:rPr>
              <a:t>Math</a:t>
            </a:r>
            <a:r>
              <a:rPr lang="en-GB" sz="1200">
                <a:solidFill>
                  <a:srgbClr val="000000"/>
                </a:solidFill>
                <a:highlight>
                  <a:srgbClr val="FFFFFF"/>
                </a:highlight>
              </a:rPr>
              <a:t>.</a:t>
            </a:r>
            <a:r>
              <a:rPr lang="en-GB" sz="1200">
                <a:solidFill>
                  <a:srgbClr val="7A7A43"/>
                </a:solidFill>
                <a:highlight>
                  <a:srgbClr val="FFFFFF"/>
                </a:highlight>
              </a:rPr>
              <a:t>random</a:t>
            </a:r>
            <a:r>
              <a:rPr lang="en-GB" sz="1200">
                <a:solidFill>
                  <a:srgbClr val="000000"/>
                </a:solidFill>
                <a:highlight>
                  <a:srgbClr val="FFFFFF"/>
                </a:highlight>
              </a:rPr>
              <a:t>() &gt; </a:t>
            </a:r>
            <a:r>
              <a:rPr lang="en-GB" sz="1200">
                <a:solidFill>
                  <a:srgbClr val="0000FF"/>
                </a:solidFill>
                <a:highlight>
                  <a:srgbClr val="FFFFFF"/>
                </a:highlight>
              </a:rPr>
              <a:t>.5 </a:t>
            </a:r>
            <a:r>
              <a:rPr lang="en-GB" sz="1200">
                <a:solidFill>
                  <a:srgbClr val="000000"/>
                </a:solidFill>
                <a:highlight>
                  <a:srgbClr val="FFFFFF"/>
                </a:highlight>
              </a:rPr>
              <a:t>? resolve({}) : reject(</a:t>
            </a:r>
            <a:r>
              <a:rPr b="1" lang="en-GB" sz="1200">
                <a:solidFill>
                  <a:srgbClr val="008000"/>
                </a:solidFill>
                <a:highlight>
                  <a:srgbClr val="FFFFFF"/>
                </a:highlight>
              </a:rPr>
              <a:t>'visa request denied'</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 </a:t>
            </a:r>
            <a:r>
              <a:rPr lang="en-GB" sz="1200">
                <a:solidFill>
                  <a:srgbClr val="0000FF"/>
                </a:solidFill>
                <a:highlight>
                  <a:srgbClr val="FFFFFF"/>
                </a:highlight>
              </a:rPr>
              <a:t>2000</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p>
          <a:p>
            <a:pPr lvl="0" rtl="0">
              <a:lnSpc>
                <a:spcPct val="100000"/>
              </a:lnSpc>
              <a:spcBef>
                <a:spcPts val="0"/>
              </a:spcBef>
              <a:spcAft>
                <a:spcPts val="0"/>
              </a:spcAft>
              <a:buNone/>
            </a:pPr>
            <a:r>
              <a:rPr lang="en-GB" sz="1200">
                <a:solidFill>
                  <a:srgbClr val="000000"/>
                </a:solidFill>
                <a:highlight>
                  <a:srgbClr val="FFFFFF"/>
                </a:highlight>
              </a:rPr>
              <a:t>   </a:t>
            </a:r>
            <a:r>
              <a:rPr b="1" lang="en-GB" sz="1200">
                <a:solidFill>
                  <a:srgbClr val="000080"/>
                </a:solidFill>
                <a:highlight>
                  <a:srgbClr val="FFFFFF"/>
                </a:highlight>
              </a:rPr>
              <a:t>return </a:t>
            </a:r>
            <a:r>
              <a:rPr lang="en-GB" sz="1200">
                <a:solidFill>
                  <a:srgbClr val="458383"/>
                </a:solidFill>
                <a:highlight>
                  <a:srgbClr val="FFFFFF"/>
                </a:highlight>
              </a:rPr>
              <a:t>promise</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a:t>
            </a:r>
          </a:p>
          <a:p>
            <a:pPr lvl="0" rtl="0">
              <a:lnSpc>
                <a:spcPct val="100000"/>
              </a:lnSpc>
              <a:spcBef>
                <a:spcPts val="0"/>
              </a:spcBef>
              <a:spcAft>
                <a:spcPts val="0"/>
              </a:spcAft>
              <a:buNone/>
            </a:pPr>
            <a:r>
              <a:rPr i="1" lang="en-GB" sz="1200">
                <a:solidFill>
                  <a:srgbClr val="000000"/>
                </a:solidFill>
                <a:highlight>
                  <a:srgbClr val="FFFFFF"/>
                </a:highlight>
              </a:rPr>
              <a:t>applyForVisa</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then</a:t>
            </a:r>
            <a:r>
              <a:rPr lang="en-GB" sz="1200">
                <a:solidFill>
                  <a:srgbClr val="000000"/>
                </a:solidFill>
                <a:highlight>
                  <a:srgbClr val="FFFFFF"/>
                </a:highlight>
              </a:rPr>
              <a:t>(visa =&gt;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log</a:t>
            </a:r>
            <a:r>
              <a:rPr lang="en-GB" sz="1200">
                <a:solidFill>
                  <a:srgbClr val="000000"/>
                </a:solidFill>
                <a:highlight>
                  <a:srgbClr val="FFFFFF"/>
                </a:highlight>
              </a:rPr>
              <a:t>(</a:t>
            </a:r>
            <a:r>
              <a:rPr b="1" lang="en-GB" sz="1200">
                <a:solidFill>
                  <a:srgbClr val="008000"/>
                </a:solidFill>
                <a:highlight>
                  <a:srgbClr val="FFFFFF"/>
                </a:highlight>
              </a:rPr>
              <a:t>"got visa"</a:t>
            </a:r>
            <a:r>
              <a:rPr lang="en-GB" sz="1200">
                <a:solidFill>
                  <a:srgbClr val="000000"/>
                </a:solidFill>
                <a:highlight>
                  <a:srgbClr val="FFFFFF"/>
                </a:highlight>
              </a:rPr>
              <a:t>))</a:t>
            </a:r>
          </a:p>
          <a:p>
            <a:pPr lvl="0" rtl="0">
              <a:lnSpc>
                <a:spcPct val="100000"/>
              </a:lnSpc>
              <a:spcBef>
                <a:spcPts val="0"/>
              </a:spcBef>
              <a:spcAft>
                <a:spcPts val="0"/>
              </a:spcAft>
              <a:buNone/>
            </a:pPr>
            <a:r>
              <a:rPr lang="en-GB" sz="1200">
                <a:solidFill>
                  <a:srgbClr val="000000"/>
                </a:solidFill>
                <a:highlight>
                  <a:srgbClr val="FFFFFF"/>
                </a:highlight>
              </a:rPr>
              <a:t>   .</a:t>
            </a:r>
            <a:r>
              <a:rPr lang="en-GB" sz="1200">
                <a:solidFill>
                  <a:srgbClr val="7A7A43"/>
                </a:solidFill>
                <a:highlight>
                  <a:srgbClr val="FFFFFF"/>
                </a:highlight>
              </a:rPr>
              <a:t>catch</a:t>
            </a:r>
            <a:r>
              <a:rPr lang="en-GB" sz="1200">
                <a:solidFill>
                  <a:srgbClr val="000000"/>
                </a:solidFill>
                <a:highlight>
                  <a:srgbClr val="FFFFFF"/>
                </a:highlight>
              </a:rPr>
              <a:t>(error =&gt; </a:t>
            </a:r>
            <a:r>
              <a:rPr b="1" i="1" lang="en-GB" sz="1200">
                <a:solidFill>
                  <a:srgbClr val="660E7A"/>
                </a:solidFill>
                <a:highlight>
                  <a:srgbClr val="FFFFFF"/>
                </a:highlight>
              </a:rPr>
              <a:t>console</a:t>
            </a:r>
            <a:r>
              <a:rPr lang="en-GB" sz="1200">
                <a:solidFill>
                  <a:srgbClr val="000000"/>
                </a:solidFill>
                <a:highlight>
                  <a:srgbClr val="FFFFFF"/>
                </a:highlight>
              </a:rPr>
              <a:t>.</a:t>
            </a:r>
            <a:r>
              <a:rPr lang="en-GB" sz="1200">
                <a:solidFill>
                  <a:srgbClr val="7A7A43"/>
                </a:solidFill>
                <a:highlight>
                  <a:srgbClr val="FFFFFF"/>
                </a:highlight>
              </a:rPr>
              <a:t>error</a:t>
            </a:r>
            <a:r>
              <a:rPr lang="en-GB" sz="1200">
                <a:solidFill>
                  <a:srgbClr val="000000"/>
                </a:solidFill>
                <a:highlight>
                  <a:srgbClr val="FFFFFF"/>
                </a:highlight>
              </a:rPr>
              <a:t>(error));</a:t>
            </a:r>
          </a:p>
        </p:txBody>
      </p:sp>
      <p:sp>
        <p:nvSpPr>
          <p:cNvPr id="271" name="Shape 271"/>
          <p:cNvSpPr txBox="1"/>
          <p:nvPr/>
        </p:nvSpPr>
        <p:spPr>
          <a:xfrm>
            <a:off x="308425"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Without promise</a:t>
            </a:r>
          </a:p>
        </p:txBody>
      </p:sp>
      <p:sp>
        <p:nvSpPr>
          <p:cNvPr id="272" name="Shape 272"/>
          <p:cNvSpPr txBox="1"/>
          <p:nvPr/>
        </p:nvSpPr>
        <p:spPr>
          <a:xfrm>
            <a:off x="4776900"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 promise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idx="1" type="body"/>
          </p:nvPr>
        </p:nvSpPr>
        <p:spPr>
          <a:xfrm>
            <a:off x="311700" y="1153675"/>
            <a:ext cx="4055400" cy="38217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0"/>
              </a:spcAft>
              <a:buNone/>
            </a:pPr>
            <a:r>
              <a:rPr b="1" lang="en-GB" sz="1000">
                <a:solidFill>
                  <a:srgbClr val="000080"/>
                </a:solidFill>
                <a:latin typeface="Calibri"/>
                <a:ea typeface="Calibri"/>
                <a:cs typeface="Calibri"/>
                <a:sym typeface="Calibri"/>
              </a:rPr>
              <a:t>function </a:t>
            </a:r>
            <a:r>
              <a:rPr i="1" lang="en-GB" sz="1000">
                <a:solidFill>
                  <a:srgbClr val="000000"/>
                </a:solidFill>
                <a:latin typeface="Calibri"/>
                <a:ea typeface="Calibri"/>
                <a:cs typeface="Calibri"/>
                <a:sym typeface="Calibri"/>
              </a:rPr>
              <a:t>applyForVisa</a:t>
            </a:r>
            <a:r>
              <a:rPr lang="en-GB" sz="1000">
                <a:solidFill>
                  <a:srgbClr val="000000"/>
                </a:solidFill>
                <a:latin typeface="Calibri"/>
                <a:ea typeface="Calibri"/>
                <a:cs typeface="Calibri"/>
                <a:sym typeface="Calibri"/>
              </a:rPr>
              <a:t>(documents, resolve, reject) {</a:t>
            </a:r>
          </a:p>
          <a:p>
            <a:pPr indent="457200" lvl="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'Processing request...'</a:t>
            </a:r>
            <a:r>
              <a:rPr lang="en-GB" sz="1000">
                <a:solidFill>
                  <a:srgbClr val="000000"/>
                </a:solidFill>
                <a:latin typeface="Calibri"/>
                <a:ea typeface="Calibri"/>
                <a:cs typeface="Calibri"/>
                <a:sym typeface="Calibri"/>
              </a:rPr>
              <a:t>);</a:t>
            </a:r>
          </a:p>
          <a:p>
            <a:pPr indent="457200" lvl="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lang="en-GB" sz="1000">
                <a:solidFill>
                  <a:srgbClr val="7A7A43"/>
                </a:solidFill>
                <a:latin typeface="Calibri"/>
                <a:ea typeface="Calibri"/>
                <a:cs typeface="Calibri"/>
                <a:sym typeface="Calibri"/>
              </a:rPr>
              <a:t>setTimeout</a:t>
            </a:r>
            <a:r>
              <a:rPr lang="en-GB" sz="1000">
                <a:solidFill>
                  <a:srgbClr val="000000"/>
                </a:solidFill>
                <a:latin typeface="Calibri"/>
                <a:ea typeface="Calibri"/>
                <a:cs typeface="Calibri"/>
                <a:sym typeface="Calibri"/>
              </a:rPr>
              <a:t>(</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a:t>
            </a:r>
          </a:p>
          <a:p>
            <a:pPr indent="45720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660E7A"/>
                </a:solidFill>
                <a:latin typeface="Calibri"/>
                <a:ea typeface="Calibri"/>
                <a:cs typeface="Calibri"/>
                <a:sym typeface="Calibri"/>
              </a:rPr>
              <a:t>Math</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random</a:t>
            </a:r>
            <a:r>
              <a:rPr lang="en-GB" sz="1000">
                <a:solidFill>
                  <a:srgbClr val="000000"/>
                </a:solidFill>
                <a:latin typeface="Calibri"/>
                <a:ea typeface="Calibri"/>
                <a:cs typeface="Calibri"/>
                <a:sym typeface="Calibri"/>
              </a:rPr>
              <a:t>() &gt; </a:t>
            </a:r>
            <a:r>
              <a:rPr lang="en-GB" sz="1000">
                <a:solidFill>
                  <a:srgbClr val="0000FF"/>
                </a:solidFill>
                <a:latin typeface="Calibri"/>
                <a:ea typeface="Calibri"/>
                <a:cs typeface="Calibri"/>
                <a:sym typeface="Calibri"/>
              </a:rPr>
              <a:t>.5 </a:t>
            </a:r>
            <a:r>
              <a:rPr lang="en-GB" sz="1000">
                <a:solidFill>
                  <a:srgbClr val="000000"/>
                </a:solidFill>
                <a:latin typeface="Calibri"/>
                <a:ea typeface="Calibri"/>
                <a:cs typeface="Calibri"/>
                <a:sym typeface="Calibri"/>
              </a:rPr>
              <a:t>? resolve({}) : reject(</a:t>
            </a:r>
            <a:r>
              <a:rPr b="1" lang="en-GB" sz="1000">
                <a:solidFill>
                  <a:srgbClr val="008000"/>
                </a:solidFill>
                <a:latin typeface="Calibri"/>
                <a:ea typeface="Calibri"/>
                <a:cs typeface="Calibri"/>
                <a:sym typeface="Calibri"/>
              </a:rPr>
              <a:t>'visa request denied'</a:t>
            </a:r>
            <a:r>
              <a:rPr lang="en-GB" sz="1000">
                <a:solidFill>
                  <a:srgbClr val="000000"/>
                </a:solidFill>
                <a:latin typeface="Calibri"/>
                <a:ea typeface="Calibri"/>
                <a:cs typeface="Calibri"/>
                <a:sym typeface="Calibri"/>
              </a:rPr>
              <a:t>)</a:t>
            </a:r>
          </a:p>
          <a:p>
            <a:pPr indent="457200" lvl="0" rtl="0">
              <a:lnSpc>
                <a:spcPct val="100000"/>
              </a:lnSpc>
              <a:spcBef>
                <a:spcPts val="0"/>
              </a:spcBef>
              <a:spcAft>
                <a:spcPts val="0"/>
              </a:spcAft>
              <a:buNone/>
            </a:pPr>
            <a:r>
              <a:rPr lang="en-GB" sz="1000">
                <a:solidFill>
                  <a:srgbClr val="000000"/>
                </a:solidFill>
                <a:latin typeface="Calibri"/>
                <a:ea typeface="Calibri"/>
                <a:cs typeface="Calibri"/>
                <a:sym typeface="Calibri"/>
              </a:rPr>
              <a:t>   }, </a:t>
            </a:r>
            <a:r>
              <a:rPr lang="en-GB" sz="1000">
                <a:solidFill>
                  <a:srgbClr val="0000FF"/>
                </a:solidFill>
                <a:latin typeface="Calibri"/>
                <a:ea typeface="Calibri"/>
                <a:cs typeface="Calibri"/>
                <a:sym typeface="Calibri"/>
              </a:rPr>
              <a:t>2000</a:t>
            </a:r>
            <a:r>
              <a:rPr lang="en-GB" sz="1000">
                <a:solidFill>
                  <a:srgbClr val="000000"/>
                </a:solidFill>
                <a:latin typeface="Calibri"/>
                <a:ea typeface="Calibri"/>
                <a:cs typeface="Calibri"/>
                <a:sym typeface="Calibri"/>
              </a:rPr>
              <a:t>);</a:t>
            </a:r>
          </a:p>
          <a:p>
            <a:pPr lvl="0" rtl="0">
              <a:lnSpc>
                <a:spcPct val="100000"/>
              </a:lnSpc>
              <a:spcBef>
                <a:spcPts val="0"/>
              </a:spcBef>
              <a:spcAft>
                <a:spcPts val="0"/>
              </a:spcAft>
              <a:buNone/>
            </a:pPr>
            <a:r>
              <a:rPr lang="en-GB" sz="1000">
                <a:solidFill>
                  <a:srgbClr val="000000"/>
                </a:solidFill>
                <a:latin typeface="Calibri"/>
                <a:ea typeface="Calibri"/>
                <a:cs typeface="Calibri"/>
                <a:sym typeface="Calibri"/>
              </a:rPr>
              <a:t>}</a:t>
            </a:r>
          </a:p>
          <a:p>
            <a:pPr lvl="0" rtl="0">
              <a:lnSpc>
                <a:spcPct val="100000"/>
              </a:lnSpc>
              <a:spcBef>
                <a:spcPts val="0"/>
              </a:spcBef>
              <a:spcAft>
                <a:spcPts val="0"/>
              </a:spcAft>
              <a:buNone/>
            </a:pPr>
            <a:r>
              <a:rPr b="1" lang="en-GB" sz="1000">
                <a:solidFill>
                  <a:srgbClr val="000080"/>
                </a:solidFill>
                <a:latin typeface="Calibri"/>
                <a:ea typeface="Calibri"/>
                <a:cs typeface="Calibri"/>
                <a:sym typeface="Calibri"/>
              </a:rPr>
              <a:t>function </a:t>
            </a:r>
            <a:r>
              <a:rPr i="1" lang="en-GB" sz="1000">
                <a:solidFill>
                  <a:srgbClr val="000000"/>
                </a:solidFill>
                <a:latin typeface="Calibri"/>
                <a:ea typeface="Calibri"/>
                <a:cs typeface="Calibri"/>
                <a:sym typeface="Calibri"/>
              </a:rPr>
              <a:t>bookHotel</a:t>
            </a:r>
            <a:r>
              <a:rPr lang="en-GB" sz="1000">
                <a:solidFill>
                  <a:srgbClr val="000000"/>
                </a:solidFill>
                <a:latin typeface="Calibri"/>
                <a:ea typeface="Calibri"/>
                <a:cs typeface="Calibri"/>
                <a:sym typeface="Calibri"/>
              </a:rPr>
              <a:t>() {}</a:t>
            </a:r>
          </a:p>
          <a:p>
            <a:pPr lvl="0" rtl="0">
              <a:lnSpc>
                <a:spcPct val="100000"/>
              </a:lnSpc>
              <a:spcBef>
                <a:spcPts val="0"/>
              </a:spcBef>
              <a:spcAft>
                <a:spcPts val="0"/>
              </a:spcAft>
              <a:buNone/>
            </a:pPr>
            <a:r>
              <a:rPr b="1" lang="en-GB" sz="1000">
                <a:solidFill>
                  <a:srgbClr val="000080"/>
                </a:solidFill>
                <a:latin typeface="Calibri"/>
                <a:ea typeface="Calibri"/>
                <a:cs typeface="Calibri"/>
                <a:sym typeface="Calibri"/>
              </a:rPr>
              <a:t>function </a:t>
            </a:r>
            <a:r>
              <a:rPr i="1" lang="en-GB" sz="1000">
                <a:solidFill>
                  <a:srgbClr val="000000"/>
                </a:solidFill>
                <a:latin typeface="Calibri"/>
                <a:ea typeface="Calibri"/>
                <a:cs typeface="Calibri"/>
                <a:sym typeface="Calibri"/>
              </a:rPr>
              <a:t>buyTickets</a:t>
            </a:r>
            <a:r>
              <a:rPr lang="en-GB" sz="1000">
                <a:solidFill>
                  <a:srgbClr val="000000"/>
                </a:solidFill>
                <a:latin typeface="Calibri"/>
                <a:ea typeface="Calibri"/>
                <a:cs typeface="Calibri"/>
                <a:sym typeface="Calibri"/>
              </a:rPr>
              <a:t>() {}</a:t>
            </a:r>
          </a:p>
          <a:p>
            <a:pPr lvl="0" rtl="0">
              <a:lnSpc>
                <a:spcPct val="100000"/>
              </a:lnSpc>
              <a:spcBef>
                <a:spcPts val="0"/>
              </a:spcBef>
              <a:spcAft>
                <a:spcPts val="0"/>
              </a:spcAft>
              <a:buNone/>
            </a:pPr>
            <a:r>
              <a:rPr i="1" lang="en-GB" sz="1000">
                <a:solidFill>
                  <a:srgbClr val="000000"/>
                </a:solidFill>
                <a:latin typeface="Calibri"/>
                <a:ea typeface="Calibri"/>
                <a:cs typeface="Calibri"/>
                <a:sym typeface="Calibri"/>
              </a:rPr>
              <a:t>applyForVisa</a:t>
            </a: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(visa) {</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'got visa'</a:t>
            </a:r>
            <a:r>
              <a:rPr lang="en-GB" sz="1000">
                <a:solidFill>
                  <a:srgbClr val="000000"/>
                </a:solidFill>
                <a:latin typeface="Calibri"/>
                <a:ea typeface="Calibri"/>
                <a:cs typeface="Calibri"/>
                <a:sym typeface="Calibri"/>
              </a:rPr>
              <a:t>);</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i="1" lang="en-GB" sz="1000">
                <a:solidFill>
                  <a:srgbClr val="000000"/>
                </a:solidFill>
                <a:latin typeface="Calibri"/>
                <a:ea typeface="Calibri"/>
                <a:cs typeface="Calibri"/>
                <a:sym typeface="Calibri"/>
              </a:rPr>
              <a:t>bookHotel</a:t>
            </a:r>
            <a:r>
              <a:rPr lang="en-GB" sz="1000">
                <a:solidFill>
                  <a:srgbClr val="000000"/>
                </a:solidFill>
                <a:latin typeface="Calibri"/>
                <a:ea typeface="Calibri"/>
                <a:cs typeface="Calibri"/>
                <a:sym typeface="Calibri"/>
              </a:rPr>
              <a:t>(visa,</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(reservation) {</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'got hotel reservation'</a:t>
            </a:r>
            <a:r>
              <a:rPr lang="en-GB" sz="1000">
                <a:solidFill>
                  <a:srgbClr val="000000"/>
                </a:solidFill>
                <a:latin typeface="Calibri"/>
                <a:ea typeface="Calibri"/>
                <a:cs typeface="Calibri"/>
                <a:sym typeface="Calibri"/>
              </a:rPr>
              <a:t>);</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i="1" lang="en-GB" sz="1000">
                <a:solidFill>
                  <a:srgbClr val="000000"/>
                </a:solidFill>
                <a:latin typeface="Calibri"/>
                <a:ea typeface="Calibri"/>
                <a:cs typeface="Calibri"/>
                <a:sym typeface="Calibri"/>
              </a:rPr>
              <a:t>buyTickets</a:t>
            </a:r>
            <a:r>
              <a:rPr lang="en-GB" sz="1000">
                <a:solidFill>
                  <a:srgbClr val="000000"/>
                </a:solidFill>
                <a:latin typeface="Calibri"/>
                <a:ea typeface="Calibri"/>
                <a:cs typeface="Calibri"/>
                <a:sym typeface="Calibri"/>
              </a:rPr>
              <a:t>(reservation,</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(tickets) {</a:t>
            </a:r>
          </a:p>
          <a:p>
            <a:pPr indent="0" lvl="0" marL="13716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log</a:t>
            </a:r>
            <a:r>
              <a:rPr lang="en-GB" sz="1000">
                <a:solidFill>
                  <a:srgbClr val="000000"/>
                </a:solidFill>
                <a:latin typeface="Calibri"/>
                <a:ea typeface="Calibri"/>
                <a:cs typeface="Calibri"/>
                <a:sym typeface="Calibri"/>
              </a:rPr>
              <a:t>(</a:t>
            </a:r>
            <a:r>
              <a:rPr b="1" lang="en-GB" sz="1000">
                <a:solidFill>
                  <a:srgbClr val="008000"/>
                </a:solidFill>
                <a:latin typeface="Calibri"/>
                <a:ea typeface="Calibri"/>
                <a:cs typeface="Calibri"/>
                <a:sym typeface="Calibri"/>
              </a:rPr>
              <a:t>'got tickets'</a:t>
            </a:r>
            <a:r>
              <a:rPr lang="en-GB" sz="1000">
                <a:solidFill>
                  <a:srgbClr val="000000"/>
                </a:solidFill>
                <a:latin typeface="Calibri"/>
                <a:ea typeface="Calibri"/>
                <a:cs typeface="Calibri"/>
                <a:sym typeface="Calibri"/>
              </a:rPr>
              <a:t>);</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(reason) {</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error</a:t>
            </a:r>
            <a:r>
              <a:rPr lang="en-GB" sz="1000">
                <a:solidFill>
                  <a:srgbClr val="000000"/>
                </a:solidFill>
                <a:latin typeface="Calibri"/>
                <a:ea typeface="Calibri"/>
                <a:cs typeface="Calibri"/>
                <a:sym typeface="Calibri"/>
              </a:rPr>
              <a:t>(reason);</a:t>
            </a:r>
          </a:p>
          <a:p>
            <a:pPr lvl="0" rtl="0">
              <a:lnSpc>
                <a:spcPct val="100000"/>
              </a:lnSpc>
              <a:spcBef>
                <a:spcPts val="0"/>
              </a:spcBef>
              <a:spcAft>
                <a:spcPts val="0"/>
              </a:spcAft>
              <a:buNone/>
            </a:pPr>
            <a:r>
              <a:rPr lang="en-GB" sz="1000">
                <a:solidFill>
                  <a:srgbClr val="000000"/>
                </a:solidFill>
                <a:latin typeface="Calibri"/>
                <a:ea typeface="Calibri"/>
                <a:cs typeface="Calibri"/>
                <a:sym typeface="Calibri"/>
              </a:rPr>
              <a:t>      		        })</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(reason) {</a:t>
            </a:r>
          </a:p>
          <a:p>
            <a:pPr indent="0" lvl="0" marL="9144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error</a:t>
            </a:r>
            <a:r>
              <a:rPr lang="en-GB" sz="1000">
                <a:solidFill>
                  <a:srgbClr val="000000"/>
                </a:solidFill>
                <a:latin typeface="Calibri"/>
                <a:ea typeface="Calibri"/>
                <a:cs typeface="Calibri"/>
                <a:sym typeface="Calibri"/>
              </a:rPr>
              <a:t>(reason);</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p>
          <a:p>
            <a:pPr lvl="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lang="en-GB" sz="1000">
                <a:solidFill>
                  <a:srgbClr val="000080"/>
                </a:solidFill>
                <a:latin typeface="Calibri"/>
                <a:ea typeface="Calibri"/>
                <a:cs typeface="Calibri"/>
                <a:sym typeface="Calibri"/>
              </a:rPr>
              <a:t>function </a:t>
            </a:r>
            <a:r>
              <a:rPr lang="en-GB" sz="1000">
                <a:solidFill>
                  <a:srgbClr val="000000"/>
                </a:solidFill>
                <a:latin typeface="Calibri"/>
                <a:ea typeface="Calibri"/>
                <a:cs typeface="Calibri"/>
                <a:sym typeface="Calibri"/>
              </a:rPr>
              <a:t>(reason) {</a:t>
            </a:r>
          </a:p>
          <a:p>
            <a:pPr indent="0" lvl="0" marL="457200" rtl="0">
              <a:lnSpc>
                <a:spcPct val="100000"/>
              </a:lnSpc>
              <a:spcBef>
                <a:spcPts val="0"/>
              </a:spcBef>
              <a:spcAft>
                <a:spcPts val="0"/>
              </a:spcAft>
              <a:buNone/>
            </a:pPr>
            <a:r>
              <a:rPr lang="en-GB" sz="1000">
                <a:solidFill>
                  <a:srgbClr val="000000"/>
                </a:solidFill>
                <a:latin typeface="Calibri"/>
                <a:ea typeface="Calibri"/>
                <a:cs typeface="Calibri"/>
                <a:sym typeface="Calibri"/>
              </a:rPr>
              <a:t>   </a:t>
            </a:r>
            <a:r>
              <a:rPr b="1" i="1" lang="en-GB" sz="1000">
                <a:solidFill>
                  <a:srgbClr val="660E7A"/>
                </a:solidFill>
                <a:latin typeface="Calibri"/>
                <a:ea typeface="Calibri"/>
                <a:cs typeface="Calibri"/>
                <a:sym typeface="Calibri"/>
              </a:rPr>
              <a:t>console</a:t>
            </a:r>
            <a:r>
              <a:rPr lang="en-GB" sz="1000">
                <a:solidFill>
                  <a:srgbClr val="000000"/>
                </a:solidFill>
                <a:latin typeface="Calibri"/>
                <a:ea typeface="Calibri"/>
                <a:cs typeface="Calibri"/>
                <a:sym typeface="Calibri"/>
              </a:rPr>
              <a:t>.</a:t>
            </a:r>
            <a:r>
              <a:rPr lang="en-GB" sz="1000">
                <a:solidFill>
                  <a:srgbClr val="7A7A43"/>
                </a:solidFill>
                <a:latin typeface="Calibri"/>
                <a:ea typeface="Calibri"/>
                <a:cs typeface="Calibri"/>
                <a:sym typeface="Calibri"/>
              </a:rPr>
              <a:t>error</a:t>
            </a:r>
            <a:r>
              <a:rPr lang="en-GB" sz="1000">
                <a:solidFill>
                  <a:srgbClr val="000000"/>
                </a:solidFill>
                <a:latin typeface="Calibri"/>
                <a:ea typeface="Calibri"/>
                <a:cs typeface="Calibri"/>
                <a:sym typeface="Calibri"/>
              </a:rPr>
              <a:t>(reason);</a:t>
            </a:r>
          </a:p>
          <a:p>
            <a:pPr lvl="0" rtl="0">
              <a:lnSpc>
                <a:spcPct val="100000"/>
              </a:lnSpc>
              <a:spcBef>
                <a:spcPts val="0"/>
              </a:spcBef>
              <a:spcAft>
                <a:spcPts val="0"/>
              </a:spcAft>
              <a:buNone/>
            </a:pPr>
            <a:r>
              <a:rPr lang="en-GB" sz="1000">
                <a:solidFill>
                  <a:srgbClr val="000000"/>
                </a:solidFill>
                <a:latin typeface="Calibri"/>
                <a:ea typeface="Calibri"/>
                <a:cs typeface="Calibri"/>
                <a:sym typeface="Calibri"/>
              </a:rPr>
              <a:t>});</a:t>
            </a:r>
          </a:p>
        </p:txBody>
      </p:sp>
      <p:sp>
        <p:nvSpPr>
          <p:cNvPr id="278" name="Shape 278"/>
          <p:cNvSpPr txBox="1"/>
          <p:nvPr>
            <p:ph type="title"/>
          </p:nvPr>
        </p:nvSpPr>
        <p:spPr>
          <a:xfrm>
            <a:off x="311700" y="105200"/>
            <a:ext cx="8520600" cy="607800"/>
          </a:xfrm>
          <a:prstGeom prst="rect">
            <a:avLst/>
          </a:prstGeom>
        </p:spPr>
        <p:txBody>
          <a:bodyPr anchorCtr="0" anchor="t" bIns="91425" lIns="91425" rIns="91425" wrap="square" tIns="91425">
            <a:noAutofit/>
          </a:bodyPr>
          <a:lstStyle/>
          <a:p>
            <a:pPr lvl="0" rtl="0">
              <a:spcBef>
                <a:spcPts val="0"/>
              </a:spcBef>
              <a:buNone/>
            </a:pPr>
            <a:r>
              <a:rPr lang="en-GB"/>
              <a:t>Promises example</a:t>
            </a:r>
          </a:p>
        </p:txBody>
      </p:sp>
      <p:sp>
        <p:nvSpPr>
          <p:cNvPr id="279" name="Shape 279"/>
          <p:cNvSpPr txBox="1"/>
          <p:nvPr>
            <p:ph idx="1" type="body"/>
          </p:nvPr>
        </p:nvSpPr>
        <p:spPr>
          <a:xfrm>
            <a:off x="4776900" y="1153675"/>
            <a:ext cx="4055400" cy="40926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0"/>
              </a:spcAft>
              <a:buNone/>
            </a:pPr>
            <a:r>
              <a:rPr b="1" lang="en-GB" sz="1000">
                <a:solidFill>
                  <a:srgbClr val="000080"/>
                </a:solidFill>
                <a:highlight>
                  <a:srgbClr val="FFFFFF"/>
                </a:highlight>
              </a:rPr>
              <a:t>function </a:t>
            </a:r>
            <a:r>
              <a:rPr i="1" lang="en-GB" sz="1000">
                <a:solidFill>
                  <a:srgbClr val="000000"/>
                </a:solidFill>
                <a:highlight>
                  <a:srgbClr val="FFFFFF"/>
                </a:highlight>
              </a:rPr>
              <a:t>applyForVisa</a:t>
            </a:r>
            <a:r>
              <a:rPr lang="en-GB" sz="1000">
                <a:solidFill>
                  <a:srgbClr val="000000"/>
                </a:solidFill>
                <a:highlight>
                  <a:srgbClr val="FFFFFF"/>
                </a:highlight>
              </a:rPr>
              <a:t>(documents) {</a:t>
            </a:r>
          </a:p>
          <a:p>
            <a:pPr lvl="0" rtl="0">
              <a:lnSpc>
                <a:spcPct val="100000"/>
              </a:lnSpc>
              <a:spcBef>
                <a:spcPts val="0"/>
              </a:spcBef>
              <a:spcAft>
                <a:spcPts val="0"/>
              </a:spcAft>
              <a:buNone/>
            </a:pPr>
            <a:r>
              <a:rPr lang="en-GB" sz="1000">
                <a:solidFill>
                  <a:srgbClr val="000000"/>
                </a:solidFill>
                <a:highlight>
                  <a:srgbClr val="FFFFFF"/>
                </a:highlight>
              </a:rPr>
              <a:t>   </a:t>
            </a:r>
            <a:r>
              <a:rPr b="1" lang="en-GB" sz="1000">
                <a:solidFill>
                  <a:srgbClr val="000080"/>
                </a:solidFill>
                <a:highlight>
                  <a:srgbClr val="FFFFFF"/>
                </a:highlight>
              </a:rPr>
              <a:t>let </a:t>
            </a:r>
            <a:r>
              <a:rPr lang="en-GB" sz="1000">
                <a:solidFill>
                  <a:srgbClr val="458383"/>
                </a:solidFill>
                <a:highlight>
                  <a:srgbClr val="FFFFFF"/>
                </a:highlight>
              </a:rPr>
              <a:t>promise </a:t>
            </a:r>
            <a:r>
              <a:rPr lang="en-GB" sz="1000">
                <a:solidFill>
                  <a:srgbClr val="000000"/>
                </a:solidFill>
                <a:highlight>
                  <a:srgbClr val="FFFFFF"/>
                </a:highlight>
              </a:rPr>
              <a:t>= </a:t>
            </a:r>
            <a:r>
              <a:rPr b="1" lang="en-GB" sz="1000">
                <a:solidFill>
                  <a:srgbClr val="000080"/>
                </a:solidFill>
                <a:highlight>
                  <a:srgbClr val="FFFFFF"/>
                </a:highlight>
              </a:rPr>
              <a:t>new </a:t>
            </a:r>
            <a:r>
              <a:rPr lang="en-GB" sz="1000">
                <a:solidFill>
                  <a:srgbClr val="000000"/>
                </a:solidFill>
                <a:highlight>
                  <a:srgbClr val="FFFFFF"/>
                </a:highlight>
              </a:rPr>
              <a:t>Promise(</a:t>
            </a:r>
            <a:r>
              <a:rPr b="1" lang="en-GB" sz="1000">
                <a:solidFill>
                  <a:srgbClr val="000080"/>
                </a:solidFill>
                <a:highlight>
                  <a:srgbClr val="FFFFFF"/>
                </a:highlight>
              </a:rPr>
              <a:t>function </a:t>
            </a:r>
            <a:r>
              <a:rPr lang="en-GB" sz="1000">
                <a:solidFill>
                  <a:srgbClr val="000000"/>
                </a:solidFill>
                <a:highlight>
                  <a:srgbClr val="FFFFFF"/>
                </a:highlight>
              </a:rPr>
              <a:t>(resolve, reject) {</a:t>
            </a:r>
          </a:p>
          <a:p>
            <a:pPr lvl="0" rtl="0">
              <a:lnSpc>
                <a:spcPct val="100000"/>
              </a:lnSpc>
              <a:spcBef>
                <a:spcPts val="0"/>
              </a:spcBef>
              <a:spcAft>
                <a:spcPts val="0"/>
              </a:spcAft>
              <a:buNone/>
            </a:pPr>
            <a:r>
              <a:rPr lang="en-GB" sz="1000">
                <a:solidFill>
                  <a:srgbClr val="000000"/>
                </a:solidFill>
                <a:highlight>
                  <a:srgbClr val="FFFFFF"/>
                </a:highlight>
              </a:rPr>
              <a:t>       </a:t>
            </a:r>
            <a:r>
              <a:rPr b="1" i="1" lang="en-GB" sz="1000">
                <a:solidFill>
                  <a:srgbClr val="660E7A"/>
                </a:solidFill>
                <a:highlight>
                  <a:srgbClr val="FFFFFF"/>
                </a:highlight>
              </a:rPr>
              <a:t>console</a:t>
            </a:r>
            <a:r>
              <a:rPr lang="en-GB" sz="1000">
                <a:solidFill>
                  <a:srgbClr val="000000"/>
                </a:solidFill>
                <a:highlight>
                  <a:srgbClr val="FFFFFF"/>
                </a:highlight>
              </a:rPr>
              <a:t>.</a:t>
            </a:r>
            <a:r>
              <a:rPr lang="en-GB" sz="1000">
                <a:solidFill>
                  <a:srgbClr val="7A7A43"/>
                </a:solidFill>
                <a:highlight>
                  <a:srgbClr val="FFFFFF"/>
                </a:highlight>
              </a:rPr>
              <a:t>log</a:t>
            </a:r>
            <a:r>
              <a:rPr lang="en-GB" sz="1000">
                <a:solidFill>
                  <a:srgbClr val="000000"/>
                </a:solidFill>
                <a:highlight>
                  <a:srgbClr val="FFFFFF"/>
                </a:highlight>
              </a:rPr>
              <a:t>(</a:t>
            </a:r>
            <a:r>
              <a:rPr b="1" lang="en-GB" sz="1000">
                <a:solidFill>
                  <a:srgbClr val="008000"/>
                </a:solidFill>
                <a:highlight>
                  <a:srgbClr val="FFFFFF"/>
                </a:highlight>
              </a:rPr>
              <a:t>'Processing request...'</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a:t>
            </a:r>
            <a:r>
              <a:rPr lang="en-GB" sz="1000">
                <a:solidFill>
                  <a:srgbClr val="7A7A43"/>
                </a:solidFill>
                <a:highlight>
                  <a:srgbClr val="FFFFFF"/>
                </a:highlight>
              </a:rPr>
              <a:t>setTimeout</a:t>
            </a:r>
            <a:r>
              <a:rPr lang="en-GB" sz="1000">
                <a:solidFill>
                  <a:srgbClr val="000000"/>
                </a:solidFill>
                <a:highlight>
                  <a:srgbClr val="FFFFFF"/>
                </a:highlight>
              </a:rPr>
              <a:t>(</a:t>
            </a:r>
            <a:r>
              <a:rPr b="1" lang="en-GB" sz="1000">
                <a:solidFill>
                  <a:srgbClr val="000080"/>
                </a:solidFill>
                <a:highlight>
                  <a:srgbClr val="FFFFFF"/>
                </a:highlight>
              </a:rPr>
              <a:t>function </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a:t>
            </a:r>
            <a:r>
              <a:rPr b="1" lang="en-GB" sz="1000">
                <a:solidFill>
                  <a:srgbClr val="660E7A"/>
                </a:solidFill>
                <a:highlight>
                  <a:srgbClr val="FFFFFF"/>
                </a:highlight>
              </a:rPr>
              <a:t>Math</a:t>
            </a:r>
            <a:r>
              <a:rPr lang="en-GB" sz="1000">
                <a:solidFill>
                  <a:srgbClr val="000000"/>
                </a:solidFill>
                <a:highlight>
                  <a:srgbClr val="FFFFFF"/>
                </a:highlight>
              </a:rPr>
              <a:t>.</a:t>
            </a:r>
            <a:r>
              <a:rPr lang="en-GB" sz="1000">
                <a:solidFill>
                  <a:srgbClr val="7A7A43"/>
                </a:solidFill>
                <a:highlight>
                  <a:srgbClr val="FFFFFF"/>
                </a:highlight>
              </a:rPr>
              <a:t>random</a:t>
            </a:r>
            <a:r>
              <a:rPr lang="en-GB" sz="1000">
                <a:solidFill>
                  <a:srgbClr val="000000"/>
                </a:solidFill>
                <a:highlight>
                  <a:srgbClr val="FFFFFF"/>
                </a:highlight>
              </a:rPr>
              <a:t>() &gt; </a:t>
            </a:r>
            <a:r>
              <a:rPr lang="en-GB" sz="1000">
                <a:solidFill>
                  <a:srgbClr val="0000FF"/>
                </a:solidFill>
                <a:highlight>
                  <a:srgbClr val="FFFFFF"/>
                </a:highlight>
              </a:rPr>
              <a:t>.5 </a:t>
            </a:r>
            <a:r>
              <a:rPr lang="en-GB" sz="1000">
                <a:solidFill>
                  <a:srgbClr val="000000"/>
                </a:solidFill>
                <a:highlight>
                  <a:srgbClr val="FFFFFF"/>
                </a:highlight>
              </a:rPr>
              <a:t>? resolve({}) : reject(</a:t>
            </a:r>
            <a:r>
              <a:rPr b="1" lang="en-GB" sz="1000">
                <a:solidFill>
                  <a:srgbClr val="008000"/>
                </a:solidFill>
                <a:highlight>
                  <a:srgbClr val="FFFFFF"/>
                </a:highlight>
              </a:rPr>
              <a:t>'visa request denied'</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 </a:t>
            </a:r>
            <a:r>
              <a:rPr lang="en-GB" sz="1000">
                <a:solidFill>
                  <a:srgbClr val="0000FF"/>
                </a:solidFill>
                <a:highlight>
                  <a:srgbClr val="FFFFFF"/>
                </a:highlight>
              </a:rPr>
              <a:t>2000</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a:t>
            </a:r>
          </a:p>
          <a:p>
            <a:pPr lvl="0" rtl="0">
              <a:lnSpc>
                <a:spcPct val="100000"/>
              </a:lnSpc>
              <a:spcBef>
                <a:spcPts val="0"/>
              </a:spcBef>
              <a:spcAft>
                <a:spcPts val="0"/>
              </a:spcAft>
              <a:buNone/>
            </a:pPr>
            <a:r>
              <a:rPr lang="en-GB" sz="1000">
                <a:solidFill>
                  <a:srgbClr val="000000"/>
                </a:solidFill>
                <a:highlight>
                  <a:srgbClr val="FFFFFF"/>
                </a:highlight>
              </a:rPr>
              <a:t>   </a:t>
            </a:r>
            <a:r>
              <a:rPr b="1" lang="en-GB" sz="1000">
                <a:solidFill>
                  <a:srgbClr val="000080"/>
                </a:solidFill>
                <a:highlight>
                  <a:srgbClr val="FFFFFF"/>
                </a:highlight>
              </a:rPr>
              <a:t>return </a:t>
            </a:r>
            <a:r>
              <a:rPr lang="en-GB" sz="1000">
                <a:solidFill>
                  <a:srgbClr val="458383"/>
                </a:solidFill>
                <a:highlight>
                  <a:srgbClr val="FFFFFF"/>
                </a:highlight>
              </a:rPr>
              <a:t>promise</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a:t>
            </a:r>
          </a:p>
          <a:p>
            <a:pPr lvl="0" rtl="0">
              <a:lnSpc>
                <a:spcPct val="100000"/>
              </a:lnSpc>
              <a:spcBef>
                <a:spcPts val="0"/>
              </a:spcBef>
              <a:spcAft>
                <a:spcPts val="0"/>
              </a:spcAft>
              <a:buNone/>
            </a:pPr>
            <a:r>
              <a:rPr b="1" lang="en-GB" sz="1000">
                <a:solidFill>
                  <a:srgbClr val="000080"/>
                </a:solidFill>
                <a:highlight>
                  <a:srgbClr val="FFFFFF"/>
                </a:highlight>
              </a:rPr>
              <a:t>function </a:t>
            </a:r>
            <a:r>
              <a:rPr i="1" lang="en-GB" sz="1000">
                <a:solidFill>
                  <a:srgbClr val="000000"/>
                </a:solidFill>
                <a:highlight>
                  <a:srgbClr val="FFFFFF"/>
                </a:highlight>
              </a:rPr>
              <a:t>bookHotel</a:t>
            </a:r>
            <a:r>
              <a:rPr lang="en-GB" sz="1000">
                <a:solidFill>
                  <a:srgbClr val="000000"/>
                </a:solidFill>
                <a:highlight>
                  <a:srgbClr val="FFFFFF"/>
                </a:highlight>
              </a:rPr>
              <a:t>() {}</a:t>
            </a:r>
          </a:p>
          <a:p>
            <a:pPr lvl="0" rtl="0">
              <a:lnSpc>
                <a:spcPct val="100000"/>
              </a:lnSpc>
              <a:spcBef>
                <a:spcPts val="0"/>
              </a:spcBef>
              <a:spcAft>
                <a:spcPts val="0"/>
              </a:spcAft>
              <a:buNone/>
            </a:pPr>
            <a:r>
              <a:rPr b="1" lang="en-GB" sz="1000">
                <a:solidFill>
                  <a:srgbClr val="000080"/>
                </a:solidFill>
                <a:highlight>
                  <a:srgbClr val="FFFFFF"/>
                </a:highlight>
              </a:rPr>
              <a:t>function </a:t>
            </a:r>
            <a:r>
              <a:rPr i="1" lang="en-GB" sz="1000">
                <a:solidFill>
                  <a:srgbClr val="000000"/>
                </a:solidFill>
                <a:highlight>
                  <a:srgbClr val="FFFFFF"/>
                </a:highlight>
              </a:rPr>
              <a:t>buyTickets</a:t>
            </a:r>
            <a:r>
              <a:rPr lang="en-GB" sz="1000">
                <a:solidFill>
                  <a:srgbClr val="000000"/>
                </a:solidFill>
                <a:highlight>
                  <a:srgbClr val="FFFFFF"/>
                </a:highlight>
              </a:rPr>
              <a:t>() {}</a:t>
            </a:r>
          </a:p>
          <a:p>
            <a:pPr lvl="0" rtl="0">
              <a:lnSpc>
                <a:spcPct val="100000"/>
              </a:lnSpc>
              <a:spcBef>
                <a:spcPts val="0"/>
              </a:spcBef>
              <a:spcAft>
                <a:spcPts val="0"/>
              </a:spcAft>
              <a:buNone/>
            </a:pPr>
            <a:r>
              <a:t/>
            </a:r>
            <a:endParaRPr sz="1000">
              <a:solidFill>
                <a:srgbClr val="000000"/>
              </a:solidFill>
              <a:highlight>
                <a:srgbClr val="FFFFFF"/>
              </a:highlight>
            </a:endParaRPr>
          </a:p>
          <a:p>
            <a:pPr lvl="0" rtl="0">
              <a:lnSpc>
                <a:spcPct val="100000"/>
              </a:lnSpc>
              <a:spcBef>
                <a:spcPts val="0"/>
              </a:spcBef>
              <a:spcAft>
                <a:spcPts val="0"/>
              </a:spcAft>
              <a:buNone/>
            </a:pPr>
            <a:r>
              <a:rPr i="1" lang="en-GB" sz="1000">
                <a:solidFill>
                  <a:srgbClr val="000000"/>
                </a:solidFill>
                <a:highlight>
                  <a:srgbClr val="FFFFFF"/>
                </a:highlight>
              </a:rPr>
              <a:t>applyForVisa</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a:t>
            </a:r>
            <a:r>
              <a:rPr lang="en-GB" sz="1000">
                <a:solidFill>
                  <a:srgbClr val="7A7A43"/>
                </a:solidFill>
                <a:highlight>
                  <a:srgbClr val="FFFFFF"/>
                </a:highlight>
              </a:rPr>
              <a:t>then</a:t>
            </a:r>
            <a:r>
              <a:rPr lang="en-GB" sz="1000">
                <a:solidFill>
                  <a:srgbClr val="000000"/>
                </a:solidFill>
                <a:highlight>
                  <a:srgbClr val="FFFFFF"/>
                </a:highlight>
              </a:rPr>
              <a:t>(visa =&gt; </a:t>
            </a:r>
            <a:r>
              <a:rPr b="1" i="1" lang="en-GB" sz="1000">
                <a:solidFill>
                  <a:srgbClr val="660E7A"/>
                </a:solidFill>
                <a:highlight>
                  <a:srgbClr val="FFFFFF"/>
                </a:highlight>
              </a:rPr>
              <a:t>console</a:t>
            </a:r>
            <a:r>
              <a:rPr lang="en-GB" sz="1000">
                <a:solidFill>
                  <a:srgbClr val="000000"/>
                </a:solidFill>
                <a:highlight>
                  <a:srgbClr val="FFFFFF"/>
                </a:highlight>
              </a:rPr>
              <a:t>.</a:t>
            </a:r>
            <a:r>
              <a:rPr lang="en-GB" sz="1000">
                <a:solidFill>
                  <a:srgbClr val="7A7A43"/>
                </a:solidFill>
                <a:highlight>
                  <a:srgbClr val="FFFFFF"/>
                </a:highlight>
              </a:rPr>
              <a:t>log</a:t>
            </a:r>
            <a:r>
              <a:rPr lang="en-GB" sz="1000">
                <a:solidFill>
                  <a:srgbClr val="000000"/>
                </a:solidFill>
                <a:highlight>
                  <a:srgbClr val="FFFFFF"/>
                </a:highlight>
              </a:rPr>
              <a:t>(</a:t>
            </a:r>
            <a:r>
              <a:rPr b="1" lang="en-GB" sz="1000">
                <a:solidFill>
                  <a:srgbClr val="008000"/>
                </a:solidFill>
                <a:highlight>
                  <a:srgbClr val="FFFFFF"/>
                </a:highlight>
              </a:rPr>
              <a:t>"got visa"</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a:t>
            </a:r>
            <a:r>
              <a:rPr lang="en-GB" sz="1000">
                <a:solidFill>
                  <a:srgbClr val="7A7A43"/>
                </a:solidFill>
                <a:highlight>
                  <a:srgbClr val="FFFFFF"/>
                </a:highlight>
              </a:rPr>
              <a:t>then</a:t>
            </a:r>
            <a:r>
              <a:rPr lang="en-GB" sz="1000">
                <a:solidFill>
                  <a:srgbClr val="000000"/>
                </a:solidFill>
                <a:highlight>
                  <a:srgbClr val="FFFFFF"/>
                </a:highlight>
              </a:rPr>
              <a:t>(</a:t>
            </a:r>
            <a:r>
              <a:rPr i="1" lang="en-GB" sz="1000">
                <a:solidFill>
                  <a:srgbClr val="000000"/>
                </a:solidFill>
                <a:highlight>
                  <a:srgbClr val="FFFFFF"/>
                </a:highlight>
              </a:rPr>
              <a:t>bookHotel</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a:t>
            </a:r>
            <a:r>
              <a:rPr lang="en-GB" sz="1000">
                <a:solidFill>
                  <a:srgbClr val="7A7A43"/>
                </a:solidFill>
                <a:highlight>
                  <a:srgbClr val="FFFFFF"/>
                </a:highlight>
              </a:rPr>
              <a:t>then</a:t>
            </a:r>
            <a:r>
              <a:rPr lang="en-GB" sz="1000">
                <a:solidFill>
                  <a:srgbClr val="000000"/>
                </a:solidFill>
                <a:highlight>
                  <a:srgbClr val="FFFFFF"/>
                </a:highlight>
              </a:rPr>
              <a:t>(</a:t>
            </a:r>
            <a:r>
              <a:rPr i="1" lang="en-GB" sz="1000">
                <a:solidFill>
                  <a:srgbClr val="000000"/>
                </a:solidFill>
                <a:highlight>
                  <a:srgbClr val="FFFFFF"/>
                </a:highlight>
              </a:rPr>
              <a:t>buyTickets</a:t>
            </a:r>
            <a:r>
              <a:rPr lang="en-GB" sz="1000">
                <a:solidFill>
                  <a:srgbClr val="000000"/>
                </a:solidFill>
                <a:highlight>
                  <a:srgbClr val="FFFFFF"/>
                </a:highlight>
              </a:rPr>
              <a:t>)</a:t>
            </a:r>
          </a:p>
          <a:p>
            <a:pPr lvl="0" rtl="0">
              <a:lnSpc>
                <a:spcPct val="100000"/>
              </a:lnSpc>
              <a:spcBef>
                <a:spcPts val="0"/>
              </a:spcBef>
              <a:spcAft>
                <a:spcPts val="0"/>
              </a:spcAft>
              <a:buNone/>
            </a:pPr>
            <a:r>
              <a:rPr lang="en-GB" sz="1000">
                <a:solidFill>
                  <a:srgbClr val="000000"/>
                </a:solidFill>
                <a:highlight>
                  <a:srgbClr val="FFFFFF"/>
                </a:highlight>
              </a:rPr>
              <a:t>   .</a:t>
            </a:r>
            <a:r>
              <a:rPr lang="en-GB" sz="1000">
                <a:solidFill>
                  <a:srgbClr val="7A7A43"/>
                </a:solidFill>
                <a:highlight>
                  <a:srgbClr val="FFFFFF"/>
                </a:highlight>
              </a:rPr>
              <a:t>catch</a:t>
            </a:r>
            <a:r>
              <a:rPr lang="en-GB" sz="1000">
                <a:solidFill>
                  <a:srgbClr val="000000"/>
                </a:solidFill>
                <a:highlight>
                  <a:srgbClr val="FFFFFF"/>
                </a:highlight>
              </a:rPr>
              <a:t>(error =&gt; </a:t>
            </a:r>
            <a:r>
              <a:rPr b="1" i="1" lang="en-GB" sz="1000">
                <a:solidFill>
                  <a:srgbClr val="660E7A"/>
                </a:solidFill>
                <a:highlight>
                  <a:srgbClr val="FFFFFF"/>
                </a:highlight>
              </a:rPr>
              <a:t>console</a:t>
            </a:r>
            <a:r>
              <a:rPr lang="en-GB" sz="1000">
                <a:solidFill>
                  <a:srgbClr val="000000"/>
                </a:solidFill>
                <a:highlight>
                  <a:srgbClr val="FFFFFF"/>
                </a:highlight>
              </a:rPr>
              <a:t>.</a:t>
            </a:r>
            <a:r>
              <a:rPr lang="en-GB" sz="1000">
                <a:solidFill>
                  <a:srgbClr val="7A7A43"/>
                </a:solidFill>
                <a:highlight>
                  <a:srgbClr val="FFFFFF"/>
                </a:highlight>
              </a:rPr>
              <a:t>error</a:t>
            </a:r>
            <a:r>
              <a:rPr lang="en-GB" sz="1000">
                <a:solidFill>
                  <a:srgbClr val="000000"/>
                </a:solidFill>
                <a:highlight>
                  <a:srgbClr val="FFFFFF"/>
                </a:highlight>
              </a:rPr>
              <a:t>(error));</a:t>
            </a:r>
          </a:p>
        </p:txBody>
      </p:sp>
      <p:sp>
        <p:nvSpPr>
          <p:cNvPr id="280" name="Shape 280"/>
          <p:cNvSpPr txBox="1"/>
          <p:nvPr/>
        </p:nvSpPr>
        <p:spPr>
          <a:xfrm>
            <a:off x="308425"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Without promise</a:t>
            </a:r>
          </a:p>
        </p:txBody>
      </p:sp>
      <p:sp>
        <p:nvSpPr>
          <p:cNvPr id="281" name="Shape 281"/>
          <p:cNvSpPr txBox="1"/>
          <p:nvPr/>
        </p:nvSpPr>
        <p:spPr>
          <a:xfrm>
            <a:off x="4776900" y="749900"/>
            <a:ext cx="3555900" cy="403800"/>
          </a:xfrm>
          <a:prstGeom prst="rect">
            <a:avLst/>
          </a:prstGeom>
          <a:noFill/>
          <a:ln>
            <a:noFill/>
          </a:ln>
        </p:spPr>
        <p:txBody>
          <a:bodyPr anchorCtr="0" anchor="t" bIns="91425" lIns="91425" rIns="91425" wrap="square" tIns="91425">
            <a:noAutofit/>
          </a:bodyPr>
          <a:lstStyle/>
          <a:p>
            <a:pPr lvl="0" rtl="0" algn="ctr">
              <a:spcBef>
                <a:spcPts val="0"/>
              </a:spcBef>
              <a:buNone/>
            </a:pPr>
            <a:r>
              <a:rPr lang="en-GB" sz="1800">
                <a:solidFill>
                  <a:schemeClr val="dk1"/>
                </a:solidFill>
                <a:latin typeface="Roboto"/>
                <a:ea typeface="Roboto"/>
                <a:cs typeface="Roboto"/>
                <a:sym typeface="Roboto"/>
              </a:rPr>
              <a:t>With promise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3000">
                <a:solidFill>
                  <a:srgbClr val="000000"/>
                </a:solidFill>
                <a:latin typeface="Verdana"/>
                <a:ea typeface="Verdana"/>
                <a:cs typeface="Verdana"/>
                <a:sym typeface="Verdana"/>
              </a:rPr>
              <a:t>app</a:t>
            </a:r>
            <a:r>
              <a:rPr lang="en-GB" sz="3000">
                <a:solidFill>
                  <a:schemeClr val="lt2"/>
                </a:solidFill>
                <a:latin typeface="Verdana"/>
                <a:ea typeface="Verdana"/>
                <a:cs typeface="Verdana"/>
                <a:sym typeface="Verdana"/>
              </a:rPr>
              <a:t>.</a:t>
            </a:r>
            <a:r>
              <a:rPr lang="en-GB" sz="3000">
                <a:solidFill>
                  <a:srgbClr val="0077AA"/>
                </a:solidFill>
                <a:latin typeface="Verdana"/>
                <a:ea typeface="Verdana"/>
                <a:cs typeface="Verdana"/>
                <a:sym typeface="Verdana"/>
              </a:rPr>
              <a:t>METHOD</a:t>
            </a:r>
            <a:r>
              <a:rPr lang="en-GB" sz="3000">
                <a:solidFill>
                  <a:schemeClr val="lt2"/>
                </a:solidFill>
                <a:latin typeface="Verdana"/>
                <a:ea typeface="Verdana"/>
                <a:cs typeface="Verdana"/>
                <a:sym typeface="Verdana"/>
              </a:rPr>
              <a:t>(</a:t>
            </a:r>
            <a:r>
              <a:rPr lang="en-GB" sz="3000">
                <a:solidFill>
                  <a:srgbClr val="669900"/>
                </a:solidFill>
                <a:latin typeface="Verdana"/>
                <a:ea typeface="Verdana"/>
                <a:cs typeface="Verdana"/>
                <a:sym typeface="Verdana"/>
              </a:rPr>
              <a:t>'PATH'</a:t>
            </a:r>
            <a:r>
              <a:rPr lang="en-GB" sz="3000">
                <a:solidFill>
                  <a:schemeClr val="lt2"/>
                </a:solidFill>
                <a:latin typeface="Verdana"/>
                <a:ea typeface="Verdana"/>
                <a:cs typeface="Verdana"/>
                <a:sym typeface="Verdana"/>
              </a:rPr>
              <a:t>,</a:t>
            </a:r>
            <a:r>
              <a:rPr lang="en-GB" sz="3000">
                <a:solidFill>
                  <a:srgbClr val="000000"/>
                </a:solidFill>
                <a:latin typeface="Verdana"/>
                <a:ea typeface="Verdana"/>
                <a:cs typeface="Verdana"/>
                <a:sym typeface="Verdana"/>
              </a:rPr>
              <a:t> </a:t>
            </a:r>
          </a:p>
          <a:p>
            <a:pPr indent="0" lvl="0" marL="0" rtl="0">
              <a:spcBef>
                <a:spcPts val="0"/>
              </a:spcBef>
              <a:buNone/>
            </a:pPr>
            <a:r>
              <a:rPr lang="en-GB" sz="3000">
                <a:solidFill>
                  <a:srgbClr val="0077AA"/>
                </a:solidFill>
                <a:latin typeface="Verdana"/>
                <a:ea typeface="Verdana"/>
                <a:cs typeface="Verdana"/>
                <a:sym typeface="Verdana"/>
              </a:rPr>
              <a:t>F</a:t>
            </a:r>
            <a:r>
              <a:rPr lang="en-GB" sz="3000">
                <a:solidFill>
                  <a:srgbClr val="0077AA"/>
                </a:solidFill>
                <a:latin typeface="Verdana"/>
                <a:ea typeface="Verdana"/>
                <a:cs typeface="Verdana"/>
                <a:sym typeface="Verdana"/>
              </a:rPr>
              <a:t>unction handler</a:t>
            </a:r>
            <a:r>
              <a:rPr lang="en-GB" sz="3000">
                <a:solidFill>
                  <a:schemeClr val="lt2"/>
                </a:solidFill>
                <a:latin typeface="Verdana"/>
                <a:ea typeface="Verdana"/>
                <a:cs typeface="Verdana"/>
                <a:sym typeface="Verdana"/>
              </a:rPr>
              <a:t>(</a:t>
            </a:r>
            <a:r>
              <a:rPr lang="en-GB" sz="3000">
                <a:solidFill>
                  <a:srgbClr val="000000"/>
                </a:solidFill>
                <a:latin typeface="Verdana"/>
                <a:ea typeface="Verdana"/>
                <a:cs typeface="Verdana"/>
                <a:sym typeface="Verdana"/>
              </a:rPr>
              <a:t>request</a:t>
            </a:r>
            <a:r>
              <a:rPr lang="en-GB" sz="3000">
                <a:solidFill>
                  <a:schemeClr val="lt2"/>
                </a:solidFill>
                <a:latin typeface="Verdana"/>
                <a:ea typeface="Verdana"/>
                <a:cs typeface="Verdana"/>
                <a:sym typeface="Verdana"/>
              </a:rPr>
              <a:t>,</a:t>
            </a:r>
            <a:r>
              <a:rPr lang="en-GB" sz="3000">
                <a:solidFill>
                  <a:srgbClr val="000000"/>
                </a:solidFill>
                <a:latin typeface="Verdana"/>
                <a:ea typeface="Verdana"/>
                <a:cs typeface="Verdana"/>
                <a:sym typeface="Verdana"/>
              </a:rPr>
              <a:t>response,next</a:t>
            </a:r>
            <a:r>
              <a:rPr lang="en-GB" sz="3000">
                <a:solidFill>
                  <a:schemeClr val="lt2"/>
                </a:solidFill>
                <a:latin typeface="Verdana"/>
                <a:ea typeface="Verdana"/>
                <a:cs typeface="Verdana"/>
                <a:sym typeface="Verdana"/>
              </a:rPr>
              <a:t>){</a:t>
            </a:r>
            <a:r>
              <a:rPr lang="en-GB" sz="3000">
                <a:solidFill>
                  <a:srgbClr val="000000"/>
                </a:solidFill>
                <a:latin typeface="Verdana"/>
                <a:ea typeface="Verdana"/>
                <a:cs typeface="Verdana"/>
                <a:sym typeface="Verdana"/>
              </a:rPr>
              <a:t> </a:t>
            </a:r>
            <a:r>
              <a:rPr lang="en-GB" sz="3000">
                <a:solidFill>
                  <a:schemeClr val="lt2"/>
                </a:solidFill>
                <a:latin typeface="Verdana"/>
                <a:ea typeface="Verdana"/>
                <a:cs typeface="Verdana"/>
                <a:sym typeface="Verdana"/>
              </a:rPr>
              <a:t>...</a:t>
            </a:r>
          </a:p>
          <a:p>
            <a:pPr lvl="0" rtl="0">
              <a:spcBef>
                <a:spcPts val="0"/>
              </a:spcBef>
              <a:buNone/>
            </a:pPr>
            <a:r>
              <a:t/>
            </a:r>
            <a:endParaRPr/>
          </a:p>
          <a:p>
            <a:pPr lvl="0" rtl="0">
              <a:spcBef>
                <a:spcPts val="0"/>
              </a:spcBef>
              <a:buNone/>
            </a:pPr>
            <a:r>
              <a:t/>
            </a:r>
            <a:endParaRPr/>
          </a:p>
        </p:txBody>
      </p:sp>
      <p:sp>
        <p:nvSpPr>
          <p:cNvPr id="104" name="Shape 10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a:t>
            </a:r>
          </a:p>
          <a:p>
            <a:pPr lvl="0" rtl="0">
              <a:spcBef>
                <a:spcPts val="0"/>
              </a:spcBef>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Methods</a:t>
            </a:r>
          </a:p>
        </p:txBody>
      </p:sp>
      <p:sp>
        <p:nvSpPr>
          <p:cNvPr id="110" name="Shape 110"/>
          <p:cNvSpPr txBox="1"/>
          <p:nvPr>
            <p:ph idx="1" type="body"/>
          </p:nvPr>
        </p:nvSpPr>
        <p:spPr>
          <a:xfrm>
            <a:off x="509750" y="1314800"/>
            <a:ext cx="2302200" cy="3101700"/>
          </a:xfrm>
          <a:prstGeom prst="rect">
            <a:avLst/>
          </a:prstGeom>
        </p:spPr>
        <p:txBody>
          <a:bodyPr anchorCtr="0" anchor="t" bIns="91425" lIns="91425" rIns="91425" wrap="square" tIns="91425">
            <a:noAutofit/>
          </a:bodyPr>
          <a:lstStyle/>
          <a:p>
            <a:pPr indent="-342900" lvl="0" marL="457200" rtl="0">
              <a:spcBef>
                <a:spcPts val="0"/>
              </a:spcBef>
              <a:buChar char="●"/>
            </a:pPr>
            <a:r>
              <a:rPr b="1" lang="en-GB"/>
              <a:t>Get</a:t>
            </a:r>
          </a:p>
          <a:p>
            <a:pPr indent="-342900" lvl="0" marL="457200" rtl="0">
              <a:spcBef>
                <a:spcPts val="0"/>
              </a:spcBef>
              <a:buChar char="●"/>
            </a:pPr>
            <a:r>
              <a:rPr b="1" lang="en-GB"/>
              <a:t>Post</a:t>
            </a:r>
          </a:p>
          <a:p>
            <a:pPr indent="-342900" lvl="0" marL="457200" rtl="0">
              <a:spcBef>
                <a:spcPts val="0"/>
              </a:spcBef>
              <a:buChar char="●"/>
            </a:pPr>
            <a:r>
              <a:rPr b="1" lang="en-GB"/>
              <a:t>Put</a:t>
            </a:r>
          </a:p>
          <a:p>
            <a:pPr indent="-342900" lvl="0" marL="457200" rtl="0">
              <a:spcBef>
                <a:spcPts val="0"/>
              </a:spcBef>
              <a:buChar char="●"/>
            </a:pPr>
            <a:r>
              <a:rPr b="1" lang="en-GB"/>
              <a:t>Delete</a:t>
            </a:r>
          </a:p>
          <a:p>
            <a:pPr indent="-342900" lvl="0" marL="457200" rtl="0">
              <a:spcBef>
                <a:spcPts val="0"/>
              </a:spcBef>
              <a:buChar char="●"/>
            </a:pPr>
            <a:r>
              <a:rPr lang="en-GB"/>
              <a:t>Head</a:t>
            </a:r>
          </a:p>
          <a:p>
            <a:pPr indent="-342900" lvl="0" marL="457200" rtl="0">
              <a:spcBef>
                <a:spcPts val="0"/>
              </a:spcBef>
              <a:buChar char="●"/>
            </a:pPr>
            <a:r>
              <a:rPr lang="en-GB"/>
              <a:t>Options</a:t>
            </a:r>
          </a:p>
          <a:p>
            <a:pPr indent="-342900" lvl="0" marL="457200" rtl="0">
              <a:spcBef>
                <a:spcPts val="0"/>
              </a:spcBef>
              <a:buChar char="●"/>
            </a:pPr>
            <a:r>
              <a:rPr lang="en-GB"/>
              <a:t>Trace</a:t>
            </a:r>
          </a:p>
          <a:p>
            <a:pPr indent="-342900" lvl="0" marL="457200" rtl="0">
              <a:spcBef>
                <a:spcPts val="0"/>
              </a:spcBef>
              <a:buChar char="●"/>
            </a:pPr>
            <a:r>
              <a:rPr lang="en-GB"/>
              <a:t>Copy</a:t>
            </a:r>
          </a:p>
          <a:p>
            <a:pPr indent="-342900" lvl="0" marL="457200" rtl="0">
              <a:spcBef>
                <a:spcPts val="0"/>
              </a:spcBef>
              <a:buChar char="●"/>
            </a:pPr>
            <a:r>
              <a:rPr lang="en-GB"/>
              <a:t>Lock</a:t>
            </a:r>
          </a:p>
        </p:txBody>
      </p:sp>
      <p:sp>
        <p:nvSpPr>
          <p:cNvPr id="111" name="Shape 111"/>
          <p:cNvSpPr txBox="1"/>
          <p:nvPr/>
        </p:nvSpPr>
        <p:spPr>
          <a:xfrm>
            <a:off x="311800" y="1017800"/>
            <a:ext cx="8520600" cy="449400"/>
          </a:xfrm>
          <a:prstGeom prst="rect">
            <a:avLst/>
          </a:prstGeom>
          <a:noFill/>
          <a:ln>
            <a:noFill/>
          </a:ln>
        </p:spPr>
        <p:txBody>
          <a:bodyPr anchorCtr="0" anchor="t" bIns="91425" lIns="91425" rIns="91425" wrap="square" tIns="91425">
            <a:noAutofit/>
          </a:bodyPr>
          <a:lstStyle/>
          <a:p>
            <a:pPr lvl="0">
              <a:spcBef>
                <a:spcPts val="0"/>
              </a:spcBef>
              <a:buNone/>
            </a:pPr>
            <a:r>
              <a:rPr lang="en-GB"/>
              <a:t>Express supports the following routing methods that correspond to HTTP methods:</a:t>
            </a:r>
          </a:p>
        </p:txBody>
      </p:sp>
      <p:sp>
        <p:nvSpPr>
          <p:cNvPr id="112" name="Shape 112"/>
          <p:cNvSpPr txBox="1"/>
          <p:nvPr>
            <p:ph idx="1" type="body"/>
          </p:nvPr>
        </p:nvSpPr>
        <p:spPr>
          <a:xfrm>
            <a:off x="3217901" y="1314800"/>
            <a:ext cx="2439600" cy="3101700"/>
          </a:xfrm>
          <a:prstGeom prst="rect">
            <a:avLst/>
          </a:prstGeom>
        </p:spPr>
        <p:txBody>
          <a:bodyPr anchorCtr="0" anchor="t" bIns="91425" lIns="91425" rIns="91425" wrap="square" tIns="91425">
            <a:noAutofit/>
          </a:bodyPr>
          <a:lstStyle/>
          <a:p>
            <a:pPr indent="-342900" lvl="0" marL="457200" rtl="0">
              <a:spcBef>
                <a:spcPts val="0"/>
              </a:spcBef>
              <a:buChar char="●"/>
            </a:pPr>
            <a:r>
              <a:rPr lang="en-GB"/>
              <a:t>Mkcol</a:t>
            </a:r>
          </a:p>
          <a:p>
            <a:pPr indent="-342900" lvl="0" marL="457200" rtl="0">
              <a:spcBef>
                <a:spcPts val="0"/>
              </a:spcBef>
              <a:buChar char="●"/>
            </a:pPr>
            <a:r>
              <a:rPr lang="en-GB"/>
              <a:t>Move</a:t>
            </a:r>
          </a:p>
          <a:p>
            <a:pPr indent="-342900" lvl="0" marL="457200" rtl="0">
              <a:spcBef>
                <a:spcPts val="0"/>
              </a:spcBef>
              <a:buChar char="●"/>
            </a:pPr>
            <a:r>
              <a:rPr lang="en-GB"/>
              <a:t>Purge</a:t>
            </a:r>
          </a:p>
          <a:p>
            <a:pPr indent="-342900" lvl="0" marL="457200" rtl="0">
              <a:spcBef>
                <a:spcPts val="0"/>
              </a:spcBef>
              <a:buChar char="●"/>
            </a:pPr>
            <a:r>
              <a:rPr lang="en-GB"/>
              <a:t>Propfind</a:t>
            </a:r>
          </a:p>
          <a:p>
            <a:pPr indent="-342900" lvl="0" marL="457200" rtl="0">
              <a:spcBef>
                <a:spcPts val="0"/>
              </a:spcBef>
              <a:buChar char="●"/>
            </a:pPr>
            <a:r>
              <a:rPr lang="en-GB"/>
              <a:t>Proppatch</a:t>
            </a:r>
          </a:p>
          <a:p>
            <a:pPr indent="-342900" lvl="0" marL="457200" rtl="0">
              <a:spcBef>
                <a:spcPts val="0"/>
              </a:spcBef>
              <a:buChar char="●"/>
            </a:pPr>
            <a:r>
              <a:rPr lang="en-GB"/>
              <a:t>Unlock</a:t>
            </a:r>
          </a:p>
          <a:p>
            <a:pPr indent="-342900" lvl="0" marL="457200" rtl="0">
              <a:spcBef>
                <a:spcPts val="0"/>
              </a:spcBef>
              <a:buChar char="●"/>
            </a:pPr>
            <a:r>
              <a:rPr lang="en-GB"/>
              <a:t>Report</a:t>
            </a:r>
          </a:p>
          <a:p>
            <a:pPr indent="-342900" lvl="0" marL="457200" rtl="0">
              <a:spcBef>
                <a:spcPts val="0"/>
              </a:spcBef>
              <a:buChar char="●"/>
            </a:pPr>
            <a:r>
              <a:rPr lang="en-GB"/>
              <a:t>Mkactivity</a:t>
            </a:r>
          </a:p>
          <a:p>
            <a:pPr indent="-342900" lvl="0" marL="457200" rtl="0">
              <a:spcBef>
                <a:spcPts val="0"/>
              </a:spcBef>
              <a:buChar char="●"/>
            </a:pPr>
            <a:r>
              <a:rPr lang="en-GB"/>
              <a:t>Checkout</a:t>
            </a:r>
          </a:p>
        </p:txBody>
      </p:sp>
      <p:sp>
        <p:nvSpPr>
          <p:cNvPr id="113" name="Shape 113"/>
          <p:cNvSpPr txBox="1"/>
          <p:nvPr>
            <p:ph idx="1" type="body"/>
          </p:nvPr>
        </p:nvSpPr>
        <p:spPr>
          <a:xfrm>
            <a:off x="6063485" y="1314800"/>
            <a:ext cx="2769000" cy="3101700"/>
          </a:xfrm>
          <a:prstGeom prst="rect">
            <a:avLst/>
          </a:prstGeom>
        </p:spPr>
        <p:txBody>
          <a:bodyPr anchorCtr="0" anchor="t" bIns="91425" lIns="91425" rIns="91425" wrap="square" tIns="91425">
            <a:noAutofit/>
          </a:bodyPr>
          <a:lstStyle/>
          <a:p>
            <a:pPr indent="-342900" lvl="0" marL="457200" rtl="0">
              <a:spcBef>
                <a:spcPts val="0"/>
              </a:spcBef>
              <a:buChar char="●"/>
            </a:pPr>
            <a:r>
              <a:rPr lang="en-GB"/>
              <a:t>Merge</a:t>
            </a:r>
          </a:p>
          <a:p>
            <a:pPr indent="-342900" lvl="0" marL="457200" rtl="0">
              <a:spcBef>
                <a:spcPts val="0"/>
              </a:spcBef>
              <a:buChar char="●"/>
            </a:pPr>
            <a:r>
              <a:rPr lang="en-GB"/>
              <a:t>M-search</a:t>
            </a:r>
          </a:p>
          <a:p>
            <a:pPr indent="-342900" lvl="0" marL="457200" rtl="0">
              <a:spcBef>
                <a:spcPts val="0"/>
              </a:spcBef>
              <a:buChar char="●"/>
            </a:pPr>
            <a:r>
              <a:rPr lang="en-GB"/>
              <a:t>Notify</a:t>
            </a:r>
          </a:p>
          <a:p>
            <a:pPr indent="-342900" lvl="0" marL="457200" rtl="0">
              <a:spcBef>
                <a:spcPts val="0"/>
              </a:spcBef>
              <a:buChar char="●"/>
            </a:pPr>
            <a:r>
              <a:rPr lang="en-GB"/>
              <a:t>Subscribe</a:t>
            </a:r>
          </a:p>
          <a:p>
            <a:pPr indent="-342900" lvl="0" marL="457200" rtl="0">
              <a:spcBef>
                <a:spcPts val="0"/>
              </a:spcBef>
              <a:buChar char="●"/>
            </a:pPr>
            <a:r>
              <a:rPr lang="en-GB"/>
              <a:t>Unsubscribe</a:t>
            </a:r>
          </a:p>
          <a:p>
            <a:pPr indent="-342900" lvl="0" marL="457200" rtl="0">
              <a:spcBef>
                <a:spcPts val="0"/>
              </a:spcBef>
              <a:buChar char="●"/>
            </a:pPr>
            <a:r>
              <a:rPr lang="en-GB"/>
              <a:t>Patch</a:t>
            </a:r>
          </a:p>
          <a:p>
            <a:pPr indent="-342900" lvl="0" marL="457200" rtl="0">
              <a:spcBef>
                <a:spcPts val="0"/>
              </a:spcBef>
              <a:buChar char="●"/>
            </a:pPr>
            <a:r>
              <a:rPr lang="en-GB"/>
              <a:t>Search</a:t>
            </a:r>
          </a:p>
          <a:p>
            <a:pPr indent="-342900" lvl="0" marL="457200" rtl="0">
              <a:spcBef>
                <a:spcPts val="0"/>
              </a:spcBef>
              <a:buChar char="●"/>
            </a:pPr>
            <a:r>
              <a:rPr lang="en-GB"/>
              <a:t>Connect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rtl="0">
              <a:spcBef>
                <a:spcPts val="0"/>
              </a:spcBef>
              <a:buNone/>
            </a:pPr>
            <a:r>
              <a:rPr b="1" lang="en-GB" sz="2400"/>
              <a:t>Route </a:t>
            </a:r>
            <a:r>
              <a:rPr lang="en-GB" sz="2400"/>
              <a:t>paths, in combination with a request method, define the endpoints at which requests can be made. Route paths can be strings, string patterns, or regular expressions.</a:t>
            </a:r>
          </a:p>
        </p:txBody>
      </p:sp>
      <p:sp>
        <p:nvSpPr>
          <p:cNvPr id="119" name="Shape 11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a:t>
            </a:r>
          </a:p>
          <a:p>
            <a:pPr lvl="0" rtl="0">
              <a:spcBef>
                <a:spcPts val="0"/>
              </a:spcBef>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B7B7B7"/>
                </a:solidFill>
              </a:rPr>
              <a:t>// match requests to the root route</a:t>
            </a:r>
          </a:p>
          <a:p>
            <a:pPr indent="0" lvl="0" marL="139700" marR="139700" rtl="0">
              <a:lnSpc>
                <a:spcPct val="150000"/>
              </a:lnSpc>
              <a:spcBef>
                <a:spcPts val="500"/>
              </a:spcBef>
              <a:spcAft>
                <a:spcPts val="500"/>
              </a:spcAft>
              <a:buNone/>
            </a:pPr>
            <a:r>
              <a:rPr lang="en-GB" sz="2400">
                <a:solidFill>
                  <a:srgbClr val="000000"/>
                </a:solidFill>
                <a:latin typeface="Verdana"/>
                <a:ea typeface="Verdana"/>
                <a:cs typeface="Verdana"/>
                <a:sym typeface="Verdana"/>
              </a:rPr>
              <a:t>app</a:t>
            </a:r>
            <a:r>
              <a:rPr lang="en-GB" sz="2400">
                <a:solidFill>
                  <a:schemeClr val="lt2"/>
                </a:solidFill>
                <a:latin typeface="Verdana"/>
                <a:ea typeface="Verdana"/>
                <a:cs typeface="Verdana"/>
                <a:sym typeface="Verdana"/>
              </a:rPr>
              <a:t>.</a:t>
            </a:r>
            <a:r>
              <a:rPr lang="en-GB" sz="2400">
                <a:solidFill>
                  <a:srgbClr val="0077AA"/>
                </a:solidFill>
                <a:latin typeface="Verdana"/>
                <a:ea typeface="Verdana"/>
                <a:cs typeface="Verdana"/>
                <a:sym typeface="Verdana"/>
              </a:rPr>
              <a:t>get</a:t>
            </a:r>
            <a:r>
              <a:rPr lang="en-GB" sz="2400">
                <a:solidFill>
                  <a:schemeClr val="lt2"/>
                </a:solidFill>
                <a:latin typeface="Verdana"/>
                <a:ea typeface="Verdana"/>
                <a:cs typeface="Verdana"/>
                <a:sym typeface="Verdana"/>
              </a:rPr>
              <a:t>(</a:t>
            </a:r>
            <a:r>
              <a:rPr lang="en-GB" sz="2400">
                <a:solidFill>
                  <a:srgbClr val="669900"/>
                </a:solidFill>
                <a:latin typeface="Verdana"/>
                <a:ea typeface="Verdana"/>
                <a:cs typeface="Verdana"/>
                <a:sym typeface="Verdana"/>
              </a:rPr>
              <a:t>'/'</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a:t>
            </a:r>
            <a:r>
              <a:rPr lang="en-GB" sz="2400">
                <a:solidFill>
                  <a:srgbClr val="0077AA"/>
                </a:solidFill>
                <a:latin typeface="Verdana"/>
                <a:ea typeface="Verdana"/>
                <a:cs typeface="Verdana"/>
                <a:sym typeface="Verdana"/>
              </a:rPr>
              <a:t>function</a:t>
            </a:r>
            <a:r>
              <a:rPr lang="en-GB" sz="2400">
                <a:solidFill>
                  <a:srgbClr val="000000"/>
                </a:solidFill>
                <a:latin typeface="Verdana"/>
                <a:ea typeface="Verdana"/>
                <a:cs typeface="Verdana"/>
                <a:sym typeface="Verdana"/>
              </a:rPr>
              <a:t> </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req</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res</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a:t>
            </a:r>
            <a:r>
              <a:rPr lang="en-GB" sz="2400">
                <a:solidFill>
                  <a:schemeClr val="lt2"/>
                </a:solidFill>
                <a:latin typeface="Verdana"/>
                <a:ea typeface="Verdana"/>
                <a:cs typeface="Verdana"/>
                <a:sym typeface="Verdana"/>
              </a:rPr>
              <a:t>{</a:t>
            </a:r>
            <a:br>
              <a:rPr lang="en-GB" sz="2400">
                <a:solidFill>
                  <a:srgbClr val="000000"/>
                </a:solidFill>
                <a:latin typeface="Verdana"/>
                <a:ea typeface="Verdana"/>
                <a:cs typeface="Verdana"/>
                <a:sym typeface="Verdana"/>
              </a:rPr>
            </a:br>
            <a:r>
              <a:rPr lang="en-GB" sz="2400">
                <a:solidFill>
                  <a:srgbClr val="000000"/>
                </a:solidFill>
                <a:latin typeface="Verdana"/>
                <a:ea typeface="Verdana"/>
                <a:cs typeface="Verdana"/>
                <a:sym typeface="Verdana"/>
              </a:rPr>
              <a:t>  res</a:t>
            </a:r>
            <a:r>
              <a:rPr lang="en-GB" sz="2400">
                <a:solidFill>
                  <a:schemeClr val="lt2"/>
                </a:solidFill>
                <a:latin typeface="Verdana"/>
                <a:ea typeface="Verdana"/>
                <a:cs typeface="Verdana"/>
                <a:sym typeface="Verdana"/>
              </a:rPr>
              <a:t>.</a:t>
            </a:r>
            <a:r>
              <a:rPr lang="en-GB" sz="2400">
                <a:solidFill>
                  <a:srgbClr val="DD4A68"/>
                </a:solidFill>
                <a:latin typeface="Verdana"/>
                <a:ea typeface="Verdana"/>
                <a:cs typeface="Verdana"/>
                <a:sym typeface="Verdana"/>
              </a:rPr>
              <a:t>send</a:t>
            </a:r>
            <a:r>
              <a:rPr lang="en-GB" sz="2400">
                <a:solidFill>
                  <a:schemeClr val="lt2"/>
                </a:solidFill>
                <a:latin typeface="Verdana"/>
                <a:ea typeface="Verdana"/>
                <a:cs typeface="Verdana"/>
                <a:sym typeface="Verdana"/>
              </a:rPr>
              <a:t>(</a:t>
            </a:r>
            <a:r>
              <a:rPr lang="en-GB" sz="2400">
                <a:solidFill>
                  <a:srgbClr val="669900"/>
                </a:solidFill>
                <a:latin typeface="Verdana"/>
                <a:ea typeface="Verdana"/>
                <a:cs typeface="Verdana"/>
                <a:sym typeface="Verdana"/>
              </a:rPr>
              <a:t>'root'</a:t>
            </a:r>
            <a:r>
              <a:rPr lang="en-GB" sz="2400">
                <a:solidFill>
                  <a:schemeClr val="lt2"/>
                </a:solidFill>
                <a:latin typeface="Verdana"/>
                <a:ea typeface="Verdana"/>
                <a:cs typeface="Verdana"/>
                <a:sym typeface="Verdana"/>
              </a:rPr>
              <a:t>)</a:t>
            </a:r>
            <a:br>
              <a:rPr lang="en-GB" sz="2400">
                <a:solidFill>
                  <a:srgbClr val="000000"/>
                </a:solidFill>
                <a:latin typeface="Verdana"/>
                <a:ea typeface="Verdana"/>
                <a:cs typeface="Verdana"/>
                <a:sym typeface="Verdana"/>
              </a:rPr>
            </a:br>
            <a:r>
              <a:rPr lang="en-GB" sz="2400">
                <a:solidFill>
                  <a:schemeClr val="lt2"/>
                </a:solidFill>
                <a:latin typeface="Verdana"/>
                <a:ea typeface="Verdana"/>
                <a:cs typeface="Verdana"/>
                <a:sym typeface="Verdana"/>
              </a:rPr>
              <a:t>})</a:t>
            </a:r>
          </a:p>
          <a:p>
            <a:pPr lvl="0" rtl="0">
              <a:spcBef>
                <a:spcPts val="0"/>
              </a:spcBef>
              <a:buNone/>
            </a:pPr>
            <a:r>
              <a:t/>
            </a:r>
            <a:endParaRPr b="1" sz="2400"/>
          </a:p>
        </p:txBody>
      </p:sp>
      <p:sp>
        <p:nvSpPr>
          <p:cNvPr id="125" name="Shape 12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Strings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B7B7B7"/>
                </a:solidFill>
              </a:rPr>
              <a:t>  </a:t>
            </a:r>
            <a:r>
              <a:rPr lang="en-GB">
                <a:solidFill>
                  <a:srgbClr val="B7B7B7"/>
                </a:solidFill>
              </a:rPr>
              <a:t>// match requests to /about</a:t>
            </a:r>
          </a:p>
          <a:p>
            <a:pPr indent="0" lvl="0" marL="139700" marR="139700" rtl="0">
              <a:lnSpc>
                <a:spcPct val="150000"/>
              </a:lnSpc>
              <a:spcBef>
                <a:spcPts val="500"/>
              </a:spcBef>
              <a:spcAft>
                <a:spcPts val="500"/>
              </a:spcAft>
              <a:buNone/>
            </a:pPr>
            <a:r>
              <a:rPr lang="en-GB" sz="2400">
                <a:solidFill>
                  <a:srgbClr val="000000"/>
                </a:solidFill>
                <a:latin typeface="Verdana"/>
                <a:ea typeface="Verdana"/>
                <a:cs typeface="Verdana"/>
                <a:sym typeface="Verdana"/>
              </a:rPr>
              <a:t>app</a:t>
            </a:r>
            <a:r>
              <a:rPr lang="en-GB" sz="2400">
                <a:solidFill>
                  <a:schemeClr val="lt2"/>
                </a:solidFill>
                <a:latin typeface="Verdana"/>
                <a:ea typeface="Verdana"/>
                <a:cs typeface="Verdana"/>
                <a:sym typeface="Verdana"/>
              </a:rPr>
              <a:t>.</a:t>
            </a:r>
            <a:r>
              <a:rPr lang="en-GB" sz="2400">
                <a:solidFill>
                  <a:srgbClr val="0077AA"/>
                </a:solidFill>
                <a:latin typeface="Verdana"/>
                <a:ea typeface="Verdana"/>
                <a:cs typeface="Verdana"/>
                <a:sym typeface="Verdana"/>
              </a:rPr>
              <a:t>get</a:t>
            </a:r>
            <a:r>
              <a:rPr lang="en-GB" sz="2400">
                <a:solidFill>
                  <a:schemeClr val="lt2"/>
                </a:solidFill>
                <a:latin typeface="Verdana"/>
                <a:ea typeface="Verdana"/>
                <a:cs typeface="Verdana"/>
                <a:sym typeface="Verdana"/>
              </a:rPr>
              <a:t>(</a:t>
            </a:r>
            <a:r>
              <a:rPr lang="en-GB" sz="2400">
                <a:solidFill>
                  <a:srgbClr val="669900"/>
                </a:solidFill>
                <a:latin typeface="Verdana"/>
                <a:ea typeface="Verdana"/>
                <a:cs typeface="Verdana"/>
                <a:sym typeface="Verdana"/>
              </a:rPr>
              <a:t>'/about'</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a:t>
            </a:r>
            <a:r>
              <a:rPr lang="en-GB" sz="2400">
                <a:solidFill>
                  <a:srgbClr val="0077AA"/>
                </a:solidFill>
                <a:latin typeface="Verdana"/>
                <a:ea typeface="Verdana"/>
                <a:cs typeface="Verdana"/>
                <a:sym typeface="Verdana"/>
              </a:rPr>
              <a:t>function</a:t>
            </a:r>
            <a:r>
              <a:rPr lang="en-GB" sz="2400">
                <a:solidFill>
                  <a:srgbClr val="000000"/>
                </a:solidFill>
                <a:latin typeface="Verdana"/>
                <a:ea typeface="Verdana"/>
                <a:cs typeface="Verdana"/>
                <a:sym typeface="Verdana"/>
              </a:rPr>
              <a:t> </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req</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res</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a:t>
            </a:r>
            <a:r>
              <a:rPr lang="en-GB" sz="2400">
                <a:solidFill>
                  <a:schemeClr val="lt2"/>
                </a:solidFill>
                <a:latin typeface="Verdana"/>
                <a:ea typeface="Verdana"/>
                <a:cs typeface="Verdana"/>
                <a:sym typeface="Verdana"/>
              </a:rPr>
              <a:t>{</a:t>
            </a:r>
            <a:br>
              <a:rPr lang="en-GB" sz="2400">
                <a:solidFill>
                  <a:srgbClr val="000000"/>
                </a:solidFill>
                <a:latin typeface="Verdana"/>
                <a:ea typeface="Verdana"/>
                <a:cs typeface="Verdana"/>
                <a:sym typeface="Verdana"/>
              </a:rPr>
            </a:br>
            <a:r>
              <a:rPr lang="en-GB" sz="2400">
                <a:solidFill>
                  <a:srgbClr val="000000"/>
                </a:solidFill>
                <a:latin typeface="Verdana"/>
                <a:ea typeface="Verdana"/>
                <a:cs typeface="Verdana"/>
                <a:sym typeface="Verdana"/>
              </a:rPr>
              <a:t>  res</a:t>
            </a:r>
            <a:r>
              <a:rPr lang="en-GB" sz="2400">
                <a:solidFill>
                  <a:schemeClr val="lt2"/>
                </a:solidFill>
                <a:latin typeface="Verdana"/>
                <a:ea typeface="Verdana"/>
                <a:cs typeface="Verdana"/>
                <a:sym typeface="Verdana"/>
              </a:rPr>
              <a:t>.</a:t>
            </a:r>
            <a:r>
              <a:rPr lang="en-GB" sz="2400">
                <a:solidFill>
                  <a:srgbClr val="DD4A68"/>
                </a:solidFill>
                <a:latin typeface="Verdana"/>
                <a:ea typeface="Verdana"/>
                <a:cs typeface="Verdana"/>
                <a:sym typeface="Verdana"/>
              </a:rPr>
              <a:t>send</a:t>
            </a:r>
            <a:r>
              <a:rPr lang="en-GB" sz="2400">
                <a:solidFill>
                  <a:schemeClr val="lt2"/>
                </a:solidFill>
                <a:latin typeface="Verdana"/>
                <a:ea typeface="Verdana"/>
                <a:cs typeface="Verdana"/>
                <a:sym typeface="Verdana"/>
              </a:rPr>
              <a:t>(</a:t>
            </a:r>
            <a:r>
              <a:rPr lang="en-GB" sz="2400">
                <a:solidFill>
                  <a:srgbClr val="669900"/>
                </a:solidFill>
                <a:latin typeface="Verdana"/>
                <a:ea typeface="Verdana"/>
                <a:cs typeface="Verdana"/>
                <a:sym typeface="Verdana"/>
              </a:rPr>
              <a:t>'about'</a:t>
            </a:r>
            <a:r>
              <a:rPr lang="en-GB" sz="2400">
                <a:solidFill>
                  <a:schemeClr val="lt2"/>
                </a:solidFill>
                <a:latin typeface="Verdana"/>
                <a:ea typeface="Verdana"/>
                <a:cs typeface="Verdana"/>
                <a:sym typeface="Verdana"/>
              </a:rPr>
              <a:t>)</a:t>
            </a:r>
            <a:br>
              <a:rPr lang="en-GB" sz="2400">
                <a:solidFill>
                  <a:srgbClr val="000000"/>
                </a:solidFill>
                <a:latin typeface="Verdana"/>
                <a:ea typeface="Verdana"/>
                <a:cs typeface="Verdana"/>
                <a:sym typeface="Verdana"/>
              </a:rPr>
            </a:br>
            <a:r>
              <a:rPr lang="en-GB" sz="2400">
                <a:solidFill>
                  <a:schemeClr val="lt2"/>
                </a:solidFill>
                <a:latin typeface="Verdana"/>
                <a:ea typeface="Verdana"/>
                <a:cs typeface="Verdana"/>
                <a:sym typeface="Verdana"/>
              </a:rPr>
              <a:t>})</a:t>
            </a:r>
          </a:p>
          <a:p>
            <a:pPr indent="0" lvl="0" marL="139700" marR="139700" rtl="0">
              <a:lnSpc>
                <a:spcPct val="150000"/>
              </a:lnSpc>
              <a:spcBef>
                <a:spcPts val="500"/>
              </a:spcBef>
              <a:spcAft>
                <a:spcPts val="500"/>
              </a:spcAft>
              <a:buNone/>
            </a:pPr>
            <a:r>
              <a:t/>
            </a:r>
            <a:endParaRPr sz="2400">
              <a:solidFill>
                <a:srgbClr val="000000"/>
              </a:solidFill>
              <a:latin typeface="Verdana"/>
              <a:ea typeface="Verdana"/>
              <a:cs typeface="Verdana"/>
              <a:sym typeface="Verdana"/>
            </a:endParaRPr>
          </a:p>
          <a:p>
            <a:pPr lvl="0" rtl="0">
              <a:spcBef>
                <a:spcPts val="0"/>
              </a:spcBef>
              <a:buNone/>
            </a:pPr>
            <a:r>
              <a:t/>
            </a:r>
            <a:endParaRPr b="1" sz="2400"/>
          </a:p>
        </p:txBody>
      </p:sp>
      <p:sp>
        <p:nvSpPr>
          <p:cNvPr id="131" name="Shape 13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Strings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body"/>
          </p:nvPr>
        </p:nvSpPr>
        <p:spPr>
          <a:xfrm>
            <a:off x="311700" y="1229875"/>
            <a:ext cx="8520600" cy="33390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B7B7B7"/>
                </a:solidFill>
              </a:rPr>
              <a:t>  // match requests to acd and abcd</a:t>
            </a:r>
          </a:p>
          <a:p>
            <a:pPr indent="0" lvl="0" marL="139700" marR="139700" rtl="0">
              <a:lnSpc>
                <a:spcPct val="150000"/>
              </a:lnSpc>
              <a:spcBef>
                <a:spcPts val="500"/>
              </a:spcBef>
              <a:spcAft>
                <a:spcPts val="500"/>
              </a:spcAft>
              <a:buNone/>
            </a:pPr>
            <a:r>
              <a:rPr lang="en-GB" sz="2400">
                <a:solidFill>
                  <a:srgbClr val="000000"/>
                </a:solidFill>
                <a:latin typeface="Verdana"/>
                <a:ea typeface="Verdana"/>
                <a:cs typeface="Verdana"/>
                <a:sym typeface="Verdana"/>
              </a:rPr>
              <a:t>app</a:t>
            </a:r>
            <a:r>
              <a:rPr lang="en-GB" sz="2400">
                <a:solidFill>
                  <a:schemeClr val="lt2"/>
                </a:solidFill>
                <a:latin typeface="Verdana"/>
                <a:ea typeface="Verdana"/>
                <a:cs typeface="Verdana"/>
                <a:sym typeface="Verdana"/>
              </a:rPr>
              <a:t>.</a:t>
            </a:r>
            <a:r>
              <a:rPr lang="en-GB" sz="2400">
                <a:solidFill>
                  <a:srgbClr val="0077AA"/>
                </a:solidFill>
                <a:latin typeface="Verdana"/>
                <a:ea typeface="Verdana"/>
                <a:cs typeface="Verdana"/>
                <a:sym typeface="Verdana"/>
              </a:rPr>
              <a:t>get</a:t>
            </a:r>
            <a:r>
              <a:rPr lang="en-GB" sz="2400">
                <a:solidFill>
                  <a:schemeClr val="lt2"/>
                </a:solidFill>
                <a:latin typeface="Verdana"/>
                <a:ea typeface="Verdana"/>
                <a:cs typeface="Verdana"/>
                <a:sym typeface="Verdana"/>
              </a:rPr>
              <a:t>(</a:t>
            </a:r>
            <a:r>
              <a:rPr lang="en-GB" sz="2400">
                <a:solidFill>
                  <a:srgbClr val="669900"/>
                </a:solidFill>
                <a:latin typeface="Verdana"/>
                <a:ea typeface="Verdana"/>
                <a:cs typeface="Verdana"/>
                <a:sym typeface="Verdana"/>
              </a:rPr>
              <a:t>'/ab?cd'</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a:t>
            </a:r>
            <a:r>
              <a:rPr lang="en-GB" sz="2400">
                <a:solidFill>
                  <a:srgbClr val="0077AA"/>
                </a:solidFill>
                <a:latin typeface="Verdana"/>
                <a:ea typeface="Verdana"/>
                <a:cs typeface="Verdana"/>
                <a:sym typeface="Verdana"/>
              </a:rPr>
              <a:t>function</a:t>
            </a:r>
            <a:r>
              <a:rPr lang="en-GB" sz="2400">
                <a:solidFill>
                  <a:srgbClr val="000000"/>
                </a:solidFill>
                <a:latin typeface="Verdana"/>
                <a:ea typeface="Verdana"/>
                <a:cs typeface="Verdana"/>
                <a:sym typeface="Verdana"/>
              </a:rPr>
              <a:t> </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req</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res</a:t>
            </a:r>
            <a:r>
              <a:rPr lang="en-GB" sz="2400">
                <a:solidFill>
                  <a:schemeClr val="lt2"/>
                </a:solidFill>
                <a:latin typeface="Verdana"/>
                <a:ea typeface="Verdana"/>
                <a:cs typeface="Verdana"/>
                <a:sym typeface="Verdana"/>
              </a:rPr>
              <a:t>)</a:t>
            </a:r>
            <a:r>
              <a:rPr lang="en-GB" sz="2400">
                <a:solidFill>
                  <a:srgbClr val="000000"/>
                </a:solidFill>
                <a:latin typeface="Verdana"/>
                <a:ea typeface="Verdana"/>
                <a:cs typeface="Verdana"/>
                <a:sym typeface="Verdana"/>
              </a:rPr>
              <a:t> </a:t>
            </a:r>
            <a:r>
              <a:rPr lang="en-GB" sz="2400">
                <a:solidFill>
                  <a:schemeClr val="lt2"/>
                </a:solidFill>
                <a:latin typeface="Verdana"/>
                <a:ea typeface="Verdana"/>
                <a:cs typeface="Verdana"/>
                <a:sym typeface="Verdana"/>
              </a:rPr>
              <a:t>{</a:t>
            </a:r>
            <a:br>
              <a:rPr lang="en-GB" sz="2400">
                <a:solidFill>
                  <a:srgbClr val="000000"/>
                </a:solidFill>
                <a:latin typeface="Verdana"/>
                <a:ea typeface="Verdana"/>
                <a:cs typeface="Verdana"/>
                <a:sym typeface="Verdana"/>
              </a:rPr>
            </a:br>
            <a:r>
              <a:rPr lang="en-GB" sz="2400">
                <a:solidFill>
                  <a:srgbClr val="000000"/>
                </a:solidFill>
                <a:latin typeface="Verdana"/>
                <a:ea typeface="Verdana"/>
                <a:cs typeface="Verdana"/>
                <a:sym typeface="Verdana"/>
              </a:rPr>
              <a:t>  res</a:t>
            </a:r>
            <a:r>
              <a:rPr lang="en-GB" sz="2400">
                <a:solidFill>
                  <a:schemeClr val="lt2"/>
                </a:solidFill>
                <a:latin typeface="Verdana"/>
                <a:ea typeface="Verdana"/>
                <a:cs typeface="Verdana"/>
                <a:sym typeface="Verdana"/>
              </a:rPr>
              <a:t>.</a:t>
            </a:r>
            <a:r>
              <a:rPr lang="en-GB" sz="2400">
                <a:solidFill>
                  <a:srgbClr val="DD4A68"/>
                </a:solidFill>
                <a:latin typeface="Verdana"/>
                <a:ea typeface="Verdana"/>
                <a:cs typeface="Verdana"/>
                <a:sym typeface="Verdana"/>
              </a:rPr>
              <a:t>send</a:t>
            </a:r>
            <a:r>
              <a:rPr lang="en-GB" sz="2400">
                <a:solidFill>
                  <a:schemeClr val="lt2"/>
                </a:solidFill>
                <a:latin typeface="Verdana"/>
                <a:ea typeface="Verdana"/>
                <a:cs typeface="Verdana"/>
                <a:sym typeface="Verdana"/>
              </a:rPr>
              <a:t>(</a:t>
            </a:r>
            <a:r>
              <a:rPr lang="en-GB" sz="2400">
                <a:solidFill>
                  <a:srgbClr val="669900"/>
                </a:solidFill>
                <a:latin typeface="Verdana"/>
                <a:ea typeface="Verdana"/>
                <a:cs typeface="Verdana"/>
                <a:sym typeface="Verdana"/>
              </a:rPr>
              <a:t>'ab?cd'</a:t>
            </a:r>
            <a:r>
              <a:rPr lang="en-GB" sz="2400">
                <a:solidFill>
                  <a:schemeClr val="lt2"/>
                </a:solidFill>
                <a:latin typeface="Verdana"/>
                <a:ea typeface="Verdana"/>
                <a:cs typeface="Verdana"/>
                <a:sym typeface="Verdana"/>
              </a:rPr>
              <a:t>)</a:t>
            </a:r>
            <a:br>
              <a:rPr lang="en-GB" sz="2400">
                <a:solidFill>
                  <a:srgbClr val="000000"/>
                </a:solidFill>
                <a:latin typeface="Verdana"/>
                <a:ea typeface="Verdana"/>
                <a:cs typeface="Verdana"/>
                <a:sym typeface="Verdana"/>
              </a:rPr>
            </a:br>
            <a:r>
              <a:rPr lang="en-GB" sz="2400">
                <a:solidFill>
                  <a:schemeClr val="lt2"/>
                </a:solidFill>
                <a:latin typeface="Verdana"/>
                <a:ea typeface="Verdana"/>
                <a:cs typeface="Verdana"/>
                <a:sym typeface="Verdana"/>
              </a:rPr>
              <a:t>})</a:t>
            </a:r>
          </a:p>
          <a:p>
            <a:pPr indent="0" lvl="0" marL="139700" marR="139700" rtl="0">
              <a:lnSpc>
                <a:spcPct val="150000"/>
              </a:lnSpc>
              <a:spcBef>
                <a:spcPts val="500"/>
              </a:spcBef>
              <a:spcAft>
                <a:spcPts val="500"/>
              </a:spcAft>
              <a:buNone/>
            </a:pPr>
            <a:r>
              <a:t/>
            </a:r>
            <a:endParaRPr sz="2400">
              <a:solidFill>
                <a:srgbClr val="000000"/>
              </a:solidFill>
              <a:latin typeface="Verdana"/>
              <a:ea typeface="Verdana"/>
              <a:cs typeface="Verdana"/>
              <a:sym typeface="Verdana"/>
            </a:endParaRPr>
          </a:p>
          <a:p>
            <a:pPr indent="0" lvl="0" marL="139700" marR="139700" rtl="0">
              <a:lnSpc>
                <a:spcPct val="150000"/>
              </a:lnSpc>
              <a:spcBef>
                <a:spcPts val="500"/>
              </a:spcBef>
              <a:spcAft>
                <a:spcPts val="500"/>
              </a:spcAft>
              <a:buNone/>
            </a:pPr>
            <a:r>
              <a:t/>
            </a:r>
            <a:endParaRPr sz="2400">
              <a:solidFill>
                <a:srgbClr val="000000"/>
              </a:solidFill>
              <a:latin typeface="Verdana"/>
              <a:ea typeface="Verdana"/>
              <a:cs typeface="Verdana"/>
              <a:sym typeface="Verdana"/>
            </a:endParaRPr>
          </a:p>
          <a:p>
            <a:pPr lvl="0" rtl="0">
              <a:spcBef>
                <a:spcPts val="0"/>
              </a:spcBef>
              <a:buNone/>
            </a:pPr>
            <a:r>
              <a:t/>
            </a:r>
            <a:endParaRPr b="1" sz="2400"/>
          </a:p>
        </p:txBody>
      </p:sp>
      <p:sp>
        <p:nvSpPr>
          <p:cNvPr id="137" name="Shape 13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GB"/>
              <a:t>Routing paths - String pattern example</a:t>
            </a:r>
          </a:p>
          <a:p>
            <a:pPr lvl="0" rtl="0">
              <a:spcBef>
                <a:spcPts val="0"/>
              </a:spcBef>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