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29"/>
  </p:notesMasterIdLst>
  <p:sldIdLst>
    <p:sldId id="278" r:id="rId2"/>
    <p:sldId id="256" r:id="rId3"/>
    <p:sldId id="280" r:id="rId4"/>
    <p:sldId id="283" r:id="rId5"/>
    <p:sldId id="284" r:id="rId6"/>
    <p:sldId id="285" r:id="rId7"/>
    <p:sldId id="286" r:id="rId8"/>
    <p:sldId id="287" r:id="rId9"/>
    <p:sldId id="288" r:id="rId10"/>
    <p:sldId id="289" r:id="rId11"/>
    <p:sldId id="290" r:id="rId12"/>
    <p:sldId id="291" r:id="rId13"/>
    <p:sldId id="310" r:id="rId14"/>
    <p:sldId id="292" r:id="rId15"/>
    <p:sldId id="293" r:id="rId16"/>
    <p:sldId id="294" r:id="rId17"/>
    <p:sldId id="295" r:id="rId18"/>
    <p:sldId id="296" r:id="rId19"/>
    <p:sldId id="297" r:id="rId20"/>
    <p:sldId id="298" r:id="rId21"/>
    <p:sldId id="299" r:id="rId22"/>
    <p:sldId id="300" r:id="rId23"/>
    <p:sldId id="301" r:id="rId24"/>
    <p:sldId id="302" r:id="rId25"/>
    <p:sldId id="307" r:id="rId26"/>
    <p:sldId id="305" r:id="rId27"/>
    <p:sldId id="30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16"/>
    <p:restoredTop sz="94681"/>
  </p:normalViewPr>
  <p:slideViewPr>
    <p:cSldViewPr snapToGrid="0" snapToObjects="1">
      <p:cViewPr varScale="1">
        <p:scale>
          <a:sx n="108" d="100"/>
          <a:sy n="108" d="100"/>
        </p:scale>
        <p:origin x="328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B8E78A-A351-4395-B362-09D2621381FE}" type="doc">
      <dgm:prSet loTypeId="urn:microsoft.com/office/officeart/2005/8/layout/hList1" loCatId="list" qsTypeId="urn:microsoft.com/office/officeart/2005/8/quickstyle/simple1" qsCatId="simple" csTypeId="urn:microsoft.com/office/officeart/2005/8/colors/accent0_1" csCatId="mainScheme" phldr="1"/>
      <dgm:spPr/>
      <dgm:t>
        <a:bodyPr/>
        <a:lstStyle/>
        <a:p>
          <a:endParaRPr lang="en-US"/>
        </a:p>
      </dgm:t>
    </dgm:pt>
    <dgm:pt modelId="{5AA741D9-05C3-4211-85CD-DB4F699D8B36}">
      <dgm:prSet phldrT="[Text]" custT="1"/>
      <dgm:spPr/>
      <dgm:t>
        <a:bodyPr/>
        <a:lstStyle/>
        <a:p>
          <a:endParaRPr lang="en-US" sz="2800" dirty="0">
            <a:latin typeface="+mj-lt"/>
          </a:endParaRPr>
        </a:p>
      </dgm:t>
    </dgm:pt>
    <dgm:pt modelId="{AE59F2E6-23EF-4140-8E28-B26F32517D4D}" type="parTrans" cxnId="{E5112AA6-EDDA-433D-99CD-F4B021BF1565}">
      <dgm:prSet/>
      <dgm:spPr/>
      <dgm:t>
        <a:bodyPr/>
        <a:lstStyle/>
        <a:p>
          <a:endParaRPr lang="en-US" sz="1400"/>
        </a:p>
      </dgm:t>
    </dgm:pt>
    <dgm:pt modelId="{63BAAFEA-BE2E-43D6-B180-53A7F8CABF76}" type="sibTrans" cxnId="{E5112AA6-EDDA-433D-99CD-F4B021BF1565}">
      <dgm:prSet/>
      <dgm:spPr/>
      <dgm:t>
        <a:bodyPr/>
        <a:lstStyle/>
        <a:p>
          <a:endParaRPr lang="en-US" sz="1400"/>
        </a:p>
      </dgm:t>
    </dgm:pt>
    <dgm:pt modelId="{014898E0-7551-4D69-9612-6407128F9117}">
      <dgm:prSet phldrT="[Text]" custT="1"/>
      <dgm:spPr/>
      <dgm:t>
        <a:bodyPr/>
        <a:lstStyle/>
        <a:p>
          <a:r>
            <a:rPr lang="en-US" sz="2800" dirty="0">
              <a:latin typeface="+mj-lt"/>
            </a:rPr>
            <a:t>Visual Studio 2017</a:t>
          </a:r>
        </a:p>
      </dgm:t>
    </dgm:pt>
    <dgm:pt modelId="{085DB5A9-57ED-40F1-977E-8675681E090B}" type="parTrans" cxnId="{E7256C40-586E-4C73-8C8A-3159192F9CC5}">
      <dgm:prSet/>
      <dgm:spPr/>
      <dgm:t>
        <a:bodyPr/>
        <a:lstStyle/>
        <a:p>
          <a:endParaRPr lang="en-US" sz="1400"/>
        </a:p>
      </dgm:t>
    </dgm:pt>
    <dgm:pt modelId="{2FCCA4CE-23B6-455A-8408-48170BA31F75}" type="sibTrans" cxnId="{E7256C40-586E-4C73-8C8A-3159192F9CC5}">
      <dgm:prSet/>
      <dgm:spPr/>
      <dgm:t>
        <a:bodyPr/>
        <a:lstStyle/>
        <a:p>
          <a:endParaRPr lang="en-US" sz="1400"/>
        </a:p>
      </dgm:t>
    </dgm:pt>
    <dgm:pt modelId="{D2DF326F-EBF2-4E7E-8256-BB80E9AD4A29}">
      <dgm:prSet phldrT="[Text]" custT="1"/>
      <dgm:spPr/>
      <dgm:t>
        <a:bodyPr/>
        <a:lstStyle/>
        <a:p>
          <a:endParaRPr lang="en-US" sz="2800" dirty="0">
            <a:latin typeface="+mj-lt"/>
          </a:endParaRPr>
        </a:p>
      </dgm:t>
    </dgm:pt>
    <dgm:pt modelId="{242EB5F6-3921-4537-9569-92F9D9ECD546}" type="parTrans" cxnId="{657AFAD3-A891-4540-8A24-C1A0DC659458}">
      <dgm:prSet/>
      <dgm:spPr/>
      <dgm:t>
        <a:bodyPr/>
        <a:lstStyle/>
        <a:p>
          <a:endParaRPr lang="en-US" sz="1400"/>
        </a:p>
      </dgm:t>
    </dgm:pt>
    <dgm:pt modelId="{EA90C8D2-CC77-46B3-AA11-0C14360EA823}" type="sibTrans" cxnId="{657AFAD3-A891-4540-8A24-C1A0DC659458}">
      <dgm:prSet/>
      <dgm:spPr/>
      <dgm:t>
        <a:bodyPr/>
        <a:lstStyle/>
        <a:p>
          <a:endParaRPr lang="en-US" sz="1400"/>
        </a:p>
      </dgm:t>
    </dgm:pt>
    <dgm:pt modelId="{38DDC9A5-8620-49FD-85D9-0B88E8B803C9}">
      <dgm:prSet phldrT="[Text]" custT="1"/>
      <dgm:spPr/>
      <dgm:t>
        <a:bodyPr/>
        <a:lstStyle/>
        <a:p>
          <a:r>
            <a:rPr lang="en-US" sz="2800" dirty="0">
              <a:latin typeface="+mj-lt"/>
            </a:rPr>
            <a:t>Visual </a:t>
          </a:r>
          <a:r>
            <a:rPr lang="en-US" sz="2800" dirty="0" err="1">
              <a:latin typeface="+mj-lt"/>
            </a:rPr>
            <a:t>Stuido</a:t>
          </a:r>
          <a:endParaRPr lang="en-US" sz="2800" dirty="0">
            <a:latin typeface="+mj-lt"/>
          </a:endParaRPr>
        </a:p>
      </dgm:t>
    </dgm:pt>
    <dgm:pt modelId="{91337164-1E9E-4EBF-AC95-ACD0B47B7DE2}" type="parTrans" cxnId="{2546F813-B781-40B6-8DC5-9D16A6B3127B}">
      <dgm:prSet/>
      <dgm:spPr/>
      <dgm:t>
        <a:bodyPr/>
        <a:lstStyle/>
        <a:p>
          <a:endParaRPr lang="en-US" sz="1400"/>
        </a:p>
      </dgm:t>
    </dgm:pt>
    <dgm:pt modelId="{1BB75C4D-0250-4A86-8306-2DFB9A7B9FFD}" type="sibTrans" cxnId="{2546F813-B781-40B6-8DC5-9D16A6B3127B}">
      <dgm:prSet/>
      <dgm:spPr/>
      <dgm:t>
        <a:bodyPr/>
        <a:lstStyle/>
        <a:p>
          <a:endParaRPr lang="en-US" sz="1400"/>
        </a:p>
      </dgm:t>
    </dgm:pt>
    <dgm:pt modelId="{7A4A0C8C-1D80-4910-9502-7887F2EFD635}">
      <dgm:prSet phldrT="[Text]" custT="1"/>
      <dgm:spPr/>
      <dgm:t>
        <a:bodyPr/>
        <a:lstStyle/>
        <a:p>
          <a:endParaRPr lang="en-US" sz="2800" dirty="0">
            <a:latin typeface="+mj-lt"/>
          </a:endParaRPr>
        </a:p>
      </dgm:t>
    </dgm:pt>
    <dgm:pt modelId="{E8A057C8-9C9C-4FE9-9F38-1812E786D6B3}" type="parTrans" cxnId="{6949631D-518C-4B4E-9020-903A6F55F5CA}">
      <dgm:prSet/>
      <dgm:spPr/>
      <dgm:t>
        <a:bodyPr/>
        <a:lstStyle/>
        <a:p>
          <a:endParaRPr lang="en-US" sz="1400"/>
        </a:p>
      </dgm:t>
    </dgm:pt>
    <dgm:pt modelId="{E7537469-A2E3-46C1-8914-0BCFF77550F0}" type="sibTrans" cxnId="{6949631D-518C-4B4E-9020-903A6F55F5CA}">
      <dgm:prSet/>
      <dgm:spPr/>
      <dgm:t>
        <a:bodyPr/>
        <a:lstStyle/>
        <a:p>
          <a:endParaRPr lang="en-US" sz="1400"/>
        </a:p>
      </dgm:t>
    </dgm:pt>
    <dgm:pt modelId="{DAEE233E-F91C-44AF-B4BD-FF0528A9B47A}">
      <dgm:prSet phldrT="[Text]" custT="1"/>
      <dgm:spPr/>
      <dgm:t>
        <a:bodyPr/>
        <a:lstStyle/>
        <a:p>
          <a:r>
            <a:rPr lang="es-AR" sz="2800" noProof="0" dirty="0">
              <a:latin typeface="+mj-lt"/>
            </a:rPr>
            <a:t>Visual Studio Code</a:t>
          </a:r>
        </a:p>
      </dgm:t>
    </dgm:pt>
    <dgm:pt modelId="{9D000043-2876-4A53-A9A9-B30CC2E626F9}" type="parTrans" cxnId="{795584A5-0CDC-4C52-9481-BE4CB9D66D19}">
      <dgm:prSet/>
      <dgm:spPr/>
      <dgm:t>
        <a:bodyPr/>
        <a:lstStyle/>
        <a:p>
          <a:endParaRPr lang="en-US" sz="1400"/>
        </a:p>
      </dgm:t>
    </dgm:pt>
    <dgm:pt modelId="{6A7270DA-31F2-4B82-B86A-CABDEF2405C3}" type="sibTrans" cxnId="{795584A5-0CDC-4C52-9481-BE4CB9D66D19}">
      <dgm:prSet/>
      <dgm:spPr/>
      <dgm:t>
        <a:bodyPr/>
        <a:lstStyle/>
        <a:p>
          <a:endParaRPr lang="en-US" sz="1400"/>
        </a:p>
      </dgm:t>
    </dgm:pt>
    <dgm:pt modelId="{60637BEA-00C3-4AE3-B448-C9C970E0EA76}">
      <dgm:prSet phldrT="[Text]" custT="1"/>
      <dgm:spPr/>
      <dgm:t>
        <a:bodyPr/>
        <a:lstStyle/>
        <a:p>
          <a:r>
            <a:rPr lang="en-US" sz="2800" dirty="0">
              <a:latin typeface="+mj-lt"/>
            </a:rPr>
            <a:t>Visual Studio Code</a:t>
          </a:r>
        </a:p>
      </dgm:t>
    </dgm:pt>
    <dgm:pt modelId="{76FE511A-82D1-4ED2-A1D2-230BBB31A8F1}" type="parTrans" cxnId="{7FED0AAF-EC3D-4413-A621-50401E47257A}">
      <dgm:prSet/>
      <dgm:spPr/>
      <dgm:t>
        <a:bodyPr/>
        <a:lstStyle/>
        <a:p>
          <a:endParaRPr lang="en-US"/>
        </a:p>
      </dgm:t>
    </dgm:pt>
    <dgm:pt modelId="{A491C7C5-C962-4C63-8ED2-8BDAAE8E47DF}" type="sibTrans" cxnId="{7FED0AAF-EC3D-4413-A621-50401E47257A}">
      <dgm:prSet/>
      <dgm:spPr/>
      <dgm:t>
        <a:bodyPr/>
        <a:lstStyle/>
        <a:p>
          <a:endParaRPr lang="en-US"/>
        </a:p>
      </dgm:t>
    </dgm:pt>
    <dgm:pt modelId="{82D83716-5CE7-4EA4-96DD-DDC45B79673B}">
      <dgm:prSet phldrT="[Text]" custT="1"/>
      <dgm:spPr/>
      <dgm:t>
        <a:bodyPr/>
        <a:lstStyle/>
        <a:p>
          <a:r>
            <a:rPr lang="es-AR" sz="2800" noProof="0" dirty="0" err="1">
              <a:latin typeface="+mj-lt"/>
            </a:rPr>
            <a:t>Other</a:t>
          </a:r>
          <a:r>
            <a:rPr lang="en-US" sz="2800" dirty="0">
              <a:latin typeface="+mj-lt"/>
            </a:rPr>
            <a:t> editors: Sublime Text, Atom, etc.</a:t>
          </a:r>
        </a:p>
      </dgm:t>
    </dgm:pt>
    <dgm:pt modelId="{2EB154DB-CB31-4BA3-91A2-5D87ED02C32B}" type="parTrans" cxnId="{A45658FB-C683-433D-8284-B7ED971C6555}">
      <dgm:prSet/>
      <dgm:spPr/>
      <dgm:t>
        <a:bodyPr/>
        <a:lstStyle/>
        <a:p>
          <a:endParaRPr lang="en-US"/>
        </a:p>
      </dgm:t>
    </dgm:pt>
    <dgm:pt modelId="{B640743A-8462-45C8-B35A-086CF590248B}" type="sibTrans" cxnId="{A45658FB-C683-433D-8284-B7ED971C6555}">
      <dgm:prSet/>
      <dgm:spPr/>
      <dgm:t>
        <a:bodyPr/>
        <a:lstStyle/>
        <a:p>
          <a:endParaRPr lang="en-US"/>
        </a:p>
      </dgm:t>
    </dgm:pt>
    <dgm:pt modelId="{B68FB809-6F2B-43CF-8B22-E9669D42F036}">
      <dgm:prSet phldrT="[Text]" custT="1"/>
      <dgm:spPr/>
      <dgm:t>
        <a:bodyPr/>
        <a:lstStyle/>
        <a:p>
          <a:r>
            <a:rPr lang="es-AR" sz="2800" noProof="0" dirty="0" err="1">
              <a:latin typeface="+mj-lt"/>
            </a:rPr>
            <a:t>Other</a:t>
          </a:r>
          <a:r>
            <a:rPr lang="es-AR" sz="2800" noProof="0" dirty="0">
              <a:latin typeface="+mj-lt"/>
            </a:rPr>
            <a:t> </a:t>
          </a:r>
          <a:r>
            <a:rPr lang="en-US" sz="2800" dirty="0">
              <a:latin typeface="+mj-lt"/>
            </a:rPr>
            <a:t>editors</a:t>
          </a:r>
          <a:r>
            <a:rPr lang="es-AR" sz="2800" noProof="0" dirty="0">
              <a:latin typeface="+mj-lt"/>
            </a:rPr>
            <a:t>: Vi, Emacs, Atom, etc.</a:t>
          </a:r>
        </a:p>
      </dgm:t>
    </dgm:pt>
    <dgm:pt modelId="{4EDF5F5F-5DD6-48FB-8439-8EECCDEAF465}" type="parTrans" cxnId="{CB19454B-3926-46E1-9684-8AEF27EBC230}">
      <dgm:prSet/>
      <dgm:spPr/>
      <dgm:t>
        <a:bodyPr/>
        <a:lstStyle/>
        <a:p>
          <a:endParaRPr lang="en-US"/>
        </a:p>
      </dgm:t>
    </dgm:pt>
    <dgm:pt modelId="{5C257F4A-DE77-4CDB-8644-E5A81E668496}" type="sibTrans" cxnId="{CB19454B-3926-46E1-9684-8AEF27EBC230}">
      <dgm:prSet/>
      <dgm:spPr/>
      <dgm:t>
        <a:bodyPr/>
        <a:lstStyle/>
        <a:p>
          <a:endParaRPr lang="en-US"/>
        </a:p>
      </dgm:t>
    </dgm:pt>
    <dgm:pt modelId="{B0616277-DD66-41FA-829B-65775FFFD966}">
      <dgm:prSet phldrT="[Text]" custT="1"/>
      <dgm:spPr/>
      <dgm:t>
        <a:bodyPr/>
        <a:lstStyle/>
        <a:p>
          <a:r>
            <a:rPr lang="en-US" sz="2800" dirty="0">
              <a:latin typeface="+mj-lt"/>
            </a:rPr>
            <a:t>Visual Studio Code</a:t>
          </a:r>
        </a:p>
      </dgm:t>
    </dgm:pt>
    <dgm:pt modelId="{C7CB0288-E038-46B9-A0F5-C5A2606C75E1}" type="parTrans" cxnId="{15161FBF-B372-41BB-82EE-16ADCB9FA116}">
      <dgm:prSet/>
      <dgm:spPr/>
    </dgm:pt>
    <dgm:pt modelId="{00C6B8FE-0DDF-46F9-9435-C63A9AE215DB}" type="sibTrans" cxnId="{15161FBF-B372-41BB-82EE-16ADCB9FA116}">
      <dgm:prSet/>
      <dgm:spPr/>
    </dgm:pt>
    <dgm:pt modelId="{4A8EAABD-DF9E-4FAE-A506-6248FAB44276}" type="pres">
      <dgm:prSet presAssocID="{8CB8E78A-A351-4395-B362-09D2621381FE}" presName="Name0" presStyleCnt="0">
        <dgm:presLayoutVars>
          <dgm:dir/>
          <dgm:animLvl val="lvl"/>
          <dgm:resizeHandles val="exact"/>
        </dgm:presLayoutVars>
      </dgm:prSet>
      <dgm:spPr/>
    </dgm:pt>
    <dgm:pt modelId="{2D892F5C-50B6-4244-A87F-56157844AC25}" type="pres">
      <dgm:prSet presAssocID="{5AA741D9-05C3-4211-85CD-DB4F699D8B36}" presName="composite" presStyleCnt="0"/>
      <dgm:spPr/>
    </dgm:pt>
    <dgm:pt modelId="{E0F84B58-24D6-4DBC-939E-88BF3CBB8F5C}" type="pres">
      <dgm:prSet presAssocID="{5AA741D9-05C3-4211-85CD-DB4F699D8B36}" presName="parTx" presStyleLbl="alignNode1" presStyleIdx="0" presStyleCnt="3">
        <dgm:presLayoutVars>
          <dgm:chMax val="0"/>
          <dgm:chPref val="0"/>
          <dgm:bulletEnabled val="1"/>
        </dgm:presLayoutVars>
      </dgm:prSet>
      <dgm:spPr/>
    </dgm:pt>
    <dgm:pt modelId="{4693A139-C667-4F21-9695-9F4920B6333A}" type="pres">
      <dgm:prSet presAssocID="{5AA741D9-05C3-4211-85CD-DB4F699D8B36}" presName="desTx" presStyleLbl="alignAccFollowNode1" presStyleIdx="0" presStyleCnt="3">
        <dgm:presLayoutVars>
          <dgm:bulletEnabled val="1"/>
        </dgm:presLayoutVars>
      </dgm:prSet>
      <dgm:spPr/>
    </dgm:pt>
    <dgm:pt modelId="{2C47ED51-8610-497F-AA72-F471682B1D7B}" type="pres">
      <dgm:prSet presAssocID="{63BAAFEA-BE2E-43D6-B180-53A7F8CABF76}" presName="space" presStyleCnt="0"/>
      <dgm:spPr/>
    </dgm:pt>
    <dgm:pt modelId="{65BD9264-7CE3-45B7-9ED1-B41E4355D7CD}" type="pres">
      <dgm:prSet presAssocID="{D2DF326F-EBF2-4E7E-8256-BB80E9AD4A29}" presName="composite" presStyleCnt="0"/>
      <dgm:spPr/>
    </dgm:pt>
    <dgm:pt modelId="{F7784933-386B-4B20-AB4E-ABD386C42619}" type="pres">
      <dgm:prSet presAssocID="{D2DF326F-EBF2-4E7E-8256-BB80E9AD4A29}" presName="parTx" presStyleLbl="alignNode1" presStyleIdx="1" presStyleCnt="3">
        <dgm:presLayoutVars>
          <dgm:chMax val="0"/>
          <dgm:chPref val="0"/>
          <dgm:bulletEnabled val="1"/>
        </dgm:presLayoutVars>
      </dgm:prSet>
      <dgm:spPr/>
    </dgm:pt>
    <dgm:pt modelId="{C0B10BF2-5874-442E-A30B-2D493C4AC1DA}" type="pres">
      <dgm:prSet presAssocID="{D2DF326F-EBF2-4E7E-8256-BB80E9AD4A29}" presName="desTx" presStyleLbl="alignAccFollowNode1" presStyleIdx="1" presStyleCnt="3">
        <dgm:presLayoutVars>
          <dgm:bulletEnabled val="1"/>
        </dgm:presLayoutVars>
      </dgm:prSet>
      <dgm:spPr/>
    </dgm:pt>
    <dgm:pt modelId="{C225C4B0-F226-4AFE-BA51-F5DE79338FE3}" type="pres">
      <dgm:prSet presAssocID="{EA90C8D2-CC77-46B3-AA11-0C14360EA823}" presName="space" presStyleCnt="0"/>
      <dgm:spPr/>
    </dgm:pt>
    <dgm:pt modelId="{1268EC74-5D3B-45DF-8A3A-FD69087CAFFE}" type="pres">
      <dgm:prSet presAssocID="{7A4A0C8C-1D80-4910-9502-7887F2EFD635}" presName="composite" presStyleCnt="0"/>
      <dgm:spPr/>
    </dgm:pt>
    <dgm:pt modelId="{7FD286E0-D37D-46EE-898A-5B007A4D7D3C}" type="pres">
      <dgm:prSet presAssocID="{7A4A0C8C-1D80-4910-9502-7887F2EFD635}" presName="parTx" presStyleLbl="alignNode1" presStyleIdx="2" presStyleCnt="3">
        <dgm:presLayoutVars>
          <dgm:chMax val="0"/>
          <dgm:chPref val="0"/>
          <dgm:bulletEnabled val="1"/>
        </dgm:presLayoutVars>
      </dgm:prSet>
      <dgm:spPr/>
    </dgm:pt>
    <dgm:pt modelId="{22F61FF1-85F1-48F8-A244-71608B243E8B}" type="pres">
      <dgm:prSet presAssocID="{7A4A0C8C-1D80-4910-9502-7887F2EFD635}" presName="desTx" presStyleLbl="alignAccFollowNode1" presStyleIdx="2" presStyleCnt="3">
        <dgm:presLayoutVars>
          <dgm:bulletEnabled val="1"/>
        </dgm:presLayoutVars>
      </dgm:prSet>
      <dgm:spPr/>
    </dgm:pt>
  </dgm:ptLst>
  <dgm:cxnLst>
    <dgm:cxn modelId="{E37A7A02-3434-48E8-BCBD-4022E41D0607}" type="presOf" srcId="{DAEE233E-F91C-44AF-B4BD-FF0528A9B47A}" destId="{22F61FF1-85F1-48F8-A244-71608B243E8B}" srcOrd="0" destOrd="0" presId="urn:microsoft.com/office/officeart/2005/8/layout/hList1"/>
    <dgm:cxn modelId="{8EC7980A-A3B4-4E13-9561-85489EC44D95}" type="presOf" srcId="{38DDC9A5-8620-49FD-85D9-0B88E8B803C9}" destId="{C0B10BF2-5874-442E-A30B-2D493C4AC1DA}" srcOrd="0" destOrd="0" presId="urn:microsoft.com/office/officeart/2005/8/layout/hList1"/>
    <dgm:cxn modelId="{2546F813-B781-40B6-8DC5-9D16A6B3127B}" srcId="{D2DF326F-EBF2-4E7E-8256-BB80E9AD4A29}" destId="{38DDC9A5-8620-49FD-85D9-0B88E8B803C9}" srcOrd="0" destOrd="0" parTransId="{91337164-1E9E-4EBF-AC95-ACD0B47B7DE2}" sibTransId="{1BB75C4D-0250-4A86-8306-2DFB9A7B9FFD}"/>
    <dgm:cxn modelId="{6949631D-518C-4B4E-9020-903A6F55F5CA}" srcId="{8CB8E78A-A351-4395-B362-09D2621381FE}" destId="{7A4A0C8C-1D80-4910-9502-7887F2EFD635}" srcOrd="2" destOrd="0" parTransId="{E8A057C8-9C9C-4FE9-9F38-1812E786D6B3}" sibTransId="{E7537469-A2E3-46C1-8914-0BCFF77550F0}"/>
    <dgm:cxn modelId="{E7256C40-586E-4C73-8C8A-3159192F9CC5}" srcId="{5AA741D9-05C3-4211-85CD-DB4F699D8B36}" destId="{014898E0-7551-4D69-9612-6407128F9117}" srcOrd="0" destOrd="0" parTransId="{085DB5A9-57ED-40F1-977E-8675681E090B}" sibTransId="{2FCCA4CE-23B6-455A-8408-48170BA31F75}"/>
    <dgm:cxn modelId="{CB19454B-3926-46E1-9684-8AEF27EBC230}" srcId="{7A4A0C8C-1D80-4910-9502-7887F2EFD635}" destId="{B68FB809-6F2B-43CF-8B22-E9669D42F036}" srcOrd="1" destOrd="0" parTransId="{4EDF5F5F-5DD6-48FB-8439-8EECCDEAF465}" sibTransId="{5C257F4A-DE77-4CDB-8644-E5A81E668496}"/>
    <dgm:cxn modelId="{B8EF5B7C-0B99-4B13-AB85-8BC850BE5EF1}" type="presOf" srcId="{8CB8E78A-A351-4395-B362-09D2621381FE}" destId="{4A8EAABD-DF9E-4FAE-A506-6248FAB44276}" srcOrd="0" destOrd="0" presId="urn:microsoft.com/office/officeart/2005/8/layout/hList1"/>
    <dgm:cxn modelId="{C5218A7C-F399-47DB-BC20-E5FD5FAD8173}" type="presOf" srcId="{014898E0-7551-4D69-9612-6407128F9117}" destId="{4693A139-C667-4F21-9695-9F4920B6333A}" srcOrd="0" destOrd="0" presId="urn:microsoft.com/office/officeart/2005/8/layout/hList1"/>
    <dgm:cxn modelId="{CB93A492-D704-4EAD-BED8-A3005C9F75BC}" type="presOf" srcId="{D2DF326F-EBF2-4E7E-8256-BB80E9AD4A29}" destId="{F7784933-386B-4B20-AB4E-ABD386C42619}" srcOrd="0" destOrd="0" presId="urn:microsoft.com/office/officeart/2005/8/layout/hList1"/>
    <dgm:cxn modelId="{5997FFA0-E003-4EB1-BB9B-6CC05A171E84}" type="presOf" srcId="{60637BEA-00C3-4AE3-B448-C9C970E0EA76}" destId="{4693A139-C667-4F21-9695-9F4920B6333A}" srcOrd="0" destOrd="1" presId="urn:microsoft.com/office/officeart/2005/8/layout/hList1"/>
    <dgm:cxn modelId="{795584A5-0CDC-4C52-9481-BE4CB9D66D19}" srcId="{7A4A0C8C-1D80-4910-9502-7887F2EFD635}" destId="{DAEE233E-F91C-44AF-B4BD-FF0528A9B47A}" srcOrd="0" destOrd="0" parTransId="{9D000043-2876-4A53-A9A9-B30CC2E626F9}" sibTransId="{6A7270DA-31F2-4B82-B86A-CABDEF2405C3}"/>
    <dgm:cxn modelId="{E5112AA6-EDDA-433D-99CD-F4B021BF1565}" srcId="{8CB8E78A-A351-4395-B362-09D2621381FE}" destId="{5AA741D9-05C3-4211-85CD-DB4F699D8B36}" srcOrd="0" destOrd="0" parTransId="{AE59F2E6-23EF-4140-8E28-B26F32517D4D}" sibTransId="{63BAAFEA-BE2E-43D6-B180-53A7F8CABF76}"/>
    <dgm:cxn modelId="{FF8901AF-5A2D-4DC3-A37B-1F12C476249E}" type="presOf" srcId="{82D83716-5CE7-4EA4-96DD-DDC45B79673B}" destId="{C0B10BF2-5874-442E-A30B-2D493C4AC1DA}" srcOrd="0" destOrd="2" presId="urn:microsoft.com/office/officeart/2005/8/layout/hList1"/>
    <dgm:cxn modelId="{7FED0AAF-EC3D-4413-A621-50401E47257A}" srcId="{5AA741D9-05C3-4211-85CD-DB4F699D8B36}" destId="{60637BEA-00C3-4AE3-B448-C9C970E0EA76}" srcOrd="1" destOrd="0" parTransId="{76FE511A-82D1-4ED2-A1D2-230BBB31A8F1}" sibTransId="{A491C7C5-C962-4C63-8ED2-8BDAAE8E47DF}"/>
    <dgm:cxn modelId="{15161FBF-B372-41BB-82EE-16ADCB9FA116}" srcId="{D2DF326F-EBF2-4E7E-8256-BB80E9AD4A29}" destId="{B0616277-DD66-41FA-829B-65775FFFD966}" srcOrd="1" destOrd="0" parTransId="{C7CB0288-E038-46B9-A0F5-C5A2606C75E1}" sibTransId="{00C6B8FE-0DDF-46F9-9435-C63A9AE215DB}"/>
    <dgm:cxn modelId="{65606DCB-FA43-4CFF-8154-F18BE1507CB7}" type="presOf" srcId="{5AA741D9-05C3-4211-85CD-DB4F699D8B36}" destId="{E0F84B58-24D6-4DBC-939E-88BF3CBB8F5C}" srcOrd="0" destOrd="0" presId="urn:microsoft.com/office/officeart/2005/8/layout/hList1"/>
    <dgm:cxn modelId="{657AFAD3-A891-4540-8A24-C1A0DC659458}" srcId="{8CB8E78A-A351-4395-B362-09D2621381FE}" destId="{D2DF326F-EBF2-4E7E-8256-BB80E9AD4A29}" srcOrd="1" destOrd="0" parTransId="{242EB5F6-3921-4537-9569-92F9D9ECD546}" sibTransId="{EA90C8D2-CC77-46B3-AA11-0C14360EA823}"/>
    <dgm:cxn modelId="{6B657EDC-9E30-4A58-9BE0-092571B66B62}" type="presOf" srcId="{B0616277-DD66-41FA-829B-65775FFFD966}" destId="{C0B10BF2-5874-442E-A30B-2D493C4AC1DA}" srcOrd="0" destOrd="1" presId="urn:microsoft.com/office/officeart/2005/8/layout/hList1"/>
    <dgm:cxn modelId="{D98AC0E0-078A-48EB-A8C4-C4C1E6E025E9}" type="presOf" srcId="{B68FB809-6F2B-43CF-8B22-E9669D42F036}" destId="{22F61FF1-85F1-48F8-A244-71608B243E8B}" srcOrd="0" destOrd="1" presId="urn:microsoft.com/office/officeart/2005/8/layout/hList1"/>
    <dgm:cxn modelId="{100BB4F5-2E91-4F70-8765-AC7EACFA9198}" type="presOf" srcId="{7A4A0C8C-1D80-4910-9502-7887F2EFD635}" destId="{7FD286E0-D37D-46EE-898A-5B007A4D7D3C}" srcOrd="0" destOrd="0" presId="urn:microsoft.com/office/officeart/2005/8/layout/hList1"/>
    <dgm:cxn modelId="{A45658FB-C683-433D-8284-B7ED971C6555}" srcId="{D2DF326F-EBF2-4E7E-8256-BB80E9AD4A29}" destId="{82D83716-5CE7-4EA4-96DD-DDC45B79673B}" srcOrd="2" destOrd="0" parTransId="{2EB154DB-CB31-4BA3-91A2-5D87ED02C32B}" sibTransId="{B640743A-8462-45C8-B35A-086CF590248B}"/>
    <dgm:cxn modelId="{C9C9204F-D429-4F34-8460-35F42F75F509}" type="presParOf" srcId="{4A8EAABD-DF9E-4FAE-A506-6248FAB44276}" destId="{2D892F5C-50B6-4244-A87F-56157844AC25}" srcOrd="0" destOrd="0" presId="urn:microsoft.com/office/officeart/2005/8/layout/hList1"/>
    <dgm:cxn modelId="{73901104-A175-484E-93C5-C99D828E964F}" type="presParOf" srcId="{2D892F5C-50B6-4244-A87F-56157844AC25}" destId="{E0F84B58-24D6-4DBC-939E-88BF3CBB8F5C}" srcOrd="0" destOrd="0" presId="urn:microsoft.com/office/officeart/2005/8/layout/hList1"/>
    <dgm:cxn modelId="{21E8842B-9A3F-400F-837A-BCDCA71835FD}" type="presParOf" srcId="{2D892F5C-50B6-4244-A87F-56157844AC25}" destId="{4693A139-C667-4F21-9695-9F4920B6333A}" srcOrd="1" destOrd="0" presId="urn:microsoft.com/office/officeart/2005/8/layout/hList1"/>
    <dgm:cxn modelId="{35816B9E-B18B-4AB8-A916-9DB95D3843D5}" type="presParOf" srcId="{4A8EAABD-DF9E-4FAE-A506-6248FAB44276}" destId="{2C47ED51-8610-497F-AA72-F471682B1D7B}" srcOrd="1" destOrd="0" presId="urn:microsoft.com/office/officeart/2005/8/layout/hList1"/>
    <dgm:cxn modelId="{FF1ABF78-092F-4907-A503-500CC6C4B5AF}" type="presParOf" srcId="{4A8EAABD-DF9E-4FAE-A506-6248FAB44276}" destId="{65BD9264-7CE3-45B7-9ED1-B41E4355D7CD}" srcOrd="2" destOrd="0" presId="urn:microsoft.com/office/officeart/2005/8/layout/hList1"/>
    <dgm:cxn modelId="{F20953A8-89C2-42C2-A51A-E7DEA61E97F1}" type="presParOf" srcId="{65BD9264-7CE3-45B7-9ED1-B41E4355D7CD}" destId="{F7784933-386B-4B20-AB4E-ABD386C42619}" srcOrd="0" destOrd="0" presId="urn:microsoft.com/office/officeart/2005/8/layout/hList1"/>
    <dgm:cxn modelId="{FFB242B9-2345-43D9-9244-51DC900A7795}" type="presParOf" srcId="{65BD9264-7CE3-45B7-9ED1-B41E4355D7CD}" destId="{C0B10BF2-5874-442E-A30B-2D493C4AC1DA}" srcOrd="1" destOrd="0" presId="urn:microsoft.com/office/officeart/2005/8/layout/hList1"/>
    <dgm:cxn modelId="{54B811D6-3FC6-4DF8-8132-78501541EAE2}" type="presParOf" srcId="{4A8EAABD-DF9E-4FAE-A506-6248FAB44276}" destId="{C225C4B0-F226-4AFE-BA51-F5DE79338FE3}" srcOrd="3" destOrd="0" presId="urn:microsoft.com/office/officeart/2005/8/layout/hList1"/>
    <dgm:cxn modelId="{3DB64AA9-AB07-4AFC-B0D9-9335E91D02CA}" type="presParOf" srcId="{4A8EAABD-DF9E-4FAE-A506-6248FAB44276}" destId="{1268EC74-5D3B-45DF-8A3A-FD69087CAFFE}" srcOrd="4" destOrd="0" presId="urn:microsoft.com/office/officeart/2005/8/layout/hList1"/>
    <dgm:cxn modelId="{D5BA5447-5B6B-48F7-BCA7-822FCE87E4EE}" type="presParOf" srcId="{1268EC74-5D3B-45DF-8A3A-FD69087CAFFE}" destId="{7FD286E0-D37D-46EE-898A-5B007A4D7D3C}" srcOrd="0" destOrd="0" presId="urn:microsoft.com/office/officeart/2005/8/layout/hList1"/>
    <dgm:cxn modelId="{AA275D99-D6D0-4F08-B86D-5E82168F5568}" type="presParOf" srcId="{1268EC74-5D3B-45DF-8A3A-FD69087CAFFE}" destId="{22F61FF1-85F1-48F8-A244-71608B243E8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84B58-24D6-4DBC-939E-88BF3CBB8F5C}">
      <dsp:nvSpPr>
        <dsp:cNvPr id="0" name=""/>
        <dsp:cNvSpPr/>
      </dsp:nvSpPr>
      <dsp:spPr>
        <a:xfrm>
          <a:off x="3174" y="416616"/>
          <a:ext cx="3094818" cy="12379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endParaRPr lang="en-US" sz="2800" kern="1200" dirty="0">
            <a:latin typeface="+mj-lt"/>
          </a:endParaRPr>
        </a:p>
      </dsp:txBody>
      <dsp:txXfrm>
        <a:off x="3174" y="416616"/>
        <a:ext cx="3094818" cy="1237927"/>
      </dsp:txXfrm>
    </dsp:sp>
    <dsp:sp modelId="{4693A139-C667-4F21-9695-9F4920B6333A}">
      <dsp:nvSpPr>
        <dsp:cNvPr id="0" name=""/>
        <dsp:cNvSpPr/>
      </dsp:nvSpPr>
      <dsp:spPr>
        <a:xfrm>
          <a:off x="3174" y="1654544"/>
          <a:ext cx="3094818" cy="2854800"/>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latin typeface="+mj-lt"/>
            </a:rPr>
            <a:t>Visual Studio 2017</a:t>
          </a:r>
        </a:p>
        <a:p>
          <a:pPr marL="285750" lvl="1" indent="-285750" algn="l" defTabSz="1244600">
            <a:lnSpc>
              <a:spcPct val="90000"/>
            </a:lnSpc>
            <a:spcBef>
              <a:spcPct val="0"/>
            </a:spcBef>
            <a:spcAft>
              <a:spcPct val="15000"/>
            </a:spcAft>
            <a:buChar char="•"/>
          </a:pPr>
          <a:r>
            <a:rPr lang="en-US" sz="2800" kern="1200" dirty="0">
              <a:latin typeface="+mj-lt"/>
            </a:rPr>
            <a:t>Visual Studio Code</a:t>
          </a:r>
        </a:p>
      </dsp:txBody>
      <dsp:txXfrm>
        <a:off x="3174" y="1654544"/>
        <a:ext cx="3094818" cy="2854800"/>
      </dsp:txXfrm>
    </dsp:sp>
    <dsp:sp modelId="{F7784933-386B-4B20-AB4E-ABD386C42619}">
      <dsp:nvSpPr>
        <dsp:cNvPr id="0" name=""/>
        <dsp:cNvSpPr/>
      </dsp:nvSpPr>
      <dsp:spPr>
        <a:xfrm>
          <a:off x="3531267" y="416616"/>
          <a:ext cx="3094818" cy="12379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endParaRPr lang="en-US" sz="2800" kern="1200" dirty="0">
            <a:latin typeface="+mj-lt"/>
          </a:endParaRPr>
        </a:p>
      </dsp:txBody>
      <dsp:txXfrm>
        <a:off x="3531267" y="416616"/>
        <a:ext cx="3094818" cy="1237927"/>
      </dsp:txXfrm>
    </dsp:sp>
    <dsp:sp modelId="{C0B10BF2-5874-442E-A30B-2D493C4AC1DA}">
      <dsp:nvSpPr>
        <dsp:cNvPr id="0" name=""/>
        <dsp:cNvSpPr/>
      </dsp:nvSpPr>
      <dsp:spPr>
        <a:xfrm>
          <a:off x="3531267" y="1654544"/>
          <a:ext cx="3094818" cy="2854800"/>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latin typeface="+mj-lt"/>
            </a:rPr>
            <a:t>Visual </a:t>
          </a:r>
          <a:r>
            <a:rPr lang="en-US" sz="2800" kern="1200" dirty="0" err="1">
              <a:latin typeface="+mj-lt"/>
            </a:rPr>
            <a:t>Stuido</a:t>
          </a:r>
          <a:endParaRPr lang="en-US" sz="2800" kern="1200" dirty="0">
            <a:latin typeface="+mj-lt"/>
          </a:endParaRPr>
        </a:p>
        <a:p>
          <a:pPr marL="285750" lvl="1" indent="-285750" algn="l" defTabSz="1244600">
            <a:lnSpc>
              <a:spcPct val="90000"/>
            </a:lnSpc>
            <a:spcBef>
              <a:spcPct val="0"/>
            </a:spcBef>
            <a:spcAft>
              <a:spcPct val="15000"/>
            </a:spcAft>
            <a:buChar char="•"/>
          </a:pPr>
          <a:r>
            <a:rPr lang="en-US" sz="2800" kern="1200" dirty="0">
              <a:latin typeface="+mj-lt"/>
            </a:rPr>
            <a:t>Visual Studio Code</a:t>
          </a:r>
        </a:p>
        <a:p>
          <a:pPr marL="285750" lvl="1" indent="-285750" algn="l" defTabSz="1244600">
            <a:lnSpc>
              <a:spcPct val="90000"/>
            </a:lnSpc>
            <a:spcBef>
              <a:spcPct val="0"/>
            </a:spcBef>
            <a:spcAft>
              <a:spcPct val="15000"/>
            </a:spcAft>
            <a:buChar char="•"/>
          </a:pPr>
          <a:r>
            <a:rPr lang="es-AR" sz="2800" kern="1200" noProof="0" dirty="0" err="1">
              <a:latin typeface="+mj-lt"/>
            </a:rPr>
            <a:t>Other</a:t>
          </a:r>
          <a:r>
            <a:rPr lang="en-US" sz="2800" kern="1200" dirty="0">
              <a:latin typeface="+mj-lt"/>
            </a:rPr>
            <a:t> editors: Sublime Text, Atom, etc.</a:t>
          </a:r>
        </a:p>
      </dsp:txBody>
      <dsp:txXfrm>
        <a:off x="3531267" y="1654544"/>
        <a:ext cx="3094818" cy="2854800"/>
      </dsp:txXfrm>
    </dsp:sp>
    <dsp:sp modelId="{7FD286E0-D37D-46EE-898A-5B007A4D7D3C}">
      <dsp:nvSpPr>
        <dsp:cNvPr id="0" name=""/>
        <dsp:cNvSpPr/>
      </dsp:nvSpPr>
      <dsp:spPr>
        <a:xfrm>
          <a:off x="7059361" y="416616"/>
          <a:ext cx="3094818" cy="12379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endParaRPr lang="en-US" sz="2800" kern="1200" dirty="0">
            <a:latin typeface="+mj-lt"/>
          </a:endParaRPr>
        </a:p>
      </dsp:txBody>
      <dsp:txXfrm>
        <a:off x="7059361" y="416616"/>
        <a:ext cx="3094818" cy="1237927"/>
      </dsp:txXfrm>
    </dsp:sp>
    <dsp:sp modelId="{22F61FF1-85F1-48F8-A244-71608B243E8B}">
      <dsp:nvSpPr>
        <dsp:cNvPr id="0" name=""/>
        <dsp:cNvSpPr/>
      </dsp:nvSpPr>
      <dsp:spPr>
        <a:xfrm>
          <a:off x="7059361" y="1654544"/>
          <a:ext cx="3094818" cy="2854800"/>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s-AR" sz="2800" kern="1200" noProof="0" dirty="0">
              <a:latin typeface="+mj-lt"/>
            </a:rPr>
            <a:t>Visual Studio Code</a:t>
          </a:r>
        </a:p>
        <a:p>
          <a:pPr marL="285750" lvl="1" indent="-285750" algn="l" defTabSz="1244600">
            <a:lnSpc>
              <a:spcPct val="90000"/>
            </a:lnSpc>
            <a:spcBef>
              <a:spcPct val="0"/>
            </a:spcBef>
            <a:spcAft>
              <a:spcPct val="15000"/>
            </a:spcAft>
            <a:buChar char="•"/>
          </a:pPr>
          <a:r>
            <a:rPr lang="es-AR" sz="2800" kern="1200" noProof="0" dirty="0" err="1">
              <a:latin typeface="+mj-lt"/>
            </a:rPr>
            <a:t>Other</a:t>
          </a:r>
          <a:r>
            <a:rPr lang="es-AR" sz="2800" kern="1200" noProof="0" dirty="0">
              <a:latin typeface="+mj-lt"/>
            </a:rPr>
            <a:t> </a:t>
          </a:r>
          <a:r>
            <a:rPr lang="en-US" sz="2800" kern="1200" dirty="0">
              <a:latin typeface="+mj-lt"/>
            </a:rPr>
            <a:t>editors</a:t>
          </a:r>
          <a:r>
            <a:rPr lang="es-AR" sz="2800" kern="1200" noProof="0" dirty="0">
              <a:latin typeface="+mj-lt"/>
            </a:rPr>
            <a:t>: Vi, Emacs, Atom, etc.</a:t>
          </a:r>
        </a:p>
      </dsp:txBody>
      <dsp:txXfrm>
        <a:off x="7059361" y="1654544"/>
        <a:ext cx="3094818"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02952A-5A15-1543-A89E-A6E142AB7825}" type="datetimeFigureOut">
              <a:rPr lang="en-US" smtClean="0"/>
              <a:t>6/28/2017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4BFA8B-862A-E743-A9E6-9B9C0E234B15}" type="slidenum">
              <a:rPr lang="en-US" smtClean="0"/>
              <a:t>‹#›</a:t>
            </a:fld>
            <a:endParaRPr lang="en-US"/>
          </a:p>
        </p:txBody>
      </p:sp>
    </p:spTree>
    <p:extLst>
      <p:ext uri="{BB962C8B-B14F-4D97-AF65-F5344CB8AC3E}">
        <p14:creationId xmlns:p14="http://schemas.microsoft.com/office/powerpoint/2010/main" val="1213856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171450" indent="-171450" defTabSz="931518">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6/28/2017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64346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.NET Execution Environment (DNX) is a software development kit (SDK) and runtime environment that has everything you need to build and run .NET applications for Windows, Mac and Linux. It provides a host process, CLR hosting logic and managed entry point discovery. DNX was built for running cross-platform ASP.NET Web applications, but it can run other types of .NET applications, too, such as cross-platform console apps</a:t>
            </a:r>
            <a:endParaRPr lang="es-AR"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7D0B03-2B96-44BF-8EB4-FB3E0C96AF75}" type="datetime1">
              <a:rPr lang="en-US" smtClean="0"/>
              <a:t>6/28/2017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11</a:t>
            </a:fld>
            <a:endParaRPr lang="en-US" dirty="0"/>
          </a:p>
        </p:txBody>
      </p:sp>
    </p:spTree>
    <p:extLst>
      <p:ext uri="{BB962C8B-B14F-4D97-AF65-F5344CB8AC3E}">
        <p14:creationId xmlns:p14="http://schemas.microsoft.com/office/powerpoint/2010/main" val="1873958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10" name="Date Placeholder 9"/>
          <p:cNvSpPr>
            <a:spLocks noGrp="1"/>
          </p:cNvSpPr>
          <p:nvPr>
            <p:ph type="dt" idx="13"/>
          </p:nvPr>
        </p:nvSpPr>
        <p:spPr/>
        <p:txBody>
          <a:bodyPr/>
          <a:lstStyle/>
          <a:p>
            <a:fld id="{6108602D-D426-4C00-B215-BFA18C076426}" type="datetime8">
              <a:rPr lang="en-US" smtClean="0">
                <a:solidFill>
                  <a:prstClr val="black"/>
                </a:solidFill>
              </a:rPr>
              <a:pPr/>
              <a:t>6/28/2017 19:47</a:t>
            </a:fld>
            <a:endParaRPr lang="en-US" dirty="0">
              <a:solidFill>
                <a:prstClr val="black"/>
              </a:solidFill>
            </a:endParaRPr>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solidFill>
                <a:prstClr val="black"/>
              </a:solidFill>
            </a:endParaRPr>
          </a:p>
        </p:txBody>
      </p:sp>
    </p:spTree>
    <p:extLst>
      <p:ext uri="{BB962C8B-B14F-4D97-AF65-F5344CB8AC3E}">
        <p14:creationId xmlns:p14="http://schemas.microsoft.com/office/powerpoint/2010/main" val="515880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10" name="Date Placeholder 9"/>
          <p:cNvSpPr>
            <a:spLocks noGrp="1"/>
          </p:cNvSpPr>
          <p:nvPr>
            <p:ph type="dt" idx="13"/>
          </p:nvPr>
        </p:nvSpPr>
        <p:spPr/>
        <p:txBody>
          <a:bodyPr/>
          <a:lstStyle/>
          <a:p>
            <a:fld id="{6108602D-D426-4C00-B215-BFA18C076426}" type="datetime8">
              <a:rPr lang="en-US" smtClean="0">
                <a:solidFill>
                  <a:prstClr val="black"/>
                </a:solidFill>
              </a:rPr>
              <a:pPr/>
              <a:t>6/28/2017 19:47</a:t>
            </a:fld>
            <a:endParaRPr lang="en-US" dirty="0">
              <a:solidFill>
                <a:prstClr val="black"/>
              </a:solidFill>
            </a:endParaRPr>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solidFill>
                <a:prstClr val="black"/>
              </a:solidFill>
            </a:endParaRPr>
          </a:p>
        </p:txBody>
      </p:sp>
    </p:spTree>
    <p:extLst>
      <p:ext uri="{BB962C8B-B14F-4D97-AF65-F5344CB8AC3E}">
        <p14:creationId xmlns:p14="http://schemas.microsoft.com/office/powerpoint/2010/main" val="1616005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 Visual Basic and F# are all supported on .NET Core and can be used to create cross-platform apps that run anywhere. In addition, C# is supported in other cross-platform editors like Visual Studio Code via </a:t>
            </a:r>
            <a:r>
              <a:rPr lang="en-US" sz="1200" kern="1200" dirty="0" err="1">
                <a:solidFill>
                  <a:schemeClr val="tx1"/>
                </a:solidFill>
                <a:effectLst/>
                <a:latin typeface="+mn-lt"/>
                <a:ea typeface="+mn-ea"/>
                <a:cs typeface="+mn-cs"/>
              </a:rPr>
              <a:t>OmniSharp</a:t>
            </a:r>
            <a:r>
              <a:rPr lang="en-US" sz="1200" kern="1200" dirty="0">
                <a:solidFill>
                  <a:schemeClr val="tx1"/>
                </a:solidFill>
                <a:effectLst/>
                <a:latin typeface="+mn-lt"/>
                <a:ea typeface="+mn-ea"/>
                <a:cs typeface="+mn-cs"/>
              </a:rPr>
              <a:t>. Currently there are project templates provided C# in Visual Studio and Visual Basic templates will be added as the tooling reaches RTM (with Visual Studio NEXT). </a:t>
            </a:r>
          </a:p>
          <a:p>
            <a:endParaRPr lang="en-US" dirty="0"/>
          </a:p>
        </p:txBody>
      </p:sp>
      <p:sp>
        <p:nvSpPr>
          <p:cNvPr id="4" name="Header Placeholder 3"/>
          <p:cNvSpPr>
            <a:spLocks noGrp="1"/>
          </p:cNvSpPr>
          <p:nvPr>
            <p:ph type="hdr" sz="quarter" idx="10"/>
          </p:nvPr>
        </p:nvSpPr>
        <p:spPr/>
        <p:txBody>
          <a:bodyPr/>
          <a:lstStyle/>
          <a:p>
            <a:r>
              <a:rPr lang="en-US" dirty="0" err="1"/>
              <a:t>dotnetConf</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6/28/2017 19:47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53793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6/28/2017 19:47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7832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B73FC11-0A8E-46E6-99B5-FEEF3BC64EDA}" type="datetime1">
              <a:rPr lang="en-US" smtClean="0"/>
              <a:t>6/28/2017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17</a:t>
            </a:fld>
            <a:endParaRPr lang="en-US" dirty="0"/>
          </a:p>
        </p:txBody>
      </p:sp>
    </p:spTree>
    <p:extLst>
      <p:ext uri="{BB962C8B-B14F-4D97-AF65-F5344CB8AC3E}">
        <p14:creationId xmlns:p14="http://schemas.microsoft.com/office/powerpoint/2010/main" val="725075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391309-B5C6-4642-BA4C-1F106F0087CC}" type="datetime1">
              <a:rPr lang="en-US" smtClean="0"/>
              <a:t>6/28/2017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19</a:t>
            </a:fld>
            <a:endParaRPr lang="en-US" dirty="0"/>
          </a:p>
        </p:txBody>
      </p:sp>
    </p:spTree>
    <p:extLst>
      <p:ext uri="{BB962C8B-B14F-4D97-AF65-F5344CB8AC3E}">
        <p14:creationId xmlns:p14="http://schemas.microsoft.com/office/powerpoint/2010/main" val="633999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sz="900" b="1"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6/28/2017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4396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0BF20BA8-12AF-476D-99B2-894C09A4EE62}" type="slidenum">
              <a:rPr lang="en-GB" smtClean="0"/>
              <a:t>22</a:t>
            </a:fld>
            <a:endParaRPr lang="en-GB"/>
          </a:p>
        </p:txBody>
      </p:sp>
    </p:spTree>
    <p:extLst>
      <p:ext uri="{BB962C8B-B14F-4D97-AF65-F5344CB8AC3E}">
        <p14:creationId xmlns:p14="http://schemas.microsoft.com/office/powerpoint/2010/main" val="1831603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7A3AA4-E735-44C5-88C1-6B0F6288FC71}"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3032604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defTabSz="931518">
              <a:buFont typeface="Arial" panose="020B0604020202020204" pitchFamily="34" charset="0"/>
              <a:buChar char="•"/>
            </a:pPr>
            <a:r>
              <a:rPr lang="en-US" b="1" kern="0" baseline="0" dirty="0">
                <a:solidFill>
                  <a:srgbClr val="000000"/>
                </a:solidFill>
                <a:latin typeface="Segoe UI"/>
              </a:rPr>
              <a:t>No better time to be a .NET developer </a:t>
            </a:r>
            <a:r>
              <a:rPr lang="en-US" kern="0" baseline="0" dirty="0">
                <a:solidFill>
                  <a:srgbClr val="000000"/>
                </a:solidFill>
                <a:latin typeface="Segoe UI"/>
              </a:rPr>
              <a:t>– you have more scenarios at your finger tips than ever, using the technology you love and make you productive. You can literally build any app for any device for any platform with .NET.</a:t>
            </a:r>
          </a:p>
          <a:p>
            <a:pPr marL="0" lvl="0" indent="0">
              <a:buFont typeface="Arial" panose="020B0604020202020204" pitchFamily="34" charset="0"/>
              <a:buNone/>
            </a:pPr>
            <a:endParaRPr lang="en-US" dirty="0"/>
          </a:p>
          <a:p>
            <a:pPr marL="171450" indent="-171450" defTabSz="931518">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6/28/2017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87737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D95AEB8-CEAF-42E1-88AE-9566B899EFF9}" type="datetime1">
              <a:rPr lang="en-US" smtClean="0"/>
              <a:t>6/28/2017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24</a:t>
            </a:fld>
            <a:endParaRPr lang="en-US" dirty="0"/>
          </a:p>
        </p:txBody>
      </p:sp>
    </p:spTree>
    <p:extLst>
      <p:ext uri="{BB962C8B-B14F-4D97-AF65-F5344CB8AC3E}">
        <p14:creationId xmlns:p14="http://schemas.microsoft.com/office/powerpoint/2010/main" val="265312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6/28/2017 19:47</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237643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Notes: Focus on the great additions to the .NET Framework, enabling developers to target the latest applications in the cloud and devices. Explain</a:t>
            </a:r>
            <a:r>
              <a:rPr lang="en-US" sz="1200" baseline="0" dirty="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 the distribution mechanism of each. .NET Framework is distributed and available on Windows whereas .NET Core &amp; Xamarin are distributed with </a:t>
            </a:r>
            <a:r>
              <a:rPr lang="en-US" sz="1200" baseline="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the app. </a:t>
            </a:r>
            <a:endParaRPr lang="en-US" sz="1200" dirty="0">
              <a:latin typeface="Segoe UI Semilight" panose="020B0402040204020203" pitchFamily="34" charset="0"/>
              <a:cs typeface="Segoe UI Semilight" panose="020B04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FFFFFF"/>
              </a:solidFill>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6177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Notes: Even if we are reusing a lot across components (especially with the open sourcing last year), the reality is that each platform has its own implementation of the base libraries.</a:t>
            </a:r>
            <a:endParaRPr lang="en-US" dirty="0">
              <a:latin typeface="Segoe UI Semilight" panose="020B0402040204020203" pitchFamily="34" charset="0"/>
              <a:cs typeface="Segoe UI Semilight" panose="020B0402040204020203" pitchFamily="34" charset="0"/>
            </a:endParaRPr>
          </a:p>
          <a:p>
            <a:endParaRPr lang="en-US" dirty="0"/>
          </a:p>
          <a:p>
            <a:r>
              <a:rPr lang="en-US" dirty="0"/>
              <a:t>Note: .NET</a:t>
            </a:r>
            <a:r>
              <a:rPr lang="en-US" baseline="0" dirty="0"/>
              <a:t> Framework BCL and Mono BCL are the same APIs, different implementation. .NET Core “Core Library” is a similar set of APIs, but different.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5761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6927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Notes: Please welcome the .NET Standard Library [explain details]</a:t>
            </a:r>
          </a:p>
          <a:p>
            <a:pPr>
              <a:defRPr/>
            </a:pPr>
            <a:endParaRPr lang="en-US" dirty="0">
              <a:solidFill>
                <a:srgbClr val="1F497D"/>
              </a:solidFill>
              <a:latin typeface="Segoe UI Semilight" panose="020B0402040204020203" pitchFamily="34"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we move into the future we want to make it much easier for .NET developers to write their code once and be able to execute across .NET implementations, whether that’s .NET Framework, .NET Core, or Mono/Xamarin. To this end, we will continue to evolve and expand the </a:t>
            </a:r>
            <a:r>
              <a:rPr lang="en-US" sz="1200" i="1" kern="1200" dirty="0">
                <a:solidFill>
                  <a:schemeClr val="tx1"/>
                </a:solidFill>
                <a:effectLst/>
                <a:latin typeface="+mn-lt"/>
                <a:ea typeface="+mn-ea"/>
                <a:cs typeface="+mn-cs"/>
              </a:rPr>
              <a:t>.NET Standard </a:t>
            </a:r>
            <a:r>
              <a:rPr lang="en-US" sz="1200" kern="1200" dirty="0">
                <a:solidFill>
                  <a:schemeClr val="tx1"/>
                </a:solidFill>
                <a:effectLst/>
                <a:latin typeface="+mn-lt"/>
                <a:ea typeface="+mn-ea"/>
                <a:cs typeface="+mn-cs"/>
              </a:rPr>
              <a:t>into a set of APIs that are shared broadly across frameworks and application models. This will provide our ecosystem with much more explosive growth with libraries that can shared much more easily. </a:t>
            </a:r>
          </a:p>
          <a:p>
            <a:pPr>
              <a:defRPr/>
            </a:pPr>
            <a:endParaRPr lang="en-US" dirty="0">
              <a:latin typeface="Segoe UI Semilight" panose="020B0402040204020203" pitchFamily="34" charset="0"/>
              <a:cs typeface="Segoe UI Semilight" panose="020B0402040204020203" pitchFamily="34"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7050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Notes: Reusing code is dramatically better with the .NET Standard Library. It includes reference implementations, just like the PCL but it also can be extended with full implementations shared across all platforms.</a:t>
            </a:r>
            <a:endParaRPr lang="en-US" dirty="0">
              <a:latin typeface="Segoe UI Semilight" panose="020B0402040204020203" pitchFamily="34" charset="0"/>
              <a:cs typeface="Segoe UI Semilight" panose="020B04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348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DCB1ED5-F2D2-4179-99A3-848D5A07F314}" type="datetime1">
              <a:rPr lang="en-US" smtClean="0"/>
              <a:t>6/28/2017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9</a:t>
            </a:fld>
            <a:endParaRPr lang="en-US" dirty="0"/>
          </a:p>
        </p:txBody>
      </p:sp>
    </p:spTree>
    <p:extLst>
      <p:ext uri="{BB962C8B-B14F-4D97-AF65-F5344CB8AC3E}">
        <p14:creationId xmlns:p14="http://schemas.microsoft.com/office/powerpoint/2010/main" val="557445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AE5E2A6B-0B5B-49C9-882F-CC69DD60C453}"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6/28/2017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5382178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BEBA8EAE-BF5A-486C-A8C5-ECC9F3942E4B}">
                <a14:imgProps xmlns:a14="http://schemas.microsoft.com/office/drawing/2010/main">
                  <a14:imgLayer r:embed="rId3">
                    <a14:imgEffect>
                      <a14:brightnessContrast bright="-50000"/>
                    </a14:imgEffect>
                  </a14:imgLayer>
                </a14:imgProps>
              </a:ext>
              <a:ext uri="{28A0092B-C50C-407E-A947-70E740481C1C}">
                <a14:useLocalDpi xmlns:a14="http://schemas.microsoft.com/office/drawing/2010/main" val="0"/>
              </a:ext>
            </a:extLst>
          </a:blip>
          <a:stretch>
            <a:fillRect/>
          </a:stretch>
        </p:blipFill>
        <p:spPr>
          <a:xfrm>
            <a:off x="0" y="-1843314"/>
            <a:ext cx="12192000" cy="8191105"/>
          </a:xfrm>
          <a:prstGeom prst="rect">
            <a:avLst/>
          </a:prstGeom>
        </p:spPr>
      </p:pic>
      <p:sp>
        <p:nvSpPr>
          <p:cNvPr id="2" name="Title 1"/>
          <p:cNvSpPr>
            <a:spLocks noGrp="1"/>
          </p:cNvSpPr>
          <p:nvPr>
            <p:ph type="ctrTitle" hasCustomPrompt="1"/>
          </p:nvPr>
        </p:nvSpPr>
        <p:spPr>
          <a:xfrm>
            <a:off x="1524000" y="0"/>
            <a:ext cx="9144000" cy="2724080"/>
          </a:xfrm>
        </p:spPr>
        <p:txBody>
          <a:bodyPr anchor="b">
            <a:normAutofit/>
          </a:bodyPr>
          <a:lstStyle>
            <a:lvl1pPr algn="l">
              <a:defRPr sz="6600">
                <a:ln>
                  <a:noFill/>
                </a:ln>
                <a:solidFill>
                  <a:schemeClr val="bg1"/>
                </a:solidFill>
                <a:effectLst/>
              </a:defRPr>
            </a:lvl1pPr>
          </a:lstStyle>
          <a:p>
            <a:r>
              <a:rPr lang="en-US" dirty="0"/>
              <a:t>Talk title</a:t>
            </a:r>
          </a:p>
        </p:txBody>
      </p:sp>
      <p:sp>
        <p:nvSpPr>
          <p:cNvPr id="6" name="Text Placeholder 5"/>
          <p:cNvSpPr>
            <a:spLocks noGrp="1"/>
          </p:cNvSpPr>
          <p:nvPr>
            <p:ph type="body" sz="quarter" idx="10" hasCustomPrompt="1"/>
          </p:nvPr>
        </p:nvSpPr>
        <p:spPr>
          <a:xfrm>
            <a:off x="1524000" y="2916238"/>
            <a:ext cx="9144000" cy="698832"/>
          </a:xfrm>
        </p:spPr>
        <p:txBody>
          <a:bodyPr anchor="ctr">
            <a:normAutofit/>
          </a:bodyPr>
          <a:lstStyle>
            <a:lvl1pPr marL="0" indent="0">
              <a:buNone/>
              <a:defRPr sz="3200" b="0">
                <a:ln w="3175">
                  <a:noFill/>
                </a:ln>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name</a:t>
            </a:r>
          </a:p>
        </p:txBody>
      </p:sp>
      <p:sp>
        <p:nvSpPr>
          <p:cNvPr id="7" name="Text Placeholder 5"/>
          <p:cNvSpPr>
            <a:spLocks noGrp="1"/>
          </p:cNvSpPr>
          <p:nvPr>
            <p:ph type="body" sz="quarter" idx="11" hasCustomPrompt="1"/>
          </p:nvPr>
        </p:nvSpPr>
        <p:spPr>
          <a:xfrm>
            <a:off x="1524000" y="3750410"/>
            <a:ext cx="9144000" cy="698832"/>
          </a:xfrm>
        </p:spPr>
        <p:txBody>
          <a:bodyPr anchor="ctr">
            <a:normAutofit/>
          </a:bodyPr>
          <a:lstStyle>
            <a:lvl1pPr marL="0" indent="0">
              <a:buNone/>
              <a:defRPr sz="3200" b="0">
                <a:ln w="3175">
                  <a:noFill/>
                </a:ln>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Position/Title</a:t>
            </a:r>
          </a:p>
        </p:txBody>
      </p:sp>
      <p:sp>
        <p:nvSpPr>
          <p:cNvPr id="8" name="Text Placeholder 5"/>
          <p:cNvSpPr>
            <a:spLocks noGrp="1"/>
          </p:cNvSpPr>
          <p:nvPr>
            <p:ph type="body" sz="quarter" idx="12" hasCustomPrompt="1"/>
          </p:nvPr>
        </p:nvSpPr>
        <p:spPr>
          <a:xfrm>
            <a:off x="1524000" y="4584582"/>
            <a:ext cx="9144000" cy="698832"/>
          </a:xfrm>
        </p:spPr>
        <p:txBody>
          <a:bodyPr anchor="ctr">
            <a:normAutofit/>
          </a:bodyPr>
          <a:lstStyle>
            <a:lvl1pPr marL="0" indent="0">
              <a:buNone/>
              <a:defRPr sz="3200" b="0">
                <a:ln w="3175">
                  <a:noFill/>
                </a:ln>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Company name</a:t>
            </a:r>
          </a:p>
        </p:txBody>
      </p:sp>
      <p:sp>
        <p:nvSpPr>
          <p:cNvPr id="10" name="Content Placeholder 9"/>
          <p:cNvSpPr>
            <a:spLocks noGrp="1"/>
          </p:cNvSpPr>
          <p:nvPr>
            <p:ph sz="quarter" idx="13" hasCustomPrompt="1"/>
          </p:nvPr>
        </p:nvSpPr>
        <p:spPr>
          <a:xfrm>
            <a:off x="7796213" y="4908305"/>
            <a:ext cx="2871787" cy="1314450"/>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Company 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a:xfrm>
            <a:off x="0" y="0"/>
            <a:ext cx="12192001" cy="11973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69239" y="365126"/>
            <a:ext cx="11653522" cy="824050"/>
          </a:xfrm>
        </p:spPr>
        <p:txBody>
          <a:bodyPr/>
          <a:lstStyle>
            <a:lvl1pPr>
              <a:defRPr baseline="0">
                <a:solidFill>
                  <a:schemeClr val="bg1"/>
                </a:solidFill>
              </a:defRPr>
            </a:lvl1pPr>
          </a:lstStyle>
          <a:p>
            <a:r>
              <a:rPr lang="en-US" dirty="0"/>
              <a:t>Slide for developer code</a:t>
            </a:r>
          </a:p>
        </p:txBody>
      </p:sp>
      <p:sp>
        <p:nvSpPr>
          <p:cNvPr id="3" name="Rectangle 2"/>
          <p:cNvSpPr/>
          <p:nvPr userDrawn="1"/>
        </p:nvSpPr>
        <p:spPr bwMode="hidden">
          <a:xfrm>
            <a:off x="1" y="1189175"/>
            <a:ext cx="12192000" cy="514018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amp; cont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820863"/>
          </a:xfrm>
        </p:spPr>
        <p:txBody>
          <a:bodyPr/>
          <a:lstStyle/>
          <a:p>
            <a:r>
              <a:rPr lang="en-US" dirty="0"/>
              <a:t>Thank you note</a:t>
            </a:r>
          </a:p>
        </p:txBody>
      </p:sp>
      <p:pic>
        <p:nvPicPr>
          <p:cNvPr id="7" name="Picture 6"/>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846203" y="4280538"/>
            <a:ext cx="324000" cy="288000"/>
          </a:xfrm>
          <a:prstGeom prst="rect">
            <a:avLst/>
          </a:prstGeom>
        </p:spPr>
      </p:pic>
      <p:pic>
        <p:nvPicPr>
          <p:cNvPr id="8" name="Picture 4" descr="http://www.iconsdb.com/icons/preview/white/email-12-xxl.png"/>
          <p:cNvPicPr>
            <a:picLocks noChangeArrowheads="1"/>
          </p:cNvPicPr>
          <p:nvPr userDrawn="1"/>
        </p:nvPicPr>
        <p:blipFill>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838201" y="3594547"/>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s://assets.toptal.io/uploads/blog/category/logo/77/web.png"/>
          <p:cNvPicPr>
            <a:picLocks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46203" y="4930529"/>
            <a:ext cx="324000" cy="324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p:cNvSpPr>
            <a:spLocks noGrp="1"/>
          </p:cNvSpPr>
          <p:nvPr>
            <p:ph type="body" sz="quarter" idx="10" hasCustomPrompt="1"/>
          </p:nvPr>
        </p:nvSpPr>
        <p:spPr>
          <a:xfrm>
            <a:off x="1445246" y="4830591"/>
            <a:ext cx="9908553" cy="523875"/>
          </a:xfrm>
        </p:spPr>
        <p:txBody>
          <a:bodyPr anchor="ctr" anchorCtr="0"/>
          <a:lstStyle>
            <a:lvl1pPr marL="0" indent="0">
              <a:buNone/>
              <a:defRPr/>
            </a:lvl1pPr>
          </a:lstStyle>
          <a:p>
            <a:pPr marL="228600" marR="0" lvl="0" indent="-228600" algn="l" defTabSz="914400" rtl="0" eaLnBrk="1" fontAlgn="auto" latinLnBrk="0" hangingPunct="1">
              <a:lnSpc>
                <a:spcPct val="90000"/>
              </a:lnSpc>
              <a:spcBef>
                <a:spcPts val="1000"/>
              </a:spcBef>
              <a:spcAft>
                <a:spcPts val="0"/>
              </a:spcAft>
              <a:buClrTx/>
              <a:buSzTx/>
              <a:tabLst/>
              <a:defRPr/>
            </a:pPr>
            <a:r>
              <a:rPr lang="en-US" dirty="0"/>
              <a:t>Website</a:t>
            </a:r>
          </a:p>
        </p:txBody>
      </p:sp>
      <p:sp>
        <p:nvSpPr>
          <p:cNvPr id="14" name="Text Placeholder 12"/>
          <p:cNvSpPr>
            <a:spLocks noGrp="1"/>
          </p:cNvSpPr>
          <p:nvPr>
            <p:ph type="body" sz="quarter" idx="11" hasCustomPrompt="1"/>
          </p:nvPr>
        </p:nvSpPr>
        <p:spPr>
          <a:xfrm>
            <a:off x="1445246" y="4162600"/>
            <a:ext cx="9908553" cy="523875"/>
          </a:xfrm>
        </p:spPr>
        <p:txBody>
          <a:bodyPr anchor="ctr" anchorCtr="0"/>
          <a:lstStyle>
            <a:lvl1pPr marL="0" indent="0">
              <a:buNone/>
              <a:defRPr/>
            </a:lvl1pPr>
          </a:lstStyle>
          <a:p>
            <a:pPr marL="228600" marR="0" lvl="0" indent="-228600" algn="l" defTabSz="914400" rtl="0" eaLnBrk="1" fontAlgn="auto" latinLnBrk="0" hangingPunct="1">
              <a:lnSpc>
                <a:spcPct val="90000"/>
              </a:lnSpc>
              <a:spcBef>
                <a:spcPts val="1000"/>
              </a:spcBef>
              <a:spcAft>
                <a:spcPts val="0"/>
              </a:spcAft>
              <a:buClrTx/>
              <a:buSzTx/>
              <a:tabLst/>
              <a:defRPr/>
            </a:pPr>
            <a:r>
              <a:rPr lang="en-US" dirty="0"/>
              <a:t>Twitter</a:t>
            </a:r>
          </a:p>
        </p:txBody>
      </p:sp>
      <p:sp>
        <p:nvSpPr>
          <p:cNvPr id="15" name="Text Placeholder 12"/>
          <p:cNvSpPr>
            <a:spLocks noGrp="1"/>
          </p:cNvSpPr>
          <p:nvPr>
            <p:ph type="body" sz="quarter" idx="12" hasCustomPrompt="1"/>
          </p:nvPr>
        </p:nvSpPr>
        <p:spPr>
          <a:xfrm>
            <a:off x="1445246" y="3494609"/>
            <a:ext cx="9908553" cy="523875"/>
          </a:xfrm>
        </p:spPr>
        <p:txBody>
          <a:bodyPr anchor="ctr" anchorCtr="0"/>
          <a:lstStyle>
            <a:lvl1pPr marL="0" indent="0">
              <a:buNone/>
              <a:defRPr/>
            </a:lvl1pPr>
          </a:lstStyle>
          <a:p>
            <a:pPr marL="228600" marR="0" lvl="0" indent="-228600" algn="l" defTabSz="914400" rtl="0" eaLnBrk="1" fontAlgn="auto" latinLnBrk="0" hangingPunct="1">
              <a:lnSpc>
                <a:spcPct val="90000"/>
              </a:lnSpc>
              <a:spcBef>
                <a:spcPts val="1000"/>
              </a:spcBef>
              <a:spcAft>
                <a:spcPts val="0"/>
              </a:spcAft>
              <a:buClrTx/>
              <a:buSzTx/>
              <a:tabLst/>
              <a:defRPr/>
            </a:pPr>
            <a:r>
              <a:rPr lang="en-US" dirty="0"/>
              <a:t>Email</a:t>
            </a:r>
          </a:p>
        </p:txBody>
      </p:sp>
      <p:sp>
        <p:nvSpPr>
          <p:cNvPr id="16" name="Text Placeholder 12"/>
          <p:cNvSpPr>
            <a:spLocks noGrp="1"/>
          </p:cNvSpPr>
          <p:nvPr>
            <p:ph type="body" sz="quarter" idx="13" hasCustomPrompt="1"/>
          </p:nvPr>
        </p:nvSpPr>
        <p:spPr>
          <a:xfrm>
            <a:off x="838199" y="2826618"/>
            <a:ext cx="10515600" cy="523875"/>
          </a:xfrm>
        </p:spPr>
        <p:txBody>
          <a:bodyPr anchor="ctr" anchorCtr="0"/>
          <a:lstStyle>
            <a:lvl1pPr marL="0" indent="0">
              <a:buNone/>
              <a:defRPr/>
            </a:lvl1pPr>
          </a:lstStyle>
          <a:p>
            <a:pPr marL="228600" marR="0" lvl="0" indent="-228600" algn="l" defTabSz="914400" rtl="0" eaLnBrk="1" fontAlgn="auto" latinLnBrk="0" hangingPunct="1">
              <a:lnSpc>
                <a:spcPct val="90000"/>
              </a:lnSpc>
              <a:spcBef>
                <a:spcPts val="1000"/>
              </a:spcBef>
              <a:spcAft>
                <a:spcPts val="0"/>
              </a:spcAft>
              <a:buClrTx/>
              <a:buSzTx/>
              <a:tabLst/>
              <a:defRPr/>
            </a:pPr>
            <a:r>
              <a:rPr lang="en-US" dirty="0"/>
              <a:t>Speaker name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3055052"/>
            <a:ext cx="11151917" cy="747897"/>
          </a:xfrm>
        </p:spPr>
        <p:txBody>
          <a:bodyPr anchor="ctr" anchorCtr="0"/>
          <a:lstStyle>
            <a:lvl1pPr>
              <a:defRPr sz="5400" spc="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3091315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2460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Quote Layout_Accent Color 2">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2084175"/>
            <a:ext cx="9860672" cy="899665"/>
          </a:xfrm>
        </p:spPr>
        <p:txBody>
          <a:bodyPr/>
          <a:lstStyle>
            <a:lvl1pPr marL="276925" indent="-276925">
              <a:tabLst>
                <a:tab pos="276925" algn="l"/>
              </a:tabLst>
              <a:defRPr sz="588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9" y="4773813"/>
            <a:ext cx="5378549" cy="1050156"/>
          </a:xfrm>
        </p:spPr>
        <p:txBody>
          <a:bodyPr/>
          <a:lstStyle>
            <a:lvl1pPr marL="0" indent="0">
              <a:spcBef>
                <a:spcPts val="0"/>
              </a:spcBef>
              <a:buNone/>
              <a:defRPr sz="3136"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350152795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5"/>
            <a:ext cx="11653523" cy="1158793"/>
          </a:xfrm>
          <a:noFill/>
        </p:spPr>
        <p:txBody>
          <a:bodyPr tIns="91440" bIns="91440" anchor="t" anchorCtr="0">
            <a:spAutoFit/>
          </a:bodyPr>
          <a:lstStyle>
            <a:lvl1pPr>
              <a:defRPr sz="7054"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248397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6/28/2017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Rectangle 6"/>
          <p:cNvSpPr/>
          <p:nvPr userDrawn="1"/>
        </p:nvSpPr>
        <p:spPr>
          <a:xfrm>
            <a:off x="0" y="6311900"/>
            <a:ext cx="12192000" cy="546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9144000" y="6415673"/>
            <a:ext cx="2791851" cy="336579"/>
          </a:xfrm>
          <a:prstGeom prst="rect">
            <a:avLst/>
          </a:prstGeom>
          <a:noFill/>
        </p:spPr>
        <p:txBody>
          <a:bodyPr wrap="square" lIns="91440" tIns="45720" rIns="91440" bIns="45720">
            <a:spAutoFit/>
          </a:bodyPr>
          <a:lstStyle/>
          <a:p>
            <a:pPr algn="r"/>
            <a:r>
              <a:rPr lang="en-US" sz="1600" b="1" dirty="0">
                <a:ln w="0"/>
                <a:solidFill>
                  <a:prstClr val="white"/>
                </a:solidFill>
                <a:effectLst>
                  <a:outerShdw blurRad="50800" dist="38100" dir="2700000" algn="tl" rotWithShape="0">
                    <a:prstClr val="black">
                      <a:alpha val="40000"/>
                    </a:prstClr>
                  </a:outerShdw>
                </a:effectLst>
                <a:latin typeface="Segoe UI Light"/>
              </a:rPr>
              <a:t>June 29</a:t>
            </a:r>
            <a:r>
              <a:rPr lang="en-US" sz="1600" b="1" baseline="30000" dirty="0">
                <a:ln w="0"/>
                <a:solidFill>
                  <a:prstClr val="white"/>
                </a:solidFill>
                <a:effectLst>
                  <a:outerShdw blurRad="50800" dist="38100" dir="2700000" algn="tl" rotWithShape="0">
                    <a:prstClr val="black">
                      <a:alpha val="40000"/>
                    </a:prstClr>
                  </a:outerShdw>
                </a:effectLst>
                <a:latin typeface="Segoe UI Light"/>
              </a:rPr>
              <a:t>th</a:t>
            </a:r>
            <a:r>
              <a:rPr lang="en-US" sz="1600" b="1" dirty="0">
                <a:ln w="0"/>
                <a:solidFill>
                  <a:prstClr val="white"/>
                </a:solidFill>
                <a:effectLst>
                  <a:outerShdw blurRad="50800" dist="38100" dir="2700000" algn="tl" rotWithShape="0">
                    <a:prstClr val="black">
                      <a:alpha val="40000"/>
                    </a:prstClr>
                  </a:outerShdw>
                </a:effectLst>
                <a:latin typeface="Segoe UI Light"/>
              </a:rPr>
              <a:t>, 30</a:t>
            </a:r>
            <a:r>
              <a:rPr lang="en-US" sz="1600" b="1" baseline="30000" dirty="0">
                <a:ln w="0"/>
                <a:solidFill>
                  <a:prstClr val="white"/>
                </a:solidFill>
                <a:effectLst>
                  <a:outerShdw blurRad="50800" dist="38100" dir="2700000" algn="tl" rotWithShape="0">
                    <a:prstClr val="black">
                      <a:alpha val="40000"/>
                    </a:prstClr>
                  </a:outerShdw>
                </a:effectLst>
                <a:latin typeface="Segoe UI Light"/>
              </a:rPr>
              <a:t>th</a:t>
            </a:r>
            <a:r>
              <a:rPr lang="en-US" sz="1600" b="1" dirty="0">
                <a:ln w="0"/>
                <a:solidFill>
                  <a:prstClr val="white"/>
                </a:solidFill>
                <a:effectLst>
                  <a:outerShdw blurRad="50800" dist="38100" dir="2700000" algn="tl" rotWithShape="0">
                    <a:prstClr val="black">
                      <a:alpha val="40000"/>
                    </a:prstClr>
                  </a:outerShdw>
                </a:effectLst>
                <a:latin typeface="Segoe UI Light"/>
              </a:rPr>
              <a:t> &amp; July 1</a:t>
            </a:r>
            <a:r>
              <a:rPr lang="en-US" sz="1600" b="1" baseline="30000" dirty="0">
                <a:ln w="0"/>
                <a:solidFill>
                  <a:prstClr val="white"/>
                </a:solidFill>
                <a:effectLst>
                  <a:outerShdw blurRad="50800" dist="38100" dir="2700000" algn="tl" rotWithShape="0">
                    <a:prstClr val="black">
                      <a:alpha val="40000"/>
                    </a:prstClr>
                  </a:outerShdw>
                </a:effectLst>
                <a:latin typeface="Segoe UI Light"/>
              </a:rPr>
              <a:t>st</a:t>
            </a:r>
            <a:r>
              <a:rPr lang="en-US" sz="1600" b="1" dirty="0">
                <a:ln w="0"/>
                <a:solidFill>
                  <a:prstClr val="white"/>
                </a:solidFill>
                <a:effectLst>
                  <a:outerShdw blurRad="50800" dist="38100" dir="2700000" algn="tl" rotWithShape="0">
                    <a:prstClr val="black">
                      <a:alpha val="40000"/>
                    </a:prstClr>
                  </a:outerShdw>
                </a:effectLst>
                <a:latin typeface="Segoe UI Light"/>
              </a:rPr>
              <a:t> 2017</a:t>
            </a:r>
          </a:p>
        </p:txBody>
      </p:sp>
      <p:pic>
        <p:nvPicPr>
          <p:cNvPr id="9" name="Picture 8"/>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220317" y="6382920"/>
            <a:ext cx="381000" cy="381000"/>
          </a:xfrm>
          <a:prstGeom prst="rect">
            <a:avLst/>
          </a:prstGeom>
        </p:spPr>
      </p:pic>
      <p:sp>
        <p:nvSpPr>
          <p:cNvPr id="10" name="TextBox 9"/>
          <p:cNvSpPr txBox="1"/>
          <p:nvPr userDrawn="1"/>
        </p:nvSpPr>
        <p:spPr>
          <a:xfrm>
            <a:off x="601316" y="6382920"/>
            <a:ext cx="3016527" cy="369332"/>
          </a:xfrm>
          <a:prstGeom prst="rect">
            <a:avLst/>
          </a:prstGeom>
          <a:noFill/>
        </p:spPr>
        <p:txBody>
          <a:bodyPr wrap="square" rtlCol="0">
            <a:spAutoFit/>
          </a:bodyPr>
          <a:lstStyle/>
          <a:p>
            <a:r>
              <a:rPr lang="en-US" dirty="0">
                <a:solidFill>
                  <a:schemeClr val="bg1"/>
                </a:solidFill>
                <a:latin typeface="Segoe UI" charset="0"/>
                <a:ea typeface="Segoe UI" charset="0"/>
                <a:cs typeface="Segoe UI" charset="0"/>
              </a:rPr>
              <a:t>.NET </a:t>
            </a:r>
            <a:r>
              <a:rPr lang="en-US" dirty="0" err="1">
                <a:solidFill>
                  <a:schemeClr val="bg1"/>
                </a:solidFill>
                <a:latin typeface="Segoe UI" charset="0"/>
                <a:ea typeface="Segoe UI" charset="0"/>
                <a:cs typeface="Segoe UI" charset="0"/>
              </a:rPr>
              <a:t>Conf</a:t>
            </a:r>
            <a:r>
              <a:rPr lang="en-US" dirty="0">
                <a:solidFill>
                  <a:schemeClr val="bg1"/>
                </a:solidFill>
                <a:latin typeface="Segoe UI" charset="0"/>
                <a:ea typeface="Segoe UI" charset="0"/>
                <a:cs typeface="Segoe UI" charset="0"/>
              </a:rPr>
              <a:t> AR</a:t>
            </a:r>
            <a:r>
              <a:rPr lang="en-US" dirty="0">
                <a:solidFill>
                  <a:schemeClr val="bg1"/>
                </a:solidFill>
              </a:rPr>
              <a:t> </a:t>
            </a:r>
            <a:r>
              <a:rPr lang="en-US" sz="1600" b="0" i="0" dirty="0">
                <a:ln w="0"/>
                <a:solidFill>
                  <a:prstClr val="white"/>
                </a:solidFill>
                <a:effectLst>
                  <a:outerShdw blurRad="50800" dist="38100" dir="2700000" algn="tl" rotWithShape="0">
                    <a:prstClr val="black">
                      <a:alpha val="40000"/>
                    </a:prstClr>
                  </a:outerShdw>
                </a:effectLst>
                <a:latin typeface="Segoe UI Light" charset="0"/>
                <a:ea typeface="Segoe UI Light" charset="0"/>
                <a:cs typeface="Segoe UI Light" charset="0"/>
              </a:rPr>
              <a:t>v2017</a:t>
            </a:r>
            <a:endParaRPr lang="en-US" b="0" i="0" dirty="0">
              <a:solidFill>
                <a:schemeClr val="bg1"/>
              </a:solidFill>
              <a:latin typeface="Segoe UI Light" charset="0"/>
              <a:ea typeface="Segoe UI Light" charset="0"/>
              <a:cs typeface="Segoe UI Light" charset="0"/>
            </a:endParaRPr>
          </a:p>
        </p:txBody>
      </p:sp>
    </p:spTree>
    <p:extLst>
      <p:ext uri="{BB962C8B-B14F-4D97-AF65-F5344CB8AC3E}">
        <p14:creationId xmlns:p14="http://schemas.microsoft.com/office/powerpoint/2010/main" val="702745799"/>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9" r:id="rId10"/>
    <p:sldLayoutId id="2147483668" r:id="rId11"/>
    <p:sldLayoutId id="2147483670" r:id="rId12"/>
    <p:sldLayoutId id="2147483671" r:id="rId13"/>
    <p:sldLayoutId id="2147483672" r:id="rId14"/>
    <p:sldLayoutId id="214748367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4.png"/><Relationship Id="rId4" Type="http://schemas.openxmlformats.org/officeDocument/2006/relationships/diagramLayout" Target="../diagrams/layout1.xml"/><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9.jp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143" y="2889307"/>
            <a:ext cx="11438626" cy="899665"/>
          </a:xfrm>
        </p:spPr>
        <p:txBody>
          <a:bodyPr/>
          <a:lstStyle/>
          <a:p>
            <a:r>
              <a:rPr lang="en-US" sz="4500" b="1" dirty="0"/>
              <a:t>https://github.com/marianosz/netCoreWorkshop</a:t>
            </a:r>
            <a:endParaRPr lang="en-US" sz="4500" dirty="0"/>
          </a:p>
        </p:txBody>
      </p:sp>
    </p:spTree>
    <p:extLst>
      <p:ext uri="{BB962C8B-B14F-4D97-AF65-F5344CB8AC3E}">
        <p14:creationId xmlns:p14="http://schemas.microsoft.com/office/powerpoint/2010/main" val="5777603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ncrypted-tbn2.gstatic.com/images?q=tbn:ANd9GcSqJQE3SwzGHB7tBypVkyD1714fwQrvQh6v1VYUhA82-BtInOc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6885" y="1240249"/>
            <a:ext cx="5621395" cy="38582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upload.wikimedia.org/wikipedia/commons/thumb/f/fa/Apple_logo_black.svg/100px-Apple_logo_black.svg.png"/>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42524" y="5207057"/>
            <a:ext cx="952500" cy="952500"/>
          </a:xfrm>
          <a:prstGeom prst="rect">
            <a:avLst/>
          </a:prstGeom>
          <a:noFill/>
          <a:ex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7502" y="5321357"/>
            <a:ext cx="838200" cy="838200"/>
          </a:xfrm>
          <a:prstGeom prst="rect">
            <a:avLst/>
          </a:prstGeom>
        </p:spPr>
      </p:pic>
      <p:pic>
        <p:nvPicPr>
          <p:cNvPr id="5" name="Picture 2" descr="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9577" y="5321358"/>
            <a:ext cx="762000" cy="91440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838200" y="365125"/>
            <a:ext cx="10515600" cy="671195"/>
          </a:xfrm>
        </p:spPr>
        <p:txBody>
          <a:bodyPr>
            <a:normAutofit fontScale="90000"/>
          </a:bodyPr>
          <a:lstStyle/>
          <a:p>
            <a:r>
              <a:rPr lang="en-US" dirty="0"/>
              <a:t>.NET Core</a:t>
            </a:r>
            <a:endParaRPr lang="es-AR" dirty="0"/>
          </a:p>
        </p:txBody>
      </p:sp>
    </p:spTree>
    <p:extLst>
      <p:ext uri="{BB962C8B-B14F-4D97-AF65-F5344CB8AC3E}">
        <p14:creationId xmlns:p14="http://schemas.microsoft.com/office/powerpoint/2010/main" val="1452518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0757" y="1189176"/>
            <a:ext cx="11650488" cy="866839"/>
          </a:xfrm>
        </p:spPr>
        <p:txBody>
          <a:bodyPr/>
          <a:lstStyle/>
          <a:p>
            <a:pPr marL="0" indent="0">
              <a:buNone/>
            </a:pPr>
            <a:r>
              <a:rPr lang="en-US" sz="3200" dirty="0"/>
              <a:t>A single tool for compiling, deploying, and managing .NET applications on all platforms</a:t>
            </a:r>
            <a:endParaRPr lang="es-AR" dirty="0"/>
          </a:p>
        </p:txBody>
      </p:sp>
      <p:sp>
        <p:nvSpPr>
          <p:cNvPr id="2" name="Title 1"/>
          <p:cNvSpPr>
            <a:spLocks noGrp="1"/>
          </p:cNvSpPr>
          <p:nvPr>
            <p:ph type="title"/>
          </p:nvPr>
        </p:nvSpPr>
        <p:spPr>
          <a:xfrm>
            <a:off x="838200" y="365126"/>
            <a:ext cx="10515600" cy="649028"/>
          </a:xfrm>
        </p:spPr>
        <p:txBody>
          <a:bodyPr>
            <a:normAutofit fontScale="90000"/>
          </a:bodyPr>
          <a:lstStyle/>
          <a:p>
            <a:r>
              <a:rPr lang="es-AR" dirty="0"/>
              <a:t>.NET Command Line Interface (CLI)</a:t>
            </a:r>
          </a:p>
        </p:txBody>
      </p:sp>
      <p:pic>
        <p:nvPicPr>
          <p:cNvPr id="1026"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3862" y="2114659"/>
            <a:ext cx="6497476" cy="4176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591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0757" y="1189178"/>
            <a:ext cx="11650488" cy="727571"/>
          </a:xfrm>
        </p:spPr>
        <p:txBody>
          <a:bodyPr/>
          <a:lstStyle/>
          <a:p>
            <a:pPr marL="0" indent="0">
              <a:buNone/>
            </a:pPr>
            <a:r>
              <a:rPr lang="es-AR" dirty="0">
                <a:solidFill>
                  <a:schemeClr val="bg1"/>
                </a:solidFill>
              </a:rPr>
              <a:t>dotnet run</a:t>
            </a:r>
            <a:endParaRPr lang="es-AR" sz="2744" dirty="0">
              <a:solidFill>
                <a:srgbClr val="00B050"/>
              </a:solidFill>
            </a:endParaRPr>
          </a:p>
        </p:txBody>
      </p:sp>
      <p:sp>
        <p:nvSpPr>
          <p:cNvPr id="4" name="Title 3"/>
          <p:cNvSpPr>
            <a:spLocks noGrp="1"/>
          </p:cNvSpPr>
          <p:nvPr>
            <p:ph type="title"/>
          </p:nvPr>
        </p:nvSpPr>
        <p:spPr>
          <a:xfrm>
            <a:off x="838200" y="365125"/>
            <a:ext cx="10515600" cy="702583"/>
          </a:xfrm>
        </p:spPr>
        <p:txBody>
          <a:bodyPr>
            <a:normAutofit/>
          </a:bodyPr>
          <a:lstStyle/>
          <a:p>
            <a:r>
              <a:rPr lang="en-US" dirty="0"/>
              <a:t>Running a .NET application</a:t>
            </a:r>
            <a:endParaRPr lang="es-AR" sz="4312" dirty="0"/>
          </a:p>
        </p:txBody>
      </p:sp>
      <p:pic>
        <p:nvPicPr>
          <p:cNvPr id="2" name="Picture 1"/>
          <p:cNvPicPr>
            <a:picLocks noChangeAspect="1"/>
          </p:cNvPicPr>
          <p:nvPr/>
        </p:nvPicPr>
        <p:blipFill>
          <a:blip r:embed="rId3"/>
          <a:stretch>
            <a:fillRect/>
          </a:stretch>
        </p:blipFill>
        <p:spPr>
          <a:xfrm>
            <a:off x="1435750" y="1189178"/>
            <a:ext cx="9348627" cy="4923965"/>
          </a:xfrm>
          <a:prstGeom prst="rect">
            <a:avLst/>
          </a:prstGeom>
        </p:spPr>
      </p:pic>
    </p:spTree>
    <p:extLst>
      <p:ext uri="{BB962C8B-B14F-4D97-AF65-F5344CB8AC3E}">
        <p14:creationId xmlns:p14="http://schemas.microsoft.com/office/powerpoint/2010/main" val="99531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71EA3D-73AC-4FA5-9F36-394BACC347E4}"/>
              </a:ext>
            </a:extLst>
          </p:cNvPr>
          <p:cNvSpPr>
            <a:spLocks noGrp="1"/>
          </p:cNvSpPr>
          <p:nvPr>
            <p:ph type="title"/>
          </p:nvPr>
        </p:nvSpPr>
        <p:spPr/>
        <p:txBody>
          <a:bodyPr>
            <a:normAutofit fontScale="90000"/>
          </a:bodyPr>
          <a:lstStyle/>
          <a:p>
            <a:r>
              <a:rPr lang="en-US" dirty="0"/>
              <a:t>Demo</a:t>
            </a:r>
          </a:p>
        </p:txBody>
      </p:sp>
    </p:spTree>
    <p:extLst>
      <p:ext uri="{BB962C8B-B14F-4D97-AF65-F5344CB8AC3E}">
        <p14:creationId xmlns:p14="http://schemas.microsoft.com/office/powerpoint/2010/main" val="3956939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93115"/>
          </a:xfrm>
        </p:spPr>
        <p:txBody>
          <a:bodyPr>
            <a:normAutofit/>
          </a:bodyPr>
          <a:lstStyle/>
          <a:p>
            <a:r>
              <a:rPr lang="es-AR" sz="4312" dirty="0" err="1"/>
              <a:t>Installing</a:t>
            </a:r>
            <a:r>
              <a:rPr lang="es-AR" sz="4312" dirty="0"/>
              <a:t> .NET Core</a:t>
            </a:r>
          </a:p>
        </p:txBody>
      </p:sp>
      <p:sp>
        <p:nvSpPr>
          <p:cNvPr id="7" name="Text Placeholder 1"/>
          <p:cNvSpPr txBox="1">
            <a:spLocks/>
          </p:cNvSpPr>
          <p:nvPr/>
        </p:nvSpPr>
        <p:spPr>
          <a:xfrm>
            <a:off x="306388" y="1424152"/>
            <a:ext cx="11614857" cy="4920747"/>
          </a:xfrm>
          <a:prstGeom prst="rect">
            <a:avLst/>
          </a:prstGeom>
        </p:spPr>
        <p:txBody>
          <a:bodyPr vert="horz" wrap="square" lIns="143391" tIns="89619" rIns="143391" bIns="89619"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6076" indent="-336076" defTabSz="914180">
              <a:defRPr/>
            </a:pPr>
            <a:r>
              <a:rPr lang="es-AR" sz="4400" dirty="0" err="1">
                <a:solidFill>
                  <a:schemeClr val="tx1"/>
                </a:solidFill>
              </a:rPr>
              <a:t>Compiling</a:t>
            </a:r>
            <a:endParaRPr lang="es-AR" sz="4400" dirty="0">
              <a:solidFill>
                <a:schemeClr val="tx1"/>
              </a:solidFill>
            </a:endParaRPr>
          </a:p>
          <a:p>
            <a:pPr marL="241300" lvl="1" indent="0" defTabSz="914180">
              <a:buNone/>
              <a:defRPr/>
            </a:pPr>
            <a:r>
              <a:rPr lang="es-AR" sz="2800" dirty="0">
                <a:solidFill>
                  <a:schemeClr val="tx1"/>
                </a:solidFill>
              </a:rPr>
              <a:t>	https://github.com/dotnet/coreclr 	</a:t>
            </a:r>
          </a:p>
          <a:p>
            <a:pPr marL="336076" indent="-336076" defTabSz="914180">
              <a:defRPr/>
            </a:pPr>
            <a:r>
              <a:rPr lang="es-AR" sz="4400" dirty="0">
                <a:solidFill>
                  <a:schemeClr val="tx1"/>
                </a:solidFill>
              </a:rPr>
              <a:t>Using </a:t>
            </a:r>
            <a:r>
              <a:rPr lang="es-AR" sz="4400" dirty="0" err="1">
                <a:solidFill>
                  <a:schemeClr val="tx1"/>
                </a:solidFill>
              </a:rPr>
              <a:t>Command</a:t>
            </a:r>
            <a:r>
              <a:rPr lang="es-AR" sz="4400" dirty="0">
                <a:solidFill>
                  <a:schemeClr val="tx1"/>
                </a:solidFill>
              </a:rPr>
              <a:t> Line</a:t>
            </a:r>
          </a:p>
          <a:p>
            <a:pPr marL="215900" lvl="2" indent="0" defTabSz="914180">
              <a:buNone/>
              <a:defRPr/>
            </a:pPr>
            <a:r>
              <a:rPr lang="es-AR" sz="2800" dirty="0">
                <a:solidFill>
                  <a:schemeClr val="tx1"/>
                </a:solidFill>
              </a:rPr>
              <a:t>	http://dot.net</a:t>
            </a:r>
            <a:endParaRPr lang="es-AR" sz="4400" dirty="0">
              <a:solidFill>
                <a:schemeClr val="tx1"/>
              </a:solidFill>
            </a:endParaRPr>
          </a:p>
          <a:p>
            <a:pPr marL="336076" indent="-336076" defTabSz="914180">
              <a:defRPr/>
            </a:pPr>
            <a:r>
              <a:rPr lang="es-AR" sz="4400" dirty="0">
                <a:solidFill>
                  <a:schemeClr val="tx1"/>
                </a:solidFill>
              </a:rPr>
              <a:t>Using </a:t>
            </a:r>
            <a:r>
              <a:rPr lang="es-AR" sz="4400" dirty="0" err="1">
                <a:solidFill>
                  <a:schemeClr val="tx1"/>
                </a:solidFill>
              </a:rPr>
              <a:t>the</a:t>
            </a:r>
            <a:r>
              <a:rPr lang="es-AR" sz="4400" dirty="0">
                <a:solidFill>
                  <a:schemeClr val="tx1"/>
                </a:solidFill>
              </a:rPr>
              <a:t> </a:t>
            </a:r>
            <a:r>
              <a:rPr lang="es-AR" sz="4400" dirty="0" err="1">
                <a:solidFill>
                  <a:schemeClr val="tx1"/>
                </a:solidFill>
              </a:rPr>
              <a:t>installer</a:t>
            </a:r>
            <a:endParaRPr lang="es-AR" sz="4400" dirty="0">
              <a:solidFill>
                <a:schemeClr val="tx1"/>
              </a:solidFill>
            </a:endParaRPr>
          </a:p>
          <a:p>
            <a:pPr marL="241300" lvl="1" indent="0" defTabSz="914180">
              <a:buNone/>
              <a:defRPr/>
            </a:pPr>
            <a:r>
              <a:rPr lang="es-AR" sz="2800" dirty="0">
                <a:solidFill>
                  <a:schemeClr val="tx1"/>
                </a:solidFill>
              </a:rPr>
              <a:t>	http://dot.net</a:t>
            </a:r>
          </a:p>
          <a:p>
            <a:pPr marL="336076" indent="-336076" defTabSz="914180">
              <a:defRPr/>
            </a:pPr>
            <a:endParaRPr lang="es-AR" sz="4400" dirty="0">
              <a:solidFill>
                <a:schemeClr val="tx1"/>
              </a:solidFill>
              <a:latin typeface="Segoe UI Light"/>
            </a:endParaRPr>
          </a:p>
          <a:p>
            <a:pPr marL="577376" lvl="1" indent="-336076" defTabSz="914180">
              <a:defRPr/>
            </a:pPr>
            <a:endParaRPr lang="es-AR" sz="2800" dirty="0">
              <a:solidFill>
                <a:schemeClr val="tx1"/>
              </a:solidFill>
              <a:latin typeface="Segoe UI Light"/>
            </a:endParaRPr>
          </a:p>
        </p:txBody>
      </p:sp>
    </p:spTree>
    <p:extLst>
      <p:ext uri="{BB962C8B-B14F-4D97-AF65-F5344CB8AC3E}">
        <p14:creationId xmlns:p14="http://schemas.microsoft.com/office/powerpoint/2010/main" val="1272475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759457" y="118479"/>
            <a:ext cx="10515600" cy="1325563"/>
          </a:xfrm>
        </p:spPr>
        <p:txBody>
          <a:bodyPr/>
          <a:lstStyle/>
          <a:p>
            <a:r>
              <a:rPr lang="en-US" dirty="0"/>
              <a:t>Languages</a:t>
            </a:r>
          </a:p>
        </p:txBody>
      </p:sp>
      <p:sp>
        <p:nvSpPr>
          <p:cNvPr id="5" name="Rectangle 4"/>
          <p:cNvSpPr/>
          <p:nvPr/>
        </p:nvSpPr>
        <p:spPr bwMode="auto">
          <a:xfrm>
            <a:off x="2644102" y="1276841"/>
            <a:ext cx="8822166" cy="1503795"/>
          </a:xfrm>
          <a:prstGeom prst="rect">
            <a:avLst/>
          </a:prstGeom>
          <a:solidFill>
            <a:srgbClr val="D2D2D2"/>
          </a:solidFill>
          <a:ln w="15875" cap="flat" cmpd="sng" algn="ctr">
            <a:noFill/>
            <a:prstDash val="solid"/>
            <a:miter lim="800000"/>
            <a:headEnd type="none" w="med" len="med"/>
            <a:tailEnd type="none" w="med" len="med"/>
          </a:ln>
          <a:effectLst/>
        </p:spPr>
        <p:txBody>
          <a:bodyPr rot="0" spcFirstLastPara="0" vertOverflow="overflow" horzOverflow="overflow" vert="horz" wrap="square" lIns="896192" tIns="143208" rIns="179009" bIns="143208" numCol="1" spcCol="0" rtlCol="0" fromWordArt="0" anchor="ctr" anchorCtr="0" forceAA="0" compatLnSpc="1">
            <a:prstTxWarp prst="textNoShape">
              <a:avLst/>
            </a:prstTxWarp>
            <a:noAutofit/>
          </a:bodyPr>
          <a:lstStyle/>
          <a:p>
            <a:pPr marL="91413" defTabSz="912648" fontAlgn="base">
              <a:lnSpc>
                <a:spcPct val="90000"/>
              </a:lnSpc>
              <a:spcBef>
                <a:spcPts val="588"/>
              </a:spcBef>
              <a:spcAft>
                <a:spcPct val="0"/>
              </a:spcAft>
              <a:defRPr/>
            </a:pPr>
            <a:r>
              <a:rPr lang="en-US" sz="2352" b="1" i="1" kern="0" dirty="0">
                <a:gradFill>
                  <a:gsLst>
                    <a:gs pos="0">
                      <a:srgbClr val="505050"/>
                    </a:gs>
                    <a:gs pos="100000">
                      <a:srgbClr val="505050"/>
                    </a:gs>
                  </a:gsLst>
                  <a:lin ang="5400000" scaled="1"/>
                </a:gradFill>
                <a:ea typeface="Segoe UI" pitchFamily="34" charset="0"/>
                <a:cs typeface="Segoe UI Semibold" panose="020B0702040204020203" pitchFamily="34" charset="0"/>
              </a:rPr>
              <a:t>Flexible, powerful, multi-purpose</a:t>
            </a:r>
          </a:p>
          <a:p>
            <a:pPr marL="548475" indent="-457063" defTabSz="912648" fontAlgn="base">
              <a:lnSpc>
                <a:spcPct val="90000"/>
              </a:lnSpc>
              <a:spcBef>
                <a:spcPts val="588"/>
              </a:spcBef>
              <a:spcAft>
                <a:spcPct val="0"/>
              </a:spcAft>
              <a:buFont typeface="Arial" panose="020B0604020202020204" pitchFamily="34" charset="0"/>
              <a:buChar char="•"/>
              <a:defRPr/>
            </a:pPr>
            <a:r>
              <a:rPr lang="en-US" sz="2352" kern="0" dirty="0">
                <a:gradFill>
                  <a:gsLst>
                    <a:gs pos="0">
                      <a:srgbClr val="505050"/>
                    </a:gs>
                    <a:gs pos="100000">
                      <a:srgbClr val="505050"/>
                    </a:gs>
                  </a:gsLst>
                  <a:lin ang="5400000" scaled="1"/>
                </a:gradFill>
                <a:ea typeface="Segoe UI" pitchFamily="34" charset="0"/>
                <a:cs typeface="Segoe UI Semibold" panose="020B0702040204020203" pitchFamily="34" charset="0"/>
              </a:rPr>
              <a:t>Investments in C# 7: Evolve for modern patterns in distributed applications: tuples, pattern matching, others.</a:t>
            </a:r>
          </a:p>
        </p:txBody>
      </p:sp>
      <p:sp>
        <p:nvSpPr>
          <p:cNvPr id="6" name="Pentagon 5"/>
          <p:cNvSpPr/>
          <p:nvPr/>
        </p:nvSpPr>
        <p:spPr bwMode="auto">
          <a:xfrm>
            <a:off x="749531" y="1276841"/>
            <a:ext cx="2688574" cy="1503795"/>
          </a:xfrm>
          <a:prstGeom prst="homePlate">
            <a:avLst>
              <a:gd name="adj" fmla="val 25983"/>
            </a:avLst>
          </a:prstGeom>
          <a:solidFill>
            <a:schemeClr val="accent1"/>
          </a:solidFill>
        </p:spPr>
        <p:txBody>
          <a:bodyPr wrap="square" lIns="179238" tIns="143391" rIns="179238" bIns="143391" rtlCol="0" anchor="ctr">
            <a:noAutofit/>
          </a:bodyPr>
          <a:lstStyle/>
          <a:p>
            <a:pPr defTabSz="895945">
              <a:lnSpc>
                <a:spcPct val="90000"/>
              </a:lnSpc>
            </a:pPr>
            <a:r>
              <a:rPr lang="en-US" sz="2352" b="1" kern="0" dirty="0">
                <a:gradFill>
                  <a:gsLst>
                    <a:gs pos="1250">
                      <a:srgbClr val="FFFFFF"/>
                    </a:gs>
                    <a:gs pos="100000">
                      <a:srgbClr val="FFFFFF"/>
                    </a:gs>
                  </a:gsLst>
                  <a:lin ang="5400000" scaled="0"/>
                </a:gradFill>
                <a:cs typeface="Segoe UI Semibold" panose="020B0702040204020203" pitchFamily="34" charset="0"/>
              </a:rPr>
              <a:t>C#</a:t>
            </a:r>
          </a:p>
        </p:txBody>
      </p:sp>
      <p:sp>
        <p:nvSpPr>
          <p:cNvPr id="7" name="Rectangle 6"/>
          <p:cNvSpPr/>
          <p:nvPr/>
        </p:nvSpPr>
        <p:spPr bwMode="auto">
          <a:xfrm>
            <a:off x="2644102" y="2896198"/>
            <a:ext cx="8822166" cy="1503795"/>
          </a:xfrm>
          <a:prstGeom prst="rect">
            <a:avLst/>
          </a:prstGeom>
          <a:solidFill>
            <a:srgbClr val="D2D2D2"/>
          </a:solidFill>
          <a:ln w="15875" cap="flat" cmpd="sng" algn="ctr">
            <a:noFill/>
            <a:prstDash val="solid"/>
            <a:miter lim="800000"/>
            <a:headEnd type="none" w="med" len="med"/>
            <a:tailEnd type="none" w="med" len="med"/>
          </a:ln>
          <a:effectLst/>
        </p:spPr>
        <p:txBody>
          <a:bodyPr rot="0" spcFirstLastPara="0" vertOverflow="overflow" horzOverflow="overflow" vert="horz" wrap="square" lIns="896192" tIns="143208" rIns="179009" bIns="143208" numCol="1" spcCol="0" rtlCol="0" fromWordArt="0" anchor="ctr" anchorCtr="0" forceAA="0" compatLnSpc="1">
            <a:prstTxWarp prst="textNoShape">
              <a:avLst/>
            </a:prstTxWarp>
            <a:noAutofit/>
          </a:bodyPr>
          <a:lstStyle/>
          <a:p>
            <a:pPr marL="91413" defTabSz="912648" fontAlgn="base">
              <a:lnSpc>
                <a:spcPct val="90000"/>
              </a:lnSpc>
              <a:spcBef>
                <a:spcPts val="588"/>
              </a:spcBef>
              <a:spcAft>
                <a:spcPct val="0"/>
              </a:spcAft>
              <a:defRPr/>
            </a:pPr>
            <a:r>
              <a:rPr lang="en-US" sz="2352" b="1" i="1" kern="0" dirty="0">
                <a:gradFill>
                  <a:gsLst>
                    <a:gs pos="0">
                      <a:srgbClr val="505050"/>
                    </a:gs>
                    <a:gs pos="100000">
                      <a:srgbClr val="505050"/>
                    </a:gs>
                  </a:gsLst>
                  <a:lin ang="5400000" scaled="1"/>
                </a:gradFill>
                <a:ea typeface="Segoe UI" pitchFamily="34" charset="0"/>
                <a:cs typeface="Segoe UI Semibold" panose="020B0702040204020203" pitchFamily="34" charset="0"/>
              </a:rPr>
              <a:t>Simple, easy to use</a:t>
            </a:r>
          </a:p>
          <a:p>
            <a:pPr marL="548475" indent="-457063" defTabSz="912648" fontAlgn="base">
              <a:lnSpc>
                <a:spcPct val="90000"/>
              </a:lnSpc>
              <a:spcBef>
                <a:spcPts val="588"/>
              </a:spcBef>
              <a:spcAft>
                <a:spcPct val="0"/>
              </a:spcAft>
              <a:buFont typeface="Arial" panose="020B0604020202020204" pitchFamily="34" charset="0"/>
              <a:buChar char="•"/>
              <a:defRPr/>
            </a:pPr>
            <a:r>
              <a:rPr lang="en-US" sz="2352" kern="0" dirty="0">
                <a:gradFill>
                  <a:gsLst>
                    <a:gs pos="0">
                      <a:srgbClr val="505050"/>
                    </a:gs>
                    <a:gs pos="100000">
                      <a:srgbClr val="505050"/>
                    </a:gs>
                  </a:gsLst>
                  <a:lin ang="5400000" scaled="1"/>
                </a:gradFill>
                <a:ea typeface="Segoe UI" pitchFamily="34" charset="0"/>
                <a:cs typeface="Segoe UI Semibold" panose="020B0702040204020203" pitchFamily="34" charset="0"/>
              </a:rPr>
              <a:t>Investments in VB 15: Bring key language features and platforms while keeping VB simplicity principles.</a:t>
            </a:r>
          </a:p>
        </p:txBody>
      </p:sp>
      <p:sp>
        <p:nvSpPr>
          <p:cNvPr id="9" name="Pentagon 8"/>
          <p:cNvSpPr/>
          <p:nvPr/>
        </p:nvSpPr>
        <p:spPr bwMode="auto">
          <a:xfrm>
            <a:off x="749531" y="2896198"/>
            <a:ext cx="2688574" cy="1503795"/>
          </a:xfrm>
          <a:prstGeom prst="homePlate">
            <a:avLst>
              <a:gd name="adj" fmla="val 25983"/>
            </a:avLst>
          </a:prstGeom>
          <a:solidFill>
            <a:schemeClr val="accent1"/>
          </a:solidFill>
        </p:spPr>
        <p:txBody>
          <a:bodyPr wrap="square" lIns="179238" tIns="143391" rIns="179238" bIns="143391" rtlCol="0" anchor="ctr">
            <a:noAutofit/>
          </a:bodyPr>
          <a:lstStyle/>
          <a:p>
            <a:pPr defTabSz="895945">
              <a:lnSpc>
                <a:spcPct val="90000"/>
              </a:lnSpc>
            </a:pPr>
            <a:r>
              <a:rPr lang="en-US" sz="2352" b="1" kern="0" dirty="0">
                <a:gradFill>
                  <a:gsLst>
                    <a:gs pos="1250">
                      <a:srgbClr val="FFFFFF"/>
                    </a:gs>
                    <a:gs pos="100000">
                      <a:srgbClr val="FFFFFF"/>
                    </a:gs>
                  </a:gsLst>
                  <a:lin ang="5400000" scaled="0"/>
                </a:gradFill>
                <a:cs typeface="Segoe UI Semibold" panose="020B0702040204020203" pitchFamily="34" charset="0"/>
              </a:rPr>
              <a:t>VB</a:t>
            </a:r>
          </a:p>
        </p:txBody>
      </p:sp>
      <p:sp>
        <p:nvSpPr>
          <p:cNvPr id="10" name="Rectangle 9"/>
          <p:cNvSpPr/>
          <p:nvPr/>
        </p:nvSpPr>
        <p:spPr bwMode="auto">
          <a:xfrm>
            <a:off x="2644102" y="4515555"/>
            <a:ext cx="8822166" cy="1503795"/>
          </a:xfrm>
          <a:prstGeom prst="rect">
            <a:avLst/>
          </a:prstGeom>
          <a:solidFill>
            <a:srgbClr val="D2D2D2"/>
          </a:solidFill>
          <a:ln w="15875" cap="flat" cmpd="sng" algn="ctr">
            <a:noFill/>
            <a:prstDash val="solid"/>
            <a:miter lim="800000"/>
            <a:headEnd type="none" w="med" len="med"/>
            <a:tailEnd type="none" w="med" len="med"/>
          </a:ln>
          <a:effectLst/>
        </p:spPr>
        <p:txBody>
          <a:bodyPr rot="0" spcFirstLastPara="0" vertOverflow="overflow" horzOverflow="overflow" vert="horz" wrap="square" lIns="896192" tIns="143208" rIns="179009" bIns="143208" numCol="1" spcCol="0" rtlCol="0" fromWordArt="0" anchor="ctr" anchorCtr="0" forceAA="0" compatLnSpc="1">
            <a:prstTxWarp prst="textNoShape">
              <a:avLst/>
            </a:prstTxWarp>
            <a:noAutofit/>
          </a:bodyPr>
          <a:lstStyle/>
          <a:p>
            <a:pPr marL="91413" defTabSz="912648" fontAlgn="base">
              <a:lnSpc>
                <a:spcPct val="90000"/>
              </a:lnSpc>
              <a:spcBef>
                <a:spcPts val="588"/>
              </a:spcBef>
              <a:spcAft>
                <a:spcPct val="0"/>
              </a:spcAft>
              <a:defRPr/>
            </a:pPr>
            <a:r>
              <a:rPr lang="en-US" sz="2352" b="1" i="1" kern="0">
                <a:gradFill>
                  <a:gsLst>
                    <a:gs pos="0">
                      <a:srgbClr val="505050"/>
                    </a:gs>
                    <a:gs pos="100000">
                      <a:srgbClr val="505050"/>
                    </a:gs>
                  </a:gsLst>
                  <a:lin ang="5400000" scaled="1"/>
                </a:gradFill>
                <a:ea typeface="Segoe UI" pitchFamily="34" charset="0"/>
                <a:cs typeface="Segoe UI Semibold" panose="020B0702040204020203" pitchFamily="34" charset="0"/>
              </a:rPr>
              <a:t>Elegant functional </a:t>
            </a:r>
            <a:r>
              <a:rPr lang="en-US" sz="2352" b="1" i="1" kern="0" dirty="0">
                <a:gradFill>
                  <a:gsLst>
                    <a:gs pos="0">
                      <a:srgbClr val="505050"/>
                    </a:gs>
                    <a:gs pos="100000">
                      <a:srgbClr val="505050"/>
                    </a:gs>
                  </a:gsLst>
                  <a:lin ang="5400000" scaled="1"/>
                </a:gradFill>
                <a:ea typeface="Segoe UI" pitchFamily="34" charset="0"/>
                <a:cs typeface="Segoe UI Semibold" panose="020B0702040204020203" pitchFamily="34" charset="0"/>
              </a:rPr>
              <a:t>programming</a:t>
            </a:r>
          </a:p>
          <a:p>
            <a:pPr marL="548475" indent="-457063" defTabSz="912648" fontAlgn="base">
              <a:lnSpc>
                <a:spcPct val="90000"/>
              </a:lnSpc>
              <a:spcBef>
                <a:spcPts val="588"/>
              </a:spcBef>
              <a:spcAft>
                <a:spcPct val="0"/>
              </a:spcAft>
              <a:buFont typeface="Arial" panose="020B0604020202020204" pitchFamily="34" charset="0"/>
              <a:buChar char="•"/>
              <a:defRPr/>
            </a:pPr>
            <a:r>
              <a:rPr lang="en-US" sz="2352" kern="0" dirty="0">
                <a:gradFill>
                  <a:gsLst>
                    <a:gs pos="0">
                      <a:srgbClr val="505050"/>
                    </a:gs>
                    <a:gs pos="100000">
                      <a:srgbClr val="505050"/>
                    </a:gs>
                  </a:gsLst>
                  <a:lin ang="5400000" scaled="1"/>
                </a:gradFill>
                <a:ea typeface="Segoe UI" pitchFamily="34" charset="0"/>
                <a:cs typeface="Segoe UI Semibold" panose="020B0702040204020203" pitchFamily="34" charset="0"/>
              </a:rPr>
              <a:t>Investments in </a:t>
            </a:r>
            <a:r>
              <a:rPr lang="en-US" sz="2352" kern="0" dirty="0" err="1">
                <a:gradFill>
                  <a:gsLst>
                    <a:gs pos="0">
                      <a:srgbClr val="505050"/>
                    </a:gs>
                    <a:gs pos="100000">
                      <a:srgbClr val="505050"/>
                    </a:gs>
                  </a:gsLst>
                  <a:lin ang="5400000" scaled="1"/>
                </a:gradFill>
                <a:ea typeface="Segoe UI" pitchFamily="34" charset="0"/>
                <a:cs typeface="Segoe UI Semibold" panose="020B0702040204020203" pitchFamily="34" charset="0"/>
              </a:rPr>
              <a:t>vNext</a:t>
            </a:r>
            <a:r>
              <a:rPr lang="en-US" sz="2352" kern="0" dirty="0">
                <a:gradFill>
                  <a:gsLst>
                    <a:gs pos="0">
                      <a:srgbClr val="505050"/>
                    </a:gs>
                    <a:gs pos="100000">
                      <a:srgbClr val="505050"/>
                    </a:gs>
                  </a:gsLst>
                  <a:lin ang="5400000" scaled="1"/>
                </a:gradFill>
                <a:ea typeface="Segoe UI" pitchFamily="34" charset="0"/>
                <a:cs typeface="Segoe UI Semibold" panose="020B0702040204020203" pitchFamily="34" charset="0"/>
              </a:rPr>
              <a:t>: Language updates for C# 7 / VB 15 interop, platform support and tooling updates.</a:t>
            </a:r>
          </a:p>
        </p:txBody>
      </p:sp>
      <p:sp>
        <p:nvSpPr>
          <p:cNvPr id="11" name="Pentagon 10"/>
          <p:cNvSpPr/>
          <p:nvPr/>
        </p:nvSpPr>
        <p:spPr bwMode="auto">
          <a:xfrm>
            <a:off x="749531" y="4515555"/>
            <a:ext cx="2688574" cy="1503795"/>
          </a:xfrm>
          <a:prstGeom prst="homePlate">
            <a:avLst>
              <a:gd name="adj" fmla="val 25983"/>
            </a:avLst>
          </a:prstGeom>
          <a:solidFill>
            <a:schemeClr val="accent1"/>
          </a:solidFill>
        </p:spPr>
        <p:txBody>
          <a:bodyPr wrap="square" lIns="179238" tIns="143391" rIns="179238" bIns="143391" rtlCol="0" anchor="ctr">
            <a:noAutofit/>
          </a:bodyPr>
          <a:lstStyle/>
          <a:p>
            <a:pPr defTabSz="895945">
              <a:lnSpc>
                <a:spcPct val="90000"/>
              </a:lnSpc>
            </a:pPr>
            <a:r>
              <a:rPr lang="en-US" sz="2352" b="1" kern="0" dirty="0">
                <a:gradFill>
                  <a:gsLst>
                    <a:gs pos="1250">
                      <a:srgbClr val="FFFFFF"/>
                    </a:gs>
                    <a:gs pos="100000">
                      <a:srgbClr val="FFFFFF"/>
                    </a:gs>
                  </a:gsLst>
                  <a:lin ang="5400000" scaled="0"/>
                </a:gradFill>
                <a:cs typeface="Segoe UI Semibold" panose="020B0702040204020203" pitchFamily="34" charset="0"/>
              </a:rPr>
              <a:t>F#</a:t>
            </a:r>
          </a:p>
        </p:txBody>
      </p:sp>
    </p:spTree>
    <p:extLst>
      <p:ext uri="{BB962C8B-B14F-4D97-AF65-F5344CB8AC3E}">
        <p14:creationId xmlns:p14="http://schemas.microsoft.com/office/powerpoint/2010/main" val="352081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870700"/>
          </a:xfrm>
        </p:spPr>
        <p:txBody>
          <a:bodyPr/>
          <a:lstStyle/>
          <a:p>
            <a:r>
              <a:rPr lang="es-AR" dirty="0" err="1"/>
              <a:t>Development</a:t>
            </a:r>
            <a:r>
              <a:rPr lang="es-AR" dirty="0"/>
              <a:t> Tools</a:t>
            </a:r>
          </a:p>
        </p:txBody>
      </p:sp>
      <p:graphicFrame>
        <p:nvGraphicFramePr>
          <p:cNvPr id="4" name="Diagram 3"/>
          <p:cNvGraphicFramePr>
            <a:graphicFrameLocks noChangeAspect="1"/>
          </p:cNvGraphicFramePr>
          <p:nvPr>
            <p:extLst/>
          </p:nvPr>
        </p:nvGraphicFramePr>
        <p:xfrm>
          <a:off x="1018483" y="1401096"/>
          <a:ext cx="10157354" cy="49259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http://upload.wikimedia.org/wikipedia/commons/thumb/f/fa/Apple_logo_black.svg/100px-Apple_logo_black.svg.png"/>
          <p:cNvPicPr>
            <a:picLocks noChangeAspect="1" noChangeArrowheads="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30395" y="2010030"/>
            <a:ext cx="933533" cy="9335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70011" y="2028701"/>
            <a:ext cx="746826" cy="8961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84658" y="2103384"/>
            <a:ext cx="821509" cy="821509"/>
          </a:xfrm>
          <a:prstGeom prst="rect">
            <a:avLst/>
          </a:prstGeom>
        </p:spPr>
      </p:pic>
    </p:spTree>
    <p:extLst>
      <p:ext uri="{BB962C8B-B14F-4D97-AF65-F5344CB8AC3E}">
        <p14:creationId xmlns:p14="http://schemas.microsoft.com/office/powerpoint/2010/main" val="2765554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7573"/>
          </a:xfrm>
        </p:spPr>
        <p:txBody>
          <a:bodyPr/>
          <a:lstStyle/>
          <a:p>
            <a:r>
              <a:rPr lang="es-AR" dirty="0"/>
              <a:t>Visual Studio </a:t>
            </a:r>
            <a:r>
              <a:rPr lang="es-AR" dirty="0" err="1"/>
              <a:t>Code</a:t>
            </a:r>
            <a:endParaRPr lang="es-AR" dirty="0"/>
          </a:p>
        </p:txBody>
      </p:sp>
      <p:sp>
        <p:nvSpPr>
          <p:cNvPr id="3" name="Text Placeholder 2"/>
          <p:cNvSpPr>
            <a:spLocks noGrp="1"/>
          </p:cNvSpPr>
          <p:nvPr>
            <p:ph type="body" sz="quarter" idx="4294967295"/>
          </p:nvPr>
        </p:nvSpPr>
        <p:spPr>
          <a:xfrm>
            <a:off x="1589" y="1636713"/>
            <a:ext cx="5376863" cy="3464218"/>
          </a:xfrm>
        </p:spPr>
        <p:txBody>
          <a:bodyPr/>
          <a:lstStyle/>
          <a:p>
            <a:r>
              <a:rPr lang="en-US" sz="3200" dirty="0"/>
              <a:t>Lightweight, cross-platform editor for Windows, OS X and Linux</a:t>
            </a:r>
          </a:p>
          <a:p>
            <a:r>
              <a:rPr lang="es-AR" sz="3136" dirty="0" err="1">
                <a:latin typeface="+mj-lt"/>
              </a:rPr>
              <a:t>Whit</a:t>
            </a:r>
            <a:r>
              <a:rPr lang="es-AR" sz="3136" dirty="0">
                <a:latin typeface="+mj-lt"/>
              </a:rPr>
              <a:t> IntelliSense, </a:t>
            </a:r>
            <a:r>
              <a:rPr lang="es-AR" sz="3136" dirty="0" err="1">
                <a:latin typeface="+mj-lt"/>
              </a:rPr>
              <a:t>colors</a:t>
            </a:r>
            <a:r>
              <a:rPr lang="es-AR" sz="3136" dirty="0">
                <a:latin typeface="+mj-lt"/>
              </a:rPr>
              <a:t>, refactoring, etc.</a:t>
            </a:r>
          </a:p>
          <a:p>
            <a:r>
              <a:rPr lang="en-US" sz="3200" dirty="0"/>
              <a:t>Local editing, compilation, execution and debugging</a:t>
            </a:r>
            <a:endParaRPr lang="es-AR" sz="3136" dirty="0"/>
          </a:p>
        </p:txBody>
      </p:sp>
      <p:pic>
        <p:nvPicPr>
          <p:cNvPr id="6" name="Picture 5"/>
          <p:cNvPicPr>
            <a:picLocks noChangeAspect="1"/>
          </p:cNvPicPr>
          <p:nvPr/>
        </p:nvPicPr>
        <p:blipFill>
          <a:blip r:embed="rId3"/>
          <a:stretch>
            <a:fillRect/>
          </a:stretch>
        </p:blipFill>
        <p:spPr>
          <a:xfrm>
            <a:off x="5895044" y="1636620"/>
            <a:ext cx="5695043" cy="420126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4597" y="5847526"/>
            <a:ext cx="955937" cy="955937"/>
          </a:xfrm>
          <a:prstGeom prst="rect">
            <a:avLst/>
          </a:prstGeom>
        </p:spPr>
      </p:pic>
    </p:spTree>
    <p:extLst>
      <p:ext uri="{BB962C8B-B14F-4D97-AF65-F5344CB8AC3E}">
        <p14:creationId xmlns:p14="http://schemas.microsoft.com/office/powerpoint/2010/main" val="886141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a:xfrm>
            <a:off x="270757" y="1189179"/>
            <a:ext cx="11650488" cy="727571"/>
          </a:xfrm>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 y="893"/>
            <a:ext cx="12188825" cy="6802210"/>
          </a:xfrm>
          <a:prstGeom prst="rect">
            <a:avLst/>
          </a:prstGeom>
        </p:spPr>
      </p:pic>
    </p:spTree>
    <p:extLst>
      <p:ext uri="{BB962C8B-B14F-4D97-AF65-F5344CB8AC3E}">
        <p14:creationId xmlns:p14="http://schemas.microsoft.com/office/powerpoint/2010/main" val="212766890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s-AR" dirty="0"/>
              <a:t>ASP.NET CORE</a:t>
            </a:r>
          </a:p>
        </p:txBody>
      </p:sp>
    </p:spTree>
    <p:extLst>
      <p:ext uri="{BB962C8B-B14F-4D97-AF65-F5344CB8AC3E}">
        <p14:creationId xmlns:p14="http://schemas.microsoft.com/office/powerpoint/2010/main" val="187037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dirty="0">
                <a:cs typeface="Haettenschweiler"/>
              </a:rPr>
              <a:t>.NET Core Workshop</a:t>
            </a:r>
            <a:endParaRPr lang="en-US" dirty="0"/>
          </a:p>
        </p:txBody>
      </p:sp>
      <p:sp>
        <p:nvSpPr>
          <p:cNvPr id="5" name="Text Placeholder 4"/>
          <p:cNvSpPr>
            <a:spLocks noGrp="1"/>
          </p:cNvSpPr>
          <p:nvPr>
            <p:ph type="body" sz="quarter" idx="10"/>
          </p:nvPr>
        </p:nvSpPr>
        <p:spPr/>
        <p:txBody>
          <a:bodyPr/>
          <a:lstStyle/>
          <a:p>
            <a:r>
              <a:rPr lang="en-US" dirty="0"/>
              <a:t>Mariano Sánchez</a:t>
            </a:r>
          </a:p>
        </p:txBody>
      </p:sp>
      <p:sp>
        <p:nvSpPr>
          <p:cNvPr id="6" name="Text Placeholder 5"/>
          <p:cNvSpPr>
            <a:spLocks noGrp="1"/>
          </p:cNvSpPr>
          <p:nvPr>
            <p:ph type="body" sz="quarter" idx="11"/>
          </p:nvPr>
        </p:nvSpPr>
        <p:spPr/>
        <p:txBody>
          <a:bodyPr/>
          <a:lstStyle/>
          <a:p>
            <a:r>
              <a:rPr lang="en-US" dirty="0"/>
              <a:t>Software Architect</a:t>
            </a:r>
          </a:p>
        </p:txBody>
      </p:sp>
    </p:spTree>
    <p:extLst>
      <p:ext uri="{BB962C8B-B14F-4D97-AF65-F5344CB8AC3E}">
        <p14:creationId xmlns:p14="http://schemas.microsoft.com/office/powerpoint/2010/main" val="2121472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a:xfrm>
            <a:off x="1285238" y="1607849"/>
            <a:ext cx="4362668" cy="615362"/>
          </a:xfrm>
        </p:spPr>
        <p:txBody>
          <a:bodyPr/>
          <a:lstStyle/>
          <a:p>
            <a:pPr>
              <a:spcBef>
                <a:spcPts val="882"/>
              </a:spcBef>
              <a:spcAft>
                <a:spcPts val="3430"/>
              </a:spcAft>
            </a:pPr>
            <a:r>
              <a:rPr lang="en-US" sz="3136" dirty="0">
                <a:latin typeface="Segoe UI Light" panose="020B0502040204020203" pitchFamily="34" charset="0"/>
                <a:cs typeface="Segoe UI Light" panose="020B0502040204020203" pitchFamily="34" charset="0"/>
              </a:rPr>
              <a:t>Totally modular</a:t>
            </a:r>
          </a:p>
        </p:txBody>
      </p:sp>
      <p:sp>
        <p:nvSpPr>
          <p:cNvPr id="2" name="Title 1"/>
          <p:cNvSpPr>
            <a:spLocks noGrp="1"/>
          </p:cNvSpPr>
          <p:nvPr>
            <p:ph type="title"/>
          </p:nvPr>
        </p:nvSpPr>
        <p:spPr>
          <a:xfrm>
            <a:off x="838200" y="365126"/>
            <a:ext cx="10515600" cy="843710"/>
          </a:xfrm>
        </p:spPr>
        <p:txBody>
          <a:bodyPr/>
          <a:lstStyle/>
          <a:p>
            <a:r>
              <a:rPr lang="en-US" dirty="0">
                <a:cs typeface="Segoe UI Light" panose="020B0502040204020203" pitchFamily="34" charset="0"/>
              </a:rPr>
              <a:t>ASP.NET Core and the modern web</a:t>
            </a:r>
          </a:p>
        </p:txBody>
      </p:sp>
      <p:sp>
        <p:nvSpPr>
          <p:cNvPr id="81" name="Oval 80"/>
          <p:cNvSpPr/>
          <p:nvPr/>
        </p:nvSpPr>
        <p:spPr bwMode="auto">
          <a:xfrm>
            <a:off x="6021318" y="2697188"/>
            <a:ext cx="833458" cy="833234"/>
          </a:xfrm>
          <a:prstGeom prst="ellipse">
            <a:avLst/>
          </a:prstGeom>
          <a:solidFill>
            <a:schemeClr val="tx2"/>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744" dirty="0" err="1">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52" name="Freeform 110"/>
          <p:cNvSpPr>
            <a:spLocks noEditPoints="1"/>
          </p:cNvSpPr>
          <p:nvPr/>
        </p:nvSpPr>
        <p:spPr bwMode="black">
          <a:xfrm>
            <a:off x="6287317" y="2915310"/>
            <a:ext cx="372208" cy="368591"/>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89607" tIns="44802" rIns="89607" bIns="44802" numCol="1" anchor="t" anchorCtr="0" compatLnSpc="1">
            <a:prstTxWarp prst="textNoShape">
              <a:avLst/>
            </a:prstTxWarp>
          </a:bodyPr>
          <a:lstStyle/>
          <a:p>
            <a:pPr defTabSz="913918">
              <a:defRPr/>
            </a:pPr>
            <a:endParaRPr lang="en-US" sz="1960">
              <a:latin typeface="Segoe UI Light" panose="020B0502040204020203" pitchFamily="34" charset="0"/>
              <a:cs typeface="Segoe UI Light" panose="020B0502040204020203" pitchFamily="34" charset="0"/>
            </a:endParaRPr>
          </a:p>
        </p:txBody>
      </p:sp>
      <p:sp>
        <p:nvSpPr>
          <p:cNvPr id="58" name="Oval 57"/>
          <p:cNvSpPr/>
          <p:nvPr/>
        </p:nvSpPr>
        <p:spPr bwMode="auto">
          <a:xfrm>
            <a:off x="431555" y="2697188"/>
            <a:ext cx="833458" cy="833234"/>
          </a:xfrm>
          <a:prstGeom prst="ellipse">
            <a:avLst/>
          </a:prstGeom>
          <a:solidFill>
            <a:schemeClr val="tx2"/>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744" dirty="0" err="1">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84" name="Oval 83"/>
          <p:cNvSpPr/>
          <p:nvPr/>
        </p:nvSpPr>
        <p:spPr bwMode="auto">
          <a:xfrm>
            <a:off x="6021318" y="1524595"/>
            <a:ext cx="833458" cy="833234"/>
          </a:xfrm>
          <a:prstGeom prst="ellipse">
            <a:avLst/>
          </a:prstGeom>
          <a:solidFill>
            <a:schemeClr val="tx2"/>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744" dirty="0" err="1">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59" name="Freeform 58"/>
          <p:cNvSpPr>
            <a:spLocks noEditPoints="1"/>
          </p:cNvSpPr>
          <p:nvPr/>
        </p:nvSpPr>
        <p:spPr bwMode="black">
          <a:xfrm>
            <a:off x="6228580" y="1686893"/>
            <a:ext cx="417833" cy="53936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0654" tIns="40327" rIns="80654" bIns="40327" numCol="1" anchor="t" anchorCtr="0" compatLnSpc="1">
            <a:prstTxWarp prst="textNoShape">
              <a:avLst/>
            </a:prstTxWarp>
          </a:bodyPr>
          <a:lstStyle/>
          <a:p>
            <a:pPr defTabSz="913918">
              <a:defRPr/>
            </a:pPr>
            <a:endParaRPr lang="en-US" sz="1764">
              <a:latin typeface="Segoe UI Light" panose="020B0502040204020203" pitchFamily="34" charset="0"/>
              <a:cs typeface="Segoe UI Light" panose="020B0502040204020203" pitchFamily="34" charset="0"/>
            </a:endParaRPr>
          </a:p>
        </p:txBody>
      </p:sp>
      <p:sp>
        <p:nvSpPr>
          <p:cNvPr id="61" name="Oval 60"/>
          <p:cNvSpPr/>
          <p:nvPr/>
        </p:nvSpPr>
        <p:spPr bwMode="auto">
          <a:xfrm>
            <a:off x="431555" y="1524595"/>
            <a:ext cx="833458" cy="833234"/>
          </a:xfrm>
          <a:prstGeom prst="ellipse">
            <a:avLst/>
          </a:prstGeom>
          <a:solidFill>
            <a:schemeClr val="tx2"/>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744" dirty="0" err="1">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62" name="Freeform 8"/>
          <p:cNvSpPr>
            <a:spLocks noEditPoints="1"/>
          </p:cNvSpPr>
          <p:nvPr/>
        </p:nvSpPr>
        <p:spPr bwMode="black">
          <a:xfrm>
            <a:off x="575301" y="1670216"/>
            <a:ext cx="592369" cy="54199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0654" tIns="40327" rIns="80654" bIns="40327" numCol="1" anchor="t" anchorCtr="0" compatLnSpc="1">
            <a:prstTxWarp prst="textNoShape">
              <a:avLst/>
            </a:prstTxWarp>
          </a:bodyPr>
          <a:lstStyle/>
          <a:p>
            <a:pPr defTabSz="913918">
              <a:defRPr/>
            </a:pPr>
            <a:endParaRPr lang="en-US" sz="1764">
              <a:latin typeface="Segoe UI Light" panose="020B0502040204020203" pitchFamily="34" charset="0"/>
              <a:cs typeface="Segoe UI Light" panose="020B0502040204020203" pitchFamily="34" charset="0"/>
            </a:endParaRPr>
          </a:p>
        </p:txBody>
      </p:sp>
      <p:sp>
        <p:nvSpPr>
          <p:cNvPr id="66" name="Oval 65"/>
          <p:cNvSpPr/>
          <p:nvPr/>
        </p:nvSpPr>
        <p:spPr bwMode="auto">
          <a:xfrm>
            <a:off x="431555" y="3869783"/>
            <a:ext cx="833458" cy="833234"/>
          </a:xfrm>
          <a:prstGeom prst="ellipse">
            <a:avLst/>
          </a:prstGeom>
          <a:solidFill>
            <a:schemeClr val="tx2"/>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744" dirty="0" err="1">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65" name="Freeform 128"/>
          <p:cNvSpPr>
            <a:spLocks noChangeAspect="1"/>
          </p:cNvSpPr>
          <p:nvPr/>
        </p:nvSpPr>
        <p:spPr bwMode="black">
          <a:xfrm>
            <a:off x="570791" y="2915311"/>
            <a:ext cx="541896" cy="29935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89619" tIns="44809" rIns="89619" bIns="44809" numCol="1" anchor="t" anchorCtr="0" compatLnSpc="1">
            <a:prstTxWarp prst="textNoShape">
              <a:avLst/>
            </a:prstTxWarp>
          </a:bodyPr>
          <a:lstStyle/>
          <a:p>
            <a:pPr defTabSz="914126"/>
            <a:endParaRPr lang="en-US" sz="1764">
              <a:latin typeface="Segoe UI Light" panose="020B0502040204020203" pitchFamily="34" charset="0"/>
              <a:cs typeface="Segoe UI Light" panose="020B0502040204020203" pitchFamily="34" charset="0"/>
            </a:endParaRPr>
          </a:p>
        </p:txBody>
      </p:sp>
      <p:sp>
        <p:nvSpPr>
          <p:cNvPr id="91" name="Text Placeholder 15"/>
          <p:cNvSpPr txBox="1">
            <a:spLocks/>
          </p:cNvSpPr>
          <p:nvPr/>
        </p:nvSpPr>
        <p:spPr>
          <a:xfrm>
            <a:off x="1285238" y="2620196"/>
            <a:ext cx="4362668" cy="1049734"/>
          </a:xfrm>
          <a:prstGeom prst="rect">
            <a:avLst/>
          </a:prstGeom>
        </p:spPr>
        <p:txBody>
          <a:bodyPr vert="horz" wrap="square" lIns="143391" tIns="89619" rIns="143391" bIns="89619"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462">
              <a:spcBef>
                <a:spcPts val="882"/>
              </a:spcBef>
              <a:spcAft>
                <a:spcPts val="3430"/>
              </a:spcAft>
              <a:buNone/>
            </a:pPr>
            <a:r>
              <a:rPr lang="en-US" sz="3136" dirty="0">
                <a:solidFill>
                  <a:schemeClr val="tx1"/>
                </a:solidFill>
                <a:latin typeface="Segoe UI Light" panose="020B0502040204020203" pitchFamily="34" charset="0"/>
                <a:cs typeface="Segoe UI Light" panose="020B0502040204020203" pitchFamily="34" charset="0"/>
              </a:rPr>
              <a:t>Seamless transition from </a:t>
            </a:r>
            <a:br>
              <a:rPr lang="en-US" sz="3136" dirty="0">
                <a:solidFill>
                  <a:schemeClr val="tx1"/>
                </a:solidFill>
                <a:latin typeface="Segoe UI Light" panose="020B0502040204020203" pitchFamily="34" charset="0"/>
                <a:cs typeface="Segoe UI Light" panose="020B0502040204020203" pitchFamily="34" charset="0"/>
              </a:rPr>
            </a:br>
            <a:r>
              <a:rPr lang="en-US" sz="3136" dirty="0">
                <a:solidFill>
                  <a:schemeClr val="tx1"/>
                </a:solidFill>
                <a:latin typeface="Segoe UI Light" panose="020B0502040204020203" pitchFamily="34" charset="0"/>
                <a:cs typeface="Segoe UI Light" panose="020B0502040204020203" pitchFamily="34" charset="0"/>
              </a:rPr>
              <a:t>on-premises to cloud</a:t>
            </a:r>
          </a:p>
        </p:txBody>
      </p:sp>
      <p:sp>
        <p:nvSpPr>
          <p:cNvPr id="92" name="Text Placeholder 15"/>
          <p:cNvSpPr txBox="1">
            <a:spLocks/>
          </p:cNvSpPr>
          <p:nvPr/>
        </p:nvSpPr>
        <p:spPr>
          <a:xfrm>
            <a:off x="1285238" y="3801794"/>
            <a:ext cx="4362668" cy="1049734"/>
          </a:xfrm>
          <a:prstGeom prst="rect">
            <a:avLst/>
          </a:prstGeom>
        </p:spPr>
        <p:txBody>
          <a:bodyPr vert="horz" wrap="square" lIns="143391" tIns="89619" rIns="143391" bIns="89619"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462">
              <a:spcBef>
                <a:spcPts val="882"/>
              </a:spcBef>
              <a:spcAft>
                <a:spcPts val="3430"/>
              </a:spcAft>
              <a:buNone/>
            </a:pPr>
            <a:r>
              <a:rPr lang="en-US" sz="3136" dirty="0">
                <a:solidFill>
                  <a:schemeClr val="tx1"/>
                </a:solidFill>
                <a:latin typeface="Segoe UI Light" panose="020B0502040204020203" pitchFamily="34" charset="0"/>
                <a:cs typeface="Segoe UI Light" panose="020B0502040204020203" pitchFamily="34" charset="0"/>
              </a:rPr>
              <a:t>Open source </a:t>
            </a:r>
            <a:br>
              <a:rPr lang="en-US" sz="3136" dirty="0">
                <a:solidFill>
                  <a:schemeClr val="tx1"/>
                </a:solidFill>
                <a:latin typeface="Segoe UI Light" panose="020B0502040204020203" pitchFamily="34" charset="0"/>
                <a:cs typeface="Segoe UI Light" panose="020B0502040204020203" pitchFamily="34" charset="0"/>
              </a:rPr>
            </a:br>
            <a:r>
              <a:rPr lang="en-US" sz="3136" dirty="0">
                <a:solidFill>
                  <a:schemeClr val="tx1"/>
                </a:solidFill>
                <a:latin typeface="Segoe UI Light" panose="020B0502040204020203" pitchFamily="34" charset="0"/>
                <a:cs typeface="Segoe UI Light" panose="020B0502040204020203" pitchFamily="34" charset="0"/>
              </a:rPr>
              <a:t>with contributions</a:t>
            </a:r>
          </a:p>
        </p:txBody>
      </p:sp>
      <p:sp>
        <p:nvSpPr>
          <p:cNvPr id="93" name="Text Placeholder 15"/>
          <p:cNvSpPr txBox="1">
            <a:spLocks/>
          </p:cNvSpPr>
          <p:nvPr/>
        </p:nvSpPr>
        <p:spPr>
          <a:xfrm>
            <a:off x="6858497" y="1607849"/>
            <a:ext cx="4532842" cy="615362"/>
          </a:xfrm>
          <a:prstGeom prst="rect">
            <a:avLst/>
          </a:prstGeom>
        </p:spPr>
        <p:txBody>
          <a:bodyPr vert="horz" wrap="square" lIns="143391" tIns="89619" rIns="143391" bIns="89619"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462">
              <a:spcBef>
                <a:spcPts val="882"/>
              </a:spcBef>
              <a:spcAft>
                <a:spcPts val="3430"/>
              </a:spcAft>
              <a:buNone/>
            </a:pPr>
            <a:r>
              <a:rPr lang="en-US" sz="3136" dirty="0">
                <a:solidFill>
                  <a:schemeClr val="tx1"/>
                </a:solidFill>
                <a:latin typeface="Segoe UI Light" panose="020B0502040204020203" pitchFamily="34" charset="0"/>
                <a:cs typeface="Segoe UI Light" panose="020B0502040204020203" pitchFamily="34" charset="0"/>
              </a:rPr>
              <a:t>Faster development cycle</a:t>
            </a:r>
          </a:p>
        </p:txBody>
      </p:sp>
      <p:sp>
        <p:nvSpPr>
          <p:cNvPr id="94" name="Text Placeholder 15"/>
          <p:cNvSpPr txBox="1">
            <a:spLocks/>
          </p:cNvSpPr>
          <p:nvPr/>
        </p:nvSpPr>
        <p:spPr>
          <a:xfrm>
            <a:off x="6858497" y="2591585"/>
            <a:ext cx="4532842" cy="1049734"/>
          </a:xfrm>
          <a:prstGeom prst="rect">
            <a:avLst/>
          </a:prstGeom>
        </p:spPr>
        <p:txBody>
          <a:bodyPr vert="horz" wrap="square" lIns="143391" tIns="89619" rIns="143391" bIns="89619"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462">
              <a:spcBef>
                <a:spcPts val="882"/>
              </a:spcBef>
              <a:spcAft>
                <a:spcPts val="2352"/>
              </a:spcAft>
              <a:buNone/>
            </a:pPr>
            <a:r>
              <a:rPr lang="en-US" sz="3136" dirty="0">
                <a:solidFill>
                  <a:schemeClr val="tx1"/>
                </a:solidFill>
                <a:latin typeface="Segoe UI Light" panose="020B0502040204020203" pitchFamily="34" charset="0"/>
                <a:cs typeface="Segoe UI Light" panose="020B0502040204020203" pitchFamily="34" charset="0"/>
              </a:rPr>
              <a:t>Choose your editors </a:t>
            </a:r>
            <a:br>
              <a:rPr lang="en-US" sz="3136" dirty="0">
                <a:solidFill>
                  <a:schemeClr val="tx1"/>
                </a:solidFill>
                <a:latin typeface="Segoe UI Light" panose="020B0502040204020203" pitchFamily="34" charset="0"/>
                <a:cs typeface="Segoe UI Light" panose="020B0502040204020203" pitchFamily="34" charset="0"/>
              </a:rPr>
            </a:br>
            <a:r>
              <a:rPr lang="en-US" sz="3136" dirty="0">
                <a:solidFill>
                  <a:schemeClr val="tx1"/>
                </a:solidFill>
                <a:latin typeface="Segoe UI Light" panose="020B0502040204020203" pitchFamily="34" charset="0"/>
                <a:cs typeface="Segoe UI Light" panose="020B0502040204020203" pitchFamily="34" charset="0"/>
              </a:rPr>
              <a:t>and tool</a:t>
            </a:r>
          </a:p>
        </p:txBody>
      </p:sp>
      <p:sp>
        <p:nvSpPr>
          <p:cNvPr id="95" name="Text Placeholder 15"/>
          <p:cNvSpPr txBox="1">
            <a:spLocks/>
          </p:cNvSpPr>
          <p:nvPr/>
        </p:nvSpPr>
        <p:spPr>
          <a:xfrm>
            <a:off x="6858497" y="4018979"/>
            <a:ext cx="4532842" cy="615362"/>
          </a:xfrm>
          <a:prstGeom prst="rect">
            <a:avLst/>
          </a:prstGeom>
        </p:spPr>
        <p:txBody>
          <a:bodyPr vert="horz" wrap="square" lIns="143391" tIns="89619" rIns="143391" bIns="89619"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462">
              <a:spcBef>
                <a:spcPts val="1960"/>
              </a:spcBef>
              <a:spcAft>
                <a:spcPts val="2940"/>
              </a:spcAft>
              <a:buNone/>
            </a:pPr>
            <a:r>
              <a:rPr lang="en-US" sz="3136" dirty="0">
                <a:solidFill>
                  <a:schemeClr val="tx1"/>
                </a:solidFill>
                <a:latin typeface="Segoe UI Light" panose="020B0502040204020203" pitchFamily="34" charset="0"/>
                <a:cs typeface="Segoe UI Light" panose="020B0502040204020203" pitchFamily="34" charset="0"/>
              </a:rPr>
              <a:t>Cross-platform</a:t>
            </a:r>
          </a:p>
        </p:txBody>
      </p:sp>
      <p:sp>
        <p:nvSpPr>
          <p:cNvPr id="96" name="Text Placeholder 15"/>
          <p:cNvSpPr txBox="1">
            <a:spLocks/>
          </p:cNvSpPr>
          <p:nvPr/>
        </p:nvSpPr>
        <p:spPr>
          <a:xfrm>
            <a:off x="6858497" y="5153895"/>
            <a:ext cx="4532842" cy="615362"/>
          </a:xfrm>
          <a:prstGeom prst="rect">
            <a:avLst/>
          </a:prstGeom>
        </p:spPr>
        <p:txBody>
          <a:bodyPr vert="horz" wrap="square" lIns="143391" tIns="89619" rIns="143391" bIns="89619"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462">
              <a:spcBef>
                <a:spcPts val="1960"/>
              </a:spcBef>
              <a:spcAft>
                <a:spcPts val="2940"/>
              </a:spcAft>
              <a:buNone/>
            </a:pPr>
            <a:r>
              <a:rPr lang="en-US" sz="3136" dirty="0">
                <a:solidFill>
                  <a:schemeClr val="tx1"/>
                </a:solidFill>
                <a:latin typeface="Segoe UI Light" panose="020B0502040204020203" pitchFamily="34" charset="0"/>
                <a:cs typeface="Segoe UI Light" panose="020B0502040204020203" pitchFamily="34" charset="0"/>
              </a:rPr>
              <a:t>Fast</a:t>
            </a:r>
          </a:p>
        </p:txBody>
      </p:sp>
      <p:sp>
        <p:nvSpPr>
          <p:cNvPr id="55" name="Rectangle 54"/>
          <p:cNvSpPr/>
          <p:nvPr/>
        </p:nvSpPr>
        <p:spPr>
          <a:xfrm>
            <a:off x="486707" y="4054911"/>
            <a:ext cx="715074" cy="454174"/>
          </a:xfrm>
          <a:prstGeom prst="rect">
            <a:avLst/>
          </a:prstGeom>
        </p:spPr>
        <p:txBody>
          <a:bodyPr wrap="none">
            <a:spAutoFit/>
          </a:bodyPr>
          <a:lstStyle/>
          <a:p>
            <a:pPr algn="ctr" defTabSz="913918">
              <a:defRPr/>
            </a:pPr>
            <a:r>
              <a:rPr lang="en-US" sz="2352" dirty="0">
                <a:solidFill>
                  <a:schemeClr val="bg1"/>
                </a:solidFill>
                <a:latin typeface="Segoe UI Light" panose="020B0502040204020203" pitchFamily="34" charset="0"/>
                <a:cs typeface="Segoe UI Light" panose="020B0502040204020203" pitchFamily="34" charset="0"/>
              </a:rPr>
              <a:t>OSS</a:t>
            </a:r>
          </a:p>
        </p:txBody>
      </p:sp>
      <p:sp>
        <p:nvSpPr>
          <p:cNvPr id="87" name="Oval 86"/>
          <p:cNvSpPr/>
          <p:nvPr/>
        </p:nvSpPr>
        <p:spPr bwMode="auto">
          <a:xfrm>
            <a:off x="6021318" y="3869783"/>
            <a:ext cx="833458" cy="833234"/>
          </a:xfrm>
          <a:prstGeom prst="ellipse">
            <a:avLst/>
          </a:prstGeom>
          <a:solidFill>
            <a:schemeClr val="tx2"/>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744" dirty="0" err="1">
              <a:solidFill>
                <a:schemeClr val="tx1"/>
              </a:solidFill>
              <a:latin typeface="Segoe UI Light" panose="020B0502040204020203" pitchFamily="34" charset="0"/>
              <a:ea typeface="Segoe UI" pitchFamily="34" charset="0"/>
              <a:cs typeface="Segoe UI Light" panose="020B0502040204020203" pitchFamily="34" charset="0"/>
            </a:endParaRPr>
          </a:p>
        </p:txBody>
      </p:sp>
      <p:grpSp>
        <p:nvGrpSpPr>
          <p:cNvPr id="34" name="Group 33"/>
          <p:cNvGrpSpPr/>
          <p:nvPr/>
        </p:nvGrpSpPr>
        <p:grpSpPr>
          <a:xfrm>
            <a:off x="6131873" y="3935006"/>
            <a:ext cx="652800" cy="638710"/>
            <a:chOff x="8476833" y="5550894"/>
            <a:chExt cx="666063" cy="651687"/>
          </a:xfrm>
        </p:grpSpPr>
        <p:pic>
          <p:nvPicPr>
            <p:cNvPr id="99" name="Picture 6" descr="C:\temp\WinAzure_rgb_Wht_S.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371" t="15460" r="80628" b="15496"/>
            <a:stretch/>
          </p:blipFill>
          <p:spPr bwMode="auto">
            <a:xfrm>
              <a:off x="8610575" y="5550894"/>
              <a:ext cx="312449" cy="317325"/>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http://files.softicons.com/download/system-icons/windows-8-metro-icons-by-dakirby309/png/512x512/Folders%20&amp;%20OS/Linux.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783052" y="5849304"/>
              <a:ext cx="359844" cy="353277"/>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Group 100"/>
            <p:cNvGrpSpPr>
              <a:grpSpLocks noChangeAspect="1"/>
            </p:cNvGrpSpPr>
            <p:nvPr/>
          </p:nvGrpSpPr>
          <p:grpSpPr bwMode="auto">
            <a:xfrm>
              <a:off x="8476833" y="5824421"/>
              <a:ext cx="293053" cy="343314"/>
              <a:chOff x="3485" y="1766"/>
              <a:chExt cx="745" cy="889"/>
            </a:xfrm>
          </p:grpSpPr>
          <p:sp>
            <p:nvSpPr>
              <p:cNvPr id="102" name="Freeform 101"/>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89607" tIns="44802" rIns="89607" bIns="44802" numCol="1" anchor="t" anchorCtr="0" compatLnSpc="1">
                <a:prstTxWarp prst="textNoShape">
                  <a:avLst/>
                </a:prstTxWarp>
              </a:bodyPr>
              <a:lstStyle/>
              <a:p>
                <a:pPr defTabSz="895909">
                  <a:defRPr/>
                </a:pPr>
                <a:endParaRPr lang="en-US" sz="1960" kern="0">
                  <a:latin typeface="Segoe UI Light" panose="020B0502040204020203" pitchFamily="34" charset="0"/>
                  <a:cs typeface="Segoe UI Light" panose="020B0502040204020203" pitchFamily="34" charset="0"/>
                </a:endParaRPr>
              </a:p>
            </p:txBody>
          </p:sp>
          <p:sp>
            <p:nvSpPr>
              <p:cNvPr id="103" name="Freeform 102"/>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89607" tIns="44802" rIns="89607" bIns="44802" numCol="1" anchor="t" anchorCtr="0" compatLnSpc="1">
                <a:prstTxWarp prst="textNoShape">
                  <a:avLst/>
                </a:prstTxWarp>
              </a:bodyPr>
              <a:lstStyle/>
              <a:p>
                <a:pPr defTabSz="895909">
                  <a:defRPr/>
                </a:pPr>
                <a:endParaRPr lang="en-US" sz="1960" kern="0">
                  <a:latin typeface="Segoe UI Light" panose="020B0502040204020203" pitchFamily="34" charset="0"/>
                  <a:cs typeface="Segoe UI Light" panose="020B0502040204020203" pitchFamily="34" charset="0"/>
                </a:endParaRPr>
              </a:p>
            </p:txBody>
          </p:sp>
        </p:grpSp>
      </p:grpSp>
      <p:sp>
        <p:nvSpPr>
          <p:cNvPr id="78" name="Oval 77"/>
          <p:cNvSpPr/>
          <p:nvPr/>
        </p:nvSpPr>
        <p:spPr bwMode="auto">
          <a:xfrm>
            <a:off x="6021318" y="5042376"/>
            <a:ext cx="833458" cy="833234"/>
          </a:xfrm>
          <a:prstGeom prst="ellipse">
            <a:avLst/>
          </a:prstGeom>
          <a:solidFill>
            <a:schemeClr val="tx2"/>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744" dirty="0" err="1">
              <a:solidFill>
                <a:schemeClr val="tx1"/>
              </a:solidFill>
              <a:latin typeface="Segoe UI Light" panose="020B0502040204020203" pitchFamily="34" charset="0"/>
              <a:ea typeface="Segoe UI" pitchFamily="34" charset="0"/>
              <a:cs typeface="Segoe UI Light" panose="020B0502040204020203" pitchFamily="34" charset="0"/>
            </a:endParaRPr>
          </a:p>
        </p:txBody>
      </p:sp>
      <p:grpSp>
        <p:nvGrpSpPr>
          <p:cNvPr id="104" name="Group 318"/>
          <p:cNvGrpSpPr>
            <a:grpSpLocks noChangeAspect="1"/>
          </p:cNvGrpSpPr>
          <p:nvPr/>
        </p:nvGrpSpPr>
        <p:grpSpPr bwMode="auto">
          <a:xfrm>
            <a:off x="6310654" y="5208204"/>
            <a:ext cx="406941" cy="451942"/>
            <a:chOff x="-615" y="-944"/>
            <a:chExt cx="850" cy="944"/>
          </a:xfrm>
          <a:solidFill>
            <a:schemeClr val="bg1"/>
          </a:solidFill>
        </p:grpSpPr>
        <p:sp>
          <p:nvSpPr>
            <p:cNvPr id="105" name="Freeform 319"/>
            <p:cNvSpPr>
              <a:spLocks/>
            </p:cNvSpPr>
            <p:nvPr/>
          </p:nvSpPr>
          <p:spPr bwMode="auto">
            <a:xfrm>
              <a:off x="-235" y="-734"/>
              <a:ext cx="52" cy="361"/>
            </a:xfrm>
            <a:custGeom>
              <a:avLst/>
              <a:gdLst>
                <a:gd name="T0" fmla="*/ 22 w 22"/>
                <a:gd name="T1" fmla="*/ 139 h 153"/>
                <a:gd name="T2" fmla="*/ 22 w 22"/>
                <a:gd name="T3" fmla="*/ 14 h 153"/>
                <a:gd name="T4" fmla="*/ 0 w 22"/>
                <a:gd name="T5" fmla="*/ 14 h 153"/>
                <a:gd name="T6" fmla="*/ 0 w 22"/>
                <a:gd name="T7" fmla="*/ 139 h 153"/>
                <a:gd name="T8" fmla="*/ 22 w 22"/>
                <a:gd name="T9" fmla="*/ 139 h 153"/>
              </a:gdLst>
              <a:ahLst/>
              <a:cxnLst>
                <a:cxn ang="0">
                  <a:pos x="T0" y="T1"/>
                </a:cxn>
                <a:cxn ang="0">
                  <a:pos x="T2" y="T3"/>
                </a:cxn>
                <a:cxn ang="0">
                  <a:pos x="T4" y="T5"/>
                </a:cxn>
                <a:cxn ang="0">
                  <a:pos x="T6" y="T7"/>
                </a:cxn>
                <a:cxn ang="0">
                  <a:pos x="T8" y="T9"/>
                </a:cxn>
              </a:cxnLst>
              <a:rect l="0" t="0" r="r" b="b"/>
              <a:pathLst>
                <a:path w="22" h="153">
                  <a:moveTo>
                    <a:pt x="22" y="139"/>
                  </a:moveTo>
                  <a:cubicBezTo>
                    <a:pt x="22" y="98"/>
                    <a:pt x="22" y="56"/>
                    <a:pt x="22" y="14"/>
                  </a:cubicBezTo>
                  <a:cubicBezTo>
                    <a:pt x="22" y="0"/>
                    <a:pt x="0" y="0"/>
                    <a:pt x="0" y="14"/>
                  </a:cubicBezTo>
                  <a:cubicBezTo>
                    <a:pt x="0" y="56"/>
                    <a:pt x="0" y="98"/>
                    <a:pt x="0" y="139"/>
                  </a:cubicBezTo>
                  <a:cubicBezTo>
                    <a:pt x="0" y="153"/>
                    <a:pt x="22" y="153"/>
                    <a:pt x="22"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896081"/>
              <a:endParaRPr lang="en-US" sz="1666">
                <a:latin typeface="Segoe UI Light" panose="020B0502040204020203" pitchFamily="34" charset="0"/>
                <a:cs typeface="Segoe UI Light" panose="020B0502040204020203" pitchFamily="34" charset="0"/>
              </a:endParaRPr>
            </a:p>
          </p:txBody>
        </p:sp>
        <p:sp>
          <p:nvSpPr>
            <p:cNvPr id="106" name="Freeform 320"/>
            <p:cNvSpPr>
              <a:spLocks noEditPoints="1"/>
            </p:cNvSpPr>
            <p:nvPr/>
          </p:nvSpPr>
          <p:spPr bwMode="auto">
            <a:xfrm>
              <a:off x="-615" y="-944"/>
              <a:ext cx="850" cy="944"/>
            </a:xfrm>
            <a:custGeom>
              <a:avLst/>
              <a:gdLst>
                <a:gd name="T0" fmla="*/ 360 w 360"/>
                <a:gd name="T1" fmla="*/ 98 h 400"/>
                <a:gd name="T2" fmla="*/ 342 w 360"/>
                <a:gd name="T3" fmla="*/ 75 h 400"/>
                <a:gd name="T4" fmla="*/ 319 w 360"/>
                <a:gd name="T5" fmla="*/ 57 h 400"/>
                <a:gd name="T6" fmla="*/ 280 w 360"/>
                <a:gd name="T7" fmla="*/ 96 h 400"/>
                <a:gd name="T8" fmla="*/ 201 w 360"/>
                <a:gd name="T9" fmla="*/ 59 h 400"/>
                <a:gd name="T10" fmla="*/ 201 w 360"/>
                <a:gd name="T11" fmla="*/ 4 h 400"/>
                <a:gd name="T12" fmla="*/ 172 w 360"/>
                <a:gd name="T13" fmla="*/ 0 h 400"/>
                <a:gd name="T14" fmla="*/ 143 w 360"/>
                <a:gd name="T15" fmla="*/ 4 h 400"/>
                <a:gd name="T16" fmla="*/ 143 w 360"/>
                <a:gd name="T17" fmla="*/ 59 h 400"/>
                <a:gd name="T18" fmla="*/ 0 w 360"/>
                <a:gd name="T19" fmla="*/ 228 h 400"/>
                <a:gd name="T20" fmla="*/ 172 w 360"/>
                <a:gd name="T21" fmla="*/ 400 h 400"/>
                <a:gd name="T22" fmla="*/ 343 w 360"/>
                <a:gd name="T23" fmla="*/ 228 h 400"/>
                <a:gd name="T24" fmla="*/ 318 w 360"/>
                <a:gd name="T25" fmla="*/ 139 h 400"/>
                <a:gd name="T26" fmla="*/ 360 w 360"/>
                <a:gd name="T27" fmla="*/ 98 h 400"/>
                <a:gd name="T28" fmla="*/ 172 w 360"/>
                <a:gd name="T29" fmla="*/ 379 h 400"/>
                <a:gd name="T30" fmla="*/ 22 w 360"/>
                <a:gd name="T31" fmla="*/ 228 h 400"/>
                <a:gd name="T32" fmla="*/ 172 w 360"/>
                <a:gd name="T33" fmla="*/ 78 h 400"/>
                <a:gd name="T34" fmla="*/ 322 w 360"/>
                <a:gd name="T35" fmla="*/ 228 h 400"/>
                <a:gd name="T36" fmla="*/ 172 w 360"/>
                <a:gd name="T37" fmla="*/ 37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 h="400">
                  <a:moveTo>
                    <a:pt x="360" y="98"/>
                  </a:moveTo>
                  <a:cubicBezTo>
                    <a:pt x="360" y="98"/>
                    <a:pt x="347" y="80"/>
                    <a:pt x="342" y="75"/>
                  </a:cubicBezTo>
                  <a:cubicBezTo>
                    <a:pt x="336" y="70"/>
                    <a:pt x="319" y="57"/>
                    <a:pt x="319" y="57"/>
                  </a:cubicBezTo>
                  <a:cubicBezTo>
                    <a:pt x="280" y="96"/>
                    <a:pt x="280" y="96"/>
                    <a:pt x="280" y="96"/>
                  </a:cubicBezTo>
                  <a:cubicBezTo>
                    <a:pt x="258" y="77"/>
                    <a:pt x="231" y="65"/>
                    <a:pt x="201" y="59"/>
                  </a:cubicBezTo>
                  <a:cubicBezTo>
                    <a:pt x="201" y="4"/>
                    <a:pt x="201" y="4"/>
                    <a:pt x="201" y="4"/>
                  </a:cubicBezTo>
                  <a:cubicBezTo>
                    <a:pt x="201" y="4"/>
                    <a:pt x="179" y="0"/>
                    <a:pt x="172" y="0"/>
                  </a:cubicBezTo>
                  <a:cubicBezTo>
                    <a:pt x="164" y="0"/>
                    <a:pt x="143" y="4"/>
                    <a:pt x="143" y="4"/>
                  </a:cubicBezTo>
                  <a:cubicBezTo>
                    <a:pt x="143" y="59"/>
                    <a:pt x="143" y="59"/>
                    <a:pt x="143" y="59"/>
                  </a:cubicBezTo>
                  <a:cubicBezTo>
                    <a:pt x="62" y="73"/>
                    <a:pt x="0" y="144"/>
                    <a:pt x="0" y="228"/>
                  </a:cubicBezTo>
                  <a:cubicBezTo>
                    <a:pt x="0" y="323"/>
                    <a:pt x="77" y="400"/>
                    <a:pt x="172" y="400"/>
                  </a:cubicBezTo>
                  <a:cubicBezTo>
                    <a:pt x="267" y="400"/>
                    <a:pt x="343" y="323"/>
                    <a:pt x="343" y="228"/>
                  </a:cubicBezTo>
                  <a:cubicBezTo>
                    <a:pt x="343" y="196"/>
                    <a:pt x="334" y="165"/>
                    <a:pt x="318" y="139"/>
                  </a:cubicBezTo>
                  <a:lnTo>
                    <a:pt x="360" y="98"/>
                  </a:lnTo>
                  <a:close/>
                  <a:moveTo>
                    <a:pt x="172" y="379"/>
                  </a:moveTo>
                  <a:cubicBezTo>
                    <a:pt x="89" y="379"/>
                    <a:pt x="22" y="311"/>
                    <a:pt x="22" y="228"/>
                  </a:cubicBezTo>
                  <a:cubicBezTo>
                    <a:pt x="22" y="146"/>
                    <a:pt x="89" y="78"/>
                    <a:pt x="172" y="78"/>
                  </a:cubicBezTo>
                  <a:cubicBezTo>
                    <a:pt x="255" y="78"/>
                    <a:pt x="322" y="146"/>
                    <a:pt x="322" y="228"/>
                  </a:cubicBezTo>
                  <a:cubicBezTo>
                    <a:pt x="322" y="311"/>
                    <a:pt x="255" y="379"/>
                    <a:pt x="172" y="3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896081"/>
              <a:endParaRPr lang="en-US" sz="1666">
                <a:latin typeface="Segoe UI Light" panose="020B0502040204020203" pitchFamily="34" charset="0"/>
                <a:cs typeface="Segoe UI Light" panose="020B0502040204020203" pitchFamily="34" charset="0"/>
              </a:endParaRPr>
            </a:p>
          </p:txBody>
        </p:sp>
      </p:grpSp>
      <p:cxnSp>
        <p:nvCxnSpPr>
          <p:cNvPr id="109" name="Straight Connector 108"/>
          <p:cNvCxnSpPr/>
          <p:nvPr/>
        </p:nvCxnSpPr>
        <p:spPr>
          <a:xfrm>
            <a:off x="6118434" y="5391752"/>
            <a:ext cx="164925" cy="781"/>
          </a:xfrm>
          <a:prstGeom prst="line">
            <a:avLst/>
          </a:prstGeom>
          <a:ln w="2222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084983" y="5467214"/>
            <a:ext cx="163368" cy="0"/>
          </a:xfrm>
          <a:prstGeom prst="line">
            <a:avLst/>
          </a:prstGeom>
          <a:ln w="2222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6118434" y="5544230"/>
            <a:ext cx="164925" cy="282"/>
          </a:xfrm>
          <a:prstGeom prst="line">
            <a:avLst/>
          </a:prstGeom>
          <a:ln w="2222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918790" y="597637"/>
            <a:ext cx="184683" cy="369236"/>
          </a:xfrm>
          <a:prstGeom prst="rect">
            <a:avLst/>
          </a:prstGeom>
          <a:noFill/>
        </p:spPr>
        <p:txBody>
          <a:bodyPr wrap="none" rtlCol="0">
            <a:spAutoFit/>
          </a:bodyPr>
          <a:lstStyle/>
          <a:p>
            <a:pPr defTabSz="914126"/>
            <a:endParaRPr lang="en-US" sz="1799" dirty="0">
              <a:latin typeface="Calibri" panose="020F0502020204030204"/>
            </a:endParaRPr>
          </a:p>
        </p:txBody>
      </p:sp>
    </p:spTree>
    <p:extLst>
      <p:ext uri="{BB962C8B-B14F-4D97-AF65-F5344CB8AC3E}">
        <p14:creationId xmlns:p14="http://schemas.microsoft.com/office/powerpoint/2010/main" val="367042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itle 1"/>
          <p:cNvSpPr>
            <a:spLocks noGrp="1"/>
          </p:cNvSpPr>
          <p:nvPr>
            <p:ph type="title"/>
          </p:nvPr>
        </p:nvSpPr>
        <p:spPr>
          <a:xfrm>
            <a:off x="276155" y="296092"/>
            <a:ext cx="11886468" cy="751965"/>
          </a:xfrm>
        </p:spPr>
        <p:txBody>
          <a:bodyPr/>
          <a:lstStyle/>
          <a:p>
            <a:r>
              <a:rPr lang="en-US" dirty="0"/>
              <a:t>ASP.NET in a Nutshell</a:t>
            </a:r>
          </a:p>
        </p:txBody>
      </p:sp>
      <p:sp>
        <p:nvSpPr>
          <p:cNvPr id="28" name="Rectangle 27"/>
          <p:cNvSpPr/>
          <p:nvPr/>
        </p:nvSpPr>
        <p:spPr bwMode="auto">
          <a:xfrm>
            <a:off x="6476520" y="3982097"/>
            <a:ext cx="4611013" cy="1871808"/>
          </a:xfrm>
          <a:prstGeom prst="rect">
            <a:avLst/>
          </a:prstGeom>
          <a:solidFill>
            <a:srgbClr val="0072C6"/>
          </a:solidFill>
          <a:ln w="25400" cap="flat" cmpd="sng" algn="ctr">
            <a:noFill/>
            <a:prstDash val="solid"/>
            <a:headEnd type="none" w="med" len="med"/>
            <a:tailEnd type="none" w="med" len="med"/>
          </a:ln>
          <a:effectLst/>
        </p:spPr>
        <p:txBody>
          <a:bodyPr vert="horz" wrap="square" lIns="731020" tIns="274133" rIns="89577" bIns="89581" numCol="1" rtlCol="0" anchor="t" anchorCtr="0" compatLnSpc="1">
            <a:prstTxWarp prst="textNoShape">
              <a:avLst/>
            </a:prstTxWarp>
          </a:bodyPr>
          <a:lstStyle/>
          <a:p>
            <a:pPr defTabSz="913414"/>
            <a:endParaRPr lang="en-US" sz="2799" dirty="0">
              <a:gradFill>
                <a:gsLst>
                  <a:gs pos="14679">
                    <a:srgbClr val="FFFFFF"/>
                  </a:gs>
                  <a:gs pos="38000">
                    <a:srgbClr val="FFFFFF"/>
                  </a:gs>
                </a:gsLst>
                <a:lin ang="5400000" scaled="1"/>
              </a:gradFill>
              <a:latin typeface="Segoe UI Light"/>
            </a:endParaRPr>
          </a:p>
        </p:txBody>
      </p:sp>
      <p:sp>
        <p:nvSpPr>
          <p:cNvPr id="29" name="Rectangle 28"/>
          <p:cNvSpPr/>
          <p:nvPr/>
        </p:nvSpPr>
        <p:spPr bwMode="auto">
          <a:xfrm>
            <a:off x="1183510" y="3443674"/>
            <a:ext cx="5237900" cy="2410230"/>
          </a:xfrm>
          <a:prstGeom prst="rect">
            <a:avLst/>
          </a:prstGeom>
          <a:solidFill>
            <a:srgbClr val="0072C6"/>
          </a:solidFill>
          <a:ln w="25400" cap="flat" cmpd="sng" algn="ctr">
            <a:noFill/>
            <a:prstDash val="solid"/>
            <a:headEnd type="none" w="med" len="med"/>
            <a:tailEnd type="none" w="med" len="med"/>
          </a:ln>
          <a:effectLst/>
        </p:spPr>
        <p:txBody>
          <a:bodyPr vert="horz" wrap="square" lIns="731020" tIns="274133" rIns="89577" bIns="89581" numCol="1" rtlCol="0" anchor="t" anchorCtr="0" compatLnSpc="1">
            <a:prstTxWarp prst="textNoShape">
              <a:avLst/>
            </a:prstTxWarp>
          </a:bodyPr>
          <a:lstStyle/>
          <a:p>
            <a:pPr defTabSz="913414"/>
            <a:r>
              <a:rPr lang="en-US" sz="2799" dirty="0">
                <a:gradFill>
                  <a:gsLst>
                    <a:gs pos="14679">
                      <a:srgbClr val="FFFFFF"/>
                    </a:gs>
                    <a:gs pos="38000">
                      <a:srgbClr val="FFFFFF"/>
                    </a:gs>
                  </a:gsLst>
                  <a:lin ang="5400000" scaled="1"/>
                </a:gradFill>
                <a:latin typeface="Segoe UI Light"/>
              </a:rPr>
              <a:t>  </a:t>
            </a:r>
          </a:p>
        </p:txBody>
      </p:sp>
      <p:sp>
        <p:nvSpPr>
          <p:cNvPr id="30" name="TextBox 29"/>
          <p:cNvSpPr txBox="1"/>
          <p:nvPr/>
        </p:nvSpPr>
        <p:spPr>
          <a:xfrm>
            <a:off x="1249230" y="3973622"/>
            <a:ext cx="5172179" cy="531599"/>
          </a:xfrm>
          <a:prstGeom prst="rect">
            <a:avLst/>
          </a:prstGeom>
          <a:noFill/>
        </p:spPr>
        <p:txBody>
          <a:bodyPr wrap="square" rtlCol="0">
            <a:spAutoFit/>
          </a:bodyPr>
          <a:lstStyle/>
          <a:p>
            <a:pPr algn="ctr" defTabSz="913716"/>
            <a:r>
              <a:rPr lang="en-US" sz="2799"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31" name="TextBox 30"/>
          <p:cNvSpPr txBox="1"/>
          <p:nvPr/>
        </p:nvSpPr>
        <p:spPr>
          <a:xfrm>
            <a:off x="6559896" y="3985294"/>
            <a:ext cx="4423356" cy="531599"/>
          </a:xfrm>
          <a:prstGeom prst="rect">
            <a:avLst/>
          </a:prstGeom>
          <a:noFill/>
        </p:spPr>
        <p:txBody>
          <a:bodyPr wrap="square" rtlCol="0">
            <a:spAutoFit/>
          </a:bodyPr>
          <a:lstStyle/>
          <a:p>
            <a:pPr algn="ctr" defTabSz="913716"/>
            <a:r>
              <a:rPr lang="en-US" sz="2799" b="1" dirty="0">
                <a:solidFill>
                  <a:srgbClr val="FFFFFF"/>
                </a:solidFill>
                <a:latin typeface="Segoe UI Semibold" panose="020B0702040204020203" pitchFamily="34" charset="0"/>
                <a:cs typeface="Segoe UI Semibold" panose="020B0702040204020203" pitchFamily="34" charset="0"/>
              </a:rPr>
              <a:t>.NET </a:t>
            </a:r>
            <a:r>
              <a:rPr lang="en-US" sz="2799" dirty="0">
                <a:solidFill>
                  <a:srgbClr val="FFFFFF"/>
                </a:solidFill>
                <a:latin typeface="Segoe UI Semibold" panose="020B0702040204020203" pitchFamily="34" charset="0"/>
                <a:cs typeface="Segoe UI Semibold" panose="020B0702040204020203" pitchFamily="34" charset="0"/>
              </a:rPr>
              <a:t>Core</a:t>
            </a:r>
            <a:endParaRPr lang="en-US" sz="2799" b="1" dirty="0">
              <a:solidFill>
                <a:srgbClr val="FFFFFF"/>
              </a:solidFill>
              <a:latin typeface="Segoe UI Semibold" panose="020B0702040204020203" pitchFamily="34" charset="0"/>
              <a:cs typeface="Segoe UI Semibold" panose="020B0702040204020203" pitchFamily="34" charset="0"/>
            </a:endParaRPr>
          </a:p>
        </p:txBody>
      </p:sp>
      <p:pic>
        <p:nvPicPr>
          <p:cNvPr id="32" name="Picture 31"/>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745704" y="5148247"/>
            <a:ext cx="382057" cy="449814"/>
          </a:xfrm>
          <a:prstGeom prst="rect">
            <a:avLst/>
          </a:prstGeom>
        </p:spPr>
      </p:pic>
      <p:pic>
        <p:nvPicPr>
          <p:cNvPr id="33" name="Picture 2" descr="http://files.softicons.com/download/system-icons/windows-8-metro-icons-by-dakirby309/png/512x512/Folders%20&amp;%20OS/Linu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1658" y="5144658"/>
            <a:ext cx="510024" cy="50071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7271137" y="5104526"/>
            <a:ext cx="545902" cy="55442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3747476" y="5104526"/>
            <a:ext cx="545902" cy="554423"/>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a:xfrm>
            <a:off x="1571204" y="4481675"/>
            <a:ext cx="4816355" cy="584284"/>
          </a:xfrm>
          <a:prstGeom prst="rect">
            <a:avLst/>
          </a:prstGeom>
        </p:spPr>
        <p:txBody>
          <a:bodyPr wrap="square">
            <a:spAutoFit/>
          </a:bodyPr>
          <a:lstStyle/>
          <a:p>
            <a:pPr algn="ctr" defTabSz="913462"/>
            <a:r>
              <a:rPr lang="en-US" sz="1567" i="1" dirty="0">
                <a:solidFill>
                  <a:srgbClr val="FFFFFF"/>
                </a:solidFill>
                <a:latin typeface="Segoe UI"/>
              </a:rPr>
              <a:t>Full .NET Framework for any scenario and </a:t>
            </a:r>
          </a:p>
          <a:p>
            <a:pPr algn="ctr" defTabSz="913462"/>
            <a:r>
              <a:rPr lang="en-US" sz="1567" i="1" dirty="0">
                <a:solidFill>
                  <a:srgbClr val="FFFFFF"/>
                </a:solidFill>
                <a:latin typeface="Segoe UI"/>
              </a:rPr>
              <a:t>library support on Windows</a:t>
            </a:r>
          </a:p>
        </p:txBody>
      </p:sp>
      <p:sp>
        <p:nvSpPr>
          <p:cNvPr id="37" name="Rectangle 36"/>
          <p:cNvSpPr/>
          <p:nvPr/>
        </p:nvSpPr>
        <p:spPr>
          <a:xfrm>
            <a:off x="6640196" y="4430475"/>
            <a:ext cx="4274998" cy="584284"/>
          </a:xfrm>
          <a:prstGeom prst="rect">
            <a:avLst/>
          </a:prstGeom>
        </p:spPr>
        <p:txBody>
          <a:bodyPr wrap="square">
            <a:spAutoFit/>
          </a:bodyPr>
          <a:lstStyle/>
          <a:p>
            <a:pPr algn="ctr" defTabSz="913462"/>
            <a:r>
              <a:rPr lang="en-US" sz="1567" i="1" dirty="0">
                <a:solidFill>
                  <a:srgbClr val="FFFFFF"/>
                </a:solidFill>
                <a:latin typeface="Segoe UI"/>
              </a:rPr>
              <a:t>Modular libraries &amp; runtime optimized for server and cloud workloads</a:t>
            </a:r>
          </a:p>
        </p:txBody>
      </p:sp>
      <p:sp>
        <p:nvSpPr>
          <p:cNvPr id="38" name="Rectangle 37"/>
          <p:cNvSpPr/>
          <p:nvPr/>
        </p:nvSpPr>
        <p:spPr bwMode="auto">
          <a:xfrm>
            <a:off x="1183511" y="2882937"/>
            <a:ext cx="3965700" cy="51465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r>
              <a:rPr lang="en-US" sz="1960" dirty="0">
                <a:gradFill>
                  <a:gsLst>
                    <a:gs pos="0">
                      <a:srgbClr val="FFFFFF"/>
                    </a:gs>
                    <a:gs pos="100000">
                      <a:srgbClr val="FFFFFF"/>
                    </a:gs>
                  </a:gsLst>
                  <a:lin ang="5400000" scaled="0"/>
                </a:gradFill>
                <a:latin typeface="Segoe UI"/>
                <a:ea typeface="Segoe UI" pitchFamily="34" charset="0"/>
                <a:cs typeface="Segoe UI" pitchFamily="34" charset="0"/>
              </a:rPr>
              <a:t>ASP.NET 4.6  </a:t>
            </a:r>
            <a:r>
              <a:rPr lang="en-US" sz="1960" dirty="0" err="1">
                <a:gradFill>
                  <a:gsLst>
                    <a:gs pos="0">
                      <a:srgbClr val="FFFFFF"/>
                    </a:gs>
                    <a:gs pos="100000">
                      <a:srgbClr val="FFFFFF"/>
                    </a:gs>
                  </a:gsLst>
                  <a:lin ang="5400000" scaled="0"/>
                </a:gradFill>
                <a:latin typeface="Segoe UI"/>
                <a:ea typeface="Segoe UI" pitchFamily="34" charset="0"/>
                <a:cs typeface="Segoe UI" pitchFamily="34" charset="0"/>
              </a:rPr>
              <a:t>System.Web</a:t>
            </a:r>
            <a:endParaRPr lang="en-US" sz="196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Rectangle 38"/>
          <p:cNvSpPr/>
          <p:nvPr/>
        </p:nvSpPr>
        <p:spPr bwMode="auto">
          <a:xfrm>
            <a:off x="2630187" y="2054601"/>
            <a:ext cx="1117290" cy="7627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r>
              <a:rPr lang="en-US" sz="1960" dirty="0">
                <a:gradFill>
                  <a:gsLst>
                    <a:gs pos="0">
                      <a:srgbClr val="FFFFFF"/>
                    </a:gs>
                    <a:gs pos="100000">
                      <a:srgbClr val="FFFFFF"/>
                    </a:gs>
                  </a:gsLst>
                  <a:lin ang="5400000" scaled="0"/>
                </a:gradFill>
                <a:latin typeface="Segoe UI"/>
                <a:ea typeface="Segoe UI" pitchFamily="34" charset="0"/>
                <a:cs typeface="Segoe UI" pitchFamily="34" charset="0"/>
              </a:rPr>
              <a:t>MVC 5.x</a:t>
            </a:r>
          </a:p>
        </p:txBody>
      </p:sp>
      <p:sp>
        <p:nvSpPr>
          <p:cNvPr id="40" name="Rectangle 39"/>
          <p:cNvSpPr/>
          <p:nvPr/>
        </p:nvSpPr>
        <p:spPr bwMode="auto">
          <a:xfrm>
            <a:off x="5220311" y="2044739"/>
            <a:ext cx="5867220" cy="77265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r>
              <a:rPr lang="en-US" sz="1960" dirty="0">
                <a:gradFill>
                  <a:gsLst>
                    <a:gs pos="0">
                      <a:srgbClr val="FFFFFF"/>
                    </a:gs>
                    <a:gs pos="100000">
                      <a:srgbClr val="FFFFFF"/>
                    </a:gs>
                  </a:gsLst>
                  <a:lin ang="5400000" scaled="0"/>
                </a:gradFill>
                <a:latin typeface="Segoe UI"/>
                <a:ea typeface="Segoe UI" pitchFamily="34" charset="0"/>
                <a:cs typeface="Segoe UI" pitchFamily="34" charset="0"/>
              </a:rPr>
              <a:t>MVC / Web API 6</a:t>
            </a:r>
          </a:p>
        </p:txBody>
      </p:sp>
      <p:sp>
        <p:nvSpPr>
          <p:cNvPr id="41" name="Rectangle 40"/>
          <p:cNvSpPr/>
          <p:nvPr/>
        </p:nvSpPr>
        <p:spPr bwMode="auto">
          <a:xfrm>
            <a:off x="6476518" y="3443675"/>
            <a:ext cx="2321365" cy="494252"/>
          </a:xfrm>
          <a:prstGeom prst="rect">
            <a:avLst/>
          </a:prstGeom>
          <a:solidFill>
            <a:srgbClr val="0072C6"/>
          </a:solidFill>
          <a:ln w="25400" cap="flat" cmpd="sng" algn="ctr">
            <a:noFill/>
            <a:prstDash val="solid"/>
            <a:headEnd type="none" w="med" len="med"/>
            <a:tailEnd type="none" w="med" len="med"/>
          </a:ln>
          <a:effectLst/>
        </p:spPr>
        <p:txBody>
          <a:bodyPr vert="horz" wrap="square" lIns="730916" tIns="44760" rIns="89517" bIns="71612" numCol="1" rtlCol="0" anchor="t" anchorCtr="0" compatLnSpc="1">
            <a:prstTxWarp prst="textNoShape">
              <a:avLst/>
            </a:prstTxWarp>
          </a:bodyPr>
          <a:lstStyle/>
          <a:p>
            <a:pPr defTabSz="913237"/>
            <a:r>
              <a:rPr lang="en-US" sz="1960" dirty="0">
                <a:gradFill>
                  <a:gsLst>
                    <a:gs pos="14679">
                      <a:srgbClr val="FFFFFF"/>
                    </a:gs>
                    <a:gs pos="38000">
                      <a:srgbClr val="FFFFFF"/>
                    </a:gs>
                  </a:gsLst>
                  <a:lin ang="5400000" scaled="1"/>
                </a:gradFill>
                <a:latin typeface="Segoe UI"/>
              </a:rPr>
              <a:t>Core CLR</a:t>
            </a:r>
          </a:p>
        </p:txBody>
      </p:sp>
      <p:sp>
        <p:nvSpPr>
          <p:cNvPr id="42" name="Rectangle 41"/>
          <p:cNvSpPr/>
          <p:nvPr/>
        </p:nvSpPr>
        <p:spPr bwMode="auto">
          <a:xfrm>
            <a:off x="8848267" y="3453284"/>
            <a:ext cx="2239265" cy="484643"/>
          </a:xfrm>
          <a:prstGeom prst="rect">
            <a:avLst/>
          </a:prstGeom>
          <a:solidFill>
            <a:srgbClr val="0072C6"/>
          </a:solidFill>
          <a:ln w="25400" cap="flat" cmpd="sng" algn="ctr">
            <a:noFill/>
            <a:prstDash val="solid"/>
            <a:headEnd type="none" w="med" len="med"/>
            <a:tailEnd type="none" w="med" len="med"/>
          </a:ln>
          <a:effectLst/>
        </p:spPr>
        <p:txBody>
          <a:bodyPr vert="horz" wrap="square" lIns="730916" tIns="44760" rIns="89517" bIns="71612" numCol="1" rtlCol="0" anchor="t" anchorCtr="0" compatLnSpc="1">
            <a:prstTxWarp prst="textNoShape">
              <a:avLst/>
            </a:prstTxWarp>
          </a:bodyPr>
          <a:lstStyle/>
          <a:p>
            <a:pPr defTabSz="913237"/>
            <a:r>
              <a:rPr lang="en-US" sz="1960" dirty="0">
                <a:gradFill>
                  <a:gsLst>
                    <a:gs pos="14679">
                      <a:srgbClr val="FFFFFF"/>
                    </a:gs>
                    <a:gs pos="38000">
                      <a:srgbClr val="FFFFFF"/>
                    </a:gs>
                  </a:gsLst>
                  <a:lin ang="5400000" scaled="1"/>
                </a:gradFill>
                <a:latin typeface="Segoe UI"/>
              </a:rPr>
              <a:t>.Net Native</a:t>
            </a:r>
          </a:p>
        </p:txBody>
      </p:sp>
      <p:pic>
        <p:nvPicPr>
          <p:cNvPr id="43"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9121684" y="3515424"/>
            <a:ext cx="345363" cy="350754"/>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p:cNvSpPr/>
          <p:nvPr/>
        </p:nvSpPr>
        <p:spPr bwMode="auto">
          <a:xfrm>
            <a:off x="5220311" y="2882936"/>
            <a:ext cx="5867220" cy="50480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r>
              <a:rPr lang="en-US" sz="1960" dirty="0">
                <a:gradFill>
                  <a:gsLst>
                    <a:gs pos="0">
                      <a:srgbClr val="FFFFFF"/>
                    </a:gs>
                    <a:gs pos="100000">
                      <a:srgbClr val="FFFFFF"/>
                    </a:gs>
                  </a:gsLst>
                  <a:lin ang="5400000" scaled="0"/>
                </a:gradFill>
                <a:latin typeface="Segoe UI"/>
                <a:ea typeface="Segoe UI" pitchFamily="34" charset="0"/>
                <a:cs typeface="Segoe UI" pitchFamily="34" charset="0"/>
              </a:rPr>
              <a:t>ASP.NET Core</a:t>
            </a:r>
          </a:p>
        </p:txBody>
      </p:sp>
      <p:sp>
        <p:nvSpPr>
          <p:cNvPr id="45" name="Rectangle 44"/>
          <p:cNvSpPr/>
          <p:nvPr/>
        </p:nvSpPr>
        <p:spPr bwMode="auto">
          <a:xfrm>
            <a:off x="3869384" y="2045457"/>
            <a:ext cx="1279827" cy="7627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r>
              <a:rPr lang="en-US" sz="1960" dirty="0">
                <a:gradFill>
                  <a:gsLst>
                    <a:gs pos="0">
                      <a:srgbClr val="FFFFFF"/>
                    </a:gs>
                    <a:gs pos="100000">
                      <a:srgbClr val="FFFFFF"/>
                    </a:gs>
                  </a:gsLst>
                  <a:lin ang="5400000" scaled="0"/>
                </a:gradFill>
                <a:latin typeface="Segoe UI"/>
                <a:ea typeface="Segoe UI" pitchFamily="34" charset="0"/>
                <a:cs typeface="Segoe UI" pitchFamily="34" charset="0"/>
              </a:rPr>
              <a:t>Web API 2.2</a:t>
            </a:r>
          </a:p>
        </p:txBody>
      </p:sp>
      <p:sp>
        <p:nvSpPr>
          <p:cNvPr id="46" name="Rectangle 45"/>
          <p:cNvSpPr/>
          <p:nvPr/>
        </p:nvSpPr>
        <p:spPr bwMode="auto">
          <a:xfrm>
            <a:off x="1203825" y="2054601"/>
            <a:ext cx="1304454" cy="7627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r>
              <a:rPr lang="en-US" sz="1960" dirty="0">
                <a:gradFill>
                  <a:gsLst>
                    <a:gs pos="0">
                      <a:srgbClr val="FFFFFF"/>
                    </a:gs>
                    <a:gs pos="100000">
                      <a:srgbClr val="FFFFFF"/>
                    </a:gs>
                  </a:gsLst>
                  <a:lin ang="5400000" scaled="0"/>
                </a:gradFill>
                <a:latin typeface="Segoe UI"/>
                <a:ea typeface="Segoe UI" pitchFamily="34" charset="0"/>
                <a:cs typeface="Segoe UI" pitchFamily="34" charset="0"/>
              </a:rPr>
              <a:t>Web</a:t>
            </a:r>
          </a:p>
          <a:p>
            <a:pPr algn="ctr" defTabSz="913653" fontAlgn="base">
              <a:lnSpc>
                <a:spcPct val="90000"/>
              </a:lnSpc>
              <a:spcBef>
                <a:spcPct val="0"/>
              </a:spcBef>
              <a:spcAft>
                <a:spcPct val="0"/>
              </a:spcAft>
            </a:pPr>
            <a:r>
              <a:rPr lang="en-US" sz="1960" dirty="0">
                <a:gradFill>
                  <a:gsLst>
                    <a:gs pos="0">
                      <a:srgbClr val="FFFFFF"/>
                    </a:gs>
                    <a:gs pos="100000">
                      <a:srgbClr val="FFFFFF"/>
                    </a:gs>
                  </a:gsLst>
                  <a:lin ang="5400000" scaled="0"/>
                </a:gradFill>
                <a:latin typeface="Segoe UI"/>
                <a:ea typeface="Segoe UI" pitchFamily="34" charset="0"/>
                <a:cs typeface="Segoe UI" pitchFamily="34" charset="0"/>
              </a:rPr>
              <a:t>Forms</a:t>
            </a:r>
          </a:p>
        </p:txBody>
      </p:sp>
      <p:sp>
        <p:nvSpPr>
          <p:cNvPr id="48" name="Rectangle 47"/>
          <p:cNvSpPr/>
          <p:nvPr/>
        </p:nvSpPr>
        <p:spPr bwMode="auto">
          <a:xfrm>
            <a:off x="1216139" y="1545923"/>
            <a:ext cx="9878237" cy="4410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r>
              <a:rPr lang="en-US" sz="1960" dirty="0">
                <a:gradFill>
                  <a:gsLst>
                    <a:gs pos="0">
                      <a:srgbClr val="FFFFFF"/>
                    </a:gs>
                    <a:gs pos="100000">
                      <a:srgbClr val="FFFFFF"/>
                    </a:gs>
                  </a:gsLst>
                  <a:lin ang="5400000" scaled="0"/>
                </a:gradFill>
                <a:latin typeface="Segoe UI"/>
                <a:ea typeface="Segoe UI" pitchFamily="34" charset="0"/>
                <a:cs typeface="Segoe UI" pitchFamily="34" charset="0"/>
              </a:rPr>
              <a:t>C#</a:t>
            </a:r>
          </a:p>
        </p:txBody>
      </p:sp>
    </p:spTree>
    <p:extLst>
      <p:ext uri="{BB962C8B-B14F-4D97-AF65-F5344CB8AC3E}">
        <p14:creationId xmlns:p14="http://schemas.microsoft.com/office/powerpoint/2010/main" val="160386680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829342"/>
          </a:xfrm>
        </p:spPr>
        <p:txBody>
          <a:bodyPr/>
          <a:lstStyle/>
          <a:p>
            <a:r>
              <a:rPr lang="en-US" dirty="0"/>
              <a:t>ASP.NET Core Stack</a:t>
            </a:r>
            <a:endParaRPr lang="hr-HR" dirty="0"/>
          </a:p>
        </p:txBody>
      </p:sp>
      <p:sp>
        <p:nvSpPr>
          <p:cNvPr id="4" name="Rectangle 3"/>
          <p:cNvSpPr/>
          <p:nvPr/>
        </p:nvSpPr>
        <p:spPr>
          <a:xfrm>
            <a:off x="2496538" y="5381929"/>
            <a:ext cx="7270914" cy="647903"/>
          </a:xfrm>
          <a:prstGeom prst="rect">
            <a:avLst/>
          </a:prstGeom>
          <a:solidFill>
            <a:srgbClr val="8CB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399">
                <a:latin typeface="Segoe UI Light" panose="020B0502040204020203" pitchFamily="34" charset="0"/>
                <a:cs typeface="Segoe UI Light" panose="020B0502040204020203" pitchFamily="34" charset="0"/>
              </a:rPr>
              <a:t>OS</a:t>
            </a:r>
          </a:p>
        </p:txBody>
      </p:sp>
      <p:sp>
        <p:nvSpPr>
          <p:cNvPr id="5" name="Rectangle 4"/>
          <p:cNvSpPr/>
          <p:nvPr/>
        </p:nvSpPr>
        <p:spPr>
          <a:xfrm>
            <a:off x="2496538" y="3922007"/>
            <a:ext cx="7270914" cy="1353318"/>
          </a:xfrm>
          <a:prstGeom prst="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399">
              <a:latin typeface="Segoe UI Light" panose="020B0502040204020203" pitchFamily="34" charset="0"/>
              <a:cs typeface="Segoe UI Light" panose="020B0502040204020203" pitchFamily="34" charset="0"/>
            </a:endParaRPr>
          </a:p>
        </p:txBody>
      </p:sp>
      <p:sp>
        <p:nvSpPr>
          <p:cNvPr id="6" name="Rectangle 5"/>
          <p:cNvSpPr/>
          <p:nvPr/>
        </p:nvSpPr>
        <p:spPr>
          <a:xfrm>
            <a:off x="2496538" y="3176718"/>
            <a:ext cx="3599462" cy="647903"/>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399">
                <a:latin typeface="Segoe UI Light" panose="020B0502040204020203" pitchFamily="34" charset="0"/>
                <a:cs typeface="Segoe UI Light" panose="020B0502040204020203" pitchFamily="34" charset="0"/>
              </a:rPr>
              <a:t>.NET CLR</a:t>
            </a:r>
          </a:p>
        </p:txBody>
      </p:sp>
      <p:sp>
        <p:nvSpPr>
          <p:cNvPr id="7" name="Rectangle 6"/>
          <p:cNvSpPr/>
          <p:nvPr/>
        </p:nvSpPr>
        <p:spPr>
          <a:xfrm>
            <a:off x="2496538" y="1302129"/>
            <a:ext cx="7270914" cy="1766927"/>
          </a:xfrm>
          <a:prstGeom prst="rect">
            <a:avLst/>
          </a:prstGeom>
          <a:solidFill>
            <a:srgbClr val="2C45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399">
              <a:latin typeface="Segoe UI Light" panose="020B0502040204020203" pitchFamily="34" charset="0"/>
              <a:cs typeface="Segoe UI Light" panose="020B0502040204020203" pitchFamily="34" charset="0"/>
            </a:endParaRPr>
          </a:p>
        </p:txBody>
      </p:sp>
      <p:sp>
        <p:nvSpPr>
          <p:cNvPr id="8" name="TextBox 7"/>
          <p:cNvSpPr txBox="1"/>
          <p:nvPr/>
        </p:nvSpPr>
        <p:spPr>
          <a:xfrm>
            <a:off x="2564940" y="1413301"/>
            <a:ext cx="1050398" cy="400006"/>
          </a:xfrm>
          <a:prstGeom prst="rect">
            <a:avLst/>
          </a:prstGeom>
          <a:noFill/>
        </p:spPr>
        <p:txBody>
          <a:bodyPr wrap="none" rtlCol="0">
            <a:spAutoFit/>
          </a:bodyPr>
          <a:lstStyle/>
          <a:p>
            <a:r>
              <a:rPr lang="hr-HR" sz="1999">
                <a:solidFill>
                  <a:schemeClr val="bg1"/>
                </a:solidFill>
                <a:latin typeface="Segoe UI Light" panose="020B0502040204020203" pitchFamily="34" charset="0"/>
                <a:cs typeface="Segoe UI Light" panose="020B0502040204020203" pitchFamily="34" charset="0"/>
              </a:rPr>
              <a:t>ASP.NET</a:t>
            </a:r>
          </a:p>
        </p:txBody>
      </p:sp>
      <p:sp>
        <p:nvSpPr>
          <p:cNvPr id="9" name="Rectangle 8"/>
          <p:cNvSpPr/>
          <p:nvPr/>
        </p:nvSpPr>
        <p:spPr>
          <a:xfrm>
            <a:off x="4423735" y="1557281"/>
            <a:ext cx="1439785" cy="811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799">
                <a:latin typeface="Segoe UI Light" panose="020B0502040204020203" pitchFamily="34" charset="0"/>
                <a:cs typeface="Segoe UI Light" panose="020B0502040204020203" pitchFamily="34" charset="0"/>
              </a:rPr>
              <a:t>Web API</a:t>
            </a:r>
          </a:p>
        </p:txBody>
      </p:sp>
      <p:sp>
        <p:nvSpPr>
          <p:cNvPr id="10" name="Rectangle 9"/>
          <p:cNvSpPr/>
          <p:nvPr/>
        </p:nvSpPr>
        <p:spPr>
          <a:xfrm>
            <a:off x="5971503" y="1557281"/>
            <a:ext cx="1439785" cy="811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799">
                <a:latin typeface="Segoe UI Light" panose="020B0502040204020203" pitchFamily="34" charset="0"/>
                <a:cs typeface="Segoe UI Light" panose="020B0502040204020203" pitchFamily="34" charset="0"/>
              </a:rPr>
              <a:t>MVC</a:t>
            </a:r>
          </a:p>
        </p:txBody>
      </p:sp>
      <p:sp>
        <p:nvSpPr>
          <p:cNvPr id="11" name="Rectangle 10"/>
          <p:cNvSpPr/>
          <p:nvPr/>
        </p:nvSpPr>
        <p:spPr>
          <a:xfrm>
            <a:off x="7519272" y="1563631"/>
            <a:ext cx="1439785" cy="8046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799">
                <a:latin typeface="Segoe UI Light" panose="020B0502040204020203" pitchFamily="34" charset="0"/>
                <a:cs typeface="Segoe UI Light" panose="020B0502040204020203" pitchFamily="34" charset="0"/>
              </a:rPr>
              <a:t>Web Pages</a:t>
            </a:r>
          </a:p>
        </p:txBody>
      </p:sp>
      <p:sp>
        <p:nvSpPr>
          <p:cNvPr id="18" name="TextBox 17"/>
          <p:cNvSpPr txBox="1"/>
          <p:nvPr/>
        </p:nvSpPr>
        <p:spPr>
          <a:xfrm>
            <a:off x="2543078" y="3932925"/>
            <a:ext cx="678214" cy="400006"/>
          </a:xfrm>
          <a:prstGeom prst="rect">
            <a:avLst/>
          </a:prstGeom>
          <a:noFill/>
        </p:spPr>
        <p:txBody>
          <a:bodyPr wrap="none" rtlCol="0">
            <a:spAutoFit/>
          </a:bodyPr>
          <a:lstStyle/>
          <a:p>
            <a:r>
              <a:rPr lang="hr-HR" sz="1999">
                <a:solidFill>
                  <a:schemeClr val="bg1"/>
                </a:solidFill>
                <a:latin typeface="Segoe UI Light" panose="020B0502040204020203" pitchFamily="34" charset="0"/>
                <a:cs typeface="Segoe UI Light" panose="020B0502040204020203" pitchFamily="34" charset="0"/>
              </a:rPr>
              <a:t>Host</a:t>
            </a:r>
          </a:p>
        </p:txBody>
      </p:sp>
      <p:sp>
        <p:nvSpPr>
          <p:cNvPr id="20" name="Rectangle 19"/>
          <p:cNvSpPr/>
          <p:nvPr/>
        </p:nvSpPr>
        <p:spPr>
          <a:xfrm>
            <a:off x="3792345" y="4094741"/>
            <a:ext cx="2735591" cy="100784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799">
                <a:latin typeface="Segoe UI Light" panose="020B0502040204020203" pitchFamily="34" charset="0"/>
                <a:cs typeface="Segoe UI Light" panose="020B0502040204020203" pitchFamily="34" charset="0"/>
              </a:rPr>
              <a:t>IIS</a:t>
            </a:r>
          </a:p>
        </p:txBody>
      </p:sp>
      <p:sp>
        <p:nvSpPr>
          <p:cNvPr id="21" name="Rectangle 20"/>
          <p:cNvSpPr/>
          <p:nvPr/>
        </p:nvSpPr>
        <p:spPr>
          <a:xfrm>
            <a:off x="6671915" y="4094741"/>
            <a:ext cx="2735591" cy="100784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799">
                <a:latin typeface="Segoe UI Light" panose="020B0502040204020203" pitchFamily="34" charset="0"/>
                <a:cs typeface="Segoe UI Light" panose="020B0502040204020203" pitchFamily="34" charset="0"/>
              </a:rPr>
              <a:t>Self-hosted</a:t>
            </a:r>
          </a:p>
        </p:txBody>
      </p:sp>
      <p:sp>
        <p:nvSpPr>
          <p:cNvPr id="22" name="Rectangle 21"/>
          <p:cNvSpPr/>
          <p:nvPr/>
        </p:nvSpPr>
        <p:spPr>
          <a:xfrm>
            <a:off x="6239980" y="3167499"/>
            <a:ext cx="3527473" cy="647903"/>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399">
                <a:latin typeface="Segoe UI Light" panose="020B0502040204020203" pitchFamily="34" charset="0"/>
                <a:cs typeface="Segoe UI Light" panose="020B0502040204020203" pitchFamily="34" charset="0"/>
              </a:rPr>
              <a:t>.NET Core CLR</a:t>
            </a:r>
          </a:p>
        </p:txBody>
      </p:sp>
      <p:sp>
        <p:nvSpPr>
          <p:cNvPr id="23" name="Rectangle 22"/>
          <p:cNvSpPr/>
          <p:nvPr/>
        </p:nvSpPr>
        <p:spPr>
          <a:xfrm>
            <a:off x="4423734" y="2451399"/>
            <a:ext cx="4535323" cy="401688"/>
          </a:xfrm>
          <a:prstGeom prst="rect">
            <a:avLst/>
          </a:prstGeom>
          <a:solidFill>
            <a:srgbClr val="910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latin typeface="Segoe UI Light" panose="020B0502040204020203" pitchFamily="34" charset="0"/>
                <a:cs typeface="Segoe UI Light" panose="020B0502040204020203" pitchFamily="34" charset="0"/>
              </a:rPr>
              <a:t>Middleware</a:t>
            </a:r>
            <a:endParaRPr lang="hr-HR" sz="2399"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3108073"/>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4844" y="155307"/>
            <a:ext cx="11074705" cy="747897"/>
          </a:xfrm>
        </p:spPr>
        <p:txBody>
          <a:bodyPr/>
          <a:lstStyle/>
          <a:p>
            <a:r>
              <a:rPr lang="en-US" dirty="0"/>
              <a:t>Models, Views, and Controllers</a:t>
            </a:r>
          </a:p>
        </p:txBody>
      </p:sp>
      <p:sp>
        <p:nvSpPr>
          <p:cNvPr id="60" name="Content Placeholder 1"/>
          <p:cNvSpPr txBox="1">
            <a:spLocks/>
          </p:cNvSpPr>
          <p:nvPr/>
        </p:nvSpPr>
        <p:spPr>
          <a:xfrm>
            <a:off x="1842090" y="795359"/>
            <a:ext cx="7434342" cy="5118250"/>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algn="r"/>
            <a:r>
              <a:rPr lang="en-US" sz="4799" dirty="0">
                <a:solidFill>
                  <a:srgbClr val="00AEEF">
                    <a:alpha val="99000"/>
                  </a:srgbClr>
                </a:solidFill>
                <a:latin typeface="Segoe UI Light" pitchFamily="34" charset="0"/>
              </a:rPr>
              <a:t>What does MVC look like?</a:t>
            </a:r>
          </a:p>
        </p:txBody>
      </p:sp>
      <p:sp>
        <p:nvSpPr>
          <p:cNvPr id="62" name="Left Arrow 61"/>
          <p:cNvSpPr/>
          <p:nvPr/>
        </p:nvSpPr>
        <p:spPr bwMode="auto">
          <a:xfrm rot="16200000">
            <a:off x="6310202" y="3165449"/>
            <a:ext cx="1293108" cy="323645"/>
          </a:xfrm>
          <a:prstGeom prst="leftArrow">
            <a:avLst/>
          </a:prstGeom>
          <a:solidFill>
            <a:srgbClr val="1D4380"/>
          </a:solidFill>
          <a:ln w="952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6613994" y="3068954"/>
            <a:ext cx="685525" cy="530011"/>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03" tIns="45701" rIns="91403" bIns="45701" numCol="1" anchor="t" anchorCtr="0" compatLnSpc="1">
            <a:prstTxWarp prst="textNoShape">
              <a:avLst/>
            </a:prstTxWarp>
          </a:bodyPr>
          <a:lstStyle/>
          <a:p>
            <a:pPr defTabSz="1218504">
              <a:defRPr/>
            </a:pPr>
            <a:endParaRPr lang="en-US" sz="2399" kern="0">
              <a:solidFill>
                <a:srgbClr val="292929"/>
              </a:solidFill>
              <a:latin typeface="Segoe UI"/>
            </a:endParaRPr>
          </a:p>
        </p:txBody>
      </p:sp>
      <p:sp>
        <p:nvSpPr>
          <p:cNvPr id="66" name="Freeform 65"/>
          <p:cNvSpPr>
            <a:spLocks noEditPoints="1"/>
          </p:cNvSpPr>
          <p:nvPr/>
        </p:nvSpPr>
        <p:spPr bwMode="black">
          <a:xfrm>
            <a:off x="5814216" y="5383599"/>
            <a:ext cx="685525" cy="530011"/>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03" tIns="45701" rIns="91403" bIns="45701" numCol="1" anchor="t" anchorCtr="0" compatLnSpc="1">
            <a:prstTxWarp prst="textNoShape">
              <a:avLst/>
            </a:prstTxWarp>
          </a:bodyPr>
          <a:lstStyle/>
          <a:p>
            <a:pPr defTabSz="1218504">
              <a:defRPr/>
            </a:pPr>
            <a:endParaRPr lang="en-US" sz="2399" kern="0">
              <a:solidFill>
                <a:srgbClr val="292929"/>
              </a:solidFill>
              <a:latin typeface="Segoe UI"/>
            </a:endParaRPr>
          </a:p>
        </p:txBody>
      </p:sp>
      <p:sp>
        <p:nvSpPr>
          <p:cNvPr id="67" name="Right Arrow 66"/>
          <p:cNvSpPr/>
          <p:nvPr/>
        </p:nvSpPr>
        <p:spPr bwMode="auto">
          <a:xfrm>
            <a:off x="6667139" y="5450137"/>
            <a:ext cx="500884" cy="396935"/>
          </a:xfrm>
          <a:prstGeom prst="rightArrow">
            <a:avLst/>
          </a:prstGeom>
          <a:solidFill>
            <a:srgbClr val="1D4380"/>
          </a:solidFill>
          <a:ln w="952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sp>
        <p:nvSpPr>
          <p:cNvPr id="69" name="Rectangle 68"/>
          <p:cNvSpPr/>
          <p:nvPr/>
        </p:nvSpPr>
        <p:spPr bwMode="auto">
          <a:xfrm>
            <a:off x="5814216" y="1695036"/>
            <a:ext cx="2285080" cy="999058"/>
          </a:xfrm>
          <a:prstGeom prst="rect">
            <a:avLst/>
          </a:prstGeom>
          <a:solidFill>
            <a:srgbClr val="00AEEF"/>
          </a:solidFill>
          <a:ln w="952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Controller</a:t>
            </a:r>
          </a:p>
        </p:txBody>
      </p:sp>
      <p:sp>
        <p:nvSpPr>
          <p:cNvPr id="72" name="Rectangle 71"/>
          <p:cNvSpPr/>
          <p:nvPr/>
        </p:nvSpPr>
        <p:spPr bwMode="auto">
          <a:xfrm>
            <a:off x="5814216" y="3973824"/>
            <a:ext cx="2285080" cy="999058"/>
          </a:xfrm>
          <a:prstGeom prst="rect">
            <a:avLst/>
          </a:prstGeom>
          <a:solidFill>
            <a:srgbClr val="00AEEF"/>
          </a:solidFill>
          <a:ln w="952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View</a:t>
            </a:r>
          </a:p>
        </p:txBody>
      </p:sp>
      <p:sp>
        <p:nvSpPr>
          <p:cNvPr id="74" name="Right Arrow 73"/>
          <p:cNvSpPr/>
          <p:nvPr/>
        </p:nvSpPr>
        <p:spPr bwMode="auto">
          <a:xfrm>
            <a:off x="2809955" y="1695039"/>
            <a:ext cx="2285080" cy="999057"/>
          </a:xfrm>
          <a:prstGeom prst="rightArrow">
            <a:avLst/>
          </a:prstGeom>
          <a:solidFill>
            <a:srgbClr val="1D4380"/>
          </a:solidFill>
          <a:ln w="952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Request</a:t>
            </a:r>
          </a:p>
        </p:txBody>
      </p:sp>
      <p:sp>
        <p:nvSpPr>
          <p:cNvPr id="76" name="Left Arrow 75"/>
          <p:cNvSpPr/>
          <p:nvPr/>
        </p:nvSpPr>
        <p:spPr bwMode="auto">
          <a:xfrm>
            <a:off x="2809955" y="3966742"/>
            <a:ext cx="2285080" cy="999057"/>
          </a:xfrm>
          <a:prstGeom prst="leftArrow">
            <a:avLst/>
          </a:prstGeom>
          <a:solidFill>
            <a:srgbClr val="1D4380"/>
          </a:solidFill>
          <a:ln w="952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Response</a:t>
            </a:r>
          </a:p>
        </p:txBody>
      </p:sp>
      <p:sp>
        <p:nvSpPr>
          <p:cNvPr id="78" name="Content Placeholder 2"/>
          <p:cNvSpPr txBox="1">
            <a:spLocks/>
          </p:cNvSpPr>
          <p:nvPr/>
        </p:nvSpPr>
        <p:spPr>
          <a:xfrm>
            <a:off x="7487182" y="3215525"/>
            <a:ext cx="1142540" cy="39679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593">
              <a:spcBef>
                <a:spcPts val="1200"/>
              </a:spcBef>
              <a:buNone/>
              <a:defRPr/>
            </a:pPr>
            <a:r>
              <a:rPr lang="en-US" sz="2399" dirty="0">
                <a:solidFill>
                  <a:srgbClr val="00AEEF"/>
                </a:solidFill>
                <a:latin typeface="Segoe UI"/>
              </a:rPr>
              <a:t>Model</a:t>
            </a:r>
          </a:p>
        </p:txBody>
      </p:sp>
      <p:sp>
        <p:nvSpPr>
          <p:cNvPr id="3" name="TextBox 2"/>
          <p:cNvSpPr txBox="1"/>
          <p:nvPr/>
        </p:nvSpPr>
        <p:spPr>
          <a:xfrm>
            <a:off x="7168024" y="5140977"/>
            <a:ext cx="1146007" cy="1033585"/>
          </a:xfrm>
          <a:prstGeom prst="rect">
            <a:avLst/>
          </a:prstGeom>
          <a:noFill/>
        </p:spPr>
        <p:txBody>
          <a:bodyPr wrap="none" rtlCol="0">
            <a:spAutoFit/>
          </a:bodyPr>
          <a:lstStyle/>
          <a:p>
            <a:r>
              <a:rPr lang="en-US" sz="5997"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3511242" y="3152630"/>
            <a:ext cx="1146007" cy="1033585"/>
          </a:xfrm>
          <a:prstGeom prst="rect">
            <a:avLst/>
          </a:prstGeom>
          <a:noFill/>
        </p:spPr>
        <p:txBody>
          <a:bodyPr wrap="none" rtlCol="0">
            <a:spAutoFit/>
          </a:bodyPr>
          <a:lstStyle/>
          <a:p>
            <a:r>
              <a:rPr lang="en-US" sz="5997"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3916794" y="3413919"/>
            <a:ext cx="949582" cy="845404"/>
          </a:xfrm>
          <a:prstGeom prst="rect">
            <a:avLst/>
          </a:prstGeom>
          <a:noFill/>
        </p:spPr>
        <p:txBody>
          <a:bodyPr wrap="square" rtlCol="0">
            <a:spAutoFit/>
          </a:bodyPr>
          <a:lstStyle/>
          <a:p>
            <a:r>
              <a:rPr lang="en-US" sz="4799" dirty="0">
                <a:solidFill>
                  <a:srgbClr val="00AEEF"/>
                </a:solidFill>
                <a:latin typeface="Segoe UI Symbol" panose="020B0502040204020203" pitchFamily="34" charset="0"/>
                <a:ea typeface="Segoe UI Symbol" panose="020B0502040204020203" pitchFamily="34" charset="0"/>
              </a:rPr>
              <a:t></a:t>
            </a:r>
            <a:endParaRPr lang="en-US" sz="1799" dirty="0">
              <a:solidFill>
                <a:srgbClr val="00AEE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245399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2" grpId="0" animBg="1"/>
      <p:bldP spid="63" grpId="0" animBg="1"/>
      <p:bldP spid="66" grpId="0" animBg="1"/>
      <p:bldP spid="67" grpId="0" animBg="1"/>
      <p:bldP spid="69" grpId="0" animBg="1"/>
      <p:bldP spid="72" grpId="0" animBg="1"/>
      <p:bldP spid="74" grpId="0" animBg="1"/>
      <p:bldP spid="76" grpId="0" animBg="1"/>
      <p:bldP spid="78" grpId="0"/>
      <p:bldP spid="3" grpId="0"/>
      <p:bldP spid="80" grpId="0"/>
      <p:bldP spid="7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0701" y="228601"/>
            <a:ext cx="11149013" cy="747897"/>
          </a:xfrm>
        </p:spPr>
        <p:txBody>
          <a:bodyPr/>
          <a:lstStyle/>
          <a:p>
            <a:r>
              <a:rPr lang="en-US" dirty="0"/>
              <a:t>Middleware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317" y="776129"/>
            <a:ext cx="8504604" cy="5442946"/>
          </a:xfrm>
          <a:prstGeom prst="rect">
            <a:avLst/>
          </a:prstGeom>
        </p:spPr>
      </p:pic>
    </p:spTree>
    <p:extLst>
      <p:ext uri="{BB962C8B-B14F-4D97-AF65-F5344CB8AC3E}">
        <p14:creationId xmlns:p14="http://schemas.microsoft.com/office/powerpoint/2010/main" val="337271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71EA3D-73AC-4FA5-9F36-394BACC347E4}"/>
              </a:ext>
            </a:extLst>
          </p:cNvPr>
          <p:cNvSpPr>
            <a:spLocks noGrp="1"/>
          </p:cNvSpPr>
          <p:nvPr>
            <p:ph type="title"/>
          </p:nvPr>
        </p:nvSpPr>
        <p:spPr/>
        <p:txBody>
          <a:bodyPr>
            <a:normAutofit fontScale="90000"/>
          </a:bodyPr>
          <a:lstStyle/>
          <a:p>
            <a:r>
              <a:rPr lang="en-US" dirty="0"/>
              <a:t>Demo</a:t>
            </a:r>
          </a:p>
        </p:txBody>
      </p:sp>
    </p:spTree>
    <p:extLst>
      <p:ext uri="{BB962C8B-B14F-4D97-AF65-F5344CB8AC3E}">
        <p14:creationId xmlns:p14="http://schemas.microsoft.com/office/powerpoint/2010/main" val="370378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s-AR" dirty="0">
                <a:solidFill>
                  <a:schemeClr val="tx1"/>
                </a:solidFill>
              </a:rPr>
              <a:t>¿Preguntas?</a:t>
            </a:r>
          </a:p>
        </p:txBody>
      </p:sp>
    </p:spTree>
    <p:extLst>
      <p:ext uri="{BB962C8B-B14F-4D97-AF65-F5344CB8AC3E}">
        <p14:creationId xmlns:p14="http://schemas.microsoft.com/office/powerpoint/2010/main" val="2462364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a:t>
            </a:r>
            <a:r>
              <a:rPr lang="en-US" dirty="0" err="1"/>
              <a:t>trabajar</a:t>
            </a:r>
            <a:r>
              <a:rPr lang="en-US" dirty="0"/>
              <a:t>!!</a:t>
            </a:r>
          </a:p>
        </p:txBody>
      </p:sp>
      <p:sp>
        <p:nvSpPr>
          <p:cNvPr id="5" name="Text Placeholder 4"/>
          <p:cNvSpPr>
            <a:spLocks noGrp="1"/>
          </p:cNvSpPr>
          <p:nvPr>
            <p:ph type="body" sz="quarter" idx="10"/>
          </p:nvPr>
        </p:nvSpPr>
        <p:spPr/>
        <p:txBody>
          <a:bodyPr/>
          <a:lstStyle/>
          <a:p>
            <a:r>
              <a:rPr lang="en-US" dirty="0"/>
              <a:t>http://weblogs.asp.net/marianos</a:t>
            </a:r>
          </a:p>
        </p:txBody>
      </p:sp>
      <p:sp>
        <p:nvSpPr>
          <p:cNvPr id="6" name="Text Placeholder 5"/>
          <p:cNvSpPr>
            <a:spLocks noGrp="1"/>
          </p:cNvSpPr>
          <p:nvPr>
            <p:ph type="body" sz="quarter" idx="11"/>
          </p:nvPr>
        </p:nvSpPr>
        <p:spPr/>
        <p:txBody>
          <a:bodyPr/>
          <a:lstStyle/>
          <a:p>
            <a:r>
              <a:rPr lang="en-US" dirty="0"/>
              <a:t>@</a:t>
            </a:r>
            <a:r>
              <a:rPr lang="en-US" dirty="0" err="1"/>
              <a:t>marianosz</a:t>
            </a:r>
            <a:endParaRPr lang="en-US" dirty="0"/>
          </a:p>
        </p:txBody>
      </p:sp>
      <p:sp>
        <p:nvSpPr>
          <p:cNvPr id="7" name="Text Placeholder 6"/>
          <p:cNvSpPr>
            <a:spLocks noGrp="1"/>
          </p:cNvSpPr>
          <p:nvPr>
            <p:ph type="body" sz="quarter" idx="12"/>
          </p:nvPr>
        </p:nvSpPr>
        <p:spPr/>
        <p:txBody>
          <a:bodyPr/>
          <a:lstStyle/>
          <a:p>
            <a:r>
              <a:rPr lang="en-US" dirty="0"/>
              <a:t>sanchezmariano@outlook.com</a:t>
            </a:r>
          </a:p>
        </p:txBody>
      </p:sp>
      <p:sp>
        <p:nvSpPr>
          <p:cNvPr id="8" name="Text Placeholder 7"/>
          <p:cNvSpPr>
            <a:spLocks noGrp="1"/>
          </p:cNvSpPr>
          <p:nvPr>
            <p:ph type="body" sz="quarter" idx="13"/>
          </p:nvPr>
        </p:nvSpPr>
        <p:spPr/>
        <p:txBody>
          <a:bodyPr/>
          <a:lstStyle/>
          <a:p>
            <a:r>
              <a:rPr lang="en-US" dirty="0"/>
              <a:t>Mariano Sánchez</a:t>
            </a:r>
          </a:p>
        </p:txBody>
      </p:sp>
    </p:spTree>
    <p:extLst>
      <p:ext uri="{BB962C8B-B14F-4D97-AF65-F5344CB8AC3E}">
        <p14:creationId xmlns:p14="http://schemas.microsoft.com/office/powerpoint/2010/main" val="299486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.NET</a:t>
            </a:r>
            <a:br>
              <a:rPr lang="en-US" dirty="0"/>
            </a:br>
            <a:r>
              <a:rPr lang="en-US" sz="4704" dirty="0"/>
              <a:t>Any developer, any app, any platform</a:t>
            </a:r>
          </a:p>
        </p:txBody>
      </p:sp>
      <p:pic>
        <p:nvPicPr>
          <p:cNvPr id="10" name="Picture 6" descr="C:\temp\WinAzure_rgb_Wht_S.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371" t="15460" r="80628" b="15496"/>
          <a:stretch/>
        </p:blipFill>
        <p:spPr bwMode="auto">
          <a:xfrm>
            <a:off x="5697069" y="4451531"/>
            <a:ext cx="811418" cy="824084"/>
          </a:xfrm>
          <a:prstGeom prst="rect">
            <a:avLst/>
          </a:prstGeom>
          <a:extLst>
            <a:ext uri="{909E8E84-426E-40DD-AFC4-6F175D3DCCD1}">
              <a14:hiddenFill xmlns:a14="http://schemas.microsoft.com/office/drawing/2010/main">
                <a:solidFill>
                  <a:srgbClr val="FFFFFF"/>
                </a:solidFill>
              </a14:hiddenFill>
            </a:ext>
          </a:extLst>
        </p:spPr>
        <p:style>
          <a:lnRef idx="1">
            <a:schemeClr val="accent3"/>
          </a:lnRef>
          <a:fillRef idx="3">
            <a:schemeClr val="accent3"/>
          </a:fillRef>
          <a:effectRef idx="2">
            <a:schemeClr val="accent3"/>
          </a:effectRef>
          <a:fontRef idx="minor">
            <a:schemeClr val="lt1"/>
          </a:fontRef>
        </p:style>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5013" y="4198850"/>
            <a:ext cx="1226130" cy="1226130"/>
          </a:xfrm>
          <a:prstGeom prst="rect">
            <a:avLst/>
          </a:prstGeom>
        </p:spPr>
        <p:style>
          <a:lnRef idx="1">
            <a:schemeClr val="accent3"/>
          </a:lnRef>
          <a:fillRef idx="3">
            <a:schemeClr val="accent3"/>
          </a:fillRef>
          <a:effectRef idx="2">
            <a:schemeClr val="accent3"/>
          </a:effectRef>
          <a:fontRef idx="minor">
            <a:schemeClr val="lt1"/>
          </a:fontRef>
        </p:style>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1706" y="4229891"/>
            <a:ext cx="1195089" cy="1195089"/>
          </a:xfrm>
          <a:prstGeom prst="rect">
            <a:avLst/>
          </a:prstGeom>
        </p:spPr>
        <p:style>
          <a:lnRef idx="1">
            <a:schemeClr val="accent3"/>
          </a:lnRef>
          <a:fillRef idx="3">
            <a:schemeClr val="accent3"/>
          </a:fillRef>
          <a:effectRef idx="2">
            <a:schemeClr val="accent3"/>
          </a:effectRef>
          <a:fontRef idx="minor">
            <a:schemeClr val="lt1"/>
          </a:fontRef>
        </p:style>
      </p:pic>
      <p:pic>
        <p:nvPicPr>
          <p:cNvPr id="9" name="Picture 8"/>
          <p:cNvPicPr>
            <a:picLocks noChangeAspect="1"/>
          </p:cNvPicPr>
          <p:nvPr/>
        </p:nvPicPr>
        <p:blipFill rotWithShape="1">
          <a:blip r:embed="rId6" cstate="print">
            <a:biLevel thresh="25000"/>
            <a:extLst>
              <a:ext uri="{28A0092B-C50C-407E-A947-70E740481C1C}">
                <a14:useLocalDpi xmlns:a14="http://schemas.microsoft.com/office/drawing/2010/main" val="0"/>
              </a:ext>
            </a:extLst>
          </a:blip>
          <a:srcRect/>
          <a:stretch/>
        </p:blipFill>
        <p:spPr>
          <a:xfrm>
            <a:off x="7858457" y="4603472"/>
            <a:ext cx="717602" cy="571706"/>
          </a:xfrm>
          <a:prstGeom prst="rect">
            <a:avLst/>
          </a:prstGeom>
        </p:spPr>
        <p:style>
          <a:lnRef idx="1">
            <a:schemeClr val="accent3"/>
          </a:lnRef>
          <a:fillRef idx="3">
            <a:schemeClr val="accent3"/>
          </a:fillRef>
          <a:effectRef idx="2">
            <a:schemeClr val="accent3"/>
          </a:effectRef>
          <a:fontRef idx="minor">
            <a:schemeClr val="lt1"/>
          </a:fontRef>
        </p:style>
      </p:pic>
      <p:pic>
        <p:nvPicPr>
          <p:cNvPr id="6" name="Picture 5"/>
          <p:cNvPicPr>
            <a:picLocks noChangeAspect="1"/>
          </p:cNvPicPr>
          <p:nvPr/>
        </p:nvPicPr>
        <p:blipFill rotWithShape="1">
          <a:blip r:embed="rId7" cstate="print">
            <a:extLst>
              <a:ext uri="{28A0092B-C50C-407E-A947-70E740481C1C}">
                <a14:useLocalDpi xmlns:a14="http://schemas.microsoft.com/office/drawing/2010/main" val="0"/>
              </a:ext>
            </a:extLst>
          </a:blip>
          <a:srcRect l="3649" r="61689"/>
          <a:stretch/>
        </p:blipFill>
        <p:spPr>
          <a:xfrm>
            <a:off x="8729380" y="4454108"/>
            <a:ext cx="735649" cy="882779"/>
          </a:xfrm>
          <a:prstGeom prst="rect">
            <a:avLst/>
          </a:prstGeom>
        </p:spPr>
        <p:style>
          <a:lnRef idx="1">
            <a:schemeClr val="accent3"/>
          </a:lnRef>
          <a:fillRef idx="3">
            <a:schemeClr val="accent3"/>
          </a:fillRef>
          <a:effectRef idx="2">
            <a:schemeClr val="accent3"/>
          </a:effectRef>
          <a:fontRef idx="minor">
            <a:schemeClr val="lt1"/>
          </a:fontRef>
        </p:style>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63198" y="4312520"/>
            <a:ext cx="1112460" cy="1112460"/>
          </a:xfrm>
          <a:prstGeom prst="rect">
            <a:avLst/>
          </a:prstGeom>
        </p:spPr>
        <p:style>
          <a:lnRef idx="1">
            <a:schemeClr val="accent3"/>
          </a:lnRef>
          <a:fillRef idx="3">
            <a:schemeClr val="accent3"/>
          </a:fillRef>
          <a:effectRef idx="2">
            <a:schemeClr val="accent3"/>
          </a:effectRef>
          <a:fontRef idx="minor">
            <a:schemeClr val="lt1"/>
          </a:fontRef>
        </p:style>
      </p:pic>
      <p:sp>
        <p:nvSpPr>
          <p:cNvPr id="12" name="TextBox 11"/>
          <p:cNvSpPr txBox="1"/>
          <p:nvPr/>
        </p:nvSpPr>
        <p:spPr>
          <a:xfrm>
            <a:off x="4787358" y="4916351"/>
            <a:ext cx="779148" cy="45247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defTabSz="896117"/>
            <a:r>
              <a:rPr lang="en-US" sz="2352" dirty="0">
                <a:latin typeface="Calibri" panose="020F0502020204030204"/>
              </a:rPr>
              <a:t>iOS</a:t>
            </a:r>
          </a:p>
        </p:txBody>
      </p:sp>
      <p:sp>
        <p:nvSpPr>
          <p:cNvPr id="11" name="TextBox 10"/>
          <p:cNvSpPr txBox="1"/>
          <p:nvPr/>
        </p:nvSpPr>
        <p:spPr>
          <a:xfrm>
            <a:off x="4788729" y="4348381"/>
            <a:ext cx="779148" cy="45247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defTabSz="896117"/>
            <a:r>
              <a:rPr lang="en-US" sz="2352" dirty="0">
                <a:latin typeface="Calibri" panose="020F0502020204030204"/>
              </a:rPr>
              <a:t>OS X</a:t>
            </a:r>
          </a:p>
        </p:txBody>
      </p:sp>
    </p:spTree>
    <p:extLst>
      <p:ext uri="{BB962C8B-B14F-4D97-AF65-F5344CB8AC3E}">
        <p14:creationId xmlns:p14="http://schemas.microsoft.com/office/powerpoint/2010/main" val="261147499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034784" y="1188546"/>
            <a:ext cx="2912654" cy="3943242"/>
            <a:chOff x="4115140" y="1211286"/>
            <a:chExt cx="2971833" cy="4023360"/>
          </a:xfrm>
        </p:grpSpPr>
        <p:grpSp>
          <p:nvGrpSpPr>
            <p:cNvPr id="25" name="Group 24"/>
            <p:cNvGrpSpPr/>
            <p:nvPr/>
          </p:nvGrpSpPr>
          <p:grpSpPr>
            <a:xfrm>
              <a:off x="4115140" y="1211286"/>
              <a:ext cx="2971800" cy="4023360"/>
              <a:chOff x="4604403" y="1582077"/>
              <a:chExt cx="3013825" cy="3945389"/>
            </a:xfrm>
          </p:grpSpPr>
          <p:sp>
            <p:nvSpPr>
              <p:cNvPr id="26" name="Rectangle 25"/>
              <p:cNvSpPr/>
              <p:nvPr/>
            </p:nvSpPr>
            <p:spPr bwMode="auto">
              <a:xfrm>
                <a:off x="4604403" y="1582077"/>
                <a:ext cx="3013825" cy="3945389"/>
              </a:xfrm>
              <a:prstGeom prst="rect">
                <a:avLst/>
              </a:prstGeom>
              <a:solidFill>
                <a:schemeClr val="accent3"/>
              </a:solid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defTabSz="894352">
                  <a:lnSpc>
                    <a:spcPct val="90000"/>
                  </a:lnSpc>
                  <a:defRPr/>
                </a:pPr>
                <a:r>
                  <a:rPr lang="en-US" sz="2744" kern="0" dirty="0">
                    <a:gradFill>
                      <a:gsLst>
                        <a:gs pos="14679">
                          <a:srgbClr val="FFFFFF"/>
                        </a:gs>
                        <a:gs pos="38000">
                          <a:srgbClr val="FFFFFF"/>
                        </a:gs>
                      </a:gsLst>
                      <a:lin ang="5400000" scaled="1"/>
                    </a:gradFill>
                    <a:latin typeface="Segoe UI Light"/>
                  </a:rPr>
                  <a:t> </a:t>
                </a:r>
              </a:p>
            </p:txBody>
          </p:sp>
          <p:sp>
            <p:nvSpPr>
              <p:cNvPr id="27" name="TextBox 26"/>
              <p:cNvSpPr txBox="1"/>
              <p:nvPr/>
            </p:nvSpPr>
            <p:spPr>
              <a:xfrm>
                <a:off x="4604403" y="1582077"/>
                <a:ext cx="3013825" cy="627676"/>
              </a:xfrm>
              <a:prstGeom prst="rect">
                <a:avLst/>
              </a:prstGeom>
              <a:solidFill>
                <a:schemeClr val="accent3">
                  <a:lumMod val="75000"/>
                </a:schemeClr>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algn="l" defTabSz="913950">
                  <a:defRPr/>
                </a:pPr>
                <a:r>
                  <a:rPr lang="en-US" sz="1960" b="1" dirty="0">
                    <a:latin typeface="Segoe UI"/>
                  </a:rPr>
                  <a:t>.NET CORE</a:t>
                </a:r>
              </a:p>
            </p:txBody>
          </p:sp>
        </p:grpSp>
        <p:sp>
          <p:nvSpPr>
            <p:cNvPr id="32" name="TextBox 13"/>
            <p:cNvSpPr txBox="1"/>
            <p:nvPr/>
          </p:nvSpPr>
          <p:spPr>
            <a:xfrm>
              <a:off x="4115173" y="1851342"/>
              <a:ext cx="2971800" cy="1920240"/>
            </a:xfrm>
            <a:prstGeom prst="rect">
              <a:avLst/>
            </a:prstGeom>
            <a:noFill/>
          </p:spPr>
          <p:txBody>
            <a:bodyPr wrap="square" lIns="179238" tIns="143391" rIns="179238" bIns="143391" rtlCol="0" anchor="t" anchorCtr="0">
              <a:noAutofit/>
            </a:bodyPr>
            <a:lstStyle/>
            <a:p>
              <a:pPr defTabSz="895945">
                <a:lnSpc>
                  <a:spcPct val="90000"/>
                </a:lnSpc>
                <a:defRPr/>
              </a:pPr>
              <a:r>
                <a:rPr lang="en-US" sz="1764" kern="0" dirty="0">
                  <a:gradFill>
                    <a:gsLst>
                      <a:gs pos="0">
                        <a:srgbClr val="FFFFFF"/>
                      </a:gs>
                      <a:gs pos="100000">
                        <a:srgbClr val="FFFFFF"/>
                      </a:gs>
                    </a:gsLst>
                    <a:lin ang="5400000" scaled="1"/>
                  </a:gradFill>
                  <a:latin typeface="Segoe UI"/>
                  <a:cs typeface="Segoe UI" panose="020B0502040204020203" pitchFamily="34" charset="0"/>
                </a:rPr>
                <a:t>Cross-platform and open source framework optimized for modern </a:t>
              </a:r>
              <a:br>
                <a:rPr lang="en-US" sz="1764" kern="0" dirty="0">
                  <a:gradFill>
                    <a:gsLst>
                      <a:gs pos="0">
                        <a:srgbClr val="FFFFFF"/>
                      </a:gs>
                      <a:gs pos="100000">
                        <a:srgbClr val="FFFFFF"/>
                      </a:gs>
                    </a:gsLst>
                    <a:lin ang="5400000" scaled="1"/>
                  </a:gradFill>
                  <a:latin typeface="Segoe UI"/>
                  <a:cs typeface="Segoe UI" panose="020B0502040204020203" pitchFamily="34" charset="0"/>
                </a:rPr>
              </a:br>
              <a:r>
                <a:rPr lang="en-US" sz="1764" kern="0" dirty="0">
                  <a:gradFill>
                    <a:gsLst>
                      <a:gs pos="0">
                        <a:srgbClr val="FFFFFF"/>
                      </a:gs>
                      <a:gs pos="100000">
                        <a:srgbClr val="FFFFFF"/>
                      </a:gs>
                    </a:gsLst>
                    <a:lin ang="5400000" scaled="1"/>
                  </a:gradFill>
                  <a:latin typeface="Segoe UI"/>
                  <a:cs typeface="Segoe UI" panose="020B0502040204020203" pitchFamily="34" charset="0"/>
                </a:rPr>
                <a:t>app needs and </a:t>
              </a:r>
              <a:br>
                <a:rPr lang="en-US" sz="1764" kern="0" dirty="0">
                  <a:gradFill>
                    <a:gsLst>
                      <a:gs pos="0">
                        <a:srgbClr val="FFFFFF"/>
                      </a:gs>
                      <a:gs pos="100000">
                        <a:srgbClr val="FFFFFF"/>
                      </a:gs>
                    </a:gsLst>
                    <a:lin ang="5400000" scaled="1"/>
                  </a:gradFill>
                  <a:latin typeface="Segoe UI"/>
                  <a:cs typeface="Segoe UI" panose="020B0502040204020203" pitchFamily="34" charset="0"/>
                </a:rPr>
              </a:br>
              <a:r>
                <a:rPr lang="en-US" sz="1764" kern="0" dirty="0">
                  <a:gradFill>
                    <a:gsLst>
                      <a:gs pos="0">
                        <a:srgbClr val="FFFFFF"/>
                      </a:gs>
                      <a:gs pos="100000">
                        <a:srgbClr val="FFFFFF"/>
                      </a:gs>
                    </a:gsLst>
                    <a:lin ang="5400000" scaled="1"/>
                  </a:gradFill>
                  <a:latin typeface="Segoe UI"/>
                  <a:cs typeface="Segoe UI" panose="020B0502040204020203" pitchFamily="34" charset="0"/>
                </a:rPr>
                <a:t>developer workflows</a:t>
              </a:r>
            </a:p>
          </p:txBody>
        </p:sp>
      </p:grpSp>
      <p:grpSp>
        <p:nvGrpSpPr>
          <p:cNvPr id="36" name="Group 35"/>
          <p:cNvGrpSpPr/>
          <p:nvPr/>
        </p:nvGrpSpPr>
        <p:grpSpPr>
          <a:xfrm>
            <a:off x="6992184" y="1188547"/>
            <a:ext cx="2912687" cy="3943242"/>
            <a:chOff x="7132627" y="1211287"/>
            <a:chExt cx="2971867" cy="4023360"/>
          </a:xfrm>
        </p:grpSpPr>
        <p:grpSp>
          <p:nvGrpSpPr>
            <p:cNvPr id="37" name="Group 36"/>
            <p:cNvGrpSpPr/>
            <p:nvPr/>
          </p:nvGrpSpPr>
          <p:grpSpPr>
            <a:xfrm>
              <a:off x="7132627" y="1211287"/>
              <a:ext cx="2971800" cy="4023360"/>
              <a:chOff x="7489548" y="1582078"/>
              <a:chExt cx="2917390" cy="3945389"/>
            </a:xfrm>
            <a:solidFill>
              <a:schemeClr val="accent6"/>
            </a:solidFill>
          </p:grpSpPr>
          <p:sp>
            <p:nvSpPr>
              <p:cNvPr id="39" name="Rectangle 38"/>
              <p:cNvSpPr/>
              <p:nvPr/>
            </p:nvSpPr>
            <p:spPr bwMode="auto">
              <a:xfrm>
                <a:off x="7489548" y="1582078"/>
                <a:ext cx="2917390" cy="3945389"/>
              </a:xfrm>
              <a:prstGeom prst="rect">
                <a:avLst/>
              </a:prstGeom>
              <a:grp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defTabSz="894352">
                  <a:lnSpc>
                    <a:spcPct val="90000"/>
                  </a:lnSpc>
                  <a:defRPr/>
                </a:pPr>
                <a:r>
                  <a:rPr lang="en-US" sz="2744" kern="0" dirty="0">
                    <a:gradFill>
                      <a:gsLst>
                        <a:gs pos="14679">
                          <a:srgbClr val="FFFFFF"/>
                        </a:gs>
                        <a:gs pos="38000">
                          <a:srgbClr val="FFFFFF"/>
                        </a:gs>
                      </a:gsLst>
                      <a:lin ang="5400000" scaled="1"/>
                    </a:gradFill>
                    <a:latin typeface="Segoe UI Light"/>
                  </a:rPr>
                  <a:t> </a:t>
                </a:r>
              </a:p>
            </p:txBody>
          </p:sp>
          <p:sp>
            <p:nvSpPr>
              <p:cNvPr id="40" name="TextBox 39"/>
              <p:cNvSpPr txBox="1"/>
              <p:nvPr/>
            </p:nvSpPr>
            <p:spPr>
              <a:xfrm>
                <a:off x="7489548" y="1582078"/>
                <a:ext cx="2917390" cy="627676"/>
              </a:xfrm>
              <a:prstGeom prst="rect">
                <a:avLst/>
              </a:prstGeom>
              <a:solidFill>
                <a:schemeClr val="accent6">
                  <a:lumMod val="75000"/>
                </a:schemeClr>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algn="l" defTabSz="913950">
                  <a:defRPr/>
                </a:pPr>
                <a:r>
                  <a:rPr lang="en-US" sz="1960" b="1" dirty="0">
                    <a:latin typeface="Segoe UI"/>
                  </a:rPr>
                  <a:t>XAMARIN</a:t>
                </a:r>
              </a:p>
            </p:txBody>
          </p:sp>
        </p:grpSp>
        <p:sp>
          <p:nvSpPr>
            <p:cNvPr id="38" name="TextBox 14"/>
            <p:cNvSpPr txBox="1"/>
            <p:nvPr/>
          </p:nvSpPr>
          <p:spPr>
            <a:xfrm>
              <a:off x="7132693" y="1851342"/>
              <a:ext cx="2971801" cy="1920240"/>
            </a:xfrm>
            <a:prstGeom prst="rect">
              <a:avLst/>
            </a:prstGeom>
            <a:noFill/>
          </p:spPr>
          <p:txBody>
            <a:bodyPr wrap="square" lIns="179238" tIns="143391" rIns="179238" bIns="143391" rtlCol="0" anchor="t" anchorCtr="0">
              <a:noAutofit/>
            </a:bodyPr>
            <a:lstStyle/>
            <a:p>
              <a:pPr defTabSz="895945">
                <a:lnSpc>
                  <a:spcPct val="90000"/>
                </a:lnSpc>
                <a:defRPr/>
              </a:pPr>
              <a:r>
                <a:rPr lang="en-US" sz="1764" kern="0" dirty="0">
                  <a:gradFill>
                    <a:gsLst>
                      <a:gs pos="0">
                        <a:srgbClr val="FFFFFF"/>
                      </a:gs>
                      <a:gs pos="100000">
                        <a:srgbClr val="FFFFFF"/>
                      </a:gs>
                    </a:gsLst>
                    <a:lin ang="5400000" scaled="1"/>
                  </a:gradFill>
                  <a:latin typeface="Segoe UI"/>
                  <a:cs typeface="Segoe UI" panose="020B0502040204020203" pitchFamily="34" charset="0"/>
                </a:rPr>
                <a:t>Cross-platform and open source Mono-based runtime for iOS, OS X, </a:t>
              </a:r>
              <a:br>
                <a:rPr lang="en-US" sz="1764" kern="0" dirty="0">
                  <a:gradFill>
                    <a:gsLst>
                      <a:gs pos="0">
                        <a:srgbClr val="FFFFFF"/>
                      </a:gs>
                      <a:gs pos="100000">
                        <a:srgbClr val="FFFFFF"/>
                      </a:gs>
                    </a:gsLst>
                    <a:lin ang="5400000" scaled="1"/>
                  </a:gradFill>
                  <a:latin typeface="Segoe UI"/>
                  <a:cs typeface="Segoe UI" panose="020B0502040204020203" pitchFamily="34" charset="0"/>
                </a:rPr>
              </a:br>
              <a:r>
                <a:rPr lang="en-US" sz="1764" kern="0" dirty="0">
                  <a:gradFill>
                    <a:gsLst>
                      <a:gs pos="0">
                        <a:srgbClr val="FFFFFF"/>
                      </a:gs>
                      <a:gs pos="100000">
                        <a:srgbClr val="FFFFFF"/>
                      </a:gs>
                    </a:gsLst>
                    <a:lin ang="5400000" scaled="1"/>
                  </a:gradFill>
                  <a:latin typeface="Segoe UI"/>
                  <a:cs typeface="Segoe UI" panose="020B0502040204020203" pitchFamily="34" charset="0"/>
                </a:rPr>
                <a:t>and Android devices</a:t>
              </a:r>
            </a:p>
          </p:txBody>
        </p:sp>
      </p:grpSp>
      <p:grpSp>
        <p:nvGrpSpPr>
          <p:cNvPr id="4" name="Group 3"/>
          <p:cNvGrpSpPr/>
          <p:nvPr/>
        </p:nvGrpSpPr>
        <p:grpSpPr>
          <a:xfrm>
            <a:off x="1077384" y="1188546"/>
            <a:ext cx="2912622" cy="3943242"/>
            <a:chOff x="1097653" y="1211286"/>
            <a:chExt cx="2971800" cy="4023360"/>
          </a:xfrm>
        </p:grpSpPr>
        <p:grpSp>
          <p:nvGrpSpPr>
            <p:cNvPr id="20" name="Group 19"/>
            <p:cNvGrpSpPr/>
            <p:nvPr/>
          </p:nvGrpSpPr>
          <p:grpSpPr>
            <a:xfrm>
              <a:off x="1097653" y="1211286"/>
              <a:ext cx="2971800" cy="4023360"/>
              <a:chOff x="1719261" y="1582078"/>
              <a:chExt cx="2869373" cy="3945389"/>
            </a:xfrm>
          </p:grpSpPr>
          <p:sp>
            <p:nvSpPr>
              <p:cNvPr id="23" name="Rectangle 22"/>
              <p:cNvSpPr/>
              <p:nvPr/>
            </p:nvSpPr>
            <p:spPr bwMode="auto">
              <a:xfrm>
                <a:off x="1719261" y="1582078"/>
                <a:ext cx="2869373" cy="3945389"/>
              </a:xfrm>
              <a:prstGeom prst="rect">
                <a:avLst/>
              </a:prstGeom>
              <a:solidFill>
                <a:schemeClr val="accent1"/>
              </a:solid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defTabSz="894352">
                  <a:lnSpc>
                    <a:spcPct val="90000"/>
                  </a:lnSpc>
                  <a:defRPr/>
                </a:pPr>
                <a:r>
                  <a:rPr lang="en-US" sz="2744" kern="0" dirty="0">
                    <a:gradFill>
                      <a:gsLst>
                        <a:gs pos="14679">
                          <a:srgbClr val="FFFFFF"/>
                        </a:gs>
                        <a:gs pos="38000">
                          <a:srgbClr val="FFFFFF"/>
                        </a:gs>
                      </a:gsLst>
                      <a:lin ang="5400000" scaled="1"/>
                    </a:gradFill>
                    <a:latin typeface="Segoe UI Light"/>
                  </a:rPr>
                  <a:t> </a:t>
                </a:r>
              </a:p>
            </p:txBody>
          </p:sp>
          <p:sp>
            <p:nvSpPr>
              <p:cNvPr id="24" name="TextBox 23"/>
              <p:cNvSpPr txBox="1"/>
              <p:nvPr/>
            </p:nvSpPr>
            <p:spPr>
              <a:xfrm>
                <a:off x="1719261" y="1582078"/>
                <a:ext cx="2869373" cy="627676"/>
              </a:xfrm>
              <a:prstGeom prst="rect">
                <a:avLst/>
              </a:prstGeom>
              <a:solidFill>
                <a:schemeClr val="accent1">
                  <a:lumMod val="75000"/>
                </a:schemeClr>
              </a:solidFill>
            </p:spPr>
            <p:txBody>
              <a:bodyPr wrap="square" lIns="179238" tIns="143391" rIns="179238" bIns="143391" rtlCol="0" anchor="ctr">
                <a:noAutofit/>
              </a:bodyPr>
              <a:lstStyle/>
              <a:p>
                <a:pPr defTabSz="895945">
                  <a:lnSpc>
                    <a:spcPct val="90000"/>
                  </a:lnSpc>
                  <a:defRPr/>
                </a:pPr>
                <a:r>
                  <a:rPr lang="en-US" sz="1960" b="1" kern="0" dirty="0">
                    <a:gradFill>
                      <a:gsLst>
                        <a:gs pos="1250">
                          <a:srgbClr val="FFFFFF"/>
                        </a:gs>
                        <a:gs pos="100000">
                          <a:srgbClr val="FFFFFF"/>
                        </a:gs>
                      </a:gsLst>
                      <a:lin ang="5400000" scaled="0"/>
                    </a:gradFill>
                    <a:latin typeface="Segoe UI"/>
                    <a:cs typeface="Segoe UI Semibold" panose="020B0702040204020203" pitchFamily="34" charset="0"/>
                  </a:rPr>
                  <a:t>.NET FRAMEWORK</a:t>
                </a:r>
              </a:p>
            </p:txBody>
          </p:sp>
        </p:grpSp>
        <p:sp>
          <p:nvSpPr>
            <p:cNvPr id="31" name="TextBox 3"/>
            <p:cNvSpPr txBox="1"/>
            <p:nvPr/>
          </p:nvSpPr>
          <p:spPr>
            <a:xfrm>
              <a:off x="1097653" y="1851342"/>
              <a:ext cx="2971800" cy="1920240"/>
            </a:xfrm>
            <a:prstGeom prst="rect">
              <a:avLst/>
            </a:prstGeom>
            <a:noFill/>
          </p:spPr>
          <p:txBody>
            <a:bodyPr wrap="square" lIns="179238" tIns="143391" rIns="179238" bIns="143391" rtlCol="0" anchor="t" anchorCtr="0">
              <a:noAutofit/>
            </a:bodyPr>
            <a:lstStyle/>
            <a:p>
              <a:pPr defTabSz="895945">
                <a:lnSpc>
                  <a:spcPct val="90000"/>
                </a:lnSpc>
                <a:defRPr/>
              </a:pPr>
              <a:r>
                <a:rPr lang="en-US" sz="1764" kern="0" dirty="0">
                  <a:gradFill>
                    <a:gsLst>
                      <a:gs pos="0">
                        <a:srgbClr val="FFFFFF"/>
                      </a:gs>
                      <a:gs pos="100000">
                        <a:srgbClr val="FFFFFF"/>
                      </a:gs>
                    </a:gsLst>
                    <a:lin ang="5400000" scaled="1"/>
                  </a:gradFill>
                  <a:latin typeface="Segoe UI"/>
                  <a:cs typeface="Segoe UI" panose="020B0502040204020203" pitchFamily="34" charset="0"/>
                </a:rPr>
                <a:t>Platform for .NET applications on Windows</a:t>
              </a:r>
            </a:p>
          </p:txBody>
        </p:sp>
      </p:grpSp>
      <p:grpSp>
        <p:nvGrpSpPr>
          <p:cNvPr id="12" name="Group 1"/>
          <p:cNvGrpSpPr/>
          <p:nvPr/>
        </p:nvGrpSpPr>
        <p:grpSpPr>
          <a:xfrm>
            <a:off x="1077019" y="4229831"/>
            <a:ext cx="8827853" cy="901957"/>
            <a:chOff x="1726124" y="4724401"/>
            <a:chExt cx="8516225" cy="902448"/>
          </a:xfrm>
        </p:grpSpPr>
        <p:sp>
          <p:nvSpPr>
            <p:cNvPr id="13" name="TextBox 2"/>
            <p:cNvSpPr txBox="1"/>
            <p:nvPr/>
          </p:nvSpPr>
          <p:spPr>
            <a:xfrm>
              <a:off x="1726476" y="4724401"/>
              <a:ext cx="8515873" cy="902448"/>
            </a:xfrm>
            <a:prstGeom prst="rect">
              <a:avLst/>
            </a:prstGeom>
            <a:solidFill>
              <a:srgbClr val="000000">
                <a:alpha val="40000"/>
              </a:srgbClr>
            </a:solidFill>
          </p:spPr>
          <p:txBody>
            <a:bodyPr wrap="square" lIns="179238" tIns="143391" rIns="179238" bIns="143391" rtlCol="0" anchor="ctr">
              <a:noAutofit/>
            </a:bodyPr>
            <a:lstStyle/>
            <a:p>
              <a:pPr defTabSz="895945">
                <a:defRPr/>
              </a:pPr>
              <a:endParaRPr lang="en-US" sz="1400"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11" name="TextBox 3"/>
            <p:cNvSpPr txBox="1"/>
            <p:nvPr/>
          </p:nvSpPr>
          <p:spPr>
            <a:xfrm>
              <a:off x="1726124" y="4841238"/>
              <a:ext cx="2809805" cy="668773"/>
            </a:xfrm>
            <a:prstGeom prst="rect">
              <a:avLst/>
            </a:prstGeom>
            <a:noFill/>
          </p:spPr>
          <p:txBody>
            <a:bodyPr wrap="square" lIns="179238" tIns="143391" rIns="179238" bIns="143391" rtlCol="0" anchor="ctr" anchorCtr="0">
              <a:noAutofit/>
            </a:bodyPr>
            <a:lstStyle/>
            <a:p>
              <a:pPr defTabSz="895945">
                <a:lnSpc>
                  <a:spcPct val="90000"/>
                </a:lnSpc>
                <a:defRPr/>
              </a:pPr>
              <a:r>
                <a:rPr lang="en-US" sz="1764" kern="0" dirty="0">
                  <a:gradFill>
                    <a:gsLst>
                      <a:gs pos="0">
                        <a:srgbClr val="FFFFFF"/>
                      </a:gs>
                      <a:gs pos="100000">
                        <a:srgbClr val="FFFFFF"/>
                      </a:gs>
                    </a:gsLst>
                    <a:lin ang="5400000" scaled="1"/>
                  </a:gradFill>
                  <a:latin typeface="Segoe UI"/>
                  <a:cs typeface="Segoe UI" panose="020B0502040204020203" pitchFamily="34" charset="0"/>
                </a:rPr>
                <a:t>Distributed with Windows</a:t>
              </a:r>
            </a:p>
          </p:txBody>
        </p:sp>
        <p:sp>
          <p:nvSpPr>
            <p:cNvPr id="21" name="TextBox 13"/>
            <p:cNvSpPr txBox="1"/>
            <p:nvPr/>
          </p:nvSpPr>
          <p:spPr>
            <a:xfrm>
              <a:off x="4579156" y="4841238"/>
              <a:ext cx="2809805" cy="668773"/>
            </a:xfrm>
            <a:prstGeom prst="rect">
              <a:avLst/>
            </a:prstGeom>
            <a:noFill/>
          </p:spPr>
          <p:txBody>
            <a:bodyPr wrap="square" lIns="179238" tIns="143391" rIns="179238" bIns="143391" rtlCol="0" anchor="ctr" anchorCtr="0">
              <a:noAutofit/>
            </a:bodyPr>
            <a:lstStyle/>
            <a:p>
              <a:pPr defTabSz="895945">
                <a:lnSpc>
                  <a:spcPct val="90000"/>
                </a:lnSpc>
                <a:defRPr/>
              </a:pPr>
              <a:r>
                <a:rPr lang="en-US" sz="1764" kern="0" dirty="0">
                  <a:gradFill>
                    <a:gsLst>
                      <a:gs pos="0">
                        <a:srgbClr val="FFFFFF"/>
                      </a:gs>
                      <a:gs pos="100000">
                        <a:srgbClr val="FFFFFF"/>
                      </a:gs>
                    </a:gsLst>
                    <a:lin ang="5400000" scaled="1"/>
                  </a:gradFill>
                  <a:latin typeface="Segoe UI"/>
                  <a:cs typeface="Segoe UI" panose="020B0502040204020203" pitchFamily="34" charset="0"/>
                </a:rPr>
                <a:t>Distributed with app</a:t>
              </a:r>
            </a:p>
          </p:txBody>
        </p:sp>
        <p:sp>
          <p:nvSpPr>
            <p:cNvPr id="22" name="TextBox 14"/>
            <p:cNvSpPr txBox="1"/>
            <p:nvPr/>
          </p:nvSpPr>
          <p:spPr>
            <a:xfrm>
              <a:off x="7432189" y="4841238"/>
              <a:ext cx="2809806" cy="668773"/>
            </a:xfrm>
            <a:prstGeom prst="rect">
              <a:avLst/>
            </a:prstGeom>
            <a:noFill/>
          </p:spPr>
          <p:txBody>
            <a:bodyPr wrap="square" lIns="179238" tIns="143391" rIns="179238" bIns="143391" rtlCol="0" anchor="ctr" anchorCtr="0">
              <a:noAutofit/>
            </a:bodyPr>
            <a:lstStyle/>
            <a:p>
              <a:pPr defTabSz="895945">
                <a:lnSpc>
                  <a:spcPct val="90000"/>
                </a:lnSpc>
                <a:defRPr/>
              </a:pPr>
              <a:r>
                <a:rPr lang="en-US" sz="1764" kern="0" dirty="0">
                  <a:gradFill>
                    <a:gsLst>
                      <a:gs pos="0">
                        <a:srgbClr val="FFFFFF"/>
                      </a:gs>
                      <a:gs pos="100000">
                        <a:srgbClr val="FFFFFF"/>
                      </a:gs>
                    </a:gsLst>
                    <a:lin ang="5400000" scaled="1"/>
                  </a:gradFill>
                  <a:latin typeface="Segoe UI"/>
                  <a:cs typeface="Segoe UI" panose="020B0502040204020203" pitchFamily="34" charset="0"/>
                </a:rPr>
                <a:t>Distributed with app</a:t>
              </a:r>
            </a:p>
          </p:txBody>
        </p:sp>
      </p:grpSp>
      <p:sp>
        <p:nvSpPr>
          <p:cNvPr id="2" name="Title 1"/>
          <p:cNvSpPr>
            <a:spLocks noGrp="1"/>
          </p:cNvSpPr>
          <p:nvPr>
            <p:ph type="title"/>
          </p:nvPr>
        </p:nvSpPr>
        <p:spPr>
          <a:xfrm>
            <a:off x="838200" y="365126"/>
            <a:ext cx="10515600" cy="632402"/>
          </a:xfrm>
        </p:spPr>
        <p:txBody>
          <a:bodyPr>
            <a:normAutofit fontScale="90000"/>
          </a:bodyPr>
          <a:lstStyle/>
          <a:p>
            <a:r>
              <a:rPr lang="en-US" dirty="0"/>
              <a:t>.NET today—the family gets bigger</a:t>
            </a:r>
          </a:p>
        </p:txBody>
      </p:sp>
    </p:spTree>
    <p:extLst>
      <p:ext uri="{BB962C8B-B14F-4D97-AF65-F5344CB8AC3E}">
        <p14:creationId xmlns:p14="http://schemas.microsoft.com/office/powerpoint/2010/main" val="17048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decel="100000"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750" fill="hold"/>
                                        <p:tgtEl>
                                          <p:spTgt spid="14"/>
                                        </p:tgtEl>
                                        <p:attrNameLst>
                                          <p:attrName>ppt_x</p:attrName>
                                        </p:attrNameLst>
                                      </p:cBhvr>
                                      <p:tavLst>
                                        <p:tav tm="0">
                                          <p:val>
                                            <p:strVal val="#ppt_x"/>
                                          </p:val>
                                        </p:tav>
                                        <p:tav tm="100000">
                                          <p:val>
                                            <p:strVal val="#ppt_x"/>
                                          </p:val>
                                        </p:tav>
                                      </p:tavLst>
                                    </p:anim>
                                    <p:anim calcmode="lin" valueType="num">
                                      <p:cBhvr additive="base">
                                        <p:cTn id="13" dur="750" fill="hold"/>
                                        <p:tgtEl>
                                          <p:spTgt spid="1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decel="100000"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750" fill="hold"/>
                                        <p:tgtEl>
                                          <p:spTgt spid="36"/>
                                        </p:tgtEl>
                                        <p:attrNameLst>
                                          <p:attrName>ppt_x</p:attrName>
                                        </p:attrNameLst>
                                      </p:cBhvr>
                                      <p:tavLst>
                                        <p:tav tm="0">
                                          <p:val>
                                            <p:strVal val="#ppt_x"/>
                                          </p:val>
                                        </p:tav>
                                        <p:tav tm="100000">
                                          <p:val>
                                            <p:strVal val="#ppt_x"/>
                                          </p:val>
                                        </p:tav>
                                      </p:tavLst>
                                    </p:anim>
                                    <p:anim calcmode="lin" valueType="num">
                                      <p:cBhvr additive="base">
                                        <p:cTn id="18" dur="75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decel="10000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1570606" y="1033375"/>
            <a:ext cx="2912622" cy="3943242"/>
            <a:chOff x="1719261" y="1582078"/>
            <a:chExt cx="2869373" cy="3945389"/>
          </a:xfrm>
        </p:grpSpPr>
        <p:sp>
          <p:nvSpPr>
            <p:cNvPr id="88" name="Rectangle 87"/>
            <p:cNvSpPr/>
            <p:nvPr/>
          </p:nvSpPr>
          <p:spPr bwMode="auto">
            <a:xfrm>
              <a:off x="1719261" y="1582078"/>
              <a:ext cx="2869373" cy="3945389"/>
            </a:xfrm>
            <a:prstGeom prst="rect">
              <a:avLst/>
            </a:prstGeom>
            <a:solidFill>
              <a:schemeClr val="accent1"/>
            </a:solid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defTabSz="894352">
                <a:lnSpc>
                  <a:spcPct val="90000"/>
                </a:lnSpc>
                <a:defRPr/>
              </a:pPr>
              <a:r>
                <a:rPr lang="en-US" sz="2744" kern="0" dirty="0">
                  <a:gradFill>
                    <a:gsLst>
                      <a:gs pos="14679">
                        <a:srgbClr val="FFFFFF"/>
                      </a:gs>
                      <a:gs pos="38000">
                        <a:srgbClr val="FFFFFF"/>
                      </a:gs>
                    </a:gsLst>
                    <a:lin ang="5400000" scaled="1"/>
                  </a:gradFill>
                  <a:latin typeface="Segoe UI Light"/>
                </a:rPr>
                <a:t> </a:t>
              </a:r>
            </a:p>
          </p:txBody>
        </p:sp>
        <p:sp>
          <p:nvSpPr>
            <p:cNvPr id="89" name="TextBox 88"/>
            <p:cNvSpPr txBox="1"/>
            <p:nvPr/>
          </p:nvSpPr>
          <p:spPr>
            <a:xfrm>
              <a:off x="1719261" y="1582078"/>
              <a:ext cx="2869373" cy="627676"/>
            </a:xfrm>
            <a:prstGeom prst="rect">
              <a:avLst/>
            </a:prstGeom>
            <a:solidFill>
              <a:schemeClr val="accent1">
                <a:lumMod val="75000"/>
              </a:schemeClr>
            </a:solidFill>
          </p:spPr>
          <p:txBody>
            <a:bodyPr wrap="square" lIns="179238" tIns="143391" rIns="179238" bIns="143391" rtlCol="0" anchor="ctr">
              <a:noAutofit/>
            </a:bodyPr>
            <a:lstStyle/>
            <a:p>
              <a:pPr defTabSz="895945">
                <a:lnSpc>
                  <a:spcPct val="90000"/>
                </a:lnSpc>
                <a:defRPr/>
              </a:pPr>
              <a:r>
                <a:rPr lang="en-US" sz="1960" b="1" kern="0" dirty="0">
                  <a:gradFill>
                    <a:gsLst>
                      <a:gs pos="1250">
                        <a:srgbClr val="FFFFFF"/>
                      </a:gs>
                      <a:gs pos="100000">
                        <a:srgbClr val="FFFFFF"/>
                      </a:gs>
                    </a:gsLst>
                    <a:lin ang="5400000" scaled="0"/>
                  </a:gradFill>
                  <a:latin typeface="Segoe UI"/>
                  <a:cs typeface="Segoe UI Semibold" panose="020B0702040204020203" pitchFamily="34" charset="0"/>
                </a:rPr>
                <a:t>.NET FRAMEWORK</a:t>
              </a:r>
            </a:p>
          </p:txBody>
        </p:sp>
      </p:grpSp>
      <p:grpSp>
        <p:nvGrpSpPr>
          <p:cNvPr id="49" name="Group 48"/>
          <p:cNvGrpSpPr/>
          <p:nvPr/>
        </p:nvGrpSpPr>
        <p:grpSpPr>
          <a:xfrm>
            <a:off x="4528005" y="1033375"/>
            <a:ext cx="2912622" cy="3943242"/>
            <a:chOff x="4604403" y="1582077"/>
            <a:chExt cx="3013825" cy="3945389"/>
          </a:xfrm>
        </p:grpSpPr>
        <p:sp>
          <p:nvSpPr>
            <p:cNvPr id="86" name="Rectangle 85"/>
            <p:cNvSpPr/>
            <p:nvPr/>
          </p:nvSpPr>
          <p:spPr bwMode="auto">
            <a:xfrm>
              <a:off x="4604403" y="1582077"/>
              <a:ext cx="3013825" cy="3945389"/>
            </a:xfrm>
            <a:prstGeom prst="rect">
              <a:avLst/>
            </a:prstGeom>
            <a:solidFill>
              <a:schemeClr val="accent3"/>
            </a:solid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defTabSz="894352">
                <a:lnSpc>
                  <a:spcPct val="90000"/>
                </a:lnSpc>
                <a:defRPr/>
              </a:pPr>
              <a:r>
                <a:rPr lang="en-US" sz="2744" kern="0" dirty="0">
                  <a:gradFill>
                    <a:gsLst>
                      <a:gs pos="14679">
                        <a:srgbClr val="FFFFFF"/>
                      </a:gs>
                      <a:gs pos="38000">
                        <a:srgbClr val="FFFFFF"/>
                      </a:gs>
                    </a:gsLst>
                    <a:lin ang="5400000" scaled="1"/>
                  </a:gradFill>
                  <a:latin typeface="Segoe UI Light"/>
                </a:rPr>
                <a:t> </a:t>
              </a:r>
            </a:p>
          </p:txBody>
        </p:sp>
        <p:sp>
          <p:nvSpPr>
            <p:cNvPr id="87" name="TextBox 86"/>
            <p:cNvSpPr txBox="1"/>
            <p:nvPr/>
          </p:nvSpPr>
          <p:spPr>
            <a:xfrm>
              <a:off x="4604403" y="1582077"/>
              <a:ext cx="3013825" cy="627676"/>
            </a:xfrm>
            <a:prstGeom prst="rect">
              <a:avLst/>
            </a:prstGeom>
            <a:solidFill>
              <a:schemeClr val="accent3">
                <a:lumMod val="75000"/>
              </a:schemeClr>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algn="l" defTabSz="913950">
                <a:defRPr/>
              </a:pPr>
              <a:r>
                <a:rPr lang="en-US" sz="1960" b="1" dirty="0">
                  <a:latin typeface="Segoe UI"/>
                </a:rPr>
                <a:t>.NET CORE</a:t>
              </a:r>
            </a:p>
          </p:txBody>
        </p:sp>
      </p:grpSp>
      <p:grpSp>
        <p:nvGrpSpPr>
          <p:cNvPr id="52" name="Group 51"/>
          <p:cNvGrpSpPr/>
          <p:nvPr/>
        </p:nvGrpSpPr>
        <p:grpSpPr>
          <a:xfrm>
            <a:off x="7485404" y="1033376"/>
            <a:ext cx="2912622" cy="3943242"/>
            <a:chOff x="7489548" y="1582078"/>
            <a:chExt cx="2917390" cy="3945389"/>
          </a:xfrm>
          <a:solidFill>
            <a:schemeClr val="accent6"/>
          </a:solidFill>
        </p:grpSpPr>
        <p:sp>
          <p:nvSpPr>
            <p:cNvPr id="84" name="Rectangle 83"/>
            <p:cNvSpPr/>
            <p:nvPr/>
          </p:nvSpPr>
          <p:spPr bwMode="auto">
            <a:xfrm>
              <a:off x="7489548" y="1582078"/>
              <a:ext cx="2917390" cy="3945389"/>
            </a:xfrm>
            <a:prstGeom prst="rect">
              <a:avLst/>
            </a:prstGeom>
            <a:grp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defTabSz="894352">
                <a:lnSpc>
                  <a:spcPct val="90000"/>
                </a:lnSpc>
                <a:defRPr/>
              </a:pPr>
              <a:r>
                <a:rPr lang="en-US" sz="2744" kern="0" dirty="0">
                  <a:gradFill>
                    <a:gsLst>
                      <a:gs pos="14679">
                        <a:srgbClr val="FFFFFF"/>
                      </a:gs>
                      <a:gs pos="38000">
                        <a:srgbClr val="FFFFFF"/>
                      </a:gs>
                    </a:gsLst>
                    <a:lin ang="5400000" scaled="1"/>
                  </a:gradFill>
                  <a:latin typeface="Segoe UI Light"/>
                </a:rPr>
                <a:t> </a:t>
              </a:r>
            </a:p>
          </p:txBody>
        </p:sp>
        <p:sp>
          <p:nvSpPr>
            <p:cNvPr id="85" name="TextBox 84"/>
            <p:cNvSpPr txBox="1"/>
            <p:nvPr/>
          </p:nvSpPr>
          <p:spPr>
            <a:xfrm>
              <a:off x="7489548" y="1582078"/>
              <a:ext cx="2917390" cy="627676"/>
            </a:xfrm>
            <a:prstGeom prst="rect">
              <a:avLst/>
            </a:prstGeom>
            <a:solidFill>
              <a:schemeClr val="accent6">
                <a:lumMod val="75000"/>
              </a:schemeClr>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algn="l" defTabSz="913950">
                <a:defRPr/>
              </a:pPr>
              <a:r>
                <a:rPr lang="en-US" sz="1960" b="1" dirty="0">
                  <a:latin typeface="Segoe UI"/>
                </a:rPr>
                <a:t>XAMARIN</a:t>
              </a:r>
            </a:p>
          </p:txBody>
        </p:sp>
      </p:grpSp>
      <p:sp>
        <p:nvSpPr>
          <p:cNvPr id="56" name="TextBox 55"/>
          <p:cNvSpPr txBox="1"/>
          <p:nvPr/>
        </p:nvSpPr>
        <p:spPr>
          <a:xfrm>
            <a:off x="1570606" y="1750322"/>
            <a:ext cx="8827485" cy="1523525"/>
          </a:xfrm>
          <a:prstGeom prst="rect">
            <a:avLst/>
          </a:prstGeom>
          <a:solidFill>
            <a:srgbClr val="000000">
              <a:alpha val="20000"/>
            </a:srgbClr>
          </a:solidFill>
        </p:spPr>
        <p:txBody>
          <a:bodyPr wrap="square" lIns="179238" tIns="143391" rIns="179238" bIns="143391" rtlCol="0" anchor="ctr">
            <a:noAutofit/>
          </a:bodyPr>
          <a:lstStyle/>
          <a:p>
            <a:pPr algn="ctr" defTabSz="895945">
              <a:lnSpc>
                <a:spcPct val="90000"/>
              </a:lnSpc>
              <a:defRPr/>
            </a:pPr>
            <a:endParaRPr lang="en-US" sz="1568"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60" name="TextBox 59"/>
          <p:cNvSpPr txBox="1"/>
          <p:nvPr/>
        </p:nvSpPr>
        <p:spPr>
          <a:xfrm>
            <a:off x="764042" y="1750322"/>
            <a:ext cx="716953" cy="1523525"/>
          </a:xfrm>
          <a:prstGeom prst="rect">
            <a:avLst/>
          </a:prstGeom>
          <a:solidFill>
            <a:srgbClr val="CFCFCF"/>
          </a:solidFill>
        </p:spPr>
        <p:txBody>
          <a:bodyPr vert="vert270" wrap="square" lIns="179238" tIns="143391" rIns="179238" bIns="143391" rtlCol="0" anchor="ctr" anchorCtr="0">
            <a:noAutofit/>
          </a:bodyPr>
          <a:lstStyle>
            <a:defPPr>
              <a:defRPr lang="en-US"/>
            </a:defPPr>
            <a:lvl1pPr algn="ctr" defTabSz="914224">
              <a:lnSpc>
                <a:spcPct val="90000"/>
              </a:lnSpc>
              <a:defRPr sz="1600" kern="0">
                <a:gradFill>
                  <a:gsLst>
                    <a:gs pos="2804">
                      <a:srgbClr val="505050"/>
                    </a:gs>
                    <a:gs pos="26000">
                      <a:srgbClr val="505050"/>
                    </a:gs>
                  </a:gsLst>
                  <a:lin ang="5400000" scaled="1"/>
                </a:gradFill>
                <a:cs typeface="Segoe UI Semilight" panose="020B0402040204020203" pitchFamily="34" charset="0"/>
              </a:defRPr>
            </a:lvl1pPr>
          </a:lstStyle>
          <a:p>
            <a:pPr defTabSz="913950">
              <a:defRPr/>
            </a:pPr>
            <a:r>
              <a:rPr lang="en-US" sz="1568" b="1" dirty="0">
                <a:latin typeface="Segoe UI"/>
              </a:rPr>
              <a:t>APP</a:t>
            </a:r>
          </a:p>
          <a:p>
            <a:pPr defTabSz="913950">
              <a:defRPr/>
            </a:pPr>
            <a:r>
              <a:rPr lang="en-US" sz="1568" b="1" dirty="0">
                <a:latin typeface="Segoe UI"/>
              </a:rPr>
              <a:t>MODELS</a:t>
            </a:r>
          </a:p>
        </p:txBody>
      </p:sp>
      <p:sp>
        <p:nvSpPr>
          <p:cNvPr id="61" name="TextBox 60"/>
          <p:cNvSpPr txBox="1"/>
          <p:nvPr/>
        </p:nvSpPr>
        <p:spPr>
          <a:xfrm>
            <a:off x="1570606" y="3363448"/>
            <a:ext cx="8827485" cy="1523525"/>
          </a:xfrm>
          <a:prstGeom prst="rect">
            <a:avLst/>
          </a:prstGeom>
          <a:solidFill>
            <a:srgbClr val="000000">
              <a:alpha val="20000"/>
            </a:srgbClr>
          </a:solidFill>
        </p:spPr>
        <p:txBody>
          <a:bodyPr wrap="square" lIns="179238" tIns="143391" rIns="179238" bIns="143391" rtlCol="0" anchor="ctr">
            <a:noAutofit/>
          </a:bodyPr>
          <a:lstStyle/>
          <a:p>
            <a:pPr algn="ctr" defTabSz="895945">
              <a:lnSpc>
                <a:spcPct val="90000"/>
              </a:lnSpc>
              <a:defRPr/>
            </a:pPr>
            <a:endParaRPr lang="en-US" sz="1568"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62" name="TextBox 61"/>
          <p:cNvSpPr txBox="1"/>
          <p:nvPr/>
        </p:nvSpPr>
        <p:spPr>
          <a:xfrm>
            <a:off x="764042" y="3363448"/>
            <a:ext cx="716953" cy="1523525"/>
          </a:xfrm>
          <a:prstGeom prst="rect">
            <a:avLst/>
          </a:prstGeom>
          <a:solidFill>
            <a:srgbClr val="CFCFCF"/>
          </a:solidFill>
        </p:spPr>
        <p:txBody>
          <a:bodyPr vert="vert270" wrap="square" lIns="179238" tIns="143391" rIns="179238" bIns="143391" rtlCol="0" anchor="ctr" anchorCtr="0">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3950">
              <a:defRPr/>
            </a:pPr>
            <a:r>
              <a:rPr lang="en-US" sz="1568" dirty="0">
                <a:latin typeface="Segoe UI"/>
              </a:rPr>
              <a:t>BASE</a:t>
            </a:r>
          </a:p>
          <a:p>
            <a:pPr defTabSz="913950">
              <a:defRPr/>
            </a:pPr>
            <a:r>
              <a:rPr lang="en-US" sz="1568" dirty="0">
                <a:latin typeface="Segoe UI"/>
              </a:rPr>
              <a:t>LIBRARIES</a:t>
            </a:r>
          </a:p>
        </p:txBody>
      </p:sp>
      <p:grpSp>
        <p:nvGrpSpPr>
          <p:cNvPr id="63" name="Group 62"/>
          <p:cNvGrpSpPr/>
          <p:nvPr/>
        </p:nvGrpSpPr>
        <p:grpSpPr>
          <a:xfrm>
            <a:off x="1570605" y="5111023"/>
            <a:ext cx="8827485" cy="1120239"/>
            <a:chOff x="1973256" y="5222473"/>
            <a:chExt cx="8553106" cy="1120850"/>
          </a:xfrm>
        </p:grpSpPr>
        <p:sp>
          <p:nvSpPr>
            <p:cNvPr id="79" name="TextBox 78"/>
            <p:cNvSpPr txBox="1"/>
            <p:nvPr/>
          </p:nvSpPr>
          <p:spPr>
            <a:xfrm>
              <a:off x="1973256" y="5222473"/>
              <a:ext cx="8553106" cy="1120850"/>
            </a:xfrm>
            <a:prstGeom prst="rect">
              <a:avLst/>
            </a:prstGeom>
            <a:solidFill>
              <a:schemeClr val="accent5"/>
            </a:solidFill>
          </p:spPr>
          <p:txBody>
            <a:bodyPr wrap="square" lIns="179238" tIns="143391" rIns="179238" bIns="143391" rtlCol="0" anchor="ctr">
              <a:noAutofit/>
            </a:bodyPr>
            <a:lstStyle/>
            <a:p>
              <a:pPr algn="ctr" defTabSz="895945">
                <a:lnSpc>
                  <a:spcPct val="90000"/>
                </a:lnSpc>
                <a:defRPr/>
              </a:pPr>
              <a:endParaRPr lang="en-US" sz="1568"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80" name="TextBox 79"/>
            <p:cNvSpPr txBox="1"/>
            <p:nvPr/>
          </p:nvSpPr>
          <p:spPr>
            <a:xfrm>
              <a:off x="2059735" y="5715646"/>
              <a:ext cx="2648424" cy="538008"/>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defTabSz="913950">
                <a:defRPr/>
              </a:pPr>
              <a:r>
                <a:rPr lang="en-US" sz="1568" b="1" dirty="0">
                  <a:solidFill>
                    <a:schemeClr val="bg1"/>
                  </a:solidFill>
                  <a:latin typeface="Segoe UI"/>
                  <a:cs typeface="Segoe UI Semilight" panose="020B0402040204020203" pitchFamily="34" charset="0"/>
                </a:rPr>
                <a:t>Compilers</a:t>
              </a:r>
            </a:p>
          </p:txBody>
        </p:sp>
        <p:sp>
          <p:nvSpPr>
            <p:cNvPr id="81" name="TextBox 80"/>
            <p:cNvSpPr txBox="1"/>
            <p:nvPr/>
          </p:nvSpPr>
          <p:spPr>
            <a:xfrm>
              <a:off x="4925243" y="5715646"/>
              <a:ext cx="2648424" cy="538008"/>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3950">
                <a:defRPr/>
              </a:pPr>
              <a:r>
                <a:rPr lang="en-US" sz="1568" dirty="0">
                  <a:solidFill>
                    <a:schemeClr val="bg1"/>
                  </a:solidFill>
                  <a:latin typeface="Segoe UI"/>
                </a:rPr>
                <a:t>Languages</a:t>
              </a:r>
            </a:p>
          </p:txBody>
        </p:sp>
        <p:sp>
          <p:nvSpPr>
            <p:cNvPr id="82" name="TextBox 81"/>
            <p:cNvSpPr txBox="1"/>
            <p:nvPr/>
          </p:nvSpPr>
          <p:spPr>
            <a:xfrm>
              <a:off x="7790751" y="5715646"/>
              <a:ext cx="2648424" cy="538008"/>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3950">
                <a:defRPr/>
              </a:pPr>
              <a:r>
                <a:rPr lang="en-US" sz="1568" dirty="0">
                  <a:solidFill>
                    <a:schemeClr val="bg1"/>
                  </a:solidFill>
                  <a:latin typeface="Segoe UI"/>
                </a:rPr>
                <a:t>Runtime components</a:t>
              </a:r>
            </a:p>
          </p:txBody>
        </p:sp>
        <p:sp>
          <p:nvSpPr>
            <p:cNvPr id="83" name="TextBox 82"/>
            <p:cNvSpPr txBox="1"/>
            <p:nvPr/>
          </p:nvSpPr>
          <p:spPr>
            <a:xfrm>
              <a:off x="1973256" y="5222474"/>
              <a:ext cx="8553106" cy="403506"/>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3950">
                <a:defRPr/>
              </a:pPr>
              <a:r>
                <a:rPr lang="en-US" sz="1568" dirty="0">
                  <a:solidFill>
                    <a:schemeClr val="bg1"/>
                  </a:solidFill>
                  <a:latin typeface="Segoe UI"/>
                </a:rPr>
                <a:t>COMMON INFRASTRUCTURE</a:t>
              </a:r>
            </a:p>
          </p:txBody>
        </p:sp>
      </p:grpSp>
      <p:sp>
        <p:nvSpPr>
          <p:cNvPr id="26" name="TextBox 25"/>
          <p:cNvSpPr txBox="1"/>
          <p:nvPr/>
        </p:nvSpPr>
        <p:spPr>
          <a:xfrm>
            <a:off x="1659859" y="3833947"/>
            <a:ext cx="2733384" cy="582524"/>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Base Class Library</a:t>
            </a:r>
          </a:p>
        </p:txBody>
      </p:sp>
      <p:sp>
        <p:nvSpPr>
          <p:cNvPr id="29" name="TextBox 28"/>
          <p:cNvSpPr txBox="1"/>
          <p:nvPr/>
        </p:nvSpPr>
        <p:spPr>
          <a:xfrm>
            <a:off x="4617258" y="3833947"/>
            <a:ext cx="2733384" cy="582524"/>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 Core Library</a:t>
            </a:r>
          </a:p>
        </p:txBody>
      </p:sp>
      <p:sp>
        <p:nvSpPr>
          <p:cNvPr id="31" name="TextBox 30"/>
          <p:cNvSpPr txBox="1"/>
          <p:nvPr/>
        </p:nvSpPr>
        <p:spPr>
          <a:xfrm>
            <a:off x="7574657" y="3833947"/>
            <a:ext cx="2733384" cy="582524"/>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Mono Class Library</a:t>
            </a:r>
          </a:p>
        </p:txBody>
      </p:sp>
      <p:grpSp>
        <p:nvGrpSpPr>
          <p:cNvPr id="5" name="Group 4"/>
          <p:cNvGrpSpPr/>
          <p:nvPr/>
        </p:nvGrpSpPr>
        <p:grpSpPr>
          <a:xfrm>
            <a:off x="1659859" y="1907155"/>
            <a:ext cx="2733384" cy="1209859"/>
            <a:chOff x="1188720" y="2356171"/>
            <a:chExt cx="2788920" cy="1234440"/>
          </a:xfrm>
        </p:grpSpPr>
        <p:sp>
          <p:nvSpPr>
            <p:cNvPr id="37" name="TextBox 36"/>
            <p:cNvSpPr txBox="1"/>
            <p:nvPr/>
          </p:nvSpPr>
          <p:spPr>
            <a:xfrm>
              <a:off x="1897380" y="2996251"/>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ASP.NET</a:t>
              </a:r>
            </a:p>
          </p:txBody>
        </p:sp>
        <p:grpSp>
          <p:nvGrpSpPr>
            <p:cNvPr id="4" name="Group 3"/>
            <p:cNvGrpSpPr/>
            <p:nvPr/>
          </p:nvGrpSpPr>
          <p:grpSpPr>
            <a:xfrm>
              <a:off x="1188720" y="2356171"/>
              <a:ext cx="2788920" cy="594360"/>
              <a:chOff x="1645920" y="2384389"/>
              <a:chExt cx="2417064" cy="594360"/>
            </a:xfrm>
          </p:grpSpPr>
          <p:sp>
            <p:nvSpPr>
              <p:cNvPr id="38" name="TextBox 37"/>
              <p:cNvSpPr txBox="1"/>
              <p:nvPr/>
            </p:nvSpPr>
            <p:spPr>
              <a:xfrm>
                <a:off x="2874264" y="2384389"/>
                <a:ext cx="118872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Windows Forms</a:t>
                </a:r>
              </a:p>
            </p:txBody>
          </p:sp>
          <p:sp>
            <p:nvSpPr>
              <p:cNvPr id="39" name="TextBox 38"/>
              <p:cNvSpPr txBox="1"/>
              <p:nvPr/>
            </p:nvSpPr>
            <p:spPr>
              <a:xfrm>
                <a:off x="1645920" y="2384389"/>
                <a:ext cx="118872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WPF</a:t>
                </a:r>
              </a:p>
            </p:txBody>
          </p:sp>
        </p:grpSp>
      </p:grpSp>
      <p:grpSp>
        <p:nvGrpSpPr>
          <p:cNvPr id="8" name="Group 7"/>
          <p:cNvGrpSpPr/>
          <p:nvPr/>
        </p:nvGrpSpPr>
        <p:grpSpPr>
          <a:xfrm>
            <a:off x="4617290" y="1907155"/>
            <a:ext cx="2733384" cy="1209859"/>
            <a:chOff x="4206240" y="2102819"/>
            <a:chExt cx="2788920" cy="1234440"/>
          </a:xfrm>
        </p:grpSpPr>
        <p:sp>
          <p:nvSpPr>
            <p:cNvPr id="40" name="TextBox 39"/>
            <p:cNvSpPr txBox="1"/>
            <p:nvPr/>
          </p:nvSpPr>
          <p:spPr>
            <a:xfrm>
              <a:off x="4206240" y="2102819"/>
              <a:ext cx="173736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UWP</a:t>
              </a:r>
            </a:p>
          </p:txBody>
        </p:sp>
        <p:sp>
          <p:nvSpPr>
            <p:cNvPr id="41" name="TextBox 40"/>
            <p:cNvSpPr txBox="1"/>
            <p:nvPr/>
          </p:nvSpPr>
          <p:spPr>
            <a:xfrm>
              <a:off x="5257800" y="2742899"/>
              <a:ext cx="173736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ASP.NET Core</a:t>
              </a:r>
            </a:p>
          </p:txBody>
        </p:sp>
      </p:grpSp>
      <p:grpSp>
        <p:nvGrpSpPr>
          <p:cNvPr id="9" name="Group 8"/>
          <p:cNvGrpSpPr/>
          <p:nvPr/>
        </p:nvGrpSpPr>
        <p:grpSpPr>
          <a:xfrm>
            <a:off x="7574721" y="1907155"/>
            <a:ext cx="2733384" cy="1209859"/>
            <a:chOff x="7223760" y="2102819"/>
            <a:chExt cx="2788920" cy="1234440"/>
          </a:xfrm>
        </p:grpSpPr>
        <p:sp>
          <p:nvSpPr>
            <p:cNvPr id="44" name="TextBox 43"/>
            <p:cNvSpPr txBox="1"/>
            <p:nvPr/>
          </p:nvSpPr>
          <p:spPr>
            <a:xfrm>
              <a:off x="7223760" y="2102819"/>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iOS</a:t>
              </a:r>
            </a:p>
          </p:txBody>
        </p:sp>
        <p:sp>
          <p:nvSpPr>
            <p:cNvPr id="45" name="TextBox 44"/>
            <p:cNvSpPr txBox="1"/>
            <p:nvPr/>
          </p:nvSpPr>
          <p:spPr>
            <a:xfrm>
              <a:off x="8641080" y="2422859"/>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Android</a:t>
              </a:r>
            </a:p>
          </p:txBody>
        </p:sp>
        <p:sp>
          <p:nvSpPr>
            <p:cNvPr id="32" name="TextBox 31"/>
            <p:cNvSpPr txBox="1"/>
            <p:nvPr/>
          </p:nvSpPr>
          <p:spPr>
            <a:xfrm>
              <a:off x="7223760" y="2742899"/>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OS X</a:t>
              </a:r>
            </a:p>
          </p:txBody>
        </p:sp>
      </p:grpSp>
      <p:sp>
        <p:nvSpPr>
          <p:cNvPr id="3" name="Title 2"/>
          <p:cNvSpPr>
            <a:spLocks noGrp="1"/>
          </p:cNvSpPr>
          <p:nvPr>
            <p:ph type="title"/>
          </p:nvPr>
        </p:nvSpPr>
        <p:spPr>
          <a:xfrm>
            <a:off x="726150" y="341607"/>
            <a:ext cx="10515600" cy="599370"/>
          </a:xfrm>
        </p:spPr>
        <p:txBody>
          <a:bodyPr>
            <a:normAutofit fontScale="90000"/>
          </a:bodyPr>
          <a:lstStyle/>
          <a:p>
            <a:r>
              <a:rPr lang="en-US" dirty="0"/>
              <a:t>.NET today—app models and libraries</a:t>
            </a:r>
          </a:p>
        </p:txBody>
      </p:sp>
    </p:spTree>
    <p:extLst>
      <p:ext uri="{BB962C8B-B14F-4D97-AF65-F5344CB8AC3E}">
        <p14:creationId xmlns:p14="http://schemas.microsoft.com/office/powerpoint/2010/main" val="3543446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735137"/>
          </a:xfrm>
        </p:spPr>
        <p:txBody>
          <a:bodyPr/>
          <a:lstStyle/>
          <a:p>
            <a:r>
              <a:rPr lang="en-US" dirty="0"/>
              <a:t>.NET today—reusing code</a:t>
            </a:r>
          </a:p>
        </p:txBody>
      </p:sp>
      <p:cxnSp>
        <p:nvCxnSpPr>
          <p:cNvPr id="51" name="Straight Connector 50"/>
          <p:cNvCxnSpPr/>
          <p:nvPr/>
        </p:nvCxnSpPr>
        <p:spPr>
          <a:xfrm>
            <a:off x="10259210" y="2012537"/>
            <a:ext cx="0" cy="672144"/>
          </a:xfrm>
          <a:prstGeom prst="line">
            <a:avLst/>
          </a:prstGeom>
          <a:solidFill>
            <a:schemeClr val="tx1">
              <a:lumMod val="50000"/>
              <a:lumOff val="50000"/>
            </a:schemeClr>
          </a:solidFill>
          <a:ln w="28575">
            <a:solidFill>
              <a:srgbClr val="7F7F7F"/>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grpSp>
        <p:nvGrpSpPr>
          <p:cNvPr id="5" name="Group 4"/>
          <p:cNvGrpSpPr/>
          <p:nvPr/>
        </p:nvGrpSpPr>
        <p:grpSpPr>
          <a:xfrm>
            <a:off x="6383184" y="2639874"/>
            <a:ext cx="3002241" cy="399065"/>
            <a:chOff x="7223760" y="3680142"/>
            <a:chExt cx="3063240" cy="407173"/>
          </a:xfrm>
        </p:grpSpPr>
        <p:sp>
          <p:nvSpPr>
            <p:cNvPr id="52" name="TextBox 51"/>
            <p:cNvSpPr txBox="1"/>
            <p:nvPr/>
          </p:nvSpPr>
          <p:spPr>
            <a:xfrm>
              <a:off x="7223760" y="3680142"/>
              <a:ext cx="2788920" cy="407173"/>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Implementation 3</a:t>
              </a:r>
            </a:p>
          </p:txBody>
        </p:sp>
        <p:cxnSp>
          <p:nvCxnSpPr>
            <p:cNvPr id="55" name="Straight Connector 54"/>
            <p:cNvCxnSpPr/>
            <p:nvPr/>
          </p:nvCxnSpPr>
          <p:spPr>
            <a:xfrm>
              <a:off x="10012680" y="3883728"/>
              <a:ext cx="274320" cy="0"/>
            </a:xfrm>
            <a:prstGeom prst="line">
              <a:avLst/>
            </a:prstGeom>
            <a:solidFill>
              <a:schemeClr val="tx1">
                <a:lumMod val="50000"/>
                <a:lumOff val="50000"/>
              </a:schemeClr>
            </a:solidFill>
            <a:ln w="28575">
              <a:solidFill>
                <a:srgbClr val="000000">
                  <a:alpha val="40000"/>
                </a:srgbClr>
              </a:solidFill>
              <a:prstDash val="sysDash"/>
            </a:ln>
          </p:spPr>
          <p:style>
            <a:lnRef idx="2">
              <a:schemeClr val="accent1">
                <a:shade val="50000"/>
              </a:schemeClr>
            </a:lnRef>
            <a:fillRef idx="1">
              <a:schemeClr val="accent1"/>
            </a:fillRef>
            <a:effectRef idx="0">
              <a:schemeClr val="accent1"/>
            </a:effectRef>
            <a:fontRef idx="minor">
              <a:schemeClr val="lt1"/>
            </a:fontRef>
          </p:style>
        </p:cxnSp>
      </p:grpSp>
      <p:grpSp>
        <p:nvGrpSpPr>
          <p:cNvPr id="2" name="Group 1"/>
          <p:cNvGrpSpPr/>
          <p:nvPr/>
        </p:nvGrpSpPr>
        <p:grpSpPr>
          <a:xfrm>
            <a:off x="468320" y="3177589"/>
            <a:ext cx="8917104" cy="399065"/>
            <a:chOff x="1188720" y="4594542"/>
            <a:chExt cx="9098280" cy="407173"/>
          </a:xfrm>
        </p:grpSpPr>
        <p:cxnSp>
          <p:nvCxnSpPr>
            <p:cNvPr id="53" name="Straight Connector 52"/>
            <p:cNvCxnSpPr/>
            <p:nvPr/>
          </p:nvCxnSpPr>
          <p:spPr>
            <a:xfrm flipV="1">
              <a:off x="3977640" y="4798128"/>
              <a:ext cx="6309360" cy="0"/>
            </a:xfrm>
            <a:prstGeom prst="line">
              <a:avLst/>
            </a:prstGeom>
            <a:solidFill>
              <a:schemeClr val="tx1">
                <a:lumMod val="50000"/>
                <a:lumOff val="50000"/>
              </a:schemeClr>
            </a:solidFill>
            <a:ln w="28575">
              <a:solidFill>
                <a:srgbClr val="000000">
                  <a:alpha val="40000"/>
                </a:srgbClr>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57" name="TextBox 56"/>
            <p:cNvSpPr txBox="1"/>
            <p:nvPr/>
          </p:nvSpPr>
          <p:spPr>
            <a:xfrm>
              <a:off x="1188720" y="4594542"/>
              <a:ext cx="2788920" cy="407173"/>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a:defRPr sz="1400">
                  <a:solidFill>
                    <a:schemeClr val="bg1"/>
                  </a:solidFill>
                  <a:latin typeface="Segoe UI Light" panose="020B0502040204020203" pitchFamily="34" charset="0"/>
                  <a:cs typeface="Segoe UI Light" panose="020B0502040204020203" pitchFamily="34" charset="0"/>
                </a:defRPr>
              </a:lvl1pPr>
            </a:lstStyle>
            <a:p>
              <a:pPr defTabSz="895945">
                <a:lnSpc>
                  <a:spcPct val="90000"/>
                </a:lnSpc>
                <a:defRPr/>
              </a:pPr>
              <a:r>
                <a:rPr lang="en-US" sz="1568" b="1" kern="0" dirty="0">
                  <a:gradFill>
                    <a:gsLst>
                      <a:gs pos="1250">
                        <a:srgbClr val="FFFFFF"/>
                      </a:gs>
                      <a:gs pos="100000">
                        <a:srgbClr val="FFFFFF"/>
                      </a:gs>
                    </a:gsLst>
                    <a:lin ang="5400000" scaled="0"/>
                  </a:gradFill>
                  <a:latin typeface="Segoe UI"/>
                  <a:cs typeface="Segoe UI Semibold" panose="020B0702040204020203" pitchFamily="34" charset="0"/>
                </a:rPr>
                <a:t>Implementation 1</a:t>
              </a:r>
            </a:p>
          </p:txBody>
        </p:sp>
      </p:grpSp>
      <p:grpSp>
        <p:nvGrpSpPr>
          <p:cNvPr id="4" name="Group 3"/>
          <p:cNvGrpSpPr/>
          <p:nvPr/>
        </p:nvGrpSpPr>
        <p:grpSpPr>
          <a:xfrm>
            <a:off x="3425752" y="2908732"/>
            <a:ext cx="5959673" cy="399065"/>
            <a:chOff x="4206240" y="4137342"/>
            <a:chExt cx="6080760" cy="407173"/>
          </a:xfrm>
        </p:grpSpPr>
        <p:sp>
          <p:nvSpPr>
            <p:cNvPr id="56" name="TextBox 55"/>
            <p:cNvSpPr txBox="1"/>
            <p:nvPr/>
          </p:nvSpPr>
          <p:spPr>
            <a:xfrm>
              <a:off x="4206240" y="4137342"/>
              <a:ext cx="2788920" cy="407173"/>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Implementation 2</a:t>
              </a:r>
            </a:p>
          </p:txBody>
        </p:sp>
        <p:cxnSp>
          <p:nvCxnSpPr>
            <p:cNvPr id="37" name="Straight Connector 36"/>
            <p:cNvCxnSpPr/>
            <p:nvPr/>
          </p:nvCxnSpPr>
          <p:spPr>
            <a:xfrm flipV="1">
              <a:off x="6995160" y="4326335"/>
              <a:ext cx="3291840" cy="0"/>
            </a:xfrm>
            <a:prstGeom prst="line">
              <a:avLst/>
            </a:prstGeom>
            <a:solidFill>
              <a:schemeClr val="tx1">
                <a:lumMod val="50000"/>
                <a:lumOff val="50000"/>
              </a:schemeClr>
            </a:solidFill>
            <a:ln w="28575">
              <a:solidFill>
                <a:srgbClr val="000000">
                  <a:alpha val="40000"/>
                </a:srgbClr>
              </a:solidFill>
              <a:prstDash val="sysDash"/>
            </a:ln>
          </p:spPr>
          <p:style>
            <a:lnRef idx="2">
              <a:schemeClr val="accent1">
                <a:shade val="50000"/>
              </a:schemeClr>
            </a:lnRef>
            <a:fillRef idx="1">
              <a:schemeClr val="accent1"/>
            </a:fillRef>
            <a:effectRef idx="0">
              <a:schemeClr val="accent1"/>
            </a:effectRef>
            <a:fontRef idx="minor">
              <a:schemeClr val="lt1"/>
            </a:fontRef>
          </p:style>
        </p:cxnSp>
      </p:grpSp>
      <p:sp>
        <p:nvSpPr>
          <p:cNvPr id="36" name="Rectangle 35"/>
          <p:cNvSpPr/>
          <p:nvPr/>
        </p:nvSpPr>
        <p:spPr bwMode="auto">
          <a:xfrm>
            <a:off x="2325434" y="1354817"/>
            <a:ext cx="8158441" cy="2928621"/>
          </a:xfrm>
          <a:prstGeom prst="rect">
            <a:avLst/>
          </a:prstGeom>
          <a:solidFill>
            <a:srgbClr val="D2D2D2"/>
          </a:solidFill>
          <a:ln w="15875" cap="flat" cmpd="sng" algn="ctr">
            <a:noFill/>
            <a:prstDash val="solid"/>
            <a:miter lim="800000"/>
            <a:headEnd type="none" w="med" len="med"/>
            <a:tailEnd type="none" w="med" len="med"/>
          </a:ln>
          <a:effectLst/>
        </p:spPr>
        <p:txBody>
          <a:bodyPr rot="0" spcFirstLastPara="0" vertOverflow="overflow" horzOverflow="overflow" vert="horz" wrap="square" lIns="896192" tIns="143208" rIns="179009" bIns="143208" numCol="1" spcCol="0" rtlCol="0" fromWordArt="0" anchor="ctr" anchorCtr="0" forceAA="0" compatLnSpc="1">
            <a:prstTxWarp prst="textNoShape">
              <a:avLst/>
            </a:prstTxWarp>
            <a:noAutofit/>
          </a:bodyPr>
          <a:lstStyle/>
          <a:p>
            <a:pPr defTabSz="912648" fontAlgn="base">
              <a:lnSpc>
                <a:spcPct val="90000"/>
              </a:lnSpc>
              <a:spcBef>
                <a:spcPts val="588"/>
              </a:spcBef>
              <a:spcAft>
                <a:spcPct val="0"/>
              </a:spcAft>
              <a:defRPr/>
            </a:pPr>
            <a:r>
              <a:rPr lang="en-US" sz="2352" b="1" kern="0" dirty="0">
                <a:gradFill>
                  <a:gsLst>
                    <a:gs pos="0">
                      <a:srgbClr val="505050"/>
                    </a:gs>
                    <a:gs pos="100000">
                      <a:srgbClr val="505050"/>
                    </a:gs>
                  </a:gsLst>
                  <a:lin ang="5400000" scaled="1"/>
                </a:gradFill>
                <a:latin typeface="Segoe UI"/>
                <a:ea typeface="Segoe UI" pitchFamily="34" charset="0"/>
                <a:cs typeface="Segoe UI Semibold" panose="020B0702040204020203" pitchFamily="34" charset="0"/>
              </a:rPr>
              <a:t>Difficult to reuse skills</a:t>
            </a:r>
          </a:p>
          <a:p>
            <a:pPr marL="548475" indent="-457063" defTabSz="912648" fontAlgn="base">
              <a:lnSpc>
                <a:spcPct val="90000"/>
              </a:lnSpc>
              <a:spcBef>
                <a:spcPts val="588"/>
              </a:spcBef>
              <a:spcAft>
                <a:spcPct val="0"/>
              </a:spcAft>
              <a:buFont typeface="Arial" panose="020B0604020202020204" pitchFamily="34" charset="0"/>
              <a:buChar char="•"/>
              <a:defRPr/>
            </a:pPr>
            <a:r>
              <a:rPr lang="en-US" sz="2352" kern="0" dirty="0">
                <a:gradFill>
                  <a:gsLst>
                    <a:gs pos="0">
                      <a:srgbClr val="505050"/>
                    </a:gs>
                    <a:gs pos="100000">
                      <a:srgbClr val="505050"/>
                    </a:gs>
                  </a:gsLst>
                  <a:lin ang="5400000" scaled="1"/>
                </a:gradFill>
                <a:latin typeface="Segoe UI"/>
                <a:ea typeface="Segoe UI" pitchFamily="34" charset="0"/>
                <a:cs typeface="Segoe UI Semibold" panose="020B0702040204020203" pitchFamily="34" charset="0"/>
              </a:rPr>
              <a:t>Need to master 3+1 base class libraries</a:t>
            </a:r>
          </a:p>
          <a:p>
            <a:pPr defTabSz="912648" fontAlgn="base">
              <a:lnSpc>
                <a:spcPct val="90000"/>
              </a:lnSpc>
              <a:spcBef>
                <a:spcPts val="588"/>
              </a:spcBef>
              <a:spcAft>
                <a:spcPct val="0"/>
              </a:spcAft>
              <a:defRPr/>
            </a:pPr>
            <a:r>
              <a:rPr lang="en-US" sz="2352" b="1" kern="0" dirty="0">
                <a:gradFill>
                  <a:gsLst>
                    <a:gs pos="0">
                      <a:srgbClr val="505050"/>
                    </a:gs>
                    <a:gs pos="100000">
                      <a:srgbClr val="505050"/>
                    </a:gs>
                  </a:gsLst>
                  <a:lin ang="5400000" scaled="1"/>
                </a:gradFill>
                <a:latin typeface="Segoe UI"/>
                <a:ea typeface="Segoe UI" pitchFamily="34" charset="0"/>
                <a:cs typeface="Segoe UI Semibold" panose="020B0702040204020203" pitchFamily="34" charset="0"/>
              </a:rPr>
              <a:t>Difficult to reuse code</a:t>
            </a:r>
          </a:p>
          <a:p>
            <a:pPr marL="548475" indent="-457063" defTabSz="912648" fontAlgn="base">
              <a:lnSpc>
                <a:spcPct val="90000"/>
              </a:lnSpc>
              <a:spcBef>
                <a:spcPts val="588"/>
              </a:spcBef>
              <a:spcAft>
                <a:spcPct val="0"/>
              </a:spcAft>
              <a:buFont typeface="Arial" panose="020B0604020202020204" pitchFamily="34" charset="0"/>
              <a:buChar char="•"/>
              <a:defRPr/>
            </a:pPr>
            <a:r>
              <a:rPr lang="en-US" sz="2352" kern="0" dirty="0">
                <a:gradFill>
                  <a:gsLst>
                    <a:gs pos="0">
                      <a:srgbClr val="505050"/>
                    </a:gs>
                    <a:gs pos="100000">
                      <a:srgbClr val="505050"/>
                    </a:gs>
                  </a:gsLst>
                  <a:lin ang="5400000" scaled="1"/>
                </a:gradFill>
                <a:latin typeface="Segoe UI"/>
                <a:ea typeface="Segoe UI" pitchFamily="34" charset="0"/>
                <a:cs typeface="Segoe UI Semibold" panose="020B0702040204020203" pitchFamily="34" charset="0"/>
              </a:rPr>
              <a:t>Need to target a small common denominator</a:t>
            </a:r>
          </a:p>
          <a:p>
            <a:pPr defTabSz="912648" fontAlgn="base">
              <a:lnSpc>
                <a:spcPct val="90000"/>
              </a:lnSpc>
              <a:spcBef>
                <a:spcPts val="588"/>
              </a:spcBef>
              <a:spcAft>
                <a:spcPct val="0"/>
              </a:spcAft>
              <a:defRPr/>
            </a:pPr>
            <a:r>
              <a:rPr lang="en-US" sz="2352" b="1" kern="0" dirty="0">
                <a:gradFill>
                  <a:gsLst>
                    <a:gs pos="0">
                      <a:srgbClr val="505050"/>
                    </a:gs>
                    <a:gs pos="100000">
                      <a:srgbClr val="505050"/>
                    </a:gs>
                  </a:gsLst>
                  <a:lin ang="5400000" scaled="1"/>
                </a:gradFill>
                <a:latin typeface="Segoe UI"/>
                <a:ea typeface="Segoe UI" pitchFamily="34" charset="0"/>
                <a:cs typeface="Segoe UI Semibold" panose="020B0702040204020203" pitchFamily="34" charset="0"/>
              </a:rPr>
              <a:t>Difficult to innovate</a:t>
            </a:r>
          </a:p>
          <a:p>
            <a:pPr marL="548475" indent="-457063" defTabSz="912648" fontAlgn="base">
              <a:lnSpc>
                <a:spcPct val="90000"/>
              </a:lnSpc>
              <a:spcBef>
                <a:spcPts val="588"/>
              </a:spcBef>
              <a:spcAft>
                <a:spcPct val="0"/>
              </a:spcAft>
              <a:buFont typeface="Arial" panose="020B0604020202020204" pitchFamily="34" charset="0"/>
              <a:buChar char="•"/>
              <a:defRPr/>
            </a:pPr>
            <a:r>
              <a:rPr lang="en-US" sz="2352" kern="0" dirty="0">
                <a:gradFill>
                  <a:gsLst>
                    <a:gs pos="0">
                      <a:srgbClr val="505050"/>
                    </a:gs>
                    <a:gs pos="100000">
                      <a:srgbClr val="505050"/>
                    </a:gs>
                  </a:gsLst>
                  <a:lin ang="5400000" scaled="1"/>
                </a:gradFill>
                <a:latin typeface="Segoe UI"/>
                <a:ea typeface="Segoe UI" pitchFamily="34" charset="0"/>
                <a:cs typeface="Segoe UI Semibold" panose="020B0702040204020203" pitchFamily="34" charset="0"/>
              </a:rPr>
              <a:t>Need implementations on each platform</a:t>
            </a:r>
          </a:p>
        </p:txBody>
      </p:sp>
      <p:sp>
        <p:nvSpPr>
          <p:cNvPr id="38" name="Pentagon 37"/>
          <p:cNvSpPr/>
          <p:nvPr/>
        </p:nvSpPr>
        <p:spPr bwMode="auto">
          <a:xfrm>
            <a:off x="430863" y="1354817"/>
            <a:ext cx="2688574" cy="2928621"/>
          </a:xfrm>
          <a:prstGeom prst="homePlate">
            <a:avLst>
              <a:gd name="adj" fmla="val 25983"/>
            </a:avLst>
          </a:prstGeom>
          <a:solidFill>
            <a:schemeClr val="accent1"/>
          </a:solidFill>
        </p:spPr>
        <p:txBody>
          <a:bodyPr wrap="square" lIns="179238" tIns="143391" rIns="179238" bIns="143391" rtlCol="0" anchor="ctr">
            <a:noAutofit/>
          </a:bodyPr>
          <a:lstStyle/>
          <a:p>
            <a:pPr defTabSz="895945">
              <a:lnSpc>
                <a:spcPct val="90000"/>
              </a:lnSpc>
              <a:defRPr/>
            </a:pPr>
            <a:r>
              <a:rPr lang="en-US" sz="2352" b="1" kern="0" dirty="0">
                <a:gradFill>
                  <a:gsLst>
                    <a:gs pos="1250">
                      <a:srgbClr val="FFFFFF"/>
                    </a:gs>
                    <a:gs pos="100000">
                      <a:srgbClr val="FFFFFF"/>
                    </a:gs>
                  </a:gsLst>
                  <a:lin ang="5400000" scaled="0"/>
                </a:gradFill>
                <a:latin typeface="Segoe UI"/>
                <a:cs typeface="Segoe UI Semibold" panose="020B0702040204020203" pitchFamily="34" charset="0"/>
              </a:rPr>
              <a:t>CHALLENGES</a:t>
            </a:r>
          </a:p>
        </p:txBody>
      </p:sp>
    </p:spTree>
    <p:extLst>
      <p:ext uri="{BB962C8B-B14F-4D97-AF65-F5344CB8AC3E}">
        <p14:creationId xmlns:p14="http://schemas.microsoft.com/office/powerpoint/2010/main" val="4263303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1077383" y="5127649"/>
            <a:ext cx="8827485" cy="1120239"/>
            <a:chOff x="1973256" y="5222473"/>
            <a:chExt cx="8553106" cy="1120850"/>
          </a:xfrm>
        </p:grpSpPr>
        <p:sp>
          <p:nvSpPr>
            <p:cNvPr id="46" name="TextBox 45"/>
            <p:cNvSpPr txBox="1"/>
            <p:nvPr/>
          </p:nvSpPr>
          <p:spPr>
            <a:xfrm>
              <a:off x="1973256" y="5222473"/>
              <a:ext cx="8553106" cy="1120850"/>
            </a:xfrm>
            <a:prstGeom prst="rect">
              <a:avLst/>
            </a:prstGeom>
            <a:solidFill>
              <a:schemeClr val="accent5"/>
            </a:solidFill>
          </p:spPr>
          <p:txBody>
            <a:bodyPr wrap="square" lIns="179238" tIns="143391" rIns="179238" bIns="143391" rtlCol="0" anchor="ctr">
              <a:noAutofit/>
            </a:bodyPr>
            <a:lstStyle/>
            <a:p>
              <a:pPr algn="ctr" defTabSz="895945">
                <a:lnSpc>
                  <a:spcPct val="90000"/>
                </a:lnSpc>
                <a:defRPr/>
              </a:pPr>
              <a:endParaRPr lang="en-US" sz="1568"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48" name="TextBox 47"/>
            <p:cNvSpPr txBox="1"/>
            <p:nvPr/>
          </p:nvSpPr>
          <p:spPr>
            <a:xfrm>
              <a:off x="2059735" y="5715646"/>
              <a:ext cx="2648424" cy="538008"/>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defTabSz="913950">
                <a:defRPr/>
              </a:pPr>
              <a:r>
                <a:rPr lang="en-US" sz="1568" b="1" dirty="0">
                  <a:solidFill>
                    <a:schemeClr val="bg1"/>
                  </a:solidFill>
                  <a:latin typeface="Segoe UI"/>
                  <a:cs typeface="Segoe UI Semilight" panose="020B0402040204020203" pitchFamily="34" charset="0"/>
                </a:rPr>
                <a:t>Compilers</a:t>
              </a:r>
            </a:p>
          </p:txBody>
        </p:sp>
        <p:sp>
          <p:nvSpPr>
            <p:cNvPr id="49" name="TextBox 48"/>
            <p:cNvSpPr txBox="1"/>
            <p:nvPr/>
          </p:nvSpPr>
          <p:spPr>
            <a:xfrm>
              <a:off x="4925243" y="5715646"/>
              <a:ext cx="2648424" cy="538008"/>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3950">
                <a:defRPr/>
              </a:pPr>
              <a:r>
                <a:rPr lang="en-US" sz="1568" dirty="0">
                  <a:solidFill>
                    <a:schemeClr val="bg1"/>
                  </a:solidFill>
                  <a:latin typeface="Segoe UI"/>
                </a:rPr>
                <a:t>Languages</a:t>
              </a:r>
            </a:p>
          </p:txBody>
        </p:sp>
        <p:sp>
          <p:nvSpPr>
            <p:cNvPr id="50" name="TextBox 49"/>
            <p:cNvSpPr txBox="1"/>
            <p:nvPr/>
          </p:nvSpPr>
          <p:spPr>
            <a:xfrm>
              <a:off x="7790751" y="5715646"/>
              <a:ext cx="2648424" cy="538008"/>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3950">
                <a:defRPr/>
              </a:pPr>
              <a:r>
                <a:rPr lang="en-US" sz="1568" dirty="0">
                  <a:solidFill>
                    <a:schemeClr val="bg1"/>
                  </a:solidFill>
                  <a:latin typeface="Segoe UI"/>
                </a:rPr>
                <a:t>Runtime components</a:t>
              </a:r>
            </a:p>
          </p:txBody>
        </p:sp>
        <p:sp>
          <p:nvSpPr>
            <p:cNvPr id="51" name="TextBox 50"/>
            <p:cNvSpPr txBox="1"/>
            <p:nvPr/>
          </p:nvSpPr>
          <p:spPr>
            <a:xfrm>
              <a:off x="1973256" y="5222474"/>
              <a:ext cx="8553106" cy="403506"/>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3950">
                <a:defRPr/>
              </a:pPr>
              <a:r>
                <a:rPr lang="en-US" sz="1568" dirty="0">
                  <a:solidFill>
                    <a:schemeClr val="bg1"/>
                  </a:solidFill>
                  <a:latin typeface="Segoe UI"/>
                </a:rPr>
                <a:t>COMMON INFRASTRUCTURE</a:t>
              </a:r>
            </a:p>
          </p:txBody>
        </p:sp>
      </p:grpSp>
      <p:grpSp>
        <p:nvGrpSpPr>
          <p:cNvPr id="5" name="Group 4"/>
          <p:cNvGrpSpPr/>
          <p:nvPr/>
        </p:nvGrpSpPr>
        <p:grpSpPr>
          <a:xfrm>
            <a:off x="6992182" y="1050001"/>
            <a:ext cx="2912622" cy="2330098"/>
            <a:chOff x="7132627" y="1211287"/>
            <a:chExt cx="2971800" cy="2377440"/>
          </a:xfrm>
        </p:grpSpPr>
        <p:grpSp>
          <p:nvGrpSpPr>
            <p:cNvPr id="39" name="Group 38"/>
            <p:cNvGrpSpPr/>
            <p:nvPr/>
          </p:nvGrpSpPr>
          <p:grpSpPr>
            <a:xfrm>
              <a:off x="7132627" y="1211287"/>
              <a:ext cx="2971800" cy="2377440"/>
              <a:chOff x="7489548" y="1582078"/>
              <a:chExt cx="2917390" cy="2331366"/>
            </a:xfrm>
            <a:solidFill>
              <a:schemeClr val="accent6"/>
            </a:solidFill>
          </p:grpSpPr>
          <p:sp>
            <p:nvSpPr>
              <p:cNvPr id="40" name="Rectangle 39"/>
              <p:cNvSpPr/>
              <p:nvPr/>
            </p:nvSpPr>
            <p:spPr bwMode="auto">
              <a:xfrm>
                <a:off x="7489548" y="1582078"/>
                <a:ext cx="2917390" cy="2331366"/>
              </a:xfrm>
              <a:prstGeom prst="rect">
                <a:avLst/>
              </a:prstGeom>
              <a:grp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defTabSz="894352">
                  <a:lnSpc>
                    <a:spcPct val="90000"/>
                  </a:lnSpc>
                  <a:defRPr/>
                </a:pPr>
                <a:r>
                  <a:rPr lang="en-US" sz="2744" kern="0" dirty="0">
                    <a:gradFill>
                      <a:gsLst>
                        <a:gs pos="14679">
                          <a:srgbClr val="FFFFFF"/>
                        </a:gs>
                        <a:gs pos="38000">
                          <a:srgbClr val="FFFFFF"/>
                        </a:gs>
                      </a:gsLst>
                      <a:lin ang="5400000" scaled="1"/>
                    </a:gradFill>
                    <a:latin typeface="Segoe UI Light"/>
                  </a:rPr>
                  <a:t> </a:t>
                </a:r>
              </a:p>
            </p:txBody>
          </p:sp>
          <p:sp>
            <p:nvSpPr>
              <p:cNvPr id="41" name="TextBox 40"/>
              <p:cNvSpPr txBox="1"/>
              <p:nvPr/>
            </p:nvSpPr>
            <p:spPr>
              <a:xfrm>
                <a:off x="7489548" y="1582078"/>
                <a:ext cx="2917390" cy="627676"/>
              </a:xfrm>
              <a:prstGeom prst="rect">
                <a:avLst/>
              </a:prstGeom>
              <a:solidFill>
                <a:schemeClr val="accent6">
                  <a:lumMod val="75000"/>
                </a:schemeClr>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algn="l" defTabSz="913950">
                  <a:defRPr/>
                </a:pPr>
                <a:r>
                  <a:rPr lang="en-US" sz="1960" b="1" dirty="0">
                    <a:latin typeface="Segoe UI"/>
                  </a:rPr>
                  <a:t>XAMARIN</a:t>
                </a:r>
              </a:p>
            </p:txBody>
          </p:sp>
        </p:grpSp>
        <p:grpSp>
          <p:nvGrpSpPr>
            <p:cNvPr id="67" name="Group 66"/>
            <p:cNvGrpSpPr/>
            <p:nvPr/>
          </p:nvGrpSpPr>
          <p:grpSpPr>
            <a:xfrm>
              <a:off x="7223760" y="2102819"/>
              <a:ext cx="2788920" cy="1234440"/>
              <a:chOff x="7223760" y="2102819"/>
              <a:chExt cx="2788920" cy="1234440"/>
            </a:xfrm>
          </p:grpSpPr>
          <p:sp>
            <p:nvSpPr>
              <p:cNvPr id="68" name="TextBox 67"/>
              <p:cNvSpPr txBox="1"/>
              <p:nvPr/>
            </p:nvSpPr>
            <p:spPr>
              <a:xfrm>
                <a:off x="7223760" y="2102819"/>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dirty="0"/>
                  <a:t>iOS</a:t>
                </a:r>
              </a:p>
            </p:txBody>
          </p:sp>
          <p:sp>
            <p:nvSpPr>
              <p:cNvPr id="69" name="TextBox 68"/>
              <p:cNvSpPr txBox="1"/>
              <p:nvPr/>
            </p:nvSpPr>
            <p:spPr>
              <a:xfrm>
                <a:off x="8641080" y="2422859"/>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dirty="0"/>
                  <a:t>Android</a:t>
                </a:r>
              </a:p>
            </p:txBody>
          </p:sp>
          <p:sp>
            <p:nvSpPr>
              <p:cNvPr id="70" name="TextBox 69"/>
              <p:cNvSpPr txBox="1"/>
              <p:nvPr/>
            </p:nvSpPr>
            <p:spPr>
              <a:xfrm>
                <a:off x="7223760" y="2742899"/>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a:t>OS X</a:t>
                </a:r>
                <a:endParaRPr lang="en-US" sz="1568" dirty="0"/>
              </a:p>
            </p:txBody>
          </p:sp>
        </p:grpSp>
      </p:grpSp>
      <p:sp>
        <p:nvSpPr>
          <p:cNvPr id="3" name="Title 2"/>
          <p:cNvSpPr>
            <a:spLocks noGrp="1"/>
          </p:cNvSpPr>
          <p:nvPr>
            <p:ph type="title"/>
          </p:nvPr>
        </p:nvSpPr>
        <p:spPr>
          <a:xfrm>
            <a:off x="838200" y="365125"/>
            <a:ext cx="10515600" cy="621319"/>
          </a:xfrm>
        </p:spPr>
        <p:txBody>
          <a:bodyPr>
            <a:normAutofit fontScale="90000"/>
          </a:bodyPr>
          <a:lstStyle/>
          <a:p>
            <a:r>
              <a:rPr lang="en-US" dirty="0"/>
              <a:t>.NET tomorrow</a:t>
            </a:r>
          </a:p>
        </p:txBody>
      </p:sp>
      <p:sp>
        <p:nvSpPr>
          <p:cNvPr id="47" name="TextBox 46"/>
          <p:cNvSpPr txBox="1"/>
          <p:nvPr/>
        </p:nvSpPr>
        <p:spPr>
          <a:xfrm>
            <a:off x="1077384" y="3424884"/>
            <a:ext cx="8827485" cy="1657954"/>
          </a:xfrm>
          <a:prstGeom prst="rect">
            <a:avLst/>
          </a:prstGeom>
          <a:solidFill>
            <a:schemeClr val="accent2"/>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13950">
              <a:defRPr/>
            </a:pPr>
            <a:r>
              <a:rPr lang="en-US" sz="1960" b="1" dirty="0">
                <a:latin typeface="Segoe UI"/>
              </a:rPr>
              <a:t>.NET STANDARD LIBRARY</a:t>
            </a:r>
          </a:p>
          <a:p>
            <a:pPr defTabSz="913950">
              <a:defRPr/>
            </a:pPr>
            <a:r>
              <a:rPr lang="en-US" sz="1764" dirty="0">
                <a:latin typeface="Segoe UI"/>
              </a:rPr>
              <a:t>One library to rule them all</a:t>
            </a:r>
          </a:p>
        </p:txBody>
      </p:sp>
      <p:grpSp>
        <p:nvGrpSpPr>
          <p:cNvPr id="2" name="Group 1"/>
          <p:cNvGrpSpPr/>
          <p:nvPr/>
        </p:nvGrpSpPr>
        <p:grpSpPr>
          <a:xfrm>
            <a:off x="1077384" y="1050000"/>
            <a:ext cx="2912622" cy="2330098"/>
            <a:chOff x="1097653" y="1211286"/>
            <a:chExt cx="2971800" cy="2377440"/>
          </a:xfrm>
        </p:grpSpPr>
        <p:grpSp>
          <p:nvGrpSpPr>
            <p:cNvPr id="32" name="Group 31"/>
            <p:cNvGrpSpPr/>
            <p:nvPr/>
          </p:nvGrpSpPr>
          <p:grpSpPr>
            <a:xfrm>
              <a:off x="1097653" y="1211286"/>
              <a:ext cx="2971800" cy="2377440"/>
              <a:chOff x="1719261" y="1582078"/>
              <a:chExt cx="2869373" cy="2331367"/>
            </a:xfrm>
          </p:grpSpPr>
          <p:sp>
            <p:nvSpPr>
              <p:cNvPr id="34" name="Rectangle 33"/>
              <p:cNvSpPr/>
              <p:nvPr/>
            </p:nvSpPr>
            <p:spPr bwMode="auto">
              <a:xfrm>
                <a:off x="1719261" y="1582078"/>
                <a:ext cx="2869373" cy="2331367"/>
              </a:xfrm>
              <a:prstGeom prst="rect">
                <a:avLst/>
              </a:prstGeom>
              <a:solidFill>
                <a:schemeClr val="accent1"/>
              </a:solid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defTabSz="894352">
                  <a:lnSpc>
                    <a:spcPct val="90000"/>
                  </a:lnSpc>
                  <a:defRPr/>
                </a:pPr>
                <a:r>
                  <a:rPr lang="en-US" sz="2744" kern="0" dirty="0">
                    <a:gradFill>
                      <a:gsLst>
                        <a:gs pos="14679">
                          <a:srgbClr val="FFFFFF"/>
                        </a:gs>
                        <a:gs pos="38000">
                          <a:srgbClr val="FFFFFF"/>
                        </a:gs>
                      </a:gsLst>
                      <a:lin ang="5400000" scaled="1"/>
                    </a:gradFill>
                    <a:latin typeface="Segoe UI Light"/>
                  </a:rPr>
                  <a:t> </a:t>
                </a:r>
              </a:p>
            </p:txBody>
          </p:sp>
          <p:sp>
            <p:nvSpPr>
              <p:cNvPr id="35" name="TextBox 34"/>
              <p:cNvSpPr txBox="1"/>
              <p:nvPr/>
            </p:nvSpPr>
            <p:spPr>
              <a:xfrm>
                <a:off x="1719261" y="1582078"/>
                <a:ext cx="2869373" cy="627676"/>
              </a:xfrm>
              <a:prstGeom prst="rect">
                <a:avLst/>
              </a:prstGeom>
              <a:solidFill>
                <a:schemeClr val="accent1">
                  <a:lumMod val="75000"/>
                </a:schemeClr>
              </a:solidFill>
            </p:spPr>
            <p:txBody>
              <a:bodyPr wrap="square" lIns="179238" tIns="143391" rIns="179238" bIns="143391" rtlCol="0" anchor="ctr">
                <a:noAutofit/>
              </a:bodyPr>
              <a:lstStyle/>
              <a:p>
                <a:pPr defTabSz="895945">
                  <a:lnSpc>
                    <a:spcPct val="90000"/>
                  </a:lnSpc>
                  <a:defRPr/>
                </a:pPr>
                <a:r>
                  <a:rPr lang="en-US" sz="1960" b="1" kern="0" dirty="0">
                    <a:gradFill>
                      <a:gsLst>
                        <a:gs pos="1250">
                          <a:srgbClr val="FFFFFF"/>
                        </a:gs>
                        <a:gs pos="100000">
                          <a:srgbClr val="FFFFFF"/>
                        </a:gs>
                      </a:gsLst>
                      <a:lin ang="5400000" scaled="0"/>
                    </a:gradFill>
                    <a:latin typeface="Segoe UI"/>
                    <a:cs typeface="Segoe UI Semibold" panose="020B0702040204020203" pitchFamily="34" charset="0"/>
                  </a:rPr>
                  <a:t>.NET FRAMEWORK</a:t>
                </a:r>
              </a:p>
            </p:txBody>
          </p:sp>
        </p:grpSp>
        <p:grpSp>
          <p:nvGrpSpPr>
            <p:cNvPr id="71" name="Group 70"/>
            <p:cNvGrpSpPr/>
            <p:nvPr/>
          </p:nvGrpSpPr>
          <p:grpSpPr>
            <a:xfrm>
              <a:off x="1188720" y="2102819"/>
              <a:ext cx="2788920" cy="1234440"/>
              <a:chOff x="1188720" y="2356171"/>
              <a:chExt cx="2788920" cy="1234440"/>
            </a:xfrm>
          </p:grpSpPr>
          <p:sp>
            <p:nvSpPr>
              <p:cNvPr id="72" name="TextBox 71"/>
              <p:cNvSpPr txBox="1"/>
              <p:nvPr/>
            </p:nvSpPr>
            <p:spPr>
              <a:xfrm>
                <a:off x="1897380" y="2996251"/>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dirty="0"/>
                  <a:t>ASP.NET</a:t>
                </a:r>
              </a:p>
            </p:txBody>
          </p:sp>
          <p:grpSp>
            <p:nvGrpSpPr>
              <p:cNvPr id="73" name="Group 72"/>
              <p:cNvGrpSpPr/>
              <p:nvPr/>
            </p:nvGrpSpPr>
            <p:grpSpPr>
              <a:xfrm>
                <a:off x="1188720" y="2356171"/>
                <a:ext cx="2788920" cy="594360"/>
                <a:chOff x="1645920" y="2384389"/>
                <a:chExt cx="2417064" cy="594360"/>
              </a:xfrm>
            </p:grpSpPr>
            <p:sp>
              <p:nvSpPr>
                <p:cNvPr id="74" name="TextBox 73"/>
                <p:cNvSpPr txBox="1"/>
                <p:nvPr/>
              </p:nvSpPr>
              <p:spPr>
                <a:xfrm>
                  <a:off x="2874264" y="2384389"/>
                  <a:ext cx="118872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dirty="0"/>
                    <a:t>Windows Forms</a:t>
                  </a:r>
                </a:p>
              </p:txBody>
            </p:sp>
            <p:sp>
              <p:nvSpPr>
                <p:cNvPr id="75" name="TextBox 74"/>
                <p:cNvSpPr txBox="1"/>
                <p:nvPr/>
              </p:nvSpPr>
              <p:spPr>
                <a:xfrm>
                  <a:off x="1645920" y="2384389"/>
                  <a:ext cx="118872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dirty="0"/>
                    <a:t>WPF</a:t>
                  </a:r>
                </a:p>
              </p:txBody>
            </p:sp>
          </p:grpSp>
        </p:grpSp>
      </p:grpSp>
      <p:grpSp>
        <p:nvGrpSpPr>
          <p:cNvPr id="4" name="Group 3"/>
          <p:cNvGrpSpPr/>
          <p:nvPr/>
        </p:nvGrpSpPr>
        <p:grpSpPr>
          <a:xfrm>
            <a:off x="4034783" y="1050000"/>
            <a:ext cx="2912622" cy="2330098"/>
            <a:chOff x="4115140" y="1211286"/>
            <a:chExt cx="2971800" cy="2377440"/>
          </a:xfrm>
        </p:grpSpPr>
        <p:grpSp>
          <p:nvGrpSpPr>
            <p:cNvPr id="36" name="Group 35"/>
            <p:cNvGrpSpPr/>
            <p:nvPr/>
          </p:nvGrpSpPr>
          <p:grpSpPr>
            <a:xfrm>
              <a:off x="4115140" y="1211286"/>
              <a:ext cx="2971800" cy="2377440"/>
              <a:chOff x="4604403" y="1582077"/>
              <a:chExt cx="3013825" cy="2331366"/>
            </a:xfrm>
          </p:grpSpPr>
          <p:sp>
            <p:nvSpPr>
              <p:cNvPr id="37" name="Rectangle 36"/>
              <p:cNvSpPr/>
              <p:nvPr/>
            </p:nvSpPr>
            <p:spPr bwMode="auto">
              <a:xfrm>
                <a:off x="4604403" y="1582077"/>
                <a:ext cx="3013825" cy="2331366"/>
              </a:xfrm>
              <a:prstGeom prst="rect">
                <a:avLst/>
              </a:prstGeom>
              <a:solidFill>
                <a:schemeClr val="accent3"/>
              </a:solid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defTabSz="894352">
                  <a:lnSpc>
                    <a:spcPct val="90000"/>
                  </a:lnSpc>
                  <a:defRPr/>
                </a:pPr>
                <a:r>
                  <a:rPr lang="en-US" sz="2744" kern="0" dirty="0">
                    <a:gradFill>
                      <a:gsLst>
                        <a:gs pos="14679">
                          <a:srgbClr val="FFFFFF"/>
                        </a:gs>
                        <a:gs pos="38000">
                          <a:srgbClr val="FFFFFF"/>
                        </a:gs>
                      </a:gsLst>
                      <a:lin ang="5400000" scaled="1"/>
                    </a:gradFill>
                    <a:latin typeface="Segoe UI Light"/>
                  </a:rPr>
                  <a:t> </a:t>
                </a:r>
              </a:p>
            </p:txBody>
          </p:sp>
          <p:sp>
            <p:nvSpPr>
              <p:cNvPr id="38" name="TextBox 37"/>
              <p:cNvSpPr txBox="1"/>
              <p:nvPr/>
            </p:nvSpPr>
            <p:spPr>
              <a:xfrm>
                <a:off x="4604403" y="1582077"/>
                <a:ext cx="3013825" cy="627676"/>
              </a:xfrm>
              <a:prstGeom prst="rect">
                <a:avLst/>
              </a:prstGeom>
              <a:solidFill>
                <a:schemeClr val="accent3">
                  <a:lumMod val="75000"/>
                </a:schemeClr>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algn="l" defTabSz="913950">
                  <a:defRPr/>
                </a:pPr>
                <a:r>
                  <a:rPr lang="en-US" sz="1960" b="1" dirty="0">
                    <a:latin typeface="Segoe UI"/>
                  </a:rPr>
                  <a:t>.NET CORE</a:t>
                </a:r>
              </a:p>
            </p:txBody>
          </p:sp>
        </p:grpSp>
        <p:grpSp>
          <p:nvGrpSpPr>
            <p:cNvPr id="76" name="Group 75"/>
            <p:cNvGrpSpPr/>
            <p:nvPr/>
          </p:nvGrpSpPr>
          <p:grpSpPr>
            <a:xfrm>
              <a:off x="4206240" y="2102819"/>
              <a:ext cx="2788920" cy="1234440"/>
              <a:chOff x="4206240" y="2102819"/>
              <a:chExt cx="2788920" cy="1234440"/>
            </a:xfrm>
          </p:grpSpPr>
          <p:sp>
            <p:nvSpPr>
              <p:cNvPr id="77" name="TextBox 76"/>
              <p:cNvSpPr txBox="1"/>
              <p:nvPr/>
            </p:nvSpPr>
            <p:spPr>
              <a:xfrm>
                <a:off x="4206240" y="2102819"/>
                <a:ext cx="173736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dirty="0"/>
                  <a:t>UWP</a:t>
                </a:r>
              </a:p>
            </p:txBody>
          </p:sp>
          <p:sp>
            <p:nvSpPr>
              <p:cNvPr id="78" name="TextBox 77"/>
              <p:cNvSpPr txBox="1"/>
              <p:nvPr/>
            </p:nvSpPr>
            <p:spPr>
              <a:xfrm>
                <a:off x="5257800" y="2742899"/>
                <a:ext cx="173736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dirty="0"/>
                  <a:t>ASP.NET Core</a:t>
                </a:r>
              </a:p>
            </p:txBody>
          </p:sp>
        </p:grpSp>
      </p:grpSp>
    </p:spTree>
    <p:extLst>
      <p:ext uri="{BB962C8B-B14F-4D97-AF65-F5344CB8AC3E}">
        <p14:creationId xmlns:p14="http://schemas.microsoft.com/office/powerpoint/2010/main" val="1822970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 name="TextBox 71"/>
          <p:cNvSpPr txBox="1"/>
          <p:nvPr/>
        </p:nvSpPr>
        <p:spPr>
          <a:xfrm>
            <a:off x="620303" y="2738144"/>
            <a:ext cx="8827485" cy="1657954"/>
          </a:xfrm>
          <a:prstGeom prst="rect">
            <a:avLst/>
          </a:prstGeom>
          <a:solidFill>
            <a:schemeClr val="accent2"/>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13950">
              <a:defRPr/>
            </a:pPr>
            <a:endParaRPr lang="en-US" sz="1764" dirty="0">
              <a:latin typeface="Segoe UI"/>
            </a:endParaRPr>
          </a:p>
        </p:txBody>
      </p:sp>
      <p:sp>
        <p:nvSpPr>
          <p:cNvPr id="3" name="Title 2"/>
          <p:cNvSpPr>
            <a:spLocks noGrp="1"/>
          </p:cNvSpPr>
          <p:nvPr>
            <p:ph type="title"/>
          </p:nvPr>
        </p:nvSpPr>
        <p:spPr>
          <a:xfrm>
            <a:off x="838200" y="365125"/>
            <a:ext cx="10515600" cy="676737"/>
          </a:xfrm>
        </p:spPr>
        <p:txBody>
          <a:bodyPr>
            <a:normAutofit fontScale="90000"/>
          </a:bodyPr>
          <a:lstStyle/>
          <a:p>
            <a:r>
              <a:rPr lang="en-US" dirty="0"/>
              <a:t>.NET tomorrow—reusing code</a:t>
            </a:r>
          </a:p>
        </p:txBody>
      </p:sp>
      <p:sp>
        <p:nvSpPr>
          <p:cNvPr id="35" name="TextBox 34"/>
          <p:cNvSpPr txBox="1"/>
          <p:nvPr/>
        </p:nvSpPr>
        <p:spPr>
          <a:xfrm>
            <a:off x="709556" y="3723954"/>
            <a:ext cx="8648246" cy="582524"/>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1250">
                      <a:srgbClr val="FFFFFF"/>
                    </a:gs>
                    <a:gs pos="100000">
                      <a:srgbClr val="FFFFFF"/>
                    </a:gs>
                  </a:gsLst>
                  <a:lin ang="5400000" scaled="0"/>
                </a:gradFill>
                <a:cs typeface="Segoe UI Semibold" panose="020B0702040204020203" pitchFamily="34" charset="0"/>
              </a:defRPr>
            </a:lvl1pPr>
          </a:lstStyle>
          <a:p>
            <a:pPr defTabSz="913950">
              <a:defRPr/>
            </a:pPr>
            <a:r>
              <a:rPr lang="en-US" sz="1568" dirty="0">
                <a:latin typeface="Segoe UI"/>
              </a:rPr>
              <a:t>Full implementations</a:t>
            </a:r>
          </a:p>
        </p:txBody>
      </p:sp>
      <p:sp>
        <p:nvSpPr>
          <p:cNvPr id="36" name="TextBox 35"/>
          <p:cNvSpPr txBox="1"/>
          <p:nvPr/>
        </p:nvSpPr>
        <p:spPr>
          <a:xfrm>
            <a:off x="709556" y="2827763"/>
            <a:ext cx="8648246" cy="582524"/>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1250">
                      <a:srgbClr val="FFFFFF"/>
                    </a:gs>
                    <a:gs pos="100000">
                      <a:srgbClr val="FFFFFF"/>
                    </a:gs>
                  </a:gsLst>
                  <a:lin ang="5400000" scaled="0"/>
                </a:gradFill>
                <a:cs typeface="Segoe UI Semibold" panose="020B0702040204020203" pitchFamily="34" charset="0"/>
              </a:defRPr>
            </a:lvl1pPr>
          </a:lstStyle>
          <a:p>
            <a:pPr defTabSz="913950">
              <a:defRPr/>
            </a:pPr>
            <a:r>
              <a:rPr lang="en-US" sz="1568" dirty="0">
                <a:latin typeface="Segoe UI"/>
              </a:rPr>
              <a:t>Reference implementations</a:t>
            </a:r>
          </a:p>
        </p:txBody>
      </p:sp>
      <p:cxnSp>
        <p:nvCxnSpPr>
          <p:cNvPr id="38" name="Straight Connector 37"/>
          <p:cNvCxnSpPr/>
          <p:nvPr/>
        </p:nvCxnSpPr>
        <p:spPr>
          <a:xfrm rot="5400000">
            <a:off x="9709197" y="2760549"/>
            <a:ext cx="0" cy="716953"/>
          </a:xfrm>
          <a:prstGeom prst="line">
            <a:avLst/>
          </a:prstGeom>
          <a:solidFill>
            <a:schemeClr val="tx1">
              <a:lumMod val="50000"/>
              <a:lumOff val="50000"/>
            </a:schemeClr>
          </a:solidFill>
          <a:ln w="28575">
            <a:solidFill>
              <a:srgbClr val="000000">
                <a:alpha val="50000"/>
              </a:srgbClr>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rot="5400000">
            <a:off x="9709197" y="3656741"/>
            <a:ext cx="0" cy="716953"/>
          </a:xfrm>
          <a:prstGeom prst="line">
            <a:avLst/>
          </a:prstGeom>
          <a:solidFill>
            <a:schemeClr val="tx1">
              <a:lumMod val="50000"/>
              <a:lumOff val="50000"/>
            </a:schemeClr>
          </a:solidFill>
          <a:ln w="28575">
            <a:solidFill>
              <a:srgbClr val="000000">
                <a:alpha val="50000"/>
              </a:srgbClr>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p:nvCxnSpPr>
        <p:spPr>
          <a:xfrm>
            <a:off x="7991411" y="2110810"/>
            <a:ext cx="0" cy="716953"/>
          </a:xfrm>
          <a:prstGeom prst="line">
            <a:avLst/>
          </a:prstGeom>
          <a:solidFill>
            <a:schemeClr val="tx1">
              <a:lumMod val="50000"/>
              <a:lumOff val="50000"/>
            </a:schemeClr>
          </a:solidFill>
          <a:ln w="28575">
            <a:solidFill>
              <a:srgbClr val="000000">
                <a:alpha val="50000"/>
              </a:srgbClr>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5034013" y="2110810"/>
            <a:ext cx="0" cy="716953"/>
          </a:xfrm>
          <a:prstGeom prst="line">
            <a:avLst/>
          </a:prstGeom>
          <a:solidFill>
            <a:schemeClr val="tx1">
              <a:lumMod val="50000"/>
              <a:lumOff val="50000"/>
            </a:schemeClr>
          </a:solidFill>
          <a:ln w="28575">
            <a:solidFill>
              <a:srgbClr val="000000">
                <a:alpha val="50000"/>
              </a:srgbClr>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p:nvCxnSpPr>
        <p:spPr>
          <a:xfrm>
            <a:off x="2076613" y="2110810"/>
            <a:ext cx="0" cy="716953"/>
          </a:xfrm>
          <a:prstGeom prst="line">
            <a:avLst/>
          </a:prstGeom>
          <a:solidFill>
            <a:schemeClr val="tx1">
              <a:lumMod val="50000"/>
              <a:lumOff val="50000"/>
            </a:schemeClr>
          </a:solidFill>
          <a:ln w="28575">
            <a:solidFill>
              <a:srgbClr val="000000">
                <a:alpha val="50000"/>
              </a:srgbClr>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sp>
        <p:nvSpPr>
          <p:cNvPr id="28" name="Rectangle 27"/>
          <p:cNvSpPr/>
          <p:nvPr/>
        </p:nvSpPr>
        <p:spPr bwMode="auto">
          <a:xfrm>
            <a:off x="2294120" y="1497898"/>
            <a:ext cx="8158441" cy="2928621"/>
          </a:xfrm>
          <a:prstGeom prst="rect">
            <a:avLst/>
          </a:prstGeom>
          <a:solidFill>
            <a:srgbClr val="D2D2D2"/>
          </a:solidFill>
          <a:ln w="15875" cap="flat" cmpd="sng" algn="ctr">
            <a:noFill/>
            <a:prstDash val="solid"/>
            <a:miter lim="800000"/>
            <a:headEnd type="none" w="med" len="med"/>
            <a:tailEnd type="none" w="med" len="med"/>
          </a:ln>
          <a:effectLst/>
        </p:spPr>
        <p:txBody>
          <a:bodyPr rot="0" spcFirstLastPara="0" vertOverflow="overflow" horzOverflow="overflow" vert="horz" wrap="square" lIns="896192" tIns="143208" rIns="179009" bIns="143208" numCol="1" spcCol="0" rtlCol="0" fromWordArt="0" anchor="ctr" anchorCtr="0" forceAA="0" compatLnSpc="1">
            <a:prstTxWarp prst="textNoShape">
              <a:avLst/>
            </a:prstTxWarp>
            <a:noAutofit/>
          </a:bodyPr>
          <a:lstStyle/>
          <a:p>
            <a:pPr defTabSz="912648" fontAlgn="base">
              <a:lnSpc>
                <a:spcPct val="90000"/>
              </a:lnSpc>
              <a:spcBef>
                <a:spcPts val="588"/>
              </a:spcBef>
              <a:spcAft>
                <a:spcPct val="0"/>
              </a:spcAft>
              <a:defRPr/>
            </a:pPr>
            <a:r>
              <a:rPr lang="en-US" sz="2352" b="1" kern="0" dirty="0">
                <a:gradFill>
                  <a:gsLst>
                    <a:gs pos="0">
                      <a:srgbClr val="505050"/>
                    </a:gs>
                    <a:gs pos="100000">
                      <a:srgbClr val="505050"/>
                    </a:gs>
                  </a:gsLst>
                  <a:lin ang="5400000" scaled="1"/>
                </a:gradFill>
                <a:latin typeface="Segoe UI"/>
                <a:ea typeface="Segoe UI" pitchFamily="34" charset="0"/>
                <a:cs typeface="Segoe UI Semibold" panose="020B0702040204020203" pitchFamily="34" charset="0"/>
              </a:rPr>
              <a:t>Reuse skills</a:t>
            </a:r>
          </a:p>
          <a:p>
            <a:pPr marL="548475" indent="-457063" defTabSz="912648" fontAlgn="base">
              <a:lnSpc>
                <a:spcPct val="90000"/>
              </a:lnSpc>
              <a:spcBef>
                <a:spcPts val="588"/>
              </a:spcBef>
              <a:spcAft>
                <a:spcPct val="0"/>
              </a:spcAft>
              <a:buFont typeface="Arial" panose="020B0604020202020204" pitchFamily="34" charset="0"/>
              <a:buChar char="•"/>
              <a:defRPr/>
            </a:pPr>
            <a:r>
              <a:rPr lang="en-US" sz="2352" kern="0" dirty="0">
                <a:gradFill>
                  <a:gsLst>
                    <a:gs pos="0">
                      <a:srgbClr val="505050"/>
                    </a:gs>
                    <a:gs pos="100000">
                      <a:srgbClr val="505050"/>
                    </a:gs>
                  </a:gsLst>
                  <a:lin ang="5400000" scaled="1"/>
                </a:gradFill>
                <a:latin typeface="Segoe UI"/>
                <a:ea typeface="Segoe UI" pitchFamily="34" charset="0"/>
                <a:cs typeface="Segoe UI Semibold" panose="020B0702040204020203" pitchFamily="34" charset="0"/>
              </a:rPr>
              <a:t>Master one library, not a platform</a:t>
            </a:r>
          </a:p>
          <a:p>
            <a:pPr defTabSz="912648" fontAlgn="base">
              <a:lnSpc>
                <a:spcPct val="90000"/>
              </a:lnSpc>
              <a:spcBef>
                <a:spcPts val="588"/>
              </a:spcBef>
              <a:spcAft>
                <a:spcPct val="0"/>
              </a:spcAft>
              <a:defRPr/>
            </a:pPr>
            <a:r>
              <a:rPr lang="en-US" sz="2352" b="1" kern="0" dirty="0">
                <a:gradFill>
                  <a:gsLst>
                    <a:gs pos="0">
                      <a:srgbClr val="505050"/>
                    </a:gs>
                    <a:gs pos="100000">
                      <a:srgbClr val="505050"/>
                    </a:gs>
                  </a:gsLst>
                  <a:lin ang="5400000" scaled="1"/>
                </a:gradFill>
                <a:latin typeface="Segoe UI"/>
                <a:ea typeface="Segoe UI" pitchFamily="34" charset="0"/>
                <a:cs typeface="Segoe UI Semibold" panose="020B0702040204020203" pitchFamily="34" charset="0"/>
              </a:rPr>
              <a:t>Reuse code</a:t>
            </a:r>
          </a:p>
          <a:p>
            <a:pPr marL="548475" indent="-457063" defTabSz="912648" fontAlgn="base">
              <a:lnSpc>
                <a:spcPct val="90000"/>
              </a:lnSpc>
              <a:spcBef>
                <a:spcPts val="588"/>
              </a:spcBef>
              <a:spcAft>
                <a:spcPct val="0"/>
              </a:spcAft>
              <a:buFont typeface="Arial" panose="020B0604020202020204" pitchFamily="34" charset="0"/>
              <a:buChar char="•"/>
              <a:defRPr/>
            </a:pPr>
            <a:r>
              <a:rPr lang="en-US" sz="2352" kern="0" dirty="0">
                <a:gradFill>
                  <a:gsLst>
                    <a:gs pos="0">
                      <a:srgbClr val="505050"/>
                    </a:gs>
                    <a:gs pos="100000">
                      <a:srgbClr val="505050"/>
                    </a:gs>
                  </a:gsLst>
                  <a:lin ang="5400000" scaled="1"/>
                </a:gradFill>
                <a:latin typeface="Segoe UI"/>
                <a:ea typeface="Segoe UI" pitchFamily="34" charset="0"/>
                <a:cs typeface="Segoe UI Semibold" panose="020B0702040204020203" pitchFamily="34" charset="0"/>
              </a:rPr>
              <a:t>Big surface area - no small common denominator</a:t>
            </a:r>
          </a:p>
          <a:p>
            <a:pPr defTabSz="912648" fontAlgn="base">
              <a:lnSpc>
                <a:spcPct val="90000"/>
              </a:lnSpc>
              <a:spcBef>
                <a:spcPts val="588"/>
              </a:spcBef>
              <a:spcAft>
                <a:spcPct val="0"/>
              </a:spcAft>
              <a:defRPr/>
            </a:pPr>
            <a:r>
              <a:rPr lang="en-US" sz="2352" b="1" kern="0" dirty="0">
                <a:gradFill>
                  <a:gsLst>
                    <a:gs pos="0">
                      <a:srgbClr val="505050"/>
                    </a:gs>
                    <a:gs pos="100000">
                      <a:srgbClr val="505050"/>
                    </a:gs>
                  </a:gsLst>
                  <a:lin ang="5400000" scaled="1"/>
                </a:gradFill>
                <a:latin typeface="Segoe UI"/>
                <a:ea typeface="Segoe UI" pitchFamily="34" charset="0"/>
                <a:cs typeface="Segoe UI Semibold" panose="020B0702040204020203" pitchFamily="34" charset="0"/>
              </a:rPr>
              <a:t>Faster innovation</a:t>
            </a:r>
          </a:p>
          <a:p>
            <a:pPr marL="548475" indent="-457063" defTabSz="912648" fontAlgn="base">
              <a:lnSpc>
                <a:spcPct val="90000"/>
              </a:lnSpc>
              <a:spcBef>
                <a:spcPts val="588"/>
              </a:spcBef>
              <a:spcAft>
                <a:spcPct val="0"/>
              </a:spcAft>
              <a:buFont typeface="Arial" panose="020B0604020202020204" pitchFamily="34" charset="0"/>
              <a:buChar char="•"/>
              <a:defRPr/>
            </a:pPr>
            <a:r>
              <a:rPr lang="en-US" sz="2352" kern="0" dirty="0">
                <a:gradFill>
                  <a:gsLst>
                    <a:gs pos="0">
                      <a:srgbClr val="505050"/>
                    </a:gs>
                    <a:gs pos="100000">
                      <a:srgbClr val="505050"/>
                    </a:gs>
                  </a:gsLst>
                  <a:lin ang="5400000" scaled="1"/>
                </a:gradFill>
                <a:latin typeface="Segoe UI"/>
                <a:ea typeface="Segoe UI" pitchFamily="34" charset="0"/>
                <a:cs typeface="Segoe UI Semibold" panose="020B0702040204020203" pitchFamily="34" charset="0"/>
              </a:rPr>
              <a:t>.NET Standard can grow without updating platforms</a:t>
            </a:r>
          </a:p>
        </p:txBody>
      </p:sp>
      <p:sp>
        <p:nvSpPr>
          <p:cNvPr id="29" name="Pentagon 28"/>
          <p:cNvSpPr/>
          <p:nvPr/>
        </p:nvSpPr>
        <p:spPr bwMode="auto">
          <a:xfrm>
            <a:off x="399549" y="1497898"/>
            <a:ext cx="2688574" cy="2928621"/>
          </a:xfrm>
          <a:prstGeom prst="homePlate">
            <a:avLst>
              <a:gd name="adj" fmla="val 25983"/>
            </a:avLst>
          </a:prstGeom>
          <a:solidFill>
            <a:schemeClr val="accent1"/>
          </a:solidFill>
        </p:spPr>
        <p:txBody>
          <a:bodyPr wrap="square" lIns="179238" tIns="143391" rIns="179238" bIns="143391" rtlCol="0" anchor="ctr">
            <a:noAutofit/>
          </a:bodyPr>
          <a:lstStyle/>
          <a:p>
            <a:pPr defTabSz="895945">
              <a:lnSpc>
                <a:spcPct val="90000"/>
              </a:lnSpc>
              <a:defRPr/>
            </a:pPr>
            <a:r>
              <a:rPr lang="en-US" sz="2352" b="1" kern="0" dirty="0">
                <a:gradFill>
                  <a:gsLst>
                    <a:gs pos="1250">
                      <a:srgbClr val="FFFFFF"/>
                    </a:gs>
                    <a:gs pos="100000">
                      <a:srgbClr val="FFFFFF"/>
                    </a:gs>
                  </a:gsLst>
                  <a:lin ang="5400000" scaled="0"/>
                </a:gradFill>
                <a:latin typeface="Segoe UI"/>
                <a:cs typeface="Segoe UI Semibold" panose="020B0702040204020203" pitchFamily="34" charset="0"/>
              </a:rPr>
              <a:t>BENEFITS</a:t>
            </a:r>
          </a:p>
        </p:txBody>
      </p:sp>
    </p:spTree>
    <p:extLst>
      <p:ext uri="{BB962C8B-B14F-4D97-AF65-F5344CB8AC3E}">
        <p14:creationId xmlns:p14="http://schemas.microsoft.com/office/powerpoint/2010/main" val="4278299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0757" y="1189178"/>
            <a:ext cx="11650488" cy="5240217"/>
          </a:xfrm>
        </p:spPr>
        <p:txBody>
          <a:bodyPr/>
          <a:lstStyle/>
          <a:p>
            <a:pPr marL="0" indent="0">
              <a:buNone/>
            </a:pPr>
            <a:r>
              <a:rPr lang="es-AR" dirty="0"/>
              <a:t>Full .NET CLR</a:t>
            </a:r>
          </a:p>
          <a:p>
            <a:pPr marL="336044" lvl="1" indent="0">
              <a:buNone/>
            </a:pPr>
            <a:r>
              <a:rPr lang="en-US" dirty="0"/>
              <a:t>Includes all APIS, and ensures backward compatibility.</a:t>
            </a:r>
            <a:endParaRPr lang="es-AR" dirty="0"/>
          </a:p>
          <a:p>
            <a:pPr marL="0" indent="0">
              <a:buNone/>
            </a:pPr>
            <a:r>
              <a:rPr lang="es-AR" dirty="0"/>
              <a:t>.NET Core</a:t>
            </a:r>
          </a:p>
          <a:p>
            <a:pPr marL="336044" lvl="1" indent="0">
              <a:buNone/>
            </a:pPr>
            <a:r>
              <a:rPr lang="es-AR" dirty="0"/>
              <a:t>Small (11 MB)</a:t>
            </a:r>
          </a:p>
          <a:p>
            <a:pPr marL="336044" lvl="1" indent="0">
              <a:buNone/>
            </a:pPr>
            <a:r>
              <a:rPr lang="en-US" dirty="0" err="1"/>
              <a:t>Composable</a:t>
            </a:r>
            <a:r>
              <a:rPr lang="en-US" dirty="0"/>
              <a:t>, distributed via </a:t>
            </a:r>
            <a:r>
              <a:rPr lang="en-US" dirty="0" err="1"/>
              <a:t>NuGET</a:t>
            </a:r>
            <a:endParaRPr lang="en-US" dirty="0"/>
          </a:p>
          <a:p>
            <a:pPr marL="336044" lvl="1" indent="0">
              <a:buNone/>
            </a:pPr>
            <a:r>
              <a:rPr lang="en-US" dirty="0"/>
              <a:t>Side by Side</a:t>
            </a:r>
            <a:endParaRPr lang="es-AR" dirty="0"/>
          </a:p>
          <a:p>
            <a:pPr marL="336044" lvl="1" indent="0">
              <a:buNone/>
            </a:pPr>
            <a:r>
              <a:rPr lang="es-AR" b="1" dirty="0"/>
              <a:t>Cross-</a:t>
            </a:r>
            <a:r>
              <a:rPr lang="es-AR" b="1" dirty="0" err="1"/>
              <a:t>Platform</a:t>
            </a:r>
            <a:endParaRPr lang="es-AR" b="1" dirty="0"/>
          </a:p>
          <a:p>
            <a:pPr marL="560073" lvl="2" indent="0">
              <a:buNone/>
            </a:pPr>
            <a:r>
              <a:rPr lang="es-AR" dirty="0"/>
              <a:t>Windows, OS X, Linux</a:t>
            </a:r>
          </a:p>
          <a:p>
            <a:pPr marL="560073" lvl="2" indent="0">
              <a:buNone/>
            </a:pPr>
            <a:r>
              <a:rPr lang="es-AR" dirty="0" err="1"/>
              <a:t>Ryujit</a:t>
            </a:r>
            <a:r>
              <a:rPr lang="es-AR" dirty="0"/>
              <a:t> y .NET GC OSS</a:t>
            </a:r>
          </a:p>
          <a:p>
            <a:pPr lvl="1"/>
            <a:endParaRPr lang="es-AR" dirty="0"/>
          </a:p>
          <a:p>
            <a:endParaRPr lang="es-AR" dirty="0"/>
          </a:p>
        </p:txBody>
      </p:sp>
      <p:sp>
        <p:nvSpPr>
          <p:cNvPr id="2" name="Title 1"/>
          <p:cNvSpPr>
            <a:spLocks noGrp="1"/>
          </p:cNvSpPr>
          <p:nvPr>
            <p:ph type="title"/>
          </p:nvPr>
        </p:nvSpPr>
        <p:spPr>
          <a:xfrm>
            <a:off x="838200" y="365125"/>
            <a:ext cx="10515600" cy="721071"/>
          </a:xfrm>
        </p:spPr>
        <p:txBody>
          <a:bodyPr/>
          <a:lstStyle/>
          <a:p>
            <a:r>
              <a:rPr lang="es-AR" dirty="0"/>
              <a:t>.NET </a:t>
            </a:r>
            <a:r>
              <a:rPr lang="es-AR" dirty="0" err="1"/>
              <a:t>Runtimes</a:t>
            </a:r>
            <a:endParaRPr lang="es-AR" dirty="0"/>
          </a:p>
        </p:txBody>
      </p:sp>
    </p:spTree>
    <p:extLst>
      <p:ext uri="{BB962C8B-B14F-4D97-AF65-F5344CB8AC3E}">
        <p14:creationId xmlns:p14="http://schemas.microsoft.com/office/powerpoint/2010/main" val="3722657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211</TotalTime>
  <Words>2497</Words>
  <Application>Microsoft Office PowerPoint</Application>
  <PresentationFormat>Widescreen</PresentationFormat>
  <Paragraphs>262</Paragraphs>
  <Slides>27</Slides>
  <Notes>21</Notes>
  <HiddenSlides>5</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Arial</vt:lpstr>
      <vt:lpstr>Calibri</vt:lpstr>
      <vt:lpstr>Calibri Light</vt:lpstr>
      <vt:lpstr>Consolas</vt:lpstr>
      <vt:lpstr>Haettenschweiler</vt:lpstr>
      <vt:lpstr>Segoe UI</vt:lpstr>
      <vt:lpstr>Segoe UI Light</vt:lpstr>
      <vt:lpstr>Segoe UI Semibold</vt:lpstr>
      <vt:lpstr>Segoe UI Semilight</vt:lpstr>
      <vt:lpstr>Segoe UI Symbol</vt:lpstr>
      <vt:lpstr>Times New Roman</vt:lpstr>
      <vt:lpstr>Office Theme</vt:lpstr>
      <vt:lpstr>https://github.com/marianosz/netCoreWorkshop</vt:lpstr>
      <vt:lpstr>.NET Core Workshop</vt:lpstr>
      <vt:lpstr>.NET Any developer, any app, any platform</vt:lpstr>
      <vt:lpstr>.NET today—the family gets bigger</vt:lpstr>
      <vt:lpstr>.NET today—app models and libraries</vt:lpstr>
      <vt:lpstr>.NET today—reusing code</vt:lpstr>
      <vt:lpstr>.NET tomorrow</vt:lpstr>
      <vt:lpstr>.NET tomorrow—reusing code</vt:lpstr>
      <vt:lpstr>.NET Runtimes</vt:lpstr>
      <vt:lpstr>.NET Core</vt:lpstr>
      <vt:lpstr>.NET Command Line Interface (CLI)</vt:lpstr>
      <vt:lpstr>Running a .NET application</vt:lpstr>
      <vt:lpstr>Demo</vt:lpstr>
      <vt:lpstr>Installing .NET Core</vt:lpstr>
      <vt:lpstr>Languages</vt:lpstr>
      <vt:lpstr>Development Tools</vt:lpstr>
      <vt:lpstr>Visual Studio Code</vt:lpstr>
      <vt:lpstr>PowerPoint Presentation</vt:lpstr>
      <vt:lpstr>ASP.NET CORE</vt:lpstr>
      <vt:lpstr>ASP.NET Core and the modern web</vt:lpstr>
      <vt:lpstr>ASP.NET in a Nutshell</vt:lpstr>
      <vt:lpstr>ASP.NET Core Stack</vt:lpstr>
      <vt:lpstr>Models, Views, and Controllers</vt:lpstr>
      <vt:lpstr>Middleware</vt:lpstr>
      <vt:lpstr>Demo</vt:lpstr>
      <vt:lpstr>¿Preguntas?</vt:lpstr>
      <vt:lpstr>A trabajar!!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Guillermo Bellmann</dc:creator>
  <cp:lastModifiedBy>Mariano Sánchez</cp:lastModifiedBy>
  <cp:revision>21</cp:revision>
  <dcterms:created xsi:type="dcterms:W3CDTF">2017-05-29T19:38:38Z</dcterms:created>
  <dcterms:modified xsi:type="dcterms:W3CDTF">2017-06-28T22:51:58Z</dcterms:modified>
</cp:coreProperties>
</file>