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59" r:id="rId2"/>
  </p:sldMasterIdLst>
  <p:notesMasterIdLst>
    <p:notesMasterId r:id="rId40"/>
  </p:notesMasterIdLst>
  <p:sldIdLst>
    <p:sldId id="270" r:id="rId3"/>
    <p:sldId id="272" r:id="rId4"/>
    <p:sldId id="322" r:id="rId5"/>
    <p:sldId id="323" r:id="rId6"/>
    <p:sldId id="307" r:id="rId7"/>
    <p:sldId id="308" r:id="rId8"/>
    <p:sldId id="309" r:id="rId9"/>
    <p:sldId id="304" r:id="rId10"/>
    <p:sldId id="325" r:id="rId11"/>
    <p:sldId id="326" r:id="rId12"/>
    <p:sldId id="332" r:id="rId13"/>
    <p:sldId id="335" r:id="rId14"/>
    <p:sldId id="324" r:id="rId15"/>
    <p:sldId id="329" r:id="rId16"/>
    <p:sldId id="333" r:id="rId17"/>
    <p:sldId id="336" r:id="rId18"/>
    <p:sldId id="334" r:id="rId19"/>
    <p:sldId id="321" r:id="rId20"/>
    <p:sldId id="286" r:id="rId21"/>
    <p:sldId id="287" r:id="rId22"/>
    <p:sldId id="288" r:id="rId23"/>
    <p:sldId id="289" r:id="rId24"/>
    <p:sldId id="341" r:id="rId25"/>
    <p:sldId id="342" r:id="rId26"/>
    <p:sldId id="337" r:id="rId27"/>
    <p:sldId id="343" r:id="rId28"/>
    <p:sldId id="344" r:id="rId29"/>
    <p:sldId id="346" r:id="rId30"/>
    <p:sldId id="340" r:id="rId31"/>
    <p:sldId id="338" r:id="rId32"/>
    <p:sldId id="339" r:id="rId33"/>
    <p:sldId id="312" r:id="rId34"/>
    <p:sldId id="345" r:id="rId35"/>
    <p:sldId id="347" r:id="rId36"/>
    <p:sldId id="313" r:id="rId37"/>
    <p:sldId id="314" r:id="rId38"/>
    <p:sldId id="291" r:id="rId3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317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4B71F96-D100-4058-A212-549CC4D62D0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C2BF36-DF97-4B23-810A-8689801735BC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88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E2161-3BA2-4E65-A2E0-4733BC6615F1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53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91AFC-DBE0-40FD-81A3-4CFA191633BD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29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DF844-30B1-47C2-97A7-CCB6B0E241D6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0A4E3-3004-4A18-B29D-D7C783BA65F9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80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27330-B4C3-4F00-8483-86644A73FCA4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8B05D8-C0EC-4F70-B2DC-306B85FA71FE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40100-C72F-47D0-B7E7-42BC68D147D4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65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756A6-4E81-4A87-9D40-892103888429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57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C9D27-D65D-4DFA-8642-D6C7CFC1644C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67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08D4E-2B2B-4960-BFFB-CAEC2BEFF47C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69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91219-8158-4780-8979-CA6D027C188E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ABF56-89D8-4B39-BEDC-D12268E2670E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117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B646F3-7D10-4F08-A1B1-6561F65CD184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120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D938D-3E8B-46F6-8101-0A0C5A7687BB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00708-884A-43DA-9D40-168385887F06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31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BE7530-C0EA-4D7A-A392-F91CD88B1491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33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9513C-7B84-4FFE-A41C-2E9AE9749EDB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0957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92225" y="796925"/>
            <a:ext cx="4275138" cy="3205163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5A3B9-5668-43AF-A0CC-07347E9590C2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116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92225" y="796925"/>
            <a:ext cx="4275138" cy="3205163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D1483-DB37-4FB9-BC8C-E2D86CA1B062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1366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92225" y="796925"/>
            <a:ext cx="4275138" cy="3205163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E64BFB-81CF-4DF9-A523-29BA3EF4BF5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38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94191-43F9-4A73-8600-DD8ABE4564E8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35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6387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638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8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3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16399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BE00306-41FC-4D83-BDB1-D1EF70D8EF5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6BE36F-E0E8-4707-B40C-F5212D76300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CF8CBC-2D43-465D-8F92-F0B52CC1AD7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9F4FC-DE0F-42CD-9AFC-B7C8C5103F3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38BDB-430F-4C2D-BE36-149C4F1495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F75D6-3EEB-43E9-AF7C-461C6F9119D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A22B5-BA48-435E-88E0-74EC3F225DC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82613-4ACA-4832-8BC4-491E30AC3E5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7A059-72A2-490D-8E23-A9102C2C41B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A934C-EE67-4577-BEB9-75F6962AF51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9EF5E-A7D7-4BDC-8160-7724916D62A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F9D564-D0CE-4C21-B416-78AF609EEE5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82EBC-8AA6-4734-A940-83FD3DABAA4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D80C8-E9FE-4D58-BB6A-4E71E651A2C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523F5-DE1A-4F4E-80D9-E7038198109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793FCF-E3CE-4972-A0C6-2287CDD56E6F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D9935A-2828-43C5-8E17-3EF58DD16B6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530CAE-91FD-4D9E-890E-FD178B92642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E14336-DFDB-42DE-8FF8-C686C725EFA1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404723-C9BF-48E2-926A-C69CE51FC13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D0F79E-1797-47C7-B8D6-0D971309ACF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728427-7B59-424D-AF8A-7C9C05893F5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pitchFamily="34" charset="0"/>
              </a:defRPr>
            </a:lvl1pPr>
          </a:lstStyle>
          <a:p>
            <a:fld id="{05E0E256-00AE-419F-ADBB-B559A16193E3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5365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536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9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537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537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A36FC9CC-3796-4567-B0F7-66A38ED5425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study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Mr. Wong is a 50-year old male, sales representative who travels often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BP 150/90 mmHg 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Medications: atenolol 50mg daily, lisinopril 10mg daily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Resting HR: 60/min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170cm, 84kg , BMI 29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His brother just suffered from MI at age 40.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Concerned about his health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Want to do start exercise and lose weight</a:t>
            </a:r>
          </a:p>
          <a:p>
            <a:pPr>
              <a:lnSpc>
                <a:spcPct val="90000"/>
              </a:lnSpc>
            </a:pPr>
            <a:endParaRPr lang="en-US" altLang="zh-TW" sz="2800"/>
          </a:p>
          <a:p>
            <a:pPr>
              <a:lnSpc>
                <a:spcPct val="90000"/>
              </a:lnSpc>
            </a:pPr>
            <a:endParaRPr lang="en-US" altLang="zh-TW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Questions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Please write an initial exercise prescription</a:t>
            </a:r>
          </a:p>
          <a:p>
            <a:r>
              <a:rPr lang="en-US" altLang="zh-TW"/>
              <a:t>Any adjustments and practical tips in patients with HT?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58" name="Group 2"/>
          <p:cNvGraphicFramePr>
            <a:graphicFrameLocks noGrp="1"/>
          </p:cNvGraphicFramePr>
          <p:nvPr/>
        </p:nvGraphicFramePr>
        <p:xfrm>
          <a:off x="53975" y="20638"/>
          <a:ext cx="9036050" cy="6819583"/>
        </p:xfrm>
        <a:graphic>
          <a:graphicData uri="http://schemas.openxmlformats.org/drawingml/2006/table">
            <a:tbl>
              <a:tblPr/>
              <a:tblGrid>
                <a:gridCol w="1565275"/>
                <a:gridCol w="1008063"/>
                <a:gridCol w="954087"/>
                <a:gridCol w="1206500"/>
                <a:gridCol w="1243013"/>
                <a:gridCol w="955675"/>
                <a:gridCol w="1052512"/>
                <a:gridCol w="105092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Aerobic Activity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Muscle-Strengthening Activity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Recommendation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Intensity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Duration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Number of Exercises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Sets and repetitions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Flexibiltiy/Balance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Hypertension, 2004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(ACSM Recommendation)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Most, preferably all days per week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Moderate intensity at 40 -&lt;60% of VO2max reserve (vigorous intensity acceptable for selected adults)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Accumulate 30  - 60 min/d of moderate-intensity activity, in bouts of at least 10 min each;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2-3 d/wk (resistance training an adjunct to aerobic activity)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8-10 exercises involving the major muscle groups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1 set of 8-15 repetitions (more than 1 set acceptable for selected adults)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Cholesterol, 2001, National Cholesterol Education Program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Most days of the week, preferably daily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Moderate intensity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At least 30 min/d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Muscle-strengthening activities recommended as beneficial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新細明體" pitchFamily="18" charset="-120"/>
                        </a:rPr>
                        <a:t>Flexibility regarded as beneficial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457200"/>
            <a:ext cx="8153400" cy="1143000"/>
          </a:xfrm>
        </p:spPr>
        <p:txBody>
          <a:bodyPr/>
          <a:lstStyle/>
          <a:p>
            <a:r>
              <a:rPr lang="en-US" altLang="zh-TW" sz="4000" b="0"/>
              <a:t>ACSM Recommendation for Hypertension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Tx/>
              <a:buFont typeface="Wingdings" pitchFamily="2" charset="2"/>
              <a:buBlip>
                <a:blip r:embed="rId2"/>
              </a:buBlip>
            </a:pPr>
            <a:r>
              <a:rPr lang="en-US" altLang="zh-TW" sz="2400"/>
              <a:t>40-70% of VO2max, i.e. 55-80% of the maximal heart rate. The lower range of intensity is sufficient for the elderly. 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Blip>
                <a:blip r:embed="rId2"/>
              </a:buBlip>
            </a:pPr>
            <a:r>
              <a:rPr lang="en-US" altLang="zh-TW" sz="2400"/>
              <a:t>3 or 4 times weekly for at least 30 minutes at a time 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Blip>
                <a:blip r:embed="rId2"/>
              </a:buBlip>
            </a:pPr>
            <a:r>
              <a:rPr lang="en-US" altLang="zh-TW" sz="2400"/>
              <a:t>Various </a:t>
            </a:r>
            <a:r>
              <a:rPr lang="en-US" altLang="zh-TW" sz="2400">
                <a:solidFill>
                  <a:srgbClr val="00FF00"/>
                </a:solidFill>
              </a:rPr>
              <a:t>endurance</a:t>
            </a:r>
            <a:r>
              <a:rPr lang="en-US" altLang="zh-TW" sz="2400"/>
              <a:t> exercise modes are suitable. </a:t>
            </a:r>
            <a:r>
              <a:rPr lang="en-US" altLang="zh-TW" sz="2400">
                <a:solidFill>
                  <a:srgbClr val="00FF00"/>
                </a:solidFill>
              </a:rPr>
              <a:t>Resistance training</a:t>
            </a:r>
            <a:r>
              <a:rPr lang="en-US" altLang="zh-TW" sz="2400"/>
              <a:t> (preferably circuit training) should not be the only form of exercise but should be combined with endurance training.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Blip>
                <a:blip r:embed="rId2"/>
              </a:buBlip>
            </a:pPr>
            <a:r>
              <a:rPr lang="en-US" altLang="zh-TW" sz="2400"/>
              <a:t>Training at an intensity of about 50% of the maximal exercise performance (moderate-intensity) is sufficient with regard to resting blood pressure reduction (Fagard, 2001).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400"/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685800" y="6607175"/>
            <a:ext cx="830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/>
            <a:r>
              <a:rPr kumimoji="0" lang="en-US" altLang="zh-TW" sz="1000">
                <a:latin typeface="Arial" pitchFamily="34" charset="0"/>
              </a:rPr>
              <a:t>Finnish Medical Society Duodecim. Physical activity in the prevention, treatment and rehabilitation of diseases. 2004 Apr 20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4147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0" y="0"/>
          <a:ext cx="9144000" cy="2301875"/>
        </p:xfrm>
        <a:graphic>
          <a:graphicData uri="http://schemas.openxmlformats.org/presentationml/2006/ole">
            <p:oleObj spid="_x0000_s134147" name="Photo Editor 影像 " r:id="rId4" imgW="9047619" imgH="2847619" progId="MSPhotoEd.3">
              <p:embed/>
            </p:oleObj>
          </a:graphicData>
        </a:graphic>
      </p:graphicFrame>
      <p:graphicFrame>
        <p:nvGraphicFramePr>
          <p:cNvPr id="13414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0" y="2276475"/>
          <a:ext cx="9144000" cy="4581525"/>
        </p:xfrm>
        <a:graphic>
          <a:graphicData uri="http://schemas.openxmlformats.org/presentationml/2006/ole">
            <p:oleObj spid="_x0000_s134148" name="Photo Editor 影像 " r:id="rId5" imgW="9057143" imgH="5609524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64" name="Picture 4" descr="HR Calcul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35100" y="2611438"/>
            <a:ext cx="7586663" cy="3697287"/>
          </a:xfrm>
        </p:spPr>
        <p:txBody>
          <a:bodyPr/>
          <a:lstStyle/>
          <a:p>
            <a:r>
              <a:rPr lang="en-US" altLang="zh-TW" sz="2800"/>
              <a:t>3 </a:t>
            </a:r>
            <a:r>
              <a:rPr lang="en-US" altLang="zh-TW" sz="2800">
                <a:latin typeface="Arial"/>
              </a:rPr>
              <a:t>–</a:t>
            </a:r>
            <a:r>
              <a:rPr lang="en-US" altLang="zh-TW" sz="2800"/>
              <a:t> 5 days per week </a:t>
            </a:r>
            <a:r>
              <a:rPr lang="en-US" altLang="zh-TW" sz="2800" b="1">
                <a:solidFill>
                  <a:schemeClr val="folHlink"/>
                </a:solidFill>
              </a:rPr>
              <a:t>(F)</a:t>
            </a:r>
          </a:p>
          <a:p>
            <a:r>
              <a:rPr lang="en-US" altLang="zh-TW" sz="2800"/>
              <a:t>40 to 60% HRR (104 to 126 /min) </a:t>
            </a:r>
            <a:r>
              <a:rPr lang="en-US" altLang="zh-TW" sz="2800" b="1"/>
              <a:t>(I)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   12-14 RPE</a:t>
            </a:r>
          </a:p>
          <a:p>
            <a:r>
              <a:rPr lang="en-US" altLang="zh-TW" sz="2800"/>
              <a:t>20 </a:t>
            </a:r>
            <a:r>
              <a:rPr lang="en-US" altLang="zh-TW" sz="2800">
                <a:latin typeface="Arial"/>
              </a:rPr>
              <a:t>–</a:t>
            </a:r>
            <a:r>
              <a:rPr lang="en-US" altLang="zh-TW" sz="2800"/>
              <a:t> 60 min per session </a:t>
            </a:r>
            <a:r>
              <a:rPr lang="en-US" altLang="zh-TW" sz="2800" b="1">
                <a:solidFill>
                  <a:schemeClr val="folHlink"/>
                </a:solidFill>
              </a:rPr>
              <a:t>(T)</a:t>
            </a:r>
            <a:endParaRPr lang="en-US" altLang="zh-TW" sz="2800"/>
          </a:p>
          <a:p>
            <a:r>
              <a:rPr lang="en-US" altLang="zh-TW" sz="2800"/>
              <a:t>Rhythmical &amp; aerobic, large muscle activities </a:t>
            </a:r>
            <a:r>
              <a:rPr lang="en-US" altLang="zh-TW" sz="2800">
                <a:latin typeface="Arial" pitchFamily="34" charset="0"/>
              </a:rPr>
              <a:t>(running, jogging, cycling …etc.)</a:t>
            </a:r>
            <a:r>
              <a:rPr lang="en-US" altLang="zh-TW" sz="2800"/>
              <a:t> </a:t>
            </a:r>
            <a:r>
              <a:rPr lang="en-US" altLang="zh-TW" sz="2800" b="1">
                <a:solidFill>
                  <a:schemeClr val="folHlink"/>
                </a:solidFill>
              </a:rPr>
              <a:t>(T)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308100" y="938213"/>
            <a:ext cx="7434263" cy="762000"/>
          </a:xfrm>
          <a:noFill/>
          <a:ln/>
        </p:spPr>
        <p:txBody>
          <a:bodyPr anchor="b">
            <a:spAutoFit/>
          </a:bodyPr>
          <a:lstStyle/>
          <a:p>
            <a:r>
              <a:rPr lang="en-US" altLang="zh-TW">
                <a:latin typeface="Arial Narrow" pitchFamily="34" charset="0"/>
              </a:rPr>
              <a:t>Exercise Prescription</a:t>
            </a:r>
            <a:endParaRPr lang="en-US" altLang="zh-TW" sz="2000" b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5652" name="Picture 4" descr="Pulse check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685800"/>
          </a:xfrm>
        </p:spPr>
        <p:txBody>
          <a:bodyPr/>
          <a:lstStyle/>
          <a:p>
            <a:r>
              <a:rPr lang="en-US" altLang="zh-TW" sz="3200" b="0"/>
              <a:t>Hypertension and Exercise</a:t>
            </a:r>
            <a:br>
              <a:rPr lang="en-US" altLang="zh-TW" sz="3200" b="0"/>
            </a:br>
            <a:r>
              <a:rPr lang="en-US" altLang="zh-TW" sz="3200" b="0"/>
              <a:t>Position Stand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551656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TW" sz="1000"/>
              <a:t>	</a:t>
            </a:r>
            <a:endParaRPr lang="en-US" altLang="zh-TW" sz="2000"/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TW" sz="2400"/>
              <a:t>Emphasis on aerobic activity. VO2R or HRR 40 to 60%. RPE 12-13. 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TW" sz="2400"/>
              <a:t>Avoid high-intensity resistance training (lower intensity, higher repetitions).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TW" sz="2400"/>
              <a:t>Clients should maintain hypertensive medications, if prescribed.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TW" sz="2400"/>
              <a:t>Do not exercise if resting SBP &gt; 200 mm Hg or DBP &gt; 115 mm Hg. Maintain BP &lt;220/105 during exercise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TW" sz="2400"/>
              <a:t>Begin pharmacological treatment prior to starting exercise program if BP &gt; 160/100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TW" sz="2400"/>
              <a:t>Diuretics increase the potential for dehydration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TW" sz="2400"/>
              <a:t>Beta-blockers and diuretics impair the ability to regulate body temperature.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TW" sz="1800"/>
              <a:t>S/S of heat illness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TW" sz="1800"/>
              <a:t>Adequate hydration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TW" sz="1800"/>
              <a:t>Proper clothing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Ø"/>
            </a:pPr>
            <a:endParaRPr lang="en-US" altLang="zh-TW" sz="2000"/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zh-TW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Study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M/60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Recently diagnosed to have type 2 DM, put on Daonil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BP 160/90 mmHg on metoprolol 50mg bd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Half pack a day smoking habit due to stress of his job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Cholesterol level: 6.2mmol/l , HDL 0.90 mmol/l, LDL 3.8mmol/l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TG: 2.4 mmol/l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No regular exercise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No signs or symptoms of cardiopulmonary disease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46263"/>
            <a:ext cx="8229600" cy="4279900"/>
          </a:xfrm>
          <a:solidFill>
            <a:schemeClr val="bg1">
              <a:alpha val="39999"/>
            </a:schemeClr>
          </a:solidFill>
        </p:spPr>
        <p:txBody>
          <a:bodyPr/>
          <a:lstStyle/>
          <a:p>
            <a:r>
              <a:rPr lang="en-US" altLang="zh-TW" sz="2800"/>
              <a:t>A constellation of cardiovascular risk factors related to hypertension, abdominal obesity, dyslipidemia, and insulin resistance</a:t>
            </a:r>
          </a:p>
          <a:p>
            <a:r>
              <a:rPr lang="en-US" altLang="zh-TW" sz="2800"/>
              <a:t>Certain drugs used to treat hypertension may accelerate the appearance of new-onset diabetes. In particular, both β blockers and diuretics have been implicated in this effect.</a:t>
            </a:r>
          </a:p>
          <a:p>
            <a:pPr lvl="1"/>
            <a:endParaRPr lang="en-US" altLang="zh-TW" sz="2400"/>
          </a:p>
        </p:txBody>
      </p:sp>
      <p:grpSp>
        <p:nvGrpSpPr>
          <p:cNvPr id="77827" name="Group 3"/>
          <p:cNvGrpSpPr>
            <a:grpSpLocks/>
          </p:cNvGrpSpPr>
          <p:nvPr/>
        </p:nvGrpSpPr>
        <p:grpSpPr bwMode="auto">
          <a:xfrm>
            <a:off x="1403350" y="620713"/>
            <a:ext cx="6840538" cy="1201737"/>
            <a:chOff x="1020" y="482"/>
            <a:chExt cx="4309" cy="757"/>
          </a:xfrm>
        </p:grpSpPr>
        <p:sp>
          <p:nvSpPr>
            <p:cNvPr id="77828" name="Rectangle 4"/>
            <p:cNvSpPr>
              <a:spLocks noChangeArrowheads="1"/>
            </p:cNvSpPr>
            <p:nvPr/>
          </p:nvSpPr>
          <p:spPr bwMode="auto">
            <a:xfrm>
              <a:off x="1020" y="482"/>
              <a:ext cx="4309" cy="75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en-US" sz="2400">
                <a:latin typeface="Times New Roman" pitchFamily="18" charset="0"/>
              </a:endParaRPr>
            </a:p>
          </p:txBody>
        </p:sp>
        <p:pic>
          <p:nvPicPr>
            <p:cNvPr id="77829" name="Picture 5" descr="francis_reading_on_the_couch_lg_wm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68" y="527"/>
              <a:ext cx="687" cy="687"/>
            </a:xfrm>
            <a:prstGeom prst="rect">
              <a:avLst/>
            </a:prstGeom>
            <a:noFill/>
          </p:spPr>
        </p:pic>
        <p:sp>
          <p:nvSpPr>
            <p:cNvPr id="77830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202" y="663"/>
              <a:ext cx="321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>
                        <a:alpha val="80000"/>
                      </a:srgbClr>
                    </a:outerShdw>
                  </a:effectLst>
                  <a:latin typeface="Arial Black"/>
                </a:rPr>
                <a:t>Metabolic Syndrome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Classify client according to Risk Stratification Criteria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ACSM/ ACP/ACCVPR/ AHA</a:t>
            </a:r>
          </a:p>
          <a:p>
            <a:pPr>
              <a:lnSpc>
                <a:spcPct val="90000"/>
              </a:lnSpc>
            </a:pPr>
            <a:r>
              <a:rPr lang="en-US" altLang="zh-TW"/>
              <a:t>Identify Major Coronary Artery Disease Risk Factors</a:t>
            </a:r>
          </a:p>
          <a:p>
            <a:pPr>
              <a:lnSpc>
                <a:spcPct val="90000"/>
              </a:lnSpc>
            </a:pPr>
            <a:r>
              <a:rPr lang="en-US" altLang="zh-TW"/>
              <a:t>Identify signs or symptoms suggestive of cardiopulmonary disease</a:t>
            </a:r>
          </a:p>
          <a:p>
            <a:pPr>
              <a:lnSpc>
                <a:spcPct val="90000"/>
              </a:lnSpc>
            </a:pPr>
            <a:r>
              <a:rPr lang="en-US" altLang="zh-TW"/>
              <a:t>Identify secondary risk factors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Obesity, alcohol consumption, stress levels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424862" cy="4751388"/>
          </a:xfrm>
          <a:noFill/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/>
          </a:p>
          <a:p>
            <a:pPr>
              <a:lnSpc>
                <a:spcPct val="80000"/>
              </a:lnSpc>
            </a:pPr>
            <a:r>
              <a:rPr lang="en-US" altLang="zh-TW" sz="1800">
                <a:solidFill>
                  <a:srgbClr val="FF0000"/>
                </a:solidFill>
              </a:rPr>
              <a:t>ALLHAT</a:t>
            </a:r>
            <a:endParaRPr lang="en-US" altLang="zh-TW" sz="1800"/>
          </a:p>
          <a:p>
            <a:pPr lvl="1">
              <a:lnSpc>
                <a:spcPct val="80000"/>
              </a:lnSpc>
            </a:pPr>
            <a:r>
              <a:rPr lang="en-US" altLang="zh-TW" sz="1800"/>
              <a:t>In high risk hypertensive patients, the diuretic, chlorthalidone, was 43% more likely than the ACEI, lisinopril, to produce diabetes, but was also 18% more likely than the calcium channel blocker, amlodipine, to produce this adverse effect</a:t>
            </a:r>
            <a:r>
              <a:rPr lang="en-US" altLang="zh-TW" sz="1600"/>
              <a:t>. </a:t>
            </a:r>
          </a:p>
          <a:p>
            <a:pPr lvl="1">
              <a:lnSpc>
                <a:spcPct val="80000"/>
              </a:lnSpc>
            </a:pPr>
            <a:endParaRPr lang="en-US" altLang="zh-TW" sz="1600"/>
          </a:p>
          <a:p>
            <a:pPr>
              <a:lnSpc>
                <a:spcPct val="80000"/>
              </a:lnSpc>
            </a:pPr>
            <a:r>
              <a:rPr lang="en-US" altLang="zh-TW" sz="1800">
                <a:solidFill>
                  <a:srgbClr val="FF0000"/>
                </a:solidFill>
              </a:rPr>
              <a:t>HOPE</a:t>
            </a:r>
            <a:endParaRPr lang="en-US" altLang="zh-TW" sz="1800"/>
          </a:p>
          <a:p>
            <a:pPr lvl="1">
              <a:lnSpc>
                <a:spcPct val="80000"/>
              </a:lnSpc>
            </a:pPr>
            <a:r>
              <a:rPr lang="en-US" altLang="zh-TW" sz="1800"/>
              <a:t>The development of new diabetes was reduced by 34% (p&lt;0.001) in the ramipril-treated group.</a:t>
            </a:r>
          </a:p>
          <a:p>
            <a:pPr lvl="1">
              <a:lnSpc>
                <a:spcPct val="80000"/>
              </a:lnSpc>
            </a:pPr>
            <a:endParaRPr lang="en-US" altLang="zh-TW" sz="1800"/>
          </a:p>
          <a:p>
            <a:pPr>
              <a:lnSpc>
                <a:spcPct val="80000"/>
              </a:lnSpc>
            </a:pPr>
            <a:r>
              <a:rPr lang="en-US" altLang="zh-TW" sz="1800">
                <a:solidFill>
                  <a:srgbClr val="FF0000"/>
                </a:solidFill>
              </a:rPr>
              <a:t>LIFE </a:t>
            </a:r>
            <a:r>
              <a:rPr lang="en-US" altLang="zh-TW" sz="1600" i="1">
                <a:solidFill>
                  <a:srgbClr val="FF0000"/>
                </a:solidFill>
              </a:rPr>
              <a:t>(Losartan Intervention For Endpoint Reduction in Hypertension)</a:t>
            </a:r>
          </a:p>
          <a:p>
            <a:pPr lvl="1">
              <a:lnSpc>
                <a:spcPct val="80000"/>
              </a:lnSpc>
            </a:pPr>
            <a:r>
              <a:rPr lang="en-US" altLang="zh-TW" sz="1800"/>
              <a:t>The ARB, losartan, was associated with a 25% relative risk reduction in new-onset diabetes when compared with the β blocker, atenolol </a:t>
            </a:r>
          </a:p>
          <a:p>
            <a:pPr lvl="1">
              <a:lnSpc>
                <a:spcPct val="80000"/>
              </a:lnSpc>
            </a:pPr>
            <a:endParaRPr lang="en-US" altLang="zh-TW" sz="1800"/>
          </a:p>
          <a:p>
            <a:pPr>
              <a:lnSpc>
                <a:spcPct val="80000"/>
              </a:lnSpc>
            </a:pPr>
            <a:r>
              <a:rPr lang="en-US" altLang="zh-TW" sz="1800">
                <a:solidFill>
                  <a:srgbClr val="FF0000"/>
                </a:solidFill>
              </a:rPr>
              <a:t>VALUE</a:t>
            </a:r>
            <a:r>
              <a:rPr lang="en-US" altLang="zh-TW" sz="1800"/>
              <a:t> </a:t>
            </a:r>
            <a:r>
              <a:rPr lang="en-US" altLang="zh-TW" sz="1600" i="1">
                <a:solidFill>
                  <a:srgbClr val="FF0000"/>
                </a:solidFill>
              </a:rPr>
              <a:t>(The Valsartan Antihypertensive Long-term Use Evaluation)</a:t>
            </a:r>
          </a:p>
          <a:p>
            <a:pPr lvl="1">
              <a:lnSpc>
                <a:spcPct val="80000"/>
              </a:lnSpc>
            </a:pPr>
            <a:r>
              <a:rPr lang="en-US" altLang="zh-TW" sz="1800"/>
              <a:t>Valsartan, was associated with 23% RRR in new-onset diabetes when compared with the calcium channel blocker, amlodipine. 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/>
              <a:t>ARB/ACEI may  have positive effects on insulin action and potentially plays a meaningful role in protecting high-risk hypertensive patients from developing diabetes.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Medications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Metoprolol changed to ACE inhibitors/ ARB</a:t>
            </a:r>
          </a:p>
          <a:p>
            <a:r>
              <a:rPr lang="en-US" altLang="zh-TW"/>
              <a:t>Metformin </a:t>
            </a:r>
          </a:p>
          <a:p>
            <a:r>
              <a:rPr lang="en-US" altLang="zh-TW"/>
              <a:t>Statin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Will you subject patient to exercise stress test before writing exercise prescription?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Exercise testing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/>
              <a:t>Integral component of the rehab process</a:t>
            </a:r>
          </a:p>
          <a:p>
            <a:pPr lvl="1"/>
            <a:r>
              <a:rPr lang="en-US" altLang="zh-TW" sz="2400"/>
              <a:t>Establishment of appropriate specific safety precautions</a:t>
            </a:r>
          </a:p>
          <a:p>
            <a:pPr lvl="1"/>
            <a:r>
              <a:rPr lang="en-US" altLang="zh-TW" sz="2400"/>
              <a:t>Guide training intensity</a:t>
            </a:r>
          </a:p>
          <a:p>
            <a:pPr lvl="1"/>
            <a:r>
              <a:rPr lang="en-US" altLang="zh-TW" sz="2400"/>
              <a:t>Target exercise training heart rates</a:t>
            </a:r>
          </a:p>
          <a:p>
            <a:pPr lvl="1"/>
            <a:r>
              <a:rPr lang="en-US" altLang="zh-TW" sz="2400"/>
              <a:t>Initial levels of exercise training work rates</a:t>
            </a:r>
          </a:p>
          <a:p>
            <a:pPr lvl="1"/>
            <a:r>
              <a:rPr lang="en-US" altLang="zh-TW" sz="2400"/>
              <a:t>Risk stratification</a:t>
            </a:r>
          </a:p>
          <a:p>
            <a:r>
              <a:rPr lang="en-US" altLang="zh-TW" sz="2800"/>
              <a:t>Should be performed on all cardiac patients entering an exercise training program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Exercise stress test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METS achieved: 8</a:t>
            </a:r>
          </a:p>
          <a:p>
            <a:r>
              <a:rPr lang="en-US" altLang="zh-TW"/>
              <a:t>VO2max = 28 </a:t>
            </a:r>
            <a:r>
              <a:rPr lang="en-US" altLang="zh-TW">
                <a:effectLst/>
              </a:rPr>
              <a:t>ml kg-1 min-1</a:t>
            </a:r>
            <a:endParaRPr lang="en-US" altLang="zh-TW"/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r>
              <a:rPr lang="en-US" altLang="zh-TW"/>
              <a:t>Peak heart rate: 160 beats per minute</a:t>
            </a:r>
          </a:p>
          <a:p>
            <a:r>
              <a:rPr lang="en-US" altLang="zh-TW"/>
              <a:t>Peak blood pressure of 200/88 mmHg.</a:t>
            </a:r>
          </a:p>
          <a:p>
            <a:r>
              <a:rPr lang="en-US" altLang="zh-TW"/>
              <a:t>No exercise induced ischemia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Questions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Please write an initial exercise prescription</a:t>
            </a:r>
          </a:p>
          <a:p>
            <a:r>
              <a:rPr lang="en-US" altLang="zh-TW"/>
              <a:t>Any adjustments and practical tips in patients with DM and HT?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/>
              <a:t>Exercise prescription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6324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Address each of the following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Aerobic endurance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Strength training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Flexibility</a:t>
            </a:r>
          </a:p>
          <a:p>
            <a:pPr lvl="1">
              <a:lnSpc>
                <a:spcPct val="80000"/>
              </a:lnSpc>
            </a:pPr>
            <a:endParaRPr lang="en-US" altLang="zh-TW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/>
              <a:t>Include each of the following in your prescription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/>
              <a:t>	frequency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/>
              <a:t>		times/day, days/week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/>
              <a:t>	Intesnisy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/>
              <a:t>		5HRR, %VO2max, %HRmax, %1RM, %MVC, etc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/>
              <a:t>	Duration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/>
              <a:t>		warm-up, cool-down, exercise component, rest between sets, etc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/>
              <a:t>	Mode of exercise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/>
              <a:t>		types of exerciise, stretching techniques, resistance training, etc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/>
              <a:t>	Rate of progression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/>
              <a:t>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Target hear rate zone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HRR (40%)</a:t>
            </a:r>
          </a:p>
          <a:p>
            <a:pPr lvl="1"/>
            <a:r>
              <a:rPr lang="en-US" altLang="zh-TW"/>
              <a:t>= (160-60) x 0.4   + 60</a:t>
            </a:r>
          </a:p>
          <a:p>
            <a:pPr lvl="1"/>
            <a:r>
              <a:rPr lang="en-US" altLang="zh-TW"/>
              <a:t>= 100</a:t>
            </a:r>
          </a:p>
          <a:p>
            <a:pPr lvl="1"/>
            <a:endParaRPr lang="en-US" altLang="zh-TW"/>
          </a:p>
          <a:p>
            <a:pPr lvl="1"/>
            <a:r>
              <a:rPr lang="en-US" altLang="zh-TW"/>
              <a:t>(60%) </a:t>
            </a:r>
          </a:p>
          <a:p>
            <a:pPr lvl="1"/>
            <a:r>
              <a:rPr lang="en-US" altLang="zh-TW"/>
              <a:t>=120  </a:t>
            </a:r>
          </a:p>
          <a:p>
            <a:pPr lvl="1"/>
            <a:endParaRPr lang="en-US" altLang="zh-TW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7663" y="257175"/>
            <a:ext cx="8001000" cy="1387475"/>
          </a:xfrm>
          <a:solidFill>
            <a:schemeClr val="accent1"/>
          </a:solidFill>
          <a:ln w="76200">
            <a:solidFill>
              <a:schemeClr val="folHlink"/>
            </a:solidFill>
          </a:ln>
        </p:spPr>
        <p:txBody>
          <a:bodyPr/>
          <a:lstStyle/>
          <a:p>
            <a:r>
              <a:rPr lang="en-US" altLang="zh-TW" sz="4000" b="0">
                <a:latin typeface="Arial Narrow" pitchFamily="34" charset="0"/>
              </a:rPr>
              <a:t>Exercise Intensity – </a:t>
            </a:r>
            <a:br>
              <a:rPr lang="en-US" altLang="zh-TW" sz="4000" b="0">
                <a:latin typeface="Arial Narrow" pitchFamily="34" charset="0"/>
              </a:rPr>
            </a:br>
            <a:r>
              <a:rPr lang="en-US" altLang="zh-TW" sz="4000" b="0">
                <a:latin typeface="Arial Narrow" pitchFamily="34" charset="0"/>
              </a:rPr>
              <a:t>                  Concepts of METs and Ex HR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773238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600" b="1">
                <a:latin typeface="Arial Narrow" pitchFamily="34" charset="0"/>
              </a:rPr>
              <a:t> MET (metabolic equivalent) – </a:t>
            </a:r>
            <a:r>
              <a:rPr lang="en-US" altLang="zh-TW" sz="2800"/>
              <a:t>A unit of metabolic equivalent, or MET, is defined as the number of calories consumed by an organism per minute in an activity relative to the Basal metabolic rate 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1 MET is equivalent to a metabolic rate consuming 3.5 milliliters of oxygen per kilogram of body weight per minute. 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1 MET is equivalent to a metabolic rate consuming 1 kilocalorie per kilogram of body weight per hour. </a:t>
            </a:r>
            <a:endParaRPr lang="en-US" altLang="zh-TW" sz="2800" b="1">
              <a:latin typeface="Arial Narrow" pitchFamily="34" charset="0"/>
            </a:endParaRPr>
          </a:p>
          <a:p>
            <a:pPr>
              <a:lnSpc>
                <a:spcPct val="90000"/>
              </a:lnSpc>
            </a:pPr>
            <a:endParaRPr lang="en-US" altLang="zh-TW" sz="2800" b="1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Consider the following criteria during your evaluation: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Age and gender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Moderate Vs vigorous exercise program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Physician present during testing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Submaximal or maximal graded exercise test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Type of test (treadmill, leg ergometer, step)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Absolute and relative contraindications to exercise testing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Target VO2 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What will be the intensity exercise?</a:t>
            </a:r>
          </a:p>
          <a:p>
            <a:endParaRPr lang="en-US" altLang="zh-TW"/>
          </a:p>
          <a:p>
            <a:r>
              <a:rPr lang="en-US" altLang="zh-TW"/>
              <a:t>Lower range: </a:t>
            </a:r>
          </a:p>
          <a:p>
            <a:pPr lvl="1"/>
            <a:r>
              <a:rPr lang="en-US" altLang="zh-TW"/>
              <a:t>28-3.5  x 0.4  + 3.5= 13.3 </a:t>
            </a:r>
            <a:r>
              <a:rPr lang="en-US" altLang="zh-TW">
                <a:effectLst/>
              </a:rPr>
              <a:t>ml kg-1 min-1</a:t>
            </a:r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r>
              <a:rPr lang="en-US" altLang="zh-TW"/>
              <a:t>Higher range:</a:t>
            </a:r>
          </a:p>
          <a:p>
            <a:pPr lvl="1"/>
            <a:r>
              <a:rPr lang="en-US" altLang="zh-TW"/>
              <a:t>18.2  </a:t>
            </a:r>
            <a:r>
              <a:rPr lang="en-US" altLang="zh-TW">
                <a:effectLst/>
              </a:rPr>
              <a:t>ml kg-1 min-1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Recommended work rate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VO2 = (0.1 (speed)) + 1.8 (speed) (grade) + 3.5</a:t>
            </a:r>
            <a:r>
              <a:rPr lang="en-US" altLang="zh-TW">
                <a:effectLst/>
              </a:rPr>
              <a:t>ml kg-1 min-1</a:t>
            </a:r>
            <a:endParaRPr lang="en-US" altLang="zh-TW"/>
          </a:p>
          <a:p>
            <a:endParaRPr lang="en-US" altLang="zh-TW"/>
          </a:p>
          <a:p>
            <a:pPr lvl="1"/>
            <a:r>
              <a:rPr lang="en-US" altLang="zh-TW"/>
              <a:t>For treadmill grade  2.5%</a:t>
            </a:r>
          </a:p>
          <a:p>
            <a:r>
              <a:rPr lang="en-US" altLang="zh-TW"/>
              <a:t>Speed = 13.3 </a:t>
            </a:r>
            <a:r>
              <a:rPr lang="en-US" altLang="zh-TW">
                <a:effectLst/>
              </a:rPr>
              <a:t>ml kg-1 min-1</a:t>
            </a:r>
            <a:r>
              <a:rPr lang="en-US" altLang="zh-TW"/>
              <a:t>/0.145  =91.7m/min or 5.5 kph @2.5%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7363" y="1447800"/>
            <a:ext cx="7086600" cy="990600"/>
          </a:xfrm>
        </p:spPr>
        <p:txBody>
          <a:bodyPr/>
          <a:lstStyle/>
          <a:p>
            <a:pPr marL="666750" indent="-666750">
              <a:spcBef>
                <a:spcPct val="0"/>
              </a:spcBef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zh-TW" sz="3600" b="1">
                <a:latin typeface="Arial Narrow" pitchFamily="34" charset="0"/>
              </a:rPr>
              <a:t>Low Intensity:  3-5 METs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6888" y="2349500"/>
            <a:ext cx="7467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630238" indent="-630238"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zh-TW" sz="3600" b="1">
                <a:latin typeface="Arial Narrow" pitchFamily="34" charset="0"/>
              </a:rPr>
              <a:t>Moderate Intensity: 4-7 METs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482600" y="3313113"/>
            <a:ext cx="7086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indent="666750"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zh-TW" sz="3600" b="1">
                <a:latin typeface="Arial Narrow" pitchFamily="34" charset="0"/>
              </a:rPr>
              <a:t>High Intensity: 8-12 METs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468313" y="339725"/>
            <a:ext cx="828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600" b="1" u="sng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Simple Estimation of Ex Intensity</a:t>
            </a:r>
          </a:p>
        </p:txBody>
      </p:sp>
      <p:pic>
        <p:nvPicPr>
          <p:cNvPr id="116742" name="Picture 6" descr="BD07551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914400"/>
            <a:ext cx="1524000" cy="1260475"/>
          </a:xfrm>
          <a:prstGeom prst="rect">
            <a:avLst/>
          </a:prstGeom>
          <a:noFill/>
        </p:spPr>
      </p:pic>
      <p:pic>
        <p:nvPicPr>
          <p:cNvPr id="116743" name="Picture 7" descr="PE01085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905000"/>
            <a:ext cx="1216025" cy="1524000"/>
          </a:xfrm>
          <a:prstGeom prst="rect">
            <a:avLst/>
          </a:prstGeom>
          <a:noFill/>
        </p:spPr>
      </p:pic>
      <p:pic>
        <p:nvPicPr>
          <p:cNvPr id="116744" name="Picture 8" descr="j03187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600" y="3505200"/>
            <a:ext cx="1177925" cy="1366838"/>
          </a:xfrm>
          <a:prstGeom prst="rect">
            <a:avLst/>
          </a:prstGeom>
          <a:noFill/>
        </p:spPr>
      </p:pic>
      <p:pic>
        <p:nvPicPr>
          <p:cNvPr id="116745" name="Picture 9" descr="PE03738_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32500" y="3200400"/>
            <a:ext cx="1282700" cy="1352550"/>
          </a:xfrm>
          <a:prstGeom prst="rect">
            <a:avLst/>
          </a:prstGeom>
          <a:noFill/>
        </p:spPr>
      </p:pic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762000" y="4800600"/>
            <a:ext cx="7770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660033"/>
                </a:solidFill>
                <a:latin typeface="Arial Narrow" pitchFamily="34" charset="0"/>
              </a:rPr>
              <a:t>e.g.  A 75 kg man plays basketball game  for 30 min, Kcal = ?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1524000" y="5334000"/>
            <a:ext cx="6577013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660033"/>
                </a:solidFill>
                <a:latin typeface="Arial Narrow" pitchFamily="34" charset="0"/>
              </a:rPr>
              <a:t>Kcal = METs x duration x Wt/60  = 8 x 30 x 80/60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660033"/>
                </a:solidFill>
                <a:latin typeface="Arial Narrow" pitchFamily="34" charset="0"/>
              </a:rPr>
              <a:t>        = 8 x 30 x 80/60 = 320 KCal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382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lvl="4" algn="just"/>
            <a:r>
              <a:rPr lang="en-US" altLang="zh-TW" sz="2800" b="1">
                <a:latin typeface="Arial Narrow" pitchFamily="34" charset="0"/>
              </a:rPr>
              <a:t>METs: </a:t>
            </a:r>
            <a:r>
              <a:rPr lang="en-US" altLang="zh-TW" sz="2800">
                <a:latin typeface="Arial Narrow" pitchFamily="34" charset="0"/>
              </a:rPr>
              <a:t>a multiple of the resting rate of oxygen consumption (of a seated individual at rest)</a:t>
            </a:r>
          </a:p>
          <a:p>
            <a:pPr marL="457200" lvl="4"/>
            <a:endParaRPr lang="en-US" altLang="zh-TW" sz="2800">
              <a:latin typeface="Arial Narrow" pitchFamily="34" charset="0"/>
            </a:endParaRPr>
          </a:p>
          <a:p>
            <a:r>
              <a:rPr lang="en-US" altLang="zh-TW" sz="2800" b="1">
                <a:latin typeface="Arial Narrow" pitchFamily="34" charset="0"/>
              </a:rPr>
              <a:t>   1 MET = 3.5 ml kg</a:t>
            </a:r>
            <a:r>
              <a:rPr lang="en-US" altLang="zh-TW" sz="2800" b="1" baseline="30000">
                <a:latin typeface="Arial Narrow" pitchFamily="34" charset="0"/>
              </a:rPr>
              <a:t>-1 </a:t>
            </a:r>
            <a:r>
              <a:rPr lang="en-US" altLang="zh-TW" sz="2800" b="1">
                <a:latin typeface="Arial Narrow" pitchFamily="34" charset="0"/>
              </a:rPr>
              <a:t>min</a:t>
            </a:r>
            <a:r>
              <a:rPr lang="en-US" altLang="zh-TW" sz="2800" b="1" baseline="30000">
                <a:latin typeface="Arial Narrow" pitchFamily="34" charset="0"/>
              </a:rPr>
              <a:t>-1 </a:t>
            </a:r>
            <a:r>
              <a:rPr lang="en-US" altLang="zh-TW" sz="2800" b="1">
                <a:latin typeface="Arial Narrow" pitchFamily="34" charset="0"/>
              </a:rPr>
              <a:t>VO</a:t>
            </a:r>
            <a:r>
              <a:rPr lang="en-US" altLang="zh-TW" sz="2800" b="1" baseline="-25000">
                <a:latin typeface="Arial Narrow" pitchFamily="34" charset="0"/>
              </a:rPr>
              <a:t>2</a:t>
            </a:r>
            <a:r>
              <a:rPr lang="en-US" altLang="zh-TW" sz="2800" b="1">
                <a:latin typeface="Arial Narrow" pitchFamily="34" charset="0"/>
              </a:rPr>
              <a:t> 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438150" y="2205038"/>
            <a:ext cx="5183188" cy="423862"/>
          </a:xfrm>
          <a:prstGeom prst="rect">
            <a:avLst/>
          </a:prstGeom>
          <a:solidFill>
            <a:schemeClr val="bg1"/>
          </a:solidFill>
          <a:ln w="5715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CC0000"/>
                </a:solidFill>
                <a:latin typeface="Arial Narrow" pitchFamily="34" charset="0"/>
              </a:rPr>
              <a:t>Compendium of Physical Activities (MSSE, 1993: 71-80)</a:t>
            </a:r>
          </a:p>
        </p:txBody>
      </p:sp>
      <p:pic>
        <p:nvPicPr>
          <p:cNvPr id="171012" name="Picture 4" descr="Compendium T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747963"/>
            <a:ext cx="8424862" cy="4029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305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250825" y="2492375"/>
            <a:ext cx="8458200" cy="3689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63550" indent="-463550" eaLnBrk="0" hangingPunct="0">
              <a:buFont typeface="Symbol" pitchFamily="18" charset="2"/>
              <a:buChar char="¨"/>
            </a:pPr>
            <a:r>
              <a:rPr kumimoji="0" lang="en-US" altLang="zh-TW" sz="3200" b="1">
                <a:solidFill>
                  <a:srgbClr val="000066"/>
                </a:solidFill>
                <a:latin typeface="Times New Roman" pitchFamily="18" charset="0"/>
                <a:ea typeface="·s²Ó©úÅé"/>
                <a:cs typeface="·s²Ó©úÅé"/>
              </a:rPr>
              <a:t>Calories (Kcal) = MET x time (min) x body weight (kg)/60</a:t>
            </a:r>
          </a:p>
          <a:p>
            <a:pPr marL="463550" indent="-463550" eaLnBrk="0" hangingPunct="0">
              <a:buFont typeface="Symbol" pitchFamily="18" charset="2"/>
              <a:buChar char="¨"/>
            </a:pPr>
            <a:endParaRPr kumimoji="0" lang="en-US" altLang="zh-TW" sz="3200" b="1">
              <a:solidFill>
                <a:srgbClr val="000066"/>
              </a:solidFill>
              <a:latin typeface="Times New Roman" pitchFamily="18" charset="0"/>
              <a:ea typeface="·s²Ó©úÅé"/>
              <a:cs typeface="·s²Ó©úÅé"/>
            </a:endParaRPr>
          </a:p>
          <a:p>
            <a:pPr marL="463550" indent="-463550" eaLnBrk="0" hangingPunct="0">
              <a:buFont typeface="Symbol" pitchFamily="18" charset="2"/>
              <a:buNone/>
            </a:pPr>
            <a:r>
              <a:rPr kumimoji="0" lang="en-US" altLang="zh-TW" sz="2800" b="1" i="1">
                <a:solidFill>
                  <a:srgbClr val="00FF00"/>
                </a:solidFill>
                <a:latin typeface="Arial" pitchFamily="34" charset="0"/>
                <a:ea typeface="·s²Ó©úÅé"/>
                <a:cs typeface="·s²Ó©úÅé"/>
              </a:rPr>
              <a:t>	</a:t>
            </a:r>
            <a:r>
              <a:rPr kumimoji="0" lang="en-US" altLang="zh-TW" sz="2800" b="1" i="1">
                <a:solidFill>
                  <a:srgbClr val="660066"/>
                </a:solidFill>
                <a:latin typeface="Arial" pitchFamily="34" charset="0"/>
                <a:ea typeface="·s²Ó©úÅé"/>
                <a:cs typeface="·s²Ó©úÅé"/>
              </a:rPr>
              <a:t>e.g.  A 132 lb person would burn 150 Kcal for jogging (5 METs) 30 min.</a:t>
            </a:r>
          </a:p>
          <a:p>
            <a:pPr marL="463550" indent="-463550" eaLnBrk="0" hangingPunct="0">
              <a:buFont typeface="Symbol" pitchFamily="18" charset="2"/>
              <a:buNone/>
            </a:pPr>
            <a:endParaRPr kumimoji="0" lang="en-US" altLang="zh-TW" sz="2800" b="1" i="1">
              <a:solidFill>
                <a:srgbClr val="660066"/>
              </a:solidFill>
              <a:latin typeface="Arial" pitchFamily="34" charset="0"/>
              <a:ea typeface="·s²Ó©úÅé"/>
              <a:cs typeface="·s²Ó©úÅé"/>
            </a:endParaRPr>
          </a:p>
          <a:p>
            <a:pPr marL="463550" indent="-463550" eaLnBrk="0" hangingPunct="0">
              <a:buFont typeface="Symbol" pitchFamily="18" charset="2"/>
              <a:buNone/>
            </a:pPr>
            <a:r>
              <a:rPr kumimoji="0" lang="en-US" altLang="zh-TW" sz="2800" b="1" i="1">
                <a:solidFill>
                  <a:srgbClr val="00FF00"/>
                </a:solidFill>
                <a:latin typeface="Arial" pitchFamily="34" charset="0"/>
                <a:ea typeface="·s²Ó©úÅé"/>
                <a:cs typeface="·s²Ó©úÅé"/>
              </a:rPr>
              <a:t>     </a:t>
            </a:r>
            <a:r>
              <a:rPr kumimoji="0" lang="en-US" altLang="zh-TW" sz="2800" b="1" i="1">
                <a:solidFill>
                  <a:srgbClr val="006600"/>
                </a:solidFill>
                <a:latin typeface="Arial" pitchFamily="34" charset="0"/>
                <a:ea typeface="·s²Ó©úÅé"/>
                <a:cs typeface="·s²Ó©úÅé"/>
              </a:rPr>
              <a:t>Kcal = 5 METs x 30 min x 60/60 = 150 KCal</a:t>
            </a:r>
            <a:endParaRPr kumimoji="0" lang="en-US" altLang="zh-TW" sz="2800" b="1" i="1">
              <a:solidFill>
                <a:srgbClr val="006600"/>
              </a:solidFill>
              <a:latin typeface="Arial" pitchFamily="34" charset="0"/>
            </a:endParaRPr>
          </a:p>
          <a:p>
            <a:pPr marL="463550" indent="-463550" eaLnBrk="0" hangingPunct="0">
              <a:buFont typeface="Symbol" pitchFamily="18" charset="2"/>
              <a:buNone/>
            </a:pPr>
            <a:endParaRPr kumimoji="0" lang="en-US" altLang="zh-TW" sz="2800" b="1" i="1">
              <a:solidFill>
                <a:srgbClr val="006600"/>
              </a:solidFill>
              <a:latin typeface="Arial" pitchFamily="34" charset="0"/>
              <a:ea typeface="·s²Ó©úÅé"/>
              <a:cs typeface="·s²Ó©úÅé"/>
            </a:endParaRP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77825" y="1447800"/>
            <a:ext cx="4194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4000" b="1">
                <a:solidFill>
                  <a:srgbClr val="000066"/>
                </a:solidFill>
                <a:latin typeface="Arial Narrow" pitchFamily="34" charset="0"/>
                <a:ea typeface="¼Ð·¢Åé"/>
                <a:cs typeface="¼Ð·¢Åé"/>
              </a:rPr>
              <a:t>Generic Equation: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22250"/>
            <a:ext cx="8281988" cy="685800"/>
          </a:xfrm>
          <a:noFill/>
          <a:ln/>
        </p:spPr>
        <p:txBody>
          <a:bodyPr/>
          <a:lstStyle/>
          <a:p>
            <a:r>
              <a:rPr lang="en-US" altLang="zh-TW" sz="4000" b="1" u="sng">
                <a:solidFill>
                  <a:srgbClr val="CC0000"/>
                </a:solidFill>
                <a:latin typeface="Arial Narrow" pitchFamily="34" charset="0"/>
              </a:rPr>
              <a:t>Calculation of calories expenditure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87425" y="765175"/>
            <a:ext cx="7019925" cy="641350"/>
          </a:xfrm>
        </p:spPr>
        <p:txBody>
          <a:bodyPr/>
          <a:lstStyle/>
          <a:p>
            <a:r>
              <a:rPr lang="en-US" altLang="zh-TW" sz="3600" b="0">
                <a:latin typeface="Arial Narrow" pitchFamily="34" charset="0"/>
              </a:rPr>
              <a:t>HR Responses During Exercise</a:t>
            </a:r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8305800" cy="474027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What recommendations in reference to medical examination and testing prior to participation in an exercise program?</a:t>
            </a:r>
          </a:p>
          <a:p>
            <a:pPr lvl="1"/>
            <a:r>
              <a:rPr lang="en-US" altLang="zh-TW"/>
              <a:t>A. Medical examination and exercise testing </a:t>
            </a:r>
          </a:p>
          <a:p>
            <a:pPr lvl="1"/>
            <a:r>
              <a:rPr lang="en-US" altLang="zh-TW"/>
              <a:t>B. Physician Supervision of exercise test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7663" y="333375"/>
            <a:ext cx="8161337" cy="641350"/>
          </a:xfrm>
        </p:spPr>
        <p:txBody>
          <a:bodyPr/>
          <a:lstStyle/>
          <a:p>
            <a:r>
              <a:rPr lang="en-US" altLang="zh-TW" sz="3600" b="0" u="sng">
                <a:latin typeface="Arial" pitchFamily="34" charset="0"/>
                <a:cs typeface="Times New Roman" pitchFamily="18" charset="0"/>
              </a:rPr>
              <a:t>Positive Risk Factors for CHD</a:t>
            </a:r>
            <a:r>
              <a:rPr lang="en-US" altLang="zh-TW" sz="3600" b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altLang="zh-TW" sz="2800" b="0">
                <a:latin typeface="Arial" pitchFamily="34" charset="0"/>
                <a:cs typeface="Times New Roman" pitchFamily="18" charset="0"/>
              </a:rPr>
              <a:t>ACSM (2006)</a:t>
            </a:r>
            <a:r>
              <a:rPr lang="en-US" altLang="zh-TW" sz="2800" b="0" u="sng">
                <a:latin typeface="Arial" pitchFamily="34" charset="0"/>
                <a:cs typeface="Times New Roman" pitchFamily="18" charset="0"/>
              </a:rPr>
              <a:t> </a:t>
            </a:r>
            <a:endParaRPr lang="en-GB" altLang="zh-TW" sz="2800" b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946150"/>
            <a:ext cx="7915275" cy="4953000"/>
          </a:xfrm>
        </p:spPr>
        <p:txBody>
          <a:bodyPr/>
          <a:lstStyle/>
          <a:p>
            <a:pPr marL="361950" indent="-36195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b="1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Family History</a:t>
            </a:r>
          </a:p>
          <a:p>
            <a:pPr marL="361950" indent="-361950">
              <a:lnSpc>
                <a:spcPct val="90000"/>
              </a:lnSpc>
            </a:pPr>
            <a:r>
              <a:rPr lang="en-US" altLang="zh-TW" sz="2400" b="1">
                <a:latin typeface="Arial" pitchFamily="34" charset="0"/>
                <a:cs typeface="Times New Roman" pitchFamily="18" charset="0"/>
              </a:rPr>
              <a:t>Myocardial infarction, coronary revascularization (bypass surgery) or sudden death before :</a:t>
            </a:r>
          </a:p>
          <a:p>
            <a:pPr marL="1162050" lvl="3" indent="-261938">
              <a:lnSpc>
                <a:spcPct val="90000"/>
              </a:lnSpc>
            </a:pPr>
            <a:r>
              <a:rPr lang="en-US" altLang="zh-TW" b="1">
                <a:latin typeface="Arial" pitchFamily="34" charset="0"/>
              </a:rPr>
              <a:t>the age of 55 years in father or other male first degree relative (i.e. brother or son)</a:t>
            </a:r>
            <a:endParaRPr lang="en-GB" altLang="zh-TW" b="1">
              <a:latin typeface="Arial" pitchFamily="34" charset="0"/>
            </a:endParaRPr>
          </a:p>
          <a:p>
            <a:pPr marL="1162050" lvl="3" indent="-261938">
              <a:lnSpc>
                <a:spcPct val="90000"/>
              </a:lnSpc>
            </a:pPr>
            <a:r>
              <a:rPr lang="en-US" altLang="zh-TW" b="1">
                <a:latin typeface="Arial" pitchFamily="34" charset="0"/>
              </a:rPr>
              <a:t>the age of 65 years in mother or other female first degree relative (i.e. sister or daughter)</a:t>
            </a:r>
            <a:endParaRPr lang="en-GB" altLang="zh-TW" b="1">
              <a:latin typeface="Arial" pitchFamily="34" charset="0"/>
            </a:endParaRPr>
          </a:p>
          <a:p>
            <a:pPr marL="361950" indent="-36195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b="1">
                <a:solidFill>
                  <a:srgbClr val="FF3300"/>
                </a:solidFill>
                <a:latin typeface="Arial" pitchFamily="34" charset="0"/>
              </a:rPr>
              <a:t>Cigarette smoking</a:t>
            </a:r>
          </a:p>
          <a:p>
            <a:pPr marL="361950" indent="-361950">
              <a:lnSpc>
                <a:spcPct val="90000"/>
              </a:lnSpc>
            </a:pPr>
            <a:r>
              <a:rPr lang="en-US" altLang="zh-TW" sz="2400" b="1">
                <a:latin typeface="Arial" pitchFamily="34" charset="0"/>
              </a:rPr>
              <a:t>Current cigarette smoker or those who have quit in the last six months</a:t>
            </a:r>
          </a:p>
          <a:p>
            <a:pPr marL="361950" indent="-36195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b="1">
                <a:solidFill>
                  <a:srgbClr val="FF3300"/>
                </a:solidFill>
                <a:latin typeface="Arial" pitchFamily="34" charset="0"/>
              </a:rPr>
              <a:t>Hypertension</a:t>
            </a:r>
          </a:p>
          <a:p>
            <a:pPr marL="361950" indent="-361950">
              <a:lnSpc>
                <a:spcPct val="90000"/>
              </a:lnSpc>
            </a:pPr>
            <a:r>
              <a:rPr lang="en-US" altLang="zh-TW" sz="2400" b="1">
                <a:latin typeface="Arial" pitchFamily="34" charset="0"/>
              </a:rPr>
              <a:t>Client on Hypertensive medications</a:t>
            </a:r>
            <a:endParaRPr lang="en-GB" altLang="zh-TW" sz="2400" b="1">
              <a:latin typeface="Arial" pitchFamily="34" charset="0"/>
            </a:endParaRPr>
          </a:p>
          <a:p>
            <a:pPr marL="361950" indent="-361950">
              <a:lnSpc>
                <a:spcPct val="90000"/>
              </a:lnSpc>
            </a:pPr>
            <a:r>
              <a:rPr lang="en-US" altLang="zh-TW" sz="2400" b="1">
                <a:latin typeface="Arial" pitchFamily="34" charset="0"/>
              </a:rPr>
              <a:t>Resting SBP </a:t>
            </a:r>
            <a:r>
              <a:rPr lang="en-US" altLang="zh-TW" sz="2400" b="1" u="sng">
                <a:latin typeface="Arial" pitchFamily="34" charset="0"/>
              </a:rPr>
              <a:t>&gt;</a:t>
            </a:r>
            <a:r>
              <a:rPr lang="en-US" altLang="zh-TW" sz="2400" b="1">
                <a:latin typeface="Arial" pitchFamily="34" charset="0"/>
              </a:rPr>
              <a:t> 140 mmHg and/ or DBP </a:t>
            </a:r>
            <a:r>
              <a:rPr lang="en-US" altLang="zh-TW" sz="2400" b="1" u="sng">
                <a:latin typeface="Arial" pitchFamily="34" charset="0"/>
              </a:rPr>
              <a:t>&gt;</a:t>
            </a:r>
            <a:r>
              <a:rPr lang="en-US" altLang="zh-TW" sz="2400" b="1">
                <a:latin typeface="Arial" pitchFamily="34" charset="0"/>
              </a:rPr>
              <a:t> 90 mm Hg</a:t>
            </a:r>
            <a:endParaRPr lang="en-GB" altLang="zh-TW" sz="2400" b="1">
              <a:latin typeface="Arial" pitchFamily="34" charset="0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539750" y="5827713"/>
            <a:ext cx="74882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rgbClr val="FF3300"/>
                </a:solidFill>
                <a:latin typeface="Arial" pitchFamily="34" charset="0"/>
              </a:rPr>
              <a:t>Fasting Glucose</a:t>
            </a:r>
          </a:p>
          <a:p>
            <a:pPr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zh-TW" sz="2400" b="1">
                <a:latin typeface="Arial" pitchFamily="34" charset="0"/>
              </a:rPr>
              <a:t>  Fasting blood glucose of &gt;100mg/dL  5.6mmol/L)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8938" y="1371600"/>
            <a:ext cx="8534400" cy="40735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Dyslipidemia</a:t>
            </a:r>
          </a:p>
          <a:p>
            <a:pPr>
              <a:lnSpc>
                <a:spcPct val="80000"/>
              </a:lnSpc>
            </a:pPr>
            <a:r>
              <a:rPr lang="en-US" altLang="zh-TW" sz="1800" b="1">
                <a:latin typeface="Arial" pitchFamily="34" charset="0"/>
                <a:cs typeface="Times New Roman" pitchFamily="18" charset="0"/>
              </a:rPr>
              <a:t>Total serum cholesterol &gt; 200mg/dL  (5.2 mmol/L) or</a:t>
            </a:r>
            <a:endParaRPr lang="en-GB" altLang="zh-TW" sz="1800" b="1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TW" sz="1800" b="1">
                <a:latin typeface="Arial" pitchFamily="34" charset="0"/>
                <a:cs typeface="Times New Roman" pitchFamily="18" charset="0"/>
              </a:rPr>
              <a:t>High density lipoprotein (HDL)  &lt; 40mg/dL  (1.03 mmol/L)</a:t>
            </a:r>
            <a:endParaRPr lang="en-GB" altLang="zh-TW" sz="1800" b="1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TW" sz="1800" b="1">
                <a:latin typeface="Arial" pitchFamily="34" charset="0"/>
                <a:cs typeface="Times New Roman" pitchFamily="18" charset="0"/>
              </a:rPr>
              <a:t>Low density lipoprotein (LDL) &gt; 130mg/dL  (3.4mmol/L)</a:t>
            </a:r>
            <a:endParaRPr lang="en-GB" altLang="zh-TW" sz="1800" b="1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Obesity</a:t>
            </a:r>
          </a:p>
          <a:p>
            <a:pPr>
              <a:lnSpc>
                <a:spcPct val="80000"/>
              </a:lnSpc>
            </a:pPr>
            <a:r>
              <a:rPr lang="en-US" altLang="zh-TW" sz="1800" b="1">
                <a:latin typeface="Arial" pitchFamily="34" charset="0"/>
                <a:cs typeface="Times New Roman" pitchFamily="18" charset="0"/>
              </a:rPr>
              <a:t>Body Mass Index (BMI) </a:t>
            </a:r>
            <a:r>
              <a:rPr lang="en-US" altLang="zh-TW" sz="1800" b="1" u="sng">
                <a:latin typeface="Arial" pitchFamily="34" charset="0"/>
                <a:cs typeface="Times New Roman" pitchFamily="18" charset="0"/>
              </a:rPr>
              <a:t>&gt;</a:t>
            </a:r>
            <a:r>
              <a:rPr lang="en-US" altLang="zh-TW" sz="1800" b="1">
                <a:latin typeface="Arial" pitchFamily="34" charset="0"/>
                <a:cs typeface="Times New Roman" pitchFamily="18" charset="0"/>
              </a:rPr>
              <a:t> 30 kg/m</a:t>
            </a:r>
            <a:r>
              <a:rPr lang="en-US" altLang="zh-TW" sz="1800" b="1" baseline="30000">
                <a:latin typeface="Arial" pitchFamily="34" charset="0"/>
                <a:cs typeface="Times New Roman" pitchFamily="18" charset="0"/>
              </a:rPr>
              <a:t>2</a:t>
            </a:r>
            <a:r>
              <a:rPr lang="en-US" altLang="zh-TW" sz="1800" b="1">
                <a:latin typeface="Arial" pitchFamily="34" charset="0"/>
                <a:cs typeface="Times New Roman" pitchFamily="18" charset="0"/>
              </a:rPr>
              <a:t> or</a:t>
            </a:r>
            <a:endParaRPr lang="en-GB" altLang="zh-TW" sz="1800" b="1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TW" sz="1800" b="1">
                <a:latin typeface="Arial" pitchFamily="34" charset="0"/>
                <a:cs typeface="Times New Roman" pitchFamily="18" charset="0"/>
              </a:rPr>
              <a:t>Waist girth &gt;= 102 cm (M); &gt;= 88 cm (F) or</a:t>
            </a:r>
          </a:p>
          <a:p>
            <a:pPr>
              <a:lnSpc>
                <a:spcPct val="80000"/>
              </a:lnSpc>
            </a:pPr>
            <a:r>
              <a:rPr lang="en-GB" altLang="zh-TW" sz="1800" b="1">
                <a:latin typeface="Arial" pitchFamily="34" charset="0"/>
                <a:cs typeface="Times New Roman" pitchFamily="18" charset="0"/>
              </a:rPr>
              <a:t>Waist/hip ration </a:t>
            </a:r>
            <a:r>
              <a:rPr lang="en-US" altLang="zh-TW" sz="1800" b="1">
                <a:latin typeface="Arial" pitchFamily="34" charset="0"/>
                <a:cs typeface="Times New Roman" pitchFamily="18" charset="0"/>
              </a:rPr>
              <a:t>&gt;= 0.95 (M); &gt;= 0.86 (F)</a:t>
            </a:r>
            <a:endParaRPr lang="en-GB" altLang="zh-TW" sz="1800" b="1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Sedentary Lifestyle</a:t>
            </a:r>
          </a:p>
          <a:p>
            <a:pPr>
              <a:lnSpc>
                <a:spcPct val="80000"/>
              </a:lnSpc>
            </a:pPr>
            <a:r>
              <a:rPr lang="en-US" altLang="zh-TW" sz="1800" b="1">
                <a:latin typeface="Arial" pitchFamily="34" charset="0"/>
                <a:cs typeface="Times New Roman" pitchFamily="18" charset="0"/>
              </a:rPr>
              <a:t>Not participating in a regular exercise program</a:t>
            </a:r>
          </a:p>
          <a:p>
            <a:pPr>
              <a:lnSpc>
                <a:spcPct val="80000"/>
              </a:lnSpc>
            </a:pPr>
            <a:r>
              <a:rPr lang="en-US" altLang="zh-TW" sz="1800" b="1">
                <a:latin typeface="Arial" pitchFamily="34" charset="0"/>
                <a:cs typeface="Times New Roman" pitchFamily="18" charset="0"/>
              </a:rPr>
              <a:t>Accumulating less than 30 minutes moderate intensity exercise 3-5 days weekly</a:t>
            </a:r>
            <a:endParaRPr lang="en-GB" altLang="zh-TW" sz="1800" b="1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347663" y="166688"/>
            <a:ext cx="8161337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/>
            <a:r>
              <a:rPr lang="en-US" altLang="zh-TW" sz="36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rPr>
              <a:t>Positive Risk Factors for CHD</a:t>
            </a:r>
            <a:r>
              <a:rPr lang="en-US" altLang="zh-TW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rPr>
              <a:t> </a:t>
            </a:r>
            <a:r>
              <a:rPr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rPr>
              <a:t>ACSM (2006)</a:t>
            </a:r>
            <a:r>
              <a:rPr lang="en-US" altLang="zh-TW" sz="28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rPr>
              <a:t> </a:t>
            </a:r>
            <a:endParaRPr lang="en-GB" altLang="zh-TW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47663" y="5876925"/>
            <a:ext cx="815022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rPr>
              <a:t>High level of HDL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zh-TW" sz="2400" b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rPr>
              <a:t>HDL cholesterol &gt; 1.6 mmol/L (60 mg/dl)</a:t>
            </a:r>
            <a:endParaRPr lang="en-GB" altLang="zh-TW" sz="2800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84163" y="4783138"/>
            <a:ext cx="8161337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/>
            <a:r>
              <a:rPr lang="en-US" altLang="zh-TW" sz="36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rPr>
              <a:t>Negative Risk Factors for CHD</a:t>
            </a:r>
            <a:r>
              <a:rPr lang="en-US" altLang="zh-TW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rPr>
              <a:t> </a:t>
            </a:r>
            <a:r>
              <a:rPr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rPr>
              <a:t>ACSM (2006)</a:t>
            </a:r>
            <a:r>
              <a:rPr lang="en-US" altLang="zh-TW" sz="28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rPr>
              <a:t> </a:t>
            </a:r>
            <a:endParaRPr lang="en-GB" altLang="zh-TW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66750" y="549275"/>
            <a:ext cx="4864100" cy="698500"/>
          </a:xfrm>
          <a:solidFill>
            <a:srgbClr val="FFFF00">
              <a:alpha val="34000"/>
            </a:srgbClr>
          </a:solidFill>
          <a:ln w="57150">
            <a:solidFill>
              <a:srgbClr val="800000"/>
            </a:solidFill>
          </a:ln>
        </p:spPr>
        <p:txBody>
          <a:bodyPr/>
          <a:lstStyle/>
          <a:p>
            <a:r>
              <a:rPr lang="en-US" altLang="zh-TW" sz="3600" b="0">
                <a:latin typeface="Arial" pitchFamily="34" charset="0"/>
              </a:rPr>
              <a:t>Initial Risk Stratification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555750"/>
            <a:ext cx="79629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b="1">
                <a:latin typeface="Arial" pitchFamily="34" charset="0"/>
              </a:rPr>
              <a:t>Low risk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>
                <a:latin typeface="Arial" pitchFamily="34" charset="0"/>
              </a:rPr>
              <a:t>Men&lt;45 years of age and women &lt;55 years of age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>
                <a:latin typeface="Arial" pitchFamily="34" charset="0"/>
              </a:rPr>
              <a:t>Younger individuals who are asymptomatic and meet no more than one risk factor threshold </a:t>
            </a:r>
          </a:p>
          <a:p>
            <a:pPr>
              <a:lnSpc>
                <a:spcPct val="90000"/>
              </a:lnSpc>
            </a:pPr>
            <a:r>
              <a:rPr lang="en-US" altLang="zh-TW" sz="2800" b="1">
                <a:latin typeface="Arial" pitchFamily="34" charset="0"/>
              </a:rPr>
              <a:t>Moderate risk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>
                <a:latin typeface="Arial" pitchFamily="34" charset="0"/>
              </a:rPr>
              <a:t>Older individuals (men</a:t>
            </a:r>
            <a:r>
              <a:rPr lang="en-US" altLang="zh-TW" sz="2400" b="1">
                <a:latin typeface="Arial" pitchFamily="34" charset="0"/>
                <a:sym typeface="Symbol" pitchFamily="18" charset="2"/>
              </a:rPr>
              <a:t> 45 years of age; women  55 years of age) or those who meet the threshold for two or more risk factors </a:t>
            </a:r>
          </a:p>
          <a:p>
            <a:pPr>
              <a:lnSpc>
                <a:spcPct val="90000"/>
              </a:lnSpc>
            </a:pPr>
            <a:r>
              <a:rPr lang="en-US" altLang="zh-TW" sz="2800" b="1">
                <a:latin typeface="Arial" pitchFamily="34" charset="0"/>
              </a:rPr>
              <a:t>High Risk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>
                <a:latin typeface="Arial" pitchFamily="34" charset="0"/>
              </a:rPr>
              <a:t>Individuals with one or more signs/symptoms or known cardiovascular, pulmonary, or metabolic disease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77825" y="236538"/>
            <a:ext cx="8162925" cy="1679575"/>
          </a:xfrm>
        </p:spPr>
        <p:txBody>
          <a:bodyPr/>
          <a:lstStyle/>
          <a:p>
            <a:pPr marL="361950" indent="-361950"/>
            <a:r>
              <a:rPr lang="en-US" altLang="zh-TW" sz="2600" b="0">
                <a:latin typeface="Arial" pitchFamily="34" charset="0"/>
              </a:rPr>
              <a:t>ACSM Recommendations for:</a:t>
            </a:r>
            <a:br>
              <a:rPr lang="en-US" altLang="zh-TW" sz="2600" b="0">
                <a:latin typeface="Arial" pitchFamily="34" charset="0"/>
              </a:rPr>
            </a:br>
            <a:r>
              <a:rPr lang="en-US" altLang="zh-TW" sz="2600" b="0">
                <a:latin typeface="Arial" pitchFamily="34" charset="0"/>
              </a:rPr>
              <a:t>(A) Medical Examination and Exercise Testing Prior to Participation, and </a:t>
            </a:r>
            <a:br>
              <a:rPr lang="en-US" altLang="zh-TW" sz="2600" b="0">
                <a:latin typeface="Arial" pitchFamily="34" charset="0"/>
              </a:rPr>
            </a:br>
            <a:r>
              <a:rPr lang="en-US" altLang="zh-TW" sz="2600" b="0">
                <a:latin typeface="Arial" pitchFamily="34" charset="0"/>
              </a:rPr>
              <a:t>(B) Physician Supervision of Exercise Tests</a:t>
            </a:r>
            <a:endParaRPr lang="en-US" altLang="zh-TW" sz="2800" b="0">
              <a:latin typeface="Arial" pitchFamily="34" charset="0"/>
            </a:endParaRP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228600" y="2057400"/>
            <a:ext cx="8915400" cy="429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200">
                <a:latin typeface="Arial" pitchFamily="34" charset="0"/>
              </a:rPr>
              <a:t>			</a:t>
            </a:r>
            <a:r>
              <a:rPr kumimoji="0" lang="en-US" altLang="zh-TW" sz="2400">
                <a:latin typeface="Arial" pitchFamily="34" charset="0"/>
              </a:rPr>
              <a:t>Low Risk	Moderate Risk	High Risk</a:t>
            </a:r>
          </a:p>
          <a:p>
            <a:pPr eaLnBrk="0" hangingPunct="0">
              <a:spcBef>
                <a:spcPct val="50000"/>
              </a:spcBef>
            </a:pPr>
            <a:r>
              <a:rPr kumimoji="0" lang="en-US" altLang="zh-TW" sz="2400">
                <a:latin typeface="Arial" pitchFamily="34" charset="0"/>
              </a:rPr>
              <a:t>A.</a:t>
            </a:r>
          </a:p>
          <a:p>
            <a:pPr eaLnBrk="0" hangingPunct="0">
              <a:spcBef>
                <a:spcPct val="50000"/>
              </a:spcBef>
            </a:pPr>
            <a:r>
              <a:rPr kumimoji="0" lang="en-US" altLang="zh-TW" sz="2400">
                <a:latin typeface="Arial" pitchFamily="34" charset="0"/>
              </a:rPr>
              <a:t>Moderate exercise	     NN		        NN		     R</a:t>
            </a:r>
          </a:p>
          <a:p>
            <a:pPr eaLnBrk="0" hangingPunct="0">
              <a:spcBef>
                <a:spcPct val="50000"/>
              </a:spcBef>
            </a:pPr>
            <a:r>
              <a:rPr kumimoji="0" lang="en-US" altLang="zh-TW" sz="2400">
                <a:latin typeface="Arial" pitchFamily="34" charset="0"/>
              </a:rPr>
              <a:t>Vigorous exercise	     NN		          R		     R</a:t>
            </a:r>
          </a:p>
          <a:p>
            <a:pPr eaLnBrk="0" hangingPunct="0">
              <a:spcBef>
                <a:spcPct val="50000"/>
              </a:spcBef>
            </a:pPr>
            <a:r>
              <a:rPr kumimoji="0" lang="en-US" altLang="zh-TW" sz="2400">
                <a:latin typeface="Arial" pitchFamily="34" charset="0"/>
              </a:rPr>
              <a:t>B.</a:t>
            </a:r>
          </a:p>
          <a:p>
            <a:pPr eaLnBrk="0" hangingPunct="0">
              <a:spcBef>
                <a:spcPct val="50000"/>
              </a:spcBef>
            </a:pPr>
            <a:r>
              <a:rPr kumimoji="0" lang="en-US" altLang="zh-TW" sz="2400">
                <a:latin typeface="Arial" pitchFamily="34" charset="0"/>
              </a:rPr>
              <a:t>Submaximal test	     NN		         NN		     R</a:t>
            </a:r>
          </a:p>
          <a:p>
            <a:pPr eaLnBrk="0" hangingPunct="0">
              <a:spcBef>
                <a:spcPct val="50000"/>
              </a:spcBef>
            </a:pPr>
            <a:r>
              <a:rPr kumimoji="0" lang="en-US" altLang="zh-TW" sz="2400">
                <a:latin typeface="Arial" pitchFamily="34" charset="0"/>
              </a:rPr>
              <a:t>Maximal test		     NN			R		     R</a:t>
            </a:r>
          </a:p>
          <a:p>
            <a:pPr eaLnBrk="0" hangingPunct="0">
              <a:spcBef>
                <a:spcPct val="50000"/>
              </a:spcBef>
            </a:pPr>
            <a:r>
              <a:rPr kumimoji="0" lang="en-US" altLang="zh-TW" sz="2400">
                <a:latin typeface="Arial" pitchFamily="34" charset="0"/>
              </a:rPr>
              <a:t>  </a:t>
            </a:r>
            <a:r>
              <a:rPr kumimoji="0" lang="en-US" altLang="zh-TW" sz="2400" b="1">
                <a:latin typeface="Arial" pitchFamily="34" charset="0"/>
              </a:rPr>
              <a:t>NN - Not Necessary			R - Recommended</a:t>
            </a:r>
            <a:endParaRPr kumimoji="0" lang="en-US" altLang="zh-TW" sz="2400">
              <a:latin typeface="Arial" pitchFamily="34" charset="0"/>
            </a:endParaRPr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304800" y="5867400"/>
            <a:ext cx="845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Line 5"/>
          <p:cNvSpPr>
            <a:spLocks noChangeShapeType="1"/>
          </p:cNvSpPr>
          <p:nvPr/>
        </p:nvSpPr>
        <p:spPr bwMode="auto">
          <a:xfrm>
            <a:off x="284163" y="2565400"/>
            <a:ext cx="84470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0"/>
              <a:t>Hypertension and Exercise</a:t>
            </a:r>
            <a:br>
              <a:rPr lang="en-US" altLang="zh-TW" sz="3200" b="0"/>
            </a:br>
            <a:r>
              <a:rPr lang="en-US" altLang="zh-TW" sz="3200" b="0"/>
              <a:t>Position Stand (Evaluation)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Supervised exercise stress test</a:t>
            </a:r>
          </a:p>
          <a:p>
            <a:pPr lvl="1"/>
            <a:r>
              <a:rPr lang="en-US" altLang="zh-TW"/>
              <a:t>High intensity exercise program (VO2 R &gt;60%)</a:t>
            </a:r>
          </a:p>
          <a:p>
            <a:pPr lvl="1"/>
            <a:r>
              <a:rPr lang="en-US" altLang="zh-TW"/>
              <a:t>Patients with TOD/DM or  BP &gt;180/110 before engaging in moderate-intensity exercise (VO2R 40 to 60%)</a:t>
            </a:r>
          </a:p>
          <a:p>
            <a:pPr lvl="1"/>
            <a:r>
              <a:rPr lang="en-US" altLang="zh-TW"/>
              <a:t>Patients with CVD (stroke, heart failure, IHD)</a:t>
            </a:r>
          </a:p>
          <a:p>
            <a:pPr lvl="2"/>
            <a:r>
              <a:rPr lang="en-US" altLang="zh-TW"/>
              <a:t>Avoid high intensity exercise (vigorous program best initiated at dedicated rehabilitation centre)</a:t>
            </a:r>
          </a:p>
          <a:p>
            <a:pPr lvl="2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新細明體"/>
        <a:cs typeface=""/>
      </a:majorFont>
      <a:minorFont>
        <a:latin typeface="Garamond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5575</TotalTime>
  <Words>1600</Words>
  <Application>Microsoft PowerPoint</Application>
  <PresentationFormat>On-screen Show (4:3)</PresentationFormat>
  <Paragraphs>260</Paragraphs>
  <Slides>37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新細明體</vt:lpstr>
      <vt:lpstr>Garamond</vt:lpstr>
      <vt:lpstr>Times New Roman</vt:lpstr>
      <vt:lpstr>Wingdings</vt:lpstr>
      <vt:lpstr>Verdana</vt:lpstr>
      <vt:lpstr>Symbol</vt:lpstr>
      <vt:lpstr>Arial Narrow</vt:lpstr>
      <vt:lpstr>·s²Ó©úÅé</vt:lpstr>
      <vt:lpstr>¼Ð·¢Åé</vt:lpstr>
      <vt:lpstr>Stream</vt:lpstr>
      <vt:lpstr>Default Design</vt:lpstr>
      <vt:lpstr>Microsoft Photo Editor 3.0 Photo</vt:lpstr>
      <vt:lpstr>Case study</vt:lpstr>
      <vt:lpstr>Evaluation</vt:lpstr>
      <vt:lpstr>Slide 3</vt:lpstr>
      <vt:lpstr>Slide 4</vt:lpstr>
      <vt:lpstr>Positive Risk Factors for CHD ACSM (2006) </vt:lpstr>
      <vt:lpstr>Slide 6</vt:lpstr>
      <vt:lpstr>Initial Risk Stratification</vt:lpstr>
      <vt:lpstr>ACSM Recommendations for: (A) Medical Examination and Exercise Testing Prior to Participation, and  (B) Physician Supervision of Exercise Tests</vt:lpstr>
      <vt:lpstr>Hypertension and Exercise Position Stand (Evaluation)</vt:lpstr>
      <vt:lpstr>Questions</vt:lpstr>
      <vt:lpstr>Slide 11</vt:lpstr>
      <vt:lpstr>ACSM Recommendation for Hypertension</vt:lpstr>
      <vt:lpstr>Slide 13</vt:lpstr>
      <vt:lpstr>Slide 14</vt:lpstr>
      <vt:lpstr>Exercise Prescription</vt:lpstr>
      <vt:lpstr>Slide 16</vt:lpstr>
      <vt:lpstr>Hypertension and Exercise Position Stand</vt:lpstr>
      <vt:lpstr>Case Study</vt:lpstr>
      <vt:lpstr>Slide 19</vt:lpstr>
      <vt:lpstr>Slide 20</vt:lpstr>
      <vt:lpstr>Slide 21</vt:lpstr>
      <vt:lpstr>Medications</vt:lpstr>
      <vt:lpstr>Slide 23</vt:lpstr>
      <vt:lpstr>Exercise testing</vt:lpstr>
      <vt:lpstr>Exercise stress test</vt:lpstr>
      <vt:lpstr>Questions</vt:lpstr>
      <vt:lpstr>Exercise prescription</vt:lpstr>
      <vt:lpstr>Target hear rate zone</vt:lpstr>
      <vt:lpstr>Exercise Intensity –                    Concepts of METs and Ex HR</vt:lpstr>
      <vt:lpstr>Target VO2 </vt:lpstr>
      <vt:lpstr>Recommended work rate</vt:lpstr>
      <vt:lpstr>Slide 32</vt:lpstr>
      <vt:lpstr>Slide 33</vt:lpstr>
      <vt:lpstr>Slide 34</vt:lpstr>
      <vt:lpstr>Calculation of calories expenditure</vt:lpstr>
      <vt:lpstr>HR Responses During Exercise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fedlu_000</dc:creator>
  <cp:lastModifiedBy>fedluk70@gmail.com</cp:lastModifiedBy>
  <cp:revision>16</cp:revision>
  <dcterms:created xsi:type="dcterms:W3CDTF">2007-02-07T01:42:13Z</dcterms:created>
  <dcterms:modified xsi:type="dcterms:W3CDTF">2013-04-11T19:43:41Z</dcterms:modified>
</cp:coreProperties>
</file>