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10287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Spermatozoids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44196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 defTabSz="443991">
              <a:defRPr sz="1800"/>
            </a:pPr>
            <a:r>
              <a:rPr sz="2128"/>
              <a:t>Deep Learning and Visual Representations final course project.</a:t>
            </a:r>
            <a:endParaRPr sz="2128"/>
          </a:p>
          <a:p>
            <a:pPr lvl="0" defTabSz="443991">
              <a:defRPr sz="1800"/>
            </a:pPr>
            <a:endParaRPr i="1" sz="2280"/>
          </a:p>
          <a:p>
            <a:pPr lvl="0" defTabSz="443991">
              <a:defRPr sz="1800"/>
            </a:pPr>
            <a:r>
              <a:rPr i="1" sz="2280"/>
              <a:t>Fedor Chervinskii, Vitaly Pavlenko</a:t>
            </a:r>
          </a:p>
        </p:txBody>
      </p:sp>
      <p:sp>
        <p:nvSpPr>
          <p:cNvPr id="34" name="Shape 34"/>
          <p:cNvSpPr/>
          <p:nvPr/>
        </p:nvSpPr>
        <p:spPr>
          <a:xfrm>
            <a:off x="4996611" y="7588250"/>
            <a:ext cx="301157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Skoltech 2015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Acknowledgments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Victor Lempitsky and Skoltech CV group - supervision</a:t>
            </a:r>
            <a:endParaRPr sz="3600"/>
          </a:p>
          <a:p>
            <a:pPr lvl="0">
              <a:defRPr sz="1800"/>
            </a:pPr>
            <a:r>
              <a:rPr sz="3600"/>
              <a:t>Vasily Kantsler - data and task</a:t>
            </a:r>
            <a:endParaRPr sz="3600"/>
          </a:p>
          <a:p>
            <a:pPr lvl="0">
              <a:defRPr sz="1800"/>
            </a:pPr>
            <a:r>
              <a:rPr sz="3600"/>
              <a:t>Maté library (</a:t>
            </a:r>
            <a:r>
              <a:rPr sz="3400"/>
              <a:t>https://github.com/victorlempitsky/Mate</a:t>
            </a:r>
            <a:r>
              <a:rPr sz="3600"/>
              <a:t>) - implementation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Thank you!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body" idx="1"/>
          </p:nvPr>
        </p:nvSpPr>
        <p:spPr>
          <a:xfrm>
            <a:off x="952500" y="2686744"/>
            <a:ext cx="11099800" cy="1066804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Task - to detect single cell position and orientation.</a:t>
            </a:r>
          </a:p>
        </p:txBody>
      </p:sp>
      <p:sp>
        <p:nvSpPr>
          <p:cNvPr id="37" name="Shape 37"/>
          <p:cNvSpPr/>
          <p:nvPr/>
        </p:nvSpPr>
        <p:spPr>
          <a:xfrm>
            <a:off x="2793174" y="1301748"/>
            <a:ext cx="9967778" cy="1066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just">
              <a:defRPr sz="1800"/>
            </a:pPr>
            <a:r>
              <a:rPr sz="1600"/>
              <a:t>— A </a:t>
            </a:r>
            <a:r>
              <a:rPr b="1" sz="1600">
                <a:latin typeface="Helvetica"/>
                <a:ea typeface="Helvetica"/>
                <a:cs typeface="Helvetica"/>
                <a:sym typeface="Helvetica"/>
              </a:rPr>
              <a:t>spermatozoon</a:t>
            </a:r>
            <a:r>
              <a:rPr sz="1600"/>
              <a:t> (pronounced /ˌspɜrmætəˈzoʊən/, alternate spelling spermatozoön; plural </a:t>
            </a:r>
            <a:r>
              <a:rPr b="1" sz="1600">
                <a:latin typeface="Helvetica"/>
                <a:ea typeface="Helvetica"/>
                <a:cs typeface="Helvetica"/>
                <a:sym typeface="Helvetica"/>
              </a:rPr>
              <a:t>spermatozoa</a:t>
            </a:r>
            <a:r>
              <a:rPr sz="1600"/>
              <a:t>; from Ancient Greek: σπέρμα "seed" and Ancient Greek: ζῷον "living being") is a motile sperm cell, or moving form of the haploid cell that is the male gamete. A spermatozoon joins an ovum to form a zygote. (A zygote is a single cell, with a complete set of chromosomes, that normally develops into an embryo.)</a:t>
            </a:r>
          </a:p>
        </p:txBody>
      </p:sp>
      <p:sp>
        <p:nvSpPr>
          <p:cNvPr id="38" name="Shape 38"/>
          <p:cNvSpPr/>
          <p:nvPr/>
        </p:nvSpPr>
        <p:spPr>
          <a:xfrm>
            <a:off x="2918637" y="444500"/>
            <a:ext cx="3281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from Wikipedia:</a:t>
            </a:r>
          </a:p>
        </p:txBody>
      </p:sp>
      <p:pic>
        <p:nvPicPr>
          <p:cNvPr id="39" name="C001H001S00010000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100" y="3601963"/>
            <a:ext cx="5590208" cy="559020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20000" y="3975100"/>
            <a:ext cx="4597400" cy="459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5848" y="3558579"/>
            <a:ext cx="2948435" cy="2900810"/>
          </a:xfrm>
          <a:prstGeom prst="rect">
            <a:avLst/>
          </a:prstGeom>
        </p:spPr>
      </p:pic>
      <p:pic>
        <p:nvPicPr>
          <p:cNvPr id="43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1192502">
            <a:off x="3617049" y="5464808"/>
            <a:ext cx="4079194" cy="352235"/>
          </a:xfrm>
          <a:prstGeom prst="rect">
            <a:avLst/>
          </a:prstGeom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" grpId="3"/>
      <p:bldP build="whole" bldLvl="1" animBg="1" rev="0" advAuto="0" spid="41" grpId="1"/>
      <p:bldP build="whole" bldLvl="1" animBg="1" rev="0" advAuto="0" spid="43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/>
            </a:pPr>
            <a:r>
              <a:rPr sz="8000"/>
              <a:t>Workflow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952500" y="2603500"/>
            <a:ext cx="9116368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label patches</a:t>
            </a:r>
            <a:endParaRPr sz="3600"/>
          </a:p>
          <a:p>
            <a:pPr lvl="0">
              <a:defRPr sz="1800"/>
            </a:pPr>
            <a:r>
              <a:rPr sz="3600"/>
              <a:t>augment the data</a:t>
            </a:r>
            <a:endParaRPr sz="3600"/>
          </a:p>
          <a:p>
            <a:pPr lvl="0">
              <a:defRPr sz="1800"/>
            </a:pPr>
            <a:r>
              <a:rPr sz="3600"/>
              <a:t>train CNN to detect single cell on a patch</a:t>
            </a:r>
            <a:endParaRPr sz="3600"/>
          </a:p>
          <a:p>
            <a:pPr lvl="0">
              <a:defRPr sz="1800"/>
            </a:pPr>
            <a:r>
              <a:rPr sz="3600"/>
              <a:t>train another CNN to distinguish different orientations</a:t>
            </a:r>
            <a:endParaRPr sz="3600"/>
          </a:p>
          <a:p>
            <a:pPr lvl="0">
              <a:defRPr sz="1800"/>
            </a:pPr>
            <a:r>
              <a:rPr sz="3600"/>
              <a:t>evaluate performance on raw images with a lot of cells</a:t>
            </a:r>
          </a:p>
        </p:txBody>
      </p:sp>
      <p:pic>
        <p:nvPicPr>
          <p:cNvPr id="48" name="C001H001S0001000001_1_label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22504" y="400050"/>
            <a:ext cx="4791695" cy="3952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Screen Shot 2015-05-29 at 03.08.0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33150" y="4146550"/>
            <a:ext cx="1104900" cy="1104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Architecture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952500" y="6731000"/>
            <a:ext cx="11099800" cy="2159000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Hint: we can implement fully connected layer as convolutional with  </a:t>
            </a: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n1</a:t>
            </a:r>
            <a:r>
              <a:rPr sz="3600"/>
              <a:t> 1x1 filters</a:t>
            </a:r>
          </a:p>
        </p:txBody>
      </p:sp>
      <p:pic>
        <p:nvPicPr>
          <p:cNvPr id="53" name="CNNArchitectur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4600" y="2749550"/>
            <a:ext cx="7975600" cy="3086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body" idx="1"/>
          </p:nvPr>
        </p:nvSpPr>
        <p:spPr>
          <a:xfrm>
            <a:off x="863600" y="3340819"/>
            <a:ext cx="2029272" cy="1331765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800"/>
              <a:t>Training:</a:t>
            </a:r>
          </a:p>
        </p:txBody>
      </p:sp>
      <p:sp>
        <p:nvSpPr>
          <p:cNvPr id="56" name="Shape 56"/>
          <p:cNvSpPr/>
          <p:nvPr/>
        </p:nvSpPr>
        <p:spPr>
          <a:xfrm>
            <a:off x="863600" y="4948237"/>
            <a:ext cx="1871068" cy="1331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marL="342900" indent="-342900" algn="l">
              <a:spcBef>
                <a:spcPts val="3200"/>
              </a:spcBef>
              <a:buSzPct val="75000"/>
              <a:buChar char="•"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800"/>
              <a:t>Testing:</a:t>
            </a:r>
          </a:p>
        </p:txBody>
      </p:sp>
      <p:pic>
        <p:nvPicPr>
          <p:cNvPr id="57" name="Screen Shot 2015-05-29 at 03.08.0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61050" y="3454251"/>
            <a:ext cx="1104900" cy="1104901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7509673" y="3897213"/>
            <a:ext cx="728663" cy="218977"/>
          </a:xfrm>
          <a:prstGeom prst="rightArrow">
            <a:avLst>
              <a:gd name="adj1" fmla="val 51486"/>
              <a:gd name="adj2" fmla="val 144971"/>
            </a:avLst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59" name="Shape 59"/>
          <p:cNvSpPr/>
          <p:nvPr/>
        </p:nvSpPr>
        <p:spPr>
          <a:xfrm>
            <a:off x="8608505" y="3740001"/>
            <a:ext cx="35533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vector(1, 2) : [0.9 0.1]</a:t>
            </a:r>
          </a:p>
        </p:txBody>
      </p:sp>
      <p:sp>
        <p:nvSpPr>
          <p:cNvPr id="60" name="Shape 60"/>
          <p:cNvSpPr/>
          <p:nvPr/>
        </p:nvSpPr>
        <p:spPr>
          <a:xfrm>
            <a:off x="2797393" y="3740001"/>
            <a:ext cx="280970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matrix(29, 29) :</a:t>
            </a:r>
          </a:p>
        </p:txBody>
      </p:sp>
      <p:sp>
        <p:nvSpPr>
          <p:cNvPr id="61" name="Shape 61"/>
          <p:cNvSpPr/>
          <p:nvPr/>
        </p:nvSpPr>
        <p:spPr>
          <a:xfrm>
            <a:off x="2797393" y="5347419"/>
            <a:ext cx="334821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matrix(1024, 1024) :</a:t>
            </a:r>
          </a:p>
        </p:txBody>
      </p:sp>
      <p:sp>
        <p:nvSpPr>
          <p:cNvPr id="62" name="Shape 62"/>
          <p:cNvSpPr/>
          <p:nvPr/>
        </p:nvSpPr>
        <p:spPr>
          <a:xfrm>
            <a:off x="8309773" y="5504631"/>
            <a:ext cx="728663" cy="218977"/>
          </a:xfrm>
          <a:prstGeom prst="rightArrow">
            <a:avLst>
              <a:gd name="adj1" fmla="val 51486"/>
              <a:gd name="adj2" fmla="val 144971"/>
            </a:avLst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63" name="Shape 63"/>
          <p:cNvSpPr/>
          <p:nvPr/>
        </p:nvSpPr>
        <p:spPr>
          <a:xfrm>
            <a:off x="9041250" y="5347419"/>
            <a:ext cx="334821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matrix(250, 250, 2)</a:t>
            </a:r>
          </a:p>
        </p:txBody>
      </p:sp>
      <p:pic>
        <p:nvPicPr>
          <p:cNvPr id="64" name="C001H001S000100000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2800" y="4815458"/>
            <a:ext cx="1597324" cy="1597323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/>
            </a:pPr>
            <a:r>
              <a:rPr sz="7440"/>
              <a:t>Convolutional architecture</a:t>
            </a:r>
          </a:p>
        </p:txBody>
      </p:sp>
      <p:sp>
        <p:nvSpPr>
          <p:cNvPr id="66" name="Shape 66"/>
          <p:cNvSpPr/>
          <p:nvPr/>
        </p:nvSpPr>
        <p:spPr>
          <a:xfrm>
            <a:off x="1965431" y="7245350"/>
            <a:ext cx="1053206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for orientation: matrix(250,250,num_orient_classes)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" grpId="7"/>
      <p:bldP build="whole" bldLvl="1" animBg="1" rev="0" advAuto="0" spid="55" grpId="1"/>
      <p:bldP build="whole" bldLvl="1" animBg="1" rev="0" advAuto="0" spid="58" grpId="4"/>
      <p:bldP build="whole" bldLvl="1" animBg="1" rev="0" advAuto="0" spid="59" grpId="5"/>
      <p:bldP build="whole" bldLvl="1" animBg="1" rev="0" advAuto="0" spid="60" grpId="2"/>
      <p:bldP build="whole" bldLvl="1" animBg="1" rev="0" advAuto="0" spid="64" grpId="8"/>
      <p:bldP build="whole" bldLvl="1" animBg="1" rev="0" advAuto="0" spid="57" grpId="3"/>
      <p:bldP build="whole" bldLvl="1" animBg="1" rev="0" advAuto="0" spid="62" grpId="9"/>
      <p:bldP build="whole" bldLvl="1" animBg="1" rev="0" advAuto="0" spid="63" grpId="10"/>
      <p:bldP build="whole" bldLvl="1" animBg="1" rev="0" advAuto="0" spid="66" grpId="11"/>
      <p:bldP build="whole" bldLvl="1" animBg="1" rev="0" advAuto="0" spid="56" grpId="6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35584" y="1441450"/>
            <a:ext cx="121336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Output: probability of a certain pixel to be a center of a cell</a:t>
            </a:r>
          </a:p>
        </p:txBody>
      </p:sp>
      <p:pic>
        <p:nvPicPr>
          <p:cNvPr id="69" name="Screen Shot 2015-05-29 at 04.04.5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9652" y="2344452"/>
            <a:ext cx="6385496" cy="6385496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5466841" y="538447"/>
            <a:ext cx="20711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Detection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5466841" y="538447"/>
            <a:ext cx="20711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Detection</a:t>
            </a:r>
          </a:p>
        </p:txBody>
      </p:sp>
      <p:pic>
        <p:nvPicPr>
          <p:cNvPr id="73" name="detection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46825"/>
            <a:ext cx="13004800" cy="5840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28143" y="1517650"/>
            <a:ext cx="1294851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600"/>
              <a:t>Output: probability of a certain pixel to be a center of a cell, </a:t>
            </a:r>
            <a:r>
              <a:rPr sz="2600" u="sng"/>
              <a:t>oriented by a certain angle</a:t>
            </a:r>
          </a:p>
        </p:txBody>
      </p:sp>
      <p:sp>
        <p:nvSpPr>
          <p:cNvPr id="76" name="Shape 76"/>
          <p:cNvSpPr/>
          <p:nvPr/>
        </p:nvSpPr>
        <p:spPr>
          <a:xfrm>
            <a:off x="3942308" y="538447"/>
            <a:ext cx="512018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Orientation classification</a:t>
            </a:r>
          </a:p>
        </p:txBody>
      </p:sp>
      <p:pic>
        <p:nvPicPr>
          <p:cNvPr id="77" name="spectru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69600" y="2844800"/>
            <a:ext cx="1270000" cy="12700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/>
        </p:nvSpPr>
        <p:spPr>
          <a:xfrm>
            <a:off x="10465180" y="4406900"/>
            <a:ext cx="187883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orientation map</a:t>
            </a:r>
          </a:p>
        </p:txBody>
      </p:sp>
      <p:sp>
        <p:nvSpPr>
          <p:cNvPr id="79" name="Shape 79"/>
          <p:cNvSpPr/>
          <p:nvPr/>
        </p:nvSpPr>
        <p:spPr>
          <a:xfrm flipV="1">
            <a:off x="11353800" y="3049540"/>
            <a:ext cx="468360" cy="46836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pic>
        <p:nvPicPr>
          <p:cNvPr id="80" name="Screen Shot 2015-05-29 at 10.14.1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09126" y="2590800"/>
            <a:ext cx="6386547" cy="6375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Results</a:t>
            </a:r>
          </a:p>
        </p:txBody>
      </p:sp>
      <p:pic>
        <p:nvPicPr>
          <p:cNvPr id="83" name="error4ori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9850" y="2768600"/>
            <a:ext cx="3805032" cy="2853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error1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79850" y="5787473"/>
            <a:ext cx="3805032" cy="2853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filters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62274" y="2768600"/>
            <a:ext cx="3805032" cy="2853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filters2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62274" y="5787473"/>
            <a:ext cx="3805032" cy="2853774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/>
        </p:nvSpPr>
        <p:spPr>
          <a:xfrm>
            <a:off x="729843" y="3871636"/>
            <a:ext cx="20455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4 classes</a:t>
            </a:r>
          </a:p>
        </p:txBody>
      </p:sp>
      <p:sp>
        <p:nvSpPr>
          <p:cNvPr id="88" name="Shape 88"/>
          <p:cNvSpPr/>
          <p:nvPr/>
        </p:nvSpPr>
        <p:spPr>
          <a:xfrm>
            <a:off x="602742" y="6890509"/>
            <a:ext cx="22997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10 classes</a:t>
            </a:r>
          </a:p>
        </p:txBody>
      </p:sp>
      <p:sp>
        <p:nvSpPr>
          <p:cNvPr id="89" name="Shape 89"/>
          <p:cNvSpPr/>
          <p:nvPr/>
        </p:nvSpPr>
        <p:spPr>
          <a:xfrm>
            <a:off x="3978304" y="8806346"/>
            <a:ext cx="28081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convergence</a:t>
            </a:r>
          </a:p>
        </p:txBody>
      </p:sp>
      <p:sp>
        <p:nvSpPr>
          <p:cNvPr id="90" name="Shape 90"/>
          <p:cNvSpPr/>
          <p:nvPr/>
        </p:nvSpPr>
        <p:spPr>
          <a:xfrm>
            <a:off x="7852779" y="8806346"/>
            <a:ext cx="38240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 conv layer filters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