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image" Target="../media/image5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dfs.semanticscholar.org/6dd3/7b57f3391b438fa588f98a1c2067365ae5ca.pdf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towardsdatascience.com/automatic-image-quality-assessment-in-python-391a6be52c11" TargetMode="External"/><Relationship Id="rId3" Type="http://schemas.openxmlformats.org/officeDocument/2006/relationships/hyperlink" Target="https://learnopencv.com/image-quality-assessment-brisque/" TargetMode="External"/><Relationship Id="rId4" Type="http://schemas.openxmlformats.org/officeDocument/2006/relationships/hyperlink" Target="https://pdfs.semanticscholar.org/6dd3/7b57f3391b438fa588f98a1c2067365ae5ca.pdf" TargetMode="External"/><Relationship Id="rId5" Type="http://schemas.openxmlformats.org/officeDocument/2006/relationships/hyperlink" Target="https://live.ece.utexas.edu/publications/2011/am_asilomar_2011.pdf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mage Quality Assessment"/>
          <p:cNvSpPr/>
          <p:nvPr>
            <p:ph type="ctrTitle"/>
          </p:nvPr>
        </p:nvSpPr>
        <p:spPr>
          <a:xfrm>
            <a:off x="1600200" y="127000"/>
            <a:ext cx="10464800" cy="3302000"/>
          </a:xfrm>
          <a:prstGeom prst="rect">
            <a:avLst/>
          </a:prstGeom>
        </p:spPr>
        <p:txBody>
          <a:bodyPr/>
          <a:lstStyle>
            <a:lvl1pPr algn="l" defTabSz="457200">
              <a:defRPr sz="6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Image Quality Assessment</a:t>
            </a:r>
          </a:p>
        </p:txBody>
      </p:sp>
      <p:sp>
        <p:nvSpPr>
          <p:cNvPr id="120" name="Full-Reference…"/>
          <p:cNvSpPr/>
          <p:nvPr>
            <p:ph type="subTitle" idx="1"/>
          </p:nvPr>
        </p:nvSpPr>
        <p:spPr>
          <a:xfrm>
            <a:off x="1054100" y="2628900"/>
            <a:ext cx="11099800" cy="7213600"/>
          </a:xfrm>
          <a:prstGeom prst="rect">
            <a:avLst/>
          </a:prstGeom>
        </p:spPr>
        <p:txBody>
          <a:bodyPr anchor="ctr"/>
          <a:lstStyle/>
          <a:p>
            <a:pPr marL="444500" indent="-444500" algn="l">
              <a:spcBef>
                <a:spcPts val="4200"/>
              </a:spcBef>
              <a:buSzPct val="75000"/>
              <a:buChar char="•"/>
              <a:defRPr sz="3600"/>
            </a:pPr>
            <a:r>
              <a:t> Full-Reference</a:t>
            </a:r>
          </a:p>
          <a:p>
            <a:pPr marL="444500" indent="-444500" algn="l">
              <a:spcBef>
                <a:spcPts val="4200"/>
              </a:spcBef>
              <a:buSzPct val="75000"/>
              <a:buChar char="•"/>
              <a:defRPr sz="3600"/>
            </a:pPr>
            <a:r>
              <a:t> Reduced-Reference</a:t>
            </a:r>
          </a:p>
          <a:p>
            <a:pPr marL="444500" indent="-444500" algn="l">
              <a:spcBef>
                <a:spcPts val="4200"/>
              </a:spcBef>
              <a:buSzPct val="75000"/>
              <a:buChar char="•"/>
              <a:defRPr sz="3600"/>
            </a:pPr>
            <a:r>
              <a:t> Objective Blind or No-Reference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lind/Referenceless Image Spatial Quality Evaluator (BRISQUE)"/>
          <p:cNvSpPr/>
          <p:nvPr>
            <p:ph type="title"/>
          </p:nvPr>
        </p:nvSpPr>
        <p:spPr>
          <a:xfrm>
            <a:off x="1689100" y="1435100"/>
            <a:ext cx="10464800" cy="1422400"/>
          </a:xfrm>
          <a:prstGeom prst="rect">
            <a:avLst/>
          </a:prstGeom>
        </p:spPr>
        <p:txBody>
          <a:bodyPr/>
          <a:lstStyle>
            <a:lvl1pPr algn="l" defTabSz="457200">
              <a:defRPr sz="3600">
                <a:solidFill>
                  <a:srgbClr val="333333"/>
                </a:solidFill>
              </a:defRPr>
            </a:lvl1pPr>
          </a:lstStyle>
          <a:p>
            <a:pPr/>
            <a:r>
              <a:t>Blind/Referenceless Image Spatial Quality Evaluator (BRISQUE)</a:t>
            </a:r>
          </a:p>
        </p:txBody>
      </p:sp>
      <p:pic>
        <p:nvPicPr>
          <p:cNvPr id="123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" y="3594100"/>
            <a:ext cx="13004800" cy="4597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Шаг 1: Получение Natural Scene Statistics (NSS)"/>
          <p:cNvSpPr/>
          <p:nvPr/>
        </p:nvSpPr>
        <p:spPr>
          <a:xfrm>
            <a:off x="1519618" y="1326133"/>
            <a:ext cx="8689849" cy="1005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30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Шаг 1: Получение Natural Scene Statistics (NSS)</a:t>
            </a:r>
          </a:p>
        </p:txBody>
      </p:sp>
      <p:pic>
        <p:nvPicPr>
          <p:cNvPr id="126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2495550"/>
            <a:ext cx="9804400" cy="6540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Вычисляем коэффициенты Mean Substracted Contrast Normalization (MSCN)"/>
          <p:cNvSpPr/>
          <p:nvPr>
            <p:ph type="subTitle" sz="quarter" idx="1"/>
          </p:nvPr>
        </p:nvSpPr>
        <p:spPr>
          <a:xfrm>
            <a:off x="1155700" y="1930400"/>
            <a:ext cx="10464800" cy="1130300"/>
          </a:xfrm>
          <a:prstGeom prst="rect">
            <a:avLst/>
          </a:prstGeom>
        </p:spPr>
        <p:txBody>
          <a:bodyPr/>
          <a:lstStyle>
            <a:lvl1pPr algn="l" defTabSz="457200">
              <a:defRPr sz="30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Вычисляем коэффициенты Mean Substracted Contrast Normalization (MSCN)</a:t>
            </a:r>
          </a:p>
        </p:txBody>
      </p:sp>
      <p:pic>
        <p:nvPicPr>
          <p:cNvPr id="129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000" y="3117850"/>
            <a:ext cx="2608522" cy="60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57800" y="3086100"/>
            <a:ext cx="2030801" cy="632977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Попарные произведения соседних коэффициентов MSCN"/>
          <p:cNvSpPr/>
          <p:nvPr/>
        </p:nvSpPr>
        <p:spPr>
          <a:xfrm>
            <a:off x="1155700" y="4864100"/>
            <a:ext cx="10464800" cy="935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411479">
              <a:defRPr sz="2880">
                <a:solidFill>
                  <a:srgbClr val="2125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Попарные произведения соседних коэффициентов MSCN</a:t>
            </a:r>
          </a:p>
        </p:txBody>
      </p:sp>
      <p:pic>
        <p:nvPicPr>
          <p:cNvPr id="132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66900" y="6299200"/>
            <a:ext cx="381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3850" y="2527300"/>
            <a:ext cx="9160668" cy="6269659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Шаг 2: Вычисляем вектор признаков"/>
          <p:cNvSpPr/>
          <p:nvPr/>
        </p:nvSpPr>
        <p:spPr>
          <a:xfrm>
            <a:off x="2408427" y="1110233"/>
            <a:ext cx="6867145" cy="1005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30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Шаг 2: Вычисляем вектор признаков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Шаг 3: Prediction"/>
          <p:cNvSpPr/>
          <p:nvPr>
            <p:ph type="ctrTitle"/>
          </p:nvPr>
        </p:nvSpPr>
        <p:spPr>
          <a:xfrm>
            <a:off x="1270000" y="-368300"/>
            <a:ext cx="10464800" cy="3302000"/>
          </a:xfrm>
          <a:prstGeom prst="rect">
            <a:avLst/>
          </a:prstGeom>
        </p:spPr>
        <p:txBody>
          <a:bodyPr/>
          <a:lstStyle>
            <a:lvl1pPr algn="l" defTabSz="457200">
              <a:defRPr sz="30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Шаг 3: Prediction</a:t>
            </a:r>
          </a:p>
        </p:txBody>
      </p:sp>
      <p:sp>
        <p:nvSpPr>
          <p:cNvPr id="138" name="Тренируем SVR на            и предиктим на полученном векторе признаков"/>
          <p:cNvSpPr/>
          <p:nvPr>
            <p:ph type="subTitle" sz="quarter" idx="1"/>
          </p:nvPr>
        </p:nvSpPr>
        <p:spPr>
          <a:xfrm>
            <a:off x="1079500" y="307975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Тренируем SVR на            и предиктим на полученном векторе признаков</a:t>
            </a:r>
          </a:p>
        </p:txBody>
      </p:sp>
      <p:sp>
        <p:nvSpPr>
          <p:cNvPr id="139" name="TID2008"/>
          <p:cNvSpPr/>
          <p:nvPr/>
        </p:nvSpPr>
        <p:spPr>
          <a:xfrm>
            <a:off x="4891347" y="3194050"/>
            <a:ext cx="108850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2000" u="sng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Helvetica"/>
                <a:ea typeface="Helvetica"/>
                <a:cs typeface="Helvetica"/>
                <a:sym typeface="Helvetica"/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TID2008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Текстовый блок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750" y="2844800"/>
            <a:ext cx="10655300" cy="441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https://towardsdatascience.com/automatic-image-quality-assessment-in-python-391a6be52c1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 u="sng">
                <a:hlinkClick r:id="rId2" invalidUrl="" action="" tgtFrame="" tooltip="" history="1" highlightClick="0" endSnd="0"/>
              </a:rPr>
              <a:t>https://towardsdatascience.com/automatic-image-quality-assessment-in-python-391a6be52c11</a:t>
            </a:r>
          </a:p>
          <a:p>
            <a:pPr>
              <a:defRPr sz="2400"/>
            </a:pPr>
            <a:r>
              <a:rPr u="sng">
                <a:hlinkClick r:id="rId3" invalidUrl="" action="" tgtFrame="" tooltip="" history="1" highlightClick="0" endSnd="0"/>
              </a:rPr>
              <a:t>https://learnopencv.com/image-quality-assessment-brisque/</a:t>
            </a:r>
          </a:p>
          <a:p>
            <a:pPr>
              <a:defRPr sz="2400"/>
            </a:pPr>
            <a:r>
              <a:t>датасет TID2008 </a:t>
            </a:r>
            <a:r>
              <a:rPr u="sng">
                <a:hlinkClick r:id="rId4" invalidUrl="" action="" tgtFrame="" tooltip="" history="1" highlightClick="0" endSnd="0"/>
              </a:rPr>
              <a:t>https://pdfs.semanticscholar.org/6dd3/7b57f3391b438fa588f98a1c2067365ae5ca.pdf</a:t>
            </a:r>
          </a:p>
          <a:p>
            <a:pPr>
              <a:defRPr sz="2400"/>
            </a:pPr>
            <a:r>
              <a:rPr u="sng">
                <a:hlinkClick r:id="rId5" invalidUrl="" action="" tgtFrame="" tooltip="" history="1" highlightClick="0" endSnd="0"/>
              </a:rPr>
              <a:t>https://live.ece.utexas.edu/publications/2011/am_asilomar_2011.pdf</a:t>
            </a:r>
          </a:p>
        </p:txBody>
      </p:sp>
      <p:sp>
        <p:nvSpPr>
          <p:cNvPr id="145" name="Источники"/>
          <p:cNvSpPr/>
          <p:nvPr/>
        </p:nvSpPr>
        <p:spPr>
          <a:xfrm>
            <a:off x="1270000" y="13462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457200">
              <a:defRPr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Источники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