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8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29626-65D3-4543-B709-CEB8DA0D69EB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FA528-22D5-412C-BD8D-6FEE7D6480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A41C6-61D1-4A0C-A1DE-BA5C700BE3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TMS_Power Point_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396536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A71C-A86E-475D-BCC7-46D700D8F933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81FA-97A0-49D6-B812-A7DEECC98F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9.jpeg"/><Relationship Id="rId3" Type="http://schemas.openxmlformats.org/officeDocument/2006/relationships/hyperlink" Target="http://creative.gettyimages.com/source/Search/5','2','" TargetMode="External"/><Relationship Id="rId7" Type="http://schemas.openxmlformats.org/officeDocument/2006/relationships/hyperlink" Target="http://creative.gettyimages.com/source/Search/10','2','" TargetMode="External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7.jpeg"/><Relationship Id="rId5" Type="http://schemas.openxmlformats.org/officeDocument/2006/relationships/hyperlink" Target="http://creative.gettyimages.com/source/Search/2','2','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hyperlink" Target="http://creative.gettyimages.com/source/Search/34','1','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t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19.jpeg"/><Relationship Id="rId26" Type="http://schemas.openxmlformats.org/officeDocument/2006/relationships/image" Target="../media/image26.png"/><Relationship Id="rId39" Type="http://schemas.openxmlformats.org/officeDocument/2006/relationships/image" Target="../media/image38.png"/><Relationship Id="rId21" Type="http://schemas.openxmlformats.org/officeDocument/2006/relationships/image" Target="../media/image21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jpeg"/><Relationship Id="rId7" Type="http://schemas.openxmlformats.org/officeDocument/2006/relationships/image" Target="http://www.bayercropscience.com/bayer/cropscience/cscms.nsf/files/NamingArea/$File/Logo.gif" TargetMode="Externa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png"/><Relationship Id="rId29" Type="http://schemas.openxmlformats.org/officeDocument/2006/relationships/image" Target="../media/image28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1.jpeg"/><Relationship Id="rId37" Type="http://schemas.openxmlformats.org/officeDocument/2006/relationships/image" Target="../media/image36.png"/><Relationship Id="rId40" Type="http://schemas.openxmlformats.org/officeDocument/2006/relationships/image" Target="../media/image39.jpeg"/><Relationship Id="rId45" Type="http://schemas.openxmlformats.org/officeDocument/2006/relationships/image" Target="../media/image44.png"/><Relationship Id="rId5" Type="http://schemas.openxmlformats.org/officeDocument/2006/relationships/image" Target="http://www.interpipe.biz/img/lo.gif" TargetMode="External"/><Relationship Id="rId15" Type="http://schemas.openxmlformats.org/officeDocument/2006/relationships/hyperlink" Target="http://www.syngenta.ua/uk" TargetMode="External"/><Relationship Id="rId23" Type="http://schemas.openxmlformats.org/officeDocument/2006/relationships/image" Target="../media/image23.jpe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oleObject" Target="../embeddings/oleObject2.bin"/><Relationship Id="rId19" Type="http://schemas.openxmlformats.org/officeDocument/2006/relationships/hyperlink" Target="http://www.eridon-tech.com.ua/ua/" TargetMode="External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jpeg"/><Relationship Id="rId27" Type="http://schemas.openxmlformats.org/officeDocument/2006/relationships/hyperlink" Target="http://www.kws.com/" TargetMode="External"/><Relationship Id="rId30" Type="http://schemas.openxmlformats.org/officeDocument/2006/relationships/image" Target="../media/image29.png"/><Relationship Id="rId35" Type="http://schemas.openxmlformats.org/officeDocument/2006/relationships/image" Target="../media/image34.jpeg"/><Relationship Id="rId43" Type="http://schemas.openxmlformats.org/officeDocument/2006/relationships/image" Target="../media/image42.png"/><Relationship Id="rId8" Type="http://schemas.openxmlformats.org/officeDocument/2006/relationships/oleObject" Target="../embeddings/oleObject1.bin"/><Relationship Id="rId3" Type="http://schemas.openxmlformats.org/officeDocument/2006/relationships/image" Target="../media/image12.wmf"/><Relationship Id="rId12" Type="http://schemas.openxmlformats.org/officeDocument/2006/relationships/image" Target="../media/image15.png"/><Relationship Id="rId17" Type="http://schemas.openxmlformats.org/officeDocument/2006/relationships/image" Target="http://www.syngenta.ua/syn/assets/img/logos/syngenta.gif" TargetMode="External"/><Relationship Id="rId25" Type="http://schemas.openxmlformats.org/officeDocument/2006/relationships/image" Target="../media/image25.pn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png"/><Relationship Id="rId20" Type="http://schemas.openxmlformats.org/officeDocument/2006/relationships/image" Target="../media/image20.png"/><Relationship Id="rId41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rtificat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417416" cy="685799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539552" y="1628800"/>
            <a:ext cx="64807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 anchor="ctr"/>
          <a:lstStyle/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66"/>
                </a:solidFill>
              </a:rPr>
              <a:t>TMS International </a:t>
            </a:r>
            <a:r>
              <a:rPr lang="en-US" sz="4000" i="1" dirty="0">
                <a:solidFill>
                  <a:srgbClr val="000066"/>
                </a:solidFill>
              </a:rPr>
              <a:t>- </a:t>
            </a:r>
            <a:r>
              <a:rPr lang="ru-RU" sz="4000" i="1" dirty="0">
                <a:solidFill>
                  <a:srgbClr val="000066"/>
                </a:solidFill>
              </a:rPr>
              <a:t> международная консалтинговая,  </a:t>
            </a:r>
            <a:r>
              <a:rPr lang="ru-RU" sz="4000" i="1" dirty="0" err="1">
                <a:solidFill>
                  <a:srgbClr val="000066"/>
                </a:solidFill>
              </a:rPr>
              <a:t>тренинговая</a:t>
            </a:r>
            <a:r>
              <a:rPr lang="ru-RU" sz="4000" i="1" dirty="0">
                <a:solidFill>
                  <a:srgbClr val="000066"/>
                </a:solidFill>
              </a:rPr>
              <a:t> компания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55576" y="5229200"/>
            <a:ext cx="6336704" cy="1444488"/>
            <a:chOff x="1382" y="2968"/>
            <a:chExt cx="2449" cy="487"/>
          </a:xfrm>
        </p:grpSpPr>
        <p:pic>
          <p:nvPicPr>
            <p:cNvPr id="8" name="Picture 13" descr="200217771-001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2" y="2974"/>
              <a:ext cx="569" cy="481"/>
            </a:xfrm>
            <a:prstGeom prst="rect">
              <a:avLst/>
            </a:prstGeom>
            <a:noFill/>
          </p:spPr>
        </p:pic>
        <p:pic>
          <p:nvPicPr>
            <p:cNvPr id="14" name="Picture 17" descr="dksm00969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27" y="2968"/>
              <a:ext cx="704" cy="434"/>
            </a:xfrm>
            <a:prstGeom prst="rect">
              <a:avLst/>
            </a:prstGeom>
            <a:noFill/>
          </p:spPr>
        </p:pic>
        <p:pic>
          <p:nvPicPr>
            <p:cNvPr id="16" name="Picture 19" descr="200213874-001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82" y="2975"/>
              <a:ext cx="549" cy="479"/>
            </a:xfrm>
            <a:prstGeom prst="rect">
              <a:avLst/>
            </a:prstGeom>
            <a:noFill/>
          </p:spPr>
        </p:pic>
        <p:pic>
          <p:nvPicPr>
            <p:cNvPr id="17" name="Picture 20" descr="200204246-001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11" y="2968"/>
              <a:ext cx="650" cy="472"/>
            </a:xfrm>
            <a:prstGeom prst="rect">
              <a:avLst/>
            </a:prstGeom>
            <a:noFill/>
          </p:spPr>
        </p:pic>
      </p:grpSp>
      <p:pic>
        <p:nvPicPr>
          <p:cNvPr id="18" name="Рисунок 17" descr="young-businesswoman-thinking-about-futur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2492896"/>
            <a:ext cx="2051720" cy="1393992"/>
          </a:xfrm>
          <a:prstGeom prst="rect">
            <a:avLst/>
          </a:prstGeom>
        </p:spPr>
      </p:pic>
      <p:pic>
        <p:nvPicPr>
          <p:cNvPr id="19" name="Рисунок 18" descr="self-leader-manager-partnership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36296" y="1124744"/>
            <a:ext cx="2077380" cy="1384920"/>
          </a:xfrm>
          <a:prstGeom prst="rect">
            <a:avLst/>
          </a:prstGeom>
        </p:spPr>
      </p:pic>
      <p:pic>
        <p:nvPicPr>
          <p:cNvPr id="20" name="Рисунок 19" descr="bigstock-creative-team-meeting-at-offic-115193777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36296" y="3933056"/>
            <a:ext cx="2055598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Конкурентные преимущества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5157192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uk-UA" sz="8000" dirty="0">
                <a:solidFill>
                  <a:srgbClr val="002060"/>
                </a:solidFill>
              </a:rPr>
              <a:t>Все </a:t>
            </a:r>
            <a:r>
              <a:rPr lang="uk-UA" sz="8000" dirty="0" err="1">
                <a:solidFill>
                  <a:srgbClr val="002060"/>
                </a:solidFill>
              </a:rPr>
              <a:t>программы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en-US" sz="8000" b="1" dirty="0">
                <a:solidFill>
                  <a:srgbClr val="002060"/>
                </a:solidFill>
              </a:rPr>
              <a:t>TMS International</a:t>
            </a:r>
            <a:r>
              <a:rPr lang="uk-UA" sz="8000" b="1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имеют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высокую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прикладную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направленность</a:t>
            </a:r>
            <a:r>
              <a:rPr lang="uk-UA" sz="8000" dirty="0">
                <a:solidFill>
                  <a:srgbClr val="002060"/>
                </a:solidFill>
              </a:rPr>
              <a:t> и </a:t>
            </a:r>
            <a:r>
              <a:rPr lang="uk-UA" sz="8000" dirty="0" err="1">
                <a:solidFill>
                  <a:srgbClr val="002060"/>
                </a:solidFill>
              </a:rPr>
              <a:t>ориентированы</a:t>
            </a:r>
            <a:r>
              <a:rPr lang="uk-UA" sz="8000" dirty="0">
                <a:solidFill>
                  <a:srgbClr val="002060"/>
                </a:solidFill>
              </a:rPr>
              <a:t> на </a:t>
            </a:r>
            <a:r>
              <a:rPr lang="uk-UA" sz="8000" dirty="0" err="1">
                <a:solidFill>
                  <a:srgbClr val="002060"/>
                </a:solidFill>
              </a:rPr>
              <a:t>достижение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четких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бизнес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целей</a:t>
            </a:r>
            <a:r>
              <a:rPr lang="uk-UA" sz="8000" dirty="0">
                <a:solidFill>
                  <a:srgbClr val="002060"/>
                </a:solidFill>
              </a:rPr>
              <a:t>. </a:t>
            </a:r>
            <a:endParaRPr lang="ru-RU" sz="8000" dirty="0">
              <a:solidFill>
                <a:srgbClr val="002060"/>
              </a:solidFill>
            </a:endParaRPr>
          </a:p>
          <a:p>
            <a:pPr lvl="0"/>
            <a:r>
              <a:rPr lang="uk-UA" sz="8000" dirty="0" err="1">
                <a:solidFill>
                  <a:srgbClr val="002060"/>
                </a:solidFill>
              </a:rPr>
              <a:t>Глубокое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b="1" dirty="0" err="1">
                <a:solidFill>
                  <a:srgbClr val="002060"/>
                </a:solidFill>
              </a:rPr>
              <a:t>понимание</a:t>
            </a:r>
            <a:r>
              <a:rPr lang="uk-UA" sz="8000" b="1" dirty="0">
                <a:solidFill>
                  <a:srgbClr val="002060"/>
                </a:solidFill>
              </a:rPr>
              <a:t> </a:t>
            </a:r>
            <a:r>
              <a:rPr lang="uk-UA" sz="8000" b="1" dirty="0" err="1">
                <a:solidFill>
                  <a:srgbClr val="002060"/>
                </a:solidFill>
              </a:rPr>
              <a:t>специфики</a:t>
            </a:r>
            <a:r>
              <a:rPr lang="uk-UA" sz="8000" b="1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различных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секторов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бизнеса</a:t>
            </a:r>
            <a:r>
              <a:rPr lang="uk-UA" sz="8000" dirty="0">
                <a:solidFill>
                  <a:srgbClr val="002060"/>
                </a:solidFill>
              </a:rPr>
              <a:t> нашими тренерами, а </a:t>
            </a:r>
            <a:r>
              <a:rPr lang="uk-UA" sz="8000" dirty="0" err="1">
                <a:solidFill>
                  <a:srgbClr val="002060"/>
                </a:solidFill>
              </a:rPr>
              <a:t>также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их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ru-RU" sz="8000" b="1" dirty="0">
                <a:solidFill>
                  <a:srgbClr val="002060"/>
                </a:solidFill>
              </a:rPr>
              <a:t>обширный опыт </a:t>
            </a:r>
            <a:r>
              <a:rPr lang="ru-RU" sz="8000" dirty="0">
                <a:solidFill>
                  <a:srgbClr val="002060"/>
                </a:solidFill>
              </a:rPr>
              <a:t>разработки и проведения тренингов-практикумов, позволяем нам успешно реализовывать комплексные проекты развития персонала. </a:t>
            </a:r>
            <a:endParaRPr lang="en-US" sz="8000" dirty="0">
              <a:solidFill>
                <a:srgbClr val="002060"/>
              </a:solidFill>
            </a:endParaRPr>
          </a:p>
          <a:p>
            <a:pPr lvl="0"/>
            <a:r>
              <a:rPr lang="ru-RU" sz="8000" dirty="0">
                <a:solidFill>
                  <a:srgbClr val="002060"/>
                </a:solidFill>
              </a:rPr>
              <a:t>Когда проводится программа развития сотрудников или серия тренингов-практикумов, мы обеспечиваем планомерный процесс обучения и развития участников благодаря тому, что:</a:t>
            </a:r>
          </a:p>
          <a:p>
            <a:pPr lvl="3"/>
            <a:r>
              <a:rPr lang="uk-UA" sz="7200" dirty="0" err="1">
                <a:solidFill>
                  <a:srgbClr val="002060"/>
                </a:solidFill>
              </a:rPr>
              <a:t>программы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всех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тренингов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имеют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единую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философию</a:t>
            </a:r>
            <a:r>
              <a:rPr lang="uk-UA" sz="7200" dirty="0">
                <a:solidFill>
                  <a:srgbClr val="002060"/>
                </a:solidFill>
              </a:rPr>
              <a:t>;</a:t>
            </a:r>
            <a:endParaRPr lang="ru-RU" sz="7200" dirty="0">
              <a:solidFill>
                <a:srgbClr val="002060"/>
              </a:solidFill>
            </a:endParaRPr>
          </a:p>
          <a:p>
            <a:pPr lvl="3"/>
            <a:r>
              <a:rPr lang="uk-UA" sz="7200" dirty="0" err="1">
                <a:solidFill>
                  <a:srgbClr val="002060"/>
                </a:solidFill>
              </a:rPr>
              <a:t>тренинги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взаимодопляют</a:t>
            </a:r>
            <a:r>
              <a:rPr lang="uk-UA" sz="7200" dirty="0">
                <a:solidFill>
                  <a:srgbClr val="002060"/>
                </a:solidFill>
              </a:rPr>
              <a:t> и </a:t>
            </a:r>
            <a:r>
              <a:rPr lang="uk-UA" sz="7200" dirty="0" err="1">
                <a:solidFill>
                  <a:srgbClr val="002060"/>
                </a:solidFill>
              </a:rPr>
              <a:t>поддерживают</a:t>
            </a:r>
            <a:r>
              <a:rPr lang="uk-UA" sz="7200" dirty="0">
                <a:solidFill>
                  <a:srgbClr val="002060"/>
                </a:solidFill>
              </a:rPr>
              <a:t> друг друга;</a:t>
            </a:r>
            <a:endParaRPr lang="ru-RU" sz="7200" dirty="0">
              <a:solidFill>
                <a:srgbClr val="002060"/>
              </a:solidFill>
            </a:endParaRPr>
          </a:p>
          <a:p>
            <a:pPr lvl="3"/>
            <a:r>
              <a:rPr lang="uk-UA" sz="7200" dirty="0">
                <a:solidFill>
                  <a:srgbClr val="002060"/>
                </a:solidFill>
              </a:rPr>
              <a:t>у </a:t>
            </a:r>
            <a:r>
              <a:rPr lang="uk-UA" sz="7200" dirty="0" err="1">
                <a:solidFill>
                  <a:srgbClr val="002060"/>
                </a:solidFill>
              </a:rPr>
              <a:t>участников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формируется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ощущение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путешествия</a:t>
            </a:r>
            <a:r>
              <a:rPr lang="uk-UA" sz="7200" dirty="0">
                <a:solidFill>
                  <a:srgbClr val="002060"/>
                </a:solidFill>
              </a:rPr>
              <a:t> под. названим «</a:t>
            </a:r>
            <a:r>
              <a:rPr lang="uk-UA" sz="7200" dirty="0" err="1">
                <a:solidFill>
                  <a:srgbClr val="002060"/>
                </a:solidFill>
              </a:rPr>
              <a:t>развитие</a:t>
            </a:r>
            <a:r>
              <a:rPr lang="uk-UA" sz="7200" dirty="0">
                <a:solidFill>
                  <a:srgbClr val="002060"/>
                </a:solidFill>
              </a:rPr>
              <a:t>», а не </a:t>
            </a:r>
            <a:r>
              <a:rPr lang="uk-UA" sz="7200" dirty="0" err="1">
                <a:solidFill>
                  <a:srgbClr val="002060"/>
                </a:solidFill>
              </a:rPr>
              <a:t>участия</a:t>
            </a:r>
            <a:r>
              <a:rPr lang="uk-UA" sz="7200" dirty="0">
                <a:solidFill>
                  <a:srgbClr val="002060"/>
                </a:solidFill>
              </a:rPr>
              <a:t> в </a:t>
            </a:r>
            <a:r>
              <a:rPr lang="uk-UA" sz="7200" dirty="0" err="1">
                <a:solidFill>
                  <a:srgbClr val="002060"/>
                </a:solidFill>
              </a:rPr>
              <a:t>серии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разрозненных</a:t>
            </a:r>
            <a:r>
              <a:rPr lang="uk-UA" sz="7200" dirty="0">
                <a:solidFill>
                  <a:srgbClr val="002060"/>
                </a:solidFill>
              </a:rPr>
              <a:t> </a:t>
            </a:r>
            <a:r>
              <a:rPr lang="uk-UA" sz="7200" dirty="0" err="1">
                <a:solidFill>
                  <a:srgbClr val="002060"/>
                </a:solidFill>
              </a:rPr>
              <a:t>модулей</a:t>
            </a:r>
            <a:r>
              <a:rPr lang="uk-UA" sz="7200" dirty="0">
                <a:solidFill>
                  <a:srgbClr val="002060"/>
                </a:solidFill>
              </a:rPr>
              <a:t>. </a:t>
            </a:r>
            <a:endParaRPr lang="ru-RU" sz="7200" dirty="0">
              <a:solidFill>
                <a:srgbClr val="002060"/>
              </a:solidFill>
            </a:endParaRPr>
          </a:p>
          <a:p>
            <a:pPr lvl="0"/>
            <a:r>
              <a:rPr lang="uk-UA" sz="8000" dirty="0" err="1">
                <a:solidFill>
                  <a:srgbClr val="002060"/>
                </a:solidFill>
              </a:rPr>
              <a:t>Лаборатория</a:t>
            </a:r>
            <a:r>
              <a:rPr lang="uk-UA" sz="8000" dirty="0">
                <a:solidFill>
                  <a:srgbClr val="002060"/>
                </a:solidFill>
              </a:rPr>
              <a:t> знаний </a:t>
            </a:r>
            <a:r>
              <a:rPr lang="uk-UA" sz="8000" dirty="0" err="1">
                <a:solidFill>
                  <a:srgbClr val="002060"/>
                </a:solidFill>
              </a:rPr>
              <a:t>международных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uk-UA" sz="8000" dirty="0" err="1">
                <a:solidFill>
                  <a:srgbClr val="002060"/>
                </a:solidFill>
              </a:rPr>
              <a:t>компаний</a:t>
            </a:r>
            <a:r>
              <a:rPr lang="uk-UA" sz="8000" dirty="0">
                <a:solidFill>
                  <a:srgbClr val="002060"/>
                </a:solidFill>
              </a:rPr>
              <a:t> </a:t>
            </a:r>
            <a:r>
              <a:rPr lang="en-US" sz="8000" b="1" dirty="0">
                <a:solidFill>
                  <a:srgbClr val="002060"/>
                </a:solidFill>
              </a:rPr>
              <a:t>TMS</a:t>
            </a:r>
            <a:r>
              <a:rPr lang="ru-RU" sz="8000" b="1" dirty="0">
                <a:solidFill>
                  <a:srgbClr val="002060"/>
                </a:solidFill>
              </a:rPr>
              <a:t> </a:t>
            </a:r>
            <a:r>
              <a:rPr lang="en-US" sz="8000" b="1" dirty="0">
                <a:solidFill>
                  <a:srgbClr val="002060"/>
                </a:solidFill>
              </a:rPr>
              <a:t>International </a:t>
            </a:r>
            <a:r>
              <a:rPr lang="ru-RU" sz="8000" b="1" dirty="0">
                <a:solidFill>
                  <a:srgbClr val="002060"/>
                </a:solidFill>
              </a:rPr>
              <a:t>и </a:t>
            </a:r>
            <a:r>
              <a:rPr lang="en-US" sz="8000" b="1" dirty="0">
                <a:solidFill>
                  <a:srgbClr val="002060"/>
                </a:solidFill>
              </a:rPr>
              <a:t>BTS</a:t>
            </a:r>
            <a:r>
              <a:rPr lang="ru-RU" sz="8000" b="1" dirty="0">
                <a:solidFill>
                  <a:srgbClr val="002060"/>
                </a:solidFill>
              </a:rPr>
              <a:t>  </a:t>
            </a:r>
            <a:r>
              <a:rPr lang="ru-RU" sz="8000" dirty="0">
                <a:solidFill>
                  <a:srgbClr val="002060"/>
                </a:solidFill>
              </a:rPr>
              <a:t>дает возможность доступа передовым технологиям и </a:t>
            </a:r>
            <a:r>
              <a:rPr lang="en-US" sz="8000" dirty="0">
                <a:solidFill>
                  <a:srgbClr val="002060"/>
                </a:solidFill>
              </a:rPr>
              <a:t>know-how</a:t>
            </a:r>
            <a:r>
              <a:rPr lang="ru-RU" sz="8000" dirty="0">
                <a:solidFill>
                  <a:srgbClr val="002060"/>
                </a:solidFill>
              </a:rPr>
              <a:t>.</a:t>
            </a:r>
          </a:p>
          <a:p>
            <a:pPr lvl="0"/>
            <a:r>
              <a:rPr lang="en-US" sz="8000" b="1" dirty="0">
                <a:solidFill>
                  <a:srgbClr val="002060"/>
                </a:solidFill>
              </a:rPr>
              <a:t>BTS</a:t>
            </a:r>
            <a:r>
              <a:rPr lang="ru-RU" sz="8000" b="1" dirty="0">
                <a:solidFill>
                  <a:srgbClr val="002060"/>
                </a:solidFill>
              </a:rPr>
              <a:t>  </a:t>
            </a:r>
            <a:r>
              <a:rPr lang="ru-RU" sz="8000" dirty="0">
                <a:solidFill>
                  <a:srgbClr val="002060"/>
                </a:solidFill>
              </a:rPr>
              <a:t>(</a:t>
            </a:r>
            <a:r>
              <a:rPr lang="en-US" sz="8000" dirty="0">
                <a:solidFill>
                  <a:srgbClr val="002060"/>
                </a:solidFill>
                <a:hlinkClick r:id="rId2"/>
              </a:rPr>
              <a:t>www.bts.com</a:t>
            </a:r>
            <a:r>
              <a:rPr lang="en-US" sz="8000" dirty="0">
                <a:solidFill>
                  <a:srgbClr val="002060"/>
                </a:solidFill>
              </a:rPr>
              <a:t> ) </a:t>
            </a:r>
            <a:r>
              <a:rPr lang="ru-RU" sz="8000" dirty="0">
                <a:solidFill>
                  <a:srgbClr val="002060"/>
                </a:solidFill>
              </a:rPr>
              <a:t>на протяжении 2012-17 </a:t>
            </a:r>
            <a:r>
              <a:rPr lang="ru-RU" sz="8000" dirty="0" err="1">
                <a:solidFill>
                  <a:srgbClr val="002060"/>
                </a:solidFill>
              </a:rPr>
              <a:t>гг</a:t>
            </a:r>
            <a:r>
              <a:rPr lang="en-US" sz="8000" dirty="0">
                <a:solidFill>
                  <a:srgbClr val="002060"/>
                </a:solidFill>
              </a:rPr>
              <a:t>.</a:t>
            </a:r>
            <a:r>
              <a:rPr lang="ru-RU" sz="8000" dirty="0">
                <a:solidFill>
                  <a:srgbClr val="002060"/>
                </a:solidFill>
              </a:rPr>
              <a:t> входит в </a:t>
            </a:r>
            <a:r>
              <a:rPr lang="ru-RU" sz="8000" b="1" dirty="0">
                <a:solidFill>
                  <a:srgbClr val="002060"/>
                </a:solidFill>
              </a:rPr>
              <a:t>топ 20 </a:t>
            </a:r>
            <a:r>
              <a:rPr lang="ru-RU" sz="8000" dirty="0">
                <a:solidFill>
                  <a:srgbClr val="002060"/>
                </a:solidFill>
              </a:rPr>
              <a:t>лучших </a:t>
            </a:r>
            <a:r>
              <a:rPr lang="ru-RU" sz="8000" dirty="0" err="1">
                <a:solidFill>
                  <a:srgbClr val="002060"/>
                </a:solidFill>
              </a:rPr>
              <a:t>тренинговых</a:t>
            </a:r>
            <a:r>
              <a:rPr lang="ru-RU" sz="8000" dirty="0">
                <a:solidFill>
                  <a:srgbClr val="002060"/>
                </a:solidFill>
              </a:rPr>
              <a:t> компаний в США . </a:t>
            </a:r>
            <a:r>
              <a:rPr lang="en-GB" sz="8000" dirty="0" err="1">
                <a:solidFill>
                  <a:srgbClr val="002060"/>
                </a:solidFill>
              </a:rPr>
              <a:t>Это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подтверждает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качество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подготовки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трене</a:t>
            </a:r>
            <a:r>
              <a:rPr lang="ru-RU" sz="8000" dirty="0">
                <a:solidFill>
                  <a:srgbClr val="002060"/>
                </a:solidFill>
              </a:rPr>
              <a:t>ров, консультантов</a:t>
            </a:r>
            <a:r>
              <a:rPr lang="en-US" sz="8000" dirty="0">
                <a:solidFill>
                  <a:srgbClr val="002060"/>
                </a:solidFill>
              </a:rPr>
              <a:t> BTS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по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всему</a:t>
            </a:r>
            <a:r>
              <a:rPr lang="en-GB" sz="8000" dirty="0">
                <a:solidFill>
                  <a:srgbClr val="002060"/>
                </a:solidFill>
              </a:rPr>
              <a:t> </a:t>
            </a:r>
            <a:r>
              <a:rPr lang="en-GB" sz="8000" dirty="0" err="1">
                <a:solidFill>
                  <a:srgbClr val="002060"/>
                </a:solidFill>
              </a:rPr>
              <a:t>миру</a:t>
            </a:r>
            <a:r>
              <a:rPr lang="en-GB" sz="8000" dirty="0">
                <a:solidFill>
                  <a:srgbClr val="002060"/>
                </a:solidFill>
              </a:rPr>
              <a:t>. </a:t>
            </a:r>
            <a:endParaRPr lang="ru-RU" sz="8000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1979712" y="1052736"/>
            <a:ext cx="5976664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rgbClr val="3333CC"/>
                </a:solidFill>
                <a:latin typeface="Verdana" pitchFamily="34" charset="0"/>
              </a:rPr>
              <a:t>    </a:t>
            </a:r>
            <a:r>
              <a:rPr lang="ru-RU" sz="2800" b="1" dirty="0">
                <a:solidFill>
                  <a:srgbClr val="FF0000"/>
                </a:solidFill>
                <a:latin typeface="Verdana" pitchFamily="34" charset="0"/>
              </a:rPr>
              <a:t>Среди наших клиентов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24944"/>
            <a:ext cx="152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http://www.interpipe.biz/img/lo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835696" y="2924944"/>
            <a:ext cx="56038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2" name="Picture 16" descr="Bayer CropScience is one of the worldґs leading innovative enterprises in crop protection, seeds, biotechnology and non-agricultural pest control. Bayer CropScience is best placed to make a significant contribution to the implementation of Sustainable Agriculture.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2771800" y="2996952"/>
            <a:ext cx="2000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30"/>
          <p:cNvGraphicFramePr>
            <a:graphicFrameLocks noChangeAspect="1"/>
          </p:cNvGraphicFramePr>
          <p:nvPr/>
        </p:nvGraphicFramePr>
        <p:xfrm>
          <a:off x="7812360" y="1556792"/>
          <a:ext cx="9604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8" imgW="5403048" imgH="2697714" progId="">
                  <p:embed/>
                </p:oleObj>
              </mc:Choice>
              <mc:Fallback>
                <p:oleObj r:id="rId8" imgW="5403048" imgH="2697714" progId="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057"/>
                      <a:stretch>
                        <a:fillRect/>
                      </a:stretch>
                    </p:blipFill>
                    <p:spPr bwMode="auto">
                      <a:xfrm>
                        <a:off x="7812360" y="1556792"/>
                        <a:ext cx="9604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3"/>
          <p:cNvGraphicFramePr>
            <a:graphicFrameLocks noGrp="1" noChangeAspect="1"/>
          </p:cNvGraphicFramePr>
          <p:nvPr>
            <p:ph sz="half" idx="2"/>
          </p:nvPr>
        </p:nvGraphicFramePr>
        <p:xfrm>
          <a:off x="3995936" y="1628800"/>
          <a:ext cx="15367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10" imgW="1905266" imgH="666667" progId="">
                  <p:embed/>
                </p:oleObj>
              </mc:Choice>
              <mc:Fallback>
                <p:oleObj r:id="rId10" imgW="1905266" imgH="666667" progId="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28800"/>
                        <a:ext cx="15367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16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2924944"/>
            <a:ext cx="5794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169" descr="actavis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3068960"/>
            <a:ext cx="1216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173" descr="logo_monsant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7544" y="2348880"/>
            <a:ext cx="14398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8" name="logo" descr="Syngenta">
            <a:hlinkClick r:id="rId15"/>
          </p:cNvPr>
          <p:cNvPicPr>
            <a:picLocks noChangeAspect="1" noChangeArrowheads="1"/>
          </p:cNvPicPr>
          <p:nvPr/>
        </p:nvPicPr>
        <p:blipFill>
          <a:blip r:embed="rId16" r:link="rId17" cstate="print"/>
          <a:srcRect/>
          <a:stretch>
            <a:fillRect/>
          </a:stretch>
        </p:blipFill>
        <p:spPr bwMode="auto">
          <a:xfrm>
            <a:off x="6084168" y="1700808"/>
            <a:ext cx="10874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0" name="Picture 179" descr="agco_logo_187_25mm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11760" y="2276872"/>
            <a:ext cx="957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5" name="Picture 191" descr="logo_ua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B3C618"/>
              </a:clrFrom>
              <a:clrTo>
                <a:srgbClr val="B3C618">
                  <a:alpha val="0"/>
                </a:srgbClr>
              </a:clrTo>
            </a:clrChange>
          </a:blip>
          <a:srcRect l="2916" t="21860" r="28751" b="12318"/>
          <a:stretch>
            <a:fillRect/>
          </a:stretch>
        </p:blipFill>
        <p:spPr bwMode="auto">
          <a:xfrm>
            <a:off x="5436096" y="4077072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6" name="Picture 19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403648" y="4077072"/>
            <a:ext cx="936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4283968" y="3933056"/>
            <a:ext cx="790575" cy="504825"/>
            <a:chOff x="1973" y="3543"/>
            <a:chExt cx="635" cy="383"/>
          </a:xfrm>
        </p:grpSpPr>
        <p:pic>
          <p:nvPicPr>
            <p:cNvPr id="3112" name="Picture 199" descr="logo_2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1973" y="3748"/>
              <a:ext cx="63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3" name="Picture 200" descr="logo_1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1973" y="3543"/>
              <a:ext cx="635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11" name="Picture 146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699792" y="4077072"/>
            <a:ext cx="122396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Group 30"/>
          <p:cNvGrpSpPr>
            <a:grpSpLocks/>
          </p:cNvGrpSpPr>
          <p:nvPr/>
        </p:nvGrpSpPr>
        <p:grpSpPr bwMode="auto">
          <a:xfrm>
            <a:off x="323528" y="4797152"/>
            <a:ext cx="720080" cy="432047"/>
            <a:chOff x="1708" y="12242"/>
            <a:chExt cx="2610" cy="1980"/>
          </a:xfrm>
        </p:grpSpPr>
        <p:pic>
          <p:nvPicPr>
            <p:cNvPr id="44" name="Picture 31"/>
            <p:cNvPicPr>
              <a:picLocks noChangeAspect="1" noChangeArrowheads="1"/>
            </p:cNvPicPr>
            <p:nvPr/>
          </p:nvPicPr>
          <p:blipFill>
            <a:blip r:embed="rId25" cstate="print"/>
            <a:srcRect l="14462" r="15376" b="7751"/>
            <a:stretch>
              <a:fillRect/>
            </a:stretch>
          </p:blipFill>
          <p:spPr bwMode="auto">
            <a:xfrm>
              <a:off x="1708" y="13627"/>
              <a:ext cx="2610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32"/>
            <p:cNvPicPr>
              <a:picLocks noChangeAspect="1" noChangeArrowheads="1"/>
            </p:cNvPicPr>
            <p:nvPr/>
          </p:nvPicPr>
          <p:blipFill>
            <a:blip r:embed="rId26" cstate="print"/>
            <a:srcRect l="14462" r="15376"/>
            <a:stretch>
              <a:fillRect/>
            </a:stretch>
          </p:blipFill>
          <p:spPr bwMode="auto">
            <a:xfrm>
              <a:off x="1708" y="12242"/>
              <a:ext cx="2610" cy="1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" name="Picture 5" descr="imaged3526e">
            <a:hlinkClick r:id="rId27"/>
          </p:cNvPr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95536" y="3933056"/>
            <a:ext cx="43204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Рисунок 3" descr="2 ukr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851920" y="2348880"/>
            <a:ext cx="1555626" cy="33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3" descr="Logga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940152" y="2276872"/>
            <a:ext cx="874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Рисунок 1" descr="cid:image002.png@01D0BE0F.AAD4E410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059832" y="4941168"/>
            <a:ext cx="1152128" cy="30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Рисунок 50" descr="billa_logo.JP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355976" y="4941168"/>
            <a:ext cx="864096" cy="308482"/>
          </a:xfrm>
          <a:prstGeom prst="rect">
            <a:avLst/>
          </a:prstGeom>
        </p:spPr>
      </p:pic>
      <p:pic>
        <p:nvPicPr>
          <p:cNvPr id="3082" name="Picture 10" descr="Результат пошуку зображень за запитом &quot;logo cargill&quot;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5436096" y="4725144"/>
            <a:ext cx="958206" cy="576064"/>
          </a:xfrm>
          <a:prstGeom prst="rect">
            <a:avLst/>
          </a:prstGeom>
          <a:noFill/>
        </p:spPr>
      </p:pic>
      <p:sp>
        <p:nvSpPr>
          <p:cNvPr id="3086" name="AutoShape 14" descr="https://www.epam-group.ru/content/dam/epam/global/EPAM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8" name="Picture 16" descr="Результат пошуку зображень за запитом &quot;logo epam&quot;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6516216" y="4797152"/>
            <a:ext cx="1146820" cy="598857"/>
          </a:xfrm>
          <a:prstGeom prst="rect">
            <a:avLst/>
          </a:prstGeom>
          <a:noFill/>
        </p:spPr>
      </p:pic>
      <p:pic>
        <p:nvPicPr>
          <p:cNvPr id="4" name="Picture 17" descr="HqvGroup_Portraite_PMS534C_H880-0165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7812360" y="4653136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291475797178b4d15f0z82027400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67544" y="5805264"/>
            <a:ext cx="936104" cy="55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 descr="Результат пошуку зображень за запитом &quot;logo imerys&quot;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619672" y="5661248"/>
            <a:ext cx="1304915" cy="733495"/>
          </a:xfrm>
          <a:prstGeom prst="rect">
            <a:avLst/>
          </a:prstGeom>
          <a:noFill/>
        </p:spPr>
      </p:pic>
      <p:pic>
        <p:nvPicPr>
          <p:cNvPr id="6" name="m_-3039837849387490218_x0000_i1032" descr="cid:image004.jpg@01D2F665.8B4D8990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3275856" y="5661248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Vodafone.png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4355976" y="5661248"/>
            <a:ext cx="913948" cy="648072"/>
          </a:xfrm>
          <a:prstGeom prst="rect">
            <a:avLst/>
          </a:prstGeom>
          <a:noFill/>
        </p:spPr>
      </p:pic>
      <p:sp>
        <p:nvSpPr>
          <p:cNvPr id="8" name="AutoShape 23" descr="Результат пошуку зображень за запитом &quot;logo nest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5" descr="Пов’язане зображення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5364088" y="5373216"/>
            <a:ext cx="1766250" cy="1176323"/>
          </a:xfrm>
          <a:prstGeom prst="rect">
            <a:avLst/>
          </a:prstGeom>
          <a:noFill/>
        </p:spPr>
      </p:pic>
      <p:pic>
        <p:nvPicPr>
          <p:cNvPr id="10" name="Picture 27" descr="Результат пошуку зображень за запитом &quot;otp bank logo&quot;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267744" y="1628800"/>
            <a:ext cx="1401788" cy="444470"/>
          </a:xfrm>
          <a:prstGeom prst="rect">
            <a:avLst/>
          </a:prstGeom>
          <a:noFill/>
        </p:spPr>
      </p:pic>
      <p:pic>
        <p:nvPicPr>
          <p:cNvPr id="11" name="Picture 29" descr="Пов’язане зображення"/>
          <p:cNvPicPr>
            <a:picLocks noChangeAspect="1" noChangeArrowheads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611560" y="1484784"/>
            <a:ext cx="1226468" cy="599137"/>
          </a:xfrm>
          <a:prstGeom prst="rect">
            <a:avLst/>
          </a:prstGeom>
          <a:noFill/>
        </p:spPr>
      </p:pic>
      <p:pic>
        <p:nvPicPr>
          <p:cNvPr id="12" name="Picture 1" descr="cid:image003.png@01D0C7BC.D0589630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7092280" y="5805264"/>
            <a:ext cx="17621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 descr="_1_0E6CC3CC0E6CBF900033A69CC2257EFB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7092280" y="3717032"/>
            <a:ext cx="17049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2" descr="cid:image001.png@01D2B35B.60D1E550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1331640" y="4797152"/>
            <a:ext cx="1714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" descr="untitled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7819053" y="2924944"/>
            <a:ext cx="132494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" descr="C:\Users\Carina\AppData\Local\Microsoft\Windows\Temporary Internet Files\Content.Outlook\EPJ962XK\ZEP Logo E.jp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00" y="2132856"/>
            <a:ext cx="1680600" cy="63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4"/>
          <p:cNvSpPr txBox="1">
            <a:spLocks noChangeArrowheads="1"/>
          </p:cNvSpPr>
          <p:nvPr/>
        </p:nvSpPr>
        <p:spPr bwMode="auto">
          <a:xfrm>
            <a:off x="467544" y="16288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Verdana" pitchFamily="34" charset="0"/>
              </a:rPr>
              <a:t>TMS International </a:t>
            </a:r>
            <a:r>
              <a:rPr lang="en-US" sz="2400" b="1" dirty="0">
                <a:solidFill>
                  <a:schemeClr val="accent2"/>
                </a:solidFill>
                <a:latin typeface="Verdana" pitchFamily="34" charset="0"/>
              </a:rPr>
              <a:t>- </a:t>
            </a:r>
            <a:r>
              <a:rPr lang="ru-RU" sz="1600" i="1" dirty="0">
                <a:solidFill>
                  <a:srgbClr val="000066"/>
                </a:solidFill>
              </a:rPr>
              <a:t>международная консалтинговая и </a:t>
            </a:r>
            <a:r>
              <a:rPr lang="ru-RU" sz="1600" i="1" dirty="0" err="1">
                <a:solidFill>
                  <a:srgbClr val="000066"/>
                </a:solidFill>
              </a:rPr>
              <a:t>тренинговая</a:t>
            </a:r>
            <a:r>
              <a:rPr lang="ru-RU" sz="1600" i="1" dirty="0">
                <a:solidFill>
                  <a:srgbClr val="000066"/>
                </a:solidFill>
              </a:rPr>
              <a:t> компания 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3528" y="3861048"/>
            <a:ext cx="8353053" cy="25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500"/>
              </a:spcBef>
              <a:buFont typeface="Arial" pitchFamily="34" charset="0"/>
              <a:buChar char="•"/>
              <a:defRPr/>
            </a:pPr>
            <a:r>
              <a:rPr lang="ru-RU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Мы предлагаем инновационные и практичные решения, которые вдохновляют людей на энергичную, эффективную работу для достижения целей компании.</a:t>
            </a:r>
          </a:p>
          <a:p>
            <a:pPr algn="l">
              <a:spcBef>
                <a:spcPts val="500"/>
              </a:spcBef>
              <a:buFont typeface="Arial" pitchFamily="34" charset="0"/>
              <a:buChar char="•"/>
              <a:defRPr/>
            </a:pPr>
            <a:r>
              <a:rPr lang="ru-RU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Мы помогаем объединить усилия всех в компании для осуществления трансформационных процессов и формирования корпоративной культуры и жизнестойкости организации.</a:t>
            </a:r>
          </a:p>
          <a:p>
            <a:pPr algn="l">
              <a:spcBef>
                <a:spcPts val="500"/>
              </a:spcBef>
              <a:buFont typeface="Arial" pitchFamily="34" charset="0"/>
              <a:buChar char="•"/>
              <a:defRPr/>
            </a:pPr>
            <a:r>
              <a:rPr lang="ru-RU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Мы помогаем совершенствоваться людям, а организациям – увеличивать свою ценность.</a:t>
            </a:r>
          </a:p>
          <a:p>
            <a:pPr algn="l">
              <a:spcBef>
                <a:spcPts val="500"/>
              </a:spcBef>
              <a:defRPr/>
            </a:pPr>
            <a:endParaRPr lang="ru-RU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55576" y="2420888"/>
            <a:ext cx="79708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solidFill>
                  <a:srgbClr val="000066"/>
                </a:solidFill>
              </a:rPr>
              <a:t>TMS International </a:t>
            </a:r>
            <a:r>
              <a:rPr lang="ru-RU" dirty="0">
                <a:solidFill>
                  <a:srgbClr val="000066"/>
                </a:solidFill>
              </a:rPr>
              <a:t>– это </a:t>
            </a:r>
            <a:r>
              <a:rPr lang="ru-RU" b="1" dirty="0">
                <a:solidFill>
                  <a:srgbClr val="FF0000"/>
                </a:solidFill>
              </a:rPr>
              <a:t>комплексная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консалтинговая и </a:t>
            </a:r>
            <a:r>
              <a:rPr lang="ru-RU" b="1" dirty="0" err="1">
                <a:solidFill>
                  <a:srgbClr val="FF0000"/>
                </a:solidFill>
              </a:rPr>
              <a:t>тренинговая</a:t>
            </a:r>
            <a:r>
              <a:rPr lang="ru-RU" b="1" dirty="0">
                <a:solidFill>
                  <a:srgbClr val="FF0000"/>
                </a:solidFill>
              </a:rPr>
              <a:t> поддержка</a:t>
            </a:r>
            <a:r>
              <a:rPr lang="ru-RU" b="1" dirty="0">
                <a:solidFill>
                  <a:srgbClr val="000066"/>
                </a:solidFill>
              </a:rPr>
              <a:t> развития Вашего бизнеса </a:t>
            </a:r>
            <a:r>
              <a:rPr lang="ru-RU" dirty="0">
                <a:solidFill>
                  <a:srgbClr val="000066"/>
                </a:solidFill>
              </a:rPr>
              <a:t>с использованием и адаптацией передовых достижений и технологий в области </a:t>
            </a:r>
            <a:r>
              <a:rPr lang="ru-RU" b="1" dirty="0">
                <a:solidFill>
                  <a:srgbClr val="000066"/>
                </a:solidFill>
              </a:rPr>
              <a:t>развития персонала </a:t>
            </a:r>
            <a:r>
              <a:rPr lang="ru-RU" dirty="0">
                <a:solidFill>
                  <a:srgbClr val="000066"/>
                </a:solidFill>
              </a:rPr>
              <a:t>и</a:t>
            </a:r>
            <a:r>
              <a:rPr lang="ru-RU" b="1" dirty="0">
                <a:solidFill>
                  <a:srgbClr val="000066"/>
                </a:solidFill>
              </a:rPr>
              <a:t> создания систем, направленных на повышение эффективности бизнеса</a:t>
            </a:r>
            <a:r>
              <a:rPr lang="ru-RU" dirty="0">
                <a:solidFill>
                  <a:srgbClr val="000066"/>
                </a:solidFill>
              </a:rPr>
              <a:t>.</a:t>
            </a:r>
            <a:endParaRPr lang="ru-RU" dirty="0">
              <a:solidFill>
                <a:srgbClr val="3333CC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399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51520" y="2333685"/>
            <a:ext cx="849694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Tahoma" pitchFamily="34" charset="0"/>
              </a:rPr>
              <a:t>1. </a:t>
            </a:r>
            <a:r>
              <a:rPr lang="ru-RU" b="1" dirty="0">
                <a:latin typeface="Tahoma" pitchFamily="34" charset="0"/>
              </a:rPr>
              <a:t>Этап </a:t>
            </a:r>
            <a:r>
              <a:rPr lang="ru-RU" b="1" i="1" u="sng" dirty="0">
                <a:solidFill>
                  <a:srgbClr val="FF3300"/>
                </a:solidFill>
                <a:latin typeface="Tahoma" pitchFamily="34" charset="0"/>
              </a:rPr>
              <a:t>Исследование и анализ</a:t>
            </a:r>
            <a:endParaRPr lang="en-US" b="1" i="1" u="sng" dirty="0">
              <a:solidFill>
                <a:srgbClr val="FF3300"/>
              </a:solidFill>
              <a:latin typeface="Tahoma" pitchFamily="34" charset="0"/>
            </a:endParaRPr>
          </a:p>
          <a:p>
            <a:pPr algn="l" eaLnBrk="0" hangingPunct="0"/>
            <a:r>
              <a:rPr lang="ru-RU" dirty="0"/>
              <a:t>Анализ текущей ситуации, постановка Целей и определение желаемых результатов</a:t>
            </a:r>
          </a:p>
          <a:p>
            <a:pPr algn="l" eaLnBrk="0" hangingPunct="0"/>
            <a:endParaRPr lang="ru-RU" dirty="0"/>
          </a:p>
          <a:p>
            <a:pPr algn="l" eaLnBrk="0" hangingPunct="0"/>
            <a:r>
              <a:rPr lang="en-US" b="1" dirty="0">
                <a:latin typeface="Tahoma" pitchFamily="34" charset="0"/>
              </a:rPr>
              <a:t>2. </a:t>
            </a:r>
            <a:r>
              <a:rPr lang="ru-RU" b="1" dirty="0">
                <a:latin typeface="Tahoma" pitchFamily="34" charset="0"/>
              </a:rPr>
              <a:t>Этап </a:t>
            </a:r>
            <a:r>
              <a:rPr lang="ru-RU" b="1" i="1" u="sng" dirty="0">
                <a:solidFill>
                  <a:srgbClr val="FF3300"/>
                </a:solidFill>
                <a:latin typeface="Tahoma" pitchFamily="34" charset="0"/>
              </a:rPr>
              <a:t>Планирование этапов проекта</a:t>
            </a:r>
            <a:endParaRPr lang="en-US" b="1" i="1" u="sng" dirty="0">
              <a:solidFill>
                <a:srgbClr val="FF3300"/>
              </a:solidFill>
              <a:latin typeface="Tahoma" pitchFamily="34" charset="0"/>
            </a:endParaRPr>
          </a:p>
          <a:p>
            <a:pPr algn="l" eaLnBrk="0" hangingPunct="0"/>
            <a:r>
              <a:rPr lang="ru-RU" dirty="0"/>
              <a:t>Формирование этапов проекта,</a:t>
            </a:r>
            <a:r>
              <a:rPr lang="en-US" dirty="0"/>
              <a:t> </a:t>
            </a:r>
            <a:r>
              <a:rPr lang="ru-RU" dirty="0"/>
              <a:t>планирование работ и ресурсов для достижения Целей</a:t>
            </a:r>
          </a:p>
          <a:p>
            <a:pPr algn="l" eaLnBrk="0" hangingPunct="0"/>
            <a:endParaRPr lang="ru-RU" b="1" dirty="0"/>
          </a:p>
          <a:p>
            <a:pPr algn="l" eaLnBrk="0" hangingPunct="0"/>
            <a:r>
              <a:rPr lang="en-US" b="1" dirty="0">
                <a:latin typeface="Tahoma" pitchFamily="34" charset="0"/>
              </a:rPr>
              <a:t>3. </a:t>
            </a:r>
            <a:r>
              <a:rPr lang="ru-RU" b="1" dirty="0">
                <a:latin typeface="Tahoma" pitchFamily="34" charset="0"/>
              </a:rPr>
              <a:t>Этап </a:t>
            </a:r>
            <a:r>
              <a:rPr lang="ru-RU" b="1" i="1" u="sng" dirty="0">
                <a:solidFill>
                  <a:srgbClr val="FF3300"/>
                </a:solidFill>
                <a:latin typeface="Tahoma" pitchFamily="34" charset="0"/>
              </a:rPr>
              <a:t>Реализация и внедрение решений</a:t>
            </a:r>
            <a:endParaRPr lang="en-US" b="1" dirty="0">
              <a:latin typeface="Tahoma" pitchFamily="34" charset="0"/>
            </a:endParaRPr>
          </a:p>
          <a:p>
            <a:pPr algn="l" eaLnBrk="0" hangingPunct="0"/>
            <a:r>
              <a:rPr lang="ru-RU" dirty="0"/>
              <a:t>Реализация проекта</a:t>
            </a:r>
            <a:r>
              <a:rPr lang="en-US" dirty="0"/>
              <a:t> –</a:t>
            </a:r>
            <a:r>
              <a:rPr lang="ru-RU" dirty="0"/>
              <a:t> консалтинг, </a:t>
            </a:r>
            <a:r>
              <a:rPr lang="en-US" dirty="0"/>
              <a:t>workshop, </a:t>
            </a:r>
            <a:r>
              <a:rPr lang="ru-RU" dirty="0"/>
              <a:t>тренинги – практикумы </a:t>
            </a:r>
          </a:p>
          <a:p>
            <a:pPr algn="l" eaLnBrk="0" hangingPunct="0"/>
            <a:endParaRPr lang="ru-RU" b="1" dirty="0"/>
          </a:p>
          <a:p>
            <a:pPr algn="l" eaLnBrk="0" hangingPunct="0"/>
            <a:r>
              <a:rPr lang="en-US" b="1" dirty="0">
                <a:latin typeface="Tahoma" pitchFamily="34" charset="0"/>
              </a:rPr>
              <a:t>4. </a:t>
            </a:r>
            <a:r>
              <a:rPr lang="ru-RU" b="1" dirty="0">
                <a:latin typeface="Tahoma" pitchFamily="34" charset="0"/>
              </a:rPr>
              <a:t>Этап </a:t>
            </a:r>
            <a:r>
              <a:rPr lang="ru-RU" b="1" i="1" u="sng" dirty="0">
                <a:solidFill>
                  <a:srgbClr val="FF3300"/>
                </a:solidFill>
                <a:latin typeface="Tahoma" pitchFamily="34" charset="0"/>
              </a:rPr>
              <a:t>Оптимизация процессов </a:t>
            </a:r>
            <a:endParaRPr lang="en-US" b="1" i="1" u="sng" dirty="0">
              <a:solidFill>
                <a:srgbClr val="FF3300"/>
              </a:solidFill>
              <a:latin typeface="Tahoma" pitchFamily="34" charset="0"/>
            </a:endParaRPr>
          </a:p>
          <a:p>
            <a:pPr algn="l" eaLnBrk="0" hangingPunct="0"/>
            <a:r>
              <a:rPr lang="ru-RU" dirty="0"/>
              <a:t>Адаптация и оптимизация процессов в организации, мониторинг, контроль</a:t>
            </a:r>
            <a:endParaRPr lang="en-US" dirty="0"/>
          </a:p>
          <a:p>
            <a:pPr algn="l" eaLnBrk="0" hangingPunct="0"/>
            <a:endParaRPr lang="ru-RU" b="1" dirty="0">
              <a:latin typeface="Tahoma" pitchFamily="34" charset="0"/>
            </a:endParaRPr>
          </a:p>
          <a:p>
            <a:pPr algn="l" eaLnBrk="0" hangingPunct="0"/>
            <a:r>
              <a:rPr lang="en-US" b="1" dirty="0">
                <a:latin typeface="Tahoma" pitchFamily="34" charset="0"/>
              </a:rPr>
              <a:t>5. </a:t>
            </a:r>
            <a:r>
              <a:rPr lang="ru-RU" b="1" dirty="0">
                <a:latin typeface="Tahoma" pitchFamily="34" charset="0"/>
              </a:rPr>
              <a:t>Этап </a:t>
            </a:r>
            <a:r>
              <a:rPr lang="ru-RU" b="1" i="1" u="sng" dirty="0">
                <a:solidFill>
                  <a:srgbClr val="FF3300"/>
                </a:solidFill>
                <a:latin typeface="Tahoma" pitchFamily="34" charset="0"/>
              </a:rPr>
              <a:t>Вдохновение и вовлечение  персонала</a:t>
            </a:r>
            <a:endParaRPr lang="en-US" b="1" i="1" u="sng" dirty="0">
              <a:solidFill>
                <a:srgbClr val="FF3300"/>
              </a:solidFill>
              <a:latin typeface="Tahoma" pitchFamily="34" charset="0"/>
            </a:endParaRPr>
          </a:p>
          <a:p>
            <a:pPr algn="l" eaLnBrk="0" hangingPunct="0"/>
            <a:r>
              <a:rPr lang="ru-RU" dirty="0"/>
              <a:t>Все процессы изменений проходят с максимальным вовлечением, принятием и вдохновением персонала компании</a:t>
            </a:r>
            <a:endParaRPr lang="ru-RU" dirty="0">
              <a:solidFill>
                <a:srgbClr val="3333CC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31640" y="1556792"/>
            <a:ext cx="72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>
                <a:solidFill>
                  <a:srgbClr val="000066"/>
                </a:solidFill>
              </a:rPr>
              <a:t> </a:t>
            </a:r>
            <a:r>
              <a:rPr lang="ru-RU" sz="2400" b="1" dirty="0">
                <a:solidFill>
                  <a:srgbClr val="3333CC"/>
                </a:solidFill>
              </a:rPr>
              <a:t>Наш консалтинговый подход базируется на 5</a:t>
            </a:r>
            <a:r>
              <a:rPr lang="en-US" sz="2400" b="1" dirty="0">
                <a:solidFill>
                  <a:srgbClr val="3333CC"/>
                </a:solidFill>
              </a:rPr>
              <a:t> </a:t>
            </a:r>
            <a:r>
              <a:rPr lang="ru-RU" sz="2400" b="1" dirty="0">
                <a:solidFill>
                  <a:srgbClr val="3333CC"/>
                </a:solidFill>
              </a:rPr>
              <a:t>этапах</a:t>
            </a:r>
            <a:endParaRPr lang="en-US" sz="24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15616" y="1340768"/>
            <a:ext cx="6810375" cy="609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144000" tIns="96508" rIns="0" bIns="0"/>
          <a:lstStyle/>
          <a:p>
            <a:r>
              <a:rPr lang="ru-RU" sz="2800" b="1" dirty="0">
                <a:solidFill>
                  <a:srgbClr val="FF3300"/>
                </a:solidFill>
              </a:rPr>
              <a:t>Области нашей компетенции и опыта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90600" y="2132856"/>
            <a:ext cx="8153400" cy="26638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144000" tIns="57143" rIns="0" bIns="0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ru-RU" sz="2400" dirty="0">
                <a:solidFill>
                  <a:srgbClr val="002060"/>
                </a:solidFill>
              </a:rPr>
              <a:t>Продажи и системы управления продажами.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ru-RU" sz="2400" dirty="0">
                <a:solidFill>
                  <a:srgbClr val="002060"/>
                </a:solidFill>
              </a:rPr>
              <a:t>Менеджмент и Лидерство.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ru-RU" sz="2400" dirty="0">
                <a:solidFill>
                  <a:srgbClr val="002060"/>
                </a:solidFill>
              </a:rPr>
              <a:t>Профессиональный сервис и взаимодействие с клиентами.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ru-RU" sz="2400" dirty="0">
                <a:solidFill>
                  <a:srgbClr val="002060"/>
                </a:solidFill>
              </a:rPr>
              <a:t>Управление изменениями и укрепление корпоративной культуры.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20650" y="4868863"/>
            <a:ext cx="8915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</a:pPr>
            <a:r>
              <a:rPr lang="ru-RU" sz="2200" b="1" dirty="0">
                <a:solidFill>
                  <a:srgbClr val="002060"/>
                </a:solidFill>
              </a:rPr>
              <a:t>Комплексные консалтинговые решения в каждой области компетенции. Всего </a:t>
            </a:r>
            <a:r>
              <a:rPr lang="ru-RU" sz="2200" b="1" dirty="0">
                <a:solidFill>
                  <a:srgbClr val="FF0000"/>
                </a:solidFill>
              </a:rPr>
              <a:t>более 50 </a:t>
            </a:r>
            <a:r>
              <a:rPr lang="ru-RU" sz="2200" b="1" dirty="0">
                <a:solidFill>
                  <a:srgbClr val="002060"/>
                </a:solidFill>
              </a:rPr>
              <a:t>практических, </a:t>
            </a:r>
          </a:p>
          <a:p>
            <a:pPr algn="ctr"/>
            <a:r>
              <a:rPr lang="ru-RU" sz="2200" b="1" dirty="0">
                <a:solidFill>
                  <a:srgbClr val="002060"/>
                </a:solidFill>
              </a:rPr>
              <a:t>регулярно обновляющихся </a:t>
            </a:r>
            <a:r>
              <a:rPr lang="ru-RU" sz="2200" b="1" dirty="0" err="1">
                <a:solidFill>
                  <a:srgbClr val="002060"/>
                </a:solidFill>
              </a:rPr>
              <a:t>тренинговых</a:t>
            </a:r>
            <a:r>
              <a:rPr lang="ru-RU" sz="2200" b="1" dirty="0">
                <a:solidFill>
                  <a:srgbClr val="002060"/>
                </a:solidFill>
              </a:rPr>
              <a:t>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4" grpId="0" build="p" autoUpdateAnimBg="0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827584" y="1340768"/>
            <a:ext cx="5441950" cy="7381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144000" tIns="96508" rIns="0" bIns="0"/>
          <a:lstStyle/>
          <a:p>
            <a:r>
              <a:rPr lang="ru-RU" sz="2400" b="1" dirty="0">
                <a:solidFill>
                  <a:srgbClr val="FF3300"/>
                </a:solidFill>
                <a:latin typeface="Verdana" pitchFamily="34" charset="0"/>
              </a:rPr>
              <a:t>Области компетенции</a:t>
            </a:r>
            <a:endParaRPr lang="ru-RU" sz="2400" b="1" dirty="0">
              <a:solidFill>
                <a:srgbClr val="FF3300"/>
              </a:solidFill>
            </a:endParaRPr>
          </a:p>
          <a:p>
            <a:r>
              <a:rPr lang="ru-RU" sz="1600" b="1" i="1" dirty="0">
                <a:solidFill>
                  <a:schemeClr val="accent2"/>
                </a:solidFill>
              </a:rPr>
              <a:t>Консалтинг и тренинги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251520" y="2276872"/>
            <a:ext cx="889248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161925" algn="ctr">
              <a:spcBef>
                <a:spcPct val="20000"/>
              </a:spcBef>
            </a:pPr>
            <a:r>
              <a:rPr lang="ru-RU" sz="2400" b="1" dirty="0">
                <a:solidFill>
                  <a:srgbClr val="002060"/>
                </a:solidFill>
              </a:rPr>
              <a:t>  Продажи и системы  управления продажами</a:t>
            </a:r>
            <a:endParaRPr lang="en-US" sz="2400" b="1" dirty="0">
              <a:solidFill>
                <a:srgbClr val="002060"/>
              </a:solidFill>
            </a:endParaRPr>
          </a:p>
          <a:p>
            <a:pPr marL="342900" indent="-161925">
              <a:spcBef>
                <a:spcPct val="20000"/>
              </a:spcBef>
            </a:pPr>
            <a:endParaRPr lang="ru-RU" sz="2400" b="1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Управление продажами (</a:t>
            </a:r>
            <a:r>
              <a:rPr lang="en-US" sz="2000" dirty="0">
                <a:solidFill>
                  <a:srgbClr val="002060"/>
                </a:solidFill>
              </a:rPr>
              <a:t>Field Sales Management)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Продажа решений</a:t>
            </a:r>
            <a:r>
              <a:rPr lang="en-US" sz="2000" dirty="0">
                <a:solidFill>
                  <a:srgbClr val="002060"/>
                </a:solidFill>
              </a:rPr>
              <a:t> (Solution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Based Selling)</a:t>
            </a: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Развитие навыков активных продаж</a:t>
            </a:r>
            <a:r>
              <a:rPr lang="en-US" sz="2000" dirty="0">
                <a:solidFill>
                  <a:srgbClr val="002060"/>
                </a:solidFill>
              </a:rPr>
              <a:t> (Effective Selling Skills)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Продвинутые переговоры </a:t>
            </a:r>
            <a:r>
              <a:rPr lang="en-US" sz="2000" dirty="0">
                <a:solidFill>
                  <a:srgbClr val="002060"/>
                </a:solidFill>
              </a:rPr>
              <a:t>(Advanced Negotiation Skills)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Управление взаимоотношениями с клиентами</a:t>
            </a:r>
            <a:r>
              <a:rPr lang="en-US" sz="2000" dirty="0">
                <a:solidFill>
                  <a:srgbClr val="002060"/>
                </a:solidFill>
              </a:rPr>
              <a:t> (Relationship Management)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Развитие ключевых клиентов</a:t>
            </a:r>
            <a:r>
              <a:rPr lang="en-US" sz="2000" dirty="0">
                <a:solidFill>
                  <a:srgbClr val="002060"/>
                </a:solidFill>
              </a:rPr>
              <a:t> (Key Account Development)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Управление территорией продаж</a:t>
            </a:r>
            <a:r>
              <a:rPr lang="en-US" sz="2000" dirty="0">
                <a:solidFill>
                  <a:srgbClr val="002060"/>
                </a:solidFill>
              </a:rPr>
              <a:t> (Territory Management)</a:t>
            </a:r>
          </a:p>
          <a:p>
            <a:pPr marL="342900" indent="-161925" algn="l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Управление дистрибьюторами и дилерами (</a:t>
            </a:r>
            <a:r>
              <a:rPr lang="en-US" sz="2000" dirty="0">
                <a:solidFill>
                  <a:srgbClr val="002060"/>
                </a:solidFill>
              </a:rPr>
              <a:t>Channel Partner Excellence)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161925" algn="l">
              <a:spcBef>
                <a:spcPct val="20000"/>
              </a:spcBef>
            </a:pPr>
            <a:r>
              <a:rPr lang="ru-RU" sz="2000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348880"/>
            <a:ext cx="8064896" cy="3887788"/>
          </a:xfrm>
        </p:spPr>
        <p:txBody>
          <a:bodyPr>
            <a:noAutofit/>
          </a:bodyPr>
          <a:lstStyle/>
          <a:p>
            <a:pPr marL="180975" indent="-161925" algn="ctr" eaLnBrk="1" hangingPunct="1">
              <a:lnSpc>
                <a:spcPct val="80000"/>
              </a:lnSpc>
              <a:buFontTx/>
              <a:buNone/>
            </a:pPr>
            <a:r>
              <a:rPr lang="ru-RU" sz="2400" b="1" dirty="0">
                <a:solidFill>
                  <a:srgbClr val="002060"/>
                </a:solidFill>
              </a:rPr>
              <a:t>Менеджмент и лидерство</a:t>
            </a:r>
          </a:p>
          <a:p>
            <a:pPr marL="180975" indent="-161925" algn="ctr" eaLnBrk="1" hangingPunct="1">
              <a:lnSpc>
                <a:spcPct val="80000"/>
              </a:lnSpc>
              <a:buFontTx/>
              <a:buNone/>
            </a:pPr>
            <a:endParaRPr lang="ru-RU" sz="2400" b="1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</a:pPr>
            <a:r>
              <a:rPr lang="ru-RU" sz="2000" dirty="0">
                <a:solidFill>
                  <a:srgbClr val="002060"/>
                </a:solidFill>
              </a:rPr>
              <a:t>Эффективное лидерство (</a:t>
            </a:r>
            <a:r>
              <a:rPr lang="en-US" sz="2000" dirty="0">
                <a:solidFill>
                  <a:srgbClr val="002060"/>
                </a:solidFill>
              </a:rPr>
              <a:t>Value Based Leadership)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>
                <a:solidFill>
                  <a:srgbClr val="002060"/>
                </a:solidFill>
              </a:rPr>
              <a:t>Мотивационное лидерство</a:t>
            </a:r>
            <a:r>
              <a:rPr lang="en-US" sz="2000" dirty="0">
                <a:solidFill>
                  <a:srgbClr val="002060"/>
                </a:solidFill>
              </a:rPr>
              <a:t> (Motivational Leadership)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>
                <a:solidFill>
                  <a:srgbClr val="002060"/>
                </a:solidFill>
              </a:rPr>
              <a:t>Стратегическое мышление </a:t>
            </a:r>
            <a:r>
              <a:rPr lang="en-US" sz="2000" dirty="0">
                <a:solidFill>
                  <a:srgbClr val="002060"/>
                </a:solidFill>
              </a:rPr>
              <a:t>(Strategic thinking) 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>
                <a:solidFill>
                  <a:srgbClr val="002060"/>
                </a:solidFill>
              </a:rPr>
              <a:t>Управление изменениями в компании</a:t>
            </a:r>
            <a:r>
              <a:rPr lang="en-US" sz="2000" dirty="0">
                <a:solidFill>
                  <a:srgbClr val="002060"/>
                </a:solidFill>
              </a:rPr>
              <a:t> (Change Management)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>
                <a:solidFill>
                  <a:srgbClr val="002060"/>
                </a:solidFill>
              </a:rPr>
              <a:t>Управление результативностью сотрудников </a:t>
            </a:r>
            <a:r>
              <a:rPr lang="en-US" sz="2000" dirty="0">
                <a:solidFill>
                  <a:srgbClr val="002060"/>
                </a:solidFill>
              </a:rPr>
              <a:t> (Performance Management)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 err="1">
                <a:solidFill>
                  <a:srgbClr val="002060"/>
                </a:solidFill>
              </a:rPr>
              <a:t>Коучинг</a:t>
            </a:r>
            <a:r>
              <a:rPr lang="ru-RU" sz="2000" dirty="0">
                <a:solidFill>
                  <a:srgbClr val="002060"/>
                </a:solidFill>
              </a:rPr>
              <a:t> для достижения результатов</a:t>
            </a:r>
            <a:r>
              <a:rPr lang="en-US" sz="2000" dirty="0">
                <a:solidFill>
                  <a:srgbClr val="002060"/>
                </a:solidFill>
              </a:rPr>
              <a:t> (Coaching Skills)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>
                <a:solidFill>
                  <a:srgbClr val="002060"/>
                </a:solidFill>
              </a:rPr>
              <a:t>Принятие управленческих решений</a:t>
            </a:r>
            <a:r>
              <a:rPr lang="en-US" sz="2000" dirty="0">
                <a:solidFill>
                  <a:srgbClr val="002060"/>
                </a:solidFill>
              </a:rPr>
              <a:t> (Decision making) </a:t>
            </a:r>
            <a:endParaRPr lang="ru-RU" sz="2000" dirty="0">
              <a:solidFill>
                <a:srgbClr val="002060"/>
              </a:solidFill>
            </a:endParaRP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sz="2000" dirty="0">
                <a:solidFill>
                  <a:srgbClr val="002060"/>
                </a:solidFill>
              </a:rPr>
              <a:t>Управление личной эффективностью. Управление энергией </a:t>
            </a:r>
          </a:p>
          <a:p>
            <a:pPr marL="180975" indent="-161925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(Personal effectiveness and energy management)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043608" y="1340768"/>
            <a:ext cx="5441950" cy="7381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144000" tIns="96508" rIns="0" bIns="0"/>
          <a:lstStyle/>
          <a:p>
            <a:r>
              <a:rPr lang="ru-RU" sz="2400" b="1" dirty="0">
                <a:solidFill>
                  <a:srgbClr val="FF3300"/>
                </a:solidFill>
                <a:latin typeface="Verdana" pitchFamily="34" charset="0"/>
              </a:rPr>
              <a:t>Области компетенции</a:t>
            </a:r>
            <a:endParaRPr lang="ru-RU" sz="2400" b="1" dirty="0">
              <a:solidFill>
                <a:srgbClr val="FF3300"/>
              </a:solidFill>
            </a:endParaRPr>
          </a:p>
          <a:p>
            <a:r>
              <a:rPr lang="ru-RU" sz="1600" b="1" i="1" dirty="0">
                <a:solidFill>
                  <a:schemeClr val="accent2"/>
                </a:solidFill>
              </a:rPr>
              <a:t>Консалтинг и тренинги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9552" y="1412776"/>
            <a:ext cx="5441950" cy="7381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144000" tIns="96508" rIns="0" bIns="0"/>
          <a:lstStyle/>
          <a:p>
            <a:r>
              <a:rPr lang="ru-RU" sz="2400" b="1" dirty="0">
                <a:solidFill>
                  <a:srgbClr val="FF3300"/>
                </a:solidFill>
                <a:latin typeface="Verdana" pitchFamily="34" charset="0"/>
              </a:rPr>
              <a:t>Области компетенции</a:t>
            </a:r>
            <a:endParaRPr lang="ru-RU" sz="2400" b="1" dirty="0">
              <a:solidFill>
                <a:srgbClr val="FF3300"/>
              </a:solidFill>
            </a:endParaRPr>
          </a:p>
          <a:p>
            <a:r>
              <a:rPr lang="ru-RU" sz="1600" b="1" i="1" dirty="0">
                <a:solidFill>
                  <a:schemeClr val="accent2"/>
                </a:solidFill>
              </a:rPr>
              <a:t>Консалтинг и тренинги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51520" y="2708920"/>
            <a:ext cx="7704856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>
                <a:solidFill>
                  <a:srgbClr val="002060"/>
                </a:solidFill>
              </a:rPr>
              <a:t>Развитие корпоративной культуры</a:t>
            </a:r>
          </a:p>
          <a:p>
            <a:pPr marL="177800" indent="-177800">
              <a:lnSpc>
                <a:spcPct val="80000"/>
              </a:lnSpc>
              <a:spcBef>
                <a:spcPct val="20000"/>
              </a:spcBef>
            </a:pPr>
            <a:endParaRPr lang="ru-RU" sz="2400" dirty="0">
              <a:solidFill>
                <a:srgbClr val="002060"/>
              </a:solidFill>
            </a:endParaRPr>
          </a:p>
          <a:p>
            <a:pPr marL="177800" indent="-177800" algn="l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Успешное внутреннее взаимодействие (в формате </a:t>
            </a:r>
            <a:r>
              <a:rPr lang="ru-RU" sz="2000" dirty="0" err="1">
                <a:solidFill>
                  <a:srgbClr val="002060"/>
                </a:solidFill>
              </a:rPr>
              <a:t>Work</a:t>
            </a:r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ru-RU" sz="2000" dirty="0" err="1">
                <a:solidFill>
                  <a:srgbClr val="002060"/>
                </a:solidFill>
              </a:rPr>
              <a:t>hop</a:t>
            </a:r>
            <a:r>
              <a:rPr lang="ru-RU" sz="2000" dirty="0">
                <a:solidFill>
                  <a:srgbClr val="002060"/>
                </a:solidFill>
              </a:rPr>
              <a:t>)</a:t>
            </a:r>
          </a:p>
          <a:p>
            <a:pPr marL="177800" indent="-177800" algn="l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Культура взаимной ответственности за успех компании</a:t>
            </a:r>
            <a:endParaRPr lang="en-US" sz="2000" dirty="0">
              <a:solidFill>
                <a:srgbClr val="002060"/>
              </a:solidFill>
            </a:endParaRPr>
          </a:p>
          <a:p>
            <a:pPr marL="177800" indent="-177800" algn="l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Команда усилиями каждого!</a:t>
            </a:r>
          </a:p>
          <a:p>
            <a:pPr marL="177800" indent="-177800" algn="l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Корпоративные встречи сотрудников в формате </a:t>
            </a:r>
            <a:r>
              <a:rPr lang="ru-RU" sz="2000" dirty="0" err="1">
                <a:solidFill>
                  <a:srgbClr val="002060"/>
                </a:solidFill>
              </a:rPr>
              <a:t>Big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  <a:r>
              <a:rPr lang="ru-RU" sz="2000" dirty="0" err="1">
                <a:solidFill>
                  <a:srgbClr val="002060"/>
                </a:solidFill>
              </a:rPr>
              <a:t>Event</a:t>
            </a:r>
            <a:r>
              <a:rPr lang="ru-RU" sz="2000" dirty="0">
                <a:solidFill>
                  <a:srgbClr val="002060"/>
                </a:solidFill>
              </a:rPr>
              <a:t> (от 50 до 200 чел.) для транслирования стратегических намерений, целей и принципов работы компании с целью их максимального принятия сотрудниками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971600" y="1628800"/>
            <a:ext cx="5441950" cy="7381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144000" tIns="96508" rIns="0" bIns="0"/>
          <a:lstStyle/>
          <a:p>
            <a:r>
              <a:rPr lang="ru-RU" sz="2400" b="1" dirty="0">
                <a:solidFill>
                  <a:srgbClr val="FF3300"/>
                </a:solidFill>
                <a:latin typeface="Verdana" pitchFamily="34" charset="0"/>
              </a:rPr>
              <a:t>Области компетенции</a:t>
            </a:r>
            <a:endParaRPr lang="ru-RU" sz="2400" b="1" dirty="0">
              <a:solidFill>
                <a:srgbClr val="FF3300"/>
              </a:solidFill>
            </a:endParaRPr>
          </a:p>
          <a:p>
            <a:r>
              <a:rPr lang="ru-RU" sz="1600" b="1" i="1" dirty="0">
                <a:solidFill>
                  <a:schemeClr val="accent2"/>
                </a:solidFill>
              </a:rPr>
              <a:t>Консалтинг и тренинги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67544" y="2780928"/>
            <a:ext cx="77057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>
              <a:spcBef>
                <a:spcPct val="20000"/>
              </a:spcBef>
            </a:pPr>
            <a:r>
              <a:rPr lang="ru-RU" sz="2400" b="1" dirty="0">
                <a:solidFill>
                  <a:srgbClr val="002060"/>
                </a:solidFill>
              </a:rPr>
              <a:t>Профессиональный сервис и взаимодействие с клиентами</a:t>
            </a:r>
            <a:endParaRPr lang="en-US" sz="2400" b="1" dirty="0">
              <a:solidFill>
                <a:srgbClr val="002060"/>
              </a:solidFill>
            </a:endParaRPr>
          </a:p>
          <a:p>
            <a:pPr marL="266700">
              <a:spcBef>
                <a:spcPct val="20000"/>
              </a:spcBef>
            </a:pPr>
            <a:endParaRPr lang="ru-RU" sz="2400" b="1" dirty="0">
              <a:solidFill>
                <a:srgbClr val="002060"/>
              </a:solidFill>
            </a:endParaRPr>
          </a:p>
          <a:p>
            <a:pPr marL="2667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800" dirty="0">
                <a:solidFill>
                  <a:srgbClr val="002060"/>
                </a:solidFill>
              </a:rPr>
              <a:t>  Работа с рекламациями клиентов</a:t>
            </a:r>
          </a:p>
          <a:p>
            <a:pPr marL="266700" algn="l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800" dirty="0">
                <a:solidFill>
                  <a:srgbClr val="002060"/>
                </a:solidFill>
              </a:rPr>
              <a:t>  Клиент- ориентированный сервис</a:t>
            </a:r>
          </a:p>
          <a:p>
            <a:pPr marL="266700" algn="l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800" dirty="0">
                <a:solidFill>
                  <a:srgbClr val="002060"/>
                </a:solidFill>
              </a:rPr>
              <a:t>  Принципы и навыки высококачественного обслуживания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24744"/>
            <a:ext cx="6048672" cy="57626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Форматы реализации проектов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700808"/>
            <a:ext cx="896448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uk-UA" b="1" dirty="0">
                <a:solidFill>
                  <a:srgbClr val="002060"/>
                </a:solidFill>
                <a:latin typeface="+mj-lt"/>
              </a:rPr>
              <a:t>Консалтинг</a:t>
            </a:r>
            <a:r>
              <a:rPr lang="uk-UA" sz="16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600" b="1" dirty="0">
                <a:solidFill>
                  <a:srgbClr val="002060"/>
                </a:solidFill>
                <a:latin typeface="+mj-lt"/>
              </a:rPr>
              <a:t>–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комплексные проекты изменений ( системы продаж, внутренних коммуникаций и процессов, системы показателей, разработка модели компетенций, и т.д.) с выработкой конкретных решений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и планов внедрения изменений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ru-RU" b="1" dirty="0">
                <a:solidFill>
                  <a:srgbClr val="002060"/>
                </a:solidFill>
                <a:latin typeface="+mj-lt"/>
              </a:rPr>
              <a:t>Стратегическая сессия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разработка/уточнение стратегических намерений деятельности компании (Видение, </a:t>
            </a:r>
            <a:r>
              <a:rPr lang="ru-RU" sz="1600" dirty="0" err="1">
                <a:solidFill>
                  <a:srgbClr val="002060"/>
                </a:solidFill>
                <a:latin typeface="+mj-lt"/>
              </a:rPr>
              <a:t>Мисия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, Ценности). 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ru-RU" b="1" dirty="0" err="1">
                <a:solidFill>
                  <a:srgbClr val="002060"/>
                </a:solidFill>
                <a:latin typeface="+mj-lt"/>
              </a:rPr>
              <a:t>Коучинг</a:t>
            </a:r>
            <a:r>
              <a:rPr lang="ru-RU" b="1" dirty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 содействие в повышении результативности через раскрытие потенциала сотрудника . 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ru-RU" b="1" dirty="0">
                <a:solidFill>
                  <a:srgbClr val="002060"/>
                </a:solidFill>
                <a:latin typeface="+mj-lt"/>
              </a:rPr>
              <a:t>Тренинг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 целенаправленная работа с группой участников по развитию необходимых навыков и умений, компетенций, освоению профессионального инструментария и техник.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Workshop </a:t>
            </a:r>
            <a:r>
              <a:rPr lang="ru-RU" b="1" dirty="0">
                <a:solidFill>
                  <a:srgbClr val="002060"/>
                </a:solidFill>
                <a:latin typeface="+mj-lt"/>
              </a:rPr>
              <a:t>(рабочая мастерская)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 экспертный анализ ситуации и определение плана действий, выработка согласованных решений и способов улучшений. </a:t>
            </a:r>
            <a:endParaRPr lang="uk-UA" sz="1600" dirty="0">
              <a:solidFill>
                <a:srgbClr val="002060"/>
              </a:solidFill>
              <a:latin typeface="+mj-lt"/>
            </a:endParaRP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ru-RU" b="1" dirty="0" err="1">
                <a:solidFill>
                  <a:srgbClr val="002060"/>
                </a:solidFill>
                <a:latin typeface="+mj-lt"/>
              </a:rPr>
              <a:t>Фасилитация</a:t>
            </a:r>
            <a:r>
              <a:rPr lang="ru-RU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 ведение группового процесса, направленного на решение заранее обусловленной задачи или цели, совещания, переговоров, конференции с менеджерами или сотрудниками.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Big Event</a:t>
            </a:r>
            <a:r>
              <a:rPr lang="ru-RU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 интеграция результатов и изменений в процессы и процедуры компании, формирует отношение к проводимым изменениям, помогает достичь большей лояльности и принятия результатов/ изменений сотрудниками. 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buFontTx/>
              <a:buChar char="•"/>
              <a:tabLst>
                <a:tab pos="180975" algn="l"/>
              </a:tabLst>
            </a:pPr>
            <a:r>
              <a:rPr lang="ru-RU" b="1" dirty="0">
                <a:solidFill>
                  <a:srgbClr val="002060"/>
                </a:solidFill>
                <a:latin typeface="+mj-lt"/>
              </a:rPr>
              <a:t>Тренинг для тренеров </a:t>
            </a:r>
            <a:r>
              <a:rPr lang="ru-RU" sz="1600" dirty="0">
                <a:solidFill>
                  <a:srgbClr val="002060"/>
                </a:solidFill>
                <a:latin typeface="+mj-lt"/>
              </a:rPr>
              <a:t>– целенаправленное интенсивное обучение и развитие тренеров-консультантов с активным «заземлением» участников в реальность будущей работы.</a:t>
            </a:r>
          </a:p>
          <a:p>
            <a:pPr marL="180975" indent="-180975" algn="l" eaLnBrk="0" hangingPunct="0">
              <a:lnSpc>
                <a:spcPct val="85000"/>
              </a:lnSpc>
              <a:spcBef>
                <a:spcPct val="40000"/>
              </a:spcBef>
              <a:tabLst>
                <a:tab pos="180975" algn="l"/>
              </a:tabLst>
            </a:pPr>
            <a:endParaRPr lang="ru-RU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809</Words>
  <Application>Microsoft Office PowerPoint</Application>
  <PresentationFormat>On-screen Show (4:3)</PresentationFormat>
  <Paragraphs>88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Verdana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Форматы реализации проектов</vt:lpstr>
      <vt:lpstr>Конкурентные преимущества </vt:lpstr>
      <vt:lpstr>PowerPoint Presentation</vt:lpstr>
    </vt:vector>
  </TitlesOfParts>
  <Company>TMS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о компании_TMS International</dc:title>
  <dc:creator>DKrivenko</dc:creator>
  <cp:lastModifiedBy>Федоренко Олексій</cp:lastModifiedBy>
  <cp:revision>24</cp:revision>
  <dcterms:created xsi:type="dcterms:W3CDTF">2018-02-08T15:52:57Z</dcterms:created>
  <dcterms:modified xsi:type="dcterms:W3CDTF">2018-06-16T11:15:11Z</dcterms:modified>
</cp:coreProperties>
</file>