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58" r:id="rId6"/>
    <p:sldId id="262" r:id="rId7"/>
    <p:sldId id="263" r:id="rId8"/>
    <p:sldId id="264" r:id="rId9"/>
    <p:sldId id="265" r:id="rId10"/>
    <p:sldId id="267" r:id="rId11"/>
    <p:sldId id="266"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70D26F-98E3-4B2B-86E3-22C7E3AC9E78}" type="datetimeFigureOut">
              <a:rPr lang="ru-RU" smtClean="0"/>
              <a:t>30.09.2018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59DFB1-06A9-4BBB-A195-E55DE3DD8E1E}" type="slidenum">
              <a:rPr lang="ru-RU" smtClean="0"/>
              <a:t>‹#›</a:t>
            </a:fld>
            <a:endParaRPr lang="ru-RU"/>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0D26F-98E3-4B2B-86E3-22C7E3AC9E78}" type="datetimeFigureOut">
              <a:rPr lang="ru-RU" smtClean="0"/>
              <a:t>30.09.2018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59DFB1-06A9-4BBB-A195-E55DE3DD8E1E}"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70D26F-98E3-4B2B-86E3-22C7E3AC9E78}" type="datetimeFigureOut">
              <a:rPr lang="ru-RU" smtClean="0"/>
              <a:t>30.09.2018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59DFB1-06A9-4BBB-A195-E55DE3DD8E1E}"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0D26F-98E3-4B2B-86E3-22C7E3AC9E78}" type="datetimeFigureOut">
              <a:rPr lang="ru-RU" smtClean="0"/>
              <a:t>30.09.2018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59DFB1-06A9-4BBB-A195-E55DE3DD8E1E}"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70D26F-98E3-4B2B-86E3-22C7E3AC9E78}" type="datetimeFigureOut">
              <a:rPr lang="ru-RU" smtClean="0"/>
              <a:t>30.09.2018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A59DFB1-06A9-4BBB-A195-E55DE3DD8E1E}" type="slidenum">
              <a:rPr lang="ru-RU" smtClean="0"/>
              <a:t>‹#›</a:t>
            </a:fld>
            <a:endParaRPr lang="ru-RU"/>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70D26F-98E3-4B2B-86E3-22C7E3AC9E78}" type="datetimeFigureOut">
              <a:rPr lang="ru-RU" smtClean="0"/>
              <a:t>30.09.2018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A59DFB1-06A9-4BBB-A195-E55DE3DD8E1E}"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70D26F-98E3-4B2B-86E3-22C7E3AC9E78}" type="datetimeFigureOut">
              <a:rPr lang="ru-RU" smtClean="0"/>
              <a:t>30.09.2018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A59DFB1-06A9-4BBB-A195-E55DE3DD8E1E}" type="slidenum">
              <a:rPr lang="ru-RU" smtClean="0"/>
              <a:t>‹#›</a:t>
            </a:fld>
            <a:endParaRPr lang="ru-RU"/>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70D26F-98E3-4B2B-86E3-22C7E3AC9E78}" type="datetimeFigureOut">
              <a:rPr lang="ru-RU" smtClean="0"/>
              <a:t>30.09.2018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A59DFB1-06A9-4BBB-A195-E55DE3DD8E1E}"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0D26F-98E3-4B2B-86E3-22C7E3AC9E78}" type="datetimeFigureOut">
              <a:rPr lang="ru-RU" smtClean="0"/>
              <a:t>30.09.2018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A59DFB1-06A9-4BBB-A195-E55DE3DD8E1E}"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0D26F-98E3-4B2B-86E3-22C7E3AC9E78}" type="datetimeFigureOut">
              <a:rPr lang="ru-RU" smtClean="0"/>
              <a:t>30.09.2018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A59DFB1-06A9-4BBB-A195-E55DE3DD8E1E}" type="slidenum">
              <a:rPr lang="ru-RU" smtClean="0"/>
              <a:t>‹#›</a:t>
            </a:fld>
            <a:endParaRPr lang="ru-RU"/>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0D26F-98E3-4B2B-86E3-22C7E3AC9E78}" type="datetimeFigureOut">
              <a:rPr lang="ru-RU" smtClean="0"/>
              <a:t>30.09.2018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A59DFB1-06A9-4BBB-A195-E55DE3DD8E1E}"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570D26F-98E3-4B2B-86E3-22C7E3AC9E78}" type="datetimeFigureOut">
              <a:rPr lang="ru-RU" smtClean="0"/>
              <a:t>30.09.2018</a:t>
            </a:fld>
            <a:endParaRPr lang="ru-RU"/>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ru-RU"/>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A59DFB1-06A9-4BBB-A195-E55DE3DD8E1E}"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Moscow neighborhoods</a:t>
            </a:r>
            <a:endParaRPr lang="ru-RU" dirty="0"/>
          </a:p>
        </p:txBody>
      </p:sp>
      <p:sp>
        <p:nvSpPr>
          <p:cNvPr id="3" name="Subtitle 2"/>
          <p:cNvSpPr>
            <a:spLocks noGrp="1"/>
          </p:cNvSpPr>
          <p:nvPr>
            <p:ph type="subTitle" idx="1"/>
          </p:nvPr>
        </p:nvSpPr>
        <p:spPr/>
        <p:txBody>
          <a:bodyPr/>
          <a:lstStyle/>
          <a:p>
            <a:r>
              <a:rPr lang="en-US" dirty="0" err="1" smtClean="0"/>
              <a:t>Fedor</a:t>
            </a:r>
            <a:r>
              <a:rPr lang="en-US" dirty="0" smtClean="0"/>
              <a:t> </a:t>
            </a:r>
            <a:r>
              <a:rPr lang="en-US" dirty="0" err="1" smtClean="0"/>
              <a:t>Malyshev</a:t>
            </a:r>
            <a:endParaRPr lang="ru-RU" dirty="0"/>
          </a:p>
        </p:txBody>
      </p:sp>
    </p:spTree>
    <p:extLst>
      <p:ext uri="{BB962C8B-B14F-4D97-AF65-F5344CB8AC3E}">
        <p14:creationId xmlns:p14="http://schemas.microsoft.com/office/powerpoint/2010/main" val="1106531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Discussion (cont.)</a:t>
            </a:r>
            <a:endParaRPr lang="ru-RU" dirty="0"/>
          </a:p>
        </p:txBody>
      </p:sp>
      <p:sp>
        <p:nvSpPr>
          <p:cNvPr id="3" name="Content Placeholder 2"/>
          <p:cNvSpPr>
            <a:spLocks noGrp="1"/>
          </p:cNvSpPr>
          <p:nvPr>
            <p:ph idx="1"/>
          </p:nvPr>
        </p:nvSpPr>
        <p:spPr/>
        <p:txBody>
          <a:bodyPr>
            <a:normAutofit/>
          </a:bodyPr>
          <a:lstStyle/>
          <a:p>
            <a:pPr marL="0" indent="0">
              <a:buNone/>
            </a:pPr>
            <a:r>
              <a:rPr lang="en-US" dirty="0" smtClean="0"/>
              <a:t>2. Redundant </a:t>
            </a:r>
            <a:r>
              <a:rPr lang="en-US" dirty="0"/>
              <a:t>categorization of venues on Foursquare. For example, there are venues with categories Restaurant, Middle Eastern Restaurant, Caucasian Restaurant, Asian Restaurant, </a:t>
            </a:r>
            <a:r>
              <a:rPr lang="en-US" dirty="0" err="1"/>
              <a:t>Varenyky</a:t>
            </a:r>
            <a:r>
              <a:rPr lang="en-US" dirty="0"/>
              <a:t> restaurant, and so on. For an algorithm, these are separate categories, although by the matter of fact they represent one category - restaurant. </a:t>
            </a:r>
            <a:endParaRPr lang="en-US" dirty="0" smtClean="0"/>
          </a:p>
          <a:p>
            <a:pPr marL="0" indent="0">
              <a:buNone/>
            </a:pPr>
            <a:endParaRPr lang="en-US" dirty="0"/>
          </a:p>
          <a:p>
            <a:pPr marL="0" indent="0">
              <a:buNone/>
            </a:pPr>
            <a:r>
              <a:rPr lang="en-US" dirty="0" smtClean="0"/>
              <a:t>To </a:t>
            </a:r>
            <a:r>
              <a:rPr lang="en-US" dirty="0"/>
              <a:t>overcome this issue, we can combine </a:t>
            </a:r>
            <a:r>
              <a:rPr lang="en-US" dirty="0" err="1"/>
              <a:t>Foursquare's</a:t>
            </a:r>
            <a:r>
              <a:rPr lang="en-US" dirty="0"/>
              <a:t> </a:t>
            </a:r>
            <a:r>
              <a:rPr lang="en-US" dirty="0" smtClean="0"/>
              <a:t>categories </a:t>
            </a:r>
            <a:r>
              <a:rPr lang="en-US" dirty="0"/>
              <a:t>into more broad groups before clustering.</a:t>
            </a:r>
          </a:p>
          <a:p>
            <a:endParaRPr lang="ru-RU" dirty="0"/>
          </a:p>
        </p:txBody>
      </p:sp>
    </p:spTree>
    <p:extLst>
      <p:ext uri="{BB962C8B-B14F-4D97-AF65-F5344CB8AC3E}">
        <p14:creationId xmlns:p14="http://schemas.microsoft.com/office/powerpoint/2010/main" val="329902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ru-RU" dirty="0"/>
          </a:p>
        </p:txBody>
      </p:sp>
      <p:sp>
        <p:nvSpPr>
          <p:cNvPr id="3" name="Content Placeholder 2"/>
          <p:cNvSpPr>
            <a:spLocks noGrp="1"/>
          </p:cNvSpPr>
          <p:nvPr>
            <p:ph idx="1"/>
          </p:nvPr>
        </p:nvSpPr>
        <p:spPr/>
        <p:txBody>
          <a:bodyPr/>
          <a:lstStyle/>
          <a:p>
            <a:pPr marL="0" indent="0">
              <a:buNone/>
            </a:pPr>
            <a:r>
              <a:rPr lang="en-US" dirty="0"/>
              <a:t>The algorithm allow us to cluster city districts. </a:t>
            </a:r>
            <a:endParaRPr lang="en-US" dirty="0" smtClean="0"/>
          </a:p>
          <a:p>
            <a:pPr marL="0" indent="0">
              <a:buNone/>
            </a:pPr>
            <a:endParaRPr lang="en-US" dirty="0"/>
          </a:p>
          <a:p>
            <a:pPr marL="0" indent="0">
              <a:buNone/>
            </a:pPr>
            <a:r>
              <a:rPr lang="en-US" dirty="0" smtClean="0"/>
              <a:t>To </a:t>
            </a:r>
            <a:r>
              <a:rPr lang="en-US" dirty="0"/>
              <a:t>obtain reliable results, it's important to check that data is sufficient and well prepared, and carefully select </a:t>
            </a:r>
            <a:r>
              <a:rPr lang="en-US" dirty="0" smtClean="0"/>
              <a:t>parameters </a:t>
            </a:r>
            <a:r>
              <a:rPr lang="en-US" dirty="0"/>
              <a:t>of the algorithm (radius of districts, number of clusters, minimum number of venues to consider the district).</a:t>
            </a:r>
            <a:endParaRPr lang="ru-RU" dirty="0"/>
          </a:p>
        </p:txBody>
      </p:sp>
    </p:spTree>
    <p:extLst>
      <p:ext uri="{BB962C8B-B14F-4D97-AF65-F5344CB8AC3E}">
        <p14:creationId xmlns:p14="http://schemas.microsoft.com/office/powerpoint/2010/main" val="420801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ru-RU" dirty="0"/>
          </a:p>
        </p:txBody>
      </p:sp>
      <p:sp>
        <p:nvSpPr>
          <p:cNvPr id="3" name="Content Placeholder 2"/>
          <p:cNvSpPr>
            <a:spLocks noGrp="1"/>
          </p:cNvSpPr>
          <p:nvPr>
            <p:ph idx="1"/>
          </p:nvPr>
        </p:nvSpPr>
        <p:spPr/>
        <p:txBody>
          <a:bodyPr/>
          <a:lstStyle/>
          <a:p>
            <a:pPr marL="0" indent="0">
              <a:buNone/>
            </a:pPr>
            <a:r>
              <a:rPr lang="en-US" dirty="0"/>
              <a:t>I</a:t>
            </a:r>
            <a:r>
              <a:rPr lang="en-US" dirty="0" smtClean="0"/>
              <a:t>f </a:t>
            </a:r>
            <a:r>
              <a:rPr lang="en-US" dirty="0"/>
              <a:t>you are looking to open café, shop, or rent apartment, you may be interested where in the city there are places similar to those that you </a:t>
            </a:r>
            <a:r>
              <a:rPr lang="en-US" dirty="0" smtClean="0"/>
              <a:t>know?</a:t>
            </a:r>
          </a:p>
          <a:p>
            <a:pPr marL="0" indent="0">
              <a:buNone/>
            </a:pPr>
            <a:r>
              <a:rPr lang="en-US" dirty="0"/>
              <a:t>For example, you love atmosphere, people and venues of some district and want to rent an apartment here, but supply of apartments is too narrow and you should explore other places. </a:t>
            </a:r>
            <a:endParaRPr lang="en-US" dirty="0" smtClean="0"/>
          </a:p>
          <a:p>
            <a:pPr marL="0" indent="0">
              <a:buNone/>
            </a:pPr>
            <a:r>
              <a:rPr lang="en-US" dirty="0" smtClean="0"/>
              <a:t>You </a:t>
            </a:r>
            <a:r>
              <a:rPr lang="en-US" dirty="0"/>
              <a:t>can explore the city on your own, but maybe you would like to have some recommendations.</a:t>
            </a:r>
            <a:endParaRPr lang="en-US" dirty="0"/>
          </a:p>
          <a:p>
            <a:pPr marL="0" indent="0">
              <a:buNone/>
            </a:pPr>
            <a:endParaRPr lang="en-US" dirty="0"/>
          </a:p>
        </p:txBody>
      </p:sp>
    </p:spTree>
    <p:extLst>
      <p:ext uri="{BB962C8B-B14F-4D97-AF65-F5344CB8AC3E}">
        <p14:creationId xmlns:p14="http://schemas.microsoft.com/office/powerpoint/2010/main" val="234342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Solutions (1)</a:t>
            </a:r>
            <a:endParaRPr lang="ru-RU" dirty="0"/>
          </a:p>
        </p:txBody>
      </p:sp>
      <p:sp>
        <p:nvSpPr>
          <p:cNvPr id="3" name="Content Placeholder 2"/>
          <p:cNvSpPr>
            <a:spLocks noGrp="1"/>
          </p:cNvSpPr>
          <p:nvPr>
            <p:ph idx="1"/>
          </p:nvPr>
        </p:nvSpPr>
        <p:spPr/>
        <p:txBody>
          <a:bodyPr/>
          <a:lstStyle/>
          <a:p>
            <a:pPr marL="0" indent="0">
              <a:buNone/>
            </a:pPr>
            <a:r>
              <a:rPr lang="en-US" dirty="0"/>
              <a:t>There are two ways, how we can make such </a:t>
            </a:r>
            <a:r>
              <a:rPr lang="en-US" dirty="0" smtClean="0"/>
              <a:t>recommendations:</a:t>
            </a:r>
          </a:p>
          <a:p>
            <a:pPr marL="0" indent="0">
              <a:buNone/>
            </a:pPr>
            <a:endParaRPr lang="en-US" dirty="0" smtClean="0"/>
          </a:p>
          <a:p>
            <a:pPr marL="0" indent="0">
              <a:buNone/>
            </a:pPr>
            <a:r>
              <a:rPr lang="en-US" dirty="0" smtClean="0"/>
              <a:t>1</a:t>
            </a:r>
            <a:r>
              <a:rPr lang="ru-RU" dirty="0" smtClean="0"/>
              <a:t>. </a:t>
            </a:r>
            <a:r>
              <a:rPr lang="en-US" dirty="0" smtClean="0"/>
              <a:t>Clearly </a:t>
            </a:r>
            <a:r>
              <a:rPr lang="en-US" dirty="0"/>
              <a:t>ask the customer about his/her preferences: what venues are important to be in the proximity, density of this venues, and so </a:t>
            </a:r>
            <a:r>
              <a:rPr lang="en-US" dirty="0" smtClean="0"/>
              <a:t>on</a:t>
            </a:r>
          </a:p>
          <a:p>
            <a:pPr marL="0" indent="0">
              <a:buNone/>
            </a:pPr>
            <a:endParaRPr lang="en-US" dirty="0" smtClean="0"/>
          </a:p>
          <a:p>
            <a:pPr marL="0" indent="0">
              <a:buNone/>
            </a:pPr>
            <a:r>
              <a:rPr lang="en-US" dirty="0"/>
              <a:t>The first way is not simple, because we should ask many questions people can find difficult to answer.</a:t>
            </a:r>
          </a:p>
        </p:txBody>
      </p:sp>
    </p:spTree>
    <p:extLst>
      <p:ext uri="{BB962C8B-B14F-4D97-AF65-F5344CB8AC3E}">
        <p14:creationId xmlns:p14="http://schemas.microsoft.com/office/powerpoint/2010/main" val="3973623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Solutions (2)</a:t>
            </a:r>
            <a:endParaRPr lang="ru-RU" dirty="0"/>
          </a:p>
        </p:txBody>
      </p:sp>
      <p:sp>
        <p:nvSpPr>
          <p:cNvPr id="3" name="Content Placeholder 2"/>
          <p:cNvSpPr>
            <a:spLocks noGrp="1"/>
          </p:cNvSpPr>
          <p:nvPr>
            <p:ph idx="1"/>
          </p:nvPr>
        </p:nvSpPr>
        <p:spPr/>
        <p:txBody>
          <a:bodyPr/>
          <a:lstStyle/>
          <a:p>
            <a:pPr marL="0" indent="0">
              <a:buNone/>
            </a:pPr>
            <a:r>
              <a:rPr lang="en-US" dirty="0" smtClean="0"/>
              <a:t>The second way:</a:t>
            </a:r>
            <a:endParaRPr lang="en-US" dirty="0"/>
          </a:p>
          <a:p>
            <a:pPr marL="0" indent="0">
              <a:buNone/>
            </a:pPr>
            <a:endParaRPr lang="en-US" dirty="0" smtClean="0"/>
          </a:p>
          <a:p>
            <a:pPr marL="0" indent="0">
              <a:buNone/>
            </a:pPr>
            <a:r>
              <a:rPr lang="en-US" dirty="0"/>
              <a:t>2</a:t>
            </a:r>
            <a:r>
              <a:rPr lang="ru-RU" dirty="0" smtClean="0"/>
              <a:t>. </a:t>
            </a:r>
            <a:r>
              <a:rPr lang="en-US" dirty="0"/>
              <a:t>M</a:t>
            </a:r>
            <a:r>
              <a:rPr lang="en-US" dirty="0" smtClean="0"/>
              <a:t>ake </a:t>
            </a:r>
            <a:r>
              <a:rPr lang="en-US" dirty="0"/>
              <a:t>recommendations based on what we know he/she </a:t>
            </a:r>
            <a:r>
              <a:rPr lang="en-US" dirty="0" smtClean="0"/>
              <a:t>like</a:t>
            </a:r>
          </a:p>
          <a:p>
            <a:pPr marL="0" indent="0">
              <a:buNone/>
            </a:pPr>
            <a:endParaRPr lang="en-US" dirty="0" smtClean="0"/>
          </a:p>
          <a:p>
            <a:pPr marL="0" indent="0">
              <a:buNone/>
            </a:pPr>
            <a:r>
              <a:rPr lang="en-US" dirty="0"/>
              <a:t>To pursue the second way, we need to somehow cluster districts, based on data we know about them. </a:t>
            </a:r>
            <a:endParaRPr lang="en-US" dirty="0" smtClean="0"/>
          </a:p>
          <a:p>
            <a:pPr marL="0" indent="0">
              <a:buNone/>
            </a:pPr>
            <a:endParaRPr lang="en-US" dirty="0" smtClean="0"/>
          </a:p>
          <a:p>
            <a:pPr marL="0" indent="0">
              <a:buNone/>
            </a:pPr>
            <a:r>
              <a:rPr lang="en-US" dirty="0" smtClean="0"/>
              <a:t>I </a:t>
            </a:r>
            <a:r>
              <a:rPr lang="en-US" dirty="0"/>
              <a:t>like to solve this problem for my home city, Moscow, Russia.</a:t>
            </a:r>
          </a:p>
        </p:txBody>
      </p:sp>
    </p:spTree>
    <p:extLst>
      <p:ext uri="{BB962C8B-B14F-4D97-AF65-F5344CB8AC3E}">
        <p14:creationId xmlns:p14="http://schemas.microsoft.com/office/powerpoint/2010/main" val="88580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ru-RU" dirty="0"/>
          </a:p>
        </p:txBody>
      </p:sp>
      <p:sp>
        <p:nvSpPr>
          <p:cNvPr id="3" name="Content Placeholder 2"/>
          <p:cNvSpPr>
            <a:spLocks noGrp="1"/>
          </p:cNvSpPr>
          <p:nvPr>
            <p:ph idx="1"/>
          </p:nvPr>
        </p:nvSpPr>
        <p:spPr/>
        <p:txBody>
          <a:bodyPr/>
          <a:lstStyle/>
          <a:p>
            <a:pPr marL="0" indent="0">
              <a:buNone/>
            </a:pPr>
            <a:r>
              <a:rPr lang="en-US" dirty="0" smtClean="0"/>
              <a:t>To build the clustering algorithm, we will leverage following data:</a:t>
            </a:r>
          </a:p>
          <a:p>
            <a:r>
              <a:rPr lang="en-US" dirty="0"/>
              <a:t>List of Moscow </a:t>
            </a:r>
            <a:r>
              <a:rPr lang="en-US" dirty="0" smtClean="0"/>
              <a:t>districts</a:t>
            </a:r>
            <a:endParaRPr lang="ru-RU" dirty="0"/>
          </a:p>
          <a:p>
            <a:r>
              <a:rPr lang="en-US" dirty="0" smtClean="0"/>
              <a:t>Foursquare data about venues in the district: </a:t>
            </a:r>
            <a:r>
              <a:rPr lang="en-US" dirty="0"/>
              <a:t>name, category, address, coordinates, </a:t>
            </a:r>
            <a:r>
              <a:rPr lang="en-US" dirty="0" smtClean="0"/>
              <a:t>rating</a:t>
            </a:r>
          </a:p>
        </p:txBody>
      </p:sp>
    </p:spTree>
    <p:extLst>
      <p:ext uri="{BB962C8B-B14F-4D97-AF65-F5344CB8AC3E}">
        <p14:creationId xmlns:p14="http://schemas.microsoft.com/office/powerpoint/2010/main" val="22332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ru-RU" dirty="0"/>
          </a:p>
        </p:txBody>
      </p:sp>
      <p:sp>
        <p:nvSpPr>
          <p:cNvPr id="3" name="Content Placeholder 2"/>
          <p:cNvSpPr>
            <a:spLocks noGrp="1"/>
          </p:cNvSpPr>
          <p:nvPr>
            <p:ph idx="1"/>
          </p:nvPr>
        </p:nvSpPr>
        <p:spPr/>
        <p:txBody>
          <a:bodyPr/>
          <a:lstStyle/>
          <a:p>
            <a:pPr marL="457200" indent="-457200">
              <a:buFont typeface="+mj-lt"/>
              <a:buAutoNum type="arabicPeriod"/>
            </a:pPr>
            <a:r>
              <a:rPr lang="en-US" dirty="0"/>
              <a:t>For each district in the Moscow city, obtain coordinates of centers of the districts (longitude, latitude) by </a:t>
            </a:r>
            <a:r>
              <a:rPr lang="en-US" dirty="0" err="1"/>
              <a:t>Nominatim</a:t>
            </a:r>
            <a:r>
              <a:rPr lang="en-US" dirty="0"/>
              <a:t> </a:t>
            </a:r>
            <a:r>
              <a:rPr lang="en-US" dirty="0" smtClean="0"/>
              <a:t>service</a:t>
            </a:r>
          </a:p>
          <a:p>
            <a:pPr marL="457200" indent="-457200">
              <a:buFont typeface="+mj-lt"/>
              <a:buAutoNum type="arabicPeriod"/>
            </a:pPr>
            <a:r>
              <a:rPr lang="en-US" dirty="0"/>
              <a:t>For each district, get 100 most popular venues located within 1000 meters from the center of the district by Foursquare API</a:t>
            </a:r>
            <a:r>
              <a:rPr lang="en-US" dirty="0" smtClean="0"/>
              <a:t>.</a:t>
            </a:r>
          </a:p>
          <a:p>
            <a:pPr marL="457200" indent="-457200">
              <a:buFont typeface="+mj-lt"/>
              <a:buAutoNum type="arabicPeriod"/>
            </a:pPr>
            <a:r>
              <a:rPr lang="en-US" dirty="0"/>
              <a:t>Exclude districts with less than 20 venues (less than 20 venues aren’t sufficient for further clustering</a:t>
            </a:r>
            <a:r>
              <a:rPr lang="en-US" dirty="0" smtClean="0"/>
              <a:t>).</a:t>
            </a:r>
          </a:p>
          <a:p>
            <a:pPr marL="457200" indent="-457200">
              <a:buFont typeface="+mj-lt"/>
              <a:buAutoNum type="arabicPeriod"/>
            </a:pPr>
            <a:r>
              <a:rPr lang="en-US" dirty="0"/>
              <a:t>Calculate frequency of occurrence of each venue category for each </a:t>
            </a:r>
            <a:r>
              <a:rPr lang="en-US" dirty="0" smtClean="0"/>
              <a:t>district</a:t>
            </a:r>
          </a:p>
          <a:p>
            <a:pPr marL="457200" indent="-457200">
              <a:buFont typeface="+mj-lt"/>
              <a:buAutoNum type="arabicPeriod"/>
            </a:pPr>
            <a:r>
              <a:rPr lang="en-US" dirty="0"/>
              <a:t>Based on the top 10 most common venue categories, cluster districts (K-means clustering algorithm, K=3).</a:t>
            </a:r>
            <a:endParaRPr lang="ru-RU" dirty="0"/>
          </a:p>
        </p:txBody>
      </p:sp>
    </p:spTree>
    <p:extLst>
      <p:ext uri="{BB962C8B-B14F-4D97-AF65-F5344CB8AC3E}">
        <p14:creationId xmlns:p14="http://schemas.microsoft.com/office/powerpoint/2010/main" val="381122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ru-RU" dirty="0"/>
          </a:p>
        </p:txBody>
      </p:sp>
      <p:sp>
        <p:nvSpPr>
          <p:cNvPr id="3" name="Content Placeholder 2"/>
          <p:cNvSpPr>
            <a:spLocks noGrp="1"/>
          </p:cNvSpPr>
          <p:nvPr>
            <p:ph idx="1"/>
          </p:nvPr>
        </p:nvSpPr>
        <p:spPr/>
        <p:txBody>
          <a:bodyPr/>
          <a:lstStyle/>
          <a:p>
            <a:pPr marL="0" indent="0">
              <a:buNone/>
            </a:pPr>
            <a:r>
              <a:rPr lang="en-US" dirty="0"/>
              <a:t>Let's show districts labels on the map of Moscow. Label color defines the </a:t>
            </a:r>
            <a:r>
              <a:rPr lang="en-US" dirty="0" smtClean="0"/>
              <a:t>district's </a:t>
            </a:r>
            <a:r>
              <a:rPr lang="en-US" dirty="0"/>
              <a:t>belonging to a particular cluster: </a:t>
            </a:r>
            <a:endParaRPr lang="en-US" dirty="0" smtClean="0"/>
          </a:p>
          <a:p>
            <a:pPr marL="0" indent="0">
              <a:buNone/>
            </a:pPr>
            <a:endParaRPr lang="ru-R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67210"/>
            <a:ext cx="4608512" cy="42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752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a:t>
            </a:r>
            <a:endParaRPr lang="ru-RU" dirty="0"/>
          </a:p>
        </p:txBody>
      </p:sp>
      <p:sp>
        <p:nvSpPr>
          <p:cNvPr id="3" name="Content Placeholder 2"/>
          <p:cNvSpPr>
            <a:spLocks noGrp="1"/>
          </p:cNvSpPr>
          <p:nvPr>
            <p:ph idx="1"/>
          </p:nvPr>
        </p:nvSpPr>
        <p:spPr/>
        <p:txBody>
          <a:bodyPr/>
          <a:lstStyle/>
          <a:p>
            <a:pPr marL="0" indent="0">
              <a:buNone/>
            </a:pPr>
            <a:r>
              <a:rPr lang="en-US" dirty="0"/>
              <a:t>Looking at the map, people who know Moscow city can clearly identify the following qualitative categories:</a:t>
            </a:r>
          </a:p>
          <a:p>
            <a:r>
              <a:rPr lang="en-US" dirty="0"/>
              <a:t>the first cluster (purple) – central prestigious districts (with 2 exceptions)</a:t>
            </a:r>
          </a:p>
          <a:p>
            <a:r>
              <a:rPr lang="en-US" dirty="0"/>
              <a:t>the second cluster (orange) – non-central high quality districts</a:t>
            </a:r>
          </a:p>
          <a:p>
            <a:r>
              <a:rPr lang="en-US" dirty="0"/>
              <a:t>the third cluster (red) – dormitory areas</a:t>
            </a:r>
          </a:p>
          <a:p>
            <a:pPr marL="0" indent="0">
              <a:buNone/>
            </a:pPr>
            <a:r>
              <a:rPr lang="en-US" dirty="0"/>
              <a:t>This confirms that our clustering algorithm makes </a:t>
            </a:r>
            <a:r>
              <a:rPr lang="en-US" dirty="0" smtClean="0"/>
              <a:t>sense!</a:t>
            </a:r>
          </a:p>
          <a:p>
            <a:pPr marL="0" indent="0">
              <a:buNone/>
            </a:pPr>
            <a:endParaRPr lang="en-US" dirty="0"/>
          </a:p>
          <a:p>
            <a:pPr marL="0" indent="0">
              <a:buNone/>
            </a:pPr>
            <a:r>
              <a:rPr lang="en-US" dirty="0"/>
              <a:t>So, we for any district (in a resulting dataset), we can say what others districts of the city similar to it.</a:t>
            </a:r>
          </a:p>
          <a:p>
            <a:pPr marL="0" indent="0">
              <a:buNone/>
            </a:pPr>
            <a:endParaRPr lang="ru-RU" dirty="0"/>
          </a:p>
        </p:txBody>
      </p:sp>
    </p:spTree>
    <p:extLst>
      <p:ext uri="{BB962C8B-B14F-4D97-AF65-F5344CB8AC3E}">
        <p14:creationId xmlns:p14="http://schemas.microsoft.com/office/powerpoint/2010/main" val="59333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Discussion</a:t>
            </a:r>
            <a:endParaRPr lang="ru-RU" dirty="0"/>
          </a:p>
        </p:txBody>
      </p:sp>
      <p:sp>
        <p:nvSpPr>
          <p:cNvPr id="3" name="Content Placeholder 2"/>
          <p:cNvSpPr>
            <a:spLocks noGrp="1"/>
          </p:cNvSpPr>
          <p:nvPr>
            <p:ph idx="1"/>
          </p:nvPr>
        </p:nvSpPr>
        <p:spPr/>
        <p:txBody>
          <a:bodyPr>
            <a:normAutofit/>
          </a:bodyPr>
          <a:lstStyle/>
          <a:p>
            <a:pPr marL="0" indent="0">
              <a:buNone/>
            </a:pPr>
            <a:r>
              <a:rPr lang="en-US" dirty="0"/>
              <a:t>There are some data issues, that limit effectiveness of the algorithm</a:t>
            </a:r>
            <a:r>
              <a:rPr lang="en-US" dirty="0" smtClean="0"/>
              <a:t>:</a:t>
            </a:r>
          </a:p>
          <a:p>
            <a:pPr marL="0" indent="0">
              <a:buNone/>
            </a:pPr>
            <a:endParaRPr lang="en-US" dirty="0"/>
          </a:p>
          <a:p>
            <a:pPr marL="0" indent="0">
              <a:buNone/>
            </a:pPr>
            <a:r>
              <a:rPr lang="en-US" dirty="0" smtClean="0"/>
              <a:t>1. Insufficient </a:t>
            </a:r>
            <a:r>
              <a:rPr lang="en-US" dirty="0"/>
              <a:t>data on Foursquare. </a:t>
            </a:r>
            <a:r>
              <a:rPr lang="en-US" dirty="0" smtClean="0"/>
              <a:t>From practice, to obtain reliable results of clustering, we should consider only districts with more than 20 venues. For </a:t>
            </a:r>
            <a:r>
              <a:rPr lang="en-US" dirty="0"/>
              <a:t>Moscow, 84 out of 120 districts have 20 or less venues on Foursquare, and we should exclude these </a:t>
            </a:r>
            <a:r>
              <a:rPr lang="en-US" dirty="0" smtClean="0"/>
              <a:t>districts </a:t>
            </a:r>
            <a:r>
              <a:rPr lang="en-US" dirty="0"/>
              <a:t>from </a:t>
            </a:r>
            <a:r>
              <a:rPr lang="en-US" dirty="0" smtClean="0"/>
              <a:t>consideration</a:t>
            </a:r>
            <a:endParaRPr lang="en-US" dirty="0"/>
          </a:p>
        </p:txBody>
      </p:sp>
    </p:spTree>
    <p:extLst>
      <p:ext uri="{BB962C8B-B14F-4D97-AF65-F5344CB8AC3E}">
        <p14:creationId xmlns:p14="http://schemas.microsoft.com/office/powerpoint/2010/main" val="1330430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44</TotalTime>
  <Words>652</Words>
  <Application>Microsoft Office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Moscow neighborhoods</vt:lpstr>
      <vt:lpstr>Business Problem</vt:lpstr>
      <vt:lpstr>Possible Solutions (1)</vt:lpstr>
      <vt:lpstr>Possible Solutions (2)</vt:lpstr>
      <vt:lpstr>Data</vt:lpstr>
      <vt:lpstr>Algorithm</vt:lpstr>
      <vt:lpstr>Results</vt:lpstr>
      <vt:lpstr>Results (cont.)</vt:lpstr>
      <vt:lpstr>Discussion</vt:lpstr>
      <vt:lpstr>Discussion (cont.)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Moscow neighborhoods</dc:title>
  <dc:creator>Fedor</dc:creator>
  <cp:lastModifiedBy>Fedor</cp:lastModifiedBy>
  <cp:revision>6</cp:revision>
  <dcterms:created xsi:type="dcterms:W3CDTF">2018-09-30T05:29:23Z</dcterms:created>
  <dcterms:modified xsi:type="dcterms:W3CDTF">2018-09-30T06:13:45Z</dcterms:modified>
</cp:coreProperties>
</file>