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08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15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22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3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37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44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352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260" algn="l" defTabSz="9138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EBE"/>
    <a:srgbClr val="2C0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14" autoAdjust="0"/>
    <p:restoredTop sz="94675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E2BF-7A05-412B-8F16-AF462B6102D5}" type="datetimeFigureOut">
              <a:rPr lang="en-CA" smtClean="0"/>
              <a:t>07/07/2014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1D37B-4027-40E1-B8D2-5F512ACEA6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62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08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15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22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30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37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44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52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60" algn="l" defTabSz="913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1D37B-4027-40E1-B8D2-5F512ACEA69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14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1D37B-4027-40E1-B8D2-5F512ACEA69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14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3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2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8" indent="0">
              <a:buNone/>
              <a:defRPr sz="2000" b="1"/>
            </a:lvl2pPr>
            <a:lvl3pPr marL="913815" indent="0">
              <a:buNone/>
              <a:defRPr sz="1800" b="1"/>
            </a:lvl3pPr>
            <a:lvl4pPr marL="1370722" indent="0">
              <a:buNone/>
              <a:defRPr sz="1600" b="1"/>
            </a:lvl4pPr>
            <a:lvl5pPr marL="1827630" indent="0">
              <a:buNone/>
              <a:defRPr sz="1600" b="1"/>
            </a:lvl5pPr>
            <a:lvl6pPr marL="2284537" indent="0">
              <a:buNone/>
              <a:defRPr sz="1600" b="1"/>
            </a:lvl6pPr>
            <a:lvl7pPr marL="2741444" indent="0">
              <a:buNone/>
              <a:defRPr sz="1600" b="1"/>
            </a:lvl7pPr>
            <a:lvl8pPr marL="3198352" indent="0">
              <a:buNone/>
              <a:defRPr sz="1600" b="1"/>
            </a:lvl8pPr>
            <a:lvl9pPr marL="365526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08" indent="0">
              <a:buNone/>
              <a:defRPr sz="2000" b="1"/>
            </a:lvl2pPr>
            <a:lvl3pPr marL="913815" indent="0">
              <a:buNone/>
              <a:defRPr sz="1800" b="1"/>
            </a:lvl3pPr>
            <a:lvl4pPr marL="1370722" indent="0">
              <a:buNone/>
              <a:defRPr sz="1600" b="1"/>
            </a:lvl4pPr>
            <a:lvl5pPr marL="1827630" indent="0">
              <a:buNone/>
              <a:defRPr sz="1600" b="1"/>
            </a:lvl5pPr>
            <a:lvl6pPr marL="2284537" indent="0">
              <a:buNone/>
              <a:defRPr sz="1600" b="1"/>
            </a:lvl6pPr>
            <a:lvl7pPr marL="2741444" indent="0">
              <a:buNone/>
              <a:defRPr sz="1600" b="1"/>
            </a:lvl7pPr>
            <a:lvl8pPr marL="3198352" indent="0">
              <a:buNone/>
              <a:defRPr sz="1600" b="1"/>
            </a:lvl8pPr>
            <a:lvl9pPr marL="365526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08" indent="0">
              <a:buNone/>
              <a:defRPr sz="1200"/>
            </a:lvl2pPr>
            <a:lvl3pPr marL="913815" indent="0">
              <a:buNone/>
              <a:defRPr sz="1000"/>
            </a:lvl3pPr>
            <a:lvl4pPr marL="1370722" indent="0">
              <a:buNone/>
              <a:defRPr sz="900"/>
            </a:lvl4pPr>
            <a:lvl5pPr marL="1827630" indent="0">
              <a:buNone/>
              <a:defRPr sz="900"/>
            </a:lvl5pPr>
            <a:lvl6pPr marL="2284537" indent="0">
              <a:buNone/>
              <a:defRPr sz="900"/>
            </a:lvl6pPr>
            <a:lvl7pPr marL="2741444" indent="0">
              <a:buNone/>
              <a:defRPr sz="900"/>
            </a:lvl7pPr>
            <a:lvl8pPr marL="3198352" indent="0">
              <a:buNone/>
              <a:defRPr sz="900"/>
            </a:lvl8pPr>
            <a:lvl9pPr marL="36552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08" indent="0">
              <a:buNone/>
              <a:defRPr sz="2800"/>
            </a:lvl2pPr>
            <a:lvl3pPr marL="913815" indent="0">
              <a:buNone/>
              <a:defRPr sz="2400"/>
            </a:lvl3pPr>
            <a:lvl4pPr marL="1370722" indent="0">
              <a:buNone/>
              <a:defRPr sz="2000"/>
            </a:lvl4pPr>
            <a:lvl5pPr marL="1827630" indent="0">
              <a:buNone/>
              <a:defRPr sz="2000"/>
            </a:lvl5pPr>
            <a:lvl6pPr marL="2284537" indent="0">
              <a:buNone/>
              <a:defRPr sz="2000"/>
            </a:lvl6pPr>
            <a:lvl7pPr marL="2741444" indent="0">
              <a:buNone/>
              <a:defRPr sz="2000"/>
            </a:lvl7pPr>
            <a:lvl8pPr marL="3198352" indent="0">
              <a:buNone/>
              <a:defRPr sz="2000"/>
            </a:lvl8pPr>
            <a:lvl9pPr marL="365526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08" indent="0">
              <a:buNone/>
              <a:defRPr sz="1200"/>
            </a:lvl2pPr>
            <a:lvl3pPr marL="913815" indent="0">
              <a:buNone/>
              <a:defRPr sz="1000"/>
            </a:lvl3pPr>
            <a:lvl4pPr marL="1370722" indent="0">
              <a:buNone/>
              <a:defRPr sz="900"/>
            </a:lvl4pPr>
            <a:lvl5pPr marL="1827630" indent="0">
              <a:buNone/>
              <a:defRPr sz="900"/>
            </a:lvl5pPr>
            <a:lvl6pPr marL="2284537" indent="0">
              <a:buNone/>
              <a:defRPr sz="900"/>
            </a:lvl6pPr>
            <a:lvl7pPr marL="2741444" indent="0">
              <a:buNone/>
              <a:defRPr sz="900"/>
            </a:lvl7pPr>
            <a:lvl8pPr marL="3198352" indent="0">
              <a:buNone/>
              <a:defRPr sz="900"/>
            </a:lvl8pPr>
            <a:lvl9pPr marL="365526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82" tIns="45690" rIns="91382" bIns="456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382" tIns="45690" rIns="91382" bIns="456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382" tIns="45690" rIns="91382" bIns="456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8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80" indent="-342680" algn="l" defTabSz="91381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74" indent="-285568" algn="l" defTabSz="91381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68" indent="-228454" algn="l" defTabSz="9138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76" indent="-228454" algn="l" defTabSz="91381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084" indent="-228454" algn="l" defTabSz="91381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991" indent="-228454" algn="l" defTabSz="9138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98" indent="-228454" algn="l" defTabSz="9138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06" indent="-228454" algn="l" defTabSz="9138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13" indent="-228454" algn="l" defTabSz="9138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08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15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2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3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7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4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52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60" algn="l" defTabSz="913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400461" y="425784"/>
            <a:ext cx="9504949" cy="3616539"/>
            <a:chOff x="-400461" y="425782"/>
            <a:chExt cx="9504949" cy="3616539"/>
          </a:xfrm>
        </p:grpSpPr>
        <p:pic>
          <p:nvPicPr>
            <p:cNvPr id="1026" name="Picture 2" descr="C:\devel\CPD\trunk\doc\tmi\images\MR_89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6" t="26452" r="29810" b="25865"/>
            <a:stretch/>
          </p:blipFill>
          <p:spPr bwMode="auto">
            <a:xfrm rot="16200000">
              <a:off x="-243987" y="1012957"/>
              <a:ext cx="1193545" cy="1328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devel\CPD\trunk\doc\tmi\images\MR_contour_8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5" t="23395" r="28541" b="23156"/>
            <a:stretch/>
          </p:blipFill>
          <p:spPr bwMode="auto">
            <a:xfrm rot="16200000">
              <a:off x="1668258" y="964920"/>
              <a:ext cx="1211953" cy="142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evel\CPD\trunk\doc\tmi\images\MR_seg_89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80" r="18379"/>
            <a:stretch/>
          </p:blipFill>
          <p:spPr bwMode="auto">
            <a:xfrm>
              <a:off x="3303130" y="1130313"/>
              <a:ext cx="1371600" cy="11066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devel\CPD\trunk\doc\tmi\images\US_points_89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6" r="13500"/>
            <a:stretch/>
          </p:blipFill>
          <p:spPr bwMode="auto">
            <a:xfrm>
              <a:off x="3298691" y="2400856"/>
              <a:ext cx="1433745" cy="1205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051752" y="1121434"/>
              <a:ext cx="1905000" cy="26607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80352" y="1295143"/>
              <a:ext cx="1447800" cy="818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Update</a:t>
              </a:r>
              <a:r>
                <a:rPr lang="en-CA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el-GR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σ</a:t>
              </a:r>
              <a:r>
                <a:rPr lang="en-CA" baseline="300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  <a:endParaRPr lang="en-CA" dirty="0" smtClean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80352" y="2769824"/>
              <a:ext cx="1447800" cy="8188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Update FEM node displacements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111147" y="2123912"/>
              <a:ext cx="0" cy="655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0085" y="2095185"/>
              <a:ext cx="0" cy="6468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26" idx="2"/>
              <a:endCxn id="1027" idx="0"/>
            </p:cNvCxnSpPr>
            <p:nvPr/>
          </p:nvCxnSpPr>
          <p:spPr>
            <a:xfrm flipV="1">
              <a:off x="1017130" y="1676584"/>
              <a:ext cx="545441" cy="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9" name="Picture 5" descr="C:\devel\CPD\trunk\doc\tmi\images\US_89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8" t="900" r="14138" b="2225"/>
            <a:stretch/>
          </p:blipFill>
          <p:spPr bwMode="auto">
            <a:xfrm>
              <a:off x="-311561" y="2473597"/>
              <a:ext cx="1341515" cy="105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Arrow Connector 37"/>
            <p:cNvCxnSpPr>
              <a:stCxn id="1029" idx="3"/>
              <a:endCxn id="34" idx="1"/>
            </p:cNvCxnSpPr>
            <p:nvPr/>
          </p:nvCxnSpPr>
          <p:spPr>
            <a:xfrm flipV="1">
              <a:off x="1029954" y="3002296"/>
              <a:ext cx="467651" cy="1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32517" y="222811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E-step</a:t>
              </a:r>
              <a:endParaRPr lang="en-CA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11154" y="2243146"/>
              <a:ext cx="845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M-step</a:t>
              </a:r>
              <a:endParaRPr lang="en-CA" dirty="0"/>
            </a:p>
          </p:txBody>
        </p:sp>
        <p:cxnSp>
          <p:nvCxnSpPr>
            <p:cNvPr id="56" name="Straight Arrow Connector 55"/>
            <p:cNvCxnSpPr>
              <a:stCxn id="1027" idx="2"/>
              <a:endCxn id="1028" idx="1"/>
            </p:cNvCxnSpPr>
            <p:nvPr/>
          </p:nvCxnSpPr>
          <p:spPr>
            <a:xfrm>
              <a:off x="2985899" y="1676583"/>
              <a:ext cx="317231" cy="7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4" idx="3"/>
              <a:endCxn id="1032" idx="1"/>
            </p:cNvCxnSpPr>
            <p:nvPr/>
          </p:nvCxnSpPr>
          <p:spPr>
            <a:xfrm>
              <a:off x="2985133" y="3002296"/>
              <a:ext cx="313558" cy="1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462692" y="702781"/>
              <a:ext cx="1523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Segmentation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674730" y="1675894"/>
              <a:ext cx="3577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732436" y="3021585"/>
              <a:ext cx="3193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340346" y="468354"/>
              <a:ext cx="1328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Tessellation</a:t>
              </a:r>
              <a:r>
                <a:rPr lang="en-CA" dirty="0"/>
                <a:t/>
              </a:r>
              <a:br>
                <a:rPr lang="en-CA" dirty="0"/>
              </a:br>
              <a:r>
                <a:rPr lang="en-CA" dirty="0" smtClean="0"/>
                <a:t>FE-meshing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90490" y="425782"/>
              <a:ext cx="1328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GMM-FEM</a:t>
              </a:r>
            </a:p>
            <a:p>
              <a:pPr algn="ctr"/>
              <a:r>
                <a:rPr lang="en-CA" dirty="0"/>
                <a:t>r</a:t>
              </a:r>
              <a:r>
                <a:rPr lang="en-CA" dirty="0" smtClean="0"/>
                <a:t>egistration</a:t>
              </a:r>
            </a:p>
          </p:txBody>
        </p:sp>
        <p:cxnSp>
          <p:nvCxnSpPr>
            <p:cNvPr id="71" name="Straight Arrow Connector 70"/>
            <p:cNvCxnSpPr>
              <a:stCxn id="15" idx="3"/>
            </p:cNvCxnSpPr>
            <p:nvPr/>
          </p:nvCxnSpPr>
          <p:spPr>
            <a:xfrm>
              <a:off x="6956752" y="2451829"/>
              <a:ext cx="577911" cy="3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89620" y="2757719"/>
              <a:ext cx="1456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Observations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98691" y="1121434"/>
              <a:ext cx="1376039" cy="1094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GMM</a:t>
              </a:r>
            </a:p>
            <a:p>
              <a:pPr algn="ctr"/>
              <a:r>
                <a:rPr lang="en-CA" dirty="0" smtClean="0"/>
                <a:t>Centroids</a:t>
              </a:r>
              <a:endParaRPr lang="en-CA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-400461" y="983213"/>
              <a:ext cx="1066801" cy="373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/>
                <a:t>MRI</a:t>
              </a:r>
              <a:endParaRPr lang="en-CA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-387761" y="2376841"/>
              <a:ext cx="1066801" cy="373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/>
                <a:t>3D-TRUS</a:t>
              </a:r>
              <a:endParaRPr lang="en-CA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62569" y="3534490"/>
              <a:ext cx="1523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Segmentation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520149" y="3395990"/>
              <a:ext cx="1328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Registered</a:t>
              </a:r>
              <a:br>
                <a:rPr lang="en-CA" dirty="0" smtClean="0"/>
              </a:br>
              <a:r>
                <a:rPr lang="en-CA" dirty="0" smtClean="0"/>
                <a:t>MRI</a:t>
              </a: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0" r="29841"/>
            <a:stretch/>
          </p:blipFill>
          <p:spPr>
            <a:xfrm>
              <a:off x="7520149" y="1525130"/>
              <a:ext cx="1584339" cy="1843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5" descr="C:\devel\CPD\trunk\doc\tmi\images\US_89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8" t="900" r="14138" b="2225"/>
            <a:stretch/>
          </p:blipFill>
          <p:spPr bwMode="auto">
            <a:xfrm>
              <a:off x="1497605" y="2415930"/>
              <a:ext cx="1487528" cy="117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9"/>
            <p:cNvSpPr/>
            <p:nvPr/>
          </p:nvSpPr>
          <p:spPr>
            <a:xfrm>
              <a:off x="1695450" y="2744418"/>
              <a:ext cx="1130300" cy="694107"/>
            </a:xfrm>
            <a:custGeom>
              <a:avLst/>
              <a:gdLst>
                <a:gd name="connsiteX0" fmla="*/ 701675 w 1130300"/>
                <a:gd name="connsiteY0" fmla="*/ 5132 h 694107"/>
                <a:gd name="connsiteX1" fmla="*/ 685800 w 1130300"/>
                <a:gd name="connsiteY1" fmla="*/ 8307 h 694107"/>
                <a:gd name="connsiteX2" fmla="*/ 657225 w 1130300"/>
                <a:gd name="connsiteY2" fmla="*/ 5132 h 694107"/>
                <a:gd name="connsiteX3" fmla="*/ 619125 w 1130300"/>
                <a:gd name="connsiteY3" fmla="*/ 1957 h 694107"/>
                <a:gd name="connsiteX4" fmla="*/ 571500 w 1130300"/>
                <a:gd name="connsiteY4" fmla="*/ 5132 h 694107"/>
                <a:gd name="connsiteX5" fmla="*/ 549275 w 1130300"/>
                <a:gd name="connsiteY5" fmla="*/ 8307 h 694107"/>
                <a:gd name="connsiteX6" fmla="*/ 517525 w 1130300"/>
                <a:gd name="connsiteY6" fmla="*/ 11482 h 694107"/>
                <a:gd name="connsiteX7" fmla="*/ 495300 w 1130300"/>
                <a:gd name="connsiteY7" fmla="*/ 14657 h 694107"/>
                <a:gd name="connsiteX8" fmla="*/ 431800 w 1130300"/>
                <a:gd name="connsiteY8" fmla="*/ 21007 h 694107"/>
                <a:gd name="connsiteX9" fmla="*/ 415925 w 1130300"/>
                <a:gd name="connsiteY9" fmla="*/ 24182 h 694107"/>
                <a:gd name="connsiteX10" fmla="*/ 358775 w 1130300"/>
                <a:gd name="connsiteY10" fmla="*/ 30532 h 694107"/>
                <a:gd name="connsiteX11" fmla="*/ 330200 w 1130300"/>
                <a:gd name="connsiteY11" fmla="*/ 36882 h 694107"/>
                <a:gd name="connsiteX12" fmla="*/ 311150 w 1130300"/>
                <a:gd name="connsiteY12" fmla="*/ 40057 h 694107"/>
                <a:gd name="connsiteX13" fmla="*/ 301625 w 1130300"/>
                <a:gd name="connsiteY13" fmla="*/ 43232 h 694107"/>
                <a:gd name="connsiteX14" fmla="*/ 257175 w 1130300"/>
                <a:gd name="connsiteY14" fmla="*/ 55932 h 694107"/>
                <a:gd name="connsiteX15" fmla="*/ 228600 w 1130300"/>
                <a:gd name="connsiteY15" fmla="*/ 65457 h 694107"/>
                <a:gd name="connsiteX16" fmla="*/ 219075 w 1130300"/>
                <a:gd name="connsiteY16" fmla="*/ 68632 h 694107"/>
                <a:gd name="connsiteX17" fmla="*/ 200025 w 1130300"/>
                <a:gd name="connsiteY17" fmla="*/ 78157 h 694107"/>
                <a:gd name="connsiteX18" fmla="*/ 190500 w 1130300"/>
                <a:gd name="connsiteY18" fmla="*/ 84507 h 694107"/>
                <a:gd name="connsiteX19" fmla="*/ 171450 w 1130300"/>
                <a:gd name="connsiteY19" fmla="*/ 90857 h 694107"/>
                <a:gd name="connsiteX20" fmla="*/ 161925 w 1130300"/>
                <a:gd name="connsiteY20" fmla="*/ 97207 h 694107"/>
                <a:gd name="connsiteX21" fmla="*/ 123825 w 1130300"/>
                <a:gd name="connsiteY21" fmla="*/ 116257 h 694107"/>
                <a:gd name="connsiteX22" fmla="*/ 114300 w 1130300"/>
                <a:gd name="connsiteY22" fmla="*/ 122607 h 694107"/>
                <a:gd name="connsiteX23" fmla="*/ 104775 w 1130300"/>
                <a:gd name="connsiteY23" fmla="*/ 132132 h 694107"/>
                <a:gd name="connsiteX24" fmla="*/ 85725 w 1130300"/>
                <a:gd name="connsiteY24" fmla="*/ 148007 h 694107"/>
                <a:gd name="connsiteX25" fmla="*/ 73025 w 1130300"/>
                <a:gd name="connsiteY25" fmla="*/ 167057 h 694107"/>
                <a:gd name="connsiteX26" fmla="*/ 66675 w 1130300"/>
                <a:gd name="connsiteY26" fmla="*/ 176582 h 694107"/>
                <a:gd name="connsiteX27" fmla="*/ 50800 w 1130300"/>
                <a:gd name="connsiteY27" fmla="*/ 195632 h 694107"/>
                <a:gd name="connsiteX28" fmla="*/ 47625 w 1130300"/>
                <a:gd name="connsiteY28" fmla="*/ 205157 h 694107"/>
                <a:gd name="connsiteX29" fmla="*/ 41275 w 1130300"/>
                <a:gd name="connsiteY29" fmla="*/ 214682 h 694107"/>
                <a:gd name="connsiteX30" fmla="*/ 34925 w 1130300"/>
                <a:gd name="connsiteY30" fmla="*/ 233732 h 694107"/>
                <a:gd name="connsiteX31" fmla="*/ 28575 w 1130300"/>
                <a:gd name="connsiteY31" fmla="*/ 243257 h 694107"/>
                <a:gd name="connsiteX32" fmla="*/ 22225 w 1130300"/>
                <a:gd name="connsiteY32" fmla="*/ 262307 h 694107"/>
                <a:gd name="connsiteX33" fmla="*/ 19050 w 1130300"/>
                <a:gd name="connsiteY33" fmla="*/ 271832 h 694107"/>
                <a:gd name="connsiteX34" fmla="*/ 9525 w 1130300"/>
                <a:gd name="connsiteY34" fmla="*/ 300407 h 694107"/>
                <a:gd name="connsiteX35" fmla="*/ 6350 w 1130300"/>
                <a:gd name="connsiteY35" fmla="*/ 309932 h 694107"/>
                <a:gd name="connsiteX36" fmla="*/ 0 w 1130300"/>
                <a:gd name="connsiteY36" fmla="*/ 351207 h 694107"/>
                <a:gd name="connsiteX37" fmla="*/ 3175 w 1130300"/>
                <a:gd name="connsiteY37" fmla="*/ 452807 h 694107"/>
                <a:gd name="connsiteX38" fmla="*/ 6350 w 1130300"/>
                <a:gd name="connsiteY38" fmla="*/ 465507 h 694107"/>
                <a:gd name="connsiteX39" fmla="*/ 9525 w 1130300"/>
                <a:gd name="connsiteY39" fmla="*/ 481382 h 694107"/>
                <a:gd name="connsiteX40" fmla="*/ 12700 w 1130300"/>
                <a:gd name="connsiteY40" fmla="*/ 494082 h 694107"/>
                <a:gd name="connsiteX41" fmla="*/ 19050 w 1130300"/>
                <a:gd name="connsiteY41" fmla="*/ 529007 h 694107"/>
                <a:gd name="connsiteX42" fmla="*/ 28575 w 1130300"/>
                <a:gd name="connsiteY42" fmla="*/ 557582 h 694107"/>
                <a:gd name="connsiteX43" fmla="*/ 31750 w 1130300"/>
                <a:gd name="connsiteY43" fmla="*/ 567107 h 694107"/>
                <a:gd name="connsiteX44" fmla="*/ 57150 w 1130300"/>
                <a:gd name="connsiteY44" fmla="*/ 605207 h 694107"/>
                <a:gd name="connsiteX45" fmla="*/ 69850 w 1130300"/>
                <a:gd name="connsiteY45" fmla="*/ 624257 h 694107"/>
                <a:gd name="connsiteX46" fmla="*/ 76200 w 1130300"/>
                <a:gd name="connsiteY46" fmla="*/ 633782 h 694107"/>
                <a:gd name="connsiteX47" fmla="*/ 95250 w 1130300"/>
                <a:gd name="connsiteY47" fmla="*/ 652832 h 694107"/>
                <a:gd name="connsiteX48" fmla="*/ 104775 w 1130300"/>
                <a:gd name="connsiteY48" fmla="*/ 659182 h 694107"/>
                <a:gd name="connsiteX49" fmla="*/ 114300 w 1130300"/>
                <a:gd name="connsiteY49" fmla="*/ 668707 h 694107"/>
                <a:gd name="connsiteX50" fmla="*/ 123825 w 1130300"/>
                <a:gd name="connsiteY50" fmla="*/ 671882 h 694107"/>
                <a:gd name="connsiteX51" fmla="*/ 133350 w 1130300"/>
                <a:gd name="connsiteY51" fmla="*/ 678232 h 694107"/>
                <a:gd name="connsiteX52" fmla="*/ 152400 w 1130300"/>
                <a:gd name="connsiteY52" fmla="*/ 684582 h 694107"/>
                <a:gd name="connsiteX53" fmla="*/ 161925 w 1130300"/>
                <a:gd name="connsiteY53" fmla="*/ 687757 h 694107"/>
                <a:gd name="connsiteX54" fmla="*/ 196850 w 1130300"/>
                <a:gd name="connsiteY54" fmla="*/ 694107 h 694107"/>
                <a:gd name="connsiteX55" fmla="*/ 247650 w 1130300"/>
                <a:gd name="connsiteY55" fmla="*/ 690932 h 694107"/>
                <a:gd name="connsiteX56" fmla="*/ 276225 w 1130300"/>
                <a:gd name="connsiteY56" fmla="*/ 678232 h 694107"/>
                <a:gd name="connsiteX57" fmla="*/ 295275 w 1130300"/>
                <a:gd name="connsiteY57" fmla="*/ 671882 h 694107"/>
                <a:gd name="connsiteX58" fmla="*/ 304800 w 1130300"/>
                <a:gd name="connsiteY58" fmla="*/ 668707 h 694107"/>
                <a:gd name="connsiteX59" fmla="*/ 323850 w 1130300"/>
                <a:gd name="connsiteY59" fmla="*/ 659182 h 694107"/>
                <a:gd name="connsiteX60" fmla="*/ 333375 w 1130300"/>
                <a:gd name="connsiteY60" fmla="*/ 652832 h 694107"/>
                <a:gd name="connsiteX61" fmla="*/ 342900 w 1130300"/>
                <a:gd name="connsiteY61" fmla="*/ 649657 h 694107"/>
                <a:gd name="connsiteX62" fmla="*/ 352425 w 1130300"/>
                <a:gd name="connsiteY62" fmla="*/ 643307 h 694107"/>
                <a:gd name="connsiteX63" fmla="*/ 371475 w 1130300"/>
                <a:gd name="connsiteY63" fmla="*/ 636957 h 694107"/>
                <a:gd name="connsiteX64" fmla="*/ 381000 w 1130300"/>
                <a:gd name="connsiteY64" fmla="*/ 633782 h 694107"/>
                <a:gd name="connsiteX65" fmla="*/ 412750 w 1130300"/>
                <a:gd name="connsiteY65" fmla="*/ 627432 h 694107"/>
                <a:gd name="connsiteX66" fmla="*/ 425450 w 1130300"/>
                <a:gd name="connsiteY66" fmla="*/ 624257 h 694107"/>
                <a:gd name="connsiteX67" fmla="*/ 466725 w 1130300"/>
                <a:gd name="connsiteY67" fmla="*/ 617907 h 694107"/>
                <a:gd name="connsiteX68" fmla="*/ 479425 w 1130300"/>
                <a:gd name="connsiteY68" fmla="*/ 614732 h 694107"/>
                <a:gd name="connsiteX69" fmla="*/ 533400 w 1130300"/>
                <a:gd name="connsiteY69" fmla="*/ 608382 h 694107"/>
                <a:gd name="connsiteX70" fmla="*/ 549275 w 1130300"/>
                <a:gd name="connsiteY70" fmla="*/ 605207 h 694107"/>
                <a:gd name="connsiteX71" fmla="*/ 590550 w 1130300"/>
                <a:gd name="connsiteY71" fmla="*/ 608382 h 694107"/>
                <a:gd name="connsiteX72" fmla="*/ 625475 w 1130300"/>
                <a:gd name="connsiteY72" fmla="*/ 614732 h 694107"/>
                <a:gd name="connsiteX73" fmla="*/ 647700 w 1130300"/>
                <a:gd name="connsiteY73" fmla="*/ 617907 h 694107"/>
                <a:gd name="connsiteX74" fmla="*/ 679450 w 1130300"/>
                <a:gd name="connsiteY74" fmla="*/ 624257 h 694107"/>
                <a:gd name="connsiteX75" fmla="*/ 692150 w 1130300"/>
                <a:gd name="connsiteY75" fmla="*/ 627432 h 694107"/>
                <a:gd name="connsiteX76" fmla="*/ 717550 w 1130300"/>
                <a:gd name="connsiteY76" fmla="*/ 633782 h 694107"/>
                <a:gd name="connsiteX77" fmla="*/ 727075 w 1130300"/>
                <a:gd name="connsiteY77" fmla="*/ 640132 h 694107"/>
                <a:gd name="connsiteX78" fmla="*/ 746125 w 1130300"/>
                <a:gd name="connsiteY78" fmla="*/ 646482 h 694107"/>
                <a:gd name="connsiteX79" fmla="*/ 774700 w 1130300"/>
                <a:gd name="connsiteY79" fmla="*/ 659182 h 694107"/>
                <a:gd name="connsiteX80" fmla="*/ 806450 w 1130300"/>
                <a:gd name="connsiteY80" fmla="*/ 671882 h 694107"/>
                <a:gd name="connsiteX81" fmla="*/ 815975 w 1130300"/>
                <a:gd name="connsiteY81" fmla="*/ 675057 h 694107"/>
                <a:gd name="connsiteX82" fmla="*/ 825500 w 1130300"/>
                <a:gd name="connsiteY82" fmla="*/ 678232 h 694107"/>
                <a:gd name="connsiteX83" fmla="*/ 844550 w 1130300"/>
                <a:gd name="connsiteY83" fmla="*/ 681407 h 694107"/>
                <a:gd name="connsiteX84" fmla="*/ 901700 w 1130300"/>
                <a:gd name="connsiteY84" fmla="*/ 678232 h 694107"/>
                <a:gd name="connsiteX85" fmla="*/ 930275 w 1130300"/>
                <a:gd name="connsiteY85" fmla="*/ 662357 h 694107"/>
                <a:gd name="connsiteX86" fmla="*/ 949325 w 1130300"/>
                <a:gd name="connsiteY86" fmla="*/ 652832 h 694107"/>
                <a:gd name="connsiteX87" fmla="*/ 968375 w 1130300"/>
                <a:gd name="connsiteY87" fmla="*/ 640132 h 694107"/>
                <a:gd name="connsiteX88" fmla="*/ 977900 w 1130300"/>
                <a:gd name="connsiteY88" fmla="*/ 630607 h 694107"/>
                <a:gd name="connsiteX89" fmla="*/ 996950 w 1130300"/>
                <a:gd name="connsiteY89" fmla="*/ 617907 h 694107"/>
                <a:gd name="connsiteX90" fmla="*/ 1019175 w 1130300"/>
                <a:gd name="connsiteY90" fmla="*/ 586157 h 694107"/>
                <a:gd name="connsiteX91" fmla="*/ 1025525 w 1130300"/>
                <a:gd name="connsiteY91" fmla="*/ 576632 h 694107"/>
                <a:gd name="connsiteX92" fmla="*/ 1047750 w 1130300"/>
                <a:gd name="connsiteY92" fmla="*/ 548057 h 694107"/>
                <a:gd name="connsiteX93" fmla="*/ 1054100 w 1130300"/>
                <a:gd name="connsiteY93" fmla="*/ 538532 h 694107"/>
                <a:gd name="connsiteX94" fmla="*/ 1060450 w 1130300"/>
                <a:gd name="connsiteY94" fmla="*/ 529007 h 694107"/>
                <a:gd name="connsiteX95" fmla="*/ 1069975 w 1130300"/>
                <a:gd name="connsiteY95" fmla="*/ 506782 h 694107"/>
                <a:gd name="connsiteX96" fmla="*/ 1073150 w 1130300"/>
                <a:gd name="connsiteY96" fmla="*/ 497257 h 694107"/>
                <a:gd name="connsiteX97" fmla="*/ 1079500 w 1130300"/>
                <a:gd name="connsiteY97" fmla="*/ 487732 h 694107"/>
                <a:gd name="connsiteX98" fmla="*/ 1082675 w 1130300"/>
                <a:gd name="connsiteY98" fmla="*/ 478207 h 694107"/>
                <a:gd name="connsiteX99" fmla="*/ 1089025 w 1130300"/>
                <a:gd name="connsiteY99" fmla="*/ 468682 h 694107"/>
                <a:gd name="connsiteX100" fmla="*/ 1095375 w 1130300"/>
                <a:gd name="connsiteY100" fmla="*/ 449632 h 694107"/>
                <a:gd name="connsiteX101" fmla="*/ 1101725 w 1130300"/>
                <a:gd name="connsiteY101" fmla="*/ 440107 h 694107"/>
                <a:gd name="connsiteX102" fmla="*/ 1104900 w 1130300"/>
                <a:gd name="connsiteY102" fmla="*/ 430582 h 694107"/>
                <a:gd name="connsiteX103" fmla="*/ 1117600 w 1130300"/>
                <a:gd name="connsiteY103" fmla="*/ 395657 h 694107"/>
                <a:gd name="connsiteX104" fmla="*/ 1120775 w 1130300"/>
                <a:gd name="connsiteY104" fmla="*/ 386132 h 694107"/>
                <a:gd name="connsiteX105" fmla="*/ 1123950 w 1130300"/>
                <a:gd name="connsiteY105" fmla="*/ 376607 h 694107"/>
                <a:gd name="connsiteX106" fmla="*/ 1130300 w 1130300"/>
                <a:gd name="connsiteY106" fmla="*/ 328982 h 694107"/>
                <a:gd name="connsiteX107" fmla="*/ 1127125 w 1130300"/>
                <a:gd name="connsiteY107" fmla="*/ 249607 h 694107"/>
                <a:gd name="connsiteX108" fmla="*/ 1117600 w 1130300"/>
                <a:gd name="connsiteY108" fmla="*/ 217857 h 694107"/>
                <a:gd name="connsiteX109" fmla="*/ 1114425 w 1130300"/>
                <a:gd name="connsiteY109" fmla="*/ 208332 h 694107"/>
                <a:gd name="connsiteX110" fmla="*/ 1111250 w 1130300"/>
                <a:gd name="connsiteY110" fmla="*/ 198807 h 694107"/>
                <a:gd name="connsiteX111" fmla="*/ 1101725 w 1130300"/>
                <a:gd name="connsiteY111" fmla="*/ 179757 h 694107"/>
                <a:gd name="connsiteX112" fmla="*/ 1095375 w 1130300"/>
                <a:gd name="connsiteY112" fmla="*/ 170232 h 694107"/>
                <a:gd name="connsiteX113" fmla="*/ 1079500 w 1130300"/>
                <a:gd name="connsiteY113" fmla="*/ 144832 h 694107"/>
                <a:gd name="connsiteX114" fmla="*/ 1069975 w 1130300"/>
                <a:gd name="connsiteY114" fmla="*/ 138482 h 694107"/>
                <a:gd name="connsiteX115" fmla="*/ 1060450 w 1130300"/>
                <a:gd name="connsiteY115" fmla="*/ 119432 h 694107"/>
                <a:gd name="connsiteX116" fmla="*/ 1050925 w 1130300"/>
                <a:gd name="connsiteY116" fmla="*/ 113082 h 694107"/>
                <a:gd name="connsiteX117" fmla="*/ 1035050 w 1130300"/>
                <a:gd name="connsiteY117" fmla="*/ 97207 h 694107"/>
                <a:gd name="connsiteX118" fmla="*/ 1006475 w 1130300"/>
                <a:gd name="connsiteY118" fmla="*/ 74982 h 694107"/>
                <a:gd name="connsiteX119" fmla="*/ 996950 w 1130300"/>
                <a:gd name="connsiteY119" fmla="*/ 68632 h 694107"/>
                <a:gd name="connsiteX120" fmla="*/ 987425 w 1130300"/>
                <a:gd name="connsiteY120" fmla="*/ 62282 h 694107"/>
                <a:gd name="connsiteX121" fmla="*/ 968375 w 1130300"/>
                <a:gd name="connsiteY121" fmla="*/ 55932 h 694107"/>
                <a:gd name="connsiteX122" fmla="*/ 939800 w 1130300"/>
                <a:gd name="connsiteY122" fmla="*/ 43232 h 694107"/>
                <a:gd name="connsiteX123" fmla="*/ 930275 w 1130300"/>
                <a:gd name="connsiteY123" fmla="*/ 40057 h 694107"/>
                <a:gd name="connsiteX124" fmla="*/ 920750 w 1130300"/>
                <a:gd name="connsiteY124" fmla="*/ 33707 h 694107"/>
                <a:gd name="connsiteX125" fmla="*/ 895350 w 1130300"/>
                <a:gd name="connsiteY125" fmla="*/ 27357 h 694107"/>
                <a:gd name="connsiteX126" fmla="*/ 882650 w 1130300"/>
                <a:gd name="connsiteY126" fmla="*/ 24182 h 694107"/>
                <a:gd name="connsiteX127" fmla="*/ 866775 w 1130300"/>
                <a:gd name="connsiteY127" fmla="*/ 21007 h 694107"/>
                <a:gd name="connsiteX128" fmla="*/ 828675 w 1130300"/>
                <a:gd name="connsiteY128" fmla="*/ 14657 h 694107"/>
                <a:gd name="connsiteX129" fmla="*/ 812800 w 1130300"/>
                <a:gd name="connsiteY129" fmla="*/ 11482 h 694107"/>
                <a:gd name="connsiteX130" fmla="*/ 784225 w 1130300"/>
                <a:gd name="connsiteY130" fmla="*/ 8307 h 694107"/>
                <a:gd name="connsiteX131" fmla="*/ 739775 w 1130300"/>
                <a:gd name="connsiteY131" fmla="*/ 1957 h 694107"/>
                <a:gd name="connsiteX132" fmla="*/ 701675 w 1130300"/>
                <a:gd name="connsiteY132" fmla="*/ 5132 h 6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1130300" h="694107">
                  <a:moveTo>
                    <a:pt x="701675" y="5132"/>
                  </a:moveTo>
                  <a:cubicBezTo>
                    <a:pt x="692679" y="6190"/>
                    <a:pt x="691196" y="8307"/>
                    <a:pt x="685800" y="8307"/>
                  </a:cubicBezTo>
                  <a:cubicBezTo>
                    <a:pt x="676216" y="8307"/>
                    <a:pt x="666765" y="6041"/>
                    <a:pt x="657225" y="5132"/>
                  </a:cubicBezTo>
                  <a:cubicBezTo>
                    <a:pt x="644538" y="3924"/>
                    <a:pt x="631825" y="3015"/>
                    <a:pt x="619125" y="1957"/>
                  </a:cubicBezTo>
                  <a:cubicBezTo>
                    <a:pt x="603250" y="3015"/>
                    <a:pt x="587345" y="3692"/>
                    <a:pt x="571500" y="5132"/>
                  </a:cubicBezTo>
                  <a:cubicBezTo>
                    <a:pt x="564047" y="5810"/>
                    <a:pt x="556707" y="7433"/>
                    <a:pt x="549275" y="8307"/>
                  </a:cubicBezTo>
                  <a:cubicBezTo>
                    <a:pt x="538712" y="9550"/>
                    <a:pt x="528088" y="10239"/>
                    <a:pt x="517525" y="11482"/>
                  </a:cubicBezTo>
                  <a:cubicBezTo>
                    <a:pt x="510093" y="12356"/>
                    <a:pt x="502738" y="13831"/>
                    <a:pt x="495300" y="14657"/>
                  </a:cubicBezTo>
                  <a:cubicBezTo>
                    <a:pt x="474158" y="17006"/>
                    <a:pt x="452659" y="16835"/>
                    <a:pt x="431800" y="21007"/>
                  </a:cubicBezTo>
                  <a:cubicBezTo>
                    <a:pt x="426508" y="22065"/>
                    <a:pt x="421259" y="23361"/>
                    <a:pt x="415925" y="24182"/>
                  </a:cubicBezTo>
                  <a:cubicBezTo>
                    <a:pt x="399232" y="26750"/>
                    <a:pt x="375006" y="28909"/>
                    <a:pt x="358775" y="30532"/>
                  </a:cubicBezTo>
                  <a:cubicBezTo>
                    <a:pt x="345185" y="33929"/>
                    <a:pt x="344980" y="34195"/>
                    <a:pt x="330200" y="36882"/>
                  </a:cubicBezTo>
                  <a:cubicBezTo>
                    <a:pt x="323866" y="38034"/>
                    <a:pt x="317434" y="38660"/>
                    <a:pt x="311150" y="40057"/>
                  </a:cubicBezTo>
                  <a:cubicBezTo>
                    <a:pt x="307883" y="40783"/>
                    <a:pt x="304854" y="42351"/>
                    <a:pt x="301625" y="43232"/>
                  </a:cubicBezTo>
                  <a:cubicBezTo>
                    <a:pt x="257771" y="55192"/>
                    <a:pt x="293677" y="43765"/>
                    <a:pt x="257175" y="55932"/>
                  </a:cubicBezTo>
                  <a:lnTo>
                    <a:pt x="228600" y="65457"/>
                  </a:lnTo>
                  <a:cubicBezTo>
                    <a:pt x="225425" y="66515"/>
                    <a:pt x="221860" y="66776"/>
                    <a:pt x="219075" y="68632"/>
                  </a:cubicBezTo>
                  <a:cubicBezTo>
                    <a:pt x="191778" y="86830"/>
                    <a:pt x="226315" y="65012"/>
                    <a:pt x="200025" y="78157"/>
                  </a:cubicBezTo>
                  <a:cubicBezTo>
                    <a:pt x="196612" y="79864"/>
                    <a:pt x="193987" y="82957"/>
                    <a:pt x="190500" y="84507"/>
                  </a:cubicBezTo>
                  <a:cubicBezTo>
                    <a:pt x="184383" y="87225"/>
                    <a:pt x="177019" y="87144"/>
                    <a:pt x="171450" y="90857"/>
                  </a:cubicBezTo>
                  <a:cubicBezTo>
                    <a:pt x="168275" y="92974"/>
                    <a:pt x="165412" y="95657"/>
                    <a:pt x="161925" y="97207"/>
                  </a:cubicBezTo>
                  <a:cubicBezTo>
                    <a:pt x="122490" y="114734"/>
                    <a:pt x="163432" y="89852"/>
                    <a:pt x="123825" y="116257"/>
                  </a:cubicBezTo>
                  <a:cubicBezTo>
                    <a:pt x="120650" y="118374"/>
                    <a:pt x="116998" y="119909"/>
                    <a:pt x="114300" y="122607"/>
                  </a:cubicBezTo>
                  <a:cubicBezTo>
                    <a:pt x="111125" y="125782"/>
                    <a:pt x="108224" y="129257"/>
                    <a:pt x="104775" y="132132"/>
                  </a:cubicBezTo>
                  <a:cubicBezTo>
                    <a:pt x="93189" y="141787"/>
                    <a:pt x="95977" y="134826"/>
                    <a:pt x="85725" y="148007"/>
                  </a:cubicBezTo>
                  <a:cubicBezTo>
                    <a:pt x="81040" y="154031"/>
                    <a:pt x="77258" y="160707"/>
                    <a:pt x="73025" y="167057"/>
                  </a:cubicBezTo>
                  <a:cubicBezTo>
                    <a:pt x="70908" y="170232"/>
                    <a:pt x="69373" y="173884"/>
                    <a:pt x="66675" y="176582"/>
                  </a:cubicBezTo>
                  <a:cubicBezTo>
                    <a:pt x="59653" y="183604"/>
                    <a:pt x="55220" y="186791"/>
                    <a:pt x="50800" y="195632"/>
                  </a:cubicBezTo>
                  <a:cubicBezTo>
                    <a:pt x="49303" y="198625"/>
                    <a:pt x="49122" y="202164"/>
                    <a:pt x="47625" y="205157"/>
                  </a:cubicBezTo>
                  <a:cubicBezTo>
                    <a:pt x="45918" y="208570"/>
                    <a:pt x="42825" y="211195"/>
                    <a:pt x="41275" y="214682"/>
                  </a:cubicBezTo>
                  <a:cubicBezTo>
                    <a:pt x="38557" y="220799"/>
                    <a:pt x="38638" y="228163"/>
                    <a:pt x="34925" y="233732"/>
                  </a:cubicBezTo>
                  <a:cubicBezTo>
                    <a:pt x="32808" y="236907"/>
                    <a:pt x="30125" y="239770"/>
                    <a:pt x="28575" y="243257"/>
                  </a:cubicBezTo>
                  <a:cubicBezTo>
                    <a:pt x="25857" y="249374"/>
                    <a:pt x="24342" y="255957"/>
                    <a:pt x="22225" y="262307"/>
                  </a:cubicBezTo>
                  <a:lnTo>
                    <a:pt x="19050" y="271832"/>
                  </a:lnTo>
                  <a:lnTo>
                    <a:pt x="9525" y="300407"/>
                  </a:lnTo>
                  <a:cubicBezTo>
                    <a:pt x="8467" y="303582"/>
                    <a:pt x="7006" y="306650"/>
                    <a:pt x="6350" y="309932"/>
                  </a:cubicBezTo>
                  <a:cubicBezTo>
                    <a:pt x="1502" y="334174"/>
                    <a:pt x="3844" y="320452"/>
                    <a:pt x="0" y="351207"/>
                  </a:cubicBezTo>
                  <a:cubicBezTo>
                    <a:pt x="1058" y="385074"/>
                    <a:pt x="1295" y="418976"/>
                    <a:pt x="3175" y="452807"/>
                  </a:cubicBezTo>
                  <a:cubicBezTo>
                    <a:pt x="3417" y="457164"/>
                    <a:pt x="5403" y="461247"/>
                    <a:pt x="6350" y="465507"/>
                  </a:cubicBezTo>
                  <a:cubicBezTo>
                    <a:pt x="7521" y="470775"/>
                    <a:pt x="8354" y="476114"/>
                    <a:pt x="9525" y="481382"/>
                  </a:cubicBezTo>
                  <a:cubicBezTo>
                    <a:pt x="10472" y="485642"/>
                    <a:pt x="11919" y="489789"/>
                    <a:pt x="12700" y="494082"/>
                  </a:cubicBezTo>
                  <a:cubicBezTo>
                    <a:pt x="16484" y="514895"/>
                    <a:pt x="14065" y="512389"/>
                    <a:pt x="19050" y="529007"/>
                  </a:cubicBezTo>
                  <a:cubicBezTo>
                    <a:pt x="21935" y="538624"/>
                    <a:pt x="25400" y="548057"/>
                    <a:pt x="28575" y="557582"/>
                  </a:cubicBezTo>
                  <a:cubicBezTo>
                    <a:pt x="29633" y="560757"/>
                    <a:pt x="29894" y="564322"/>
                    <a:pt x="31750" y="567107"/>
                  </a:cubicBezTo>
                  <a:lnTo>
                    <a:pt x="57150" y="605207"/>
                  </a:lnTo>
                  <a:lnTo>
                    <a:pt x="69850" y="624257"/>
                  </a:lnTo>
                  <a:cubicBezTo>
                    <a:pt x="71967" y="627432"/>
                    <a:pt x="73502" y="631084"/>
                    <a:pt x="76200" y="633782"/>
                  </a:cubicBezTo>
                  <a:cubicBezTo>
                    <a:pt x="82550" y="640132"/>
                    <a:pt x="87778" y="647851"/>
                    <a:pt x="95250" y="652832"/>
                  </a:cubicBezTo>
                  <a:cubicBezTo>
                    <a:pt x="98425" y="654949"/>
                    <a:pt x="101844" y="656739"/>
                    <a:pt x="104775" y="659182"/>
                  </a:cubicBezTo>
                  <a:cubicBezTo>
                    <a:pt x="108224" y="662057"/>
                    <a:pt x="110564" y="666216"/>
                    <a:pt x="114300" y="668707"/>
                  </a:cubicBezTo>
                  <a:cubicBezTo>
                    <a:pt x="117085" y="670563"/>
                    <a:pt x="120832" y="670385"/>
                    <a:pt x="123825" y="671882"/>
                  </a:cubicBezTo>
                  <a:cubicBezTo>
                    <a:pt x="127238" y="673589"/>
                    <a:pt x="129863" y="676682"/>
                    <a:pt x="133350" y="678232"/>
                  </a:cubicBezTo>
                  <a:cubicBezTo>
                    <a:pt x="139467" y="680950"/>
                    <a:pt x="146050" y="682465"/>
                    <a:pt x="152400" y="684582"/>
                  </a:cubicBezTo>
                  <a:cubicBezTo>
                    <a:pt x="155575" y="685640"/>
                    <a:pt x="158612" y="687284"/>
                    <a:pt x="161925" y="687757"/>
                  </a:cubicBezTo>
                  <a:cubicBezTo>
                    <a:pt x="188470" y="691549"/>
                    <a:pt x="176890" y="689117"/>
                    <a:pt x="196850" y="694107"/>
                  </a:cubicBezTo>
                  <a:cubicBezTo>
                    <a:pt x="213783" y="693049"/>
                    <a:pt x="230839" y="693224"/>
                    <a:pt x="247650" y="690932"/>
                  </a:cubicBezTo>
                  <a:cubicBezTo>
                    <a:pt x="274924" y="687213"/>
                    <a:pt x="258506" y="686107"/>
                    <a:pt x="276225" y="678232"/>
                  </a:cubicBezTo>
                  <a:cubicBezTo>
                    <a:pt x="282342" y="675514"/>
                    <a:pt x="288925" y="673999"/>
                    <a:pt x="295275" y="671882"/>
                  </a:cubicBezTo>
                  <a:cubicBezTo>
                    <a:pt x="298450" y="670824"/>
                    <a:pt x="302015" y="670563"/>
                    <a:pt x="304800" y="668707"/>
                  </a:cubicBezTo>
                  <a:cubicBezTo>
                    <a:pt x="332097" y="650509"/>
                    <a:pt x="297560" y="672327"/>
                    <a:pt x="323850" y="659182"/>
                  </a:cubicBezTo>
                  <a:cubicBezTo>
                    <a:pt x="327263" y="657475"/>
                    <a:pt x="329962" y="654539"/>
                    <a:pt x="333375" y="652832"/>
                  </a:cubicBezTo>
                  <a:cubicBezTo>
                    <a:pt x="336368" y="651335"/>
                    <a:pt x="339907" y="651154"/>
                    <a:pt x="342900" y="649657"/>
                  </a:cubicBezTo>
                  <a:cubicBezTo>
                    <a:pt x="346313" y="647950"/>
                    <a:pt x="348938" y="644857"/>
                    <a:pt x="352425" y="643307"/>
                  </a:cubicBezTo>
                  <a:cubicBezTo>
                    <a:pt x="358542" y="640589"/>
                    <a:pt x="365125" y="639074"/>
                    <a:pt x="371475" y="636957"/>
                  </a:cubicBezTo>
                  <a:cubicBezTo>
                    <a:pt x="374650" y="635899"/>
                    <a:pt x="377718" y="634438"/>
                    <a:pt x="381000" y="633782"/>
                  </a:cubicBezTo>
                  <a:cubicBezTo>
                    <a:pt x="391583" y="631665"/>
                    <a:pt x="402279" y="630050"/>
                    <a:pt x="412750" y="627432"/>
                  </a:cubicBezTo>
                  <a:cubicBezTo>
                    <a:pt x="416983" y="626374"/>
                    <a:pt x="421157" y="625038"/>
                    <a:pt x="425450" y="624257"/>
                  </a:cubicBezTo>
                  <a:cubicBezTo>
                    <a:pt x="458998" y="618157"/>
                    <a:pt x="436035" y="624045"/>
                    <a:pt x="466725" y="617907"/>
                  </a:cubicBezTo>
                  <a:cubicBezTo>
                    <a:pt x="471004" y="617051"/>
                    <a:pt x="475132" y="615513"/>
                    <a:pt x="479425" y="614732"/>
                  </a:cubicBezTo>
                  <a:cubicBezTo>
                    <a:pt x="504819" y="610115"/>
                    <a:pt x="504664" y="612213"/>
                    <a:pt x="533400" y="608382"/>
                  </a:cubicBezTo>
                  <a:cubicBezTo>
                    <a:pt x="538749" y="607669"/>
                    <a:pt x="543983" y="606265"/>
                    <a:pt x="549275" y="605207"/>
                  </a:cubicBezTo>
                  <a:cubicBezTo>
                    <a:pt x="563033" y="606265"/>
                    <a:pt x="576820" y="607009"/>
                    <a:pt x="590550" y="608382"/>
                  </a:cubicBezTo>
                  <a:cubicBezTo>
                    <a:pt x="631716" y="612499"/>
                    <a:pt x="596989" y="609553"/>
                    <a:pt x="625475" y="614732"/>
                  </a:cubicBezTo>
                  <a:cubicBezTo>
                    <a:pt x="632838" y="616071"/>
                    <a:pt x="640292" y="616849"/>
                    <a:pt x="647700" y="617907"/>
                  </a:cubicBezTo>
                  <a:cubicBezTo>
                    <a:pt x="667261" y="624427"/>
                    <a:pt x="647345" y="618420"/>
                    <a:pt x="679450" y="624257"/>
                  </a:cubicBezTo>
                  <a:cubicBezTo>
                    <a:pt x="683743" y="625038"/>
                    <a:pt x="687890" y="626485"/>
                    <a:pt x="692150" y="627432"/>
                  </a:cubicBezTo>
                  <a:cubicBezTo>
                    <a:pt x="698671" y="628881"/>
                    <a:pt x="710742" y="630378"/>
                    <a:pt x="717550" y="633782"/>
                  </a:cubicBezTo>
                  <a:cubicBezTo>
                    <a:pt x="720963" y="635489"/>
                    <a:pt x="723588" y="638582"/>
                    <a:pt x="727075" y="640132"/>
                  </a:cubicBezTo>
                  <a:cubicBezTo>
                    <a:pt x="733192" y="642850"/>
                    <a:pt x="740556" y="642769"/>
                    <a:pt x="746125" y="646482"/>
                  </a:cubicBezTo>
                  <a:cubicBezTo>
                    <a:pt x="774143" y="665161"/>
                    <a:pt x="729360" y="636512"/>
                    <a:pt x="774700" y="659182"/>
                  </a:cubicBezTo>
                  <a:cubicBezTo>
                    <a:pt x="793387" y="668525"/>
                    <a:pt x="782910" y="664035"/>
                    <a:pt x="806450" y="671882"/>
                  </a:cubicBezTo>
                  <a:lnTo>
                    <a:pt x="815975" y="675057"/>
                  </a:lnTo>
                  <a:cubicBezTo>
                    <a:pt x="819150" y="676115"/>
                    <a:pt x="822199" y="677682"/>
                    <a:pt x="825500" y="678232"/>
                  </a:cubicBezTo>
                  <a:lnTo>
                    <a:pt x="844550" y="681407"/>
                  </a:lnTo>
                  <a:cubicBezTo>
                    <a:pt x="863600" y="680349"/>
                    <a:pt x="882707" y="680041"/>
                    <a:pt x="901700" y="678232"/>
                  </a:cubicBezTo>
                  <a:cubicBezTo>
                    <a:pt x="911480" y="677301"/>
                    <a:pt x="924370" y="666294"/>
                    <a:pt x="930275" y="662357"/>
                  </a:cubicBezTo>
                  <a:cubicBezTo>
                    <a:pt x="942585" y="654151"/>
                    <a:pt x="936180" y="657214"/>
                    <a:pt x="949325" y="652832"/>
                  </a:cubicBezTo>
                  <a:cubicBezTo>
                    <a:pt x="979711" y="622446"/>
                    <a:pt x="940806" y="658512"/>
                    <a:pt x="968375" y="640132"/>
                  </a:cubicBezTo>
                  <a:cubicBezTo>
                    <a:pt x="972111" y="637641"/>
                    <a:pt x="974356" y="633364"/>
                    <a:pt x="977900" y="630607"/>
                  </a:cubicBezTo>
                  <a:cubicBezTo>
                    <a:pt x="983924" y="625922"/>
                    <a:pt x="992371" y="624012"/>
                    <a:pt x="996950" y="617907"/>
                  </a:cubicBezTo>
                  <a:cubicBezTo>
                    <a:pt x="1011054" y="599102"/>
                    <a:pt x="1003540" y="609610"/>
                    <a:pt x="1019175" y="586157"/>
                  </a:cubicBezTo>
                  <a:cubicBezTo>
                    <a:pt x="1021292" y="582982"/>
                    <a:pt x="1022827" y="579330"/>
                    <a:pt x="1025525" y="576632"/>
                  </a:cubicBezTo>
                  <a:cubicBezTo>
                    <a:pt x="1040446" y="561711"/>
                    <a:pt x="1032559" y="570843"/>
                    <a:pt x="1047750" y="548057"/>
                  </a:cubicBezTo>
                  <a:lnTo>
                    <a:pt x="1054100" y="538532"/>
                  </a:lnTo>
                  <a:lnTo>
                    <a:pt x="1060450" y="529007"/>
                  </a:lnTo>
                  <a:cubicBezTo>
                    <a:pt x="1067058" y="502576"/>
                    <a:pt x="1059012" y="528708"/>
                    <a:pt x="1069975" y="506782"/>
                  </a:cubicBezTo>
                  <a:cubicBezTo>
                    <a:pt x="1071472" y="503789"/>
                    <a:pt x="1071653" y="500250"/>
                    <a:pt x="1073150" y="497257"/>
                  </a:cubicBezTo>
                  <a:cubicBezTo>
                    <a:pt x="1074857" y="493844"/>
                    <a:pt x="1077793" y="491145"/>
                    <a:pt x="1079500" y="487732"/>
                  </a:cubicBezTo>
                  <a:cubicBezTo>
                    <a:pt x="1080997" y="484739"/>
                    <a:pt x="1081178" y="481200"/>
                    <a:pt x="1082675" y="478207"/>
                  </a:cubicBezTo>
                  <a:cubicBezTo>
                    <a:pt x="1084382" y="474794"/>
                    <a:pt x="1087475" y="472169"/>
                    <a:pt x="1089025" y="468682"/>
                  </a:cubicBezTo>
                  <a:cubicBezTo>
                    <a:pt x="1091743" y="462565"/>
                    <a:pt x="1091662" y="455201"/>
                    <a:pt x="1095375" y="449632"/>
                  </a:cubicBezTo>
                  <a:cubicBezTo>
                    <a:pt x="1097492" y="446457"/>
                    <a:pt x="1100018" y="443520"/>
                    <a:pt x="1101725" y="440107"/>
                  </a:cubicBezTo>
                  <a:cubicBezTo>
                    <a:pt x="1103222" y="437114"/>
                    <a:pt x="1103725" y="433716"/>
                    <a:pt x="1104900" y="430582"/>
                  </a:cubicBezTo>
                  <a:cubicBezTo>
                    <a:pt x="1118154" y="395238"/>
                    <a:pt x="1104259" y="435680"/>
                    <a:pt x="1117600" y="395657"/>
                  </a:cubicBezTo>
                  <a:lnTo>
                    <a:pt x="1120775" y="386132"/>
                  </a:lnTo>
                  <a:cubicBezTo>
                    <a:pt x="1121833" y="382957"/>
                    <a:pt x="1123400" y="379908"/>
                    <a:pt x="1123950" y="376607"/>
                  </a:cubicBezTo>
                  <a:cubicBezTo>
                    <a:pt x="1128701" y="348104"/>
                    <a:pt x="1126414" y="363955"/>
                    <a:pt x="1130300" y="328982"/>
                  </a:cubicBezTo>
                  <a:cubicBezTo>
                    <a:pt x="1129242" y="302524"/>
                    <a:pt x="1128947" y="276024"/>
                    <a:pt x="1127125" y="249607"/>
                  </a:cubicBezTo>
                  <a:cubicBezTo>
                    <a:pt x="1126708" y="243557"/>
                    <a:pt x="1118610" y="220886"/>
                    <a:pt x="1117600" y="217857"/>
                  </a:cubicBezTo>
                  <a:lnTo>
                    <a:pt x="1114425" y="208332"/>
                  </a:lnTo>
                  <a:cubicBezTo>
                    <a:pt x="1113367" y="205157"/>
                    <a:pt x="1113106" y="201592"/>
                    <a:pt x="1111250" y="198807"/>
                  </a:cubicBezTo>
                  <a:cubicBezTo>
                    <a:pt x="1093052" y="171510"/>
                    <a:pt x="1114870" y="206047"/>
                    <a:pt x="1101725" y="179757"/>
                  </a:cubicBezTo>
                  <a:cubicBezTo>
                    <a:pt x="1100018" y="176344"/>
                    <a:pt x="1097268" y="173545"/>
                    <a:pt x="1095375" y="170232"/>
                  </a:cubicBezTo>
                  <a:cubicBezTo>
                    <a:pt x="1088668" y="158495"/>
                    <a:pt x="1089618" y="154950"/>
                    <a:pt x="1079500" y="144832"/>
                  </a:cubicBezTo>
                  <a:cubicBezTo>
                    <a:pt x="1076802" y="142134"/>
                    <a:pt x="1073150" y="140599"/>
                    <a:pt x="1069975" y="138482"/>
                  </a:cubicBezTo>
                  <a:cubicBezTo>
                    <a:pt x="1067393" y="130735"/>
                    <a:pt x="1066605" y="125587"/>
                    <a:pt x="1060450" y="119432"/>
                  </a:cubicBezTo>
                  <a:cubicBezTo>
                    <a:pt x="1057752" y="116734"/>
                    <a:pt x="1054100" y="115199"/>
                    <a:pt x="1050925" y="113082"/>
                  </a:cubicBezTo>
                  <a:cubicBezTo>
                    <a:pt x="1039283" y="95620"/>
                    <a:pt x="1050925" y="110436"/>
                    <a:pt x="1035050" y="97207"/>
                  </a:cubicBezTo>
                  <a:cubicBezTo>
                    <a:pt x="1005207" y="72338"/>
                    <a:pt x="1054623" y="107080"/>
                    <a:pt x="1006475" y="74982"/>
                  </a:cubicBezTo>
                  <a:lnTo>
                    <a:pt x="996950" y="68632"/>
                  </a:lnTo>
                  <a:cubicBezTo>
                    <a:pt x="993775" y="66515"/>
                    <a:pt x="991045" y="63489"/>
                    <a:pt x="987425" y="62282"/>
                  </a:cubicBezTo>
                  <a:cubicBezTo>
                    <a:pt x="981075" y="60165"/>
                    <a:pt x="973944" y="59645"/>
                    <a:pt x="968375" y="55932"/>
                  </a:cubicBezTo>
                  <a:cubicBezTo>
                    <a:pt x="953281" y="45869"/>
                    <a:pt x="962470" y="50789"/>
                    <a:pt x="939800" y="43232"/>
                  </a:cubicBezTo>
                  <a:cubicBezTo>
                    <a:pt x="936625" y="42174"/>
                    <a:pt x="933060" y="41913"/>
                    <a:pt x="930275" y="40057"/>
                  </a:cubicBezTo>
                  <a:cubicBezTo>
                    <a:pt x="927100" y="37940"/>
                    <a:pt x="924336" y="35011"/>
                    <a:pt x="920750" y="33707"/>
                  </a:cubicBezTo>
                  <a:cubicBezTo>
                    <a:pt x="912548" y="30725"/>
                    <a:pt x="903817" y="29474"/>
                    <a:pt x="895350" y="27357"/>
                  </a:cubicBezTo>
                  <a:cubicBezTo>
                    <a:pt x="891117" y="26299"/>
                    <a:pt x="886929" y="25038"/>
                    <a:pt x="882650" y="24182"/>
                  </a:cubicBezTo>
                  <a:cubicBezTo>
                    <a:pt x="877358" y="23124"/>
                    <a:pt x="872089" y="21945"/>
                    <a:pt x="866775" y="21007"/>
                  </a:cubicBezTo>
                  <a:cubicBezTo>
                    <a:pt x="854096" y="18769"/>
                    <a:pt x="841300" y="17182"/>
                    <a:pt x="828675" y="14657"/>
                  </a:cubicBezTo>
                  <a:cubicBezTo>
                    <a:pt x="823383" y="13599"/>
                    <a:pt x="818142" y="12245"/>
                    <a:pt x="812800" y="11482"/>
                  </a:cubicBezTo>
                  <a:cubicBezTo>
                    <a:pt x="803313" y="10127"/>
                    <a:pt x="793750" y="9365"/>
                    <a:pt x="784225" y="8307"/>
                  </a:cubicBezTo>
                  <a:cubicBezTo>
                    <a:pt x="761818" y="838"/>
                    <a:pt x="784293" y="7522"/>
                    <a:pt x="739775" y="1957"/>
                  </a:cubicBezTo>
                  <a:cubicBezTo>
                    <a:pt x="696110" y="-3501"/>
                    <a:pt x="710671" y="4074"/>
                    <a:pt x="701675" y="513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8603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19200" y="-2438400"/>
            <a:ext cx="5089456" cy="4368869"/>
            <a:chOff x="-1219200" y="-2438400"/>
            <a:chExt cx="5089456" cy="4368869"/>
          </a:xfrm>
        </p:grpSpPr>
        <p:sp>
          <p:nvSpPr>
            <p:cNvPr id="20" name="Rectangle 19"/>
            <p:cNvSpPr/>
            <p:nvPr/>
          </p:nvSpPr>
          <p:spPr>
            <a:xfrm>
              <a:off x="-1219200" y="-2438400"/>
              <a:ext cx="5089456" cy="436886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7" name="Picture 3" descr="C:\devel\CPD\trunk\doc\tmi\images\P030_US_Prostatectomy_Rigid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14" t="10669" r="27735" b="11768"/>
            <a:stretch/>
          </p:blipFill>
          <p:spPr bwMode="auto">
            <a:xfrm rot="6633967">
              <a:off x="-4080" y="-2271579"/>
              <a:ext cx="2659216" cy="403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267200" y="2293416"/>
            <a:ext cx="5089456" cy="4368869"/>
            <a:chOff x="7772400" y="2209800"/>
            <a:chExt cx="5089456" cy="4368869"/>
          </a:xfrm>
        </p:grpSpPr>
        <p:sp>
          <p:nvSpPr>
            <p:cNvPr id="18" name="Rectangle 17"/>
            <p:cNvSpPr/>
            <p:nvPr/>
          </p:nvSpPr>
          <p:spPr>
            <a:xfrm>
              <a:off x="7772400" y="2209800"/>
              <a:ext cx="5089456" cy="436886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8" name="Picture 4" descr="C:\devel\CPD\trunk\doc\tmi\images\P030_CH_Prostatectomy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16" t="11806" r="27084" b="11806"/>
            <a:stretch/>
          </p:blipFill>
          <p:spPr bwMode="auto">
            <a:xfrm rot="6615421">
              <a:off x="8907864" y="2306152"/>
              <a:ext cx="2875676" cy="4343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-1219200" y="2293416"/>
            <a:ext cx="5089456" cy="4368869"/>
            <a:chOff x="-2364556" y="2692721"/>
            <a:chExt cx="5089456" cy="4368869"/>
          </a:xfrm>
        </p:grpSpPr>
        <p:sp>
          <p:nvSpPr>
            <p:cNvPr id="19" name="Rectangle 18"/>
            <p:cNvSpPr/>
            <p:nvPr/>
          </p:nvSpPr>
          <p:spPr>
            <a:xfrm>
              <a:off x="-2364556" y="2692721"/>
              <a:ext cx="5089456" cy="436886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Picture 2" descr="C:\devel\CPD\trunk\doc\tmi\images\P030_US_Prostatectom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5" t="14348" r="30733" b="17955"/>
            <a:stretch/>
          </p:blipFill>
          <p:spPr bwMode="auto">
            <a:xfrm rot="6623037">
              <a:off x="-1165711" y="2921951"/>
              <a:ext cx="2691767" cy="391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267200" y="-2438402"/>
            <a:ext cx="5089456" cy="4368869"/>
            <a:chOff x="8763000" y="-2087286"/>
            <a:chExt cx="5089456" cy="4368869"/>
          </a:xfrm>
        </p:grpSpPr>
        <p:sp>
          <p:nvSpPr>
            <p:cNvPr id="9" name="Rectangle 8"/>
            <p:cNvSpPr/>
            <p:nvPr/>
          </p:nvSpPr>
          <p:spPr>
            <a:xfrm>
              <a:off x="8763000" y="-2087286"/>
              <a:ext cx="5089456" cy="436886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2" descr="C:\devel\CPD\trunk\doc\tmi\images\P030_US_Prostatectomy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25" t="14348" r="30733" b="17955"/>
            <a:stretch/>
          </p:blipFill>
          <p:spPr bwMode="auto">
            <a:xfrm rot="6623037">
              <a:off x="9961845" y="-1858413"/>
              <a:ext cx="2691767" cy="391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67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9100" y="323850"/>
            <a:ext cx="8935882" cy="6534150"/>
            <a:chOff x="419100" y="323850"/>
            <a:chExt cx="8935882" cy="6534150"/>
          </a:xfrm>
        </p:grpSpPr>
        <p:grpSp>
          <p:nvGrpSpPr>
            <p:cNvPr id="2" name="Group 1"/>
            <p:cNvGrpSpPr/>
            <p:nvPr/>
          </p:nvGrpSpPr>
          <p:grpSpPr>
            <a:xfrm>
              <a:off x="419100" y="323850"/>
              <a:ext cx="8935882" cy="6534150"/>
              <a:chOff x="419100" y="323850"/>
              <a:chExt cx="8935882" cy="6534150"/>
            </a:xfrm>
          </p:grpSpPr>
          <p:pic>
            <p:nvPicPr>
              <p:cNvPr id="1026" name="Picture 2" descr="C:\devel\CPD\trunk\doc\tmi\images\DeformationGridProstatectomy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97" t="4514" r="16936" b="4383"/>
              <a:stretch/>
            </p:blipFill>
            <p:spPr bwMode="auto">
              <a:xfrm>
                <a:off x="419100" y="323850"/>
                <a:ext cx="7791450" cy="6534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19100" y="380695"/>
                <a:ext cx="2057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0" dirty="0">
                    <a:solidFill>
                      <a:schemeClr val="bg1"/>
                    </a:solidFill>
                  </a:rPr>
                  <a:t>Base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19100" y="5842337"/>
                <a:ext cx="2743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0" dirty="0">
                    <a:solidFill>
                      <a:schemeClr val="bg1"/>
                    </a:solidFill>
                  </a:rPr>
                  <a:t>Rectum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096000" y="5746783"/>
                <a:ext cx="2057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sz="6000" dirty="0">
                    <a:solidFill>
                      <a:schemeClr val="bg1"/>
                    </a:solidFill>
                  </a:rPr>
                  <a:t>Apex</a:t>
                </a:r>
              </a:p>
            </p:txBody>
          </p:sp>
          <p:pic>
            <p:nvPicPr>
              <p:cNvPr id="6" name="Picture 5" descr="C:\devel\CPD\trunk\doc\tmi\images\10_Removed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94" t="41501" r="10645" b="12549"/>
              <a:stretch/>
            </p:blipFill>
            <p:spPr bwMode="auto">
              <a:xfrm>
                <a:off x="8153400" y="361645"/>
                <a:ext cx="1201582" cy="6496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Straight Connector 7"/>
            <p:cNvCxnSpPr/>
            <p:nvPr/>
          </p:nvCxnSpPr>
          <p:spPr>
            <a:xfrm flipH="1">
              <a:off x="2743200" y="888526"/>
              <a:ext cx="3352800" cy="4858257"/>
            </a:xfrm>
            <a:prstGeom prst="line">
              <a:avLst/>
            </a:prstGeom>
            <a:ln w="3810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2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39968" y="381000"/>
            <a:ext cx="7663358" cy="6000750"/>
            <a:chOff x="939968" y="381000"/>
            <a:chExt cx="7663358" cy="6000750"/>
          </a:xfrm>
        </p:grpSpPr>
        <p:grpSp>
          <p:nvGrpSpPr>
            <p:cNvPr id="4" name="Group 3"/>
            <p:cNvGrpSpPr/>
            <p:nvPr/>
          </p:nvGrpSpPr>
          <p:grpSpPr>
            <a:xfrm>
              <a:off x="939968" y="381000"/>
              <a:ext cx="7663358" cy="6000750"/>
              <a:chOff x="939968" y="381000"/>
              <a:chExt cx="7663358" cy="600075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66812" y="381000"/>
                <a:ext cx="6336507" cy="6000750"/>
                <a:chOff x="1166812" y="381000"/>
                <a:chExt cx="6336507" cy="6000750"/>
              </a:xfrm>
            </p:grpSpPr>
            <p:pic>
              <p:nvPicPr>
                <p:cNvPr id="2050" name="Picture 2" descr="C:\devel\CPD\trunk\doc\tmi\images\DeformationGridBiopsy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23" t="7769" r="25322" b="8565"/>
                <a:stretch/>
              </p:blipFill>
              <p:spPr bwMode="auto">
                <a:xfrm>
                  <a:off x="1447800" y="381000"/>
                  <a:ext cx="5829300" cy="6000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812" y="381000"/>
                  <a:ext cx="452438" cy="6000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50881" y="381000"/>
                  <a:ext cx="452438" cy="6000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 rot="16200000">
                <a:off x="419100" y="2384458"/>
                <a:ext cx="2057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0" dirty="0">
                    <a:solidFill>
                      <a:schemeClr val="bg1"/>
                    </a:solidFill>
                  </a:rPr>
                  <a:t>Base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71712" y="5341025"/>
                <a:ext cx="2743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0" dirty="0">
                    <a:solidFill>
                      <a:schemeClr val="bg1"/>
                    </a:solidFill>
                  </a:rPr>
                  <a:t>Rectum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6134102" y="2873543"/>
                <a:ext cx="2057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sz="6000" dirty="0">
                    <a:solidFill>
                      <a:schemeClr val="bg1"/>
                    </a:solidFill>
                  </a:rPr>
                  <a:t>Apex</a:t>
                </a:r>
              </a:p>
            </p:txBody>
          </p:sp>
          <p:pic>
            <p:nvPicPr>
              <p:cNvPr id="10" name="Picture 9" descr="C:\devel\CPD\trunk\doc\tmi\images\10_Removed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94" t="41501" r="10645" b="12549"/>
              <a:stretch/>
            </p:blipFill>
            <p:spPr bwMode="auto">
              <a:xfrm>
                <a:off x="7503319" y="434840"/>
                <a:ext cx="1100007" cy="5946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Straight Connector 11"/>
            <p:cNvCxnSpPr/>
            <p:nvPr/>
          </p:nvCxnSpPr>
          <p:spPr>
            <a:xfrm flipH="1">
              <a:off x="3800474" y="609600"/>
              <a:ext cx="1000126" cy="5114822"/>
            </a:xfrm>
            <a:prstGeom prst="line">
              <a:avLst/>
            </a:prstGeom>
            <a:ln w="3810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8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9591" y="97779"/>
            <a:ext cx="3355848" cy="3726419"/>
            <a:chOff x="559592" y="19051"/>
            <a:chExt cx="3464728" cy="3723614"/>
          </a:xfrm>
        </p:grpSpPr>
        <p:sp>
          <p:nvSpPr>
            <p:cNvPr id="9" name="Rectangle 8"/>
            <p:cNvSpPr/>
            <p:nvPr/>
          </p:nvSpPr>
          <p:spPr>
            <a:xfrm>
              <a:off x="559592" y="19051"/>
              <a:ext cx="3464728" cy="37236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6" name="Picture 2" descr="C:\devel\CPD\trunk\tmi_tests\P030_US_Prostatectomy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08" t="28257" r="28125" b="30556"/>
            <a:stretch/>
          </p:blipFill>
          <p:spPr bwMode="auto">
            <a:xfrm rot="6928642">
              <a:off x="711121" y="762443"/>
              <a:ext cx="3048000" cy="22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029200" y="4191000"/>
            <a:ext cx="3351060" cy="3730752"/>
            <a:chOff x="4347578" y="4343400"/>
            <a:chExt cx="3351060" cy="3723614"/>
          </a:xfrm>
        </p:grpSpPr>
        <p:sp>
          <p:nvSpPr>
            <p:cNvPr id="11" name="Rectangle 10"/>
            <p:cNvSpPr/>
            <p:nvPr/>
          </p:nvSpPr>
          <p:spPr>
            <a:xfrm>
              <a:off x="4347578" y="4343400"/>
              <a:ext cx="3351060" cy="37236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8" name="Picture 4" descr="C:\devel\CPD\trunk\tmi_tests\P030_CH_Prostatectomy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67" t="29860" r="28906" b="30208"/>
            <a:stretch/>
          </p:blipFill>
          <p:spPr bwMode="auto">
            <a:xfrm rot="7321667">
              <a:off x="4612088" y="5026955"/>
              <a:ext cx="2847602" cy="2190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4486036" y="97779"/>
            <a:ext cx="3355848" cy="3730752"/>
            <a:chOff x="5562600" y="57151"/>
            <a:chExt cx="3465576" cy="3723614"/>
          </a:xfrm>
        </p:grpSpPr>
        <p:grpSp>
          <p:nvGrpSpPr>
            <p:cNvPr id="6" name="Group 5"/>
            <p:cNvGrpSpPr/>
            <p:nvPr/>
          </p:nvGrpSpPr>
          <p:grpSpPr>
            <a:xfrm>
              <a:off x="5562600" y="57151"/>
              <a:ext cx="3465576" cy="3723614"/>
              <a:chOff x="4347578" y="0"/>
              <a:chExt cx="3351060" cy="372361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347578" y="0"/>
                <a:ext cx="3351060" cy="3723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27" name="Picture 3" descr="C:\devel\CPD\trunk\tmi_tests\P030_US_Prostatectomy_FEM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65" t="27083" r="35938" b="30208"/>
              <a:stretch/>
            </p:blipFill>
            <p:spPr bwMode="auto">
              <a:xfrm rot="7957625">
                <a:off x="5156333" y="690232"/>
                <a:ext cx="1733550" cy="2343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 14"/>
            <p:cNvSpPr/>
            <p:nvPr/>
          </p:nvSpPr>
          <p:spPr>
            <a:xfrm rot="2592767">
              <a:off x="6338759" y="110684"/>
              <a:ext cx="304800" cy="1971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7327" y="3681541"/>
            <a:ext cx="3355848" cy="3730752"/>
            <a:chOff x="-2975687" y="18579"/>
            <a:chExt cx="3474254" cy="3752661"/>
          </a:xfrm>
        </p:grpSpPr>
        <p:grpSp>
          <p:nvGrpSpPr>
            <p:cNvPr id="13" name="Group 12"/>
            <p:cNvGrpSpPr/>
            <p:nvPr/>
          </p:nvGrpSpPr>
          <p:grpSpPr>
            <a:xfrm>
              <a:off x="-2975687" y="18579"/>
              <a:ext cx="3474254" cy="3752661"/>
              <a:chOff x="-119070" y="5010339"/>
              <a:chExt cx="3474254" cy="3752661"/>
            </a:xfrm>
          </p:grpSpPr>
          <p:pic>
            <p:nvPicPr>
              <p:cNvPr id="22" name="Picture 6" descr="C:\devel\CPD\trunk\tmi_tests\P030_Def_Prostatectomy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11" t="26736" r="56120" b="30730"/>
              <a:stretch/>
            </p:blipFill>
            <p:spPr bwMode="auto">
              <a:xfrm>
                <a:off x="-119070" y="6429374"/>
                <a:ext cx="2228851" cy="233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C:\devel\CPD\trunk\tmi_tests\P030_Def_Prostatectomy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11" t="26736" r="56120" b="30730"/>
              <a:stretch/>
            </p:blipFill>
            <p:spPr bwMode="auto">
              <a:xfrm>
                <a:off x="1120695" y="6429375"/>
                <a:ext cx="2228851" cy="233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C:\devel\CPD\trunk\tmi_tests\P030_Def_Prostatectomy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11" t="26736" r="56120" b="30730"/>
              <a:stretch/>
            </p:blipFill>
            <p:spPr bwMode="auto">
              <a:xfrm>
                <a:off x="-119069" y="5010339"/>
                <a:ext cx="2228851" cy="233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:\devel\CPD\trunk\tmi_tests\P030_Def_Prostatectomy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11" t="26736" r="56120" b="30730"/>
              <a:stretch/>
            </p:blipFill>
            <p:spPr bwMode="auto">
              <a:xfrm>
                <a:off x="1126333" y="5010811"/>
                <a:ext cx="2228851" cy="233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C:\devel\CPD\trunk\tmi_tests\P030_Def_Prostatectomy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65" t="32951" r="37183" b="38404"/>
              <a:stretch/>
            </p:blipFill>
            <p:spPr bwMode="auto">
              <a:xfrm rot="6455193">
                <a:off x="796852" y="6037214"/>
                <a:ext cx="1466850" cy="157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1" name="Picture 7" descr="C:\Users\Admin\Desktop\legend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3095" b="84286" l="81786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64" t="13809" r="13527" b="15476"/>
            <a:stretch/>
          </p:blipFill>
          <p:spPr bwMode="auto">
            <a:xfrm>
              <a:off x="-240506" y="547216"/>
              <a:ext cx="240506" cy="282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905" y="2583177"/>
              <a:ext cx="47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0.5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25" y="3191475"/>
              <a:ext cx="47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0.0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05" y="1983344"/>
              <a:ext cx="47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1.0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05" y="1437614"/>
              <a:ext cx="47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1.5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525" y="894690"/>
              <a:ext cx="477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2.0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25" y="362550"/>
              <a:ext cx="477137" cy="356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>
                  <a:solidFill>
                    <a:schemeClr val="bg1"/>
                  </a:solidFill>
                </a:rPr>
                <a:t>2</a:t>
              </a:r>
              <a:r>
                <a:rPr lang="en-CA" sz="1700" dirty="0" smtClean="0">
                  <a:solidFill>
                    <a:schemeClr val="bg1"/>
                  </a:solidFill>
                </a:rPr>
                <a:t>.5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5029200" y="4181946"/>
            <a:ext cx="1524000" cy="2447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0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evel\CPD\trunk\tmi_tests\P069_U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8050" r="9574" b="11395"/>
          <a:stretch/>
        </p:blipFill>
        <p:spPr bwMode="auto">
          <a:xfrm rot="10800000">
            <a:off x="914399" y="457201"/>
            <a:ext cx="3417057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evel\CPD\trunk\tmi_tests\P069_MR_F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8056" r="9584" b="11389"/>
          <a:stretch/>
        </p:blipFill>
        <p:spPr bwMode="auto">
          <a:xfrm rot="10800000">
            <a:off x="4419600" y="457200"/>
            <a:ext cx="3429000" cy="26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evel\CPD\trunk\tmi_tests\P069_CH_FE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8762" r="9679" b="11377"/>
          <a:stretch/>
        </p:blipFill>
        <p:spPr bwMode="auto">
          <a:xfrm rot="10800000">
            <a:off x="4427220" y="3208021"/>
            <a:ext cx="3429000" cy="266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34994" y="3108960"/>
            <a:ext cx="3416346" cy="2822823"/>
            <a:chOff x="914399" y="3108960"/>
            <a:chExt cx="3416346" cy="2822823"/>
          </a:xfrm>
        </p:grpSpPr>
        <p:pic>
          <p:nvPicPr>
            <p:cNvPr id="2053" name="Picture 5" descr="C:\devel\CPD\trunk\tmi_tests\P069_Def_Biopsy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1" t="7790" r="9688" b="11377"/>
            <a:stretch/>
          </p:blipFill>
          <p:spPr bwMode="auto">
            <a:xfrm rot="10800000">
              <a:off x="914399" y="3192781"/>
              <a:ext cx="3416346" cy="267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Admin\Desktop\legend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07" t="12367" r="12201" b="15521"/>
            <a:stretch/>
          </p:blipFill>
          <p:spPr bwMode="auto">
            <a:xfrm>
              <a:off x="1066800" y="3295591"/>
              <a:ext cx="171111" cy="250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25296" y="5577840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0.0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25296" y="4343400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>
                  <a:solidFill>
                    <a:schemeClr val="bg1"/>
                  </a:solidFill>
                </a:rPr>
                <a:t>1</a:t>
              </a:r>
              <a:r>
                <a:rPr lang="en-CA" sz="1700" dirty="0" smtClean="0">
                  <a:solidFill>
                    <a:schemeClr val="bg1"/>
                  </a:solidFill>
                </a:rPr>
                <a:t>.0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24408" y="3108960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2.0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25296" y="5084064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0.4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21435" y="4837176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0.6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5296" y="5330952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>
                  <a:solidFill>
                    <a:schemeClr val="bg1"/>
                  </a:solidFill>
                </a:rPr>
                <a:t>0</a:t>
              </a:r>
              <a:r>
                <a:rPr lang="en-CA" sz="1700" dirty="0" smtClean="0">
                  <a:solidFill>
                    <a:schemeClr val="bg1"/>
                  </a:solidFill>
                </a:rPr>
                <a:t>.2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25296" y="4589662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0.8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25296" y="4096512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1.2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25296" y="3849624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1.4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25296" y="3602736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1.6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5296" y="3355848"/>
              <a:ext cx="4608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700" dirty="0" smtClean="0">
                  <a:solidFill>
                    <a:schemeClr val="bg1"/>
                  </a:solidFill>
                </a:rPr>
                <a:t>1.8</a:t>
              </a:r>
              <a:endParaRPr lang="en-CA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53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devel\CPD\trunk\doc\tmi\images\Initial_Prostatectom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8" t="8105" r="31302" b="5900"/>
          <a:stretch/>
        </p:blipFill>
        <p:spPr bwMode="auto">
          <a:xfrm>
            <a:off x="464915" y="2738297"/>
            <a:ext cx="1789144" cy="214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416512" y="634428"/>
            <a:ext cx="1885950" cy="1933696"/>
            <a:chOff x="4517437" y="2707132"/>
            <a:chExt cx="1885950" cy="1933696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437" y="2707132"/>
              <a:ext cx="1885950" cy="193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Oval 93"/>
            <p:cNvSpPr/>
            <p:nvPr/>
          </p:nvSpPr>
          <p:spPr>
            <a:xfrm>
              <a:off x="5495924" y="3766701"/>
              <a:ext cx="152400" cy="152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Oval 94"/>
            <p:cNvSpPr/>
            <p:nvPr/>
          </p:nvSpPr>
          <p:spPr>
            <a:xfrm>
              <a:off x="5153408" y="3787979"/>
              <a:ext cx="152400" cy="152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/>
            <p:cNvSpPr/>
            <p:nvPr/>
          </p:nvSpPr>
          <p:spPr>
            <a:xfrm>
              <a:off x="4818356" y="3608139"/>
              <a:ext cx="152400" cy="152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15468" y="515371"/>
            <a:ext cx="3912798" cy="2052753"/>
            <a:chOff x="2415468" y="515371"/>
            <a:chExt cx="3912798" cy="2052753"/>
          </a:xfrm>
        </p:grpSpPr>
        <p:grpSp>
          <p:nvGrpSpPr>
            <p:cNvPr id="67" name="Group 66"/>
            <p:cNvGrpSpPr/>
            <p:nvPr/>
          </p:nvGrpSpPr>
          <p:grpSpPr>
            <a:xfrm>
              <a:off x="2451085" y="522990"/>
              <a:ext cx="2144558" cy="1976156"/>
              <a:chOff x="6192774" y="2019300"/>
              <a:chExt cx="1628772" cy="1446731"/>
            </a:xfrm>
          </p:grpSpPr>
          <p:pic>
            <p:nvPicPr>
              <p:cNvPr id="1031" name="Picture 7" descr="C:\devel\CPD\trunk\doc\tmi\images\ProstatectomyAxil_MR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921" b="12173"/>
              <a:stretch/>
            </p:blipFill>
            <p:spPr bwMode="auto">
              <a:xfrm rot="16200000">
                <a:off x="6334574" y="1979058"/>
                <a:ext cx="1371600" cy="16023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6517691" y="2019300"/>
                <a:ext cx="990600" cy="27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Anterior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6631542" y="2321959"/>
                <a:ext cx="6931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439474" y="2453167"/>
                <a:ext cx="0" cy="6710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6622466" y="3201709"/>
                <a:ext cx="69273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451016" y="3152775"/>
                <a:ext cx="1056826" cy="27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Posterior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6200000">
                <a:off x="6938341" y="2639976"/>
                <a:ext cx="1371599" cy="280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Left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V="1">
                <a:off x="6498642" y="2447925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 rot="16200000">
                <a:off x="5647226" y="2639976"/>
                <a:ext cx="1371599" cy="280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Right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525074" y="2514600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930111" y="3000375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239000" y="2893455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682685" y="3045855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982881" y="2312432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603024" y="623409"/>
              <a:ext cx="1702382" cy="1883174"/>
              <a:chOff x="6146218" y="3882508"/>
              <a:chExt cx="1702382" cy="200244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146218" y="3882508"/>
                <a:ext cx="1702382" cy="2002449"/>
                <a:chOff x="6096451" y="3758683"/>
                <a:chExt cx="1702382" cy="2002449"/>
              </a:xfrm>
            </p:grpSpPr>
            <p:pic>
              <p:nvPicPr>
                <p:cNvPr id="53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5398937" y="4541923"/>
                  <a:ext cx="1751146" cy="184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9" name="Picture 5" descr="C:\devel\CPD\trunk\doc\tmi\images\ProstatectomyCoronal_MR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407" r="8475" b="16917"/>
                <a:stretch/>
              </p:blipFill>
              <p:spPr bwMode="auto">
                <a:xfrm rot="5400000">
                  <a:off x="6233877" y="4012793"/>
                  <a:ext cx="1511559" cy="14825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 rot="16200000">
                  <a:off x="6928367" y="4577836"/>
                  <a:ext cx="1371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FF0000"/>
                      </a:solidFill>
                    </a:rPr>
                    <a:t>Base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7486650" y="4295776"/>
                  <a:ext cx="0" cy="91439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572250" y="5372100"/>
                  <a:ext cx="838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6551507" y="4142994"/>
                  <a:ext cx="838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5595317" y="4568312"/>
                  <a:ext cx="1371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FF0000"/>
                      </a:solidFill>
                    </a:rPr>
                    <a:t>Apex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6437207" y="4318515"/>
                  <a:ext cx="0" cy="91439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6706" y="3758683"/>
                  <a:ext cx="1484207" cy="343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6366841" y="3758683"/>
                  <a:ext cx="1247326" cy="392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FF0000"/>
                      </a:solidFill>
                    </a:rPr>
                    <a:t>Left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4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82175" y="5417497"/>
                  <a:ext cx="1548738" cy="326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TextBox 54"/>
                <p:cNvSpPr txBox="1"/>
                <p:nvPr/>
              </p:nvSpPr>
              <p:spPr>
                <a:xfrm>
                  <a:off x="6366841" y="5368408"/>
                  <a:ext cx="1247326" cy="392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dirty="0" smtClean="0">
                      <a:solidFill>
                        <a:srgbClr val="FF0000"/>
                      </a:solidFill>
                    </a:rPr>
                    <a:t>Right</a:t>
                  </a:r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82" name="Oval 81"/>
              <p:cNvSpPr/>
              <p:nvPr/>
            </p:nvSpPr>
            <p:spPr>
              <a:xfrm>
                <a:off x="6507520" y="4522434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303208" y="4598634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384017" y="4907041"/>
                <a:ext cx="152400" cy="1524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415468" y="515371"/>
              <a:ext cx="3912798" cy="20527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22499" y="3098296"/>
            <a:ext cx="3912798" cy="1778115"/>
            <a:chOff x="2422499" y="3098295"/>
            <a:chExt cx="3912798" cy="1778115"/>
          </a:xfrm>
        </p:grpSpPr>
        <p:grpSp>
          <p:nvGrpSpPr>
            <p:cNvPr id="13" name="Group 12"/>
            <p:cNvGrpSpPr/>
            <p:nvPr/>
          </p:nvGrpSpPr>
          <p:grpSpPr>
            <a:xfrm>
              <a:off x="2500053" y="3098295"/>
              <a:ext cx="2137510" cy="1778115"/>
              <a:chOff x="2895600" y="2114550"/>
              <a:chExt cx="1831961" cy="1472712"/>
            </a:xfrm>
          </p:grpSpPr>
          <p:pic>
            <p:nvPicPr>
              <p:cNvPr id="4" name="Picture 2" descr="C:\devel\CPD\trunk\doc\tmi\images\ProstatectomyAxial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121017" y="1951045"/>
                <a:ext cx="1381127" cy="18319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316280" y="2114550"/>
                <a:ext cx="990600" cy="30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Anterior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3365734" y="2438400"/>
                <a:ext cx="90449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241661" y="2518527"/>
                <a:ext cx="0" cy="7403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125780" y="3281365"/>
                <a:ext cx="1371599" cy="30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Posterior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2369615" y="2703993"/>
                <a:ext cx="1371599" cy="316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Right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381498" y="3286125"/>
                <a:ext cx="86016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83080" y="2509002"/>
                <a:ext cx="0" cy="7403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16200000">
                <a:off x="3857095" y="2730425"/>
                <a:ext cx="1371599" cy="316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Left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637564" y="3151874"/>
              <a:ext cx="1690666" cy="1683782"/>
              <a:chOff x="2967827" y="3949183"/>
              <a:chExt cx="1690666" cy="1683782"/>
            </a:xfrm>
          </p:grpSpPr>
          <p:pic>
            <p:nvPicPr>
              <p:cNvPr id="1028" name="Picture 4" descr="C:\devel\CPD\trunk\doc\tmi\images\ProstatectomyCoronal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66" b="11234"/>
              <a:stretch/>
            </p:blipFill>
            <p:spPr bwMode="auto">
              <a:xfrm>
                <a:off x="3024976" y="3971925"/>
                <a:ext cx="1573205" cy="1661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Connector 21"/>
              <p:cNvCxnSpPr/>
              <p:nvPr/>
            </p:nvCxnSpPr>
            <p:spPr>
              <a:xfrm flipV="1">
                <a:off x="4293133" y="4343400"/>
                <a:ext cx="0" cy="838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16200000">
                <a:off x="3788027" y="4577835"/>
                <a:ext cx="1371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Base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3316280" y="4343400"/>
                <a:ext cx="0" cy="838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2466693" y="4639366"/>
                <a:ext cx="1371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Apex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3381498" y="4300539"/>
                <a:ext cx="86016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373551" y="5257800"/>
                <a:ext cx="86016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125780" y="3949183"/>
                <a:ext cx="1371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Left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30802" y="5263633"/>
                <a:ext cx="1371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rgbClr val="FF0000"/>
                    </a:solidFill>
                  </a:rPr>
                  <a:t>Right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2422499" y="3098295"/>
              <a:ext cx="3912798" cy="1770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8838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/>
          <p:cNvGrpSpPr/>
          <p:nvPr/>
        </p:nvGrpSpPr>
        <p:grpSpPr>
          <a:xfrm>
            <a:off x="1338816" y="926070"/>
            <a:ext cx="1685159" cy="1465884"/>
            <a:chOff x="1338816" y="926068"/>
            <a:chExt cx="1685159" cy="1465884"/>
          </a:xfrm>
        </p:grpSpPr>
        <p:pic>
          <p:nvPicPr>
            <p:cNvPr id="1028" name="Picture 4" descr="C:\devel\CPD\trunk\doc\tmi\images\MR_Biopsy_Contour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9" t="17884" r="24559" b="19625"/>
            <a:stretch/>
          </p:blipFill>
          <p:spPr bwMode="auto">
            <a:xfrm rot="10800000">
              <a:off x="1338816" y="963826"/>
              <a:ext cx="1685159" cy="137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77430" y="926068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FF0000"/>
                  </a:solidFill>
                </a:rPr>
                <a:t>Anterior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15530" y="1245972"/>
              <a:ext cx="914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7430" y="2084175"/>
              <a:ext cx="1065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FF0000"/>
                  </a:solidFill>
                </a:rPr>
                <a:t>Posterior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40244" y="2092410"/>
              <a:ext cx="914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61985" y="1371598"/>
              <a:ext cx="0" cy="6384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990600" y="1517709"/>
              <a:ext cx="1065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FF0000"/>
                  </a:solidFill>
                </a:rPr>
                <a:t>Right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2306425" y="1536928"/>
              <a:ext cx="1065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>
                  <a:solidFill>
                    <a:srgbClr val="FF0000"/>
                  </a:solidFill>
                </a:rPr>
                <a:t>Left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668030" y="1379836"/>
              <a:ext cx="0" cy="6096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-533400" y="963827"/>
            <a:ext cx="1685160" cy="1415584"/>
            <a:chOff x="1219200" y="2395841"/>
            <a:chExt cx="1921203" cy="1579382"/>
          </a:xfrm>
        </p:grpSpPr>
        <p:sp>
          <p:nvSpPr>
            <p:cNvPr id="1025" name="Rectangle 1024"/>
            <p:cNvSpPr/>
            <p:nvPr/>
          </p:nvSpPr>
          <p:spPr>
            <a:xfrm>
              <a:off x="1219200" y="2395841"/>
              <a:ext cx="1921203" cy="14903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224521" y="2461260"/>
              <a:ext cx="1906660" cy="1513963"/>
              <a:chOff x="1374317" y="4164568"/>
              <a:chExt cx="1906660" cy="1513963"/>
            </a:xfrm>
          </p:grpSpPr>
          <p:pic>
            <p:nvPicPr>
              <p:cNvPr id="1030" name="Picture 6" descr="C:\devel\CPD\trunk\doc\tmi\images\US_Biopsy_Contour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44" t="4273" r="9066"/>
              <a:stretch/>
            </p:blipFill>
            <p:spPr bwMode="auto">
              <a:xfrm>
                <a:off x="1440179" y="4164568"/>
                <a:ext cx="1828801" cy="1348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Freeform 6"/>
              <p:cNvSpPr/>
              <p:nvPr/>
            </p:nvSpPr>
            <p:spPr>
              <a:xfrm>
                <a:off x="1802125" y="4572000"/>
                <a:ext cx="1057275" cy="731043"/>
              </a:xfrm>
              <a:custGeom>
                <a:avLst/>
                <a:gdLst>
                  <a:gd name="connsiteX0" fmla="*/ 235744 w 1057275"/>
                  <a:gd name="connsiteY0" fmla="*/ 104775 h 731043"/>
                  <a:gd name="connsiteX1" fmla="*/ 254794 w 1057275"/>
                  <a:gd name="connsiteY1" fmla="*/ 102393 h 731043"/>
                  <a:gd name="connsiteX2" fmla="*/ 269081 w 1057275"/>
                  <a:gd name="connsiteY2" fmla="*/ 97631 h 731043"/>
                  <a:gd name="connsiteX3" fmla="*/ 276225 w 1057275"/>
                  <a:gd name="connsiteY3" fmla="*/ 92868 h 731043"/>
                  <a:gd name="connsiteX4" fmla="*/ 283369 w 1057275"/>
                  <a:gd name="connsiteY4" fmla="*/ 90487 h 731043"/>
                  <a:gd name="connsiteX5" fmla="*/ 304800 w 1057275"/>
                  <a:gd name="connsiteY5" fmla="*/ 78581 h 731043"/>
                  <a:gd name="connsiteX6" fmla="*/ 311944 w 1057275"/>
                  <a:gd name="connsiteY6" fmla="*/ 71437 h 731043"/>
                  <a:gd name="connsiteX7" fmla="*/ 326231 w 1057275"/>
                  <a:gd name="connsiteY7" fmla="*/ 66675 h 731043"/>
                  <a:gd name="connsiteX8" fmla="*/ 333375 w 1057275"/>
                  <a:gd name="connsiteY8" fmla="*/ 61912 h 731043"/>
                  <a:gd name="connsiteX9" fmla="*/ 347663 w 1057275"/>
                  <a:gd name="connsiteY9" fmla="*/ 57150 h 731043"/>
                  <a:gd name="connsiteX10" fmla="*/ 369094 w 1057275"/>
                  <a:gd name="connsiteY10" fmla="*/ 47625 h 731043"/>
                  <a:gd name="connsiteX11" fmla="*/ 376238 w 1057275"/>
                  <a:gd name="connsiteY11" fmla="*/ 45243 h 731043"/>
                  <a:gd name="connsiteX12" fmla="*/ 383381 w 1057275"/>
                  <a:gd name="connsiteY12" fmla="*/ 40481 h 731043"/>
                  <a:gd name="connsiteX13" fmla="*/ 397669 w 1057275"/>
                  <a:gd name="connsiteY13" fmla="*/ 35718 h 731043"/>
                  <a:gd name="connsiteX14" fmla="*/ 404813 w 1057275"/>
                  <a:gd name="connsiteY14" fmla="*/ 33337 h 731043"/>
                  <a:gd name="connsiteX15" fmla="*/ 411956 w 1057275"/>
                  <a:gd name="connsiteY15" fmla="*/ 28575 h 731043"/>
                  <a:gd name="connsiteX16" fmla="*/ 426244 w 1057275"/>
                  <a:gd name="connsiteY16" fmla="*/ 23812 h 731043"/>
                  <a:gd name="connsiteX17" fmla="*/ 433388 w 1057275"/>
                  <a:gd name="connsiteY17" fmla="*/ 21431 h 731043"/>
                  <a:gd name="connsiteX18" fmla="*/ 440531 w 1057275"/>
                  <a:gd name="connsiteY18" fmla="*/ 19050 h 731043"/>
                  <a:gd name="connsiteX19" fmla="*/ 450056 w 1057275"/>
                  <a:gd name="connsiteY19" fmla="*/ 16668 h 731043"/>
                  <a:gd name="connsiteX20" fmla="*/ 464344 w 1057275"/>
                  <a:gd name="connsiteY20" fmla="*/ 11906 h 731043"/>
                  <a:gd name="connsiteX21" fmla="*/ 511969 w 1057275"/>
                  <a:gd name="connsiteY21" fmla="*/ 4762 h 731043"/>
                  <a:gd name="connsiteX22" fmla="*/ 531019 w 1057275"/>
                  <a:gd name="connsiteY22" fmla="*/ 2381 h 731043"/>
                  <a:gd name="connsiteX23" fmla="*/ 585788 w 1057275"/>
                  <a:gd name="connsiteY23" fmla="*/ 0 h 731043"/>
                  <a:gd name="connsiteX24" fmla="*/ 640556 w 1057275"/>
                  <a:gd name="connsiteY24" fmla="*/ 2381 h 731043"/>
                  <a:gd name="connsiteX25" fmla="*/ 671513 w 1057275"/>
                  <a:gd name="connsiteY25" fmla="*/ 7143 h 731043"/>
                  <a:gd name="connsiteX26" fmla="*/ 692944 w 1057275"/>
                  <a:gd name="connsiteY26" fmla="*/ 9525 h 731043"/>
                  <a:gd name="connsiteX27" fmla="*/ 721519 w 1057275"/>
                  <a:gd name="connsiteY27" fmla="*/ 14287 h 731043"/>
                  <a:gd name="connsiteX28" fmla="*/ 747713 w 1057275"/>
                  <a:gd name="connsiteY28" fmla="*/ 16668 h 731043"/>
                  <a:gd name="connsiteX29" fmla="*/ 754856 w 1057275"/>
                  <a:gd name="connsiteY29" fmla="*/ 19050 h 731043"/>
                  <a:gd name="connsiteX30" fmla="*/ 788194 w 1057275"/>
                  <a:gd name="connsiteY30" fmla="*/ 23812 h 731043"/>
                  <a:gd name="connsiteX31" fmla="*/ 809625 w 1057275"/>
                  <a:gd name="connsiteY31" fmla="*/ 28575 h 731043"/>
                  <a:gd name="connsiteX32" fmla="*/ 816769 w 1057275"/>
                  <a:gd name="connsiteY32" fmla="*/ 30956 h 731043"/>
                  <a:gd name="connsiteX33" fmla="*/ 831056 w 1057275"/>
                  <a:gd name="connsiteY33" fmla="*/ 33337 h 731043"/>
                  <a:gd name="connsiteX34" fmla="*/ 845344 w 1057275"/>
                  <a:gd name="connsiteY34" fmla="*/ 38100 h 731043"/>
                  <a:gd name="connsiteX35" fmla="*/ 852488 w 1057275"/>
                  <a:gd name="connsiteY35" fmla="*/ 40481 h 731043"/>
                  <a:gd name="connsiteX36" fmla="*/ 859631 w 1057275"/>
                  <a:gd name="connsiteY36" fmla="*/ 45243 h 731043"/>
                  <a:gd name="connsiteX37" fmla="*/ 866775 w 1057275"/>
                  <a:gd name="connsiteY37" fmla="*/ 47625 h 731043"/>
                  <a:gd name="connsiteX38" fmla="*/ 876300 w 1057275"/>
                  <a:gd name="connsiteY38" fmla="*/ 52387 h 731043"/>
                  <a:gd name="connsiteX39" fmla="*/ 883444 w 1057275"/>
                  <a:gd name="connsiteY39" fmla="*/ 59531 h 731043"/>
                  <a:gd name="connsiteX40" fmla="*/ 890588 w 1057275"/>
                  <a:gd name="connsiteY40" fmla="*/ 61912 h 731043"/>
                  <a:gd name="connsiteX41" fmla="*/ 897731 w 1057275"/>
                  <a:gd name="connsiteY41" fmla="*/ 66675 h 731043"/>
                  <a:gd name="connsiteX42" fmla="*/ 907256 w 1057275"/>
                  <a:gd name="connsiteY42" fmla="*/ 71437 h 731043"/>
                  <a:gd name="connsiteX43" fmla="*/ 921544 w 1057275"/>
                  <a:gd name="connsiteY43" fmla="*/ 80962 h 731043"/>
                  <a:gd name="connsiteX44" fmla="*/ 935831 w 1057275"/>
                  <a:gd name="connsiteY44" fmla="*/ 92868 h 731043"/>
                  <a:gd name="connsiteX45" fmla="*/ 940594 w 1057275"/>
                  <a:gd name="connsiteY45" fmla="*/ 100012 h 731043"/>
                  <a:gd name="connsiteX46" fmla="*/ 947738 w 1057275"/>
                  <a:gd name="connsiteY46" fmla="*/ 102393 h 731043"/>
                  <a:gd name="connsiteX47" fmla="*/ 957263 w 1057275"/>
                  <a:gd name="connsiteY47" fmla="*/ 116681 h 731043"/>
                  <a:gd name="connsiteX48" fmla="*/ 969169 w 1057275"/>
                  <a:gd name="connsiteY48" fmla="*/ 130968 h 731043"/>
                  <a:gd name="connsiteX49" fmla="*/ 971550 w 1057275"/>
                  <a:gd name="connsiteY49" fmla="*/ 138112 h 731043"/>
                  <a:gd name="connsiteX50" fmla="*/ 983456 w 1057275"/>
                  <a:gd name="connsiteY50" fmla="*/ 154781 h 731043"/>
                  <a:gd name="connsiteX51" fmla="*/ 988219 w 1057275"/>
                  <a:gd name="connsiteY51" fmla="*/ 169068 h 731043"/>
                  <a:gd name="connsiteX52" fmla="*/ 992981 w 1057275"/>
                  <a:gd name="connsiteY52" fmla="*/ 176212 h 731043"/>
                  <a:gd name="connsiteX53" fmla="*/ 997744 w 1057275"/>
                  <a:gd name="connsiteY53" fmla="*/ 190500 h 731043"/>
                  <a:gd name="connsiteX54" fmla="*/ 1004888 w 1057275"/>
                  <a:gd name="connsiteY54" fmla="*/ 211931 h 731043"/>
                  <a:gd name="connsiteX55" fmla="*/ 1009650 w 1057275"/>
                  <a:gd name="connsiteY55" fmla="*/ 226218 h 731043"/>
                  <a:gd name="connsiteX56" fmla="*/ 1012031 w 1057275"/>
                  <a:gd name="connsiteY56" fmla="*/ 233362 h 731043"/>
                  <a:gd name="connsiteX57" fmla="*/ 1016794 w 1057275"/>
                  <a:gd name="connsiteY57" fmla="*/ 254793 h 731043"/>
                  <a:gd name="connsiteX58" fmla="*/ 1021556 w 1057275"/>
                  <a:gd name="connsiteY58" fmla="*/ 269081 h 731043"/>
                  <a:gd name="connsiteX59" fmla="*/ 1023938 w 1057275"/>
                  <a:gd name="connsiteY59" fmla="*/ 280987 h 731043"/>
                  <a:gd name="connsiteX60" fmla="*/ 1028700 w 1057275"/>
                  <a:gd name="connsiteY60" fmla="*/ 295275 h 731043"/>
                  <a:gd name="connsiteX61" fmla="*/ 1033463 w 1057275"/>
                  <a:gd name="connsiteY61" fmla="*/ 316706 h 731043"/>
                  <a:gd name="connsiteX62" fmla="*/ 1035844 w 1057275"/>
                  <a:gd name="connsiteY62" fmla="*/ 323850 h 731043"/>
                  <a:gd name="connsiteX63" fmla="*/ 1040606 w 1057275"/>
                  <a:gd name="connsiteY63" fmla="*/ 342900 h 731043"/>
                  <a:gd name="connsiteX64" fmla="*/ 1045369 w 1057275"/>
                  <a:gd name="connsiteY64" fmla="*/ 361950 h 731043"/>
                  <a:gd name="connsiteX65" fmla="*/ 1047750 w 1057275"/>
                  <a:gd name="connsiteY65" fmla="*/ 371475 h 731043"/>
                  <a:gd name="connsiteX66" fmla="*/ 1050131 w 1057275"/>
                  <a:gd name="connsiteY66" fmla="*/ 378618 h 731043"/>
                  <a:gd name="connsiteX67" fmla="*/ 1052513 w 1057275"/>
                  <a:gd name="connsiteY67" fmla="*/ 400050 h 731043"/>
                  <a:gd name="connsiteX68" fmla="*/ 1054894 w 1057275"/>
                  <a:gd name="connsiteY68" fmla="*/ 416718 h 731043"/>
                  <a:gd name="connsiteX69" fmla="*/ 1057275 w 1057275"/>
                  <a:gd name="connsiteY69" fmla="*/ 445293 h 731043"/>
                  <a:gd name="connsiteX70" fmla="*/ 1054894 w 1057275"/>
                  <a:gd name="connsiteY70" fmla="*/ 485775 h 731043"/>
                  <a:gd name="connsiteX71" fmla="*/ 1050131 w 1057275"/>
                  <a:gd name="connsiteY71" fmla="*/ 516731 h 731043"/>
                  <a:gd name="connsiteX72" fmla="*/ 1045369 w 1057275"/>
                  <a:gd name="connsiteY72" fmla="*/ 535781 h 731043"/>
                  <a:gd name="connsiteX73" fmla="*/ 1040606 w 1057275"/>
                  <a:gd name="connsiteY73" fmla="*/ 550068 h 731043"/>
                  <a:gd name="connsiteX74" fmla="*/ 1033463 w 1057275"/>
                  <a:gd name="connsiteY74" fmla="*/ 569118 h 731043"/>
                  <a:gd name="connsiteX75" fmla="*/ 1023938 w 1057275"/>
                  <a:gd name="connsiteY75" fmla="*/ 583406 h 731043"/>
                  <a:gd name="connsiteX76" fmla="*/ 1014413 w 1057275"/>
                  <a:gd name="connsiteY76" fmla="*/ 600075 h 731043"/>
                  <a:gd name="connsiteX77" fmla="*/ 1004888 w 1057275"/>
                  <a:gd name="connsiteY77" fmla="*/ 614362 h 731043"/>
                  <a:gd name="connsiteX78" fmla="*/ 1000125 w 1057275"/>
                  <a:gd name="connsiteY78" fmla="*/ 621506 h 731043"/>
                  <a:gd name="connsiteX79" fmla="*/ 990600 w 1057275"/>
                  <a:gd name="connsiteY79" fmla="*/ 635793 h 731043"/>
                  <a:gd name="connsiteX80" fmla="*/ 985838 w 1057275"/>
                  <a:gd name="connsiteY80" fmla="*/ 642937 h 731043"/>
                  <a:gd name="connsiteX81" fmla="*/ 978694 w 1057275"/>
                  <a:gd name="connsiteY81" fmla="*/ 652462 h 731043"/>
                  <a:gd name="connsiteX82" fmla="*/ 969169 w 1057275"/>
                  <a:gd name="connsiteY82" fmla="*/ 666750 h 731043"/>
                  <a:gd name="connsiteX83" fmla="*/ 964406 w 1057275"/>
                  <a:gd name="connsiteY83" fmla="*/ 673893 h 731043"/>
                  <a:gd name="connsiteX84" fmla="*/ 950119 w 1057275"/>
                  <a:gd name="connsiteY84" fmla="*/ 688181 h 731043"/>
                  <a:gd name="connsiteX85" fmla="*/ 942975 w 1057275"/>
                  <a:gd name="connsiteY85" fmla="*/ 695325 h 731043"/>
                  <a:gd name="connsiteX86" fmla="*/ 935831 w 1057275"/>
                  <a:gd name="connsiteY86" fmla="*/ 700087 h 731043"/>
                  <a:gd name="connsiteX87" fmla="*/ 923925 w 1057275"/>
                  <a:gd name="connsiteY87" fmla="*/ 709612 h 731043"/>
                  <a:gd name="connsiteX88" fmla="*/ 909638 w 1057275"/>
                  <a:gd name="connsiteY88" fmla="*/ 719137 h 731043"/>
                  <a:gd name="connsiteX89" fmla="*/ 900113 w 1057275"/>
                  <a:gd name="connsiteY89" fmla="*/ 721518 h 731043"/>
                  <a:gd name="connsiteX90" fmla="*/ 888206 w 1057275"/>
                  <a:gd name="connsiteY90" fmla="*/ 723900 h 731043"/>
                  <a:gd name="connsiteX91" fmla="*/ 881063 w 1057275"/>
                  <a:gd name="connsiteY91" fmla="*/ 726281 h 731043"/>
                  <a:gd name="connsiteX92" fmla="*/ 854869 w 1057275"/>
                  <a:gd name="connsiteY92" fmla="*/ 728662 h 731043"/>
                  <a:gd name="connsiteX93" fmla="*/ 797719 w 1057275"/>
                  <a:gd name="connsiteY93" fmla="*/ 721518 h 731043"/>
                  <a:gd name="connsiteX94" fmla="*/ 783431 w 1057275"/>
                  <a:gd name="connsiteY94" fmla="*/ 716756 h 731043"/>
                  <a:gd name="connsiteX95" fmla="*/ 776288 w 1057275"/>
                  <a:gd name="connsiteY95" fmla="*/ 714375 h 731043"/>
                  <a:gd name="connsiteX96" fmla="*/ 754856 w 1057275"/>
                  <a:gd name="connsiteY96" fmla="*/ 704850 h 731043"/>
                  <a:gd name="connsiteX97" fmla="*/ 747713 w 1057275"/>
                  <a:gd name="connsiteY97" fmla="*/ 702468 h 731043"/>
                  <a:gd name="connsiteX98" fmla="*/ 740569 w 1057275"/>
                  <a:gd name="connsiteY98" fmla="*/ 697706 h 731043"/>
                  <a:gd name="connsiteX99" fmla="*/ 723900 w 1057275"/>
                  <a:gd name="connsiteY99" fmla="*/ 692943 h 731043"/>
                  <a:gd name="connsiteX100" fmla="*/ 714375 w 1057275"/>
                  <a:gd name="connsiteY100" fmla="*/ 688181 h 731043"/>
                  <a:gd name="connsiteX101" fmla="*/ 707231 w 1057275"/>
                  <a:gd name="connsiteY101" fmla="*/ 683418 h 731043"/>
                  <a:gd name="connsiteX102" fmla="*/ 697706 w 1057275"/>
                  <a:gd name="connsiteY102" fmla="*/ 681037 h 731043"/>
                  <a:gd name="connsiteX103" fmla="*/ 676275 w 1057275"/>
                  <a:gd name="connsiteY103" fmla="*/ 673893 h 731043"/>
                  <a:gd name="connsiteX104" fmla="*/ 669131 w 1057275"/>
                  <a:gd name="connsiteY104" fmla="*/ 671512 h 731043"/>
                  <a:gd name="connsiteX105" fmla="*/ 659606 w 1057275"/>
                  <a:gd name="connsiteY105" fmla="*/ 666750 h 731043"/>
                  <a:gd name="connsiteX106" fmla="*/ 642938 w 1057275"/>
                  <a:gd name="connsiteY106" fmla="*/ 661987 h 731043"/>
                  <a:gd name="connsiteX107" fmla="*/ 635794 w 1057275"/>
                  <a:gd name="connsiteY107" fmla="*/ 659606 h 731043"/>
                  <a:gd name="connsiteX108" fmla="*/ 623888 w 1057275"/>
                  <a:gd name="connsiteY108" fmla="*/ 657225 h 731043"/>
                  <a:gd name="connsiteX109" fmla="*/ 616744 w 1057275"/>
                  <a:gd name="connsiteY109" fmla="*/ 654843 h 731043"/>
                  <a:gd name="connsiteX110" fmla="*/ 597694 w 1057275"/>
                  <a:gd name="connsiteY110" fmla="*/ 652462 h 731043"/>
                  <a:gd name="connsiteX111" fmla="*/ 578644 w 1057275"/>
                  <a:gd name="connsiteY111" fmla="*/ 647700 h 731043"/>
                  <a:gd name="connsiteX112" fmla="*/ 552450 w 1057275"/>
                  <a:gd name="connsiteY112" fmla="*/ 645318 h 731043"/>
                  <a:gd name="connsiteX113" fmla="*/ 538163 w 1057275"/>
                  <a:gd name="connsiteY113" fmla="*/ 642937 h 731043"/>
                  <a:gd name="connsiteX114" fmla="*/ 457200 w 1057275"/>
                  <a:gd name="connsiteY114" fmla="*/ 645318 h 731043"/>
                  <a:gd name="connsiteX115" fmla="*/ 431006 w 1057275"/>
                  <a:gd name="connsiteY115" fmla="*/ 652462 h 731043"/>
                  <a:gd name="connsiteX116" fmla="*/ 421481 w 1057275"/>
                  <a:gd name="connsiteY116" fmla="*/ 654843 h 731043"/>
                  <a:gd name="connsiteX117" fmla="*/ 414338 w 1057275"/>
                  <a:gd name="connsiteY117" fmla="*/ 659606 h 731043"/>
                  <a:gd name="connsiteX118" fmla="*/ 407194 w 1057275"/>
                  <a:gd name="connsiteY118" fmla="*/ 661987 h 731043"/>
                  <a:gd name="connsiteX119" fmla="*/ 397669 w 1057275"/>
                  <a:gd name="connsiteY119" fmla="*/ 666750 h 731043"/>
                  <a:gd name="connsiteX120" fmla="*/ 390525 w 1057275"/>
                  <a:gd name="connsiteY120" fmla="*/ 671512 h 731043"/>
                  <a:gd name="connsiteX121" fmla="*/ 376238 w 1057275"/>
                  <a:gd name="connsiteY121" fmla="*/ 676275 h 731043"/>
                  <a:gd name="connsiteX122" fmla="*/ 359569 w 1057275"/>
                  <a:gd name="connsiteY122" fmla="*/ 685800 h 731043"/>
                  <a:gd name="connsiteX123" fmla="*/ 345281 w 1057275"/>
                  <a:gd name="connsiteY123" fmla="*/ 695325 h 731043"/>
                  <a:gd name="connsiteX124" fmla="*/ 338138 w 1057275"/>
                  <a:gd name="connsiteY124" fmla="*/ 697706 h 731043"/>
                  <a:gd name="connsiteX125" fmla="*/ 323850 w 1057275"/>
                  <a:gd name="connsiteY125" fmla="*/ 707231 h 731043"/>
                  <a:gd name="connsiteX126" fmla="*/ 309563 w 1057275"/>
                  <a:gd name="connsiteY126" fmla="*/ 711993 h 731043"/>
                  <a:gd name="connsiteX127" fmla="*/ 302419 w 1057275"/>
                  <a:gd name="connsiteY127" fmla="*/ 716756 h 731043"/>
                  <a:gd name="connsiteX128" fmla="*/ 285750 w 1057275"/>
                  <a:gd name="connsiteY128" fmla="*/ 721518 h 731043"/>
                  <a:gd name="connsiteX129" fmla="*/ 271463 w 1057275"/>
                  <a:gd name="connsiteY129" fmla="*/ 726281 h 731043"/>
                  <a:gd name="connsiteX130" fmla="*/ 264319 w 1057275"/>
                  <a:gd name="connsiteY130" fmla="*/ 728662 h 731043"/>
                  <a:gd name="connsiteX131" fmla="*/ 242888 w 1057275"/>
                  <a:gd name="connsiteY131" fmla="*/ 731043 h 731043"/>
                  <a:gd name="connsiteX132" fmla="*/ 128588 w 1057275"/>
                  <a:gd name="connsiteY132" fmla="*/ 728662 h 731043"/>
                  <a:gd name="connsiteX133" fmla="*/ 119063 w 1057275"/>
                  <a:gd name="connsiteY133" fmla="*/ 726281 h 731043"/>
                  <a:gd name="connsiteX134" fmla="*/ 97631 w 1057275"/>
                  <a:gd name="connsiteY134" fmla="*/ 721518 h 731043"/>
                  <a:gd name="connsiteX135" fmla="*/ 90488 w 1057275"/>
                  <a:gd name="connsiteY135" fmla="*/ 716756 h 731043"/>
                  <a:gd name="connsiteX136" fmla="*/ 83344 w 1057275"/>
                  <a:gd name="connsiteY136" fmla="*/ 714375 h 731043"/>
                  <a:gd name="connsiteX137" fmla="*/ 76200 w 1057275"/>
                  <a:gd name="connsiteY137" fmla="*/ 707231 h 731043"/>
                  <a:gd name="connsiteX138" fmla="*/ 69056 w 1057275"/>
                  <a:gd name="connsiteY138" fmla="*/ 702468 h 731043"/>
                  <a:gd name="connsiteX139" fmla="*/ 57150 w 1057275"/>
                  <a:gd name="connsiteY139" fmla="*/ 690562 h 731043"/>
                  <a:gd name="connsiteX140" fmla="*/ 52388 w 1057275"/>
                  <a:gd name="connsiteY140" fmla="*/ 683418 h 731043"/>
                  <a:gd name="connsiteX141" fmla="*/ 35719 w 1057275"/>
                  <a:gd name="connsiteY141" fmla="*/ 661987 h 731043"/>
                  <a:gd name="connsiteX142" fmla="*/ 30956 w 1057275"/>
                  <a:gd name="connsiteY142" fmla="*/ 652462 h 731043"/>
                  <a:gd name="connsiteX143" fmla="*/ 21431 w 1057275"/>
                  <a:gd name="connsiteY143" fmla="*/ 638175 h 731043"/>
                  <a:gd name="connsiteX144" fmla="*/ 14288 w 1057275"/>
                  <a:gd name="connsiteY144" fmla="*/ 621506 h 731043"/>
                  <a:gd name="connsiteX145" fmla="*/ 7144 w 1057275"/>
                  <a:gd name="connsiteY145" fmla="*/ 607218 h 731043"/>
                  <a:gd name="connsiteX146" fmla="*/ 4763 w 1057275"/>
                  <a:gd name="connsiteY146" fmla="*/ 592931 h 731043"/>
                  <a:gd name="connsiteX147" fmla="*/ 2381 w 1057275"/>
                  <a:gd name="connsiteY147" fmla="*/ 571500 h 731043"/>
                  <a:gd name="connsiteX148" fmla="*/ 0 w 1057275"/>
                  <a:gd name="connsiteY148" fmla="*/ 552450 h 731043"/>
                  <a:gd name="connsiteX149" fmla="*/ 2381 w 1057275"/>
                  <a:gd name="connsiteY149" fmla="*/ 457200 h 731043"/>
                  <a:gd name="connsiteX150" fmla="*/ 4763 w 1057275"/>
                  <a:gd name="connsiteY150" fmla="*/ 371475 h 731043"/>
                  <a:gd name="connsiteX151" fmla="*/ 9525 w 1057275"/>
                  <a:gd name="connsiteY151" fmla="*/ 342900 h 731043"/>
                  <a:gd name="connsiteX152" fmla="*/ 11906 w 1057275"/>
                  <a:gd name="connsiteY152" fmla="*/ 328612 h 731043"/>
                  <a:gd name="connsiteX153" fmla="*/ 19050 w 1057275"/>
                  <a:gd name="connsiteY153" fmla="*/ 302418 h 731043"/>
                  <a:gd name="connsiteX154" fmla="*/ 26194 w 1057275"/>
                  <a:gd name="connsiteY154" fmla="*/ 285750 h 731043"/>
                  <a:gd name="connsiteX155" fmla="*/ 35719 w 1057275"/>
                  <a:gd name="connsiteY155" fmla="*/ 264318 h 731043"/>
                  <a:gd name="connsiteX156" fmla="*/ 45244 w 1057275"/>
                  <a:gd name="connsiteY156" fmla="*/ 250031 h 731043"/>
                  <a:gd name="connsiteX157" fmla="*/ 54769 w 1057275"/>
                  <a:gd name="connsiteY157" fmla="*/ 235743 h 731043"/>
                  <a:gd name="connsiteX158" fmla="*/ 61913 w 1057275"/>
                  <a:gd name="connsiteY158" fmla="*/ 228600 h 731043"/>
                  <a:gd name="connsiteX159" fmla="*/ 78581 w 1057275"/>
                  <a:gd name="connsiteY159" fmla="*/ 209550 h 731043"/>
                  <a:gd name="connsiteX160" fmla="*/ 97631 w 1057275"/>
                  <a:gd name="connsiteY160" fmla="*/ 192881 h 731043"/>
                  <a:gd name="connsiteX161" fmla="*/ 104775 w 1057275"/>
                  <a:gd name="connsiteY161" fmla="*/ 185737 h 731043"/>
                  <a:gd name="connsiteX162" fmla="*/ 119063 w 1057275"/>
                  <a:gd name="connsiteY162" fmla="*/ 176212 h 731043"/>
                  <a:gd name="connsiteX163" fmla="*/ 126206 w 1057275"/>
                  <a:gd name="connsiteY163" fmla="*/ 171450 h 731043"/>
                  <a:gd name="connsiteX164" fmla="*/ 161925 w 1057275"/>
                  <a:gd name="connsiteY164" fmla="*/ 147637 h 731043"/>
                  <a:gd name="connsiteX165" fmla="*/ 183356 w 1057275"/>
                  <a:gd name="connsiteY165" fmla="*/ 133350 h 731043"/>
                  <a:gd name="connsiteX166" fmla="*/ 190500 w 1057275"/>
                  <a:gd name="connsiteY166" fmla="*/ 128587 h 731043"/>
                  <a:gd name="connsiteX167" fmla="*/ 204788 w 1057275"/>
                  <a:gd name="connsiteY167" fmla="*/ 123825 h 731043"/>
                  <a:gd name="connsiteX168" fmla="*/ 219075 w 1057275"/>
                  <a:gd name="connsiteY168" fmla="*/ 114300 h 731043"/>
                  <a:gd name="connsiteX169" fmla="*/ 242888 w 1057275"/>
                  <a:gd name="connsiteY169" fmla="*/ 107156 h 731043"/>
                  <a:gd name="connsiteX170" fmla="*/ 235744 w 1057275"/>
                  <a:gd name="connsiteY170" fmla="*/ 104775 h 73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</a:cxnLst>
                <a:rect l="l" t="t" r="r" b="b"/>
                <a:pathLst>
                  <a:path w="1057275" h="731043">
                    <a:moveTo>
                      <a:pt x="235744" y="104775"/>
                    </a:moveTo>
                    <a:cubicBezTo>
                      <a:pt x="237728" y="103981"/>
                      <a:pt x="248537" y="103734"/>
                      <a:pt x="254794" y="102393"/>
                    </a:cubicBezTo>
                    <a:cubicBezTo>
                      <a:pt x="259702" y="101341"/>
                      <a:pt x="269081" y="97631"/>
                      <a:pt x="269081" y="97631"/>
                    </a:cubicBezTo>
                    <a:cubicBezTo>
                      <a:pt x="271462" y="96043"/>
                      <a:pt x="273665" y="94148"/>
                      <a:pt x="276225" y="92868"/>
                    </a:cubicBezTo>
                    <a:cubicBezTo>
                      <a:pt x="278470" y="91745"/>
                      <a:pt x="281175" y="91706"/>
                      <a:pt x="283369" y="90487"/>
                    </a:cubicBezTo>
                    <a:cubicBezTo>
                      <a:pt x="307933" y="76841"/>
                      <a:pt x="288635" y="83969"/>
                      <a:pt x="304800" y="78581"/>
                    </a:cubicBezTo>
                    <a:cubicBezTo>
                      <a:pt x="307181" y="76200"/>
                      <a:pt x="309000" y="73072"/>
                      <a:pt x="311944" y="71437"/>
                    </a:cubicBezTo>
                    <a:cubicBezTo>
                      <a:pt x="316332" y="68999"/>
                      <a:pt x="326231" y="66675"/>
                      <a:pt x="326231" y="66675"/>
                    </a:cubicBezTo>
                    <a:cubicBezTo>
                      <a:pt x="328612" y="65087"/>
                      <a:pt x="330760" y="63074"/>
                      <a:pt x="333375" y="61912"/>
                    </a:cubicBezTo>
                    <a:cubicBezTo>
                      <a:pt x="337963" y="59873"/>
                      <a:pt x="347663" y="57150"/>
                      <a:pt x="347663" y="57150"/>
                    </a:cubicBezTo>
                    <a:cubicBezTo>
                      <a:pt x="358984" y="49601"/>
                      <a:pt x="352089" y="53293"/>
                      <a:pt x="369094" y="47625"/>
                    </a:cubicBezTo>
                    <a:cubicBezTo>
                      <a:pt x="371475" y="46831"/>
                      <a:pt x="374149" y="46635"/>
                      <a:pt x="376238" y="45243"/>
                    </a:cubicBezTo>
                    <a:cubicBezTo>
                      <a:pt x="378619" y="43656"/>
                      <a:pt x="380766" y="41643"/>
                      <a:pt x="383381" y="40481"/>
                    </a:cubicBezTo>
                    <a:cubicBezTo>
                      <a:pt x="387969" y="38442"/>
                      <a:pt x="392906" y="37306"/>
                      <a:pt x="397669" y="35718"/>
                    </a:cubicBezTo>
                    <a:lnTo>
                      <a:pt x="404813" y="33337"/>
                    </a:lnTo>
                    <a:cubicBezTo>
                      <a:pt x="407194" y="31750"/>
                      <a:pt x="409341" y="29737"/>
                      <a:pt x="411956" y="28575"/>
                    </a:cubicBezTo>
                    <a:cubicBezTo>
                      <a:pt x="416544" y="26536"/>
                      <a:pt x="421481" y="25400"/>
                      <a:pt x="426244" y="23812"/>
                    </a:cubicBezTo>
                    <a:lnTo>
                      <a:pt x="433388" y="21431"/>
                    </a:lnTo>
                    <a:cubicBezTo>
                      <a:pt x="435769" y="20637"/>
                      <a:pt x="438096" y="19659"/>
                      <a:pt x="440531" y="19050"/>
                    </a:cubicBezTo>
                    <a:cubicBezTo>
                      <a:pt x="443706" y="18256"/>
                      <a:pt x="446921" y="17608"/>
                      <a:pt x="450056" y="16668"/>
                    </a:cubicBezTo>
                    <a:cubicBezTo>
                      <a:pt x="454864" y="15225"/>
                      <a:pt x="459421" y="12891"/>
                      <a:pt x="464344" y="11906"/>
                    </a:cubicBezTo>
                    <a:cubicBezTo>
                      <a:pt x="500018" y="4770"/>
                      <a:pt x="476120" y="8745"/>
                      <a:pt x="511969" y="4762"/>
                    </a:cubicBezTo>
                    <a:cubicBezTo>
                      <a:pt x="518329" y="4055"/>
                      <a:pt x="524633" y="2793"/>
                      <a:pt x="531019" y="2381"/>
                    </a:cubicBezTo>
                    <a:cubicBezTo>
                      <a:pt x="549255" y="1205"/>
                      <a:pt x="567532" y="794"/>
                      <a:pt x="585788" y="0"/>
                    </a:cubicBezTo>
                    <a:cubicBezTo>
                      <a:pt x="604044" y="794"/>
                      <a:pt x="622321" y="1205"/>
                      <a:pt x="640556" y="2381"/>
                    </a:cubicBezTo>
                    <a:cubicBezTo>
                      <a:pt x="666766" y="4072"/>
                      <a:pt x="651342" y="4261"/>
                      <a:pt x="671513" y="7143"/>
                    </a:cubicBezTo>
                    <a:cubicBezTo>
                      <a:pt x="678628" y="8160"/>
                      <a:pt x="685800" y="8731"/>
                      <a:pt x="692944" y="9525"/>
                    </a:cubicBezTo>
                    <a:cubicBezTo>
                      <a:pt x="706509" y="14046"/>
                      <a:pt x="698733" y="12009"/>
                      <a:pt x="721519" y="14287"/>
                    </a:cubicBezTo>
                    <a:lnTo>
                      <a:pt x="747713" y="16668"/>
                    </a:lnTo>
                    <a:cubicBezTo>
                      <a:pt x="750094" y="17462"/>
                      <a:pt x="752384" y="18614"/>
                      <a:pt x="754856" y="19050"/>
                    </a:cubicBezTo>
                    <a:cubicBezTo>
                      <a:pt x="765911" y="21001"/>
                      <a:pt x="788194" y="23812"/>
                      <a:pt x="788194" y="23812"/>
                    </a:cubicBezTo>
                    <a:cubicBezTo>
                      <a:pt x="804276" y="29172"/>
                      <a:pt x="784480" y="22987"/>
                      <a:pt x="809625" y="28575"/>
                    </a:cubicBezTo>
                    <a:cubicBezTo>
                      <a:pt x="812075" y="29120"/>
                      <a:pt x="814319" y="30412"/>
                      <a:pt x="816769" y="30956"/>
                    </a:cubicBezTo>
                    <a:cubicBezTo>
                      <a:pt x="821482" y="32003"/>
                      <a:pt x="826372" y="32166"/>
                      <a:pt x="831056" y="33337"/>
                    </a:cubicBezTo>
                    <a:cubicBezTo>
                      <a:pt x="835926" y="34555"/>
                      <a:pt x="840581" y="36512"/>
                      <a:pt x="845344" y="38100"/>
                    </a:cubicBezTo>
                    <a:lnTo>
                      <a:pt x="852488" y="40481"/>
                    </a:lnTo>
                    <a:cubicBezTo>
                      <a:pt x="854869" y="42068"/>
                      <a:pt x="857072" y="43963"/>
                      <a:pt x="859631" y="45243"/>
                    </a:cubicBezTo>
                    <a:cubicBezTo>
                      <a:pt x="861876" y="46366"/>
                      <a:pt x="864468" y="46636"/>
                      <a:pt x="866775" y="47625"/>
                    </a:cubicBezTo>
                    <a:cubicBezTo>
                      <a:pt x="870038" y="49023"/>
                      <a:pt x="873125" y="50800"/>
                      <a:pt x="876300" y="52387"/>
                    </a:cubicBezTo>
                    <a:cubicBezTo>
                      <a:pt x="878681" y="54768"/>
                      <a:pt x="880642" y="57663"/>
                      <a:pt x="883444" y="59531"/>
                    </a:cubicBezTo>
                    <a:cubicBezTo>
                      <a:pt x="885533" y="60923"/>
                      <a:pt x="888343" y="60789"/>
                      <a:pt x="890588" y="61912"/>
                    </a:cubicBezTo>
                    <a:cubicBezTo>
                      <a:pt x="893148" y="63192"/>
                      <a:pt x="895246" y="65255"/>
                      <a:pt x="897731" y="66675"/>
                    </a:cubicBezTo>
                    <a:cubicBezTo>
                      <a:pt x="900813" y="68436"/>
                      <a:pt x="904212" y="69611"/>
                      <a:pt x="907256" y="71437"/>
                    </a:cubicBezTo>
                    <a:cubicBezTo>
                      <a:pt x="912164" y="74382"/>
                      <a:pt x="917497" y="76915"/>
                      <a:pt x="921544" y="80962"/>
                    </a:cubicBezTo>
                    <a:cubicBezTo>
                      <a:pt x="930711" y="90129"/>
                      <a:pt x="925886" y="86238"/>
                      <a:pt x="935831" y="92868"/>
                    </a:cubicBezTo>
                    <a:cubicBezTo>
                      <a:pt x="937419" y="95249"/>
                      <a:pt x="938359" y="98224"/>
                      <a:pt x="940594" y="100012"/>
                    </a:cubicBezTo>
                    <a:cubicBezTo>
                      <a:pt x="942554" y="101580"/>
                      <a:pt x="945963" y="100618"/>
                      <a:pt x="947738" y="102393"/>
                    </a:cubicBezTo>
                    <a:cubicBezTo>
                      <a:pt x="951785" y="106440"/>
                      <a:pt x="954088" y="111918"/>
                      <a:pt x="957263" y="116681"/>
                    </a:cubicBezTo>
                    <a:cubicBezTo>
                      <a:pt x="963894" y="126628"/>
                      <a:pt x="960000" y="121800"/>
                      <a:pt x="969169" y="130968"/>
                    </a:cubicBezTo>
                    <a:cubicBezTo>
                      <a:pt x="969963" y="133349"/>
                      <a:pt x="970305" y="135933"/>
                      <a:pt x="971550" y="138112"/>
                    </a:cubicBezTo>
                    <a:cubicBezTo>
                      <a:pt x="973316" y="141202"/>
                      <a:pt x="981609" y="150626"/>
                      <a:pt x="983456" y="154781"/>
                    </a:cubicBezTo>
                    <a:cubicBezTo>
                      <a:pt x="985495" y="159368"/>
                      <a:pt x="985435" y="164891"/>
                      <a:pt x="988219" y="169068"/>
                    </a:cubicBezTo>
                    <a:cubicBezTo>
                      <a:pt x="989806" y="171449"/>
                      <a:pt x="991819" y="173597"/>
                      <a:pt x="992981" y="176212"/>
                    </a:cubicBezTo>
                    <a:cubicBezTo>
                      <a:pt x="995020" y="180800"/>
                      <a:pt x="996156" y="185737"/>
                      <a:pt x="997744" y="190500"/>
                    </a:cubicBezTo>
                    <a:lnTo>
                      <a:pt x="1004888" y="211931"/>
                    </a:lnTo>
                    <a:lnTo>
                      <a:pt x="1009650" y="226218"/>
                    </a:lnTo>
                    <a:cubicBezTo>
                      <a:pt x="1010444" y="228599"/>
                      <a:pt x="1011539" y="230901"/>
                      <a:pt x="1012031" y="233362"/>
                    </a:cubicBezTo>
                    <a:cubicBezTo>
                      <a:pt x="1013390" y="240153"/>
                      <a:pt x="1014778" y="248073"/>
                      <a:pt x="1016794" y="254793"/>
                    </a:cubicBezTo>
                    <a:cubicBezTo>
                      <a:pt x="1018236" y="259602"/>
                      <a:pt x="1020571" y="264158"/>
                      <a:pt x="1021556" y="269081"/>
                    </a:cubicBezTo>
                    <a:cubicBezTo>
                      <a:pt x="1022350" y="273050"/>
                      <a:pt x="1022873" y="277082"/>
                      <a:pt x="1023938" y="280987"/>
                    </a:cubicBezTo>
                    <a:cubicBezTo>
                      <a:pt x="1025259" y="285830"/>
                      <a:pt x="1027716" y="290352"/>
                      <a:pt x="1028700" y="295275"/>
                    </a:cubicBezTo>
                    <a:cubicBezTo>
                      <a:pt x="1030339" y="303473"/>
                      <a:pt x="1031218" y="308848"/>
                      <a:pt x="1033463" y="316706"/>
                    </a:cubicBezTo>
                    <a:cubicBezTo>
                      <a:pt x="1034153" y="319120"/>
                      <a:pt x="1035184" y="321428"/>
                      <a:pt x="1035844" y="323850"/>
                    </a:cubicBezTo>
                    <a:cubicBezTo>
                      <a:pt x="1037566" y="330165"/>
                      <a:pt x="1039018" y="336550"/>
                      <a:pt x="1040606" y="342900"/>
                    </a:cubicBezTo>
                    <a:lnTo>
                      <a:pt x="1045369" y="361950"/>
                    </a:lnTo>
                    <a:cubicBezTo>
                      <a:pt x="1046163" y="365125"/>
                      <a:pt x="1046715" y="368370"/>
                      <a:pt x="1047750" y="371475"/>
                    </a:cubicBezTo>
                    <a:lnTo>
                      <a:pt x="1050131" y="378618"/>
                    </a:lnTo>
                    <a:cubicBezTo>
                      <a:pt x="1050925" y="385762"/>
                      <a:pt x="1051621" y="392918"/>
                      <a:pt x="1052513" y="400050"/>
                    </a:cubicBezTo>
                    <a:cubicBezTo>
                      <a:pt x="1053209" y="405619"/>
                      <a:pt x="1054307" y="411136"/>
                      <a:pt x="1054894" y="416718"/>
                    </a:cubicBezTo>
                    <a:cubicBezTo>
                      <a:pt x="1055894" y="426224"/>
                      <a:pt x="1056481" y="435768"/>
                      <a:pt x="1057275" y="445293"/>
                    </a:cubicBezTo>
                    <a:cubicBezTo>
                      <a:pt x="1056481" y="458787"/>
                      <a:pt x="1056016" y="472304"/>
                      <a:pt x="1054894" y="485775"/>
                    </a:cubicBezTo>
                    <a:cubicBezTo>
                      <a:pt x="1054617" y="489104"/>
                      <a:pt x="1051039" y="512495"/>
                      <a:pt x="1050131" y="516731"/>
                    </a:cubicBezTo>
                    <a:cubicBezTo>
                      <a:pt x="1048760" y="523131"/>
                      <a:pt x="1047439" y="529572"/>
                      <a:pt x="1045369" y="535781"/>
                    </a:cubicBezTo>
                    <a:cubicBezTo>
                      <a:pt x="1043781" y="540543"/>
                      <a:pt x="1041823" y="545198"/>
                      <a:pt x="1040606" y="550068"/>
                    </a:cubicBezTo>
                    <a:cubicBezTo>
                      <a:pt x="1038184" y="559756"/>
                      <a:pt x="1038799" y="560224"/>
                      <a:pt x="1033463" y="569118"/>
                    </a:cubicBezTo>
                    <a:cubicBezTo>
                      <a:pt x="1030518" y="574026"/>
                      <a:pt x="1025749" y="577976"/>
                      <a:pt x="1023938" y="583406"/>
                    </a:cubicBezTo>
                    <a:cubicBezTo>
                      <a:pt x="1019969" y="595309"/>
                      <a:pt x="1023586" y="586971"/>
                      <a:pt x="1014413" y="600075"/>
                    </a:cubicBezTo>
                    <a:cubicBezTo>
                      <a:pt x="1011131" y="604764"/>
                      <a:pt x="1008063" y="609600"/>
                      <a:pt x="1004888" y="614362"/>
                    </a:cubicBezTo>
                    <a:lnTo>
                      <a:pt x="1000125" y="621506"/>
                    </a:lnTo>
                    <a:cubicBezTo>
                      <a:pt x="995940" y="634062"/>
                      <a:pt x="1000510" y="623901"/>
                      <a:pt x="990600" y="635793"/>
                    </a:cubicBezTo>
                    <a:cubicBezTo>
                      <a:pt x="988768" y="637992"/>
                      <a:pt x="987501" y="640608"/>
                      <a:pt x="985838" y="642937"/>
                    </a:cubicBezTo>
                    <a:cubicBezTo>
                      <a:pt x="983531" y="646167"/>
                      <a:pt x="980970" y="649211"/>
                      <a:pt x="978694" y="652462"/>
                    </a:cubicBezTo>
                    <a:cubicBezTo>
                      <a:pt x="975412" y="657151"/>
                      <a:pt x="972344" y="661987"/>
                      <a:pt x="969169" y="666750"/>
                    </a:cubicBezTo>
                    <a:cubicBezTo>
                      <a:pt x="967582" y="669131"/>
                      <a:pt x="966430" y="671869"/>
                      <a:pt x="964406" y="673893"/>
                    </a:cubicBezTo>
                    <a:lnTo>
                      <a:pt x="950119" y="688181"/>
                    </a:lnTo>
                    <a:cubicBezTo>
                      <a:pt x="947738" y="690562"/>
                      <a:pt x="945777" y="693457"/>
                      <a:pt x="942975" y="695325"/>
                    </a:cubicBezTo>
                    <a:lnTo>
                      <a:pt x="935831" y="700087"/>
                    </a:lnTo>
                    <a:cubicBezTo>
                      <a:pt x="927032" y="713287"/>
                      <a:pt x="936104" y="702846"/>
                      <a:pt x="923925" y="709612"/>
                    </a:cubicBezTo>
                    <a:cubicBezTo>
                      <a:pt x="918922" y="712392"/>
                      <a:pt x="915191" y="717749"/>
                      <a:pt x="909638" y="719137"/>
                    </a:cubicBezTo>
                    <a:cubicBezTo>
                      <a:pt x="906463" y="719931"/>
                      <a:pt x="903308" y="720808"/>
                      <a:pt x="900113" y="721518"/>
                    </a:cubicBezTo>
                    <a:cubicBezTo>
                      <a:pt x="896162" y="722396"/>
                      <a:pt x="892133" y="722918"/>
                      <a:pt x="888206" y="723900"/>
                    </a:cubicBezTo>
                    <a:cubicBezTo>
                      <a:pt x="885771" y="724509"/>
                      <a:pt x="883548" y="725926"/>
                      <a:pt x="881063" y="726281"/>
                    </a:cubicBezTo>
                    <a:cubicBezTo>
                      <a:pt x="872384" y="727521"/>
                      <a:pt x="863600" y="727868"/>
                      <a:pt x="854869" y="728662"/>
                    </a:cubicBezTo>
                    <a:cubicBezTo>
                      <a:pt x="806985" y="726002"/>
                      <a:pt x="825584" y="730807"/>
                      <a:pt x="797719" y="721518"/>
                    </a:cubicBezTo>
                    <a:lnTo>
                      <a:pt x="783431" y="716756"/>
                    </a:lnTo>
                    <a:lnTo>
                      <a:pt x="776288" y="714375"/>
                    </a:lnTo>
                    <a:cubicBezTo>
                      <a:pt x="764965" y="706826"/>
                      <a:pt x="771862" y="710519"/>
                      <a:pt x="754856" y="704850"/>
                    </a:cubicBezTo>
                    <a:cubicBezTo>
                      <a:pt x="752475" y="704056"/>
                      <a:pt x="749801" y="703860"/>
                      <a:pt x="747713" y="702468"/>
                    </a:cubicBezTo>
                    <a:cubicBezTo>
                      <a:pt x="745332" y="700881"/>
                      <a:pt x="743129" y="698986"/>
                      <a:pt x="740569" y="697706"/>
                    </a:cubicBezTo>
                    <a:cubicBezTo>
                      <a:pt x="734818" y="694831"/>
                      <a:pt x="729995" y="695229"/>
                      <a:pt x="723900" y="692943"/>
                    </a:cubicBezTo>
                    <a:cubicBezTo>
                      <a:pt x="720576" y="691697"/>
                      <a:pt x="717457" y="689942"/>
                      <a:pt x="714375" y="688181"/>
                    </a:cubicBezTo>
                    <a:cubicBezTo>
                      <a:pt x="711890" y="686761"/>
                      <a:pt x="709862" y="684545"/>
                      <a:pt x="707231" y="683418"/>
                    </a:cubicBezTo>
                    <a:cubicBezTo>
                      <a:pt x="704223" y="682129"/>
                      <a:pt x="700841" y="681977"/>
                      <a:pt x="697706" y="681037"/>
                    </a:cubicBezTo>
                    <a:cubicBezTo>
                      <a:pt x="697633" y="681015"/>
                      <a:pt x="679883" y="675096"/>
                      <a:pt x="676275" y="673893"/>
                    </a:cubicBezTo>
                    <a:cubicBezTo>
                      <a:pt x="673894" y="673099"/>
                      <a:pt x="671376" y="672634"/>
                      <a:pt x="669131" y="671512"/>
                    </a:cubicBezTo>
                    <a:cubicBezTo>
                      <a:pt x="665956" y="669925"/>
                      <a:pt x="662869" y="668148"/>
                      <a:pt x="659606" y="666750"/>
                    </a:cubicBezTo>
                    <a:cubicBezTo>
                      <a:pt x="653888" y="664299"/>
                      <a:pt x="648992" y="663717"/>
                      <a:pt x="642938" y="661987"/>
                    </a:cubicBezTo>
                    <a:cubicBezTo>
                      <a:pt x="640524" y="661297"/>
                      <a:pt x="638229" y="660215"/>
                      <a:pt x="635794" y="659606"/>
                    </a:cubicBezTo>
                    <a:cubicBezTo>
                      <a:pt x="631868" y="658624"/>
                      <a:pt x="627814" y="658207"/>
                      <a:pt x="623888" y="657225"/>
                    </a:cubicBezTo>
                    <a:cubicBezTo>
                      <a:pt x="621453" y="656616"/>
                      <a:pt x="619214" y="655292"/>
                      <a:pt x="616744" y="654843"/>
                    </a:cubicBezTo>
                    <a:cubicBezTo>
                      <a:pt x="610448" y="653698"/>
                      <a:pt x="604044" y="653256"/>
                      <a:pt x="597694" y="652462"/>
                    </a:cubicBezTo>
                    <a:cubicBezTo>
                      <a:pt x="589918" y="649870"/>
                      <a:pt x="587840" y="648850"/>
                      <a:pt x="578644" y="647700"/>
                    </a:cubicBezTo>
                    <a:cubicBezTo>
                      <a:pt x="569944" y="646612"/>
                      <a:pt x="561157" y="646343"/>
                      <a:pt x="552450" y="645318"/>
                    </a:cubicBezTo>
                    <a:cubicBezTo>
                      <a:pt x="547655" y="644754"/>
                      <a:pt x="542925" y="643731"/>
                      <a:pt x="538163" y="642937"/>
                    </a:cubicBezTo>
                    <a:cubicBezTo>
                      <a:pt x="511175" y="643731"/>
                      <a:pt x="484164" y="643935"/>
                      <a:pt x="457200" y="645318"/>
                    </a:cubicBezTo>
                    <a:cubicBezTo>
                      <a:pt x="446845" y="645849"/>
                      <a:pt x="441104" y="649938"/>
                      <a:pt x="431006" y="652462"/>
                    </a:cubicBezTo>
                    <a:lnTo>
                      <a:pt x="421481" y="654843"/>
                    </a:lnTo>
                    <a:cubicBezTo>
                      <a:pt x="419100" y="656431"/>
                      <a:pt x="416898" y="658326"/>
                      <a:pt x="414338" y="659606"/>
                    </a:cubicBezTo>
                    <a:cubicBezTo>
                      <a:pt x="412093" y="660729"/>
                      <a:pt x="409501" y="660998"/>
                      <a:pt x="407194" y="661987"/>
                    </a:cubicBezTo>
                    <a:cubicBezTo>
                      <a:pt x="403931" y="663385"/>
                      <a:pt x="400751" y="664989"/>
                      <a:pt x="397669" y="666750"/>
                    </a:cubicBezTo>
                    <a:cubicBezTo>
                      <a:pt x="395184" y="668170"/>
                      <a:pt x="393140" y="670350"/>
                      <a:pt x="390525" y="671512"/>
                    </a:cubicBezTo>
                    <a:cubicBezTo>
                      <a:pt x="385938" y="673551"/>
                      <a:pt x="380415" y="673491"/>
                      <a:pt x="376238" y="676275"/>
                    </a:cubicBezTo>
                    <a:cubicBezTo>
                      <a:pt x="351510" y="692758"/>
                      <a:pt x="389800" y="667661"/>
                      <a:pt x="359569" y="685800"/>
                    </a:cubicBezTo>
                    <a:cubicBezTo>
                      <a:pt x="354661" y="688745"/>
                      <a:pt x="350711" y="693515"/>
                      <a:pt x="345281" y="695325"/>
                    </a:cubicBezTo>
                    <a:cubicBezTo>
                      <a:pt x="342900" y="696119"/>
                      <a:pt x="340332" y="696487"/>
                      <a:pt x="338138" y="697706"/>
                    </a:cubicBezTo>
                    <a:cubicBezTo>
                      <a:pt x="333134" y="700486"/>
                      <a:pt x="329280" y="705421"/>
                      <a:pt x="323850" y="707231"/>
                    </a:cubicBezTo>
                    <a:lnTo>
                      <a:pt x="309563" y="711993"/>
                    </a:lnTo>
                    <a:cubicBezTo>
                      <a:pt x="307182" y="713581"/>
                      <a:pt x="304979" y="715476"/>
                      <a:pt x="302419" y="716756"/>
                    </a:cubicBezTo>
                    <a:cubicBezTo>
                      <a:pt x="298418" y="718756"/>
                      <a:pt x="289564" y="720374"/>
                      <a:pt x="285750" y="721518"/>
                    </a:cubicBezTo>
                    <a:cubicBezTo>
                      <a:pt x="280942" y="722961"/>
                      <a:pt x="276225" y="724693"/>
                      <a:pt x="271463" y="726281"/>
                    </a:cubicBezTo>
                    <a:cubicBezTo>
                      <a:pt x="269082" y="727075"/>
                      <a:pt x="266814" y="728385"/>
                      <a:pt x="264319" y="728662"/>
                    </a:cubicBezTo>
                    <a:lnTo>
                      <a:pt x="242888" y="731043"/>
                    </a:lnTo>
                    <a:lnTo>
                      <a:pt x="128588" y="728662"/>
                    </a:lnTo>
                    <a:cubicBezTo>
                      <a:pt x="125318" y="728536"/>
                      <a:pt x="122258" y="726991"/>
                      <a:pt x="119063" y="726281"/>
                    </a:cubicBezTo>
                    <a:cubicBezTo>
                      <a:pt x="91900" y="720246"/>
                      <a:pt x="120823" y="727318"/>
                      <a:pt x="97631" y="721518"/>
                    </a:cubicBezTo>
                    <a:cubicBezTo>
                      <a:pt x="95250" y="719931"/>
                      <a:pt x="93048" y="718036"/>
                      <a:pt x="90488" y="716756"/>
                    </a:cubicBezTo>
                    <a:cubicBezTo>
                      <a:pt x="88243" y="715634"/>
                      <a:pt x="85433" y="715767"/>
                      <a:pt x="83344" y="714375"/>
                    </a:cubicBezTo>
                    <a:cubicBezTo>
                      <a:pt x="80542" y="712507"/>
                      <a:pt x="78787" y="709387"/>
                      <a:pt x="76200" y="707231"/>
                    </a:cubicBezTo>
                    <a:cubicBezTo>
                      <a:pt x="74001" y="705399"/>
                      <a:pt x="71437" y="704056"/>
                      <a:pt x="69056" y="702468"/>
                    </a:cubicBezTo>
                    <a:cubicBezTo>
                      <a:pt x="56356" y="683418"/>
                      <a:pt x="73027" y="706440"/>
                      <a:pt x="57150" y="690562"/>
                    </a:cubicBezTo>
                    <a:cubicBezTo>
                      <a:pt x="55126" y="688538"/>
                      <a:pt x="54220" y="685617"/>
                      <a:pt x="52388" y="683418"/>
                    </a:cubicBezTo>
                    <a:cubicBezTo>
                      <a:pt x="42584" y="671653"/>
                      <a:pt x="44753" y="680054"/>
                      <a:pt x="35719" y="661987"/>
                    </a:cubicBezTo>
                    <a:cubicBezTo>
                      <a:pt x="34131" y="658812"/>
                      <a:pt x="32782" y="655506"/>
                      <a:pt x="30956" y="652462"/>
                    </a:cubicBezTo>
                    <a:cubicBezTo>
                      <a:pt x="28011" y="647554"/>
                      <a:pt x="21431" y="638175"/>
                      <a:pt x="21431" y="638175"/>
                    </a:cubicBezTo>
                    <a:cubicBezTo>
                      <a:pt x="15850" y="621430"/>
                      <a:pt x="23110" y="642091"/>
                      <a:pt x="14288" y="621506"/>
                    </a:cubicBezTo>
                    <a:cubicBezTo>
                      <a:pt x="8373" y="607705"/>
                      <a:pt x="16294" y="620945"/>
                      <a:pt x="7144" y="607218"/>
                    </a:cubicBezTo>
                    <a:cubicBezTo>
                      <a:pt x="6350" y="602456"/>
                      <a:pt x="5401" y="597717"/>
                      <a:pt x="4763" y="592931"/>
                    </a:cubicBezTo>
                    <a:cubicBezTo>
                      <a:pt x="3813" y="585806"/>
                      <a:pt x="3221" y="578638"/>
                      <a:pt x="2381" y="571500"/>
                    </a:cubicBezTo>
                    <a:cubicBezTo>
                      <a:pt x="1633" y="565144"/>
                      <a:pt x="794" y="558800"/>
                      <a:pt x="0" y="552450"/>
                    </a:cubicBezTo>
                    <a:cubicBezTo>
                      <a:pt x="794" y="520700"/>
                      <a:pt x="1545" y="488949"/>
                      <a:pt x="2381" y="457200"/>
                    </a:cubicBezTo>
                    <a:cubicBezTo>
                      <a:pt x="3133" y="428624"/>
                      <a:pt x="3465" y="400032"/>
                      <a:pt x="4763" y="371475"/>
                    </a:cubicBezTo>
                    <a:cubicBezTo>
                      <a:pt x="5707" y="350699"/>
                      <a:pt x="6534" y="357855"/>
                      <a:pt x="9525" y="342900"/>
                    </a:cubicBezTo>
                    <a:cubicBezTo>
                      <a:pt x="10472" y="338165"/>
                      <a:pt x="11042" y="333362"/>
                      <a:pt x="11906" y="328612"/>
                    </a:cubicBezTo>
                    <a:cubicBezTo>
                      <a:pt x="17397" y="298417"/>
                      <a:pt x="10374" y="337125"/>
                      <a:pt x="19050" y="302418"/>
                    </a:cubicBezTo>
                    <a:cubicBezTo>
                      <a:pt x="22125" y="290117"/>
                      <a:pt x="19615" y="295616"/>
                      <a:pt x="26194" y="285750"/>
                    </a:cubicBezTo>
                    <a:cubicBezTo>
                      <a:pt x="31861" y="268747"/>
                      <a:pt x="28171" y="275639"/>
                      <a:pt x="35719" y="264318"/>
                    </a:cubicBezTo>
                    <a:cubicBezTo>
                      <a:pt x="40273" y="250656"/>
                      <a:pt x="34839" y="263410"/>
                      <a:pt x="45244" y="250031"/>
                    </a:cubicBezTo>
                    <a:cubicBezTo>
                      <a:pt x="48758" y="245513"/>
                      <a:pt x="50721" y="239790"/>
                      <a:pt x="54769" y="235743"/>
                    </a:cubicBezTo>
                    <a:cubicBezTo>
                      <a:pt x="57150" y="233362"/>
                      <a:pt x="59846" y="231258"/>
                      <a:pt x="61913" y="228600"/>
                    </a:cubicBezTo>
                    <a:cubicBezTo>
                      <a:pt x="76874" y="209365"/>
                      <a:pt x="64751" y="218770"/>
                      <a:pt x="78581" y="209550"/>
                    </a:cubicBezTo>
                    <a:cubicBezTo>
                      <a:pt x="92076" y="189308"/>
                      <a:pt x="69849" y="220663"/>
                      <a:pt x="97631" y="192881"/>
                    </a:cubicBezTo>
                    <a:cubicBezTo>
                      <a:pt x="100012" y="190500"/>
                      <a:pt x="102117" y="187805"/>
                      <a:pt x="104775" y="185737"/>
                    </a:cubicBezTo>
                    <a:cubicBezTo>
                      <a:pt x="109293" y="182223"/>
                      <a:pt x="114300" y="179387"/>
                      <a:pt x="119063" y="176212"/>
                    </a:cubicBezTo>
                    <a:lnTo>
                      <a:pt x="126206" y="171450"/>
                    </a:lnTo>
                    <a:lnTo>
                      <a:pt x="161925" y="147637"/>
                    </a:lnTo>
                    <a:lnTo>
                      <a:pt x="183356" y="133350"/>
                    </a:lnTo>
                    <a:cubicBezTo>
                      <a:pt x="185737" y="131762"/>
                      <a:pt x="187785" y="129492"/>
                      <a:pt x="190500" y="128587"/>
                    </a:cubicBezTo>
                    <a:lnTo>
                      <a:pt x="204788" y="123825"/>
                    </a:lnTo>
                    <a:cubicBezTo>
                      <a:pt x="209550" y="120650"/>
                      <a:pt x="213645" y="116110"/>
                      <a:pt x="219075" y="114300"/>
                    </a:cubicBezTo>
                    <a:cubicBezTo>
                      <a:pt x="236468" y="108502"/>
                      <a:pt x="228493" y="110754"/>
                      <a:pt x="242888" y="107156"/>
                    </a:cubicBezTo>
                    <a:cubicBezTo>
                      <a:pt x="251352" y="101512"/>
                      <a:pt x="233760" y="105569"/>
                      <a:pt x="235744" y="104775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587329" y="4164568"/>
                <a:ext cx="1518203" cy="343390"/>
                <a:chOff x="1467262" y="2564368"/>
                <a:chExt cx="1518203" cy="34339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759123" y="2895600"/>
                  <a:ext cx="9144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1467262" y="2564368"/>
                  <a:ext cx="1518203" cy="343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400" dirty="0" smtClean="0">
                      <a:solidFill>
                        <a:srgbClr val="FF0000"/>
                      </a:solidFill>
                    </a:rPr>
                    <a:t>Anterior</a:t>
                  </a:r>
                  <a:endParaRPr lang="en-CA" sz="14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374317" y="4349236"/>
                <a:ext cx="364314" cy="1065770"/>
                <a:chOff x="1256618" y="2764276"/>
                <a:chExt cx="364314" cy="1065770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 rot="16200000">
                  <a:off x="899177" y="3121717"/>
                  <a:ext cx="1065770" cy="35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400" dirty="0" smtClean="0">
                      <a:solidFill>
                        <a:srgbClr val="FF0000"/>
                      </a:solidFill>
                    </a:rPr>
                    <a:t>Right</a:t>
                  </a:r>
                  <a:endParaRPr lang="en-CA" sz="1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1613960" y="3038727"/>
                  <a:ext cx="6972" cy="60960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1440179" y="5335141"/>
                <a:ext cx="1828801" cy="343390"/>
                <a:chOff x="1440179" y="5394737"/>
                <a:chExt cx="1828801" cy="34339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1440179" y="5394737"/>
                  <a:ext cx="1828801" cy="343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400" dirty="0" smtClean="0">
                      <a:solidFill>
                        <a:srgbClr val="FF0000"/>
                      </a:solidFill>
                    </a:rPr>
                    <a:t>Posterior</a:t>
                  </a:r>
                  <a:endParaRPr lang="en-CA" sz="1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860692" y="5425445"/>
                  <a:ext cx="914401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2930089" y="4401783"/>
                <a:ext cx="350888" cy="1065770"/>
                <a:chOff x="4733622" y="3200402"/>
                <a:chExt cx="350888" cy="106577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4376181" y="3557843"/>
                  <a:ext cx="1065770" cy="350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400" dirty="0" smtClean="0">
                      <a:solidFill>
                        <a:srgbClr val="FF0000"/>
                      </a:solidFill>
                    </a:rPr>
                    <a:t>Left</a:t>
                  </a:r>
                  <a:endParaRPr lang="en-CA" sz="1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37786" y="3422306"/>
                  <a:ext cx="0" cy="60960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31" name="Picture 7" descr="C:\devel\CPD\trunk\doc\tmi\images\MR_Biopsy_Initial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7" t="12698" r="21499" b="5345"/>
          <a:stretch/>
        </p:blipFill>
        <p:spPr bwMode="auto">
          <a:xfrm>
            <a:off x="3276600" y="1043204"/>
            <a:ext cx="1501140" cy="12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:\devel\CPD\trunk\doc\tmi\images\ProstateBiopsy_M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" r="4856" b="8649"/>
          <a:stretch/>
        </p:blipFill>
        <p:spPr bwMode="auto">
          <a:xfrm>
            <a:off x="479145" y="4953000"/>
            <a:ext cx="1629741" cy="13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evel\CPD\trunk\doc\tmi\images\ProstateBiopsy_U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r="5797" b="8899"/>
          <a:stretch/>
        </p:blipFill>
        <p:spPr bwMode="auto">
          <a:xfrm>
            <a:off x="2218553" y="4955059"/>
            <a:ext cx="1629741" cy="13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el\CPD\trunk\doc\tmi\images\P069_MR_Rigi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t="7918" r="9479" b="10833"/>
          <a:stretch/>
        </p:blipFill>
        <p:spPr bwMode="auto">
          <a:xfrm rot="10800000">
            <a:off x="0" y="1618954"/>
            <a:ext cx="224833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evel\CPD\trunk\doc\tmi\images\P069_MR_FEM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7629" r="9579" b="10983"/>
          <a:stretch/>
        </p:blipFill>
        <p:spPr bwMode="auto">
          <a:xfrm rot="10800000">
            <a:off x="2362200" y="1618954"/>
            <a:ext cx="2249424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evel\CPD\trunk\doc\tmi\images\P069_US.pn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 t="7361" r="9379" b="10972"/>
          <a:stretch/>
        </p:blipFill>
        <p:spPr bwMode="auto">
          <a:xfrm rot="10800000">
            <a:off x="4724400" y="1600200"/>
            <a:ext cx="2249424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evel\CPD\trunk\doc\tmi\images\P069_CH_FE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 t="7633" r="9384" b="10978"/>
          <a:stretch/>
        </p:blipFill>
        <p:spPr bwMode="auto">
          <a:xfrm rot="10800000">
            <a:off x="7086600" y="1600200"/>
            <a:ext cx="2249424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75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536700"/>
            <a:ext cx="4876800" cy="3920671"/>
            <a:chOff x="558799" y="990600"/>
            <a:chExt cx="5461001" cy="4492171"/>
          </a:xfrm>
        </p:grpSpPr>
        <p:pic>
          <p:nvPicPr>
            <p:cNvPr id="1026" name="Picture 2" descr="C:\devel\CPD\trunk\doc\miccai\images\US_fiducia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87" t="17486" r="3832"/>
            <a:stretch/>
          </p:blipFill>
          <p:spPr bwMode="auto">
            <a:xfrm>
              <a:off x="3352800" y="990600"/>
              <a:ext cx="2667000" cy="2157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devel\CPD\trunk\doc\tmi\images\US_fiducia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8" t="17486" r="51570"/>
            <a:stretch/>
          </p:blipFill>
          <p:spPr bwMode="auto">
            <a:xfrm>
              <a:off x="558799" y="990600"/>
              <a:ext cx="2682875" cy="215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devel\CPD\trunk\doc\tmi\images\US_Urethr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251200"/>
              <a:ext cx="2666999" cy="2231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evel\CPD\trunk\doc\tmi\images\MR_Urethra_Rigid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0" b="2294"/>
            <a:stretch/>
          </p:blipFill>
          <p:spPr bwMode="auto">
            <a:xfrm>
              <a:off x="558799" y="3251201"/>
              <a:ext cx="2682874" cy="2231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1" name="Picture 7" descr="C:\devel\CPD\trunk\doc\tmi\images\Urethra3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4" t="12722" r="39241"/>
          <a:stretch/>
        </p:blipFill>
        <p:spPr bwMode="auto">
          <a:xfrm>
            <a:off x="6629401" y="1536701"/>
            <a:ext cx="2095500" cy="392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181850" y="-10516"/>
            <a:ext cx="24708804" cy="6538319"/>
            <a:chOff x="-7181850" y="-10516"/>
            <a:chExt cx="24708804" cy="6538319"/>
          </a:xfrm>
        </p:grpSpPr>
        <p:grpSp>
          <p:nvGrpSpPr>
            <p:cNvPr id="8" name="Group 7"/>
            <p:cNvGrpSpPr/>
            <p:nvPr/>
          </p:nvGrpSpPr>
          <p:grpSpPr>
            <a:xfrm>
              <a:off x="-7143750" y="-10516"/>
              <a:ext cx="24670704" cy="6538319"/>
              <a:chOff x="-7143750" y="-10518"/>
              <a:chExt cx="24670704" cy="6538319"/>
            </a:xfrm>
          </p:grpSpPr>
          <p:pic>
            <p:nvPicPr>
              <p:cNvPr id="4" name="Picture 2" descr="C:\devel\CPD\trunk\doc\tmi\images\10_Removed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97" t="4171" r="17205" b="4670"/>
              <a:stretch/>
            </p:blipFill>
            <p:spPr bwMode="auto">
              <a:xfrm>
                <a:off x="-7143750" y="-10517"/>
                <a:ext cx="7759700" cy="6538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3" descr="C:\devel\CPD\trunk\doc\tmi\images\20_Removed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51" t="4434" r="17150" b="4405"/>
              <a:stretch/>
            </p:blipFill>
            <p:spPr bwMode="auto">
              <a:xfrm>
                <a:off x="698500" y="-10518"/>
                <a:ext cx="7759700" cy="6538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devel\CPD\trunk\doc\tmi\images\40_Removed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05" t="4346" r="17097" b="4494"/>
              <a:stretch/>
            </p:blipFill>
            <p:spPr bwMode="auto">
              <a:xfrm>
                <a:off x="8559800" y="-10518"/>
                <a:ext cx="7759700" cy="6538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5" descr="C:\devel\CPD\trunk\doc\tmi\images\10_Removed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94" t="41501" r="10645" b="12549"/>
              <a:stretch/>
            </p:blipFill>
            <p:spPr bwMode="auto">
              <a:xfrm>
                <a:off x="16319499" y="-2"/>
                <a:ext cx="1207455" cy="65278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-7181850" y="0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Base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7181850" y="5461642"/>
              <a:ext cx="274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Rectum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504950" y="5461338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6000" dirty="0">
                  <a:solidFill>
                    <a:schemeClr val="bg1"/>
                  </a:solidFill>
                </a:rPr>
                <a:t>Apex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" y="-305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Base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700" y="5461337"/>
              <a:ext cx="274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Rectum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4600" y="5461033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6000" dirty="0">
                  <a:solidFill>
                    <a:schemeClr val="bg1"/>
                  </a:solidFill>
                </a:rPr>
                <a:t>Apex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72500" y="0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Base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572500" y="5461642"/>
              <a:ext cx="274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Rectum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49400" y="5461338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6000" dirty="0">
                  <a:solidFill>
                    <a:schemeClr val="bg1"/>
                  </a:solidFill>
                </a:rPr>
                <a:t>Apex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8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200900" y="-1307015"/>
            <a:ext cx="24585106" cy="6488918"/>
            <a:chOff x="-7200900" y="-1307015"/>
            <a:chExt cx="24585106" cy="6488918"/>
          </a:xfrm>
        </p:grpSpPr>
        <p:grpSp>
          <p:nvGrpSpPr>
            <p:cNvPr id="3" name="Group 2"/>
            <p:cNvGrpSpPr/>
            <p:nvPr/>
          </p:nvGrpSpPr>
          <p:grpSpPr>
            <a:xfrm>
              <a:off x="-7200900" y="-1307015"/>
              <a:ext cx="24585106" cy="6488918"/>
              <a:chOff x="-7200900" y="-1307015"/>
              <a:chExt cx="24585106" cy="648891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-7200900" y="-1307015"/>
                <a:ext cx="23393400" cy="6488918"/>
                <a:chOff x="-7200900" y="-1307015"/>
                <a:chExt cx="23393400" cy="6488918"/>
              </a:xfrm>
            </p:grpSpPr>
            <p:pic>
              <p:nvPicPr>
                <p:cNvPr id="2050" name="Picture 2" descr="C:\devel\CPD\trunk\doc\tmi\images\10_Removed_CPD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097" t="4582" r="17097" b="5113"/>
                <a:stretch/>
              </p:blipFill>
              <p:spPr bwMode="auto">
                <a:xfrm>
                  <a:off x="-7200900" y="-1295404"/>
                  <a:ext cx="7772400" cy="6477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devel\CPD\trunk\doc\tmi\images\20_Removed_CPD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258" t="4582" r="17258" b="5113"/>
                <a:stretch/>
              </p:blipFill>
              <p:spPr bwMode="auto">
                <a:xfrm>
                  <a:off x="647700" y="-1295403"/>
                  <a:ext cx="7734300" cy="6477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devel\CPD\trunk\doc\tmi\images\40_Removed_CPD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096" t="4582" r="17420" b="5113"/>
                <a:stretch/>
              </p:blipFill>
              <p:spPr bwMode="auto">
                <a:xfrm>
                  <a:off x="8458200" y="-1295402"/>
                  <a:ext cx="7734300" cy="6477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-7181850" y="-1295402"/>
                  <a:ext cx="20574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Base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-7181850" y="4166240"/>
                  <a:ext cx="27432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Rectum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8650" y="-1295402"/>
                  <a:ext cx="20574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Base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8458200" y="-1307015"/>
                  <a:ext cx="20574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0" dirty="0">
                      <a:solidFill>
                        <a:schemeClr val="bg1"/>
                      </a:solidFill>
                    </a:rPr>
                    <a:t>Base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4135100" y="4166239"/>
                  <a:ext cx="205740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CA" sz="6000" dirty="0">
                      <a:solidFill>
                        <a:schemeClr val="bg1"/>
                      </a:solidFill>
                    </a:rPr>
                    <a:t>Apex</a:t>
                  </a:r>
                </a:p>
              </p:txBody>
            </p:sp>
          </p:grpSp>
          <p:pic>
            <p:nvPicPr>
              <p:cNvPr id="15" name="Picture 5" descr="C:\devel\CPD\trunk\doc\tmi\images\10_Removed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94" t="41501" r="10645" b="12549"/>
              <a:stretch/>
            </p:blipFill>
            <p:spPr bwMode="auto">
              <a:xfrm>
                <a:off x="16186149" y="-1295402"/>
                <a:ext cx="1198057" cy="6476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-1504950" y="4165936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6000" dirty="0">
                  <a:solidFill>
                    <a:schemeClr val="bg1"/>
                  </a:solidFill>
                </a:rPr>
                <a:t>Apex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" y="4165934"/>
              <a:ext cx="274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Rectum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5550" y="4165933"/>
              <a:ext cx="2057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6000" dirty="0">
                  <a:solidFill>
                    <a:schemeClr val="bg1"/>
                  </a:solidFill>
                </a:rPr>
                <a:t>Apex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58200" y="4165932"/>
              <a:ext cx="2743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>
                  <a:solidFill>
                    <a:schemeClr val="bg1"/>
                  </a:solidFill>
                </a:rPr>
                <a:t>Rectum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evel\CPD\trunk\doc\tmi\images\NU_0.4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7" t="4515" r="17258" b="4648"/>
          <a:stretch/>
        </p:blipFill>
        <p:spPr bwMode="auto">
          <a:xfrm>
            <a:off x="-8153400" y="-990600"/>
            <a:ext cx="775335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evel\CPD\trunk\doc\tmi\images\NU_0.4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7" t="4317" r="17097" b="4847"/>
          <a:stretch/>
        </p:blipFill>
        <p:spPr bwMode="auto">
          <a:xfrm>
            <a:off x="-323850" y="-990599"/>
            <a:ext cx="77724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devel\CPD\trunk\doc\tmi\images\Nu_0.49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4582" r="17420" b="4847"/>
          <a:stretch/>
        </p:blipFill>
        <p:spPr bwMode="auto">
          <a:xfrm>
            <a:off x="7505700" y="-971550"/>
            <a:ext cx="7734300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devel\CPD\trunk\doc\tmi\images\10_Remove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4" t="41501" r="10645" b="12549"/>
          <a:stretch/>
        </p:blipFill>
        <p:spPr bwMode="auto">
          <a:xfrm>
            <a:off x="15240001" y="-971550"/>
            <a:ext cx="1201582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115300" y="-9147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8115300" y="45469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Rectum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438400" y="445138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0" dirty="0">
                <a:solidFill>
                  <a:schemeClr val="bg1"/>
                </a:solidFill>
              </a:rPr>
              <a:t>Apex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342900" y="-9909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42900" y="44707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Rectum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447043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0" dirty="0">
                <a:solidFill>
                  <a:schemeClr val="bg1"/>
                </a:solidFill>
              </a:rPr>
              <a:t>Apex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3800" y="-9906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3800" y="4471042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Rectum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220700" y="4470738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0" dirty="0">
                <a:solidFill>
                  <a:schemeClr val="bg1"/>
                </a:solidFill>
              </a:rPr>
              <a:t>Apex</a:t>
            </a:r>
          </a:p>
        </p:txBody>
      </p:sp>
    </p:spTree>
    <p:extLst>
      <p:ext uri="{BB962C8B-B14F-4D97-AF65-F5344CB8AC3E}">
        <p14:creationId xmlns:p14="http://schemas.microsoft.com/office/powerpoint/2010/main" val="20049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evel\CPD\trunk\doc\tmi\images\Beta_0.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0" t="4316" r="17258" b="4848"/>
          <a:stretch/>
        </p:blipFill>
        <p:spPr bwMode="auto">
          <a:xfrm>
            <a:off x="-7924800" y="-2171701"/>
            <a:ext cx="7715250" cy="65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devel\CPD\trunk\doc\tmi\images\Beta_0.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0" t="4582" r="17258" b="4582"/>
          <a:stretch/>
        </p:blipFill>
        <p:spPr bwMode="auto">
          <a:xfrm>
            <a:off x="-133350" y="-2171701"/>
            <a:ext cx="7715250" cy="651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devel\CPD\trunk\doc\tmi\images\Beta_1.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7" t="4316" r="17258" b="4582"/>
          <a:stretch/>
        </p:blipFill>
        <p:spPr bwMode="auto">
          <a:xfrm>
            <a:off x="7658100" y="-2171701"/>
            <a:ext cx="7753350" cy="65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905750" y="-21339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905750" y="33277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Rectum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228850" y="323218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0" dirty="0">
                <a:solidFill>
                  <a:schemeClr val="bg1"/>
                </a:solidFill>
              </a:rPr>
              <a:t>Apex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0500" y="-21336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90500" y="3289942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Rectum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3308688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0" dirty="0">
                <a:solidFill>
                  <a:schemeClr val="bg1"/>
                </a:solidFill>
              </a:rPr>
              <a:t>Apex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8100" y="-213390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8100" y="33277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bg1"/>
                </a:solidFill>
              </a:rPr>
              <a:t>Rectum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35000" y="323218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6000" dirty="0">
                <a:solidFill>
                  <a:schemeClr val="bg1"/>
                </a:solidFill>
              </a:rPr>
              <a:t>Apex</a:t>
            </a:r>
          </a:p>
        </p:txBody>
      </p:sp>
      <p:pic>
        <p:nvPicPr>
          <p:cNvPr id="14" name="Picture 5" descr="C:\devel\CPD\trunk\doc\tmi\images\10_Remove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4" t="41501" r="10645" b="12549"/>
          <a:stretch/>
        </p:blipFill>
        <p:spPr bwMode="auto">
          <a:xfrm>
            <a:off x="15421692" y="-2158966"/>
            <a:ext cx="1201582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</TotalTime>
  <Words>105</Words>
  <Application>Microsoft Office PowerPoint</Application>
  <PresentationFormat>On-screen Show (4:3)</PresentationFormat>
  <Paragraphs>100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Siavash</dc:creator>
  <cp:lastModifiedBy>Root</cp:lastModifiedBy>
  <cp:revision>77</cp:revision>
  <dcterms:created xsi:type="dcterms:W3CDTF">2006-08-16T00:00:00Z</dcterms:created>
  <dcterms:modified xsi:type="dcterms:W3CDTF">2014-07-08T01:25:17Z</dcterms:modified>
</cp:coreProperties>
</file>