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3" r:id="rId19"/>
    <p:sldId id="272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43" autoAdjust="0"/>
    <p:restoredTop sz="94629" autoAdjust="0"/>
  </p:normalViewPr>
  <p:slideViewPr>
    <p:cSldViewPr>
      <p:cViewPr>
        <p:scale>
          <a:sx n="100" d="100"/>
          <a:sy n="100" d="100"/>
        </p:scale>
        <p:origin x="-1944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9739E-51D4-4EC9-89C5-BE224912BA16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DDCC3-4FEA-4514-BB9E-A96997DE7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41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DCC3-4FEA-4514-BB9E-A96997DE71B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829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most universal goal is economic efficiency, which roughly means that the outcome of a mechanism could not be improved, a similar goal is maximization of a numerical objective like social welfare or revenue of a seller in case of auctions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DCC3-4FEA-4514-BB9E-A96997DE71B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829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1B08-2ECF-429A-91EB-66C32F5126C2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2DED-2DC9-4A66-8BB7-458CCFB6C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16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1B08-2ECF-429A-91EB-66C32F5126C2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2DED-2DC9-4A66-8BB7-458CCFB6C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87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1B08-2ECF-429A-91EB-66C32F5126C2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2DED-2DC9-4A66-8BB7-458CCFB6C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04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1B08-2ECF-429A-91EB-66C32F5126C2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2DED-2DC9-4A66-8BB7-458CCFB6C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06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1B08-2ECF-429A-91EB-66C32F5126C2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2DED-2DC9-4A66-8BB7-458CCFB6C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1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1B08-2ECF-429A-91EB-66C32F5126C2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2DED-2DC9-4A66-8BB7-458CCFB6C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20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1B08-2ECF-429A-91EB-66C32F5126C2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2DED-2DC9-4A66-8BB7-458CCFB6C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64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1B08-2ECF-429A-91EB-66C32F5126C2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2DED-2DC9-4A66-8BB7-458CCFB6C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63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1B08-2ECF-429A-91EB-66C32F5126C2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2DED-2DC9-4A66-8BB7-458CCFB6C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42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1B08-2ECF-429A-91EB-66C32F5126C2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2DED-2DC9-4A66-8BB7-458CCFB6C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77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1B08-2ECF-429A-91EB-66C32F5126C2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2DED-2DC9-4A66-8BB7-458CCFB6C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64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61B08-2ECF-429A-91EB-66C32F5126C2}" type="datetimeFigureOut">
              <a:rPr lang="ru-RU" smtClean="0"/>
              <a:t>06.09.2017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32DED-2DC9-4A66-8BB7-458CCFB6C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67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gen.lib.rus.ec/" TargetMode="External"/><Relationship Id="rId7" Type="http://schemas.openxmlformats.org/officeDocument/2006/relationships/hyperlink" Target="mailto:fsandomirskiy@hse.ru" TargetMode="External"/><Relationship Id="rId2" Type="http://schemas.openxmlformats.org/officeDocument/2006/relationships/hyperlink" Target="http://homes.cs.washington.edu/~karlin/GameTheoryBook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obovote.org/" TargetMode="External"/><Relationship Id="rId5" Type="http://schemas.openxmlformats.org/officeDocument/2006/relationships/hyperlink" Target="https://pnyx.dss.in.tum.de/" TargetMode="External"/><Relationship Id="rId4" Type="http://schemas.openxmlformats.org/officeDocument/2006/relationships/hyperlink" Target="http://procaccia.info/papers/comsoc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1340768"/>
            <a:ext cx="7630616" cy="1470025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Mechanism Design</a:t>
            </a:r>
            <a:endParaRPr lang="ru-RU" sz="6600" b="1" dirty="0">
              <a:solidFill>
                <a:schemeClr val="tx1">
                  <a:lumMod val="75000"/>
                  <a:lumOff val="25000"/>
                </a:schemeClr>
              </a:solidFill>
              <a:cs typeface="BrowalliaUPC" panose="020B0604020202020204" pitchFamily="34" charset="-34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3886200"/>
            <a:ext cx="7560840" cy="1752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Alex Nesterov </a:t>
            </a:r>
          </a:p>
          <a:p>
            <a:pPr algn="l"/>
            <a:r>
              <a:rPr lang="en-US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Fedor</a:t>
            </a:r>
            <a:r>
              <a:rPr lang="en-US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Sandomirskiy</a:t>
            </a:r>
            <a:endParaRPr lang="en-US" u="sng" dirty="0" smtClean="0">
              <a:solidFill>
                <a:schemeClr val="tx1">
                  <a:lumMod val="75000"/>
                  <a:lumOff val="25000"/>
                </a:schemeClr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algn="l"/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Laboratory of Game Theory and Decision Making </a:t>
            </a:r>
            <a:endParaRPr lang="ru-RU" sz="2600" dirty="0">
              <a:solidFill>
                <a:schemeClr val="tx1">
                  <a:lumMod val="75000"/>
                  <a:lumOff val="25000"/>
                </a:schemeClr>
              </a:solidFill>
              <a:cs typeface="BrowalliaUPC" panose="020B0604020202020204" pitchFamily="34" charset="-34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99592" y="2564904"/>
            <a:ext cx="6768752" cy="7200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02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-3828" y="1"/>
            <a:ext cx="9144001" cy="1052736"/>
            <a:chOff x="-1" y="0"/>
            <a:chExt cx="9144001" cy="1424785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-1" y="0"/>
              <a:ext cx="9144001" cy="134076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1063" y="1352777"/>
              <a:ext cx="676875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/>
            </a:p>
          </p:txBody>
        </p:sp>
      </p:grpSp>
      <p:sp>
        <p:nvSpPr>
          <p:cNvPr id="5" name="Заголовок 1"/>
          <p:cNvSpPr txBox="1">
            <a:spLocks/>
          </p:cNvSpPr>
          <p:nvPr/>
        </p:nvSpPr>
        <p:spPr>
          <a:xfrm>
            <a:off x="107504" y="188640"/>
            <a:ext cx="8712968" cy="115212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Example 2: the plurality rule</a:t>
            </a:r>
            <a:endParaRPr lang="ru-RU" sz="4000" b="1" dirty="0" smtClean="0">
              <a:solidFill>
                <a:schemeClr val="bg1">
                  <a:lumMod val="95000"/>
                </a:schemeClr>
              </a:solidFill>
              <a:cs typeface="BrowalliaUPC" panose="020B0604020202020204" pitchFamily="34" charset="-34"/>
            </a:endParaRPr>
          </a:p>
          <a:p>
            <a:pPr algn="l"/>
            <a:endParaRPr lang="ru-RU" sz="4000" b="1" dirty="0">
              <a:solidFill>
                <a:schemeClr val="bg1">
                  <a:lumMod val="95000"/>
                </a:schemeClr>
              </a:solidFill>
              <a:cs typeface="BrowalliaUPC" panose="020B0604020202020204" pitchFamily="34" charset="-34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55576" y="1484784"/>
            <a:ext cx="78488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The most widespread voting rule with many flaws</a:t>
            </a:r>
          </a:p>
          <a:p>
            <a:pPr algn="just">
              <a:defRPr/>
            </a:pPr>
            <a:endParaRPr lang="en-US" sz="3200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827584" y="2420888"/>
            <a:ext cx="7200800" cy="1603812"/>
            <a:chOff x="591040" y="5335073"/>
            <a:chExt cx="8208913" cy="10370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Прямоугольник 12"/>
                <p:cNvSpPr/>
                <p:nvPr/>
              </p:nvSpPr>
              <p:spPr>
                <a:xfrm>
                  <a:off x="591040" y="5471275"/>
                  <a:ext cx="8208912" cy="90086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285750" indent="-285750" algn="just">
                    <a:buFont typeface="Arial" panose="020B0604020202020204" pitchFamily="34" charset="0"/>
                    <a:buChar char="•"/>
                    <a:defRPr/>
                  </a:pPr>
                  <a:endParaRPr lang="en-US" dirty="0" smtClean="0">
                    <a:solidFill>
                      <a:schemeClr val="tx1"/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endParaRP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  <a:defRPr/>
                  </a:pPr>
                  <a:r>
                    <a:rPr lang="en-US" dirty="0" smtClean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The </a:t>
                  </a:r>
                  <a:r>
                    <a:rPr lang="en-US" dirty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plurality score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𝑃𝑆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number of voters that top-rank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</m:oMath>
                  </a14:m>
                  <a:endParaRPr lang="en-US" dirty="0">
                    <a:solidFill>
                      <a:schemeClr val="tx1"/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endParaRP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  <a:defRPr/>
                  </a:pPr>
                  <a:r>
                    <a:rPr lang="en-US" dirty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The plurality rule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𝑝𝑙𝑢𝑟𝑎𝑙𝑖𝑡𝑦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 selects the alternative with highest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𝑃𝑆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endParaRPr lang="ru-RU" dirty="0">
                    <a:solidFill>
                      <a:schemeClr val="tx1"/>
                    </a:solidFill>
                    <a:cs typeface="BrowalliaUPC" panose="020B0604020202020204" pitchFamily="34" charset="-34"/>
                  </a:endParaRPr>
                </a:p>
                <a:p>
                  <a:pPr algn="just">
                    <a:defRPr/>
                  </a:pPr>
                  <a:endParaRPr lang="ru-RU" dirty="0">
                    <a:solidFill>
                      <a:schemeClr val="tx1"/>
                    </a:solidFill>
                    <a:cs typeface="BrowalliaUPC" panose="020B0604020202020204" pitchFamily="34" charset="-34"/>
                  </a:endParaRPr>
                </a:p>
              </p:txBody>
            </p:sp>
          </mc:Choice>
          <mc:Fallback xmlns="">
            <p:sp>
              <p:nvSpPr>
                <p:cNvPr id="13" name="Прямоугольник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040" y="5471275"/>
                  <a:ext cx="8208912" cy="90086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624" r="-71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Прямоугольник 13"/>
            <p:cNvSpPr/>
            <p:nvPr/>
          </p:nvSpPr>
          <p:spPr>
            <a:xfrm>
              <a:off x="591041" y="5335073"/>
              <a:ext cx="8208912" cy="2920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rowalliaUPC" panose="020B0604020202020204" pitchFamily="34" charset="-34"/>
                  <a:cs typeface="BrowalliaUPC" panose="020B0604020202020204" pitchFamily="34" charset="-34"/>
                </a:rPr>
                <a:t>How the plurality rule works:</a:t>
              </a:r>
              <a:endPara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BrowalliaUPC" panose="020B0604020202020204" pitchFamily="34" charset="-34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683568" y="4581128"/>
                <a:ext cx="7984504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Plurality with runoff </a:t>
                </a: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(this is how we elect the president):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1</a:t>
                </a:r>
                <a:r>
                  <a:rPr lang="en-US" sz="2000" baseline="30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st</a:t>
                </a: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 round: select two candidates with highest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𝑃𝑆</m:t>
                    </m:r>
                  </m:oMath>
                </a14:m>
                <a:endParaRPr lang="en-US" sz="20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ll MT" panose="02020503060305020303" pitchFamily="18" charset="0"/>
                  <a:cs typeface="BrowalliaUPC" panose="020B0604020202020204" pitchFamily="34" charset="-34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2</a:t>
                </a:r>
                <a:r>
                  <a:rPr lang="en-US" sz="2000" baseline="30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nd</a:t>
                </a: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 round: majority rule determines the winner </a:t>
                </a:r>
              </a:p>
              <a:p>
                <a:pPr>
                  <a:defRPr/>
                </a:pPr>
                <a:endParaRPr lang="ru-RU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BrowalliaUPC" panose="020B0604020202020204" pitchFamily="34" charset="-34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581128"/>
                <a:ext cx="7984504" cy="1323439"/>
              </a:xfrm>
              <a:prstGeom prst="rect">
                <a:avLst/>
              </a:prstGeom>
              <a:blipFill rotWithShape="1">
                <a:blip r:embed="rId3"/>
                <a:stretch>
                  <a:fillRect l="-763" t="-22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13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334635"/>
              </p:ext>
            </p:extLst>
          </p:nvPr>
        </p:nvGraphicFramePr>
        <p:xfrm>
          <a:off x="544691" y="1957239"/>
          <a:ext cx="3708410" cy="2589247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741682"/>
                <a:gridCol w="741682"/>
                <a:gridCol w="741682"/>
                <a:gridCol w="741682"/>
                <a:gridCol w="741682"/>
              </a:tblGrid>
              <a:tr h="384527">
                <a:tc>
                  <a:txBody>
                    <a:bodyPr/>
                    <a:lstStyle/>
                    <a:p>
                      <a:r>
                        <a:rPr lang="en-US" dirty="0" smtClean="0"/>
                        <a:t>24%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76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76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76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76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" name="Группа 2"/>
          <p:cNvGrpSpPr/>
          <p:nvPr/>
        </p:nvGrpSpPr>
        <p:grpSpPr>
          <a:xfrm>
            <a:off x="-3828" y="1"/>
            <a:ext cx="9144001" cy="1052736"/>
            <a:chOff x="-1" y="0"/>
            <a:chExt cx="9144001" cy="1424785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-1" y="0"/>
              <a:ext cx="9144001" cy="134076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1063" y="1352777"/>
              <a:ext cx="676875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/>
            </a:p>
          </p:txBody>
        </p:sp>
      </p:grpSp>
      <p:sp>
        <p:nvSpPr>
          <p:cNvPr id="6" name="Заголовок 1"/>
          <p:cNvSpPr txBox="1">
            <a:spLocks/>
          </p:cNvSpPr>
          <p:nvPr/>
        </p:nvSpPr>
        <p:spPr>
          <a:xfrm>
            <a:off x="107504" y="188640"/>
            <a:ext cx="8712968" cy="115212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Example 2: the plurality rule</a:t>
            </a:r>
            <a:endParaRPr lang="ru-RU" sz="4000" b="1" dirty="0" smtClean="0">
              <a:solidFill>
                <a:schemeClr val="bg1">
                  <a:lumMod val="95000"/>
                </a:schemeClr>
              </a:solidFill>
              <a:cs typeface="BrowalliaUPC" panose="020B0604020202020204" pitchFamily="34" charset="-34"/>
            </a:endParaRPr>
          </a:p>
          <a:p>
            <a:pPr algn="l"/>
            <a:endParaRPr lang="ru-RU" sz="4000" b="1" dirty="0">
              <a:solidFill>
                <a:schemeClr val="bg1">
                  <a:lumMod val="95000"/>
                </a:schemeClr>
              </a:solidFill>
              <a:cs typeface="BrowalliaUPC" panose="020B0604020202020204" pitchFamily="34" charset="-34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75920" y="1340769"/>
            <a:ext cx="7984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Plurality rule favors candidates with extreme views and few supporters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: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250260" y="5013176"/>
                <a:ext cx="6337964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rowalliaUPC" panose="020B0604020202020204" pitchFamily="34" charset="-34"/>
                    <a:cs typeface="BrowalliaUPC" panose="020B0604020202020204" pitchFamily="34" charset="-34"/>
                  </a:rPr>
                  <a:t>Plurality rule selects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𝒂</m:t>
                    </m:r>
                  </m:oMath>
                </a14:m>
                <a:r>
                  <a:rPr 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rowalliaUPC" panose="020B0604020202020204" pitchFamily="34" charset="-34"/>
                    <a:cs typeface="BrowalliaUPC" panose="020B0604020202020204" pitchFamily="34" charset="-34"/>
                  </a:rPr>
                  <a:t>, supported by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2</m:t>
                    </m:r>
                    <m:r>
                      <a:rPr lang="en-US" sz="20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4</m:t>
                    </m:r>
                    <m:r>
                      <a:rPr lang="en-US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%</m:t>
                    </m:r>
                  </m:oMath>
                </a14:m>
                <a:r>
                  <a:rPr 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rowalliaUPC" panose="020B0604020202020204" pitchFamily="34" charset="-34"/>
                    <a:cs typeface="BrowalliaUPC" panose="020B0604020202020204" pitchFamily="34" charset="-34"/>
                  </a:rPr>
                  <a:t> of voters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76%</m:t>
                    </m:r>
                  </m:oMath>
                </a14:m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  <a:latin typeface="BrowalliaUPC" panose="020B0604020202020204" pitchFamily="34" charset="-34"/>
                    <a:cs typeface="BrowalliaUPC" panose="020B0604020202020204" pitchFamily="34" charset="-34"/>
                  </a:rPr>
                  <a:t> of voters hate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𝑎</m:t>
                    </m:r>
                  </m:oMath>
                </a14:m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  <a:latin typeface="BrowalliaUPC" panose="020B0604020202020204" pitchFamily="34" charset="-34"/>
                    <a:cs typeface="BrowalliaUPC" panose="020B0604020202020204" pitchFamily="34" charset="-34"/>
                  </a:rPr>
                  <a:t> </a:t>
                </a: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rowalliaUPC" panose="020B0604020202020204" pitchFamily="34" charset="-34"/>
                    <a:cs typeface="BrowalliaUPC" panose="020B0604020202020204" pitchFamily="34" charset="-34"/>
                  </a:rPr>
                  <a:t>but their votes are spread between other candidates</a:t>
                </a: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60" y="5013176"/>
                <a:ext cx="6337964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769" t="-6034" b="-155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340" y="2348880"/>
            <a:ext cx="1487852" cy="1992124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6283192" y="2348880"/>
            <a:ext cx="2961067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Eric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Maskin</a:t>
            </a: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Nobel prize 2007 for 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foundations of Mechanism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Works at HSE Moscow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Plays flute</a:t>
            </a:r>
            <a:endParaRPr lang="en-US" sz="2000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Fights against the plurality rule</a:t>
            </a:r>
          </a:p>
        </p:txBody>
      </p:sp>
      <p:sp>
        <p:nvSpPr>
          <p:cNvPr id="17" name="Скругленная прямоугольная выноска 16"/>
          <p:cNvSpPr/>
          <p:nvPr/>
        </p:nvSpPr>
        <p:spPr>
          <a:xfrm>
            <a:off x="6516216" y="4653136"/>
            <a:ext cx="2331268" cy="1008112"/>
          </a:xfrm>
          <a:prstGeom prst="wedgeRoundRectCallout">
            <a:avLst>
              <a:gd name="adj1" fmla="val -88320"/>
              <a:gd name="adj2" fmla="val -15943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This is how Donald Trump won the primaries (New York Times,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pril 28,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2016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)…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cs typeface="BrowalliaUPC" panose="020B0604020202020204" pitchFamily="34" charset="-34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516374"/>
              </p:ext>
            </p:extLst>
          </p:nvPr>
        </p:nvGraphicFramePr>
        <p:xfrm>
          <a:off x="539552" y="1916832"/>
          <a:ext cx="3708410" cy="2664296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741682"/>
                <a:gridCol w="741682"/>
                <a:gridCol w="741682"/>
                <a:gridCol w="741682"/>
                <a:gridCol w="741682"/>
              </a:tblGrid>
              <a:tr h="384527">
                <a:tc>
                  <a:txBody>
                    <a:bodyPr/>
                    <a:lstStyle/>
                    <a:p>
                      <a:r>
                        <a:rPr lang="en-US" dirty="0" smtClean="0"/>
                        <a:t>24%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276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76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76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0809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86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93422"/>
              </p:ext>
            </p:extLst>
          </p:nvPr>
        </p:nvGraphicFramePr>
        <p:xfrm>
          <a:off x="107504" y="1700808"/>
          <a:ext cx="3708410" cy="2589247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741682"/>
                <a:gridCol w="741682"/>
                <a:gridCol w="741682"/>
                <a:gridCol w="741682"/>
                <a:gridCol w="741682"/>
              </a:tblGrid>
              <a:tr h="384527">
                <a:tc>
                  <a:txBody>
                    <a:bodyPr/>
                    <a:lstStyle/>
                    <a:p>
                      <a:r>
                        <a:rPr lang="en-US" dirty="0" smtClean="0"/>
                        <a:t>24%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276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76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76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76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pSp>
        <p:nvGrpSpPr>
          <p:cNvPr id="3" name="Группа 2"/>
          <p:cNvGrpSpPr/>
          <p:nvPr/>
        </p:nvGrpSpPr>
        <p:grpSpPr>
          <a:xfrm>
            <a:off x="-3828" y="1"/>
            <a:ext cx="9144001" cy="1052736"/>
            <a:chOff x="-1" y="0"/>
            <a:chExt cx="9144001" cy="1424785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-1" y="0"/>
              <a:ext cx="9144001" cy="134076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1063" y="1352777"/>
              <a:ext cx="676875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/>
            </a:p>
          </p:txBody>
        </p:sp>
      </p:grpSp>
      <p:sp>
        <p:nvSpPr>
          <p:cNvPr id="6" name="Заголовок 1"/>
          <p:cNvSpPr txBox="1">
            <a:spLocks/>
          </p:cNvSpPr>
          <p:nvPr/>
        </p:nvSpPr>
        <p:spPr>
          <a:xfrm>
            <a:off x="107504" y="188640"/>
            <a:ext cx="8712968" cy="115212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Example 2: the plurality rule</a:t>
            </a:r>
            <a:endParaRPr lang="ru-RU" sz="4000" b="1" dirty="0" smtClean="0">
              <a:solidFill>
                <a:schemeClr val="bg1">
                  <a:lumMod val="95000"/>
                </a:schemeClr>
              </a:solidFill>
              <a:cs typeface="BrowalliaUPC" panose="020B0604020202020204" pitchFamily="34" charset="-34"/>
            </a:endParaRPr>
          </a:p>
          <a:p>
            <a:pPr algn="l"/>
            <a:endParaRPr lang="ru-RU" sz="4000" b="1" dirty="0">
              <a:solidFill>
                <a:schemeClr val="bg1">
                  <a:lumMod val="95000"/>
                </a:schemeClr>
              </a:solidFill>
              <a:cs typeface="BrowalliaUPC" panose="020B0604020202020204" pitchFamily="34" charset="-34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059832" y="1124744"/>
            <a:ext cx="7984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It is easy to vote strategically: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358902" y="4437112"/>
                <a:ext cx="821017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rowalliaUPC" panose="020B0604020202020204" pitchFamily="34" charset="-34"/>
                    <a:cs typeface="BrowalliaUPC" panose="020B0604020202020204" pitchFamily="34" charset="-34"/>
                  </a:rPr>
                  <a:t>The last group of voters benefits from reporting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𝑒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rowalliaUPC" panose="020B0604020202020204" pitchFamily="34" charset="-34"/>
                    <a:cs typeface="BrowalliaUPC" panose="020B0604020202020204" pitchFamily="34" charset="-34"/>
                  </a:rPr>
                  <a:t> instead of their sincere top-choice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𝑓</m:t>
                    </m:r>
                  </m:oMath>
                </a14:m>
                <a:endPara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rowalliaUPC" panose="020B0604020202020204" pitchFamily="34" charset="-34"/>
                  <a:cs typeface="BrowalliaUPC" panose="020B0604020202020204" pitchFamily="34" charset="-34"/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02" y="4437112"/>
                <a:ext cx="8210172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188" t="-9211" b="-30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Выгнутая вниз стрелка 11"/>
          <p:cNvSpPr/>
          <p:nvPr/>
        </p:nvSpPr>
        <p:spPr>
          <a:xfrm rot="16200000">
            <a:off x="3572992" y="2353580"/>
            <a:ext cx="1008112" cy="485849"/>
          </a:xfrm>
          <a:prstGeom prst="curved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943186"/>
              </p:ext>
            </p:extLst>
          </p:nvPr>
        </p:nvGraphicFramePr>
        <p:xfrm>
          <a:off x="5328086" y="1700808"/>
          <a:ext cx="3708410" cy="2589247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741682"/>
                <a:gridCol w="741682"/>
                <a:gridCol w="741682"/>
                <a:gridCol w="741682"/>
                <a:gridCol w="741682"/>
              </a:tblGrid>
              <a:tr h="384527">
                <a:tc>
                  <a:txBody>
                    <a:bodyPr/>
                    <a:lstStyle/>
                    <a:p>
                      <a:r>
                        <a:rPr lang="en-US" dirty="0" smtClean="0"/>
                        <a:t>24%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276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76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76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76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8" name="Группа 17"/>
          <p:cNvGrpSpPr/>
          <p:nvPr/>
        </p:nvGrpSpPr>
        <p:grpSpPr>
          <a:xfrm>
            <a:off x="755576" y="5072670"/>
            <a:ext cx="7848871" cy="1596690"/>
            <a:chOff x="591040" y="5301209"/>
            <a:chExt cx="8208913" cy="1070933"/>
          </a:xfrm>
        </p:grpSpPr>
        <p:sp>
          <p:nvSpPr>
            <p:cNvPr id="19" name="Прямоугольник 18"/>
            <p:cNvSpPr/>
            <p:nvPr/>
          </p:nvSpPr>
          <p:spPr>
            <a:xfrm>
              <a:off x="591040" y="5471275"/>
              <a:ext cx="8208912" cy="9008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  <a:defRPr/>
              </a:pPr>
              <a:endParaRPr lang="en-US" sz="2000" dirty="0" smtClean="0">
                <a:solidFill>
                  <a:schemeClr val="tx1"/>
                </a:solidFill>
                <a:latin typeface="BrowalliaUPC" panose="020B0604020202020204" pitchFamily="34" charset="-34"/>
                <a:cs typeface="BrowalliaUPC" panose="020B0604020202020204" pitchFamily="34" charset="-34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rowalliaUPC" panose="020B0604020202020204" pitchFamily="34" charset="-34"/>
                  <a:cs typeface="BrowalliaUPC" panose="020B0604020202020204" pitchFamily="34" charset="-34"/>
                </a:rPr>
                <a:t>The ballots no longer reflect the real preferences of the society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rowalliaUPC" panose="020B0604020202020204" pitchFamily="34" charset="-34"/>
                  <a:cs typeface="BrowalliaUPC" panose="020B0604020202020204" pitchFamily="34" charset="-34"/>
                </a:rPr>
                <a:t>Everybody should make a complex strategic decision trying to predict how other people will vote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rowalliaUPC" panose="020B0604020202020204" pitchFamily="34" charset="-34"/>
                  <a:cs typeface="BrowalliaUPC" panose="020B0604020202020204" pitchFamily="34" charset="-34"/>
                </a:rPr>
                <a:t>The outcome becomes uncertain (depends on strategic skills and ability to coordinate)</a:t>
              </a:r>
            </a:p>
            <a:p>
              <a:pPr algn="just">
                <a:defRPr/>
              </a:pPr>
              <a:endParaRPr lang="ru-RU" sz="2000" dirty="0">
                <a:solidFill>
                  <a:schemeClr val="tx1"/>
                </a:solidFill>
                <a:cs typeface="BrowalliaUPC" panose="020B0604020202020204" pitchFamily="34" charset="-34"/>
              </a:endParaRPr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591041" y="5301209"/>
              <a:ext cx="8208912" cy="2920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rowalliaUPC" panose="020B0604020202020204" pitchFamily="34" charset="-34"/>
                  <a:cs typeface="BrowalliaUPC" panose="020B0604020202020204" pitchFamily="34" charset="-34"/>
                </a:rPr>
                <a:t>Why strategic voting is bad: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87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250260" y="1196752"/>
            <a:ext cx="6337963" cy="1811601"/>
            <a:chOff x="591040" y="5335073"/>
            <a:chExt cx="8208913" cy="10370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Прямоугольник 13"/>
                <p:cNvSpPr/>
                <p:nvPr/>
              </p:nvSpPr>
              <p:spPr>
                <a:xfrm>
                  <a:off x="591040" y="5471275"/>
                  <a:ext cx="8208912" cy="90086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285750" indent="-285750" algn="just">
                    <a:buFont typeface="Arial" panose="020B0604020202020204" pitchFamily="34" charset="0"/>
                    <a:buChar char="•"/>
                    <a:defRPr/>
                  </a:pPr>
                  <a:endParaRPr lang="en-US" sz="1700" dirty="0" smtClean="0">
                    <a:solidFill>
                      <a:schemeClr val="tx1"/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endParaRP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  <a:defRPr/>
                  </a:pPr>
                  <a:r>
                    <a:rPr lang="en-US" sz="1700" dirty="0" smtClean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Each voter gives </a:t>
                  </a:r>
                  <a14:m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/>
                          <a:cs typeface="BrowalliaUPC" panose="020B0604020202020204" pitchFamily="34" charset="-34"/>
                        </a:rPr>
                        <m:t>0</m:t>
                      </m:r>
                    </m:oMath>
                  </a14:m>
                  <a:r>
                    <a:rPr lang="en-US" sz="1700" dirty="0" smtClean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 points to the worst alternative, </a:t>
                  </a:r>
                  <a14:m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/>
                          <a:cs typeface="BrowalliaUPC" panose="020B0604020202020204" pitchFamily="34" charset="-34"/>
                        </a:rPr>
                        <m:t>1</m:t>
                      </m:r>
                    </m:oMath>
                  </a14:m>
                  <a:r>
                    <a:rPr lang="en-US" sz="1700" dirty="0" smtClean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 point to the second worst,… and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700" b="0" i="0" smtClean="0">
                          <a:solidFill>
                            <a:schemeClr val="tx1"/>
                          </a:solidFill>
                          <a:latin typeface="Cambria Math"/>
                          <a:cs typeface="BrowalliaUPC" panose="020B0604020202020204" pitchFamily="34" charset="-34"/>
                        </a:rPr>
                        <m:t>m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/>
                          <a:cs typeface="BrowalliaUPC" panose="020B0604020202020204" pitchFamily="34" charset="-34"/>
                        </a:rPr>
                        <m:t>−</m:t>
                      </m:r>
                      <m:r>
                        <a:rPr lang="en-US" sz="1700" i="1">
                          <a:solidFill>
                            <a:schemeClr val="tx1"/>
                          </a:solidFill>
                          <a:latin typeface="Cambria Math"/>
                          <a:cs typeface="BrowalliaUPC" panose="020B0604020202020204" pitchFamily="34" charset="-34"/>
                        </a:rPr>
                        <m:t>1</m:t>
                      </m:r>
                    </m:oMath>
                  </a14:m>
                  <a:r>
                    <a:rPr lang="en-US" sz="1700" dirty="0" smtClean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 points to his top-choice (</a:t>
                  </a:r>
                  <a14:m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/>
                          <a:cs typeface="BrowalliaUPC" panose="020B0604020202020204" pitchFamily="34" charset="-34"/>
                        </a:rPr>
                        <m:t>𝑚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/>
                          <a:cs typeface="BrowalliaUPC" panose="020B0604020202020204" pitchFamily="34" charset="-34"/>
                        </a:rPr>
                        <m:t>=|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/>
                          <a:cs typeface="BrowalliaUPC" panose="020B0604020202020204" pitchFamily="34" charset="-34"/>
                        </a:rPr>
                        <m:t>𝐴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/>
                          <a:cs typeface="BrowalliaUPC" panose="020B0604020202020204" pitchFamily="34" charset="-34"/>
                        </a:rPr>
                        <m:t>|</m:t>
                      </m:r>
                    </m:oMath>
                  </a14:m>
                  <a:r>
                    <a:rPr lang="en-US" sz="1700" dirty="0" smtClean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)</a:t>
                  </a: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  <a:defRPr/>
                  </a:pPr>
                  <a:r>
                    <a:rPr lang="en-US" sz="1700" dirty="0" smtClean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The </a:t>
                  </a:r>
                  <a:r>
                    <a:rPr lang="en-US" sz="1700" dirty="0" err="1" smtClean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Borda</a:t>
                  </a:r>
                  <a:r>
                    <a:rPr lang="en-US" sz="1700" dirty="0" smtClean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 score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7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B</m:t>
                      </m:r>
                      <m:d>
                        <m:dPr>
                          <m:ctrlPr>
                            <a:rPr lang="en-US" sz="17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7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sz="17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</m:oMath>
                  </a14:m>
                  <a:r>
                    <a:rPr lang="en-US" sz="1700" dirty="0" smtClean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the number of points received by </a:t>
                  </a:r>
                  <a14:m>
                    <m:oMath xmlns:m="http://schemas.openxmlformats.org/officeDocument/2006/math">
                      <m:r>
                        <a:rPr lang="en-US" sz="1700" i="1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</m:oMath>
                  </a14:m>
                  <a:endParaRPr lang="en-US" sz="1700" dirty="0">
                    <a:solidFill>
                      <a:schemeClr val="tx1"/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endParaRP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  <a:defRPr/>
                  </a:pPr>
                  <a:r>
                    <a:rPr lang="en-US" sz="1700" dirty="0" smtClean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The </a:t>
                  </a:r>
                  <a:r>
                    <a:rPr lang="en-US" sz="1700" dirty="0" err="1" smtClean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Borda</a:t>
                  </a:r>
                  <a:r>
                    <a:rPr lang="en-US" sz="1700" dirty="0" smtClean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 </a:t>
                  </a:r>
                  <a:r>
                    <a:rPr lang="en-US" sz="1700" dirty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rule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7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7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𝐵𝑜𝑟𝑑𝑎</m:t>
                          </m:r>
                        </m:sub>
                      </m:sSub>
                    </m:oMath>
                  </a14:m>
                  <a:r>
                    <a:rPr lang="en-US" sz="1700" dirty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 selects the alternative with highest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7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B</m:t>
                      </m:r>
                      <m:r>
                        <a:rPr lang="en-US" sz="17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700" i="1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17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endParaRPr lang="ru-RU" sz="1700" dirty="0">
                    <a:solidFill>
                      <a:schemeClr val="tx1"/>
                    </a:solidFill>
                    <a:cs typeface="BrowalliaUPC" panose="020B0604020202020204" pitchFamily="34" charset="-34"/>
                  </a:endParaRPr>
                </a:p>
                <a:p>
                  <a:pPr algn="just">
                    <a:defRPr/>
                  </a:pPr>
                  <a:endParaRPr lang="ru-RU" sz="2000" dirty="0">
                    <a:solidFill>
                      <a:schemeClr val="tx1"/>
                    </a:solidFill>
                    <a:cs typeface="BrowalliaUPC" panose="020B0604020202020204" pitchFamily="34" charset="-34"/>
                  </a:endParaRPr>
                </a:p>
              </p:txBody>
            </p:sp>
          </mc:Choice>
          <mc:Fallback xmlns="">
            <p:sp>
              <p:nvSpPr>
                <p:cNvPr id="14" name="Прямоугольник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040" y="5471275"/>
                  <a:ext cx="8208912" cy="90086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385" r="-67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Прямоугольник 14"/>
            <p:cNvSpPr/>
            <p:nvPr/>
          </p:nvSpPr>
          <p:spPr>
            <a:xfrm>
              <a:off x="591041" y="5335073"/>
              <a:ext cx="8208912" cy="2199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rowalliaUPC" panose="020B0604020202020204" pitchFamily="34" charset="-34"/>
                  <a:cs typeface="BrowalliaUPC" panose="020B0604020202020204" pitchFamily="34" charset="-34"/>
                </a:rPr>
                <a:t>How the </a:t>
              </a:r>
              <a:r>
                <a:rPr 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rowalliaUPC" panose="020B0604020202020204" pitchFamily="34" charset="-34"/>
                  <a:cs typeface="BrowalliaUPC" panose="020B0604020202020204" pitchFamily="34" charset="-34"/>
                </a:rPr>
                <a:t>Borda</a:t>
              </a:r>
              <a:r>
                <a:rPr 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rowalliaUPC" panose="020B0604020202020204" pitchFamily="34" charset="-34"/>
                  <a:cs typeface="BrowalliaUPC" panose="020B0604020202020204" pitchFamily="34" charset="-34"/>
                </a:rPr>
                <a:t> rule works:</a:t>
              </a:r>
              <a:endPara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BrowalliaUPC" panose="020B0604020202020204" pitchFamily="34" charset="-34"/>
              </a:endParaRPr>
            </a:p>
          </p:txBody>
        </p:sp>
      </p:grp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620295"/>
              </p:ext>
            </p:extLst>
          </p:nvPr>
        </p:nvGraphicFramePr>
        <p:xfrm>
          <a:off x="70237" y="3177800"/>
          <a:ext cx="4213731" cy="2619722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72285"/>
                <a:gridCol w="672285"/>
                <a:gridCol w="672285"/>
                <a:gridCol w="672285"/>
                <a:gridCol w="672285"/>
                <a:gridCol w="852306"/>
              </a:tblGrid>
              <a:tr h="415002">
                <a:tc>
                  <a:txBody>
                    <a:bodyPr/>
                    <a:lstStyle/>
                    <a:p>
                      <a:r>
                        <a:rPr lang="en-US" dirty="0" smtClean="0"/>
                        <a:t>24%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21%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points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276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276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276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276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" name="Группа 2"/>
          <p:cNvGrpSpPr/>
          <p:nvPr/>
        </p:nvGrpSpPr>
        <p:grpSpPr>
          <a:xfrm>
            <a:off x="-3828" y="1"/>
            <a:ext cx="9144001" cy="1052736"/>
            <a:chOff x="-1" y="0"/>
            <a:chExt cx="9144001" cy="1424785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-1" y="0"/>
              <a:ext cx="9144001" cy="134076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1063" y="1352777"/>
              <a:ext cx="676875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/>
            </a:p>
          </p:txBody>
        </p:sp>
      </p:grpSp>
      <p:sp>
        <p:nvSpPr>
          <p:cNvPr id="6" name="Заголовок 1"/>
          <p:cNvSpPr txBox="1">
            <a:spLocks/>
          </p:cNvSpPr>
          <p:nvPr/>
        </p:nvSpPr>
        <p:spPr>
          <a:xfrm>
            <a:off x="107504" y="188640"/>
            <a:ext cx="8712968" cy="115212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Example 3: the </a:t>
            </a:r>
            <a:r>
              <a:rPr lang="en-US" sz="4000" b="1" dirty="0" err="1">
                <a:solidFill>
                  <a:schemeClr val="bg1">
                    <a:lumMod val="9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B</a:t>
            </a:r>
            <a:r>
              <a:rPr lang="en-US" sz="4000" b="1" dirty="0" err="1" smtClean="0">
                <a:solidFill>
                  <a:schemeClr val="bg1">
                    <a:lumMod val="9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orda</a:t>
            </a:r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rule</a:t>
            </a:r>
            <a:endParaRPr lang="ru-RU" sz="4000" b="1" dirty="0" smtClean="0">
              <a:solidFill>
                <a:schemeClr val="bg1">
                  <a:lumMod val="95000"/>
                </a:schemeClr>
              </a:solidFill>
              <a:cs typeface="BrowalliaUPC" panose="020B0604020202020204" pitchFamily="34" charset="-34"/>
            </a:endParaRPr>
          </a:p>
          <a:p>
            <a:pPr algn="l"/>
            <a:endParaRPr lang="ru-RU" sz="4000" b="1" dirty="0">
              <a:solidFill>
                <a:schemeClr val="bg1">
                  <a:lumMod val="95000"/>
                </a:schemeClr>
              </a:solidFill>
              <a:cs typeface="BrowalliaUPC" panose="020B0604020202020204" pitchFamily="34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4355976" y="4581128"/>
                <a:ext cx="4932548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𝑩</m:t>
                    </m:r>
                    <m:d>
                      <m:dPr>
                        <m:ctrlPr>
                          <a:rPr lang="en-US" sz="1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BrowalliaUPC" panose="020B0604020202020204" pitchFamily="34" charset="-34"/>
                          </a:rPr>
                        </m:ctrlPr>
                      </m:dPr>
                      <m:e>
                        <m:r>
                          <a:rPr lang="en-US" sz="1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BrowalliaUPC" panose="020B0604020202020204" pitchFamily="34" charset="-34"/>
                          </a:rPr>
                          <m:t>𝒂</m:t>
                        </m:r>
                      </m:e>
                    </m:d>
                    <m:r>
                      <a:rPr lang="en-US" sz="1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=</m:t>
                    </m:r>
                    <m:r>
                      <a:rPr lang="en-US" sz="1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𝟓</m:t>
                    </m:r>
                    <m:r>
                      <a:rPr lang="en-US" sz="1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∗</m:t>
                    </m:r>
                    <m:r>
                      <a:rPr lang="en-US" sz="1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𝟐𝟒</m:t>
                    </m:r>
                    <m:r>
                      <a:rPr lang="en-US" sz="1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+</m:t>
                    </m:r>
                    <m:r>
                      <a:rPr lang="en-US" sz="1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𝟎</m:t>
                    </m:r>
                    <m:r>
                      <a:rPr lang="en-US" sz="1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∗</m:t>
                    </m:r>
                    <m:d>
                      <m:dPr>
                        <m:ctrlPr>
                          <a:rPr lang="en-US" sz="14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BrowalliaUPC" panose="020B0604020202020204" pitchFamily="34" charset="-34"/>
                          </a:rPr>
                        </m:ctrlPr>
                      </m:dPr>
                      <m:e>
                        <m:r>
                          <a:rPr lang="en-US" sz="14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BrowalliaUPC" panose="020B0604020202020204" pitchFamily="34" charset="-34"/>
                          </a:rPr>
                          <m:t>𝟐𝟎</m:t>
                        </m:r>
                        <m:r>
                          <a:rPr lang="en-US" sz="14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BrowalliaUPC" panose="020B0604020202020204" pitchFamily="34" charset="-34"/>
                          </a:rPr>
                          <m:t>+</m:t>
                        </m:r>
                        <m:r>
                          <a:rPr lang="en-US" sz="14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BrowalliaUPC" panose="020B0604020202020204" pitchFamily="34" charset="-34"/>
                          </a:rPr>
                          <m:t>𝟏𝟖</m:t>
                        </m:r>
                        <m:r>
                          <a:rPr lang="en-US" sz="14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BrowalliaUPC" panose="020B0604020202020204" pitchFamily="34" charset="-34"/>
                          </a:rPr>
                          <m:t>+</m:t>
                        </m:r>
                        <m:r>
                          <a:rPr lang="en-US" sz="14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BrowalliaUPC" panose="020B0604020202020204" pitchFamily="34" charset="-34"/>
                          </a:rPr>
                          <m:t>𝟏𝟕</m:t>
                        </m:r>
                        <m:r>
                          <a:rPr lang="en-US" sz="14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BrowalliaUPC" panose="020B0604020202020204" pitchFamily="34" charset="-34"/>
                          </a:rPr>
                          <m:t>+</m:t>
                        </m:r>
                        <m:r>
                          <a:rPr lang="en-US" sz="14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BrowalliaUPC" panose="020B0604020202020204" pitchFamily="34" charset="-34"/>
                          </a:rPr>
                          <m:t>𝟐𝟏</m:t>
                        </m:r>
                      </m:e>
                    </m:d>
                    <m:r>
                      <a:rPr lang="en-US" sz="1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=</m:t>
                    </m:r>
                    <m:r>
                      <a:rPr lang="en-US" sz="1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𝟏𝟐𝟎</m:t>
                    </m:r>
                  </m:oMath>
                </a14:m>
                <a:endPara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rowalliaUPC" panose="020B0604020202020204" pitchFamily="34" charset="-34"/>
                  <a:cs typeface="BrowalliaUPC" panose="020B0604020202020204" pitchFamily="34" charset="-34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𝑩</m:t>
                    </m:r>
                    <m:d>
                      <m:dPr>
                        <m:ctrlPr>
                          <a:rPr lang="en-US" sz="14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BrowalliaUPC" panose="020B0604020202020204" pitchFamily="34" charset="-34"/>
                          </a:rPr>
                        </m:ctrlPr>
                      </m:dPr>
                      <m:e>
                        <m:r>
                          <a:rPr lang="en-US" sz="1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BrowalliaUPC" panose="020B0604020202020204" pitchFamily="34" charset="-34"/>
                          </a:rPr>
                          <m:t>𝒃</m:t>
                        </m:r>
                      </m:e>
                    </m:d>
                    <m:r>
                      <a:rPr lang="en-US" sz="1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=</m:t>
                    </m:r>
                    <m:r>
                      <a:rPr lang="en-US" sz="1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𝟒</m:t>
                    </m:r>
                    <m:r>
                      <a:rPr lang="en-US" sz="1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∗</m:t>
                    </m:r>
                    <m:d>
                      <m:dPr>
                        <m:ctrlPr>
                          <a:rPr lang="en-US" sz="1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BrowalliaUPC" panose="020B0604020202020204" pitchFamily="34" charset="-34"/>
                          </a:rPr>
                        </m:ctrlPr>
                      </m:dPr>
                      <m:e>
                        <m:r>
                          <a:rPr lang="en-US" sz="1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BrowalliaUPC" panose="020B0604020202020204" pitchFamily="34" charset="-34"/>
                          </a:rPr>
                          <m:t>𝟐𝟒</m:t>
                        </m:r>
                        <m:r>
                          <a:rPr lang="en-US" sz="1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BrowalliaUPC" panose="020B0604020202020204" pitchFamily="34" charset="-34"/>
                          </a:rPr>
                          <m:t>+</m:t>
                        </m:r>
                        <m:r>
                          <a:rPr lang="en-US" sz="1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BrowalliaUPC" panose="020B0604020202020204" pitchFamily="34" charset="-34"/>
                          </a:rPr>
                          <m:t>𝟐𝟎</m:t>
                        </m:r>
                        <m:r>
                          <a:rPr lang="en-US" sz="1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BrowalliaUPC" panose="020B0604020202020204" pitchFamily="34" charset="-34"/>
                          </a:rPr>
                          <m:t>+</m:t>
                        </m:r>
                        <m:r>
                          <a:rPr lang="en-US" sz="1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BrowalliaUPC" panose="020B0604020202020204" pitchFamily="34" charset="-34"/>
                          </a:rPr>
                          <m:t>𝟏𝟖</m:t>
                        </m:r>
                        <m:r>
                          <a:rPr lang="en-US" sz="1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BrowalliaUPC" panose="020B0604020202020204" pitchFamily="34" charset="-34"/>
                          </a:rPr>
                          <m:t>+</m:t>
                        </m:r>
                        <m:r>
                          <a:rPr lang="en-US" sz="1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BrowalliaUPC" panose="020B0604020202020204" pitchFamily="34" charset="-34"/>
                          </a:rPr>
                          <m:t>𝟏𝟕</m:t>
                        </m:r>
                        <m:r>
                          <a:rPr lang="en-US" sz="1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BrowalliaUPC" panose="020B0604020202020204" pitchFamily="34" charset="-34"/>
                          </a:rPr>
                          <m:t>+</m:t>
                        </m:r>
                        <m:r>
                          <a:rPr lang="en-US" sz="1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BrowalliaUPC" panose="020B0604020202020204" pitchFamily="34" charset="-34"/>
                          </a:rPr>
                          <m:t>𝟐𝟏</m:t>
                        </m:r>
                      </m:e>
                    </m:d>
                    <m:r>
                      <a:rPr lang="en-US" sz="1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=</m:t>
                    </m:r>
                    <m:r>
                      <a:rPr lang="en-US" sz="14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𝟒𝟎𝟎</m:t>
                    </m:r>
                  </m:oMath>
                </a14:m>
                <a:endParaRPr lang="en-US" sz="1400" b="1" dirty="0" smtClean="0">
                  <a:solidFill>
                    <a:schemeClr val="accent6">
                      <a:lumMod val="75000"/>
                    </a:schemeClr>
                  </a:solidFill>
                  <a:latin typeface="BrowalliaUPC" panose="020B0604020202020204" pitchFamily="34" charset="-34"/>
                  <a:cs typeface="BrowalliaUPC" panose="020B0604020202020204" pitchFamily="34" charset="-34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𝑩</m:t>
                    </m:r>
                    <m:d>
                      <m:dPr>
                        <m:ctrlPr>
                          <a:rPr lang="en-US" sz="14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BrowalliaUPC" panose="020B0604020202020204" pitchFamily="34" charset="-34"/>
                          </a:rPr>
                        </m:ctrlPr>
                      </m:dPr>
                      <m:e>
                        <m:r>
                          <a:rPr lang="en-US" sz="1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BrowalliaUPC" panose="020B0604020202020204" pitchFamily="34" charset="-34"/>
                          </a:rPr>
                          <m:t>𝒄</m:t>
                        </m:r>
                      </m:e>
                    </m:d>
                    <m:r>
                      <a:rPr lang="en-US" sz="1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=</m:t>
                    </m:r>
                    <m:r>
                      <a:rPr lang="en-US" sz="1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𝟑</m:t>
                    </m:r>
                    <m:r>
                      <a:rPr lang="en-US" sz="1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∗</m:t>
                    </m:r>
                    <m:r>
                      <a:rPr lang="en-US" sz="1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𝟐𝟒</m:t>
                    </m:r>
                    <m:r>
                      <a:rPr lang="en-US" sz="1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+</m:t>
                    </m:r>
                    <m:r>
                      <a:rPr lang="en-US" sz="1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𝟓</m:t>
                    </m:r>
                    <m:r>
                      <a:rPr lang="en-US" sz="1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∗</m:t>
                    </m:r>
                    <m:r>
                      <a:rPr lang="en-US" sz="1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𝟐𝟎</m:t>
                    </m:r>
                    <m:r>
                      <a:rPr lang="en-US" sz="1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+</m:t>
                    </m:r>
                    <m:r>
                      <a:rPr lang="en-US" sz="1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𝟑</m:t>
                    </m:r>
                    <m:r>
                      <a:rPr lang="en-US" sz="1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∗</m:t>
                    </m:r>
                    <m:r>
                      <a:rPr lang="en-US" sz="1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𝟏𝟖</m:t>
                    </m:r>
                    <m:r>
                      <a:rPr lang="en-US" sz="1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+</m:t>
                    </m:r>
                    <m:r>
                      <a:rPr lang="en-US" sz="1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𝟐</m:t>
                    </m:r>
                    <m:r>
                      <a:rPr lang="en-US" sz="1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∗</m:t>
                    </m:r>
                    <m:r>
                      <a:rPr lang="en-US" sz="1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𝟏𝟕</m:t>
                    </m:r>
                    <m:r>
                      <a:rPr lang="en-US" sz="1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+</m:t>
                    </m:r>
                    <m:r>
                      <a:rPr lang="en-US" sz="1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𝟏</m:t>
                    </m:r>
                    <m:r>
                      <a:rPr lang="en-US" sz="1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∗</m:t>
                    </m:r>
                    <m:r>
                      <a:rPr lang="en-US" sz="1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𝟐𝟏</m:t>
                    </m:r>
                    <m:r>
                      <a:rPr lang="en-US" sz="14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=</m:t>
                    </m:r>
                    <m:r>
                      <a:rPr lang="en-US" sz="1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𝟐𝟖𝟏</m:t>
                    </m:r>
                  </m:oMath>
                </a14:m>
                <a:endPara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rowalliaUPC" panose="020B0604020202020204" pitchFamily="34" charset="-34"/>
                  <a:cs typeface="BrowalliaUPC" panose="020B0604020202020204" pitchFamily="34" charset="-34"/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4581128"/>
                <a:ext cx="4932548" cy="738664"/>
              </a:xfrm>
              <a:prstGeom prst="rect">
                <a:avLst/>
              </a:prstGeom>
              <a:blipFill rotWithShape="1">
                <a:blip r:embed="rId3"/>
                <a:stretch>
                  <a:fillRect l="-247" t="-1639" b="-24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/>
          <p:cNvSpPr/>
          <p:nvPr/>
        </p:nvSpPr>
        <p:spPr>
          <a:xfrm>
            <a:off x="6588224" y="1140714"/>
            <a:ext cx="26420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chevalier de </a:t>
            </a:r>
            <a:r>
              <a:rPr lang="en-US" sz="20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Borda</a:t>
            </a:r>
            <a:r>
              <a:rPr lang="en-US" sz="2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(1733-1799)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099" y="1529046"/>
            <a:ext cx="1973373" cy="29586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5390178" y="5264532"/>
                <a:ext cx="18762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Candidate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wins!</a:t>
                </a:r>
                <a:endParaRPr lang="ru-RU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178" y="5264532"/>
                <a:ext cx="187628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597" t="-8333" r="-2273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Прямоугольник 22"/>
          <p:cNvSpPr/>
          <p:nvPr/>
        </p:nvSpPr>
        <p:spPr>
          <a:xfrm>
            <a:off x="5119020" y="6021288"/>
            <a:ext cx="5580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Pros: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finds a compromise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Cons: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manipulable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19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927608" y="2599672"/>
            <a:ext cx="7676840" cy="111735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Normative approach to mechanisms</a:t>
            </a:r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  <a:cs typeface="BrowalliaUPC" panose="020B0604020202020204" pitchFamily="34" charset="-34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3247745"/>
            <a:ext cx="4536504" cy="7200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22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179513" y="1412776"/>
            <a:ext cx="5544615" cy="1080120"/>
            <a:chOff x="591040" y="5335070"/>
            <a:chExt cx="8208913" cy="1037072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591040" y="5471275"/>
              <a:ext cx="8208912" cy="9008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defRPr/>
              </a:pPr>
              <a:r>
                <a:rPr lang="en-US" sz="1700" dirty="0" smtClean="0">
                  <a:solidFill>
                    <a:schemeClr val="tx1"/>
                  </a:solidFill>
                  <a:latin typeface="Bell MT" panose="02020503060305020303" pitchFamily="18" charset="0"/>
                  <a:cs typeface="BrowalliaUPC" panose="020B0604020202020204" pitchFamily="34" charset="-34"/>
                </a:rPr>
                <a:t>To characterize mechanisms by desired properties (axioms).</a:t>
              </a:r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591041" y="5335070"/>
              <a:ext cx="8208912" cy="345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rowalliaUPC" panose="020B0604020202020204" pitchFamily="34" charset="-34"/>
                  <a:cs typeface="BrowalliaUPC" panose="020B0604020202020204" pitchFamily="34" charset="-34"/>
                </a:rPr>
                <a:t>The idea of normative approach:</a:t>
              </a:r>
              <a:endPara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BrowalliaUPC" panose="020B0604020202020204" pitchFamily="34" charset="-34"/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-3828" y="1"/>
            <a:ext cx="9144001" cy="1052736"/>
            <a:chOff x="-1" y="0"/>
            <a:chExt cx="9144001" cy="142478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-1" y="0"/>
              <a:ext cx="9144001" cy="134076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1063" y="1352777"/>
              <a:ext cx="676875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/>
            </a:p>
          </p:txBody>
        </p:sp>
      </p:grpSp>
      <p:sp>
        <p:nvSpPr>
          <p:cNvPr id="9" name="Заголовок 1"/>
          <p:cNvSpPr txBox="1">
            <a:spLocks/>
          </p:cNvSpPr>
          <p:nvPr/>
        </p:nvSpPr>
        <p:spPr>
          <a:xfrm>
            <a:off x="107504" y="188640"/>
            <a:ext cx="8712968" cy="115212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Normative approach</a:t>
            </a:r>
            <a:endParaRPr lang="ru-RU" sz="4000" b="1" dirty="0" smtClean="0">
              <a:solidFill>
                <a:schemeClr val="bg1">
                  <a:lumMod val="95000"/>
                </a:schemeClr>
              </a:solidFill>
              <a:cs typeface="BrowalliaUPC" panose="020B0604020202020204" pitchFamily="34" charset="-34"/>
            </a:endParaRPr>
          </a:p>
          <a:p>
            <a:pPr algn="l"/>
            <a:endParaRPr lang="ru-RU" sz="4000" b="1" dirty="0">
              <a:solidFill>
                <a:schemeClr val="bg1">
                  <a:lumMod val="95000"/>
                </a:schemeClr>
              </a:solidFill>
              <a:cs typeface="BrowalliaUPC" panose="020B0604020202020204" pitchFamily="34" charset="-34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868144" y="1378927"/>
            <a:ext cx="33977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Kenneth Arrow</a:t>
            </a:r>
            <a:r>
              <a:rPr lang="en-US" dirty="0"/>
              <a:t> </a:t>
            </a:r>
            <a:r>
              <a:rPr lang="en-US" dirty="0" smtClean="0"/>
              <a:t>(1921 </a:t>
            </a:r>
            <a:r>
              <a:rPr lang="en-US" dirty="0"/>
              <a:t>– </a:t>
            </a:r>
            <a:r>
              <a:rPr lang="en-US" dirty="0" smtClean="0"/>
              <a:t>2017</a:t>
            </a:r>
            <a:r>
              <a:rPr lang="en-US" dirty="0"/>
              <a:t>)</a:t>
            </a:r>
            <a:endParaRPr lang="en-US" b="1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Nobel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prize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1972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for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contributions to welfare economics and general equilibrium theory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The founder of modern social choice</a:t>
            </a: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083" y="3140968"/>
            <a:ext cx="2084405" cy="26055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251520" y="2927846"/>
                <a:ext cx="6514468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 smtClean="0">
                    <a:latin typeface="Bell MT" panose="02020503060305020303" pitchFamily="18" charset="0"/>
                    <a:cs typeface="BrowalliaUPC" panose="020B0604020202020204" pitchFamily="34" charset="-34"/>
                  </a:rPr>
                  <a:t>Two basic axioms:</a:t>
                </a:r>
              </a:p>
              <a:p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An 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alternative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𝑎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 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Pareto-dominates 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alternative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𝑏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 if any agent prefers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𝑎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𝑏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.</a:t>
                </a:r>
              </a:p>
              <a:p>
                <a:endParaRPr lang="ru-RU" sz="2400" b="1" dirty="0"/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927846"/>
                <a:ext cx="6514468" cy="1077218"/>
              </a:xfrm>
              <a:prstGeom prst="rect">
                <a:avLst/>
              </a:prstGeom>
              <a:blipFill rotWithShape="1">
                <a:blip r:embed="rId3"/>
                <a:stretch>
                  <a:fillRect l="-468" t="-45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Группа 21"/>
          <p:cNvGrpSpPr/>
          <p:nvPr/>
        </p:nvGrpSpPr>
        <p:grpSpPr>
          <a:xfrm>
            <a:off x="251520" y="3769328"/>
            <a:ext cx="6135164" cy="883808"/>
            <a:chOff x="591040" y="5335072"/>
            <a:chExt cx="8208913" cy="10370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Прямоугольник 22"/>
                <p:cNvSpPr/>
                <p:nvPr/>
              </p:nvSpPr>
              <p:spPr>
                <a:xfrm>
                  <a:off x="591040" y="5680762"/>
                  <a:ext cx="8208912" cy="6913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>
                    <a:defRPr/>
                  </a:pPr>
                  <a:endParaRPr lang="en-US" sz="1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endParaRPr>
                </a:p>
                <a:p>
                  <a:pPr algn="just">
                    <a:defRPr/>
                  </a:pPr>
                  <a:endPara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endParaRPr>
                </a:p>
                <a:p>
                  <a:pPr algn="just">
                    <a:defRPr/>
                  </a:pPr>
                  <a:r>
                    <a:rPr lang="en-US" sz="1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A </a:t>
                  </a:r>
                  <a:r>
                    <a:rPr 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mechanism </a:t>
                  </a:r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cs typeface="BrowalliaUPC" panose="020B0604020202020204" pitchFamily="34" charset="-34"/>
                        </a:rPr>
                        <m:t>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/>
                          <a:cs typeface="BrowalliaUPC" panose="020B0604020202020204" pitchFamily="34" charset="-34"/>
                        </a:rPr>
                        <m:t>𝑓</m:t>
                      </m:r>
                    </m:oMath>
                  </a14:m>
                  <a:r>
                    <a:rPr lang="en-US" sz="1600" b="1" dirty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 is efficient </a:t>
                  </a:r>
                  <a:r>
                    <a:rPr 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if it never selects a </a:t>
                  </a:r>
                  <a:r>
                    <a:rPr lang="en-US" sz="1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Pareto-dominated alternative</a:t>
                  </a:r>
                  <a:endPara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endParaRPr>
                </a:p>
                <a:p>
                  <a:pPr algn="just">
                    <a:defRPr/>
                  </a:pPr>
                  <a:endPara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endParaRPr>
                </a:p>
                <a:p>
                  <a:pPr algn="just">
                    <a:defRPr/>
                  </a:pPr>
                  <a:endParaRPr lang="en-US" sz="1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endParaRPr>
                </a:p>
              </p:txBody>
            </p:sp>
          </mc:Choice>
          <mc:Fallback xmlns="">
            <p:sp>
              <p:nvSpPr>
                <p:cNvPr id="23" name="Прямоугольник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040" y="5680762"/>
                  <a:ext cx="8208912" cy="69138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497" t="-3125" r="-497" b="-1354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Прямоугольник 23"/>
            <p:cNvSpPr/>
            <p:nvPr/>
          </p:nvSpPr>
          <p:spPr>
            <a:xfrm>
              <a:off x="591041" y="5335072"/>
              <a:ext cx="8208912" cy="345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rowalliaUPC" panose="020B0604020202020204" pitchFamily="34" charset="-34"/>
                  <a:cs typeface="BrowalliaUPC" panose="020B0604020202020204" pitchFamily="34" charset="-34"/>
                </a:rPr>
                <a:t>Efficiency:</a:t>
              </a:r>
              <a:endPara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BrowalliaUPC" panose="020B0604020202020204" pitchFamily="34" charset="-34"/>
              </a:endParaRPr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302010" y="4941166"/>
            <a:ext cx="6084675" cy="1728193"/>
            <a:chOff x="591040" y="5463268"/>
            <a:chExt cx="8208913" cy="90887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Прямоугольник 26"/>
                <p:cNvSpPr/>
                <p:nvPr/>
              </p:nvSpPr>
              <p:spPr>
                <a:xfrm>
                  <a:off x="591040" y="5680673"/>
                  <a:ext cx="8208912" cy="69146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>
                    <a:defRPr/>
                  </a:pPr>
                  <a:endParaRPr lang="en-US" sz="1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endParaRPr>
                </a:p>
                <a:p>
                  <a:pPr algn="just">
                    <a:defRPr/>
                  </a:pPr>
                  <a:endPara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endParaRPr>
                </a:p>
                <a:p>
                  <a:pPr algn="just">
                    <a:defRPr/>
                  </a:pPr>
                  <a:r>
                    <a:rPr lang="en-US" sz="1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A mechanism </a:t>
                  </a:r>
                  <a:r>
                    <a:rPr lang="en-US" sz="1600" b="1" dirty="0" smtClean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is strategy-proof </a:t>
                  </a:r>
                  <a:r>
                    <a:rPr lang="en-US" sz="1600" dirty="0" smtClean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if </a:t>
                  </a:r>
                  <a:r>
                    <a:rPr lang="en-US" sz="1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for any preference profile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cs typeface="BrowalliaUPC" panose="020B0604020202020204" pitchFamily="34" charset="-34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cs typeface="BrowalliaUPC" panose="020B0604020202020204" pitchFamily="34" charset="-34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BrowalliaUPC" panose="020B0604020202020204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BrowalliaUPC" panose="020B0604020202020204" pitchFamily="34" charset="-34"/>
                                </a:rPr>
                                <m:t>≻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BrowalliaUPC" panose="020B0604020202020204" pitchFamily="34" charset="-34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cs typeface="BrowalliaUPC" panose="020B0604020202020204" pitchFamily="34" charset="-34"/>
                            </a:rPr>
                            <m:t>)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cs typeface="BrowalliaUPC" panose="020B0604020202020204" pitchFamily="34" charset="-34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  <a:cs typeface="BrowalliaUPC" panose="020B0604020202020204" pitchFamily="34" charset="-34"/>
                            </a:rPr>
                            <m:t>∈</m:t>
                          </m:r>
                          <m:r>
                            <a:rPr 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  <a:cs typeface="BrowalliaUPC" panose="020B0604020202020204" pitchFamily="34" charset="-34"/>
                            </a:rPr>
                            <m:t>𝑁</m:t>
                          </m:r>
                        </m:sub>
                      </m:sSub>
                    </m:oMath>
                  </a14:m>
                  <a:r>
                    <a:rPr lang="en-US" sz="1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,  </a:t>
                  </a:r>
                  <a:r>
                    <a:rPr lang="en-US" sz="1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any agent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cs typeface="BrowalliaUPC" panose="020B0604020202020204" pitchFamily="34" charset="-34"/>
                        </a:rPr>
                        <m:t>𝑖</m:t>
                      </m:r>
                    </m:oMath>
                  </a14:m>
                  <a:r>
                    <a:rPr lang="en-US" sz="1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 and his misreport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  <a:cs typeface="BrowalliaUPC" panose="020B0604020202020204" pitchFamily="34" charset="-34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BrowalliaUPC" panose="020B0604020202020204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BrowalliaUPC" panose="020B0604020202020204" pitchFamily="34" charset="-34"/>
                                </a:rPr>
                                <m:t>≻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BrowalliaUPC" panose="020B0604020202020204" pitchFamily="34" charset="-34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sz="1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 we have</a:t>
                  </a:r>
                </a:p>
                <a:p>
                  <a:pPr algn="ctr">
                    <a:defRPr/>
                  </a:pPr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cs typeface="BrowalliaUPC" panose="020B0604020202020204" pitchFamily="34" charset="-34"/>
                        </a:rPr>
                        <m:t>𝑓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cs typeface="BrowalliaUPC" panose="020B0604020202020204" pitchFamily="34" charset="-34"/>
                        </a:rPr>
                        <m:t>[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cs typeface="BrowalliaUPC" panose="020B0604020202020204" pitchFamily="34" charset="-34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cs typeface="BrowalliaUPC" panose="020B0604020202020204" pitchFamily="34" charset="-34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BrowalliaUPC" panose="020B0604020202020204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BrowalliaUPC" panose="020B0604020202020204" pitchFamily="34" charset="-34"/>
                                </a:rPr>
                                <m:t>≻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BrowalliaUPC" panose="020B0604020202020204" pitchFamily="34" charset="-34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cs typeface="BrowalliaUPC" panose="020B0604020202020204" pitchFamily="34" charset="-34"/>
                            </a:rPr>
                            <m:t>)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cs typeface="BrowalliaUPC" panose="020B0604020202020204" pitchFamily="34" charset="-34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  <a:cs typeface="BrowalliaUPC" panose="020B0604020202020204" pitchFamily="34" charset="-34"/>
                            </a:rPr>
                            <m:t>∈</m:t>
                          </m:r>
                          <m:r>
                            <a:rPr 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  <a:cs typeface="BrowalliaUPC" panose="020B0604020202020204" pitchFamily="34" charset="-34"/>
                            </a:rPr>
                            <m:t>𝑁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cs typeface="BrowalliaUPC" panose="020B0604020202020204" pitchFamily="34" charset="-34"/>
                        </a:rPr>
                        <m:t>]</m:t>
                      </m:r>
                    </m:oMath>
                  </a14:m>
                  <a:r>
                    <a:rPr 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Cambria Math"/>
                      <a:cs typeface="BrowalliaUPC" panose="020B0604020202020204" pitchFamily="34" charset="-34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  <a:cs typeface="BrowalliaUPC" panose="020B0604020202020204" pitchFamily="34" charset="-34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  <a:cs typeface="BrowalliaUPC" panose="020B0604020202020204" pitchFamily="34" charset="-34"/>
                            </a:rPr>
                            <m:t>≻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  <a:cs typeface="BrowalliaUPC" panose="020B0604020202020204" pitchFamily="34" charset="-34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BrowalliaUPC" panose="020B0604020202020204" pitchFamily="34" charset="-34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cs typeface="BrowalliaUPC" panose="020B0604020202020204" pitchFamily="34" charset="-34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ea typeface="Cambria Math"/>
                              <a:cs typeface="BrowalliaUPC" panose="020B0604020202020204" pitchFamily="34" charset="-34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BrowalliaUPC" panose="020B0604020202020204" pitchFamily="34" charset="-34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BrowalliaUPC" panose="020B06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BrowalliaUPC" panose="020B0604020202020204" pitchFamily="34" charset="-34"/>
                                    </a:rPr>
                                    <m:t>≻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BrowalliaUPC" panose="020B0604020202020204" pitchFamily="34" charset="-34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BrowalliaUPC" panose="020B0604020202020204" pitchFamily="34" charset="-34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BrowalliaUPC" panose="020B06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BrowalliaUPC" panose="020B0604020202020204" pitchFamily="34" charset="-34"/>
                                    </a:rPr>
                                    <m:t>≻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BrowalliaUPC" panose="020B0604020202020204" pitchFamily="34" charset="-34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BrowalliaUPC" panose="020B0604020202020204" pitchFamily="34" charset="-34"/>
                                </a:rPr>
                                <m:t>,…</m:t>
                              </m:r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BrowalliaUPC" panose="020B0604020202020204" pitchFamily="34" charset="-34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BrowalliaUPC" panose="020B06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BrowalliaUPC" panose="020B0604020202020204" pitchFamily="34" charset="-34"/>
                                    </a:rPr>
                                    <m:t>≻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BrowalliaUPC" panose="020B0604020202020204" pitchFamily="34" charset="-34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BrowalliaUPC" panose="020B0604020202020204" pitchFamily="34" charset="-34"/>
                                    </a:rPr>
                                    <m:t>−1, </m:t>
                                  </m:r>
                                </m:sub>
                              </m:sSub>
                              <m:acc>
                                <m:accPr>
                                  <m:chr m:val="̃"/>
                                  <m:ctrlPr>
                                    <a:rPr 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BrowalliaUPC" panose="020B0604020202020204" pitchFamily="34" charset="-34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  <a:cs typeface="BrowalliaUPC" panose="020B0604020202020204" pitchFamily="34" charset="-3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  <a:cs typeface="BrowalliaUPC" panose="020B0604020202020204" pitchFamily="34" charset="-34"/>
                                        </a:rPr>
                                        <m:t>≻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  <a:cs typeface="BrowalliaUPC" panose="020B0604020202020204" pitchFamily="34" charset="-34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BrowalliaUPC" panose="020B0604020202020204" pitchFamily="34" charset="-34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BrowalliaUPC" panose="020B06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BrowalliaUPC" panose="020B0604020202020204" pitchFamily="34" charset="-34"/>
                                    </a:rPr>
                                    <m:t>≻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BrowalliaUPC" panose="020B0604020202020204" pitchFamily="34" charset="-34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BrowalliaUPC" panose="020B0604020202020204" pitchFamily="34" charset="-34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BrowalliaUPC" panose="020B0604020202020204" pitchFamily="34" charset="-34"/>
                                    </a:rPr>
                                    <m:t>1 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BrowalliaUPC" panose="020B0604020202020204" pitchFamily="34" charset="-34"/>
                                </a:rPr>
                                <m:t>,</m:t>
                              </m:r>
                              <m:r>
                                <a:rPr 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BrowalliaUPC" panose="020B0604020202020204" pitchFamily="34" charset="-34"/>
                                </a:rPr>
                                <m:t>…</m:t>
                              </m:r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BrowalliaUPC" panose="020B0604020202020204" pitchFamily="34" charset="-34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BrowalliaUPC" panose="020B06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BrowalliaUPC" panose="020B0604020202020204" pitchFamily="34" charset="-34"/>
                                    </a:rPr>
                                    <m:t>≻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BrowalliaUPC" panose="020B0604020202020204" pitchFamily="34" charset="-34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cs typeface="BrowalliaUPC" panose="020B0604020202020204" pitchFamily="34" charset="-34"/>
                        </a:rPr>
                        <m:t>.</m:t>
                      </m:r>
                    </m:oMath>
                  </a14:m>
                  <a:endPara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endParaRPr>
                </a:p>
                <a:p>
                  <a:pPr algn="just">
                    <a:defRPr/>
                  </a:pPr>
                  <a:endPara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endParaRPr>
                </a:p>
                <a:p>
                  <a:pPr algn="just">
                    <a:defRPr/>
                  </a:pPr>
                  <a:r>
                    <a:rPr lang="en-US" sz="16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In other words, </a:t>
                  </a:r>
                  <a:r>
                    <a:rPr lang="en-US" sz="1600" b="1" dirty="0" smtClean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truth-telling is a dominant strategy</a:t>
                  </a:r>
                  <a:r>
                    <a:rPr lang="en-US" sz="1600" i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.</a:t>
                  </a:r>
                  <a:endParaRPr lang="en-US" sz="1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endParaRPr>
                </a:p>
                <a:p>
                  <a:pPr algn="just">
                    <a:defRPr/>
                  </a:pPr>
                  <a:endPara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endParaRPr>
                </a:p>
                <a:p>
                  <a:pPr algn="just">
                    <a:defRPr/>
                  </a:pPr>
                  <a:endParaRPr lang="en-US" sz="17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endParaRPr>
                </a:p>
              </p:txBody>
            </p:sp>
          </mc:Choice>
          <mc:Fallback>
            <p:sp>
              <p:nvSpPr>
                <p:cNvPr id="27" name="Прямоугольник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040" y="5680673"/>
                  <a:ext cx="8208912" cy="69146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601" t="-2315" r="-501" b="-740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Прямоугольник 27"/>
            <p:cNvSpPr/>
            <p:nvPr/>
          </p:nvSpPr>
          <p:spPr>
            <a:xfrm>
              <a:off x="591041" y="5463268"/>
              <a:ext cx="8208912" cy="2174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rowalliaUPC" panose="020B0604020202020204" pitchFamily="34" charset="-34"/>
                  <a:cs typeface="BrowalliaUPC" panose="020B0604020202020204" pitchFamily="34" charset="-34"/>
                </a:rPr>
                <a:t>Strategy-</a:t>
              </a:r>
              <a:r>
                <a:rPr lang="en-US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rowalliaUPC" panose="020B0604020202020204" pitchFamily="34" charset="-34"/>
                  <a:cs typeface="BrowalliaUPC" panose="020B0604020202020204" pitchFamily="34" charset="-34"/>
                </a:rPr>
                <a:t>P</a:t>
              </a:r>
              <a:r>
                <a:rPr 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rowalliaUPC" panose="020B0604020202020204" pitchFamily="34" charset="-34"/>
                  <a:cs typeface="BrowalliaUPC" panose="020B0604020202020204" pitchFamily="34" charset="-34"/>
                </a:rPr>
                <a:t>roofness</a:t>
              </a:r>
              <a:r>
                <a:rPr 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rowalliaUPC" panose="020B0604020202020204" pitchFamily="34" charset="-34"/>
                  <a:cs typeface="BrowalliaUPC" panose="020B0604020202020204" pitchFamily="34" charset="-34"/>
                </a:rPr>
                <a:t> (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rowalliaUPC" panose="020B0604020202020204" pitchFamily="34" charset="-34"/>
                  <a:cs typeface="BrowalliaUPC" panose="020B0604020202020204" pitchFamily="34" charset="-34"/>
                </a:rPr>
                <a:t>aka non-manipulability or incentive compatibility)</a:t>
              </a:r>
              <a:r>
                <a:rPr 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rowalliaUPC" panose="020B0604020202020204" pitchFamily="34" charset="-34"/>
                  <a:cs typeface="BrowalliaUPC" panose="020B0604020202020204" pitchFamily="34" charset="-34"/>
                </a:rPr>
                <a:t> </a:t>
              </a:r>
              <a:endPara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BrowalliaUPC" panose="020B0604020202020204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872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-3828" y="1"/>
            <a:ext cx="9144001" cy="1052736"/>
            <a:chOff x="-1" y="0"/>
            <a:chExt cx="9144001" cy="1424785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-1" y="0"/>
              <a:ext cx="9144001" cy="134076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1063" y="1352777"/>
              <a:ext cx="676875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/>
            </a:p>
          </p:txBody>
        </p:sp>
      </p:grpSp>
      <p:sp>
        <p:nvSpPr>
          <p:cNvPr id="8" name="Заголовок 1"/>
          <p:cNvSpPr txBox="1">
            <a:spLocks/>
          </p:cNvSpPr>
          <p:nvPr/>
        </p:nvSpPr>
        <p:spPr>
          <a:xfrm>
            <a:off x="107504" y="188640"/>
            <a:ext cx="8712968" cy="115212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err="1" smtClean="0">
                <a:solidFill>
                  <a:schemeClr val="bg1">
                    <a:lumMod val="9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Gibbard-Satterthwaite</a:t>
            </a:r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theorem</a:t>
            </a:r>
            <a:endParaRPr lang="ru-RU" sz="4000" b="1" dirty="0">
              <a:solidFill>
                <a:schemeClr val="bg1">
                  <a:lumMod val="95000"/>
                </a:schemeClr>
              </a:solidFill>
              <a:cs typeface="BrowalliaUPC" panose="020B0604020202020204" pitchFamily="34" charset="-34"/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683568" y="1804175"/>
            <a:ext cx="5688632" cy="2520279"/>
            <a:chOff x="591040" y="5401268"/>
            <a:chExt cx="8208912" cy="9708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Прямоугольник 17"/>
                <p:cNvSpPr/>
                <p:nvPr/>
              </p:nvSpPr>
              <p:spPr>
                <a:xfrm>
                  <a:off x="591040" y="5507917"/>
                  <a:ext cx="8208912" cy="86422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>
                    <a:defRPr/>
                  </a:pPr>
                  <a:endParaRPr lang="en-US" sz="1700" dirty="0" smtClean="0">
                    <a:solidFill>
                      <a:schemeClr val="tx1"/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endParaRPr>
                </a:p>
                <a:p>
                  <a:pPr algn="just">
                    <a:defRPr/>
                  </a:pPr>
                  <a:r>
                    <a:rPr lang="en-US" sz="1700" dirty="0" smtClean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Consider a mechanism </a:t>
                  </a:r>
                  <a14:m>
                    <m:oMath xmlns:m="http://schemas.openxmlformats.org/officeDocument/2006/math">
                      <m:r>
                        <a:rPr lang="en-US" sz="1700" i="1">
                          <a:solidFill>
                            <a:schemeClr val="tx1"/>
                          </a:solidFill>
                          <a:latin typeface="Cambria Math"/>
                          <a:cs typeface="BrowalliaUPC" panose="020B0604020202020204" pitchFamily="34" charset="-34"/>
                        </a:rPr>
                        <m:t>𝑓</m:t>
                      </m:r>
                    </m:oMath>
                  </a14:m>
                  <a:r>
                    <a:rPr lang="en-US" sz="1700" dirty="0" smtClean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. Assume that </a:t>
                  </a: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  <a:defRPr/>
                  </a:pP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700" i="1">
                              <a:solidFill>
                                <a:schemeClr val="tx1"/>
                              </a:solidFill>
                              <a:latin typeface="Cambria Math"/>
                              <a:cs typeface="BrowalliaUPC" panose="020B0604020202020204" pitchFamily="34" charset="-34"/>
                            </a:rPr>
                          </m:ctrlPr>
                        </m:dPr>
                        <m:e>
                          <m:r>
                            <a:rPr lang="en-US" sz="1700" i="1">
                              <a:solidFill>
                                <a:schemeClr val="tx1"/>
                              </a:solidFill>
                              <a:latin typeface="Cambria Math"/>
                              <a:cs typeface="BrowalliaUPC" panose="020B0604020202020204" pitchFamily="34" charset="-34"/>
                            </a:rPr>
                            <m:t>𝐴</m:t>
                          </m:r>
                        </m:e>
                      </m:d>
                      <m:r>
                        <a:rPr lang="en-US" sz="1700" i="1">
                          <a:solidFill>
                            <a:schemeClr val="tx1"/>
                          </a:solidFill>
                          <a:latin typeface="Cambria Math"/>
                          <a:cs typeface="BrowalliaUPC" panose="020B0604020202020204" pitchFamily="34" charset="-34"/>
                        </a:rPr>
                        <m:t>&gt;2</m:t>
                      </m:r>
                    </m:oMath>
                  </a14:m>
                  <a:endParaRPr lang="en-US" sz="1700" dirty="0" smtClean="0">
                    <a:solidFill>
                      <a:schemeClr val="tx1"/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endParaRP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  <a:defRPr/>
                  </a:pPr>
                  <a14:m>
                    <m:oMath xmlns:m="http://schemas.openxmlformats.org/officeDocument/2006/math">
                      <m:r>
                        <a:rPr lang="en-US" sz="1700" i="1">
                          <a:solidFill>
                            <a:schemeClr val="tx1"/>
                          </a:solidFill>
                          <a:latin typeface="Cambria Math"/>
                          <a:cs typeface="BrowalliaUPC" panose="020B0604020202020204" pitchFamily="34" charset="-34"/>
                        </a:rPr>
                        <m:t>𝑓</m:t>
                      </m:r>
                    </m:oMath>
                  </a14:m>
                  <a:r>
                    <a:rPr lang="en-US" sz="1700" dirty="0" smtClean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 is defined for any profile of preferences.</a:t>
                  </a:r>
                </a:p>
                <a:p>
                  <a:pPr algn="just">
                    <a:defRPr/>
                  </a:pPr>
                  <a:r>
                    <a:rPr lang="en-US" sz="1700" dirty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I</a:t>
                  </a:r>
                  <a:r>
                    <a:rPr lang="en-US" sz="1700" dirty="0" smtClean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f </a:t>
                  </a:r>
                  <a14:m>
                    <m:oMath xmlns:m="http://schemas.openxmlformats.org/officeDocument/2006/math">
                      <m:r>
                        <a:rPr lang="en-US" sz="1700" i="1">
                          <a:solidFill>
                            <a:schemeClr val="tx1"/>
                          </a:solidFill>
                          <a:latin typeface="Cambria Math"/>
                          <a:cs typeface="BrowalliaUPC" panose="020B0604020202020204" pitchFamily="34" charset="-34"/>
                        </a:rPr>
                        <m:t>𝑓</m:t>
                      </m:r>
                      <m:r>
                        <a:rPr lang="en-US" sz="1700" i="1" smtClean="0">
                          <a:solidFill>
                            <a:schemeClr val="tx1"/>
                          </a:solidFill>
                          <a:latin typeface="Cambria Math"/>
                          <a:cs typeface="BrowalliaUPC" panose="020B0604020202020204" pitchFamily="34" charset="-34"/>
                        </a:rPr>
                        <m:t> </m:t>
                      </m:r>
                    </m:oMath>
                  </a14:m>
                  <a:r>
                    <a:rPr lang="en-US" sz="1700" dirty="0" smtClean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is</a:t>
                  </a:r>
                  <a14:m>
                    <m:oMath xmlns:m="http://schemas.openxmlformats.org/officeDocument/2006/math">
                      <m:r>
                        <a:rPr lang="en-US" sz="1700" i="1">
                          <a:solidFill>
                            <a:schemeClr val="tx1"/>
                          </a:solidFill>
                          <a:latin typeface="Cambria Math"/>
                          <a:cs typeface="BrowalliaUPC" panose="020B0604020202020204" pitchFamily="34" charset="-34"/>
                        </a:rPr>
                        <m:t> </m:t>
                      </m:r>
                    </m:oMath>
                  </a14:m>
                  <a:r>
                    <a:rPr lang="en-US" sz="1700" dirty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is </a:t>
                  </a:r>
                  <a:r>
                    <a:rPr lang="en-US" sz="1700" b="1" dirty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strategy-proof and </a:t>
                  </a:r>
                  <a:r>
                    <a:rPr lang="en-US" sz="1700" b="1" dirty="0" smtClean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efficient</a:t>
                  </a:r>
                  <a:r>
                    <a:rPr lang="en-US" sz="1700" dirty="0" smtClean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, then it is </a:t>
                  </a:r>
                  <a:r>
                    <a:rPr lang="en-US" sz="1700" b="1" dirty="0" smtClean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dictatorial.</a:t>
                  </a:r>
                </a:p>
                <a:p>
                  <a:pPr algn="just">
                    <a:defRPr/>
                  </a:pPr>
                  <a:endParaRPr lang="en-US" sz="1700" b="1" dirty="0">
                    <a:solidFill>
                      <a:schemeClr val="tx1"/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endParaRPr>
                </a:p>
                <a:p>
                  <a:pPr algn="just">
                    <a:defRPr/>
                  </a:pPr>
                  <a:r>
                    <a:rPr lang="en-US" sz="1700" dirty="0" smtClean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In other words,</a:t>
                  </a:r>
                  <a:r>
                    <a:rPr lang="en-US" sz="1700" b="1" dirty="0" smtClean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 </a:t>
                  </a:r>
                  <a:r>
                    <a:rPr lang="en-US" sz="1700" dirty="0" smtClean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there is a voter </a:t>
                  </a:r>
                  <a14:m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/>
                          <a:cs typeface="BrowalliaUPC" panose="020B0604020202020204" pitchFamily="34" charset="-34"/>
                        </a:rPr>
                        <m:t>𝑖</m:t>
                      </m:r>
                    </m:oMath>
                  </a14:m>
                  <a:r>
                    <a:rPr lang="en-US" sz="1700" dirty="0" smtClean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 such that </a:t>
                  </a:r>
                  <a14:m>
                    <m:oMath xmlns:m="http://schemas.openxmlformats.org/officeDocument/2006/math">
                      <m:r>
                        <a:rPr lang="en-US" sz="1700" b="0" i="1">
                          <a:solidFill>
                            <a:schemeClr val="tx1"/>
                          </a:solidFill>
                          <a:latin typeface="Cambria Math"/>
                          <a:cs typeface="BrowalliaUPC" panose="020B0604020202020204" pitchFamily="34" charset="-34"/>
                        </a:rPr>
                        <m:t>𝑓</m:t>
                      </m:r>
                    </m:oMath>
                  </a14:m>
                  <a:r>
                    <a:rPr lang="en-US" sz="1700" dirty="0" smtClean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 always selects </a:t>
                  </a:r>
                  <a14:m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/>
                          <a:cs typeface="BrowalliaUPC" panose="020B0604020202020204" pitchFamily="34" charset="-34"/>
                        </a:rPr>
                        <m:t>𝑖</m:t>
                      </m:r>
                    </m:oMath>
                  </a14:m>
                  <a:r>
                    <a:rPr lang="en-US" sz="1700" dirty="0" smtClean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’s top alternative.</a:t>
                  </a:r>
                </a:p>
              </p:txBody>
            </p:sp>
          </mc:Choice>
          <mc:Fallback xmlns="">
            <p:sp>
              <p:nvSpPr>
                <p:cNvPr id="18" name="Прямоугольник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040" y="5507917"/>
                  <a:ext cx="8208912" cy="86422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643" r="-750" b="-217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Прямоугольник 18"/>
            <p:cNvSpPr/>
            <p:nvPr/>
          </p:nvSpPr>
          <p:spPr>
            <a:xfrm>
              <a:off x="591040" y="5401268"/>
              <a:ext cx="8208912" cy="171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rowalliaUPC" panose="020B0604020202020204" pitchFamily="34" charset="-34"/>
                  <a:cs typeface="BrowalliaUPC" panose="020B0604020202020204" pitchFamily="34" charset="-34"/>
                </a:rPr>
                <a:t>Theorem (</a:t>
              </a:r>
              <a:r>
                <a:rPr lang="en-US" sz="2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rowalliaUPC" panose="020B0604020202020204" pitchFamily="34" charset="-34"/>
                  <a:cs typeface="BrowalliaUPC" panose="020B0604020202020204" pitchFamily="34" charset="-34"/>
                </a:rPr>
                <a:t>Gibbard</a:t>
              </a:r>
              <a:r>
                <a:rPr 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rowalliaUPC" panose="020B0604020202020204" pitchFamily="34" charset="-34"/>
                  <a:cs typeface="BrowalliaUPC" panose="020B0604020202020204" pitchFamily="34" charset="-34"/>
                </a:rPr>
                <a:t> (1973), </a:t>
              </a:r>
              <a:r>
                <a:rPr lang="en-US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rowalliaUPC" panose="020B0604020202020204" pitchFamily="34" charset="-34"/>
                  <a:cs typeface="BrowalliaUPC" panose="020B0604020202020204" pitchFamily="34" charset="-34"/>
                </a:rPr>
                <a:t>Satterthwaite</a:t>
              </a:r>
              <a:r>
                <a: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rowalliaUPC" panose="020B0604020202020204" pitchFamily="34" charset="-34"/>
                  <a:cs typeface="BrowalliaUPC" panose="020B0604020202020204" pitchFamily="34" charset="-34"/>
                </a:rPr>
                <a:t> </a:t>
              </a:r>
              <a:r>
                <a:rPr 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rowalliaUPC" panose="020B0604020202020204" pitchFamily="34" charset="-34"/>
                  <a:cs typeface="BrowalliaUPC" panose="020B0604020202020204" pitchFamily="34" charset="-34"/>
                </a:rPr>
                <a:t>(1975)) </a:t>
              </a:r>
              <a:endPara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BrowalliaUPC" panose="020B0604020202020204" pitchFamily="34" charset="-34"/>
              </a:endParaRPr>
            </a:p>
          </p:txBody>
        </p:sp>
      </p:grpSp>
      <p:sp>
        <p:nvSpPr>
          <p:cNvPr id="20" name="Прямоугольник 19"/>
          <p:cNvSpPr/>
          <p:nvPr/>
        </p:nvSpPr>
        <p:spPr>
          <a:xfrm>
            <a:off x="3817691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533525"/>
            <a:ext cx="1562099" cy="2082799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269829"/>
            <a:ext cx="1562100" cy="1895475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>
            <a:off x="6617420" y="1164193"/>
            <a:ext cx="1243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Alan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Gibbard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6609289" y="3900497"/>
            <a:ext cx="151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Mark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Satterthwaite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107504" y="5301208"/>
            <a:ext cx="5976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So, it is impossible to find a reasonable non-</a:t>
            </a:r>
            <a:r>
              <a:rPr 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manipulable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 mechanism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Bell MT" panose="02020503060305020303" pitchFamily="18" charset="0"/>
              <a:cs typeface="Browall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911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-3828" y="1"/>
            <a:ext cx="9144001" cy="1052736"/>
            <a:chOff x="-1" y="0"/>
            <a:chExt cx="9144001" cy="1424785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-1" y="0"/>
              <a:ext cx="9144001" cy="134076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1063" y="1352777"/>
              <a:ext cx="676875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/>
            </a:p>
          </p:txBody>
        </p:sp>
      </p:grpSp>
      <p:sp>
        <p:nvSpPr>
          <p:cNvPr id="5" name="Заголовок 1"/>
          <p:cNvSpPr txBox="1">
            <a:spLocks/>
          </p:cNvSpPr>
          <p:nvPr/>
        </p:nvSpPr>
        <p:spPr>
          <a:xfrm>
            <a:off x="107504" y="188640"/>
            <a:ext cx="8712968" cy="115212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How to escape G-S impossibility? </a:t>
            </a:r>
            <a:endParaRPr lang="ru-RU" sz="4000" b="1" dirty="0">
              <a:solidFill>
                <a:schemeClr val="bg1">
                  <a:lumMod val="95000"/>
                </a:schemeClr>
              </a:solidFill>
              <a:cs typeface="BrowalliaUPC" panose="020B0604020202020204" pitchFamily="34" charset="-34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251520" y="1628800"/>
            <a:ext cx="871296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Domain restriction.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A classic approach. </a:t>
            </a:r>
          </a:p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	Idea: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define a mechanism only on preference profiles with some special structure.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	Single-peaked preferences: </a:t>
            </a:r>
            <a:r>
              <a:rPr lang="en-US" dirty="0" smtClean="0">
                <a:solidFill>
                  <a:schemeClr val="accent6"/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today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	Mechanisms with money (VCG): </a:t>
            </a:r>
            <a:r>
              <a:rPr lang="en-US" dirty="0" smtClean="0">
                <a:solidFill>
                  <a:schemeClr val="accent6"/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third lecture</a:t>
            </a:r>
          </a:p>
          <a:p>
            <a:pPr lvl="2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Bell MT" panose="02020503060305020303" pitchFamily="18" charset="0"/>
              <a:cs typeface="BrowalliaUPC" panose="020B0604020202020204" pitchFamily="34" charset="-34"/>
            </a:endParaRPr>
          </a:p>
          <a:p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Complexity of manipulations.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Algorithmic Mechanism Design approach.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	I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dea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a mechanism is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manipulable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, but how hard is to find a manipulation?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	</a:t>
            </a:r>
            <a:r>
              <a:rPr lang="en-US" dirty="0" smtClean="0">
                <a:solidFill>
                  <a:schemeClr val="accent6"/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at the end of the course</a:t>
            </a:r>
          </a:p>
          <a:p>
            <a:endParaRPr lang="en-US" dirty="0" smtClean="0">
              <a:solidFill>
                <a:schemeClr val="accent6"/>
              </a:solidFill>
              <a:latin typeface="Bell MT" panose="02020503060305020303" pitchFamily="18" charset="0"/>
              <a:cs typeface="BrowalliaUPC" panose="020B0604020202020204" pitchFamily="34" charset="-34"/>
            </a:endParaRPr>
          </a:p>
          <a:p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Weakening normative requirements.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Implementation theory (E.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Maskin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)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ell MT" panose="02020503060305020303" pitchFamily="18" charset="0"/>
              <a:cs typeface="BrowalliaUPC" panose="020B0604020202020204" pitchFamily="34" charset="-34"/>
            </a:endParaRP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	Idea: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Nash equilibrium instead of dominant strategies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Bell MT" panose="02020503060305020303" pitchFamily="18" charset="0"/>
              <a:cs typeface="BrowalliaUPC" panose="020B0604020202020204" pitchFamily="34" charset="-34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	</a:t>
            </a:r>
            <a:r>
              <a:rPr lang="en-US" dirty="0" smtClean="0">
                <a:solidFill>
                  <a:schemeClr val="accent6"/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will not touch</a:t>
            </a:r>
            <a:endParaRPr lang="en-US" dirty="0">
              <a:solidFill>
                <a:schemeClr val="accent6"/>
              </a:solidFill>
              <a:latin typeface="Bell MT" panose="02020503060305020303" pitchFamily="18" charset="0"/>
              <a:cs typeface="BrowalliaUPC" panose="020B0604020202020204" pitchFamily="34" charset="-34"/>
            </a:endParaRPr>
          </a:p>
          <a:p>
            <a:endParaRPr lang="en-US" dirty="0">
              <a:solidFill>
                <a:schemeClr val="accent6"/>
              </a:solidFill>
              <a:latin typeface="Bell MT" panose="02020503060305020303" pitchFamily="18" charset="0"/>
              <a:cs typeface="BrowalliaUPC" panose="020B0604020202020204" pitchFamily="34" charset="-34"/>
            </a:endParaRPr>
          </a:p>
          <a:p>
            <a:endParaRPr lang="en-US" dirty="0" smtClean="0">
              <a:solidFill>
                <a:schemeClr val="accent6"/>
              </a:solidFill>
              <a:latin typeface="Bell MT" panose="02020503060305020303" pitchFamily="18" charset="0"/>
              <a:cs typeface="BrowalliaUPC" panose="020B0604020202020204" pitchFamily="34" charset="-34"/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Bell MT" panose="02020503060305020303" pitchFamily="18" charset="0"/>
              <a:cs typeface="BrowalliaUPC" panose="020B0604020202020204" pitchFamily="34" charset="-34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Bell MT" panose="02020503060305020303" pitchFamily="18" charset="0"/>
              <a:cs typeface="Browall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5922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-3828" y="1"/>
            <a:ext cx="9144001" cy="908719"/>
            <a:chOff x="-1" y="0"/>
            <a:chExt cx="9144001" cy="1424785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-1" y="0"/>
              <a:ext cx="9144001" cy="134076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1063" y="1352777"/>
              <a:ext cx="676875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/>
            </a:p>
          </p:txBody>
        </p:sp>
      </p:grpSp>
      <p:sp>
        <p:nvSpPr>
          <p:cNvPr id="5" name="Заголовок 1"/>
          <p:cNvSpPr txBox="1">
            <a:spLocks/>
          </p:cNvSpPr>
          <p:nvPr/>
        </p:nvSpPr>
        <p:spPr>
          <a:xfrm>
            <a:off x="107504" y="188640"/>
            <a:ext cx="8712968" cy="115212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Single-peaked domain</a:t>
            </a:r>
            <a:endParaRPr lang="ru-RU" sz="4000" b="1" dirty="0">
              <a:solidFill>
                <a:schemeClr val="bg1">
                  <a:lumMod val="95000"/>
                </a:schemeClr>
              </a:solidFill>
              <a:cs typeface="BrowalliaUPC" panose="020B0604020202020204" pitchFamily="34" charset="-34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381951" y="4077072"/>
            <a:ext cx="5184576" cy="1371644"/>
            <a:chOff x="933078" y="5195041"/>
            <a:chExt cx="8208912" cy="428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Прямоугольник 6"/>
                <p:cNvSpPr/>
                <p:nvPr/>
              </p:nvSpPr>
              <p:spPr>
                <a:xfrm>
                  <a:off x="933078" y="5242485"/>
                  <a:ext cx="8208912" cy="38069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>
                    <a:defRPr/>
                  </a:pPr>
                  <a:r>
                    <a:rPr lang="en-US" sz="1700" dirty="0" smtClean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Assume that there is an odd number of voters.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7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BrowalliaUPC" panose="020B0604020202020204" pitchFamily="34" charset="-34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BrowalliaUPC" panose="020B0604020202020204" pitchFamily="34" charset="-34"/>
                            </a:rPr>
                            <m:t>𝑓</m:t>
                          </m:r>
                        </m:e>
                        <m:sub>
                          <m:r>
                            <a:rPr lang="en-US" sz="17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BrowalliaUPC" panose="020B0604020202020204" pitchFamily="34" charset="-34"/>
                            </a:rPr>
                            <m:t>𝑚𝑒𝑑𝑖𝑎𝑛</m:t>
                          </m:r>
                        </m:sub>
                      </m:sSub>
                    </m:oMath>
                  </a14:m>
                  <a:r>
                    <a:rPr lang="en-US" sz="1700" dirty="0" smtClean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 outputs the median of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cs typeface="BrowalliaUPC" panose="020B0604020202020204" pitchFamily="34" charset="-34"/>
                        </a:rPr>
                        <m:t>X</m:t>
                      </m:r>
                      <m:r>
                        <a:rPr lang="en-US" sz="16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cs typeface="BrowalliaUPC" panose="020B0604020202020204" pitchFamily="34" charset="-34"/>
                        </a:rPr>
                        <m:t>={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cs typeface="BrowalliaUPC" panose="020B0604020202020204" pitchFamily="34" charset="-34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cs typeface="BrowalliaUPC" panose="020B0604020202020204" pitchFamily="34" charset="-34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cs typeface="BrowalliaUPC" panose="020B0604020202020204" pitchFamily="34" charset="-34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cs typeface="BrowalliaUPC" panose="020B0604020202020204" pitchFamily="34" charset="-34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cs typeface="BrowalliaUPC" panose="020B0604020202020204" pitchFamily="34" charset="-34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cs typeface="BrowalliaUPC" panose="020B0604020202020204" pitchFamily="34" charset="-34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cs typeface="BrowalliaUPC" panose="020B0604020202020204" pitchFamily="34" charset="-34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cs typeface="BrowalliaUPC" panose="020B0604020202020204" pitchFamily="34" charset="-34"/>
                        </a:rPr>
                        <m:t>,..,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cs typeface="BrowalliaUPC" panose="020B0604020202020204" pitchFamily="34" charset="-34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cs typeface="BrowalliaUPC" panose="020B0604020202020204" pitchFamily="34" charset="-34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  <a:cs typeface="BrowalliaUPC" panose="020B0604020202020204" pitchFamily="34" charset="-34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sz="1700" dirty="0" smtClean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}, i.e., such </a:t>
                  </a:r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cs typeface="BrowalliaUPC" panose="020B0604020202020204" pitchFamily="34" charset="-34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cs typeface="BrowalliaUPC" panose="020B0604020202020204" pitchFamily="34" charset="-34"/>
                        </a:rPr>
                        <m:t>∈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cs typeface="BrowalliaUPC" panose="020B0604020202020204" pitchFamily="34" charset="-34"/>
                        </a:rPr>
                        <m:t>𝑋</m:t>
                      </m:r>
                      <m:r>
                        <a:rPr lang="en-US" sz="16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cs typeface="BrowalliaUPC" panose="020B0604020202020204" pitchFamily="34" charset="-34"/>
                        </a:rPr>
                        <m:t> </m:t>
                      </m:r>
                    </m:oMath>
                  </a14:m>
                  <a:r>
                    <a:rPr lang="en-US" sz="1700" dirty="0" smtClean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that the number of points to the left equals to the number of points to the right.</a:t>
                  </a:r>
                </a:p>
              </p:txBody>
            </p:sp>
          </mc:Choice>
          <mc:Fallback xmlns="">
            <p:sp>
              <p:nvSpPr>
                <p:cNvPr id="7" name="Прямоугольник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078" y="5242485"/>
                  <a:ext cx="8208912" cy="38069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824" r="-706" b="-3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Прямоугольник 7"/>
            <p:cNvSpPr/>
            <p:nvPr/>
          </p:nvSpPr>
          <p:spPr>
            <a:xfrm>
              <a:off x="933078" y="5195041"/>
              <a:ext cx="8208912" cy="711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rowalliaUPC" panose="020B0604020202020204" pitchFamily="34" charset="-34"/>
                  <a:cs typeface="BrowalliaUPC" panose="020B0604020202020204" pitchFamily="34" charset="-34"/>
                </a:rPr>
                <a:t>The median rule:</a:t>
              </a:r>
              <a:endPara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BrowalliaUPC" panose="020B0604020202020204" pitchFamily="34" charset="-34"/>
              </a:endParaRPr>
            </a:p>
          </p:txBody>
        </p:sp>
      </p:grpSp>
      <p:sp>
        <p:nvSpPr>
          <p:cNvPr id="9" name="Прямоугольник 8"/>
          <p:cNvSpPr/>
          <p:nvPr/>
        </p:nvSpPr>
        <p:spPr>
          <a:xfrm>
            <a:off x="3817691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724128" y="2924944"/>
            <a:ext cx="36004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Herve Moulin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World-leading scientist in Game Theory, Mechanism Design, Social Choice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Heads our laboratory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6"/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Will read the last three lectures of the 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-3828" y="1225783"/>
                <a:ext cx="5956134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Society votes for a one-dimensional issue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What fraction of a budget to be spent on education?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Where to open a public facility on a long street?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𝑨</m:t>
                    </m:r>
                  </m:oMath>
                </a14:m>
                <a:r>
                  <a:rPr 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 = real numbers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Every voter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 has an ideal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BrowalliaUPC" panose="020B0604020202020204" pitchFamily="34" charset="-34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BrowalliaUPC" panose="020B0604020202020204" pitchFamily="34" charset="-34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BrowalliaUPC" panose="020B0604020202020204" pitchFamily="34" charset="-34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, the peak and prefers the outcome of the rule to be as close as possible his peak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A mechanism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: 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BrowalliaUPC" panose="020B0604020202020204" pitchFamily="34" charset="-34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  <a:cs typeface="BrowalliaUPC" panose="020B0604020202020204" pitchFamily="34" charset="-34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  <a:cs typeface="BrowalliaUPC" panose="020B0604020202020204" pitchFamily="34" charset="-34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  <a:cs typeface="BrowalliaUPC" panose="020B0604020202020204" pitchFamily="34" charset="-34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BrowalliaUPC" panose="020B0604020202020204" pitchFamily="34" charset="-34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  <a:cs typeface="BrowalliaUPC" panose="020B0604020202020204" pitchFamily="34" charset="-34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  <a:cs typeface="BrowalliaUPC" panose="020B0604020202020204" pitchFamily="34" charset="-34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  <a:cs typeface="BrowalliaUPC" panose="020B0604020202020204" pitchFamily="34" charset="-34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BrowalliaUPC" panose="020B0604020202020204" pitchFamily="34" charset="-34"/>
                          </a:rPr>
                          <m:t>,..,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  <a:cs typeface="BrowalliaUPC" panose="020B0604020202020204" pitchFamily="34" charset="-34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  <a:cs typeface="BrowalliaUPC" panose="020B0604020202020204" pitchFamily="34" charset="-34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  <a:cs typeface="BrowalliaUPC" panose="020B0604020202020204" pitchFamily="34" charset="-34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  <a:cs typeface="BrowalliaUPC" panose="020B0604020202020204" pitchFamily="34" charset="-34"/>
                      </a:rPr>
                      <m:t>→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  <a:cs typeface="BrowalliaUPC" panose="020B0604020202020204" pitchFamily="34" charset="-34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 </a:t>
                </a:r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ll MT" panose="02020503060305020303" pitchFamily="18" charset="0"/>
                  <a:cs typeface="BrowalliaUPC" panose="020B0604020202020204" pitchFamily="34" charset="-34"/>
                </a:endParaRPr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28" y="1225783"/>
                <a:ext cx="5956134" cy="2031325"/>
              </a:xfrm>
              <a:prstGeom prst="rect">
                <a:avLst/>
              </a:prstGeom>
              <a:blipFill rotWithShape="1">
                <a:blip r:embed="rId3"/>
                <a:stretch>
                  <a:fillRect l="-819" t="-1502" b="-39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236018"/>
            <a:ext cx="3664647" cy="1570563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731033" y="3501008"/>
            <a:ext cx="5054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ell MT" panose="02020503060305020303" pitchFamily="18" charset="0"/>
                <a:cs typeface="BrowalliaUPC" panose="020B0604020202020204" pitchFamily="34" charset="-34"/>
              </a:rPr>
              <a:t>Guess a strategy-proof mechanism!</a:t>
            </a:r>
            <a:endParaRPr lang="ru-RU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0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899593" y="1268760"/>
            <a:ext cx="7632848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Karlin</a:t>
            </a:r>
            <a:r>
              <a:rPr lang="en-US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, Anna R., and Yuval Peres. </a:t>
            </a:r>
            <a:r>
              <a:rPr lang="en-US" b="1" i="1" dirty="0">
                <a:latin typeface="BrowalliaUPC" panose="020B0604020202020204" pitchFamily="34" charset="-34"/>
                <a:cs typeface="BrowalliaUPC" panose="020B0604020202020204" pitchFamily="34" charset="-34"/>
              </a:rPr>
              <a:t>Game theory, alive</a:t>
            </a:r>
            <a:r>
              <a:rPr lang="en-US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. </a:t>
            </a:r>
            <a:r>
              <a:rPr lang="en-US" dirty="0">
                <a:latin typeface="BrowalliaUPC" panose="020B0604020202020204" pitchFamily="34" charset="-34"/>
                <a:cs typeface="BrowalliaUPC" panose="020B0604020202020204" pitchFamily="34" charset="-34"/>
              </a:rPr>
              <a:t>Vol. 101. American Mathematical Soc., 2017. </a:t>
            </a:r>
            <a:r>
              <a:rPr lang="en-US" dirty="0">
                <a:latin typeface="BrowalliaUPC" panose="020B0604020202020204" pitchFamily="34" charset="-34"/>
                <a:cs typeface="BrowalliaUPC" panose="020B0604020202020204" pitchFamily="34" charset="-34"/>
                <a:hlinkClick r:id="rId2"/>
              </a:rPr>
              <a:t>http://homes.cs.washington.edu/~</a:t>
            </a:r>
            <a:r>
              <a:rPr lang="en-US" dirty="0" smtClean="0">
                <a:latin typeface="BrowalliaUPC" panose="020B0604020202020204" pitchFamily="34" charset="-34"/>
                <a:cs typeface="BrowalliaUPC" panose="020B0604020202020204" pitchFamily="34" charset="-34"/>
                <a:hlinkClick r:id="rId2"/>
              </a:rPr>
              <a:t>karlin/GameTheoryBook.pdf</a:t>
            </a:r>
            <a:endParaRPr lang="en-US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endParaRPr lang="en-US" sz="1400" b="1" dirty="0" smtClean="0">
              <a:cs typeface="BrowalliaUPC" panose="020B0604020202020204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dirty="0" smtClean="0">
                <a:cs typeface="BrowalliaUPC" panose="020B0604020202020204" pitchFamily="34" charset="-34"/>
              </a:rPr>
              <a:t>Николенко</a:t>
            </a:r>
            <a:r>
              <a:rPr lang="ru-RU" sz="1400" b="1" dirty="0">
                <a:cs typeface="BrowalliaUPC" panose="020B0604020202020204" pitchFamily="34" charset="-34"/>
              </a:rPr>
              <a:t>, С. И. (2009). Теория экономических </a:t>
            </a:r>
            <a:r>
              <a:rPr lang="ru-RU" sz="1400" b="1" dirty="0" smtClean="0">
                <a:cs typeface="BrowalliaUPC" panose="020B0604020202020204" pitchFamily="34" charset="-34"/>
              </a:rPr>
              <a:t>механизмов.</a:t>
            </a:r>
            <a:endParaRPr lang="en-US" sz="1400" b="1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r>
              <a:rPr lang="en-US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    Do </a:t>
            </a:r>
            <a:r>
              <a:rPr lang="en-US" dirty="0">
                <a:latin typeface="BrowalliaUPC" panose="020B0604020202020204" pitchFamily="34" charset="-34"/>
                <a:cs typeface="BrowalliaUPC" panose="020B0604020202020204" pitchFamily="34" charset="-34"/>
              </a:rPr>
              <a:t>not look for it on </a:t>
            </a:r>
            <a:r>
              <a:rPr lang="en-US" dirty="0">
                <a:latin typeface="BrowalliaUPC" panose="020B0604020202020204" pitchFamily="34" charset="-34"/>
                <a:cs typeface="BrowalliaUPC" panose="020B0604020202020204" pitchFamily="34" charset="-34"/>
                <a:hlinkClick r:id="rId3"/>
              </a:rPr>
              <a:t>http://gen.lib.rus.ec/</a:t>
            </a:r>
            <a:endParaRPr lang="en-US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Handbook </a:t>
            </a:r>
            <a:r>
              <a:rPr lang="en-US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of Computational Social Choice</a:t>
            </a:r>
            <a:r>
              <a:rPr lang="en-US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.  </a:t>
            </a:r>
            <a:r>
              <a:rPr lang="en-US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Felix </a:t>
            </a:r>
            <a:r>
              <a:rPr lang="en-US" dirty="0">
                <a:latin typeface="BrowalliaUPC" panose="020B0604020202020204" pitchFamily="34" charset="-34"/>
                <a:cs typeface="BrowalliaUPC" panose="020B0604020202020204" pitchFamily="34" charset="-34"/>
              </a:rPr>
              <a:t>Brandt, Vincent </a:t>
            </a:r>
            <a:r>
              <a:rPr lang="en-US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Conitzer</a:t>
            </a:r>
            <a:r>
              <a:rPr lang="en-US" dirty="0">
                <a:latin typeface="BrowalliaUPC" panose="020B0604020202020204" pitchFamily="34" charset="-34"/>
                <a:cs typeface="BrowalliaUPC" panose="020B0604020202020204" pitchFamily="34" charset="-34"/>
              </a:rPr>
              <a:t>, </a:t>
            </a:r>
            <a:r>
              <a:rPr lang="en-US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Ulle</a:t>
            </a:r>
            <a:r>
              <a:rPr lang="en-US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Endriss</a:t>
            </a:r>
            <a:r>
              <a:rPr lang="en-US" dirty="0">
                <a:latin typeface="BrowalliaUPC" panose="020B0604020202020204" pitchFamily="34" charset="-34"/>
                <a:cs typeface="BrowalliaUPC" panose="020B0604020202020204" pitchFamily="34" charset="-34"/>
              </a:rPr>
              <a:t>, </a:t>
            </a:r>
            <a:r>
              <a:rPr lang="en-US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Jérôme</a:t>
            </a:r>
            <a:r>
              <a:rPr lang="en-US" dirty="0">
                <a:latin typeface="BrowalliaUPC" panose="020B0604020202020204" pitchFamily="34" charset="-34"/>
                <a:cs typeface="BrowalliaUPC" panose="020B0604020202020204" pitchFamily="34" charset="-34"/>
              </a:rPr>
              <a:t> Lang, and Ariel D. </a:t>
            </a:r>
            <a:r>
              <a:rPr lang="en-US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Procaccia</a:t>
            </a:r>
            <a:r>
              <a:rPr lang="en-US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. Cambridge </a:t>
            </a:r>
            <a:r>
              <a:rPr lang="en-US" dirty="0">
                <a:latin typeface="BrowalliaUPC" panose="020B0604020202020204" pitchFamily="34" charset="-34"/>
                <a:cs typeface="BrowalliaUPC" panose="020B0604020202020204" pitchFamily="34" charset="-34"/>
              </a:rPr>
              <a:t>University Press, </a:t>
            </a:r>
            <a:r>
              <a:rPr lang="en-US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2016.</a:t>
            </a:r>
            <a:r>
              <a:rPr lang="en-US" dirty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dirty="0" smtClean="0">
                <a:latin typeface="BrowalliaUPC" panose="020B0604020202020204" pitchFamily="34" charset="-34"/>
                <a:cs typeface="BrowalliaUPC" panose="020B0604020202020204" pitchFamily="34" charset="-34"/>
                <a:hlinkClick r:id="rId4"/>
              </a:rPr>
              <a:t>http</a:t>
            </a:r>
            <a:r>
              <a:rPr lang="en-US" dirty="0">
                <a:latin typeface="BrowalliaUPC" panose="020B0604020202020204" pitchFamily="34" charset="-34"/>
                <a:cs typeface="BrowalliaUPC" panose="020B0604020202020204" pitchFamily="34" charset="-34"/>
                <a:hlinkClick r:id="rId4"/>
              </a:rPr>
              <a:t>://</a:t>
            </a:r>
            <a:r>
              <a:rPr lang="en-US" dirty="0" smtClean="0">
                <a:latin typeface="BrowalliaUPC" panose="020B0604020202020204" pitchFamily="34" charset="-34"/>
                <a:cs typeface="BrowalliaUPC" panose="020B0604020202020204" pitchFamily="34" charset="-34"/>
                <a:hlinkClick r:id="rId4"/>
              </a:rPr>
              <a:t>procaccia.info/papers/comsoc.pdf</a:t>
            </a:r>
            <a:endParaRPr lang="en-US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endParaRPr lang="en-US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Moulin</a:t>
            </a:r>
            <a:r>
              <a:rPr lang="en-US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, H. (1991). </a:t>
            </a:r>
            <a:r>
              <a:rPr lang="en-US" b="1" i="1" dirty="0">
                <a:latin typeface="BrowalliaUPC" panose="020B0604020202020204" pitchFamily="34" charset="-34"/>
                <a:cs typeface="BrowalliaUPC" panose="020B0604020202020204" pitchFamily="34" charset="-34"/>
              </a:rPr>
              <a:t>Axioms of cooperative decision making</a:t>
            </a:r>
            <a:r>
              <a:rPr lang="en-US" dirty="0">
                <a:latin typeface="BrowalliaUPC" panose="020B0604020202020204" pitchFamily="34" charset="-34"/>
                <a:cs typeface="BrowalliaUPC" panose="020B0604020202020204" pitchFamily="34" charset="-34"/>
              </a:rPr>
              <a:t> (No. 15). Cambridge university </a:t>
            </a:r>
            <a:r>
              <a:rPr lang="en-US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press. </a:t>
            </a:r>
          </a:p>
          <a:p>
            <a:pPr lvl="1"/>
            <a:r>
              <a:rPr lang="en-US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Do </a:t>
            </a:r>
            <a:r>
              <a:rPr lang="en-US" dirty="0">
                <a:latin typeface="BrowalliaUPC" panose="020B0604020202020204" pitchFamily="34" charset="-34"/>
                <a:cs typeface="BrowalliaUPC" panose="020B0604020202020204" pitchFamily="34" charset="-34"/>
              </a:rPr>
              <a:t>not look for it on </a:t>
            </a:r>
            <a:r>
              <a:rPr lang="en-US" dirty="0">
                <a:latin typeface="BrowalliaUPC" panose="020B0604020202020204" pitchFamily="34" charset="-34"/>
                <a:cs typeface="BrowalliaUPC" panose="020B0604020202020204" pitchFamily="34" charset="-34"/>
                <a:hlinkClick r:id="rId3"/>
              </a:rPr>
              <a:t>http://gen.lib.rus.ec/</a:t>
            </a:r>
            <a:endParaRPr lang="en-US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r>
              <a:rPr lang="en-US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</a:p>
          <a:p>
            <a:r>
              <a:rPr lang="en-US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Voting mechanisms online:</a:t>
            </a:r>
            <a:r>
              <a:rPr lang="en-US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Pnyx</a:t>
            </a:r>
            <a:r>
              <a:rPr lang="en-US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(</a:t>
            </a:r>
            <a:r>
              <a:rPr lang="en-US" dirty="0" err="1">
                <a:latin typeface="BrowalliaUPC" panose="020B0604020202020204" pitchFamily="34" charset="-34"/>
                <a:cs typeface="BrowalliaUPC" panose="020B0604020202020204" pitchFamily="34" charset="-34"/>
              </a:rPr>
              <a:t>Technische</a:t>
            </a:r>
            <a:r>
              <a:rPr lang="en-US" dirty="0">
                <a:latin typeface="BrowalliaUPC" panose="020B0604020202020204" pitchFamily="34" charset="-34"/>
                <a:cs typeface="BrowalliaUPC" panose="020B0604020202020204" pitchFamily="34" charset="-34"/>
              </a:rPr>
              <a:t> Universität </a:t>
            </a:r>
            <a:r>
              <a:rPr lang="en-US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München</a:t>
            </a:r>
            <a:r>
              <a:rPr lang="en-US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): </a:t>
            </a:r>
            <a:r>
              <a:rPr lang="en-US" dirty="0">
                <a:latin typeface="BrowalliaUPC" panose="020B0604020202020204" pitchFamily="34" charset="-34"/>
                <a:cs typeface="BrowalliaUPC" panose="020B0604020202020204" pitchFamily="34" charset="-34"/>
                <a:hlinkClick r:id="rId5"/>
              </a:rPr>
              <a:t>https://pnyx.dss.in.tum.de/</a:t>
            </a:r>
            <a:endParaRPr lang="en-US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RoboVote</a:t>
            </a:r>
            <a:r>
              <a:rPr lang="en-US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(Carnegie Mellon): </a:t>
            </a:r>
            <a:r>
              <a:rPr lang="en-US" dirty="0">
                <a:latin typeface="BrowalliaUPC" panose="020B0604020202020204" pitchFamily="34" charset="-34"/>
                <a:cs typeface="BrowalliaUPC" panose="020B0604020202020204" pitchFamily="34" charset="-34"/>
                <a:hlinkClick r:id="rId6"/>
              </a:rPr>
              <a:t>http://www.robovote.org</a:t>
            </a:r>
            <a:r>
              <a:rPr lang="en-US" dirty="0" smtClean="0">
                <a:latin typeface="BrowalliaUPC" panose="020B0604020202020204" pitchFamily="34" charset="-34"/>
                <a:cs typeface="BrowalliaUPC" panose="020B0604020202020204" pitchFamily="34" charset="-34"/>
                <a:hlinkClick r:id="rId6"/>
              </a:rPr>
              <a:t>/</a:t>
            </a:r>
            <a:endParaRPr lang="en-US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endParaRPr lang="en-US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endParaRPr lang="en-US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-3828" y="1"/>
            <a:ext cx="9144001" cy="1052736"/>
            <a:chOff x="-1" y="0"/>
            <a:chExt cx="9144001" cy="1424785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-1" y="0"/>
              <a:ext cx="9144001" cy="134076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1063" y="1352777"/>
              <a:ext cx="676875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/>
            </a:p>
          </p:txBody>
        </p:sp>
      </p:grpSp>
      <p:sp>
        <p:nvSpPr>
          <p:cNvPr id="19" name="Заголовок 1"/>
          <p:cNvSpPr txBox="1">
            <a:spLocks/>
          </p:cNvSpPr>
          <p:nvPr/>
        </p:nvSpPr>
        <p:spPr>
          <a:xfrm>
            <a:off x="107504" y="188640"/>
            <a:ext cx="8712968" cy="115212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Useful links</a:t>
            </a:r>
            <a:endParaRPr lang="ru-RU" sz="4000" b="1" dirty="0">
              <a:solidFill>
                <a:schemeClr val="bg1">
                  <a:lumMod val="95000"/>
                </a:schemeClr>
              </a:solidFill>
              <a:cs typeface="BrowalliaUPC" panose="020B0604020202020204" pitchFamily="34" charset="-34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357823" y="5823852"/>
            <a:ext cx="44053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Fedor</a:t>
            </a:r>
            <a:r>
              <a:rPr lang="en-US" sz="24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2400" b="1" dirty="0" err="1" smtClean="0">
                <a:latin typeface="BrowalliaUPC" panose="020B0604020202020204" pitchFamily="34" charset="-34"/>
                <a:cs typeface="BrowalliaUPC" panose="020B0604020202020204" pitchFamily="34" charset="-34"/>
              </a:rPr>
              <a:t>Sandomirskiy</a:t>
            </a:r>
            <a:r>
              <a:rPr lang="en-US" sz="24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, </a:t>
            </a:r>
            <a:r>
              <a:rPr lang="en-US" sz="2400" dirty="0" smtClean="0">
                <a:latin typeface="BrowalliaUPC" panose="020B0604020202020204" pitchFamily="34" charset="-34"/>
                <a:cs typeface="BrowalliaUPC" panose="020B0604020202020204" pitchFamily="34" charset="-34"/>
                <a:hlinkClick r:id="rId7"/>
              </a:rPr>
              <a:t>fsandomirskiy@hse.ru</a:t>
            </a:r>
            <a:endParaRPr lang="en-US" sz="2400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r>
              <a:rPr lang="en-US" sz="24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Room 404, office hours: Thursday 12-13 PM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5445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-3828" y="0"/>
            <a:ext cx="9144001" cy="1424785"/>
            <a:chOff x="-1" y="0"/>
            <a:chExt cx="9144001" cy="1424785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-1" y="0"/>
              <a:ext cx="9144001" cy="134076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1063" y="1352777"/>
              <a:ext cx="676875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188640"/>
            <a:ext cx="7630616" cy="1152129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 smtClean="0">
                <a:solidFill>
                  <a:schemeClr val="bg1">
                    <a:lumMod val="9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What is MD?</a:t>
            </a:r>
            <a:endParaRPr lang="ru-RU" sz="6600" b="1" dirty="0">
              <a:solidFill>
                <a:schemeClr val="bg1">
                  <a:lumMod val="95000"/>
                </a:schemeClr>
              </a:solidFill>
              <a:cs typeface="BrowalliaUPC" panose="020B0604020202020204" pitchFamily="34" charset="-34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1628800"/>
            <a:ext cx="7776864" cy="4968552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Game theory</a:t>
            </a:r>
          </a:p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Rules of interaction (institutional environment) are given. What would be the outcome?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Mechanism Design</a:t>
            </a:r>
          </a:p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Inverse problem: How to design the rules to achieve the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desired outcome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? </a:t>
            </a:r>
          </a:p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Applications: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1990s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: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Auctions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2000s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: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Large centralized markets (job markets, school choice)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2010s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: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Mechanisms on micro-level (allocation of resources or tasks)</a:t>
            </a:r>
          </a:p>
          <a:p>
            <a:pPr algn="l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4539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-3828" y="0"/>
            <a:ext cx="9144001" cy="1424785"/>
            <a:chOff x="-1" y="0"/>
            <a:chExt cx="9144001" cy="1424785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-1" y="0"/>
              <a:ext cx="9144001" cy="134076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1063" y="1352777"/>
              <a:ext cx="676875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188640"/>
            <a:ext cx="8712968" cy="1152129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 smtClean="0">
                <a:solidFill>
                  <a:schemeClr val="bg1">
                    <a:lumMod val="9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Goals of designer. Examples:</a:t>
            </a:r>
            <a:endParaRPr lang="ru-RU" sz="5400" b="1" dirty="0">
              <a:solidFill>
                <a:schemeClr val="bg1">
                  <a:lumMod val="95000"/>
                </a:schemeClr>
              </a:solidFill>
              <a:cs typeface="BrowalliaUPC" panose="020B0604020202020204" pitchFamily="34" charset="-34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1628800"/>
            <a:ext cx="8640960" cy="3312368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Economic efficiency</a:t>
            </a:r>
          </a:p>
          <a:p>
            <a:pPr lvl="2"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r optimizing a numerical objective (revenue, social welfare)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Fairness</a:t>
            </a:r>
          </a:p>
          <a:p>
            <a:pPr algn="l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	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providing all agents equal opportunities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Robustness with respect to strategic behavior of agents</a:t>
            </a:r>
          </a:p>
          <a:p>
            <a:pPr algn="l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	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aka strategy-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proofness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, incentive compatibility, non-manipulability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611560" y="5085185"/>
            <a:ext cx="7920880" cy="1080119"/>
            <a:chOff x="611560" y="5085185"/>
            <a:chExt cx="7920880" cy="151216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611560" y="5085185"/>
              <a:ext cx="7920880" cy="15121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endParaRPr>
            </a:p>
            <a:p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rowalliaUPC" panose="020B0604020202020204" pitchFamily="34" charset="-34"/>
                  <a:cs typeface="BrowalliaUPC" panose="020B0604020202020204" pitchFamily="34" charset="-34"/>
                </a:rPr>
                <a:t>The goals are incompatible</a:t>
              </a: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611560" y="5085185"/>
              <a:ext cx="7920880" cy="5040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rowalliaUPC" panose="020B0604020202020204" pitchFamily="34" charset="-34"/>
                  <a:cs typeface="BrowalliaUPC" panose="020B0604020202020204" pitchFamily="34" charset="-34"/>
                </a:rPr>
                <a:t>Usually:</a:t>
              </a:r>
              <a:endPara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BrowalliaUPC" panose="020B0604020202020204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121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27584" y="1340768"/>
            <a:ext cx="7630616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Social choice</a:t>
            </a:r>
            <a:endParaRPr lang="ru-RU" sz="7200" b="1" dirty="0">
              <a:solidFill>
                <a:schemeClr val="tx1">
                  <a:lumMod val="75000"/>
                  <a:lumOff val="25000"/>
                </a:schemeClr>
              </a:solidFill>
              <a:cs typeface="BrowalliaUPC" panose="020B0604020202020204" pitchFamily="34" charset="-34"/>
            </a:endParaRPr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4572000" y="2811711"/>
            <a:ext cx="2520280" cy="100811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aka voting</a:t>
            </a:r>
            <a:endParaRPr lang="ru-RU" sz="4800" b="1" dirty="0">
              <a:solidFill>
                <a:schemeClr val="tx1">
                  <a:lumMod val="75000"/>
                  <a:lumOff val="25000"/>
                </a:schemeClr>
              </a:solidFill>
              <a:cs typeface="BrowalliaUPC" panose="020B0604020202020204" pitchFamily="34" charset="-34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99592" y="2564904"/>
            <a:ext cx="6768752" cy="7200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45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-3828" y="1"/>
            <a:ext cx="9144001" cy="1052735"/>
            <a:chOff x="-1" y="0"/>
            <a:chExt cx="9144001" cy="1424785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-1" y="0"/>
              <a:ext cx="9144001" cy="134076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1063" y="1352777"/>
              <a:ext cx="676875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/>
            </a:p>
          </p:txBody>
        </p:sp>
      </p:grpSp>
      <p:sp>
        <p:nvSpPr>
          <p:cNvPr id="5" name="Заголовок 1"/>
          <p:cNvSpPr txBox="1">
            <a:spLocks/>
          </p:cNvSpPr>
          <p:nvPr/>
        </p:nvSpPr>
        <p:spPr>
          <a:xfrm>
            <a:off x="107504" y="188640"/>
            <a:ext cx="8712968" cy="115212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 smtClean="0">
                <a:solidFill>
                  <a:schemeClr val="bg1">
                    <a:lumMod val="9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Why is voting relevant to our course?</a:t>
            </a:r>
            <a:endParaRPr lang="ru-RU" sz="5400" b="1" dirty="0">
              <a:solidFill>
                <a:schemeClr val="bg1">
                  <a:lumMod val="95000"/>
                </a:schemeClr>
              </a:solidFill>
              <a:cs typeface="BrowalliaUPC" panose="020B0604020202020204" pitchFamily="34" charset="-34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323528" y="1628800"/>
            <a:ext cx="8640960" cy="43924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Basic democratic procedure.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Interesting by itself</a:t>
            </a:r>
          </a:p>
          <a:p>
            <a:pPr marL="457200" indent="-457200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The most general problem of MD: </a:t>
            </a:r>
            <a:r>
              <a:rPr lang="en-US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preference aggregation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Agents have preferences on possible outcomes of a mechanism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A mechanism selects an outcome taking preferences into account </a:t>
            </a:r>
          </a:p>
          <a:p>
            <a:pPr marL="457200" lvl="1" indent="0">
              <a:buNone/>
            </a:pP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marL="457200" lvl="1" indent="0">
              <a:buNone/>
            </a:pP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Example: 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job markets: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outcome=(matching between employees and employers)  </a:t>
            </a:r>
          </a:p>
          <a:p>
            <a:pPr marL="457200" lvl="1" indent="0">
              <a:buNone/>
            </a:pPr>
            <a:r>
              <a:rPr lang="en-US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auctions: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outcome=(who gets the good; specification of payments)</a:t>
            </a:r>
          </a:p>
        </p:txBody>
      </p:sp>
    </p:spTree>
    <p:extLst>
      <p:ext uri="{BB962C8B-B14F-4D97-AF65-F5344CB8AC3E}">
        <p14:creationId xmlns:p14="http://schemas.microsoft.com/office/powerpoint/2010/main" val="3824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-3828" y="1"/>
            <a:ext cx="9144001" cy="980727"/>
            <a:chOff x="-1" y="0"/>
            <a:chExt cx="9144001" cy="1424785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-1" y="0"/>
              <a:ext cx="9144001" cy="134076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1063" y="1352777"/>
              <a:ext cx="676875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/>
            </a:p>
          </p:txBody>
        </p:sp>
      </p:grpSp>
      <p:sp>
        <p:nvSpPr>
          <p:cNvPr id="5" name="Заголовок 1"/>
          <p:cNvSpPr txBox="1">
            <a:spLocks/>
          </p:cNvSpPr>
          <p:nvPr/>
        </p:nvSpPr>
        <p:spPr>
          <a:xfrm>
            <a:off x="113201" y="61418"/>
            <a:ext cx="8712968" cy="115212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 smtClean="0">
                <a:solidFill>
                  <a:schemeClr val="bg1">
                    <a:lumMod val="9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The model</a:t>
            </a:r>
            <a:endParaRPr lang="ru-RU" sz="5400" b="1" dirty="0">
              <a:solidFill>
                <a:schemeClr val="bg1">
                  <a:lumMod val="95000"/>
                </a:schemeClr>
              </a:solidFill>
              <a:cs typeface="BrowalliaUPC" panose="020B0604020202020204" pitchFamily="34" charset="-3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одзаголовок 2"/>
              <p:cNvSpPr txBox="1">
                <a:spLocks/>
              </p:cNvSpPr>
              <p:nvPr/>
            </p:nvSpPr>
            <p:spPr>
              <a:xfrm>
                <a:off x="355704" y="1340768"/>
                <a:ext cx="8424936" cy="223224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/>
                <a14:m>
                  <m:oMath xmlns:m="http://schemas.openxmlformats.org/officeDocument/2006/math">
                    <m:r>
                      <a:rPr lang="en-US" sz="19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𝑵</m:t>
                    </m:r>
                    <m:r>
                      <a:rPr lang="en-US" sz="19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={</m:t>
                    </m:r>
                    <m:r>
                      <a:rPr lang="en-US" sz="19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𝟏</m:t>
                    </m:r>
                    <m:r>
                      <a:rPr lang="en-US" sz="19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,</m:t>
                    </m:r>
                    <m:r>
                      <a:rPr lang="en-US" sz="19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𝟐</m:t>
                    </m:r>
                    <m:r>
                      <a:rPr lang="en-US" sz="19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,..</m:t>
                    </m:r>
                    <m:r>
                      <a:rPr lang="en-US" sz="19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𝒏</m:t>
                    </m:r>
                    <m:r>
                      <a:rPr lang="en-US" sz="19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}</m:t>
                    </m:r>
                  </m:oMath>
                </a14:m>
                <a:r>
                  <a:rPr lang="en-US" sz="19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  :	</a:t>
                </a:r>
                <a:r>
                  <a:rPr lang="en-US" sz="1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a finite set of agents (voters)</a:t>
                </a:r>
              </a:p>
              <a:p>
                <a:pPr marL="457200" indent="-457200"/>
                <a14:m>
                  <m:oMath xmlns:m="http://schemas.openxmlformats.org/officeDocument/2006/math">
                    <m:r>
                      <a:rPr lang="en-US" sz="19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𝑨</m:t>
                    </m:r>
                    <m:r>
                      <a:rPr lang="en-US" sz="19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={</m:t>
                    </m:r>
                    <m:r>
                      <a:rPr lang="en-US" sz="19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𝒂</m:t>
                    </m:r>
                    <m:r>
                      <a:rPr lang="en-US" sz="19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,</m:t>
                    </m:r>
                    <m:r>
                      <a:rPr lang="en-US" sz="19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𝒃</m:t>
                    </m:r>
                    <m:r>
                      <a:rPr lang="en-US" sz="19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,</m:t>
                    </m:r>
                    <m:r>
                      <a:rPr lang="en-US" sz="19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𝒄</m:t>
                    </m:r>
                    <m:r>
                      <a:rPr lang="en-US" sz="19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..}</m:t>
                    </m:r>
                  </m:oMath>
                </a14:m>
                <a:r>
                  <a:rPr lang="en-US" sz="19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   :  	</a:t>
                </a:r>
                <a:r>
                  <a:rPr lang="en-US" sz="1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a finite set of alternatives (candidates):</a:t>
                </a:r>
              </a:p>
              <a:p>
                <a:pPr marL="457200" indent="-457200"/>
                <a:r>
                  <a:rPr lang="en-US" sz="1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ea typeface="Cambria Math"/>
                    <a:cs typeface="BrowalliaUPC" panose="020B0604020202020204" pitchFamily="34" charset="-34"/>
                  </a:rPr>
                  <a:t>Each voter </a:t>
                </a:r>
                <a14:m>
                  <m:oMath xmlns:m="http://schemas.openxmlformats.org/officeDocument/2006/math">
                    <m:r>
                      <a:rPr lang="en-US" sz="19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  <a:cs typeface="BrowalliaUPC" panose="020B0604020202020204" pitchFamily="34" charset="-34"/>
                      </a:rPr>
                      <m:t>𝑖</m:t>
                    </m:r>
                    <m:r>
                      <a:rPr lang="en-US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  <a:cs typeface="BrowalliaUPC" panose="020B0604020202020204" pitchFamily="34" charset="-34"/>
                      </a:rPr>
                      <m:t>∈</m:t>
                    </m:r>
                    <m:r>
                      <a:rPr lang="en-US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  <a:cs typeface="BrowalliaUPC" panose="020B0604020202020204" pitchFamily="34" charset="-34"/>
                      </a:rPr>
                      <m:t>𝑁</m:t>
                    </m:r>
                  </m:oMath>
                </a14:m>
                <a:r>
                  <a:rPr lang="en-US" sz="1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ea typeface="Cambria Math"/>
                    <a:cs typeface="BrowalliaUPC" panose="020B0604020202020204" pitchFamily="34" charset="-34"/>
                  </a:rPr>
                  <a:t> </a:t>
                </a:r>
                <a:r>
                  <a:rPr lang="en-US" sz="1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ea typeface="Cambria Math"/>
                    <a:cs typeface="BrowalliaUPC" panose="020B0604020202020204" pitchFamily="34" charset="-34"/>
                  </a:rPr>
                  <a:t>ranks alternatives from the best to the worst</a:t>
                </a:r>
              </a:p>
              <a:p>
                <a:pPr marL="0" indent="0">
                  <a:buNone/>
                </a:pPr>
                <a:r>
                  <a:rPr lang="en-US" sz="19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ea typeface="Cambria Math"/>
                    <a:cs typeface="BrowalliaUPC" panose="020B0604020202020204" pitchFamily="34" charset="-34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/>
                            <a:cs typeface="BrowalliaUPC" panose="020B0604020202020204" pitchFamily="34" charset="-34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/>
                            <a:cs typeface="BrowalliaUPC" panose="020B0604020202020204" pitchFamily="34" charset="-34"/>
                          </a:rPr>
                          <m:t>≻</m:t>
                        </m:r>
                      </m:e>
                      <m:sub>
                        <m:r>
                          <a:rPr lang="en-US" sz="19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/>
                            <a:cs typeface="BrowalliaUPC" panose="020B0604020202020204" pitchFamily="34" charset="-34"/>
                          </a:rPr>
                          <m:t>𝒊</m:t>
                        </m:r>
                      </m:sub>
                    </m:sSub>
                    <m:r>
                      <a:rPr lang="en-US" sz="19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  <a:cs typeface="BrowalliaUPC" panose="020B0604020202020204" pitchFamily="34" charset="-34"/>
                      </a:rPr>
                      <m:t> </m:t>
                    </m:r>
                  </m:oMath>
                </a14:m>
                <a:r>
                  <a:rPr lang="en-US" sz="19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: 	</a:t>
                </a:r>
                <a:r>
                  <a:rPr lang="en-US" sz="1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ranking of  voter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  <a:cs typeface="BrowalliaUPC" panose="020B0604020202020204" pitchFamily="34" charset="-34"/>
                      </a:rPr>
                      <m:t>𝑖</m:t>
                    </m:r>
                  </m:oMath>
                </a14:m>
                <a:r>
                  <a:rPr lang="en-US" sz="1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ea typeface="Cambria Math"/>
                    <a:cs typeface="BrowalliaUPC" panose="020B0604020202020204" pitchFamily="34" charset="-34"/>
                  </a:rPr>
                  <a:t> (his ballot)</a:t>
                </a:r>
              </a:p>
              <a:p>
                <a:pPr marL="0" lvl="1" indent="0">
                  <a:buNone/>
                </a:pPr>
                <a:r>
                  <a:rPr lang="en-US" sz="19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	Interpretation: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/>
                            <a:cs typeface="BrowalliaUPC" panose="020B0604020202020204" pitchFamily="34" charset="-34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/>
                            <a:cs typeface="BrowalliaUPC" panose="020B0604020202020204" pitchFamily="34" charset="-34"/>
                          </a:rPr>
                          <m:t>𝑎</m:t>
                        </m:r>
                        <m:r>
                          <a:rPr lang="en-US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/>
                            <a:cs typeface="BrowalliaUPC" panose="020B0604020202020204" pitchFamily="34" charset="-34"/>
                          </a:rPr>
                          <m:t>≻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/>
                            <a:cs typeface="BrowalliaUPC" panose="020B0604020202020204" pitchFamily="34" charset="-34"/>
                          </a:rPr>
                          <m:t>𝑖</m:t>
                        </m:r>
                      </m:sub>
                    </m:sSub>
                    <m:r>
                      <a:rPr lang="en-US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  <a:cs typeface="BrowalliaUPC" panose="020B0604020202020204" pitchFamily="34" charset="-34"/>
                      </a:rPr>
                      <m:t>𝑏</m:t>
                    </m:r>
                  </m:oMath>
                </a14:m>
                <a:r>
                  <a:rPr lang="en-US" sz="1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 means voter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𝑖</m:t>
                    </m:r>
                  </m:oMath>
                </a14:m>
                <a:r>
                  <a:rPr lang="en-US" sz="1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 strictly prefers alternative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𝑎</m:t>
                    </m:r>
                  </m:oMath>
                </a14:m>
                <a:r>
                  <a:rPr lang="en-US" sz="1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BrowalliaUPC" panose="020B0604020202020204" pitchFamily="34" charset="-34"/>
                      </a:rPr>
                      <m:t>𝑏</m:t>
                    </m:r>
                  </m:oMath>
                </a14:m>
                <a:r>
                  <a:rPr lang="en-US" sz="1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cs typeface="BrowalliaUPC" panose="020B0604020202020204" pitchFamily="34" charset="-34"/>
                  </a:rPr>
                  <a:t> </a:t>
                </a:r>
                <a:endParaRPr lang="en-US" sz="1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ll MT" panose="02020503060305020303" pitchFamily="18" charset="0"/>
                  <a:cs typeface="BrowalliaUPC" panose="020B0604020202020204" pitchFamily="34" charset="-34"/>
                </a:endParaRPr>
              </a:p>
              <a:p>
                <a:pPr marL="457200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BrowalliaUPC" panose="020B0604020202020204" pitchFamily="34" charset="-34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BrowalliaUPC" panose="020B0604020202020204" pitchFamily="34" charset="-34"/>
                          </a:rPr>
                          <m:t>(</m:t>
                        </m:r>
                        <m:sSub>
                          <m:sSubPr>
                            <m:ctrlPr>
                              <a:rPr lang="en-US" sz="19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BrowalliaUPC" panose="020B0604020202020204" pitchFamily="34" charset="-34"/>
                              </a:rPr>
                            </m:ctrlPr>
                          </m:sSubPr>
                          <m:e>
                            <m:r>
                              <a:rPr lang="en-US" sz="19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BrowalliaUPC" panose="020B0604020202020204" pitchFamily="34" charset="-34"/>
                              </a:rPr>
                              <m:t>≻</m:t>
                            </m:r>
                          </m:e>
                          <m:sub>
                            <m:r>
                              <a:rPr lang="en-US" sz="1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BrowalliaUPC" panose="020B0604020202020204" pitchFamily="34" charset="-34"/>
                              </a:rPr>
                              <m:t>𝑖</m:t>
                            </m:r>
                          </m:sub>
                        </m:sSub>
                        <m:r>
                          <a:rPr lang="en-US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BrowalliaUPC" panose="020B0604020202020204" pitchFamily="34" charset="-34"/>
                          </a:rPr>
                          <m:t>)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cs typeface="BrowalliaUPC" panose="020B0604020202020204" pitchFamily="34" charset="-34"/>
                          </a:rPr>
                          <m:t>𝑖</m:t>
                        </m:r>
                        <m:r>
                          <a:rPr lang="en-US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/>
                            <a:cs typeface="BrowalliaUPC" panose="020B0604020202020204" pitchFamily="34" charset="-34"/>
                          </a:rPr>
                          <m:t>∈</m:t>
                        </m:r>
                        <m:r>
                          <a:rPr lang="en-US" sz="19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Cambria Math"/>
                            <a:cs typeface="BrowalliaUPC" panose="020B0604020202020204" pitchFamily="34" charset="-34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19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ea typeface="Cambria Math"/>
                    <a:cs typeface="BrowalliaUPC" panose="020B0604020202020204" pitchFamily="34" charset="-34"/>
                  </a:rPr>
                  <a:t>:	</a:t>
                </a:r>
                <a:r>
                  <a:rPr lang="en-US" sz="1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0"/>
                    <a:ea typeface="Cambria Math"/>
                    <a:cs typeface="BrowalliaUPC" panose="020B0604020202020204" pitchFamily="34" charset="-34"/>
                  </a:rPr>
                  <a:t>a profile of preferences (collection of all ballots) </a:t>
                </a:r>
              </a:p>
            </p:txBody>
          </p:sp>
        </mc:Choice>
        <mc:Fallback>
          <p:sp>
            <p:nvSpPr>
              <p:cNvPr id="6" name="Подзаголовок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04" y="1340768"/>
                <a:ext cx="8424936" cy="2232248"/>
              </a:xfrm>
              <a:prstGeom prst="rect">
                <a:avLst/>
              </a:prstGeom>
              <a:blipFill rotWithShape="1">
                <a:blip r:embed="rId2"/>
                <a:stretch>
                  <a:fillRect l="-507" t="-16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Группа 6"/>
          <p:cNvGrpSpPr/>
          <p:nvPr/>
        </p:nvGrpSpPr>
        <p:grpSpPr>
          <a:xfrm>
            <a:off x="395536" y="4025783"/>
            <a:ext cx="5328592" cy="1347433"/>
            <a:chOff x="611560" y="5301210"/>
            <a:chExt cx="8208912" cy="7408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Прямоугольник 7"/>
                <p:cNvSpPr/>
                <p:nvPr/>
              </p:nvSpPr>
              <p:spPr>
                <a:xfrm>
                  <a:off x="611560" y="5471276"/>
                  <a:ext cx="8208912" cy="5708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b="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lt"/>
                      <a:cs typeface="BrowalliaUPC" panose="020B0604020202020204" pitchFamily="34" charset="-34"/>
                    </a:rPr>
                    <a:t>A function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cs typeface="BrowalliaUPC" panose="020B0604020202020204" pitchFamily="34" charset="-34"/>
                        </a:rPr>
                        <m:t>𝑓</m:t>
                      </m:r>
                    </m:oMath>
                  </a14:m>
                  <a:r>
                    <a:rPr lang="en-US" b="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lt"/>
                      <a:cs typeface="BrowalliaUPC" panose="020B0604020202020204" pitchFamily="34" charset="-34"/>
                    </a:rPr>
                    <a:t> that assigns a winning alternative to any preference profile.</a:t>
                  </a:r>
                  <a:endPara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BrowalliaUPC" panose="020B0604020202020204" pitchFamily="34" charset="-34"/>
                  </a:endParaRPr>
                </a:p>
              </p:txBody>
            </p:sp>
          </mc:Choice>
          <mc:Fallback xmlns="">
            <p:sp>
              <p:nvSpPr>
                <p:cNvPr id="8" name="Прямоугольник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60" y="5471276"/>
                  <a:ext cx="8208912" cy="57080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0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Прямоугольник 8"/>
            <p:cNvSpPr/>
            <p:nvPr/>
          </p:nvSpPr>
          <p:spPr>
            <a:xfrm>
              <a:off x="611560" y="5301210"/>
              <a:ext cx="8208912" cy="2920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rowalliaUPC" panose="020B0604020202020204" pitchFamily="34" charset="-34"/>
                  <a:cs typeface="BrowalliaUPC" panose="020B0604020202020204" pitchFamily="34" charset="-34"/>
                </a:rPr>
                <a:t>Direct mechanism </a:t>
              </a:r>
              <a:r>
                <a:rPr 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rowalliaUPC" panose="020B0604020202020204" pitchFamily="34" charset="-34"/>
                  <a:cs typeface="BrowalliaUPC" panose="020B0604020202020204" pitchFamily="34" charset="-34"/>
                </a:rPr>
                <a:t>aka social choice function </a:t>
              </a:r>
              <a:endPara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rowalliaUPC" panose="020B0604020202020204" pitchFamily="34" charset="-34"/>
              </a:endParaRPr>
            </a:p>
          </p:txBody>
        </p:sp>
      </p:grp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295853"/>
              </p:ext>
            </p:extLst>
          </p:nvPr>
        </p:nvGraphicFramePr>
        <p:xfrm>
          <a:off x="6674026" y="3838168"/>
          <a:ext cx="1224136" cy="14630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12068"/>
                <a:gridCol w="612068"/>
              </a:tblGrid>
              <a:tr h="34203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42038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2038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2038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5949595" y="4283522"/>
                <a:ext cx="67749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cs typeface="BrowalliaUPC" panose="020B0604020202020204" pitchFamily="34" charset="-34"/>
                        </a:rPr>
                        <m:t>𝑓</m:t>
                      </m:r>
                      <m:r>
                        <a:rPr lang="en-US" sz="3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cs typeface="BrowalliaUPC" panose="020B0604020202020204" pitchFamily="34" charset="-34"/>
                        </a:rPr>
                        <m:t>: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95" y="4283522"/>
                <a:ext cx="677493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7821803" y="4221968"/>
                <a:ext cx="785793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400" i="1" smtClean="0">
                          <a:latin typeface="Cambria Math"/>
                          <a:ea typeface="Cambria Math"/>
                        </a:rPr>
                        <m:t>→</m:t>
                      </m:r>
                    </m:oMath>
                  </m:oMathPara>
                </a14:m>
                <a:endParaRPr lang="ru-RU" sz="4400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803" y="4221968"/>
                <a:ext cx="785793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320117"/>
              </p:ext>
            </p:extLst>
          </p:nvPr>
        </p:nvGraphicFramePr>
        <p:xfrm>
          <a:off x="8469875" y="4423808"/>
          <a:ext cx="612068" cy="36576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12068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31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927609" y="2599673"/>
            <a:ext cx="4248472" cy="64807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Examples of voting rules</a:t>
            </a:r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  <a:cs typeface="BrowalliaUPC" panose="020B0604020202020204" pitchFamily="34" charset="-34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971600" y="3247745"/>
            <a:ext cx="4536504" cy="7200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693012" y="3214717"/>
            <a:ext cx="5055452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and difficulties of the theory</a:t>
            </a:r>
            <a:endParaRPr lang="ru-RU" sz="4100" dirty="0"/>
          </a:p>
        </p:txBody>
      </p:sp>
    </p:spTree>
    <p:extLst>
      <p:ext uri="{BB962C8B-B14F-4D97-AF65-F5344CB8AC3E}">
        <p14:creationId xmlns:p14="http://schemas.microsoft.com/office/powerpoint/2010/main" val="332002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937" y="1052737"/>
            <a:ext cx="2271487" cy="2806272"/>
          </a:xfrm>
          <a:prstGeom prst="rect">
            <a:avLst/>
          </a:prstGeom>
        </p:spPr>
      </p:pic>
      <p:grpSp>
        <p:nvGrpSpPr>
          <p:cNvPr id="2" name="Группа 1"/>
          <p:cNvGrpSpPr/>
          <p:nvPr/>
        </p:nvGrpSpPr>
        <p:grpSpPr>
          <a:xfrm>
            <a:off x="-3828" y="1"/>
            <a:ext cx="9144001" cy="1052736"/>
            <a:chOff x="-1" y="0"/>
            <a:chExt cx="9144001" cy="1424785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-1" y="0"/>
              <a:ext cx="9144001" cy="134076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1063" y="1352777"/>
              <a:ext cx="676875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/>
            </a:p>
          </p:txBody>
        </p:sp>
      </p:grpSp>
      <p:sp>
        <p:nvSpPr>
          <p:cNvPr id="5" name="Заголовок 1"/>
          <p:cNvSpPr txBox="1">
            <a:spLocks/>
          </p:cNvSpPr>
          <p:nvPr/>
        </p:nvSpPr>
        <p:spPr>
          <a:xfrm>
            <a:off x="107504" y="188640"/>
            <a:ext cx="8712968" cy="115212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Example 1: the majority rule</a:t>
            </a:r>
            <a:endParaRPr lang="ru-RU" sz="4000" b="1" dirty="0">
              <a:solidFill>
                <a:schemeClr val="bg1">
                  <a:lumMod val="95000"/>
                </a:schemeClr>
              </a:solidFill>
              <a:cs typeface="BrowalliaUPC" panose="020B0604020202020204" pitchFamily="34" charset="-34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3381612" y="1340769"/>
            <a:ext cx="8640960" cy="182091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Marquis de </a:t>
            </a:r>
            <a:r>
              <a:rPr lang="en-US" sz="2000" b="1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Condorcet </a:t>
            </a:r>
            <a:r>
              <a:rPr lang="en-US" sz="2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(1743-1794)</a:t>
            </a:r>
          </a:p>
          <a:p>
            <a:r>
              <a:rPr lang="en-US" sz="2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First formal analysis of voting procedures</a:t>
            </a:r>
          </a:p>
          <a:p>
            <a:r>
              <a:rPr lang="en-US" sz="20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Leading role in the French revolution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73414" y="4005064"/>
                <a:ext cx="7926978" cy="424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 smtClean="0">
                    <a:latin typeface="Bell MT" panose="02020503060305020303" pitchFamily="18" charset="0"/>
                  </a:rPr>
                  <a:t>Preferences of majority: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≻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𝑚𝑎𝑗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r>
                  <a:rPr lang="en-US" sz="2000" dirty="0" smtClean="0">
                    <a:latin typeface="Bell MT" panose="02020503060305020303" pitchFamily="18" charset="0"/>
                  </a:rPr>
                  <a:t> if a majority of voters prefers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 smtClean="0">
                    <a:latin typeface="Bell MT" panose="02020503060305020303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𝑏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14" y="4005064"/>
                <a:ext cx="7926978" cy="424796"/>
              </a:xfrm>
              <a:prstGeom prst="rect">
                <a:avLst/>
              </a:prstGeom>
              <a:blipFill rotWithShape="1">
                <a:blip r:embed="rId3"/>
                <a:stretch>
                  <a:fillRect l="-769" t="-4286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Группа 16"/>
          <p:cNvGrpSpPr/>
          <p:nvPr/>
        </p:nvGrpSpPr>
        <p:grpSpPr>
          <a:xfrm>
            <a:off x="217870" y="4509120"/>
            <a:ext cx="8501650" cy="1224136"/>
            <a:chOff x="591041" y="5301208"/>
            <a:chExt cx="8213459" cy="1070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Прямоугольник 17"/>
                <p:cNvSpPr/>
                <p:nvPr/>
              </p:nvSpPr>
              <p:spPr>
                <a:xfrm>
                  <a:off x="595588" y="5471275"/>
                  <a:ext cx="8208912" cy="90086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000" i="1" dirty="0" smtClean="0">
                    <a:solidFill>
                      <a:schemeClr val="tx1"/>
                    </a:solidFill>
                    <a:latin typeface="Bell MT" panose="02020503060305020303" pitchFamily="18" charset="0"/>
                    <a:ea typeface="Cambria Math"/>
                  </a:endParaRP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𝑚𝑎𝑗</m:t>
                          </m:r>
                        </m:sub>
                      </m:sSub>
                    </m:oMath>
                  </a14:m>
                  <a:r>
                    <a:rPr lang="en-US" sz="2000" dirty="0" smtClean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 selects an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𝑎</m:t>
                      </m:r>
                    </m:oMath>
                  </a14:m>
                  <a:r>
                    <a:rPr lang="en-US" sz="2000" dirty="0" smtClean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 such that 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≻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𝑚𝑎𝑗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𝑏</m:t>
                      </m:r>
                    </m:oMath>
                  </a14:m>
                  <a:r>
                    <a:rPr lang="en-US" sz="2000" dirty="0" smtClean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 for any </a:t>
                  </a:r>
                  <a14:m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</m:oMath>
                  </a14:m>
                  <a:r>
                    <a:rPr lang="en-US" sz="2000" dirty="0" smtClean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 </a:t>
                  </a:r>
                </a:p>
                <a:p>
                  <a:r>
                    <a:rPr lang="en-US" sz="2000" dirty="0" smtClean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This </a:t>
                  </a:r>
                  <a14:m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𝑎</m:t>
                      </m:r>
                    </m:oMath>
                  </a14:m>
                  <a:r>
                    <a:rPr lang="en-US" sz="2000" dirty="0" smtClean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 is called </a:t>
                  </a:r>
                  <a:r>
                    <a:rPr lang="en-US" sz="2000" b="1" dirty="0" smtClean="0">
                      <a:solidFill>
                        <a:schemeClr val="tx1"/>
                      </a:solidFill>
                      <a:latin typeface="Bell MT" panose="02020503060305020303" pitchFamily="18" charset="0"/>
                      <a:cs typeface="BrowalliaUPC" panose="020B0604020202020204" pitchFamily="34" charset="-34"/>
                    </a:rPr>
                    <a:t>the Condorcet winner.</a:t>
                  </a:r>
                </a:p>
              </p:txBody>
            </p:sp>
          </mc:Choice>
          <mc:Fallback xmlns="">
            <p:sp>
              <p:nvSpPr>
                <p:cNvPr id="18" name="Прямоугольник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588" y="5471275"/>
                  <a:ext cx="8208912" cy="90086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790" b="-1131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Прямоугольник 18"/>
            <p:cNvSpPr/>
            <p:nvPr/>
          </p:nvSpPr>
          <p:spPr>
            <a:xfrm>
              <a:off x="591041" y="5301208"/>
              <a:ext cx="8208912" cy="454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ll MT" panose="02020503060305020303" pitchFamily="18" charset="0"/>
                  <a:cs typeface="BrowalliaUPC" panose="020B0604020202020204" pitchFamily="34" charset="-34"/>
                </a:rPr>
                <a:t>The majority rule</a:t>
              </a:r>
              <a:endPara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cs typeface="BrowalliaUPC" panose="020B0604020202020204" pitchFamily="34" charset="-34"/>
              </a:endParaRPr>
            </a:p>
          </p:txBody>
        </p:sp>
      </p:grpSp>
      <p:sp>
        <p:nvSpPr>
          <p:cNvPr id="8" name="Прямоугольник 7"/>
          <p:cNvSpPr/>
          <p:nvPr/>
        </p:nvSpPr>
        <p:spPr>
          <a:xfrm>
            <a:off x="173414" y="3181198"/>
            <a:ext cx="62048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Bell MT" panose="02020503060305020303" pitchFamily="18" charset="0"/>
                <a:cs typeface="BrowalliaUPC" panose="020B0604020202020204" pitchFamily="34" charset="-34"/>
              </a:rPr>
              <a:t>Ancient idea: </a:t>
            </a:r>
            <a:r>
              <a:rPr lang="en-US" sz="2000" dirty="0" smtClean="0">
                <a:latin typeface="Bell MT" panose="02020503060305020303" pitchFamily="18" charset="0"/>
                <a:cs typeface="BrowalliaUPC" panose="020B0604020202020204" pitchFamily="34" charset="-34"/>
              </a:rPr>
              <a:t>select </a:t>
            </a:r>
            <a:r>
              <a:rPr lang="en-US" sz="2000" dirty="0">
                <a:latin typeface="Bell MT" panose="02020503060305020303" pitchFamily="18" charset="0"/>
                <a:cs typeface="BrowalliaUPC" panose="020B0604020202020204" pitchFamily="34" charset="-34"/>
              </a:rPr>
              <a:t>an alternative that is the best from the majority’s point of </a:t>
            </a:r>
            <a:r>
              <a:rPr lang="en-US" sz="2000" dirty="0" smtClean="0">
                <a:latin typeface="Bell MT" panose="02020503060305020303" pitchFamily="18" charset="0"/>
                <a:cs typeface="BrowalliaUPC" panose="020B0604020202020204" pitchFamily="34" charset="-34"/>
              </a:rPr>
              <a:t>view </a:t>
            </a:r>
            <a:endParaRPr lang="en-US" sz="2000" dirty="0">
              <a:latin typeface="Bell MT" panose="02020503060305020303" pitchFamily="18" charset="0"/>
              <a:cs typeface="BrowalliaUPC" panose="020B0604020202020204" pitchFamily="34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323528" y="5917922"/>
                <a:ext cx="784887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latin typeface="Bell MT" panose="02020503060305020303" pitchFamily="18" charset="0"/>
                  </a:rPr>
                  <a:t>Bad news:</a:t>
                </a:r>
                <a:r>
                  <a:rPr lang="en-US" dirty="0" smtClean="0">
                    <a:latin typeface="Bell MT" panose="02020503060305020303" pitchFamily="18" charset="0"/>
                  </a:rPr>
                  <a:t>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>
                        <a:latin typeface="Cambria Math"/>
                      </a:rPr>
                      <m:t>2</m:t>
                    </m:r>
                  </m:oMath>
                </a14:m>
                <a:r>
                  <a:rPr lang="en-US" dirty="0" smtClean="0">
                    <a:latin typeface="Bell MT" panose="02020503060305020303" pitchFamily="18" charset="0"/>
                  </a:rPr>
                  <a:t> the Condorcet winner may fail to exist </a:t>
                </a:r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917922"/>
                <a:ext cx="784887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621" t="-8333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вальная выноска 12"/>
          <p:cNvSpPr/>
          <p:nvPr/>
        </p:nvSpPr>
        <p:spPr>
          <a:xfrm>
            <a:off x="4191859" y="-1382"/>
            <a:ext cx="3404477" cy="1385932"/>
          </a:xfrm>
          <a:prstGeom prst="wedgeEllipseCallout">
            <a:avLst>
              <a:gd name="adj1" fmla="val 51686"/>
              <a:gd name="adj2" fmla="val 7830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668108" y="152975"/>
            <a:ext cx="34203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Majority could be irrational…</a:t>
            </a:r>
            <a:endParaRPr lang="ru-RU" sz="3200" dirty="0">
              <a:cs typeface="Browall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8065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-3828" y="1"/>
            <a:ext cx="9144001" cy="1052736"/>
            <a:chOff x="-1" y="0"/>
            <a:chExt cx="9144001" cy="1424785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-1" y="0"/>
              <a:ext cx="9144001" cy="134076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1063" y="1352777"/>
              <a:ext cx="676875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/>
            </a:p>
          </p:txBody>
        </p:sp>
      </p:grpSp>
      <p:sp>
        <p:nvSpPr>
          <p:cNvPr id="7" name="Заголовок 1"/>
          <p:cNvSpPr txBox="1">
            <a:spLocks/>
          </p:cNvSpPr>
          <p:nvPr/>
        </p:nvSpPr>
        <p:spPr>
          <a:xfrm>
            <a:off x="107504" y="188640"/>
            <a:ext cx="8712968" cy="115212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Example 1: the majority rule</a:t>
            </a:r>
            <a:endParaRPr lang="ru-RU" sz="4000" b="1" dirty="0">
              <a:solidFill>
                <a:schemeClr val="bg1">
                  <a:lumMod val="95000"/>
                </a:schemeClr>
              </a:solidFill>
              <a:cs typeface="BrowalliaUPC" panose="020B0604020202020204" pitchFamily="34" charset="-34"/>
            </a:endParaRPr>
          </a:p>
          <a:p>
            <a:pPr algn="l"/>
            <a:endParaRPr lang="ru-RU" sz="4000" b="1" dirty="0">
              <a:solidFill>
                <a:schemeClr val="bg1">
                  <a:lumMod val="95000"/>
                </a:schemeClr>
              </a:solidFill>
              <a:cs typeface="BrowalliaUPC" panose="020B0604020202020204" pitchFamily="34" charset="-34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557347"/>
              </p:ext>
            </p:extLst>
          </p:nvPr>
        </p:nvGraphicFramePr>
        <p:xfrm>
          <a:off x="503549" y="1533912"/>
          <a:ext cx="3708411" cy="14630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236137"/>
                <a:gridCol w="1236137"/>
                <a:gridCol w="1236137"/>
              </a:tblGrid>
              <a:tr h="35606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Andrey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Boris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Claire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42038">
                <a:tc>
                  <a:txBody>
                    <a:bodyPr/>
                    <a:lstStyle/>
                    <a:p>
                      <a:r>
                        <a:rPr lang="en-US" dirty="0" smtClean="0"/>
                        <a:t>Dead</a:t>
                      </a:r>
                      <a:r>
                        <a:rPr lang="en-US" baseline="0" dirty="0" smtClean="0"/>
                        <a:t> Poets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Bakunin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2038">
                <a:tc>
                  <a:txBody>
                    <a:bodyPr/>
                    <a:lstStyle/>
                    <a:p>
                      <a:r>
                        <a:rPr lang="en-US" dirty="0" smtClean="0"/>
                        <a:t>Bakunin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Dead</a:t>
                      </a:r>
                      <a:r>
                        <a:rPr lang="en-US" baseline="0" dirty="0" smtClean="0"/>
                        <a:t> Poets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2038">
                <a:tc>
                  <a:txBody>
                    <a:bodyPr/>
                    <a:lstStyle/>
                    <a:p>
                      <a:r>
                        <a:rPr lang="en-US" dirty="0" smtClean="0"/>
                        <a:t>SPB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Dead</a:t>
                      </a:r>
                      <a:r>
                        <a:rPr lang="en-US" baseline="0" dirty="0" smtClean="0"/>
                        <a:t> Poets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Bakunin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4355976" y="1582315"/>
                <a:ext cx="4695031" cy="6909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dirty="0" smtClean="0"/>
                  <a:t>Dead Poets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𝑚𝑎𝑗</m:t>
                        </m:r>
                      </m:sub>
                    </m:sSub>
                  </m:oMath>
                </a14:m>
                <a:r>
                  <a:rPr lang="en-US" dirty="0" smtClean="0"/>
                  <a:t>  Bakunin     (A&amp;C against B)</a:t>
                </a:r>
              </a:p>
              <a:p>
                <a:pPr>
                  <a:defRPr/>
                </a:pPr>
                <a:r>
                  <a:rPr lang="en-US" dirty="0"/>
                  <a:t>Bakunin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      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≻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𝑚𝑎𝑗</m:t>
                        </m:r>
                      </m:sub>
                    </m:sSub>
                  </m:oMath>
                </a14:m>
                <a:r>
                  <a:rPr lang="en-US" dirty="0" smtClean="0"/>
                  <a:t>  SPB             (A&amp;B </a:t>
                </a:r>
                <a:r>
                  <a:rPr lang="en-US" dirty="0"/>
                  <a:t>against </a:t>
                </a:r>
                <a:r>
                  <a:rPr lang="en-US" dirty="0" smtClean="0"/>
                  <a:t>C) </a:t>
                </a:r>
                <a:endParaRPr lang="ru-RU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1582315"/>
                <a:ext cx="4695031" cy="690958"/>
              </a:xfrm>
              <a:prstGeom prst="rect">
                <a:avLst/>
              </a:prstGeom>
              <a:blipFill rotWithShape="1">
                <a:blip r:embed="rId2"/>
                <a:stretch>
                  <a:fillRect l="-1169" t="-3540" b="-106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/>
          <p:cNvSpPr/>
          <p:nvPr/>
        </p:nvSpPr>
        <p:spPr>
          <a:xfrm>
            <a:off x="5007876" y="2376144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best cafeteria is Dead Poets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SPB is the worst</a:t>
            </a:r>
            <a:r>
              <a:rPr lang="en-US" dirty="0" smtClean="0"/>
              <a:t>. Agree?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4788024" y="2996952"/>
                <a:ext cx="4788532" cy="391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dirty="0" smtClean="0"/>
                  <a:t>SPB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𝑚𝑎𝑗</m:t>
                        </m:r>
                      </m:sub>
                    </m:sSub>
                  </m:oMath>
                </a14:m>
                <a:r>
                  <a:rPr lang="en-US" dirty="0" smtClean="0"/>
                  <a:t>   Dead Poets (B&amp;C against A) </a:t>
                </a:r>
                <a:endParaRPr lang="ru-RU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996952"/>
                <a:ext cx="4788532" cy="391646"/>
              </a:xfrm>
              <a:prstGeom prst="rect">
                <a:avLst/>
              </a:prstGeom>
              <a:blipFill rotWithShape="1">
                <a:blip r:embed="rId3"/>
                <a:stretch>
                  <a:fillRect l="-1018" t="-6250" b="-203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Группа 20"/>
          <p:cNvGrpSpPr/>
          <p:nvPr/>
        </p:nvGrpSpPr>
        <p:grpSpPr>
          <a:xfrm>
            <a:off x="1403648" y="3748241"/>
            <a:ext cx="6048672" cy="1251198"/>
            <a:chOff x="595588" y="5155173"/>
            <a:chExt cx="8208912" cy="1145372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595588" y="5471274"/>
              <a:ext cx="8208912" cy="8292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ll MT" panose="02020503060305020303" pitchFamily="18" charset="0"/>
                  <a:cs typeface="BrowalliaUPC" panose="020B0604020202020204" pitchFamily="34" charset="-34"/>
                </a:rPr>
                <a:t>Majority may have irrational (i.e., non-transitive) preferences.</a:t>
              </a:r>
            </a:p>
            <a:p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ll MT" panose="02020503060305020303" pitchFamily="18" charset="0"/>
                  <a:cs typeface="BrowalliaUPC" panose="020B0604020202020204" pitchFamily="34" charset="-34"/>
                </a:rPr>
                <a:t>Corollary: 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ll MT" panose="02020503060305020303" pitchFamily="18" charset="0"/>
                  <a:cs typeface="BrowalliaUPC" panose="020B0604020202020204" pitchFamily="34" charset="-34"/>
                </a:rPr>
                <a:t>no Condorcet winner</a:t>
              </a:r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595588" y="5155173"/>
              <a:ext cx="8208912" cy="3161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rowalliaUPC" panose="020B0604020202020204" pitchFamily="34" charset="-34"/>
                  <a:cs typeface="BrowalliaUPC" panose="020B0604020202020204" pitchFamily="34" charset="-34"/>
                </a:rPr>
                <a:t>Condorcet paradox:</a:t>
              </a:r>
              <a:endPara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BrowalliaUPC" panose="020B0604020202020204" pitchFamily="34" charset="-34"/>
              </a:endParaRPr>
            </a:p>
          </p:txBody>
        </p:sp>
      </p:grpSp>
      <p:sp>
        <p:nvSpPr>
          <p:cNvPr id="24" name="Прямоугольник 23"/>
          <p:cNvSpPr/>
          <p:nvPr/>
        </p:nvSpPr>
        <p:spPr>
          <a:xfrm>
            <a:off x="354385" y="5229200"/>
            <a:ext cx="7984504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Remark:  </a:t>
            </a:r>
            <a:endParaRPr lang="en-US" sz="2000" b="1" dirty="0" smtClean="0">
              <a:solidFill>
                <a:schemeClr val="bg1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If a non-binary decision is made by the sequence of pairwise comparisons, the results depend on the sequence (see historical examples in </a:t>
            </a: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С.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 </a:t>
            </a: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Николенко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“</a:t>
            </a: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Теория экономических механизмов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”)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.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274863" y="1196752"/>
            <a:ext cx="2857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b="1" dirty="0" smtClean="0"/>
              <a:t>Preferences of the majority: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84981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  <p:bldP spid="24" grpId="0" animBg="1"/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1552</Words>
  <Application>Microsoft Office PowerPoint</Application>
  <PresentationFormat>Экран (4:3)</PresentationFormat>
  <Paragraphs>397</Paragraphs>
  <Slides>19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Mechanism Design</vt:lpstr>
      <vt:lpstr>What is MD?</vt:lpstr>
      <vt:lpstr>Goals of designer. Examples: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123</cp:revision>
  <dcterms:created xsi:type="dcterms:W3CDTF">2017-09-01T08:58:01Z</dcterms:created>
  <dcterms:modified xsi:type="dcterms:W3CDTF">2017-09-06T13:11:31Z</dcterms:modified>
</cp:coreProperties>
</file>