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6" r:id="rId3"/>
    <p:sldId id="267" r:id="rId4"/>
    <p:sldId id="275" r:id="rId5"/>
    <p:sldId id="274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00" autoAdjust="0"/>
  </p:normalViewPr>
  <p:slideViewPr>
    <p:cSldViewPr>
      <p:cViewPr>
        <p:scale>
          <a:sx n="100" d="100"/>
          <a:sy n="100" d="100"/>
        </p:scale>
        <p:origin x="-281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739E-51D4-4EC9-89C5-BE224912BA16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DDCC3-4FEA-4514-BB9E-A96997DE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1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16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7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4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06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0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4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2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64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67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927609" y="2599673"/>
            <a:ext cx="4248472" cy="6480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575920" y="1052737"/>
                <a:ext cx="7984504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Plurality with runoff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(this is how we elect the president):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1</a:t>
                </a:r>
                <a:r>
                  <a:rPr lang="en-US" sz="2000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st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round: select two candidates with highest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𝑃𝑆</m:t>
                    </m:r>
                  </m:oMath>
                </a14:m>
                <a:endParaRPr lang="en-US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2</a:t>
                </a:r>
                <a:r>
                  <a:rPr lang="en-US" sz="2000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nd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round: majority rule determines the winner </a:t>
                </a:r>
              </a:p>
              <a:p>
                <a:pPr>
                  <a:defRPr/>
                </a:pPr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rowalliaUPC" panose="020B0604020202020204" pitchFamily="34" charset="-34"/>
                </a:endParaRPr>
              </a:p>
              <a:p>
                <a:pPr>
                  <a:defRPr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Compute the outcome 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for 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the two profiles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:</a:t>
                </a:r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rowalliaUPC" panose="020B0604020202020204" pitchFamily="34" charset="-34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20" y="1052737"/>
                <a:ext cx="7984504" cy="1631216"/>
              </a:xfrm>
              <a:prstGeom prst="rect">
                <a:avLst/>
              </a:prstGeom>
              <a:blipFill rotWithShape="1">
                <a:blip r:embed="rId2"/>
                <a:stretch>
                  <a:fillRect l="-763" t="-1873" b="-5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7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Plurality with 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runoff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066"/>
              </p:ext>
            </p:extLst>
          </p:nvPr>
        </p:nvGraphicFramePr>
        <p:xfrm>
          <a:off x="579158" y="2780928"/>
          <a:ext cx="2966728" cy="1468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1682"/>
                <a:gridCol w="741682"/>
                <a:gridCol w="741682"/>
                <a:gridCol w="741682"/>
              </a:tblGrid>
              <a:tr h="36280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12711"/>
              </p:ext>
            </p:extLst>
          </p:nvPr>
        </p:nvGraphicFramePr>
        <p:xfrm>
          <a:off x="4716016" y="2824976"/>
          <a:ext cx="2966728" cy="1468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1682"/>
                <a:gridCol w="741682"/>
                <a:gridCol w="741682"/>
                <a:gridCol w="741682"/>
              </a:tblGrid>
              <a:tr h="14973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75920" y="4437112"/>
            <a:ext cx="28762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rPr>
              <a:t>What is wrong with that?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5920" y="4822120"/>
            <a:ext cx="7984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Definition: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a rule is called monotone if for any profile wher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e this rule selects an alternative “a” it still selects “a”, when some agent rises “a” in his ranking.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9552" y="5765194"/>
            <a:ext cx="4861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rPr>
              <a:t>Is Plurality monotone? Is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rPr>
              <a:t>Borda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rPr>
              <a:t> monotone?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00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Plurality with instant runoff (STV)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58175" y="1124744"/>
            <a:ext cx="7184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Single Transferrable Vote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is used in Australia, and New Zealand: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660228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How it works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1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round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: determine the plurality loser (alternative with minimal PS) and delete it from the preference profile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2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round: do it again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3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rd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round: and again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Until only one alternative remains.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Compute the outcome of STV for the two profiles: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1296"/>
              </p:ext>
            </p:extLst>
          </p:nvPr>
        </p:nvGraphicFramePr>
        <p:xfrm>
          <a:off x="579587" y="4080866"/>
          <a:ext cx="2225046" cy="1468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1682"/>
                <a:gridCol w="741682"/>
                <a:gridCol w="741682"/>
              </a:tblGrid>
              <a:tr h="149736"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87577"/>
              </p:ext>
            </p:extLst>
          </p:nvPr>
        </p:nvGraphicFramePr>
        <p:xfrm>
          <a:off x="5148064" y="4149080"/>
          <a:ext cx="2966728" cy="1468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1682"/>
                <a:gridCol w="741682"/>
                <a:gridCol w="741682"/>
                <a:gridCol w="741682"/>
              </a:tblGrid>
              <a:tr h="149736"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3699" y="5665042"/>
            <a:ext cx="804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What do we see?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3699" y="6237312"/>
            <a:ext cx="8492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Remark: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STV is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manipulable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, but finding manipulation is hard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Bartholdi&amp;Orlin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, 91).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17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Borda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166022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Compute the outcome of the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Borda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rule. How to manipulate it?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28612"/>
              </p:ext>
            </p:extLst>
          </p:nvPr>
        </p:nvGraphicFramePr>
        <p:xfrm>
          <a:off x="3355066" y="2636912"/>
          <a:ext cx="2154840" cy="1468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18280"/>
                <a:gridCol w="718280"/>
                <a:gridCol w="718280"/>
              </a:tblGrid>
              <a:tr h="149736">
                <a:tc>
                  <a:txBody>
                    <a:bodyPr/>
                    <a:lstStyle/>
                    <a:p>
                      <a:r>
                        <a:rPr lang="en-US" dirty="0" smtClean="0"/>
                        <a:t>51%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5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Majority rule and Condorcet winners 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Eric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Maskin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claims that majority rule is the best voting rule. In rea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l political elections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Condorcet winner almost always exists, and hence the rule is well-defined.</a:t>
            </a:r>
          </a:p>
          <a:p>
            <a:pPr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Fishburn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(1973)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shows that for a random profile CW exists with probability close to 1, when |A| is fixed and |N| is large.</a:t>
            </a:r>
          </a:p>
          <a:p>
            <a:pPr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Compute the Condorcet winner and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P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lurality winner: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  <a:p>
            <a:pPr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13435"/>
              </p:ext>
            </p:extLst>
          </p:nvPr>
        </p:nvGraphicFramePr>
        <p:xfrm>
          <a:off x="3355066" y="3689072"/>
          <a:ext cx="2154840" cy="18338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18280"/>
                <a:gridCol w="718280"/>
                <a:gridCol w="718280"/>
              </a:tblGrid>
              <a:tr h="14973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55576" y="6093296"/>
            <a:ext cx="460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rPr>
              <a:t>Corollary: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rPr>
              <a:t>Plurality is not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rPr>
              <a:t>Condorcet consistent</a:t>
            </a:r>
            <a:endParaRPr lang="ru-RU" i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87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8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Tightness of 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G-S 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theorem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348514" y="1517584"/>
            <a:ext cx="6662996" cy="1944212"/>
            <a:chOff x="591040" y="5414145"/>
            <a:chExt cx="8208912" cy="6673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Прямоугольник 17"/>
                <p:cNvSpPr/>
                <p:nvPr/>
              </p:nvSpPr>
              <p:spPr>
                <a:xfrm>
                  <a:off x="591040" y="5507917"/>
                  <a:ext cx="8208912" cy="57354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defRPr/>
                  </a:pPr>
                  <a:endParaRPr lang="en-US" sz="1700" dirty="0" smtClean="0">
                    <a:solidFill>
                      <a:schemeClr val="tx1"/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Consider a mechanism </a:t>
                  </a:r>
                  <a14:m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</m:oMath>
                  </a14:m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. Assume that 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</m:ctrlPr>
                        </m:d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𝐴</m:t>
                          </m:r>
                        </m:e>
                      </m:d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&gt;2</m:t>
                      </m:r>
                    </m:oMath>
                  </a14:m>
                  <a:endParaRPr lang="en-US" sz="1700" dirty="0">
                    <a:solidFill>
                      <a:schemeClr val="tx1"/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14:m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</m:oMath>
                  </a14:m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is defined for any profile of preferences.</a:t>
                  </a:r>
                </a:p>
                <a:p>
                  <a:pPr algn="just">
                    <a:defRPr/>
                  </a:pPr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</a:t>
                  </a:r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f </a:t>
                  </a:r>
                  <a14:m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 </m:t>
                      </m:r>
                    </m:oMath>
                  </a14:m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is</a:t>
                  </a:r>
                  <a14:m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 </m:t>
                      </m:r>
                    </m:oMath>
                  </a14:m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is </a:t>
                  </a:r>
                  <a:r>
                    <a:rPr lang="en-US" sz="1700" b="1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strategy-proof 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and 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efficient</a:t>
                  </a:r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, then it is 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dictatorial.</a:t>
                  </a:r>
                </a:p>
              </p:txBody>
            </p:sp>
          </mc:Choice>
          <mc:Fallback>
            <p:sp>
              <p:nvSpPr>
                <p:cNvPr id="18" name="Прямоугольник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40" y="5507917"/>
                  <a:ext cx="8208912" cy="57354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Прямоугольник 18"/>
            <p:cNvSpPr/>
            <p:nvPr/>
          </p:nvSpPr>
          <p:spPr>
            <a:xfrm>
              <a:off x="591040" y="5414145"/>
              <a:ext cx="8208912" cy="17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Theorem (</a:t>
              </a:r>
              <a:r>
                <a:rPr 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Gibbard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- </a:t>
              </a:r>
              <a:r>
                <a:rPr 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Satterthwaite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) </a:t>
              </a:r>
              <a:endPara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817691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/>
              <p:cNvSpPr/>
              <p:nvPr/>
            </p:nvSpPr>
            <p:spPr>
              <a:xfrm>
                <a:off x="395536" y="4077072"/>
                <a:ext cx="856895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Drop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Efficiency (EFF)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: Find a strategy-proof (SP) non-dictatorial (ND) rule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.</a:t>
                </a:r>
              </a:p>
              <a:p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Drop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SP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: Find EFF and ND rules (at least two). </a:t>
                </a:r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endParaRPr>
              </a:p>
              <a:p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Drop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  <a:cs typeface="BrowalliaUPC" panose="020B0604020202020204" pitchFamily="34" charset="-34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cs typeface="BrowalliaUPC" panose="020B0604020202020204" pitchFamily="34" charset="-34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/>
                        <a:cs typeface="BrowalliaUPC" panose="020B0604020202020204" pitchFamily="34" charset="-34"/>
                      </a:rPr>
                      <m:t>&gt;2</m:t>
                    </m:r>
                    <m:r>
                      <a:rPr lang="en-US" sz="2000" b="0" i="1" smtClean="0">
                        <a:latin typeface="Cambria Math"/>
                        <a:cs typeface="BrowalliaUPC" panose="020B0604020202020204" pitchFamily="34" charset="-34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Bell MT" panose="02020503060305020303" pitchFamily="18" charset="0"/>
                    <a:cs typeface="BrowalliaUPC" panose="020B0604020202020204" pitchFamily="34" charset="-34"/>
                  </a:rPr>
                  <a:t> Find at least two ND &amp; SP &amp; EFF rules.</a:t>
                </a:r>
                <a:endParaRPr lang="en-US" sz="2000" dirty="0">
                  <a:latin typeface="Bell MT" panose="02020503060305020303" pitchFamily="18" charset="0"/>
                  <a:cs typeface="BrowalliaUPC" panose="020B0604020202020204" pitchFamily="34" charset="-34"/>
                </a:endParaRPr>
              </a:p>
              <a:p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endParaRPr>
              </a:p>
            </p:txBody>
          </p:sp>
        </mc:Choice>
        <mc:Fallback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77072"/>
                <a:ext cx="8568952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640" t="-1572" r="-6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1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465</Words>
  <Application>Microsoft Office PowerPoint</Application>
  <PresentationFormat>Экран (4:3)</PresentationFormat>
  <Paragraphs>128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112</cp:revision>
  <dcterms:created xsi:type="dcterms:W3CDTF">2017-09-01T08:58:01Z</dcterms:created>
  <dcterms:modified xsi:type="dcterms:W3CDTF">2017-09-06T12:49:20Z</dcterms:modified>
</cp:coreProperties>
</file>