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17" r:id="rId3"/>
    <p:sldId id="319" r:id="rId4"/>
    <p:sldId id="318" r:id="rId5"/>
    <p:sldId id="291" r:id="rId6"/>
    <p:sldId id="321" r:id="rId7"/>
    <p:sldId id="294" r:id="rId8"/>
    <p:sldId id="307" r:id="rId9"/>
    <p:sldId id="308" r:id="rId10"/>
    <p:sldId id="309" r:id="rId11"/>
    <p:sldId id="310" r:id="rId12"/>
    <p:sldId id="322" r:id="rId13"/>
    <p:sldId id="312" r:id="rId14"/>
    <p:sldId id="315" r:id="rId15"/>
    <p:sldId id="316" r:id="rId16"/>
    <p:sldId id="323" r:id="rId17"/>
    <p:sldId id="30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5F8"/>
    <a:srgbClr val="0B1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Светлый стиль 3 -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-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/>
    <p:restoredTop sz="94671"/>
  </p:normalViewPr>
  <p:slideViewPr>
    <p:cSldViewPr>
      <p:cViewPr>
        <p:scale>
          <a:sx n="110" d="100"/>
          <a:sy n="110" d="100"/>
        </p:scale>
        <p:origin x="-348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89FF8-C248-42D2-AD30-9D37A6804356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3F2DB-1CEB-4531-9F52-940207C7A0A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2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cut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620688"/>
          </a:xfrm>
        </p:spPr>
        <p:txBody>
          <a:bodyPr>
            <a:noAutofit/>
          </a:bodyPr>
          <a:lstStyle/>
          <a:p>
            <a:r>
              <a:rPr lang="ru-RU" sz="2000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ru-RU" sz="2000" dirty="0">
                <a:ln w="12700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endParaRPr lang="ru-RU" sz="2000" dirty="0">
              <a:ln w="12700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51584" y="5281558"/>
            <a:ext cx="7812360" cy="1512168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35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Участник:    </a:t>
            </a:r>
            <a:r>
              <a:rPr lang="ru-RU" sz="3500" b="1" dirty="0">
                <a:ln w="12700">
                  <a:noFill/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Ковригин Фёдор                        </a:t>
            </a:r>
            <a:endParaRPr lang="ru-RU" sz="2000" dirty="0">
              <a:ln w="12700">
                <a:noFill/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ru-RU" sz="2000" dirty="0">
              <a:ln>
                <a:solidFill>
                  <a:schemeClr val="accent2">
                    <a:lumMod val="50000"/>
                  </a:schemeClr>
                </a:solidFill>
              </a:ln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97495" y="429648"/>
            <a:ext cx="9144000" cy="783193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Команда </a:t>
            </a:r>
            <a:r>
              <a:rPr lang="en-US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«Y-School»</a:t>
            </a:r>
            <a:endParaRPr lang="ru-RU" sz="40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798921A-646C-4AA8-B16F-4E4AEE3BEA82}"/>
              </a:ext>
            </a:extLst>
          </p:cNvPr>
          <p:cNvSpPr txBox="1"/>
          <p:nvPr/>
        </p:nvSpPr>
        <p:spPr>
          <a:xfrm>
            <a:off x="1570821" y="2636912"/>
            <a:ext cx="9144000" cy="783193"/>
          </a:xfrm>
          <a:prstGeom prst="round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Модуль </a:t>
            </a:r>
            <a:r>
              <a:rPr lang="ru-RU" sz="40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</a:t>
            </a:r>
            <a:r>
              <a:rPr lang="ru-RU" sz="40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Маркетинговое планирование</a:t>
            </a:r>
            <a:endParaRPr lang="ru-RU" sz="40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556792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Стратегия ценообразования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91173"/>
              </p:ext>
            </p:extLst>
          </p:nvPr>
        </p:nvGraphicFramePr>
        <p:xfrm>
          <a:off x="551384" y="2492896"/>
          <a:ext cx="11017224" cy="41237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2952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1206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012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Сегмент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 школы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Среднее по полю Цены 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9117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Бюджетный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Высшая Школа Программирования Сергея Бобровского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81270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Школа программирования "Созидатели". Сыктывкар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83335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Школа программирования для детей | </a:t>
                      </a:r>
                      <a:r>
                        <a:rPr lang="ru-RU" sz="160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Anosoff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544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Школа программирования для детей | Краснодар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6987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Бюджетный Итог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6950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8638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Высокий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Алгоритмика</a:t>
                      </a:r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— школа программирования для детей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2159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Школа программирования </a:t>
                      </a:r>
                      <a:r>
                        <a:rPr lang="en-US" sz="160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EasyCode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6987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Высокий Итог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22500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2159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Премиум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plc-edu.pro | </a:t>
                      </a:r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Школа программирования ПЛК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6987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Премиум Итог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59895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Средний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Детская онлайн-школа программирования </a:t>
                      </a:r>
                      <a:r>
                        <a:rPr lang="en-US" sz="160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Wellkid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120312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Школа программирования для детей | </a:t>
                      </a:r>
                      <a:r>
                        <a:rPr lang="ru-RU" sz="160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Codim.online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42159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Skillbox</a:t>
                      </a:r>
                      <a:r>
                        <a:rPr lang="en-US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: </a:t>
                      </a:r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образовательная платформа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15000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6987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Средний Итог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14333,3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6987"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Общий итог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14580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7083" marR="7083" marT="7083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B3BB99A6-DD4A-4B29-9FC2-FB6F24D8ADD1}"/>
              </a:ext>
            </a:extLst>
          </p:cNvPr>
          <p:cNvSpPr/>
          <p:nvPr/>
        </p:nvSpPr>
        <p:spPr>
          <a:xfrm>
            <a:off x="263352" y="1124744"/>
            <a:ext cx="11593288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B17B5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«Динамическое ценообразование».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</a:rPr>
              <a:t>Эта гибкая модель, подходит потому, что цены необходимо регулярно менять из-за изменяющегося спроса, конкуренции, сезонных тенденций и других факторов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1379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556792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Рекламные </a:t>
            </a:r>
            <a:r>
              <a:rPr lang="ru-RU" sz="4000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мероприятия и бюджет</a:t>
            </a:r>
            <a:endParaRPr lang="ru-RU" sz="40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0B37B4C5-DF50-45F5-A53F-2BDEFC535B95}"/>
              </a:ext>
            </a:extLst>
          </p:cNvPr>
          <p:cNvCxnSpPr/>
          <p:nvPr/>
        </p:nvCxnSpPr>
        <p:spPr>
          <a:xfrm>
            <a:off x="983432" y="6237312"/>
            <a:ext cx="9217024" cy="0"/>
          </a:xfrm>
          <a:prstGeom prst="line">
            <a:avLst/>
          </a:prstGeom>
          <a:ln w="28575">
            <a:solidFill>
              <a:srgbClr val="0B17B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64902"/>
              </p:ext>
            </p:extLst>
          </p:nvPr>
        </p:nvGraphicFramePr>
        <p:xfrm>
          <a:off x="191344" y="1124744"/>
          <a:ext cx="11881320" cy="572185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079231"/>
                <a:gridCol w="2514273"/>
                <a:gridCol w="1347156"/>
                <a:gridCol w="4409260"/>
                <a:gridCol w="1531400"/>
              </a:tblGrid>
              <a:tr h="844208">
                <a:tc rowSpan="2"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этап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 год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Бюджет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руб.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 год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Бюджет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руб.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69005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мероприятия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10.000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15.000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19412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знакомство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Соцсети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VK,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Avito</a:t>
                      </a:r>
                      <a:r>
                        <a:rPr lang="ru-RU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Яндекс </a:t>
                      </a:r>
                      <a:r>
                        <a:rPr lang="ru-RU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директ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6.000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Соцсети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VK,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Avito</a:t>
                      </a:r>
                      <a:r>
                        <a:rPr lang="ru-RU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, Яндекс </a:t>
                      </a:r>
                      <a:r>
                        <a:rPr lang="ru-RU" sz="24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директ</a:t>
                      </a:r>
                      <a:endParaRPr lang="ru-RU" sz="240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+Блог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9 000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219412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рассмотрение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Мини-курсы, </a:t>
                      </a:r>
                      <a:r>
                        <a:rPr lang="ru-RU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вебинары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 мастер-класс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4.000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Мини-курсы, </a:t>
                      </a:r>
                      <a:r>
                        <a:rPr lang="ru-RU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вебинары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ru-RU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мастер-класс+электронные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пособия</a:t>
                      </a:r>
                      <a:endParaRPr lang="ru-RU" sz="240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8.000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1969819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покупка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Лединги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-специальные предложения для привлечения к регистрации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10.000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Лединги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-специальные предложения для привлечения к </a:t>
                      </a:r>
                      <a:r>
                        <a:rPr lang="ru-RU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регистрации+бот</a:t>
                      </a:r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поддержки</a:t>
                      </a:r>
                    </a:p>
                    <a:p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20.000</a:t>
                      </a:r>
                      <a:endParaRPr lang="ru-RU" sz="2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23189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0B37B4C5-DF50-45F5-A53F-2BDEFC535B95}"/>
              </a:ext>
            </a:extLst>
          </p:cNvPr>
          <p:cNvCxnSpPr/>
          <p:nvPr/>
        </p:nvCxnSpPr>
        <p:spPr>
          <a:xfrm>
            <a:off x="983432" y="6237312"/>
            <a:ext cx="9217024" cy="0"/>
          </a:xfrm>
          <a:prstGeom prst="line">
            <a:avLst/>
          </a:prstGeom>
          <a:ln w="28575">
            <a:solidFill>
              <a:srgbClr val="0B17B5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E262C39-9AD7-49AE-9751-05905EFFE4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8412" y="1772816"/>
            <a:ext cx="7942637" cy="3595088"/>
          </a:xfrm>
          <a:prstGeom prst="rect">
            <a:avLst/>
          </a:prstGeom>
          <a:ln w="28575">
            <a:solidFill>
              <a:srgbClr val="2035F8"/>
            </a:solidFill>
          </a:ln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xmlns="" id="{AB17615F-166A-42C1-B70F-055EE9B8F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Рекламная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191443478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988840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Эффективность рекламных мероприятий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C3DC2C80-032B-4C22-93FF-CB0E723E7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20572"/>
              </p:ext>
            </p:extLst>
          </p:nvPr>
        </p:nvGraphicFramePr>
        <p:xfrm>
          <a:off x="839416" y="1988840"/>
          <a:ext cx="11089232" cy="32918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472608">
                  <a:extLst>
                    <a:ext uri="{9D8B030D-6E8A-4147-A177-3AD203B41FA5}">
                      <a16:colId xmlns:a16="http://schemas.microsoft.com/office/drawing/2014/main" xmlns="" val="796211667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xmlns="" val="1616911071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xmlns="" val="1127011893"/>
                    </a:ext>
                  </a:extLst>
                </a:gridCol>
              </a:tblGrid>
              <a:tr h="325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2400" b="1" dirty="0">
                        <a:solidFill>
                          <a:srgbClr val="0B17B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solidFill>
                            <a:srgbClr val="0B17B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План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 dirty="0" smtClean="0">
                          <a:solidFill>
                            <a:srgbClr val="0B17B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Факт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07314324"/>
                  </a:ext>
                </a:extLst>
              </a:tr>
              <a:tr h="325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B17B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Лиды</a:t>
                      </a:r>
                      <a:endParaRPr lang="ru-RU" sz="2400" b="1" dirty="0">
                        <a:solidFill>
                          <a:srgbClr val="0B17B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B17B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B17B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ru-RU" sz="2400" b="1" dirty="0">
                        <a:solidFill>
                          <a:srgbClr val="0B17B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64591134"/>
                  </a:ext>
                </a:extLst>
              </a:tr>
              <a:tr h="25033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 – коэффициент конверсии в </a:t>
                      </a:r>
                      <a:r>
                        <a:rPr lang="ru-RU" sz="2400" dirty="0" err="1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лид</a:t>
                      </a: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заказ, покупку</a:t>
                      </a:r>
                      <a:endParaRPr lang="ru-RU" sz="2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12,0%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6,0%</a:t>
                      </a:r>
                      <a:endParaRPr lang="ru-RU" sz="2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2839340"/>
                  </a:ext>
                </a:extLst>
              </a:tr>
              <a:tr h="325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CPC – цена за клик</a:t>
                      </a:r>
                      <a:endParaRPr lang="ru-RU" sz="240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0,2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</a:t>
                      </a:r>
                      <a:endParaRPr lang="ru-RU" sz="2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5689350"/>
                  </a:ext>
                </a:extLst>
              </a:tr>
              <a:tr h="325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CPM – цена за 1000 показов</a:t>
                      </a:r>
                      <a:endParaRPr lang="ru-RU" sz="240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 lang="ru-RU" sz="2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00703790"/>
                  </a:ext>
                </a:extLst>
              </a:tr>
              <a:tr h="325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CPA – цена за целевое действие на сайте</a:t>
                      </a:r>
                      <a:endParaRPr lang="ru-RU" sz="240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2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4937842"/>
                  </a:ext>
                </a:extLst>
              </a:tr>
              <a:tr h="325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CPL – цена за лид</a:t>
                      </a:r>
                      <a:endParaRPr lang="ru-RU" sz="240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3,33</a:t>
                      </a:r>
                      <a:endParaRPr lang="ru-RU" sz="2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25144598"/>
                  </a:ext>
                </a:extLst>
              </a:tr>
              <a:tr h="3257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CPO – цена за заказ</a:t>
                      </a:r>
                      <a:endParaRPr lang="ru-RU" sz="2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40,50</a:t>
                      </a: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55,56</a:t>
                      </a:r>
                      <a:endParaRPr lang="ru-RU" sz="2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6230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31766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988840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Ценностные предложения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CB44238C-5496-4377-B0B5-C947E24A8FF2}"/>
              </a:ext>
            </a:extLst>
          </p:cNvPr>
          <p:cNvSpPr/>
          <p:nvPr/>
        </p:nvSpPr>
        <p:spPr>
          <a:xfrm>
            <a:off x="47328" y="1628800"/>
            <a:ext cx="11809312" cy="4893647"/>
          </a:xfrm>
          <a:prstGeom prst="rect">
            <a:avLst/>
          </a:prstGeom>
          <a:solidFill>
            <a:schemeClr val="bg1"/>
          </a:solidFill>
          <a:ln>
            <a:solidFill>
              <a:srgbClr val="2035F8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400" dirty="0">
                <a:solidFill>
                  <a:srgbClr val="0B1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обучение: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студентов реальными проектами, которые помогают применять теорию на практике и создавать портфолио, готовое для трудоустройства. 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0B1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Актуальные навыки: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Программы, которые фокусируются на самых современных и востребованных технологиях и языках программирования, таких как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AI и машинное обучение. 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0B1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обучения: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выбирать индивидуальный график занятий, что особенно ценно для занятых профессионалов и студентов из разных часовых поясов. </a:t>
            </a:r>
          </a:p>
          <a:p>
            <a:pPr marL="342900" indent="-342900">
              <a:buAutoNum type="arabicPeriod"/>
            </a:pPr>
            <a:r>
              <a:rPr lang="ru-RU" sz="2400" dirty="0" smtClean="0">
                <a:solidFill>
                  <a:srgbClr val="0B1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Персональной</a:t>
            </a:r>
            <a:r>
              <a:rPr lang="ru-RU" sz="2400" dirty="0" smtClean="0">
                <a:solidFill>
                  <a:srgbClr val="0B1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поддержке: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Наставники и менторы, которые предоставляют индивидуальные консультации и поддержку в процессе обучения. 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0B1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Сообщество и сеть: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активному сообществу студентов и выпускников, что может помочь в построении профессиональных связей и обмене опытом.</a:t>
            </a:r>
          </a:p>
          <a:p>
            <a:pPr marL="342900" indent="-342900">
              <a:buAutoNum type="arabicPeriod"/>
            </a:pPr>
            <a:r>
              <a:rPr lang="ru-RU" sz="2400" dirty="0">
                <a:solidFill>
                  <a:srgbClr val="0B17B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к ЕГЭ</a:t>
            </a:r>
          </a:p>
        </p:txBody>
      </p:sp>
    </p:spTree>
    <p:extLst>
      <p:ext uri="{BB962C8B-B14F-4D97-AF65-F5344CB8AC3E}">
        <p14:creationId xmlns:p14="http://schemas.microsoft.com/office/powerpoint/2010/main" val="27033436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988840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Должностные обязанности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DEC2ED0D-025D-43D2-BFCE-C1899D067C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3" t="21650" r="4326" b="54567"/>
          <a:stretch/>
        </p:blipFill>
        <p:spPr>
          <a:xfrm>
            <a:off x="1567808" y="2035194"/>
            <a:ext cx="9217024" cy="1631032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ED09D7D9-461B-4807-B2CE-A95FD4137072}"/>
              </a:ext>
            </a:extLst>
          </p:cNvPr>
          <p:cNvSpPr/>
          <p:nvPr/>
        </p:nvSpPr>
        <p:spPr>
          <a:xfrm>
            <a:off x="623392" y="5013176"/>
            <a:ext cx="1018375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ru-RU" sz="2400" b="1" dirty="0">
                <a:solidFill>
                  <a:srgbClr val="2035F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 аутсорсинге </a:t>
            </a:r>
            <a:r>
              <a:rPr lang="ru-RU" sz="2400" dirty="0">
                <a:solidFill>
                  <a:srgbClr val="2035F8"/>
                </a:solidFill>
                <a:latin typeface="Times New Roman" pitchFamily="18" charset="0"/>
                <a:cs typeface="Times New Roman" pitchFamily="18" charset="0"/>
              </a:rPr>
              <a:t>- Организация разработки печатных рекламных материалов</a:t>
            </a:r>
          </a:p>
        </p:txBody>
      </p:sp>
    </p:spTree>
    <p:extLst>
      <p:ext uri="{BB962C8B-B14F-4D97-AF65-F5344CB8AC3E}">
        <p14:creationId xmlns:p14="http://schemas.microsoft.com/office/powerpoint/2010/main" val="224202779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412776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Выводы по стратегического анализа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xmlns="" id="{7640F755-327A-4830-8B0A-3B1FEB9A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717404"/>
              </p:ext>
            </p:extLst>
          </p:nvPr>
        </p:nvGraphicFramePr>
        <p:xfrm>
          <a:off x="119336" y="1412776"/>
          <a:ext cx="11881320" cy="5445225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951881">
                  <a:extLst>
                    <a:ext uri="{9D8B030D-6E8A-4147-A177-3AD203B41FA5}">
                      <a16:colId xmlns:a16="http://schemas.microsoft.com/office/drawing/2014/main" xmlns="" val="828779784"/>
                    </a:ext>
                  </a:extLst>
                </a:gridCol>
                <a:gridCol w="8929439">
                  <a:extLst>
                    <a:ext uri="{9D8B030D-6E8A-4147-A177-3AD203B41FA5}">
                      <a16:colId xmlns:a16="http://schemas.microsoft.com/office/drawing/2014/main" xmlns="" val="518066739"/>
                    </a:ext>
                  </a:extLst>
                </a:gridCol>
              </a:tblGrid>
              <a:tr h="259296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Выводы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5" marR="59465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2897993"/>
                  </a:ext>
                </a:extLst>
              </a:tr>
              <a:tr h="777889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Какой сегмент аудитории самый перспективный?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5" marR="5946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Родители (женщины 25-40 лет), выбирающие курсы для детей 7-17 лет.</a:t>
                      </a:r>
                      <a:b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Они активны в ВК, выбирают курсы по отзывам и цене.</a:t>
                      </a:r>
                      <a:b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Важно наличие пробных занятий и сертификатов.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5" marR="5946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9063291"/>
                  </a:ext>
                </a:extLst>
              </a:tr>
              <a:tr h="51859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Дополнительный сегмент – взрослые 18-35 лет, изучающие программирование для карьеры.</a:t>
                      </a:r>
                      <a:b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Для них важен сертификат, диплом, стажировка.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5" marR="5946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63214972"/>
                  </a:ext>
                </a:extLst>
              </a:tr>
              <a:tr h="1037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Какие цены лучше всего подходят?</a:t>
                      </a:r>
                      <a:endParaRPr lang="ru-RU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5" marR="5946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Средний сегмент (10 000 – 20 000 руб.) – самый популярный среди конкурентов.</a:t>
                      </a:r>
                      <a:b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Важно предлагать гибкую систему скидок (наборы курсов, семейные пакеты).</a:t>
                      </a:r>
                      <a:b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Бюджетные курсы (5 000 – 10 000 руб.) могут привлекать массовую аудиторию, но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маржинальность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ниже.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5" marR="5946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1193645"/>
                  </a:ext>
                </a:extLst>
              </a:tr>
              <a:tr h="1037186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Какие каналы продвижения самые эффективные?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5" marR="5946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Основные:</a:t>
                      </a:r>
                      <a:b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Таргетированная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реклама ВК – конкуренты активно используют, особенно для родителей.</a:t>
                      </a:r>
                      <a:b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Продвижение через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блогеров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YouTube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Telegram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Instagram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– дает доверие аудитории.</a:t>
                      </a:r>
                      <a:b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Бесплатные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вебинары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пробные уроки – отличный инструмент конверсии.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5" marR="5946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1883260"/>
                  </a:ext>
                </a:extLst>
              </a:tr>
              <a:tr h="77788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Дополнительные:</a:t>
                      </a:r>
                      <a:b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Отзывы, кейсы учеников, сарафанное радио – повышает доверие.</a:t>
                      </a:r>
                      <a:b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E-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mail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маркетинг и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мессенджеры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Telegram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WhatsApp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– для повторных продаж.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5" marR="5946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65236410"/>
                  </a:ext>
                </a:extLst>
              </a:tr>
              <a:tr h="10371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Какие конкурентные преимущества у школы?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5" marR="59465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Онлайн + офлайн-формат (гибкость для учеников).</a:t>
                      </a:r>
                      <a:b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Ориентация на разные возрастные группы (дети, взрослые, пенсионеры).</a:t>
                      </a:r>
                      <a:b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Возможность создать партнерства с IT-компаниями для стажировок.</a:t>
                      </a:r>
                      <a:b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Гибкое ценообразование + скидки.</a:t>
                      </a:r>
                      <a:endParaRPr lang="ru-RU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9465" marR="59465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7715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34670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93A614-DCDA-46D5-9227-FE96C276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0808"/>
            <a:ext cx="10972800" cy="1143000"/>
          </a:xfr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563308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3632" y="119508"/>
            <a:ext cx="7992889" cy="908720"/>
          </a:xfrm>
          <a:prstGeom prst="downArrowCallou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Цели маркетинга </a:t>
            </a:r>
            <a:r>
              <a:rPr lang="en-US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SMART</a:t>
            </a:r>
            <a:endParaRPr lang="ru-RU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xmlns="" id="{ACFE6E43-C07A-4445-9F42-8F1E25A9F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38897"/>
              </p:ext>
            </p:extLst>
          </p:nvPr>
        </p:nvGraphicFramePr>
        <p:xfrm>
          <a:off x="47328" y="1388960"/>
          <a:ext cx="12025338" cy="518288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46529">
                  <a:extLst>
                    <a:ext uri="{9D8B030D-6E8A-4147-A177-3AD203B41FA5}">
                      <a16:colId xmlns:a16="http://schemas.microsoft.com/office/drawing/2014/main" xmlns="" val="3382732286"/>
                    </a:ext>
                  </a:extLst>
                </a:gridCol>
                <a:gridCol w="2859684">
                  <a:extLst>
                    <a:ext uri="{9D8B030D-6E8A-4147-A177-3AD203B41FA5}">
                      <a16:colId xmlns:a16="http://schemas.microsoft.com/office/drawing/2014/main" xmlns="" val="3478401276"/>
                    </a:ext>
                  </a:extLst>
                </a:gridCol>
                <a:gridCol w="2799489">
                  <a:extLst>
                    <a:ext uri="{9D8B030D-6E8A-4147-A177-3AD203B41FA5}">
                      <a16:colId xmlns:a16="http://schemas.microsoft.com/office/drawing/2014/main" xmlns="" val="1114418041"/>
                    </a:ext>
                  </a:extLst>
                </a:gridCol>
                <a:gridCol w="2559194">
                  <a:extLst>
                    <a:ext uri="{9D8B030D-6E8A-4147-A177-3AD203B41FA5}">
                      <a16:colId xmlns:a16="http://schemas.microsoft.com/office/drawing/2014/main" xmlns="" val="490733019"/>
                    </a:ext>
                  </a:extLst>
                </a:gridCol>
                <a:gridCol w="2560442">
                  <a:extLst>
                    <a:ext uri="{9D8B030D-6E8A-4147-A177-3AD203B41FA5}">
                      <a16:colId xmlns:a16="http://schemas.microsoft.com/office/drawing/2014/main" xmlns="" val="3241015945"/>
                    </a:ext>
                  </a:extLst>
                </a:gridCol>
              </a:tblGrid>
              <a:tr h="239840"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Цель </a:t>
                      </a:r>
                      <a:endParaRPr lang="ru-RU" sz="2000" b="1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kern="1200" dirty="0">
                          <a:solidFill>
                            <a:srgbClr val="2035F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Увеличение количества </a:t>
                      </a:r>
                      <a:r>
                        <a:rPr lang="ru-RU" sz="1400" b="1" kern="1200" dirty="0" smtClean="0">
                          <a:solidFill>
                            <a:srgbClr val="2035F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учеников</a:t>
                      </a:r>
                      <a:endParaRPr lang="ru-RU" sz="1400" b="1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rgbClr val="2035F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Задачи</a:t>
                      </a:r>
                      <a:r>
                        <a:rPr lang="ru-RU" sz="1400" b="1" dirty="0">
                          <a:solidFill>
                            <a:srgbClr val="2035F8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400" b="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400" b="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extLst>
                  <a:ext uri="{0D108BD9-81ED-4DB2-BD59-A6C34878D82A}">
                    <a16:rowId xmlns:a16="http://schemas.microsoft.com/office/drawing/2014/main" xmlns="" val="3883989676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Повысить уровень удержания учеников</a:t>
                      </a:r>
                      <a:endParaRPr lang="ru-RU" sz="1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Разработать и протестировать офлайн-программу</a:t>
                      </a:r>
                      <a:endParaRPr lang="ru-RU" sz="1400" b="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Расширить географическое присутствие</a:t>
                      </a:r>
                      <a:endParaRPr lang="ru-RU" sz="1400" b="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6308441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конкретная</a:t>
                      </a:r>
                      <a:endParaRPr lang="ru-RU" sz="1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035F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Увеличить количество зарегистрированных участников на онлайн-курсы программирования</a:t>
                      </a:r>
                      <a:endParaRPr lang="ru-RU" sz="14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Увеличить уровень завершения курсов учениками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Создать и провести пилотный офлайн-курс по программированию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Открыть первые офлайн-классы в трех городах Зеленоградск, Советск, Гурьевск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8195096"/>
                  </a:ext>
                </a:extLst>
              </a:tr>
              <a:tr h="94676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Measurable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измеримая</a:t>
                      </a:r>
                      <a:endParaRPr lang="ru-RU" sz="1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035F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Достичь 500 новых регистраций в месяц</a:t>
                      </a:r>
                      <a:endParaRPr lang="ru-RU" sz="14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Достичь уровня завершения курсов на уровне 80%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Провести пилотную программу с участием не менее 50 учеников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Запустить офлайн-программы в трех гор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одах с численностью участников от 100 человек в каждом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6414989"/>
                  </a:ext>
                </a:extLst>
              </a:tr>
              <a:tr h="88807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Achievable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достижимая</a:t>
                      </a:r>
                      <a:endParaRPr lang="ru-RU" sz="1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035F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Провести рекламную кампанию в социальных сетях и сотрудничать с популярными техническими блогерами</a:t>
                      </a:r>
                      <a:endParaRPr lang="ru-RU" sz="14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Внедрить систему менторства и регулярные вебинары для поддержки учеников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Арендовать помещение и обеспечить необходимое оборудование для проведения занятий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Использовать успешные онлайн-программы для продвижения офлайн-курсов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1624416"/>
                  </a:ext>
                </a:extLst>
              </a:tr>
              <a:tr h="893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Relevant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актуальная</a:t>
                      </a:r>
                      <a:endParaRPr lang="ru-RU" sz="1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035F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Повышение числа участников укрепит бренд и создаст базу для офлайн-программ</a:t>
                      </a:r>
                      <a:endParaRPr lang="ru-RU" sz="14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Высокий уровень завершения курсов повысит доверие к бренду и улучшит репутацию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Пилотный курс оценит перспективы офлайн-программ и позволит скорректировать стратегию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Расширение географии обеспечит рост бренда и доходов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10457350"/>
                  </a:ext>
                </a:extLst>
              </a:tr>
              <a:tr h="7437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Ограниченная по времени</a:t>
                      </a:r>
                      <a:endParaRPr lang="ru-RU" sz="1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2035F8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Достичь цели в течение 6 месяцев</a:t>
                      </a:r>
                      <a:endParaRPr lang="ru-RU" sz="1400" dirty="0">
                        <a:solidFill>
                          <a:srgbClr val="2035F8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течение 12 месяцев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Запустить и завершить пилотную программу в течение 18 месяцев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Открыть офлайн-классы в течение 24 месяцев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889" marR="67889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62802466"/>
                  </a:ext>
                </a:extLst>
              </a:tr>
            </a:tbl>
          </a:graphicData>
        </a:graphic>
      </p:graphicFrame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D320A733-2EE8-451F-B405-C13AB04D759B}"/>
              </a:ext>
            </a:extLst>
          </p:cNvPr>
          <p:cNvSpPr/>
          <p:nvPr/>
        </p:nvSpPr>
        <p:spPr>
          <a:xfrm>
            <a:off x="0" y="921478"/>
            <a:ext cx="12192000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2035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Направить маркетинговые усилия на укрепление позиции на рынке и плавный переход от онлайн к офлайн-формату</a:t>
            </a:r>
          </a:p>
        </p:txBody>
      </p:sp>
    </p:spTree>
    <p:extLst>
      <p:ext uri="{BB962C8B-B14F-4D97-AF65-F5344CB8AC3E}">
        <p14:creationId xmlns:p14="http://schemas.microsoft.com/office/powerpoint/2010/main" val="78319362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79576" y="188640"/>
            <a:ext cx="8496945" cy="908720"/>
          </a:xfrm>
          <a:prstGeom prst="downArrowCallou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ru-RU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Маркетинговый план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445574D4-BB14-4082-8387-574325F3B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903675"/>
              </p:ext>
            </p:extLst>
          </p:nvPr>
        </p:nvGraphicFramePr>
        <p:xfrm>
          <a:off x="407368" y="1196752"/>
          <a:ext cx="11593288" cy="319982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048672">
                  <a:extLst>
                    <a:ext uri="{9D8B030D-6E8A-4147-A177-3AD203B41FA5}">
                      <a16:colId xmlns:a16="http://schemas.microsoft.com/office/drawing/2014/main" xmlns="" val="3708111257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xmlns="" val="1814000378"/>
                    </a:ext>
                  </a:extLst>
                </a:gridCol>
              </a:tblGrid>
              <a:tr h="4571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запуска</a:t>
                      </a:r>
                      <a:endParaRPr lang="ru-RU" sz="4000" b="1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b="1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развития</a:t>
                      </a:r>
                      <a:endParaRPr lang="ru-RU" sz="4000" b="1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21016193"/>
                  </a:ext>
                </a:extLst>
              </a:tr>
              <a:tr h="4571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Проведение анализа</a:t>
                      </a:r>
                      <a:endParaRPr lang="ru-RU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Анализ текущей ситуации</a:t>
                      </a:r>
                      <a:endParaRPr lang="ru-RU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1190930"/>
                  </a:ext>
                </a:extLst>
              </a:tr>
              <a:tr h="4571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Постановка цели</a:t>
                      </a:r>
                      <a:endParaRPr lang="ru-RU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Определение ЦА</a:t>
                      </a:r>
                      <a:endParaRPr lang="ru-RU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063451"/>
                  </a:ext>
                </a:extLst>
              </a:tr>
              <a:tr h="4571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Постановка задач</a:t>
                      </a:r>
                      <a:endParaRPr lang="ru-RU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Установка целей и задач</a:t>
                      </a:r>
                      <a:endParaRPr lang="ru-RU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23703995"/>
                  </a:ext>
                </a:extLst>
              </a:tr>
              <a:tr h="4571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тактики</a:t>
                      </a:r>
                      <a:endParaRPr lang="ru-RU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Разработка стратегии и тактики</a:t>
                      </a:r>
                      <a:endParaRPr lang="ru-RU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95099841"/>
                  </a:ext>
                </a:extLst>
              </a:tr>
              <a:tr h="4571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Определение бюджета</a:t>
                      </a:r>
                      <a:endParaRPr lang="ru-RU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Определение бюджета</a:t>
                      </a:r>
                      <a:endParaRPr lang="ru-RU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31638559"/>
                  </a:ext>
                </a:extLst>
              </a:tr>
              <a:tr h="4571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Оценка исполнения</a:t>
                      </a:r>
                      <a:endParaRPr lang="ru-RU" sz="4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Детальный план действий</a:t>
                      </a:r>
                      <a:endParaRPr lang="ru-RU" sz="4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82119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60547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188640"/>
            <a:ext cx="11737304" cy="908720"/>
          </a:xfrm>
          <a:prstGeom prst="downArrowCallout">
            <a:avLst/>
          </a:prstGeom>
          <a:solidFill>
            <a:schemeClr val="bg1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rmAutofit fontScale="90000"/>
          </a:bodyPr>
          <a:lstStyle/>
          <a:p>
            <a:r>
              <a:rPr lang="ru-RU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Стратегический </a:t>
            </a:r>
            <a:r>
              <a:rPr lang="ru-RU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анализ Метод </a:t>
            </a:r>
            <a:r>
              <a:rPr lang="en-US" dirty="0" smtClean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PEST</a:t>
            </a:r>
            <a:endParaRPr lang="ru-RU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xmlns="" id="{BAA151FE-C87D-48FF-B6E6-A68581ABC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970853"/>
              </p:ext>
            </p:extLst>
          </p:nvPr>
        </p:nvGraphicFramePr>
        <p:xfrm>
          <a:off x="47328" y="1196752"/>
          <a:ext cx="12097344" cy="450773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xmlns="" val="1101670705"/>
                    </a:ext>
                  </a:extLst>
                </a:gridCol>
                <a:gridCol w="9793088">
                  <a:extLst>
                    <a:ext uri="{9D8B030D-6E8A-4147-A177-3AD203B41FA5}">
                      <a16:colId xmlns:a16="http://schemas.microsoft.com/office/drawing/2014/main" xmlns="" val="2835075008"/>
                    </a:ext>
                  </a:extLst>
                </a:gridCol>
              </a:tblGrid>
              <a:tr h="526609">
                <a:tc gridSpan="2">
                  <a:txBody>
                    <a:bodyPr/>
                    <a:lstStyle/>
                    <a:p>
                      <a:pPr algn="ctr" fontAlgn="ctr"/>
                      <a:endParaRPr lang="ru-RU" sz="3600" b="0" i="0" u="none" strike="noStrike" dirty="0">
                        <a:solidFill>
                          <a:srgbClr val="0B17B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xmlns="" val="3266101896"/>
                  </a:ext>
                </a:extLst>
              </a:tr>
              <a:tr h="52660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</a:t>
                      </a:r>
                      <a:endParaRPr lang="ru-RU" sz="2400" b="1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Что это значит для </a:t>
                      </a:r>
                      <a:r>
                        <a:rPr lang="ru-RU" sz="2400" u="none" strike="noStrike" dirty="0" smtClean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школы?</a:t>
                      </a:r>
                      <a:endParaRPr lang="ru-RU" sz="2400" b="1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96244716"/>
                  </a:ext>
                </a:extLst>
              </a:tr>
              <a:tr h="10532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(</a:t>
                      </a:r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Политика)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Государственные программы по обучению IT, гранты на образование, регулирование самозанятых преподавателей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08351603"/>
                  </a:ext>
                </a:extLst>
              </a:tr>
              <a:tr h="789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(</a:t>
                      </a:r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Экономика)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Рост стоимости курсов, снижение доходов у населения, высокая конкуренция между школами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97267693"/>
                  </a:ext>
                </a:extLst>
              </a:tr>
              <a:tr h="789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(</a:t>
                      </a:r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Социум)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Популярность IT-профессий, тренд на удаленную работу, родители хотят обучать детей с раннего возраста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4741426"/>
                  </a:ext>
                </a:extLst>
              </a:tr>
              <a:tr h="78991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(</a:t>
                      </a:r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Технологии)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AI, онлайн-платформ, рост </a:t>
                      </a:r>
                      <a:r>
                        <a:rPr lang="ru-RU" sz="2400" u="none" strike="noStrike" dirty="0" err="1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YouTube</a:t>
                      </a:r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-обучения, появление бесплатных альтернатив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892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09634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556792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 Сил Портера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23962"/>
              </p:ext>
            </p:extLst>
          </p:nvPr>
        </p:nvGraphicFramePr>
        <p:xfrm>
          <a:off x="335360" y="1628800"/>
          <a:ext cx="11593288" cy="372046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689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dirty="0">
                          <a:solidFill>
                            <a:srgbClr val="0B17B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</a:t>
                      </a:r>
                      <a:endParaRPr lang="ru-RU" sz="2400" b="1" i="0" u="none" strike="noStrike" dirty="0">
                        <a:solidFill>
                          <a:srgbClr val="0B17B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400" b="1" u="none" strike="noStrike" dirty="0">
                          <a:solidFill>
                            <a:srgbClr val="0B17B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Что это значит для рынка?</a:t>
                      </a:r>
                      <a:endParaRPr lang="ru-RU" sz="2400" b="1" i="0" u="none" strike="noStrike" dirty="0">
                        <a:solidFill>
                          <a:srgbClr val="0B17B5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Конкуренция в отрасли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Очень высокая – много онлайн и офлайн школ, демпинг цен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новых игроков</a:t>
                      </a:r>
                      <a:endParaRPr lang="ru-RU" sz="2400" b="0" i="0" u="none" strike="noStrike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– рынок привлекателен, но сложно заработать без репутации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Влияние поставщиков</a:t>
                      </a:r>
                      <a:endParaRPr lang="ru-RU" sz="2400" b="0" i="0" u="none" strike="noStrike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Низкое – все используют </a:t>
                      </a:r>
                      <a:r>
                        <a:rPr lang="ru-RU" sz="2400" u="none" strike="noStrike" dirty="0" err="1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Zoom</a:t>
                      </a:r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LMS, </a:t>
                      </a:r>
                      <a:r>
                        <a:rPr lang="ru-RU" sz="2400" u="none" strike="noStrike" dirty="0" err="1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YouTube</a:t>
                      </a:r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и нет монополии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Влияние покупателей</a:t>
                      </a:r>
                      <a:endParaRPr lang="ru-RU" sz="2400" b="0" i="0" u="none" strike="noStrike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Высокое – клиенты выбирают курсы по отзывам, скидкам, пробным урокам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Угроза заменителей</a:t>
                      </a:r>
                      <a:endParaRPr lang="ru-RU" sz="2400" b="0" i="0" u="none" strike="noStrike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Средняя – есть бесплатные курсы, но у них меньше </a:t>
                      </a:r>
                      <a:r>
                        <a:rPr lang="ru-RU" sz="2400" u="none" strike="noStrike" dirty="0" err="1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интерактива</a:t>
                      </a:r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 поддержки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37857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5520" y="205413"/>
            <a:ext cx="8280920" cy="1052736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en-US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SWOT-</a:t>
            </a:r>
            <a:r>
              <a:rPr lang="ru-RU" sz="32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анализ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xmlns="" id="{C15592AC-FADD-409F-82CB-E14BCA23F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713172"/>
              </p:ext>
            </p:extLst>
          </p:nvPr>
        </p:nvGraphicFramePr>
        <p:xfrm>
          <a:off x="335360" y="1556791"/>
          <a:ext cx="11665296" cy="42636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48232">
                  <a:extLst>
                    <a:ext uri="{9D8B030D-6E8A-4147-A177-3AD203B41FA5}">
                      <a16:colId xmlns:a16="http://schemas.microsoft.com/office/drawing/2014/main" xmlns="" val="728234871"/>
                    </a:ext>
                  </a:extLst>
                </a:gridCol>
                <a:gridCol w="8217064">
                  <a:extLst>
                    <a:ext uri="{9D8B030D-6E8A-4147-A177-3AD203B41FA5}">
                      <a16:colId xmlns:a16="http://schemas.microsoft.com/office/drawing/2014/main" xmlns="" val="988967802"/>
                    </a:ext>
                  </a:extLst>
                </a:gridCol>
              </a:tblGrid>
              <a:tr h="509850"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</a:t>
                      </a:r>
                      <a:endParaRPr lang="ru-RU" sz="2400" b="1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400" b="1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2400" b="1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49106031"/>
                  </a:ext>
                </a:extLst>
              </a:tr>
              <a:tr h="1004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 (</a:t>
                      </a:r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Сильные стороны)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Онлайн + офлайн обучение, гибкие цены, пробные занятия, опытные преподаватели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2927834"/>
                  </a:ext>
                </a:extLst>
              </a:tr>
              <a:tr h="5098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(</a:t>
                      </a:r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Слабые стороны)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Низкая узнаваемость бренда, высокая конкуренция, слабый маркетинг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0117326"/>
                  </a:ext>
                </a:extLst>
              </a:tr>
              <a:tr h="1004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(</a:t>
                      </a:r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Возможности)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Рост спроса на IT-образование, партнерства с компаниями, гранты на обучение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2517197"/>
                  </a:ext>
                </a:extLst>
              </a:tr>
              <a:tr h="10042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(</a:t>
                      </a:r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Угрозы)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Высокая конкуренция (</a:t>
                      </a:r>
                      <a:r>
                        <a:rPr lang="ru-RU" sz="2400" u="none" strike="noStrike" dirty="0" err="1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Skillbox</a:t>
                      </a:r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u="none" strike="noStrike" dirty="0" err="1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Яндекс.Практикум</a:t>
                      </a:r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бесплатные альтернативы (</a:t>
                      </a:r>
                      <a:r>
                        <a:rPr lang="ru-RU" sz="2400" u="none" strike="noStrike" dirty="0" err="1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YouTube</a:t>
                      </a:r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u="none" strike="noStrike" dirty="0" err="1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Coursera</a:t>
                      </a:r>
                      <a:r>
                        <a:rPr lang="ru-RU" sz="2400" u="none" strike="noStrike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400" b="0" i="0" u="none" strike="noStrike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46730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681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556792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Метод </a:t>
            </a:r>
            <a:r>
              <a:rPr lang="ru-RU" sz="400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Ансоффа</a:t>
            </a:r>
            <a:endParaRPr lang="ru-RU" sz="40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xmlns="" id="{A9A6F39B-C3FC-4903-B89E-7D912AA60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254220"/>
              </p:ext>
            </p:extLst>
          </p:nvPr>
        </p:nvGraphicFramePr>
        <p:xfrm>
          <a:off x="407368" y="1556792"/>
          <a:ext cx="11233248" cy="344269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739985">
                  <a:extLst>
                    <a:ext uri="{9D8B030D-6E8A-4147-A177-3AD203B41FA5}">
                      <a16:colId xmlns:a16="http://schemas.microsoft.com/office/drawing/2014/main" xmlns="" val="431770627"/>
                    </a:ext>
                  </a:extLst>
                </a:gridCol>
                <a:gridCol w="8493263">
                  <a:extLst>
                    <a:ext uri="{9D8B030D-6E8A-4147-A177-3AD203B41FA5}">
                      <a16:colId xmlns:a16="http://schemas.microsoft.com/office/drawing/2014/main" xmlns="" val="1147564983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Стратегия</a:t>
                      </a:r>
                      <a:endParaRPr lang="ru-RU" sz="2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Что делать?</a:t>
                      </a:r>
                      <a:endParaRPr lang="ru-RU" sz="2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71556143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Проникновение на рынок</a:t>
                      </a:r>
                      <a:endParaRPr lang="ru-RU" sz="2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Усилить рекламу, акции, пробные занятия</a:t>
                      </a:r>
                      <a:endParaRPr lang="ru-RU" sz="2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14410045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продукта</a:t>
                      </a:r>
                      <a:endParaRPr lang="ru-RU" sz="240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Добавить новые курсы (например, AI, кибербезопасность)</a:t>
                      </a:r>
                      <a:endParaRPr lang="ru-RU" sz="2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76002374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Развитие рынка</a:t>
                      </a:r>
                      <a:endParaRPr lang="ru-RU" sz="240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Выход в новые регионы, продвижение через блогеров</a:t>
                      </a:r>
                      <a:endParaRPr lang="ru-RU" sz="2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5272897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Диверсификация</a:t>
                      </a:r>
                      <a:endParaRPr lang="ru-RU" sz="240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Создать дополнительные образовательные продукты (марафоны, мастер-классы)</a:t>
                      </a:r>
                      <a:endParaRPr lang="ru-RU" sz="24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728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0087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1556792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Маркетинг-</a:t>
            </a:r>
            <a:r>
              <a:rPr lang="ru-RU" sz="400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микс</a:t>
            </a:r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</a:t>
            </a:r>
            <a:endParaRPr lang="ru-RU" sz="40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xmlns="" id="{148EA7D8-8B2C-4A45-BD6E-0C37769B0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09022"/>
              </p:ext>
            </p:extLst>
          </p:nvPr>
        </p:nvGraphicFramePr>
        <p:xfrm>
          <a:off x="767408" y="1700808"/>
          <a:ext cx="10801200" cy="332515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2775247">
                  <a:extLst>
                    <a:ext uri="{9D8B030D-6E8A-4147-A177-3AD203B41FA5}">
                      <a16:colId xmlns:a16="http://schemas.microsoft.com/office/drawing/2014/main" xmlns="" val="4281217616"/>
                    </a:ext>
                  </a:extLst>
                </a:gridCol>
                <a:gridCol w="8025953">
                  <a:extLst>
                    <a:ext uri="{9D8B030D-6E8A-4147-A177-3AD203B41FA5}">
                      <a16:colId xmlns:a16="http://schemas.microsoft.com/office/drawing/2014/main" xmlns="" val="4249934783"/>
                    </a:ext>
                  </a:extLst>
                </a:gridCol>
              </a:tblGrid>
              <a:tr h="5479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Фактор</a:t>
                      </a:r>
                      <a:endParaRPr lang="ru-RU" sz="40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Стратегия</a:t>
                      </a:r>
                      <a:endParaRPr lang="ru-RU" sz="40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3481432"/>
                  </a:ext>
                </a:extLst>
              </a:tr>
              <a:tr h="582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</a:t>
                      </a: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(Продукт)</a:t>
                      </a:r>
                      <a:endParaRPr lang="ru-RU" sz="40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Курсы для детей и взрослых, пробные занятия, сертификаты</a:t>
                      </a:r>
                      <a:endParaRPr lang="ru-RU" sz="40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52555669"/>
                  </a:ext>
                </a:extLst>
              </a:tr>
              <a:tr h="51324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(Цена)</a:t>
                      </a:r>
                      <a:endParaRPr lang="ru-RU" sz="400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Средний сегмент (10 000 – 20 000 </a:t>
                      </a:r>
                      <a:r>
                        <a:rPr lang="ru-RU" sz="2400" dirty="0" err="1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гибкая система скидок</a:t>
                      </a:r>
                      <a:endParaRPr lang="ru-RU" sz="40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2691221"/>
                  </a:ext>
                </a:extLst>
              </a:tr>
              <a:tr h="47123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 (Место продаж)</a:t>
                      </a:r>
                      <a:endParaRPr lang="ru-RU" sz="400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ВКонтакте</a:t>
                      </a: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сайт, </a:t>
                      </a:r>
                      <a:r>
                        <a:rPr lang="ru-RU" sz="2400" dirty="0" err="1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Telegram</a:t>
                      </a: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400" dirty="0" err="1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Авито</a:t>
                      </a:r>
                      <a:endParaRPr lang="ru-RU" sz="40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95263961"/>
                  </a:ext>
                </a:extLst>
              </a:tr>
              <a:tr h="50228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Promotion (Продвижение)</a:t>
                      </a:r>
                      <a:endParaRPr lang="ru-RU" sz="400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Таргет</a:t>
                      </a: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ВК, реклама у блогеров, бесплатные вебинары, </a:t>
                      </a:r>
                      <a:r>
                        <a:rPr lang="ru-RU" sz="2400" dirty="0" err="1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r>
                        <a:rPr lang="ru-RU" sz="2400" dirty="0">
                          <a:solidFill>
                            <a:srgbClr val="0B17B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-рассылки</a:t>
                      </a:r>
                      <a:endParaRPr lang="ru-RU" sz="4000" dirty="0">
                        <a:solidFill>
                          <a:srgbClr val="0B17B5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9598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75226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19536" y="0"/>
            <a:ext cx="8280920" cy="980728"/>
          </a:xfrm>
          <a:prstGeom prst="downArrowCallout">
            <a:avLst/>
          </a:prstGeom>
          <a:solidFill>
            <a:schemeClr val="bg1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>
            <a:noAutofit/>
          </a:bodyPr>
          <a:lstStyle/>
          <a:p>
            <a:r>
              <a:rPr lang="ru-RU" sz="40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Каналы сбыта и продвижения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00292"/>
              </p:ext>
            </p:extLst>
          </p:nvPr>
        </p:nvGraphicFramePr>
        <p:xfrm>
          <a:off x="191344" y="692696"/>
          <a:ext cx="11737304" cy="600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7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23842">
                  <a:extLst>
                    <a:ext uri="{9D8B030D-6E8A-4147-A177-3AD203B41FA5}">
                      <a16:colId xmlns:a16="http://schemas.microsoft.com/office/drawing/2014/main" xmlns="" val="2727643050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0039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Прямые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Социальные сети</a:t>
                      </a:r>
                      <a:endParaRPr lang="en-US" sz="2000" b="1" dirty="0">
                        <a:solidFill>
                          <a:srgbClr val="0B17B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2000" b="1" dirty="0">
                        <a:solidFill>
                          <a:srgbClr val="0B17B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Вид канала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1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Обоснование выбора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Веб-сайт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Основной канал для информации о курсах, регистрации и продажи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00891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Страничка «</a:t>
                      </a:r>
                      <a:r>
                        <a:rPr lang="ru-RU" sz="2000" dirty="0" err="1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Вконтакте</a:t>
                      </a:r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Популярна для молодежи, детей и родителей используется     для построения сообщества, продвижения контента и взаимодействия с аудиторией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96496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Объявление в «</a:t>
                      </a:r>
                      <a:r>
                        <a:rPr lang="ru-RU" sz="2000" dirty="0" err="1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Авито</a:t>
                      </a:r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476715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Telegram</a:t>
                      </a:r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4048972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Косвенные</a:t>
                      </a:r>
                    </a:p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Корпоративные</a:t>
                      </a:r>
                      <a:r>
                        <a:rPr lang="ru-RU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партнеры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SEO (</a:t>
                      </a:r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Поисковая оптимизация)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Поможет повысить видимость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0760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Email-</a:t>
                      </a:r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маркетинг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Регулярные рассылки с полезным контентом, новостями и специальными предложениями </a:t>
                      </a:r>
                      <a:r>
                        <a:rPr lang="ru-RU" sz="2000" dirty="0">
                          <a:solidFill>
                            <a:srgbClr val="2035F8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помогут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поддерживать интерес и вовлеченность существующих и потенциальных учеников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Блоги и контент-маркетинг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и продвижение образовательного контента, такого как статьи, руководства и кейс-</a:t>
                      </a:r>
                      <a:r>
                        <a:rPr lang="ru-RU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стади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поможет повысить доверие к бренду и привлечь трафик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397570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Коллаборации и партнерства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Сотрудничество с IT-компаниями, университетами или другими образовательными проектами </a:t>
                      </a:r>
                      <a:r>
                        <a:rPr lang="ru-RU" sz="2000" dirty="0">
                          <a:solidFill>
                            <a:srgbClr val="0B17B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для проведения совместных мероприятий или курсов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79834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34451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2495</TotalTime>
  <Words>1187</Words>
  <Application>Microsoft Office PowerPoint</Application>
  <PresentationFormat>Произвольный</PresentationFormat>
  <Paragraphs>261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 </vt:lpstr>
      <vt:lpstr>Цели маркетинга SMART</vt:lpstr>
      <vt:lpstr>Маркетинговый план</vt:lpstr>
      <vt:lpstr>Стратегический анализ Метод PEST</vt:lpstr>
      <vt:lpstr>5 Сил Портера</vt:lpstr>
      <vt:lpstr>SWOT-анализ</vt:lpstr>
      <vt:lpstr>Метод Ансоффа</vt:lpstr>
      <vt:lpstr>Маркетинг-микс 4p</vt:lpstr>
      <vt:lpstr>Каналы сбыта и продвижения</vt:lpstr>
      <vt:lpstr>Стратегия ценообразования</vt:lpstr>
      <vt:lpstr>Рекламные мероприятия и бюджет</vt:lpstr>
      <vt:lpstr>Рекламная модель</vt:lpstr>
      <vt:lpstr>Эффективность рекламных мероприятий</vt:lpstr>
      <vt:lpstr>Ценностные предложения</vt:lpstr>
      <vt:lpstr>Должностные обязанности</vt:lpstr>
      <vt:lpstr>Выводы по стратегического анализа</vt:lpstr>
      <vt:lpstr>Благодарю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КГАПОУ «Техникум индустрии гостеприимства и сервиса» Отборочный этап Регионального чемпионата «Молодые профессионалы»  (WorldSkills Russia) 2018-2019г.   Компетенция «Предпринимательство»</dc:title>
  <dc:creator>mama</dc:creator>
  <cp:lastModifiedBy>LT24KUCHv3</cp:lastModifiedBy>
  <cp:revision>211</cp:revision>
  <dcterms:created xsi:type="dcterms:W3CDTF">2019-09-29T16:39:48Z</dcterms:created>
  <dcterms:modified xsi:type="dcterms:W3CDTF">2025-03-11T16:00:31Z</dcterms:modified>
</cp:coreProperties>
</file>