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310" r:id="rId4"/>
    <p:sldId id="265" r:id="rId5"/>
    <p:sldId id="307" r:id="rId6"/>
    <p:sldId id="291" r:id="rId7"/>
    <p:sldId id="262" r:id="rId8"/>
    <p:sldId id="308" r:id="rId9"/>
    <p:sldId id="294" r:id="rId10"/>
    <p:sldId id="309" r:id="rId11"/>
    <p:sldId id="30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7B5"/>
    <a:srgbClr val="203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/>
    <p:restoredTop sz="94671"/>
  </p:normalViewPr>
  <p:slideViewPr>
    <p:cSldViewPr>
      <p:cViewPr varScale="1">
        <p:scale>
          <a:sx n="108" d="100"/>
          <a:sy n="108" d="100"/>
        </p:scale>
        <p:origin x="44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0E748-D4FF-4226-AC0F-F32D5ED7BDA6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B8C786D-6F3F-48E2-99D1-64C2C70F7399}">
      <dgm:prSet phldrT="[Текст]" custT="1"/>
      <dgm:spPr/>
      <dgm:t>
        <a:bodyPr/>
        <a:lstStyle/>
        <a:p>
          <a:r>
            <a:rPr lang="ru-RU" sz="1800" b="1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Разработка и управление курсами</a:t>
          </a:r>
        </a:p>
      </dgm:t>
    </dgm:pt>
    <dgm:pt modelId="{E526A51D-B9D5-4322-8002-0584E4A55907}" type="parTrans" cxnId="{67F393B9-7CF7-4919-9DD6-B29474591267}">
      <dgm:prSet/>
      <dgm:spPr/>
      <dgm:t>
        <a:bodyPr/>
        <a:lstStyle/>
        <a:p>
          <a:endParaRPr lang="ru-RU"/>
        </a:p>
      </dgm:t>
    </dgm:pt>
    <dgm:pt modelId="{C65C56E1-C791-4F77-97C4-69E6439072C0}" type="sibTrans" cxnId="{67F393B9-7CF7-4919-9DD6-B29474591267}">
      <dgm:prSet/>
      <dgm:spPr>
        <a:solidFill>
          <a:schemeClr val="bg1"/>
        </a:solidFill>
      </dgm:spPr>
      <dgm:t>
        <a:bodyPr/>
        <a:lstStyle/>
        <a:p>
          <a:endParaRPr lang="ru-RU"/>
        </a:p>
      </dgm:t>
    </dgm:pt>
    <dgm:pt modelId="{EFA8F5A3-A277-4FB0-B33B-61C6881538B1}">
      <dgm:prSet phldrT="[Текст]" custT="1"/>
      <dgm:spPr/>
      <dgm:t>
        <a:bodyPr/>
        <a:lstStyle/>
        <a:p>
          <a:r>
            <a:rPr lang="ru-RU" sz="1800" b="1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Маркетинг и продвижение</a:t>
          </a:r>
        </a:p>
      </dgm:t>
    </dgm:pt>
    <dgm:pt modelId="{449A97BD-608E-4E11-B312-63F7A1E7D24E}" type="parTrans" cxnId="{C90A6152-B86B-4CE7-91B2-2704D3D2ECE6}">
      <dgm:prSet/>
      <dgm:spPr/>
      <dgm:t>
        <a:bodyPr/>
        <a:lstStyle/>
        <a:p>
          <a:endParaRPr lang="ru-RU"/>
        </a:p>
      </dgm:t>
    </dgm:pt>
    <dgm:pt modelId="{7425D23C-CC8B-4AF2-8C84-E3FBC6C8F156}" type="sibTrans" cxnId="{C90A6152-B86B-4CE7-91B2-2704D3D2ECE6}">
      <dgm:prSet/>
      <dgm:spPr>
        <a:solidFill>
          <a:schemeClr val="bg1"/>
        </a:solidFill>
      </dgm:spPr>
      <dgm:t>
        <a:bodyPr/>
        <a:lstStyle/>
        <a:p>
          <a:endParaRPr lang="ru-RU"/>
        </a:p>
      </dgm:t>
    </dgm:pt>
    <dgm:pt modelId="{3E428948-1CB2-4C85-8EBD-09B849323CCE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Эффективный маркетинг привлекает новых учеников и повышает узнаваемость бренда. Важно выделяться и находить свою аудиторию.</a:t>
          </a:r>
        </a:p>
      </dgm:t>
    </dgm:pt>
    <dgm:pt modelId="{4F03AFC8-A12D-4DAA-B273-D8AE37DF0F3F}" type="parTrans" cxnId="{7D6ED93C-6358-4807-BD4D-ED2B88F210FA}">
      <dgm:prSet/>
      <dgm:spPr/>
      <dgm:t>
        <a:bodyPr/>
        <a:lstStyle/>
        <a:p>
          <a:endParaRPr lang="ru-RU"/>
        </a:p>
      </dgm:t>
    </dgm:pt>
    <dgm:pt modelId="{1A639883-21B6-4F75-AF26-893C286B7965}" type="sibTrans" cxnId="{7D6ED93C-6358-4807-BD4D-ED2B88F210FA}">
      <dgm:prSet/>
      <dgm:spPr/>
      <dgm:t>
        <a:bodyPr/>
        <a:lstStyle/>
        <a:p>
          <a:endParaRPr lang="ru-RU"/>
        </a:p>
      </dgm:t>
    </dgm:pt>
    <dgm:pt modelId="{5CFA8C04-61F7-4F33-A72A-8C0426DC151A}">
      <dgm:prSet phldrT="[Текст]" custT="1"/>
      <dgm:spPr/>
      <dgm:t>
        <a:bodyPr/>
        <a:lstStyle/>
        <a:p>
          <a:r>
            <a:rPr lang="ru-RU" sz="1800" b="1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Продажи и клиентский сервис</a:t>
          </a:r>
        </a:p>
      </dgm:t>
    </dgm:pt>
    <dgm:pt modelId="{F5C580F2-82A2-4897-9DA5-A12D2D087664}" type="parTrans" cxnId="{7B1CF31F-D329-4024-91CA-85053F746F34}">
      <dgm:prSet/>
      <dgm:spPr/>
      <dgm:t>
        <a:bodyPr/>
        <a:lstStyle/>
        <a:p>
          <a:endParaRPr lang="ru-RU"/>
        </a:p>
      </dgm:t>
    </dgm:pt>
    <dgm:pt modelId="{B02E1403-4D1F-417A-9B31-5CE693D60086}" type="sibTrans" cxnId="{7B1CF31F-D329-4024-91CA-85053F746F34}">
      <dgm:prSet/>
      <dgm:spPr/>
      <dgm:t>
        <a:bodyPr/>
        <a:lstStyle/>
        <a:p>
          <a:endParaRPr lang="ru-RU"/>
        </a:p>
      </dgm:t>
    </dgm:pt>
    <dgm:pt modelId="{AEB8CAFE-FC4C-4C9F-80FE-7CCD36C4C871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b="0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Хороший клиентский сервис повышает удовлетворенность студентов. Продажи обеспечивают основные финансовые потоки школы.</a:t>
          </a:r>
          <a:endParaRPr lang="ru-RU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803903-3ADD-40CA-909B-DB769DC896C5}" type="parTrans" cxnId="{CF7E6E6C-62EE-4376-932D-748193179E3C}">
      <dgm:prSet/>
      <dgm:spPr/>
      <dgm:t>
        <a:bodyPr/>
        <a:lstStyle/>
        <a:p>
          <a:endParaRPr lang="ru-RU"/>
        </a:p>
      </dgm:t>
    </dgm:pt>
    <dgm:pt modelId="{4C23E73C-CD86-4F58-9A39-CB66D93A8DD3}" type="sibTrans" cxnId="{CF7E6E6C-62EE-4376-932D-748193179E3C}">
      <dgm:prSet/>
      <dgm:spPr/>
      <dgm:t>
        <a:bodyPr/>
        <a:lstStyle/>
        <a:p>
          <a:endParaRPr lang="ru-RU"/>
        </a:p>
      </dgm:t>
    </dgm:pt>
    <dgm:pt modelId="{E09F9323-8854-488F-B25C-441F98105B7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18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Основная ценность онлайн-школы — это качественные и актуальные учебные программы</a:t>
          </a:r>
        </a:p>
      </dgm:t>
    </dgm:pt>
    <dgm:pt modelId="{A91C0247-FDA2-47AE-8EFE-FEA0810E4345}" type="parTrans" cxnId="{A45EEECA-FD1C-4ED3-8725-35F556B418DA}">
      <dgm:prSet/>
      <dgm:spPr/>
      <dgm:t>
        <a:bodyPr/>
        <a:lstStyle/>
        <a:p>
          <a:endParaRPr lang="ru-RU"/>
        </a:p>
      </dgm:t>
    </dgm:pt>
    <dgm:pt modelId="{A65A440C-6779-431B-A62D-32E2F997C3AA}" type="sibTrans" cxnId="{A45EEECA-FD1C-4ED3-8725-35F556B418DA}">
      <dgm:prSet/>
      <dgm:spPr/>
      <dgm:t>
        <a:bodyPr/>
        <a:lstStyle/>
        <a:p>
          <a:endParaRPr lang="ru-RU"/>
        </a:p>
      </dgm:t>
    </dgm:pt>
    <dgm:pt modelId="{9419913D-E508-4B43-BB07-7DBD30D4A8D8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18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Гарантирует, что ученики получают современные знания и навыки, востребованные на рынке труда</a:t>
          </a:r>
          <a:r>
            <a:rPr lang="ru-RU" sz="14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DB549DC-EB80-4337-9C57-398B505C7B6E}" type="parTrans" cxnId="{4D09F0B9-75AF-42AE-BF13-A58A9F3343E2}">
      <dgm:prSet/>
      <dgm:spPr/>
      <dgm:t>
        <a:bodyPr/>
        <a:lstStyle/>
        <a:p>
          <a:endParaRPr lang="ru-RU"/>
        </a:p>
      </dgm:t>
    </dgm:pt>
    <dgm:pt modelId="{AEB992E5-A42F-4A5C-A323-64F26010DEF6}" type="sibTrans" cxnId="{4D09F0B9-75AF-42AE-BF13-A58A9F3343E2}">
      <dgm:prSet/>
      <dgm:spPr/>
      <dgm:t>
        <a:bodyPr/>
        <a:lstStyle/>
        <a:p>
          <a:endParaRPr lang="ru-RU"/>
        </a:p>
      </dgm:t>
    </dgm:pt>
    <dgm:pt modelId="{34659185-1E37-4193-A27F-2F8EFA3224CD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Обеспечивает стабильный поток новых учеников и укрепляет позиции школы на рынке.</a:t>
          </a:r>
        </a:p>
      </dgm:t>
    </dgm:pt>
    <dgm:pt modelId="{BC0E7ED5-B1AB-4266-B5D1-4F4BFCB71A1D}" type="parTrans" cxnId="{3C89D74B-B8FF-4D8D-B582-5EF90D9158DB}">
      <dgm:prSet/>
      <dgm:spPr/>
      <dgm:t>
        <a:bodyPr/>
        <a:lstStyle/>
        <a:p>
          <a:endParaRPr lang="ru-RU"/>
        </a:p>
      </dgm:t>
    </dgm:pt>
    <dgm:pt modelId="{71F5E054-EB16-41EC-BF27-2F937E1E5719}" type="sibTrans" cxnId="{3C89D74B-B8FF-4D8D-B582-5EF90D9158DB}">
      <dgm:prSet/>
      <dgm:spPr/>
      <dgm:t>
        <a:bodyPr/>
        <a:lstStyle/>
        <a:p>
          <a:endParaRPr lang="ru-RU"/>
        </a:p>
      </dgm:t>
    </dgm:pt>
    <dgm:pt modelId="{6329617B-4C0B-4598-80AC-E54F6636472B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b="0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Улучшает опыт учеников и способствует удержанию клиентов, что в свою очередь увеличивает доходы.</a:t>
          </a:r>
          <a:endParaRPr lang="ru-RU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A1400-1984-48F0-A4F5-FC3C8DA2442E}" type="parTrans" cxnId="{65DFAB9E-E577-4680-81FC-0C9E107D339A}">
      <dgm:prSet/>
      <dgm:spPr/>
      <dgm:t>
        <a:bodyPr/>
        <a:lstStyle/>
        <a:p>
          <a:endParaRPr lang="ru-RU"/>
        </a:p>
      </dgm:t>
    </dgm:pt>
    <dgm:pt modelId="{33DFCA6A-A453-4A88-A40B-586DE6F58F4E}" type="sibTrans" cxnId="{65DFAB9E-E577-4680-81FC-0C9E107D339A}">
      <dgm:prSet/>
      <dgm:spPr/>
      <dgm:t>
        <a:bodyPr/>
        <a:lstStyle/>
        <a:p>
          <a:endParaRPr lang="ru-RU"/>
        </a:p>
      </dgm:t>
    </dgm:pt>
    <dgm:pt modelId="{37575913-6381-40E6-9240-56093FDACFC0}" type="pres">
      <dgm:prSet presAssocID="{4A60E748-D4FF-4226-AC0F-F32D5ED7BDA6}" presName="linearFlow" presStyleCnt="0">
        <dgm:presLayoutVars>
          <dgm:dir/>
          <dgm:animLvl val="lvl"/>
          <dgm:resizeHandles val="exact"/>
        </dgm:presLayoutVars>
      </dgm:prSet>
      <dgm:spPr/>
    </dgm:pt>
    <dgm:pt modelId="{1B9F2399-F936-4400-AAAD-521843F1BCDE}" type="pres">
      <dgm:prSet presAssocID="{4B8C786D-6F3F-48E2-99D1-64C2C70F7399}" presName="composite" presStyleCnt="0"/>
      <dgm:spPr/>
    </dgm:pt>
    <dgm:pt modelId="{6E64549F-A2E5-40D7-A539-0C707DB2DD4B}" type="pres">
      <dgm:prSet presAssocID="{4B8C786D-6F3F-48E2-99D1-64C2C70F73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EBF273C-5E5D-4920-A071-4B46479E3D5E}" type="pres">
      <dgm:prSet presAssocID="{4B8C786D-6F3F-48E2-99D1-64C2C70F7399}" presName="parSh" presStyleLbl="node1" presStyleIdx="0" presStyleCnt="3" custLinFactNeighborX="-220" custLinFactNeighborY="30859"/>
      <dgm:spPr/>
    </dgm:pt>
    <dgm:pt modelId="{9AEB6D75-42A7-48AF-9C01-C5D1C11878F9}" type="pres">
      <dgm:prSet presAssocID="{4B8C786D-6F3F-48E2-99D1-64C2C70F7399}" presName="desTx" presStyleLbl="fgAcc1" presStyleIdx="0" presStyleCnt="3" custScaleX="111759" custScaleY="89385" custLinFactNeighborX="-1615" custLinFactNeighborY="2735">
        <dgm:presLayoutVars>
          <dgm:bulletEnabled val="1"/>
        </dgm:presLayoutVars>
      </dgm:prSet>
      <dgm:spPr/>
    </dgm:pt>
    <dgm:pt modelId="{E8F2FBDD-0456-43B4-B543-1556B275D176}" type="pres">
      <dgm:prSet presAssocID="{C65C56E1-C791-4F77-97C4-69E6439072C0}" presName="sibTrans" presStyleLbl="sibTrans2D1" presStyleIdx="0" presStyleCnt="2" custLinFactNeighborX="29010" custLinFactNeighborY="20682"/>
      <dgm:spPr/>
    </dgm:pt>
    <dgm:pt modelId="{708FBDBD-B6D8-4ECA-9C08-750E0C8A7E8F}" type="pres">
      <dgm:prSet presAssocID="{C65C56E1-C791-4F77-97C4-69E6439072C0}" presName="connTx" presStyleLbl="sibTrans2D1" presStyleIdx="0" presStyleCnt="2"/>
      <dgm:spPr/>
    </dgm:pt>
    <dgm:pt modelId="{843ED71B-EB51-454F-971D-C383DCA555D8}" type="pres">
      <dgm:prSet presAssocID="{EFA8F5A3-A277-4FB0-B33B-61C6881538B1}" presName="composite" presStyleCnt="0"/>
      <dgm:spPr/>
    </dgm:pt>
    <dgm:pt modelId="{84942710-B88C-4A04-A6D0-9902B1D4D95B}" type="pres">
      <dgm:prSet presAssocID="{EFA8F5A3-A277-4FB0-B33B-61C6881538B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2CBEB98-5B1C-4611-88F9-E0EB5CE1B9AE}" type="pres">
      <dgm:prSet presAssocID="{EFA8F5A3-A277-4FB0-B33B-61C6881538B1}" presName="parSh" presStyleLbl="node1" presStyleIdx="1" presStyleCnt="3" custLinFactNeighborX="441" custLinFactNeighborY="22805"/>
      <dgm:spPr/>
    </dgm:pt>
    <dgm:pt modelId="{70113F84-D970-4E28-BDF5-DB00851F941A}" type="pres">
      <dgm:prSet presAssocID="{EFA8F5A3-A277-4FB0-B33B-61C6881538B1}" presName="desTx" presStyleLbl="fgAcc1" presStyleIdx="1" presStyleCnt="3" custScaleX="107431" custScaleY="83799" custLinFactNeighborX="1931" custLinFactNeighborY="2735">
        <dgm:presLayoutVars>
          <dgm:bulletEnabled val="1"/>
        </dgm:presLayoutVars>
      </dgm:prSet>
      <dgm:spPr/>
    </dgm:pt>
    <dgm:pt modelId="{515B1A6D-5A85-4C15-B869-310C52057254}" type="pres">
      <dgm:prSet presAssocID="{7425D23C-CC8B-4AF2-8C84-E3FBC6C8F156}" presName="sibTrans" presStyleLbl="sibTrans2D1" presStyleIdx="1" presStyleCnt="2" custLinFactNeighborX="21630" custLinFactNeighborY="22127"/>
      <dgm:spPr/>
    </dgm:pt>
    <dgm:pt modelId="{C164FAD1-CFE7-4FD1-9D15-2ECC10B2FB6E}" type="pres">
      <dgm:prSet presAssocID="{7425D23C-CC8B-4AF2-8C84-E3FBC6C8F156}" presName="connTx" presStyleLbl="sibTrans2D1" presStyleIdx="1" presStyleCnt="2"/>
      <dgm:spPr/>
    </dgm:pt>
    <dgm:pt modelId="{E825A7B5-1642-4301-AE27-04AC695D8904}" type="pres">
      <dgm:prSet presAssocID="{5CFA8C04-61F7-4F33-A72A-8C0426DC151A}" presName="composite" presStyleCnt="0"/>
      <dgm:spPr/>
    </dgm:pt>
    <dgm:pt modelId="{B6744AE4-2CB6-4A3E-BC9B-2DCF9F6959D5}" type="pres">
      <dgm:prSet presAssocID="{5CFA8C04-61F7-4F33-A72A-8C0426DC151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B785D6-DE9C-4505-9A09-12E96FC37467}" type="pres">
      <dgm:prSet presAssocID="{5CFA8C04-61F7-4F33-A72A-8C0426DC151A}" presName="parSh" presStyleLbl="node1" presStyleIdx="2" presStyleCnt="3" custLinFactNeighborX="-3322" custLinFactNeighborY="22854"/>
      <dgm:spPr/>
    </dgm:pt>
    <dgm:pt modelId="{17698251-B12E-42B7-A439-0157564C3FE4}" type="pres">
      <dgm:prSet presAssocID="{5CFA8C04-61F7-4F33-A72A-8C0426DC151A}" presName="desTx" presStyleLbl="fgAcc1" presStyleIdx="2" presStyleCnt="3" custScaleX="94728" custScaleY="87613" custLinFactNeighborX="1454" custLinFactNeighborY="3208">
        <dgm:presLayoutVars>
          <dgm:bulletEnabled val="1"/>
        </dgm:presLayoutVars>
      </dgm:prSet>
      <dgm:spPr/>
    </dgm:pt>
  </dgm:ptLst>
  <dgm:cxnLst>
    <dgm:cxn modelId="{7E6EB00E-CEC5-45D2-BCD2-A6BCE595ECEB}" type="presOf" srcId="{7425D23C-CC8B-4AF2-8C84-E3FBC6C8F156}" destId="{C164FAD1-CFE7-4FD1-9D15-2ECC10B2FB6E}" srcOrd="1" destOrd="0" presId="urn:microsoft.com/office/officeart/2005/8/layout/process3"/>
    <dgm:cxn modelId="{7B1CF31F-D329-4024-91CA-85053F746F34}" srcId="{4A60E748-D4FF-4226-AC0F-F32D5ED7BDA6}" destId="{5CFA8C04-61F7-4F33-A72A-8C0426DC151A}" srcOrd="2" destOrd="0" parTransId="{F5C580F2-82A2-4897-9DA5-A12D2D087664}" sibTransId="{B02E1403-4D1F-417A-9B31-5CE693D60086}"/>
    <dgm:cxn modelId="{19D0BB23-FC64-49B7-81E8-7748A345158E}" type="presOf" srcId="{EFA8F5A3-A277-4FB0-B33B-61C6881538B1}" destId="{D2CBEB98-5B1C-4611-88F9-E0EB5CE1B9AE}" srcOrd="1" destOrd="0" presId="urn:microsoft.com/office/officeart/2005/8/layout/process3"/>
    <dgm:cxn modelId="{AAB6D824-E701-434A-A77C-0565F731B1D2}" type="presOf" srcId="{5CFA8C04-61F7-4F33-A72A-8C0426DC151A}" destId="{CEB785D6-DE9C-4505-9A09-12E96FC37467}" srcOrd="1" destOrd="0" presId="urn:microsoft.com/office/officeart/2005/8/layout/process3"/>
    <dgm:cxn modelId="{E9717831-AD52-49C2-88CC-0BD60A7AEF3A}" type="presOf" srcId="{34659185-1E37-4193-A27F-2F8EFA3224CD}" destId="{70113F84-D970-4E28-BDF5-DB00851F941A}" srcOrd="0" destOrd="1" presId="urn:microsoft.com/office/officeart/2005/8/layout/process3"/>
    <dgm:cxn modelId="{389B9F32-8449-4332-B246-89CC9B0467D3}" type="presOf" srcId="{6329617B-4C0B-4598-80AC-E54F6636472B}" destId="{17698251-B12E-42B7-A439-0157564C3FE4}" srcOrd="0" destOrd="1" presId="urn:microsoft.com/office/officeart/2005/8/layout/process3"/>
    <dgm:cxn modelId="{4DE1D639-68DB-4D8E-83AA-F73DA38C6B23}" type="presOf" srcId="{4B8C786D-6F3F-48E2-99D1-64C2C70F7399}" destId="{2EBF273C-5E5D-4920-A071-4B46479E3D5E}" srcOrd="1" destOrd="0" presId="urn:microsoft.com/office/officeart/2005/8/layout/process3"/>
    <dgm:cxn modelId="{7D6ED93C-6358-4807-BD4D-ED2B88F210FA}" srcId="{EFA8F5A3-A277-4FB0-B33B-61C6881538B1}" destId="{3E428948-1CB2-4C85-8EBD-09B849323CCE}" srcOrd="0" destOrd="0" parTransId="{4F03AFC8-A12D-4DAA-B273-D8AE37DF0F3F}" sibTransId="{1A639883-21B6-4F75-AF26-893C286B7965}"/>
    <dgm:cxn modelId="{3C89D74B-B8FF-4D8D-B582-5EF90D9158DB}" srcId="{EFA8F5A3-A277-4FB0-B33B-61C6881538B1}" destId="{34659185-1E37-4193-A27F-2F8EFA3224CD}" srcOrd="1" destOrd="0" parTransId="{BC0E7ED5-B1AB-4266-B5D1-4F4BFCB71A1D}" sibTransId="{71F5E054-EB16-41EC-BF27-2F937E1E5719}"/>
    <dgm:cxn modelId="{CF7E6E6C-62EE-4376-932D-748193179E3C}" srcId="{5CFA8C04-61F7-4F33-A72A-8C0426DC151A}" destId="{AEB8CAFE-FC4C-4C9F-80FE-7CCD36C4C871}" srcOrd="0" destOrd="0" parTransId="{16803903-3ADD-40CA-909B-DB769DC896C5}" sibTransId="{4C23E73C-CD86-4F58-9A39-CB66D93A8DD3}"/>
    <dgm:cxn modelId="{73B0E54C-CB5A-4077-9316-40FD2FB28BAD}" type="presOf" srcId="{3E428948-1CB2-4C85-8EBD-09B849323CCE}" destId="{70113F84-D970-4E28-BDF5-DB00851F941A}" srcOrd="0" destOrd="0" presId="urn:microsoft.com/office/officeart/2005/8/layout/process3"/>
    <dgm:cxn modelId="{C90A6152-B86B-4CE7-91B2-2704D3D2ECE6}" srcId="{4A60E748-D4FF-4226-AC0F-F32D5ED7BDA6}" destId="{EFA8F5A3-A277-4FB0-B33B-61C6881538B1}" srcOrd="1" destOrd="0" parTransId="{449A97BD-608E-4E11-B312-63F7A1E7D24E}" sibTransId="{7425D23C-CC8B-4AF2-8C84-E3FBC6C8F156}"/>
    <dgm:cxn modelId="{8661B77B-7483-431F-8AD2-1ED195CD4FEF}" type="presOf" srcId="{E09F9323-8854-488F-B25C-441F98105B76}" destId="{9AEB6D75-42A7-48AF-9C01-C5D1C11878F9}" srcOrd="0" destOrd="0" presId="urn:microsoft.com/office/officeart/2005/8/layout/process3"/>
    <dgm:cxn modelId="{1BEF1D7F-9A9F-4EAA-A911-F357A413663F}" type="presOf" srcId="{C65C56E1-C791-4F77-97C4-69E6439072C0}" destId="{708FBDBD-B6D8-4ECA-9C08-750E0C8A7E8F}" srcOrd="1" destOrd="0" presId="urn:microsoft.com/office/officeart/2005/8/layout/process3"/>
    <dgm:cxn modelId="{56154E89-B13A-4ED1-8683-F40A588E16FE}" type="presOf" srcId="{4B8C786D-6F3F-48E2-99D1-64C2C70F7399}" destId="{6E64549F-A2E5-40D7-A539-0C707DB2DD4B}" srcOrd="0" destOrd="0" presId="urn:microsoft.com/office/officeart/2005/8/layout/process3"/>
    <dgm:cxn modelId="{65DFAB9E-E577-4680-81FC-0C9E107D339A}" srcId="{5CFA8C04-61F7-4F33-A72A-8C0426DC151A}" destId="{6329617B-4C0B-4598-80AC-E54F6636472B}" srcOrd="1" destOrd="0" parTransId="{DC2A1400-1984-48F0-A4F5-FC3C8DA2442E}" sibTransId="{33DFCA6A-A453-4A88-A40B-586DE6F58F4E}"/>
    <dgm:cxn modelId="{F9398AA9-B826-43C1-A74F-2298FE61BBD9}" type="presOf" srcId="{9419913D-E508-4B43-BB07-7DBD30D4A8D8}" destId="{9AEB6D75-42A7-48AF-9C01-C5D1C11878F9}" srcOrd="0" destOrd="1" presId="urn:microsoft.com/office/officeart/2005/8/layout/process3"/>
    <dgm:cxn modelId="{67F393B9-7CF7-4919-9DD6-B29474591267}" srcId="{4A60E748-D4FF-4226-AC0F-F32D5ED7BDA6}" destId="{4B8C786D-6F3F-48E2-99D1-64C2C70F7399}" srcOrd="0" destOrd="0" parTransId="{E526A51D-B9D5-4322-8002-0584E4A55907}" sibTransId="{C65C56E1-C791-4F77-97C4-69E6439072C0}"/>
    <dgm:cxn modelId="{4D09F0B9-75AF-42AE-BF13-A58A9F3343E2}" srcId="{4B8C786D-6F3F-48E2-99D1-64C2C70F7399}" destId="{9419913D-E508-4B43-BB07-7DBD30D4A8D8}" srcOrd="1" destOrd="0" parTransId="{4DB549DC-EB80-4337-9C57-398B505C7B6E}" sibTransId="{AEB992E5-A42F-4A5C-A323-64F26010DEF6}"/>
    <dgm:cxn modelId="{95F938C2-F65E-4AF8-B361-4EFB8F08AD68}" type="presOf" srcId="{AEB8CAFE-FC4C-4C9F-80FE-7CCD36C4C871}" destId="{17698251-B12E-42B7-A439-0157564C3FE4}" srcOrd="0" destOrd="0" presId="urn:microsoft.com/office/officeart/2005/8/layout/process3"/>
    <dgm:cxn modelId="{89FF23C5-A009-4358-A3D7-F5E17F326C62}" type="presOf" srcId="{C65C56E1-C791-4F77-97C4-69E6439072C0}" destId="{E8F2FBDD-0456-43B4-B543-1556B275D176}" srcOrd="0" destOrd="0" presId="urn:microsoft.com/office/officeart/2005/8/layout/process3"/>
    <dgm:cxn modelId="{A45EEECA-FD1C-4ED3-8725-35F556B418DA}" srcId="{4B8C786D-6F3F-48E2-99D1-64C2C70F7399}" destId="{E09F9323-8854-488F-B25C-441F98105B76}" srcOrd="0" destOrd="0" parTransId="{A91C0247-FDA2-47AE-8EFE-FEA0810E4345}" sibTransId="{A65A440C-6779-431B-A62D-32E2F997C3AA}"/>
    <dgm:cxn modelId="{15A787CD-606B-4815-9DD4-2B19193ABCAC}" type="presOf" srcId="{4A60E748-D4FF-4226-AC0F-F32D5ED7BDA6}" destId="{37575913-6381-40E6-9240-56093FDACFC0}" srcOrd="0" destOrd="0" presId="urn:microsoft.com/office/officeart/2005/8/layout/process3"/>
    <dgm:cxn modelId="{4E34AEDF-FF99-4AC0-AD85-308382735B00}" type="presOf" srcId="{5CFA8C04-61F7-4F33-A72A-8C0426DC151A}" destId="{B6744AE4-2CB6-4A3E-BC9B-2DCF9F6959D5}" srcOrd="0" destOrd="0" presId="urn:microsoft.com/office/officeart/2005/8/layout/process3"/>
    <dgm:cxn modelId="{F46549E6-FBD5-49B5-A920-92F6F0AAC5FE}" type="presOf" srcId="{EFA8F5A3-A277-4FB0-B33B-61C6881538B1}" destId="{84942710-B88C-4A04-A6D0-9902B1D4D95B}" srcOrd="0" destOrd="0" presId="urn:microsoft.com/office/officeart/2005/8/layout/process3"/>
    <dgm:cxn modelId="{714D57FA-B7F0-47B6-87B5-1091047ECB32}" type="presOf" srcId="{7425D23C-CC8B-4AF2-8C84-E3FBC6C8F156}" destId="{515B1A6D-5A85-4C15-B869-310C52057254}" srcOrd="0" destOrd="0" presId="urn:microsoft.com/office/officeart/2005/8/layout/process3"/>
    <dgm:cxn modelId="{75E5AAA1-19A9-44EB-9E82-CBB6DE7BF53E}" type="presParOf" srcId="{37575913-6381-40E6-9240-56093FDACFC0}" destId="{1B9F2399-F936-4400-AAAD-521843F1BCDE}" srcOrd="0" destOrd="0" presId="urn:microsoft.com/office/officeart/2005/8/layout/process3"/>
    <dgm:cxn modelId="{01A2D85E-66D4-4731-8CCA-2BF4791205C8}" type="presParOf" srcId="{1B9F2399-F936-4400-AAAD-521843F1BCDE}" destId="{6E64549F-A2E5-40D7-A539-0C707DB2DD4B}" srcOrd="0" destOrd="0" presId="urn:microsoft.com/office/officeart/2005/8/layout/process3"/>
    <dgm:cxn modelId="{77F28382-C13F-4974-9F69-2AA44DF24A52}" type="presParOf" srcId="{1B9F2399-F936-4400-AAAD-521843F1BCDE}" destId="{2EBF273C-5E5D-4920-A071-4B46479E3D5E}" srcOrd="1" destOrd="0" presId="urn:microsoft.com/office/officeart/2005/8/layout/process3"/>
    <dgm:cxn modelId="{BE59D350-2378-4B84-9DE5-5D7220465996}" type="presParOf" srcId="{1B9F2399-F936-4400-AAAD-521843F1BCDE}" destId="{9AEB6D75-42A7-48AF-9C01-C5D1C11878F9}" srcOrd="2" destOrd="0" presId="urn:microsoft.com/office/officeart/2005/8/layout/process3"/>
    <dgm:cxn modelId="{D09055AC-B0D2-47B8-8E51-DF5A00DD5B54}" type="presParOf" srcId="{37575913-6381-40E6-9240-56093FDACFC0}" destId="{E8F2FBDD-0456-43B4-B543-1556B275D176}" srcOrd="1" destOrd="0" presId="urn:microsoft.com/office/officeart/2005/8/layout/process3"/>
    <dgm:cxn modelId="{744562B2-E810-449E-82C5-B9E6A5776FE0}" type="presParOf" srcId="{E8F2FBDD-0456-43B4-B543-1556B275D176}" destId="{708FBDBD-B6D8-4ECA-9C08-750E0C8A7E8F}" srcOrd="0" destOrd="0" presId="urn:microsoft.com/office/officeart/2005/8/layout/process3"/>
    <dgm:cxn modelId="{43E08780-E5F3-4BDE-9A29-A6474807DB8A}" type="presParOf" srcId="{37575913-6381-40E6-9240-56093FDACFC0}" destId="{843ED71B-EB51-454F-971D-C383DCA555D8}" srcOrd="2" destOrd="0" presId="urn:microsoft.com/office/officeart/2005/8/layout/process3"/>
    <dgm:cxn modelId="{4F06E861-D597-41F1-BACE-9E4551289D40}" type="presParOf" srcId="{843ED71B-EB51-454F-971D-C383DCA555D8}" destId="{84942710-B88C-4A04-A6D0-9902B1D4D95B}" srcOrd="0" destOrd="0" presId="urn:microsoft.com/office/officeart/2005/8/layout/process3"/>
    <dgm:cxn modelId="{859800FD-3FF6-471D-81E9-AB1BB1E11A82}" type="presParOf" srcId="{843ED71B-EB51-454F-971D-C383DCA555D8}" destId="{D2CBEB98-5B1C-4611-88F9-E0EB5CE1B9AE}" srcOrd="1" destOrd="0" presId="urn:microsoft.com/office/officeart/2005/8/layout/process3"/>
    <dgm:cxn modelId="{B395228C-FFDB-4F91-8522-FD2FBBC005F7}" type="presParOf" srcId="{843ED71B-EB51-454F-971D-C383DCA555D8}" destId="{70113F84-D970-4E28-BDF5-DB00851F941A}" srcOrd="2" destOrd="0" presId="urn:microsoft.com/office/officeart/2005/8/layout/process3"/>
    <dgm:cxn modelId="{CEDB25C6-5F49-4B2B-B764-CC5FE8A8E629}" type="presParOf" srcId="{37575913-6381-40E6-9240-56093FDACFC0}" destId="{515B1A6D-5A85-4C15-B869-310C52057254}" srcOrd="3" destOrd="0" presId="urn:microsoft.com/office/officeart/2005/8/layout/process3"/>
    <dgm:cxn modelId="{95AF8D0F-15B1-432E-B33F-F6434FB8A80E}" type="presParOf" srcId="{515B1A6D-5A85-4C15-B869-310C52057254}" destId="{C164FAD1-CFE7-4FD1-9D15-2ECC10B2FB6E}" srcOrd="0" destOrd="0" presId="urn:microsoft.com/office/officeart/2005/8/layout/process3"/>
    <dgm:cxn modelId="{CABF38EB-7E1B-4316-9090-6265BD03687E}" type="presParOf" srcId="{37575913-6381-40E6-9240-56093FDACFC0}" destId="{E825A7B5-1642-4301-AE27-04AC695D8904}" srcOrd="4" destOrd="0" presId="urn:microsoft.com/office/officeart/2005/8/layout/process3"/>
    <dgm:cxn modelId="{36C2DE9D-DAFA-4E54-A809-D0D46B987D44}" type="presParOf" srcId="{E825A7B5-1642-4301-AE27-04AC695D8904}" destId="{B6744AE4-2CB6-4A3E-BC9B-2DCF9F6959D5}" srcOrd="0" destOrd="0" presId="urn:microsoft.com/office/officeart/2005/8/layout/process3"/>
    <dgm:cxn modelId="{CA517764-C78C-4988-AC91-DBC9D88A8354}" type="presParOf" srcId="{E825A7B5-1642-4301-AE27-04AC695D8904}" destId="{CEB785D6-DE9C-4505-9A09-12E96FC37467}" srcOrd="1" destOrd="0" presId="urn:microsoft.com/office/officeart/2005/8/layout/process3"/>
    <dgm:cxn modelId="{BB8F1C2D-7287-439D-8F5B-34DC615FC428}" type="presParOf" srcId="{E825A7B5-1642-4301-AE27-04AC695D8904}" destId="{17698251-B12E-42B7-A439-0157564C3FE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0E748-D4FF-4226-AC0F-F32D5ED7BDA6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B8C786D-6F3F-48E2-99D1-64C2C70F7399}">
      <dgm:prSet phldrT="[Текст]" custT="1"/>
      <dgm:spPr/>
      <dgm:t>
        <a:bodyPr/>
        <a:lstStyle/>
        <a:p>
          <a:r>
            <a:rPr lang="ru-RU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ru-RU" sz="1800" b="1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Технологическая инфраструктура</a:t>
          </a:r>
        </a:p>
      </dgm:t>
    </dgm:pt>
    <dgm:pt modelId="{E526A51D-B9D5-4322-8002-0584E4A55907}" type="parTrans" cxnId="{67F393B9-7CF7-4919-9DD6-B29474591267}">
      <dgm:prSet/>
      <dgm:spPr/>
      <dgm:t>
        <a:bodyPr/>
        <a:lstStyle/>
        <a:p>
          <a:endParaRPr lang="ru-RU"/>
        </a:p>
      </dgm:t>
    </dgm:pt>
    <dgm:pt modelId="{C65C56E1-C791-4F77-97C4-69E6439072C0}" type="sibTrans" cxnId="{67F393B9-7CF7-4919-9DD6-B29474591267}">
      <dgm:prSet/>
      <dgm:spPr>
        <a:solidFill>
          <a:schemeClr val="bg1"/>
        </a:solidFill>
      </dgm:spPr>
      <dgm:t>
        <a:bodyPr/>
        <a:lstStyle/>
        <a:p>
          <a:endParaRPr lang="ru-RU"/>
        </a:p>
      </dgm:t>
    </dgm:pt>
    <dgm:pt modelId="{EFA8F5A3-A277-4FB0-B33B-61C6881538B1}">
      <dgm:prSet phldrT="[Текст]" custT="1"/>
      <dgm:spPr/>
      <dgm:t>
        <a:bodyPr/>
        <a:lstStyle/>
        <a:p>
          <a:r>
            <a:rPr lang="ru-RU" sz="1800" b="1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Управление персоналом</a:t>
          </a:r>
        </a:p>
      </dgm:t>
    </dgm:pt>
    <dgm:pt modelId="{449A97BD-608E-4E11-B312-63F7A1E7D24E}" type="parTrans" cxnId="{C90A6152-B86B-4CE7-91B2-2704D3D2ECE6}">
      <dgm:prSet/>
      <dgm:spPr/>
      <dgm:t>
        <a:bodyPr/>
        <a:lstStyle/>
        <a:p>
          <a:endParaRPr lang="ru-RU"/>
        </a:p>
      </dgm:t>
    </dgm:pt>
    <dgm:pt modelId="{7425D23C-CC8B-4AF2-8C84-E3FBC6C8F156}" type="sibTrans" cxnId="{C90A6152-B86B-4CE7-91B2-2704D3D2ECE6}">
      <dgm:prSet/>
      <dgm:spPr>
        <a:solidFill>
          <a:schemeClr val="bg1"/>
        </a:solidFill>
      </dgm:spPr>
      <dgm:t>
        <a:bodyPr/>
        <a:lstStyle/>
        <a:p>
          <a:endParaRPr lang="ru-RU"/>
        </a:p>
      </dgm:t>
    </dgm:pt>
    <dgm:pt modelId="{3E428948-1CB2-4C85-8EBD-09B849323CCE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Квалифицированные преподаватели и мотивированный персонал — основа качественного обучения. </a:t>
          </a:r>
        </a:p>
      </dgm:t>
    </dgm:pt>
    <dgm:pt modelId="{4F03AFC8-A12D-4DAA-B273-D8AE37DF0F3F}" type="parTrans" cxnId="{7D6ED93C-6358-4807-BD4D-ED2B88F210FA}">
      <dgm:prSet/>
      <dgm:spPr/>
      <dgm:t>
        <a:bodyPr/>
        <a:lstStyle/>
        <a:p>
          <a:endParaRPr lang="ru-RU"/>
        </a:p>
      </dgm:t>
    </dgm:pt>
    <dgm:pt modelId="{1A639883-21B6-4F75-AF26-893C286B7965}" type="sibTrans" cxnId="{7D6ED93C-6358-4807-BD4D-ED2B88F210FA}">
      <dgm:prSet/>
      <dgm:spPr/>
      <dgm:t>
        <a:bodyPr/>
        <a:lstStyle/>
        <a:p>
          <a:endParaRPr lang="ru-RU"/>
        </a:p>
      </dgm:t>
    </dgm:pt>
    <dgm:pt modelId="{5CFA8C04-61F7-4F33-A72A-8C0426DC151A}">
      <dgm:prSet phldrT="[Текст]" custT="1"/>
      <dgm:spPr/>
      <dgm:t>
        <a:bodyPr/>
        <a:lstStyle/>
        <a:p>
          <a:r>
            <a:rPr lang="ru-RU" sz="1800" b="1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Финансы и бухгалтерия</a:t>
          </a:r>
        </a:p>
      </dgm:t>
    </dgm:pt>
    <dgm:pt modelId="{F5C580F2-82A2-4897-9DA5-A12D2D087664}" type="parTrans" cxnId="{7B1CF31F-D329-4024-91CA-85053F746F34}">
      <dgm:prSet/>
      <dgm:spPr/>
      <dgm:t>
        <a:bodyPr/>
        <a:lstStyle/>
        <a:p>
          <a:endParaRPr lang="ru-RU"/>
        </a:p>
      </dgm:t>
    </dgm:pt>
    <dgm:pt modelId="{B02E1403-4D1F-417A-9B31-5CE693D60086}" type="sibTrans" cxnId="{7B1CF31F-D329-4024-91CA-85053F746F34}">
      <dgm:prSet/>
      <dgm:spPr/>
      <dgm:t>
        <a:bodyPr/>
        <a:lstStyle/>
        <a:p>
          <a:endParaRPr lang="ru-RU"/>
        </a:p>
      </dgm:t>
    </dgm:pt>
    <dgm:pt modelId="{AEB8CAFE-FC4C-4C9F-80FE-7CCD36C4C871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b="0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Управление финансами необходимо для устойчивости бизнеса. Это включает ценообразование, контроль расходов и планирование бюджета.</a:t>
          </a:r>
          <a:endParaRPr lang="ru-RU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803903-3ADD-40CA-909B-DB769DC896C5}" type="parTrans" cxnId="{CF7E6E6C-62EE-4376-932D-748193179E3C}">
      <dgm:prSet/>
      <dgm:spPr/>
      <dgm:t>
        <a:bodyPr/>
        <a:lstStyle/>
        <a:p>
          <a:endParaRPr lang="ru-RU"/>
        </a:p>
      </dgm:t>
    </dgm:pt>
    <dgm:pt modelId="{4C23E73C-CD86-4F58-9A39-CB66D93A8DD3}" type="sibTrans" cxnId="{CF7E6E6C-62EE-4376-932D-748193179E3C}">
      <dgm:prSet/>
      <dgm:spPr/>
      <dgm:t>
        <a:bodyPr/>
        <a:lstStyle/>
        <a:p>
          <a:endParaRPr lang="ru-RU"/>
        </a:p>
      </dgm:t>
    </dgm:pt>
    <dgm:pt modelId="{E09F9323-8854-488F-B25C-441F98105B7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Надежная и удобная платформа — ключ к успешному онлайн-обучению. Важно обеспечить бесперебойную работу и защиту данных.</a:t>
          </a:r>
        </a:p>
      </dgm:t>
    </dgm:pt>
    <dgm:pt modelId="{A91C0247-FDA2-47AE-8EFE-FEA0810E4345}" type="parTrans" cxnId="{A45EEECA-FD1C-4ED3-8725-35F556B418DA}">
      <dgm:prSet/>
      <dgm:spPr/>
      <dgm:t>
        <a:bodyPr/>
        <a:lstStyle/>
        <a:p>
          <a:endParaRPr lang="ru-RU"/>
        </a:p>
      </dgm:t>
    </dgm:pt>
    <dgm:pt modelId="{A65A440C-6779-431B-A62D-32E2F997C3AA}" type="sibTrans" cxnId="{A45EEECA-FD1C-4ED3-8725-35F556B418DA}">
      <dgm:prSet/>
      <dgm:spPr/>
      <dgm:t>
        <a:bodyPr/>
        <a:lstStyle/>
        <a:p>
          <a:endParaRPr lang="ru-RU"/>
        </a:p>
      </dgm:t>
    </dgm:pt>
    <dgm:pt modelId="{6329617B-4C0B-4598-80AC-E54F6636472B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b="0" i="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Позволяет принимать обоснованные финансовые решения и обеспечивает стабильное развитие школы.</a:t>
          </a:r>
          <a:endParaRPr lang="ru-RU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2A1400-1984-48F0-A4F5-FC3C8DA2442E}" type="parTrans" cxnId="{65DFAB9E-E577-4680-81FC-0C9E107D339A}">
      <dgm:prSet/>
      <dgm:spPr/>
      <dgm:t>
        <a:bodyPr/>
        <a:lstStyle/>
        <a:p>
          <a:endParaRPr lang="ru-RU"/>
        </a:p>
      </dgm:t>
    </dgm:pt>
    <dgm:pt modelId="{33DFCA6A-A453-4A88-A40B-586DE6F58F4E}" type="sibTrans" cxnId="{65DFAB9E-E577-4680-81FC-0C9E107D339A}">
      <dgm:prSet/>
      <dgm:spPr/>
      <dgm:t>
        <a:bodyPr/>
        <a:lstStyle/>
        <a:p>
          <a:endParaRPr lang="ru-RU"/>
        </a:p>
      </dgm:t>
    </dgm:pt>
    <dgm:pt modelId="{590A3B43-7C1C-4494-970C-42251AFA2C1D}">
      <dgm:prSet/>
      <dgm:spPr/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Способствует бесперебойному обучению и защищает данные учеников, повышая доверие к школе.</a:t>
          </a:r>
        </a:p>
      </dgm:t>
    </dgm:pt>
    <dgm:pt modelId="{515F09A4-F2B6-4999-880A-0D5F1A5CFC3E}" type="parTrans" cxnId="{F1185E43-6729-467F-940C-F0C07818872C}">
      <dgm:prSet/>
      <dgm:spPr/>
      <dgm:t>
        <a:bodyPr/>
        <a:lstStyle/>
        <a:p>
          <a:endParaRPr lang="ru-RU"/>
        </a:p>
      </dgm:t>
    </dgm:pt>
    <dgm:pt modelId="{E92B4338-CBC7-4221-830F-0E6279761704}" type="sibTrans" cxnId="{F1185E43-6729-467F-940C-F0C07818872C}">
      <dgm:prSet/>
      <dgm:spPr/>
      <dgm:t>
        <a:bodyPr/>
        <a:lstStyle/>
        <a:p>
          <a:endParaRPr lang="ru-RU"/>
        </a:p>
      </dgm:t>
    </dgm:pt>
    <dgm:pt modelId="{678B6D77-74A4-4646-AA24-8680D5FA0532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Способствует росту качества обучения и удержанию талантов внутри организации.</a:t>
          </a:r>
        </a:p>
      </dgm:t>
    </dgm:pt>
    <dgm:pt modelId="{73B14D49-39A5-49ED-A9F5-6E51B7601473}" type="parTrans" cxnId="{581B9E54-EC51-4DCC-B9AB-71A5C61A1A6B}">
      <dgm:prSet/>
      <dgm:spPr/>
    </dgm:pt>
    <dgm:pt modelId="{969ED2D2-0782-4EA4-A40D-A9DC92C846AC}" type="sibTrans" cxnId="{581B9E54-EC51-4DCC-B9AB-71A5C61A1A6B}">
      <dgm:prSet/>
      <dgm:spPr/>
    </dgm:pt>
    <dgm:pt modelId="{37575913-6381-40E6-9240-56093FDACFC0}" type="pres">
      <dgm:prSet presAssocID="{4A60E748-D4FF-4226-AC0F-F32D5ED7BDA6}" presName="linearFlow" presStyleCnt="0">
        <dgm:presLayoutVars>
          <dgm:dir/>
          <dgm:animLvl val="lvl"/>
          <dgm:resizeHandles val="exact"/>
        </dgm:presLayoutVars>
      </dgm:prSet>
      <dgm:spPr/>
    </dgm:pt>
    <dgm:pt modelId="{1B9F2399-F936-4400-AAAD-521843F1BCDE}" type="pres">
      <dgm:prSet presAssocID="{4B8C786D-6F3F-48E2-99D1-64C2C70F7399}" presName="composite" presStyleCnt="0"/>
      <dgm:spPr/>
    </dgm:pt>
    <dgm:pt modelId="{6E64549F-A2E5-40D7-A539-0C707DB2DD4B}" type="pres">
      <dgm:prSet presAssocID="{4B8C786D-6F3F-48E2-99D1-64C2C70F739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EBF273C-5E5D-4920-A071-4B46479E3D5E}" type="pres">
      <dgm:prSet presAssocID="{4B8C786D-6F3F-48E2-99D1-64C2C70F7399}" presName="parSh" presStyleLbl="node1" presStyleIdx="0" presStyleCnt="3"/>
      <dgm:spPr/>
    </dgm:pt>
    <dgm:pt modelId="{9AEB6D75-42A7-48AF-9C01-C5D1C11878F9}" type="pres">
      <dgm:prSet presAssocID="{4B8C786D-6F3F-48E2-99D1-64C2C70F7399}" presName="desTx" presStyleLbl="fgAcc1" presStyleIdx="0" presStyleCnt="3">
        <dgm:presLayoutVars>
          <dgm:bulletEnabled val="1"/>
        </dgm:presLayoutVars>
      </dgm:prSet>
      <dgm:spPr/>
    </dgm:pt>
    <dgm:pt modelId="{E8F2FBDD-0456-43B4-B543-1556B275D176}" type="pres">
      <dgm:prSet presAssocID="{C65C56E1-C791-4F77-97C4-69E6439072C0}" presName="sibTrans" presStyleLbl="sibTrans2D1" presStyleIdx="0" presStyleCnt="2"/>
      <dgm:spPr/>
    </dgm:pt>
    <dgm:pt modelId="{708FBDBD-B6D8-4ECA-9C08-750E0C8A7E8F}" type="pres">
      <dgm:prSet presAssocID="{C65C56E1-C791-4F77-97C4-69E6439072C0}" presName="connTx" presStyleLbl="sibTrans2D1" presStyleIdx="0" presStyleCnt="2"/>
      <dgm:spPr/>
    </dgm:pt>
    <dgm:pt modelId="{843ED71B-EB51-454F-971D-C383DCA555D8}" type="pres">
      <dgm:prSet presAssocID="{EFA8F5A3-A277-4FB0-B33B-61C6881538B1}" presName="composite" presStyleCnt="0"/>
      <dgm:spPr/>
    </dgm:pt>
    <dgm:pt modelId="{84942710-B88C-4A04-A6D0-9902B1D4D95B}" type="pres">
      <dgm:prSet presAssocID="{EFA8F5A3-A277-4FB0-B33B-61C6881538B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2CBEB98-5B1C-4611-88F9-E0EB5CE1B9AE}" type="pres">
      <dgm:prSet presAssocID="{EFA8F5A3-A277-4FB0-B33B-61C6881538B1}" presName="parSh" presStyleLbl="node1" presStyleIdx="1" presStyleCnt="3"/>
      <dgm:spPr/>
    </dgm:pt>
    <dgm:pt modelId="{70113F84-D970-4E28-BDF5-DB00851F941A}" type="pres">
      <dgm:prSet presAssocID="{EFA8F5A3-A277-4FB0-B33B-61C6881538B1}" presName="desTx" presStyleLbl="fgAcc1" presStyleIdx="1" presStyleCnt="3">
        <dgm:presLayoutVars>
          <dgm:bulletEnabled val="1"/>
        </dgm:presLayoutVars>
      </dgm:prSet>
      <dgm:spPr/>
    </dgm:pt>
    <dgm:pt modelId="{515B1A6D-5A85-4C15-B869-310C52057254}" type="pres">
      <dgm:prSet presAssocID="{7425D23C-CC8B-4AF2-8C84-E3FBC6C8F156}" presName="sibTrans" presStyleLbl="sibTrans2D1" presStyleIdx="1" presStyleCnt="2"/>
      <dgm:spPr/>
    </dgm:pt>
    <dgm:pt modelId="{C164FAD1-CFE7-4FD1-9D15-2ECC10B2FB6E}" type="pres">
      <dgm:prSet presAssocID="{7425D23C-CC8B-4AF2-8C84-E3FBC6C8F156}" presName="connTx" presStyleLbl="sibTrans2D1" presStyleIdx="1" presStyleCnt="2"/>
      <dgm:spPr/>
    </dgm:pt>
    <dgm:pt modelId="{E825A7B5-1642-4301-AE27-04AC695D8904}" type="pres">
      <dgm:prSet presAssocID="{5CFA8C04-61F7-4F33-A72A-8C0426DC151A}" presName="composite" presStyleCnt="0"/>
      <dgm:spPr/>
    </dgm:pt>
    <dgm:pt modelId="{B6744AE4-2CB6-4A3E-BC9B-2DCF9F6959D5}" type="pres">
      <dgm:prSet presAssocID="{5CFA8C04-61F7-4F33-A72A-8C0426DC151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B785D6-DE9C-4505-9A09-12E96FC37467}" type="pres">
      <dgm:prSet presAssocID="{5CFA8C04-61F7-4F33-A72A-8C0426DC151A}" presName="parSh" presStyleLbl="node1" presStyleIdx="2" presStyleCnt="3"/>
      <dgm:spPr/>
    </dgm:pt>
    <dgm:pt modelId="{17698251-B12E-42B7-A439-0157564C3FE4}" type="pres">
      <dgm:prSet presAssocID="{5CFA8C04-61F7-4F33-A72A-8C0426DC151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E6EB00E-CEC5-45D2-BCD2-A6BCE595ECEB}" type="presOf" srcId="{7425D23C-CC8B-4AF2-8C84-E3FBC6C8F156}" destId="{C164FAD1-CFE7-4FD1-9D15-2ECC10B2FB6E}" srcOrd="1" destOrd="0" presId="urn:microsoft.com/office/officeart/2005/8/layout/process3"/>
    <dgm:cxn modelId="{7B1CF31F-D329-4024-91CA-85053F746F34}" srcId="{4A60E748-D4FF-4226-AC0F-F32D5ED7BDA6}" destId="{5CFA8C04-61F7-4F33-A72A-8C0426DC151A}" srcOrd="2" destOrd="0" parTransId="{F5C580F2-82A2-4897-9DA5-A12D2D087664}" sibTransId="{B02E1403-4D1F-417A-9B31-5CE693D60086}"/>
    <dgm:cxn modelId="{19D0BB23-FC64-49B7-81E8-7748A345158E}" type="presOf" srcId="{EFA8F5A3-A277-4FB0-B33B-61C6881538B1}" destId="{D2CBEB98-5B1C-4611-88F9-E0EB5CE1B9AE}" srcOrd="1" destOrd="0" presId="urn:microsoft.com/office/officeart/2005/8/layout/process3"/>
    <dgm:cxn modelId="{AAB6D824-E701-434A-A77C-0565F731B1D2}" type="presOf" srcId="{5CFA8C04-61F7-4F33-A72A-8C0426DC151A}" destId="{CEB785D6-DE9C-4505-9A09-12E96FC37467}" srcOrd="1" destOrd="0" presId="urn:microsoft.com/office/officeart/2005/8/layout/process3"/>
    <dgm:cxn modelId="{389B9F32-8449-4332-B246-89CC9B0467D3}" type="presOf" srcId="{6329617B-4C0B-4598-80AC-E54F6636472B}" destId="{17698251-B12E-42B7-A439-0157564C3FE4}" srcOrd="0" destOrd="1" presId="urn:microsoft.com/office/officeart/2005/8/layout/process3"/>
    <dgm:cxn modelId="{4DE1D639-68DB-4D8E-83AA-F73DA38C6B23}" type="presOf" srcId="{4B8C786D-6F3F-48E2-99D1-64C2C70F7399}" destId="{2EBF273C-5E5D-4920-A071-4B46479E3D5E}" srcOrd="1" destOrd="0" presId="urn:microsoft.com/office/officeart/2005/8/layout/process3"/>
    <dgm:cxn modelId="{7D6ED93C-6358-4807-BD4D-ED2B88F210FA}" srcId="{EFA8F5A3-A277-4FB0-B33B-61C6881538B1}" destId="{3E428948-1CB2-4C85-8EBD-09B849323CCE}" srcOrd="0" destOrd="0" parTransId="{4F03AFC8-A12D-4DAA-B273-D8AE37DF0F3F}" sibTransId="{1A639883-21B6-4F75-AF26-893C286B7965}"/>
    <dgm:cxn modelId="{F1185E43-6729-467F-940C-F0C07818872C}" srcId="{4B8C786D-6F3F-48E2-99D1-64C2C70F7399}" destId="{590A3B43-7C1C-4494-970C-42251AFA2C1D}" srcOrd="1" destOrd="0" parTransId="{515F09A4-F2B6-4999-880A-0D5F1A5CFC3E}" sibTransId="{E92B4338-CBC7-4221-830F-0E6279761704}"/>
    <dgm:cxn modelId="{CF7E6E6C-62EE-4376-932D-748193179E3C}" srcId="{5CFA8C04-61F7-4F33-A72A-8C0426DC151A}" destId="{AEB8CAFE-FC4C-4C9F-80FE-7CCD36C4C871}" srcOrd="0" destOrd="0" parTransId="{16803903-3ADD-40CA-909B-DB769DC896C5}" sibTransId="{4C23E73C-CD86-4F58-9A39-CB66D93A8DD3}"/>
    <dgm:cxn modelId="{73B0E54C-CB5A-4077-9316-40FD2FB28BAD}" type="presOf" srcId="{3E428948-1CB2-4C85-8EBD-09B849323CCE}" destId="{70113F84-D970-4E28-BDF5-DB00851F941A}" srcOrd="0" destOrd="0" presId="urn:microsoft.com/office/officeart/2005/8/layout/process3"/>
    <dgm:cxn modelId="{C90A6152-B86B-4CE7-91B2-2704D3D2ECE6}" srcId="{4A60E748-D4FF-4226-AC0F-F32D5ED7BDA6}" destId="{EFA8F5A3-A277-4FB0-B33B-61C6881538B1}" srcOrd="1" destOrd="0" parTransId="{449A97BD-608E-4E11-B312-63F7A1E7D24E}" sibTransId="{7425D23C-CC8B-4AF2-8C84-E3FBC6C8F156}"/>
    <dgm:cxn modelId="{581B9E54-EC51-4DCC-B9AB-71A5C61A1A6B}" srcId="{EFA8F5A3-A277-4FB0-B33B-61C6881538B1}" destId="{678B6D77-74A4-4646-AA24-8680D5FA0532}" srcOrd="1" destOrd="0" parTransId="{73B14D49-39A5-49ED-A9F5-6E51B7601473}" sibTransId="{969ED2D2-0782-4EA4-A40D-A9DC92C846AC}"/>
    <dgm:cxn modelId="{8661B77B-7483-431F-8AD2-1ED195CD4FEF}" type="presOf" srcId="{E09F9323-8854-488F-B25C-441F98105B76}" destId="{9AEB6D75-42A7-48AF-9C01-C5D1C11878F9}" srcOrd="0" destOrd="0" presId="urn:microsoft.com/office/officeart/2005/8/layout/process3"/>
    <dgm:cxn modelId="{1BEF1D7F-9A9F-4EAA-A911-F357A413663F}" type="presOf" srcId="{C65C56E1-C791-4F77-97C4-69E6439072C0}" destId="{708FBDBD-B6D8-4ECA-9C08-750E0C8A7E8F}" srcOrd="1" destOrd="0" presId="urn:microsoft.com/office/officeart/2005/8/layout/process3"/>
    <dgm:cxn modelId="{56154E89-B13A-4ED1-8683-F40A588E16FE}" type="presOf" srcId="{4B8C786D-6F3F-48E2-99D1-64C2C70F7399}" destId="{6E64549F-A2E5-40D7-A539-0C707DB2DD4B}" srcOrd="0" destOrd="0" presId="urn:microsoft.com/office/officeart/2005/8/layout/process3"/>
    <dgm:cxn modelId="{145D658B-ED4D-4463-9832-625DBFD18A16}" type="presOf" srcId="{590A3B43-7C1C-4494-970C-42251AFA2C1D}" destId="{9AEB6D75-42A7-48AF-9C01-C5D1C11878F9}" srcOrd="0" destOrd="1" presId="urn:microsoft.com/office/officeart/2005/8/layout/process3"/>
    <dgm:cxn modelId="{65DFAB9E-E577-4680-81FC-0C9E107D339A}" srcId="{5CFA8C04-61F7-4F33-A72A-8C0426DC151A}" destId="{6329617B-4C0B-4598-80AC-E54F6636472B}" srcOrd="1" destOrd="0" parTransId="{DC2A1400-1984-48F0-A4F5-FC3C8DA2442E}" sibTransId="{33DFCA6A-A453-4A88-A40B-586DE6F58F4E}"/>
    <dgm:cxn modelId="{67F393B9-7CF7-4919-9DD6-B29474591267}" srcId="{4A60E748-D4FF-4226-AC0F-F32D5ED7BDA6}" destId="{4B8C786D-6F3F-48E2-99D1-64C2C70F7399}" srcOrd="0" destOrd="0" parTransId="{E526A51D-B9D5-4322-8002-0584E4A55907}" sibTransId="{C65C56E1-C791-4F77-97C4-69E6439072C0}"/>
    <dgm:cxn modelId="{95F938C2-F65E-4AF8-B361-4EFB8F08AD68}" type="presOf" srcId="{AEB8CAFE-FC4C-4C9F-80FE-7CCD36C4C871}" destId="{17698251-B12E-42B7-A439-0157564C3FE4}" srcOrd="0" destOrd="0" presId="urn:microsoft.com/office/officeart/2005/8/layout/process3"/>
    <dgm:cxn modelId="{89FF23C5-A009-4358-A3D7-F5E17F326C62}" type="presOf" srcId="{C65C56E1-C791-4F77-97C4-69E6439072C0}" destId="{E8F2FBDD-0456-43B4-B543-1556B275D176}" srcOrd="0" destOrd="0" presId="urn:microsoft.com/office/officeart/2005/8/layout/process3"/>
    <dgm:cxn modelId="{A45EEECA-FD1C-4ED3-8725-35F556B418DA}" srcId="{4B8C786D-6F3F-48E2-99D1-64C2C70F7399}" destId="{E09F9323-8854-488F-B25C-441F98105B76}" srcOrd="0" destOrd="0" parTransId="{A91C0247-FDA2-47AE-8EFE-FEA0810E4345}" sibTransId="{A65A440C-6779-431B-A62D-32E2F997C3AA}"/>
    <dgm:cxn modelId="{15A787CD-606B-4815-9DD4-2B19193ABCAC}" type="presOf" srcId="{4A60E748-D4FF-4226-AC0F-F32D5ED7BDA6}" destId="{37575913-6381-40E6-9240-56093FDACFC0}" srcOrd="0" destOrd="0" presId="urn:microsoft.com/office/officeart/2005/8/layout/process3"/>
    <dgm:cxn modelId="{701D7DDB-F2C2-4D29-A791-8703D3C51D88}" type="presOf" srcId="{678B6D77-74A4-4646-AA24-8680D5FA0532}" destId="{70113F84-D970-4E28-BDF5-DB00851F941A}" srcOrd="0" destOrd="1" presId="urn:microsoft.com/office/officeart/2005/8/layout/process3"/>
    <dgm:cxn modelId="{4E34AEDF-FF99-4AC0-AD85-308382735B00}" type="presOf" srcId="{5CFA8C04-61F7-4F33-A72A-8C0426DC151A}" destId="{B6744AE4-2CB6-4A3E-BC9B-2DCF9F6959D5}" srcOrd="0" destOrd="0" presId="urn:microsoft.com/office/officeart/2005/8/layout/process3"/>
    <dgm:cxn modelId="{F46549E6-FBD5-49B5-A920-92F6F0AAC5FE}" type="presOf" srcId="{EFA8F5A3-A277-4FB0-B33B-61C6881538B1}" destId="{84942710-B88C-4A04-A6D0-9902B1D4D95B}" srcOrd="0" destOrd="0" presId="urn:microsoft.com/office/officeart/2005/8/layout/process3"/>
    <dgm:cxn modelId="{714D57FA-B7F0-47B6-87B5-1091047ECB32}" type="presOf" srcId="{7425D23C-CC8B-4AF2-8C84-E3FBC6C8F156}" destId="{515B1A6D-5A85-4C15-B869-310C52057254}" srcOrd="0" destOrd="0" presId="urn:microsoft.com/office/officeart/2005/8/layout/process3"/>
    <dgm:cxn modelId="{75E5AAA1-19A9-44EB-9E82-CBB6DE7BF53E}" type="presParOf" srcId="{37575913-6381-40E6-9240-56093FDACFC0}" destId="{1B9F2399-F936-4400-AAAD-521843F1BCDE}" srcOrd="0" destOrd="0" presId="urn:microsoft.com/office/officeart/2005/8/layout/process3"/>
    <dgm:cxn modelId="{01A2D85E-66D4-4731-8CCA-2BF4791205C8}" type="presParOf" srcId="{1B9F2399-F936-4400-AAAD-521843F1BCDE}" destId="{6E64549F-A2E5-40D7-A539-0C707DB2DD4B}" srcOrd="0" destOrd="0" presId="urn:microsoft.com/office/officeart/2005/8/layout/process3"/>
    <dgm:cxn modelId="{77F28382-C13F-4974-9F69-2AA44DF24A52}" type="presParOf" srcId="{1B9F2399-F936-4400-AAAD-521843F1BCDE}" destId="{2EBF273C-5E5D-4920-A071-4B46479E3D5E}" srcOrd="1" destOrd="0" presId="urn:microsoft.com/office/officeart/2005/8/layout/process3"/>
    <dgm:cxn modelId="{BE59D350-2378-4B84-9DE5-5D7220465996}" type="presParOf" srcId="{1B9F2399-F936-4400-AAAD-521843F1BCDE}" destId="{9AEB6D75-42A7-48AF-9C01-C5D1C11878F9}" srcOrd="2" destOrd="0" presId="urn:microsoft.com/office/officeart/2005/8/layout/process3"/>
    <dgm:cxn modelId="{D09055AC-B0D2-47B8-8E51-DF5A00DD5B54}" type="presParOf" srcId="{37575913-6381-40E6-9240-56093FDACFC0}" destId="{E8F2FBDD-0456-43B4-B543-1556B275D176}" srcOrd="1" destOrd="0" presId="urn:microsoft.com/office/officeart/2005/8/layout/process3"/>
    <dgm:cxn modelId="{744562B2-E810-449E-82C5-B9E6A5776FE0}" type="presParOf" srcId="{E8F2FBDD-0456-43B4-B543-1556B275D176}" destId="{708FBDBD-B6D8-4ECA-9C08-750E0C8A7E8F}" srcOrd="0" destOrd="0" presId="urn:microsoft.com/office/officeart/2005/8/layout/process3"/>
    <dgm:cxn modelId="{43E08780-E5F3-4BDE-9A29-A6474807DB8A}" type="presParOf" srcId="{37575913-6381-40E6-9240-56093FDACFC0}" destId="{843ED71B-EB51-454F-971D-C383DCA555D8}" srcOrd="2" destOrd="0" presId="urn:microsoft.com/office/officeart/2005/8/layout/process3"/>
    <dgm:cxn modelId="{4F06E861-D597-41F1-BACE-9E4551289D40}" type="presParOf" srcId="{843ED71B-EB51-454F-971D-C383DCA555D8}" destId="{84942710-B88C-4A04-A6D0-9902B1D4D95B}" srcOrd="0" destOrd="0" presId="urn:microsoft.com/office/officeart/2005/8/layout/process3"/>
    <dgm:cxn modelId="{859800FD-3FF6-471D-81E9-AB1BB1E11A82}" type="presParOf" srcId="{843ED71B-EB51-454F-971D-C383DCA555D8}" destId="{D2CBEB98-5B1C-4611-88F9-E0EB5CE1B9AE}" srcOrd="1" destOrd="0" presId="urn:microsoft.com/office/officeart/2005/8/layout/process3"/>
    <dgm:cxn modelId="{B395228C-FFDB-4F91-8522-FD2FBBC005F7}" type="presParOf" srcId="{843ED71B-EB51-454F-971D-C383DCA555D8}" destId="{70113F84-D970-4E28-BDF5-DB00851F941A}" srcOrd="2" destOrd="0" presId="urn:microsoft.com/office/officeart/2005/8/layout/process3"/>
    <dgm:cxn modelId="{CEDB25C6-5F49-4B2B-B764-CC5FE8A8E629}" type="presParOf" srcId="{37575913-6381-40E6-9240-56093FDACFC0}" destId="{515B1A6D-5A85-4C15-B869-310C52057254}" srcOrd="3" destOrd="0" presId="urn:microsoft.com/office/officeart/2005/8/layout/process3"/>
    <dgm:cxn modelId="{95AF8D0F-15B1-432E-B33F-F6434FB8A80E}" type="presParOf" srcId="{515B1A6D-5A85-4C15-B869-310C52057254}" destId="{C164FAD1-CFE7-4FD1-9D15-2ECC10B2FB6E}" srcOrd="0" destOrd="0" presId="urn:microsoft.com/office/officeart/2005/8/layout/process3"/>
    <dgm:cxn modelId="{CABF38EB-7E1B-4316-9090-6265BD03687E}" type="presParOf" srcId="{37575913-6381-40E6-9240-56093FDACFC0}" destId="{E825A7B5-1642-4301-AE27-04AC695D8904}" srcOrd="4" destOrd="0" presId="urn:microsoft.com/office/officeart/2005/8/layout/process3"/>
    <dgm:cxn modelId="{36C2DE9D-DAFA-4E54-A809-D0D46B987D44}" type="presParOf" srcId="{E825A7B5-1642-4301-AE27-04AC695D8904}" destId="{B6744AE4-2CB6-4A3E-BC9B-2DCF9F6959D5}" srcOrd="0" destOrd="0" presId="urn:microsoft.com/office/officeart/2005/8/layout/process3"/>
    <dgm:cxn modelId="{CA517764-C78C-4988-AC91-DBC9D88A8354}" type="presParOf" srcId="{E825A7B5-1642-4301-AE27-04AC695D8904}" destId="{CEB785D6-DE9C-4505-9A09-12E96FC37467}" srcOrd="1" destOrd="0" presId="urn:microsoft.com/office/officeart/2005/8/layout/process3"/>
    <dgm:cxn modelId="{BB8F1C2D-7287-439D-8F5B-34DC615FC428}" type="presParOf" srcId="{E825A7B5-1642-4301-AE27-04AC695D8904}" destId="{17698251-B12E-42B7-A439-0157564C3FE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273C-5E5D-4920-A071-4B46479E3D5E}">
      <dsp:nvSpPr>
        <dsp:cNvPr id="0" name=""/>
        <dsp:cNvSpPr/>
      </dsp:nvSpPr>
      <dsp:spPr>
        <a:xfrm>
          <a:off x="3895" y="585158"/>
          <a:ext cx="2686108" cy="1008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Разработка и управление курсами</a:t>
          </a:r>
        </a:p>
      </dsp:txBody>
      <dsp:txXfrm>
        <a:off x="3895" y="585158"/>
        <a:ext cx="2686108" cy="672363"/>
      </dsp:txXfrm>
    </dsp:sp>
    <dsp:sp modelId="{9AEB6D75-42A7-48AF-9C01-C5D1C11878F9}">
      <dsp:nvSpPr>
        <dsp:cNvPr id="0" name=""/>
        <dsp:cNvSpPr/>
      </dsp:nvSpPr>
      <dsp:spPr>
        <a:xfrm>
          <a:off x="358661" y="1258534"/>
          <a:ext cx="3001968" cy="347026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Основная ценность онлайн-школы — это качественные и актуальные учебные программы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Гарантирует, что ученики получают современные знания и навыки, востребованные на рынке труда</a:t>
          </a:r>
          <a:r>
            <a:rPr lang="ru-RU" sz="14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6586" y="1346459"/>
        <a:ext cx="2826118" cy="3294410"/>
      </dsp:txXfrm>
    </dsp:sp>
    <dsp:sp modelId="{E8F2FBDD-0456-43B4-B543-1556B275D176}">
      <dsp:nvSpPr>
        <dsp:cNvPr id="0" name=""/>
        <dsp:cNvSpPr/>
      </dsp:nvSpPr>
      <dsp:spPr>
        <a:xfrm rot="21579322">
          <a:off x="3418573" y="711603"/>
          <a:ext cx="956403" cy="6687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3418575" y="845959"/>
        <a:ext cx="755774" cy="401257"/>
      </dsp:txXfrm>
    </dsp:sp>
    <dsp:sp modelId="{D2CBEB98-5B1C-4611-88F9-E0EB5CE1B9AE}">
      <dsp:nvSpPr>
        <dsp:cNvPr id="0" name=""/>
        <dsp:cNvSpPr/>
      </dsp:nvSpPr>
      <dsp:spPr>
        <a:xfrm>
          <a:off x="4494506" y="558147"/>
          <a:ext cx="2686108" cy="1008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Маркетинг и продвижение</a:t>
          </a:r>
        </a:p>
      </dsp:txBody>
      <dsp:txXfrm>
        <a:off x="4494506" y="558147"/>
        <a:ext cx="2686108" cy="672363"/>
      </dsp:txXfrm>
    </dsp:sp>
    <dsp:sp modelId="{70113F84-D970-4E28-BDF5-DB00851F941A}">
      <dsp:nvSpPr>
        <dsp:cNvPr id="0" name=""/>
        <dsp:cNvSpPr/>
      </dsp:nvSpPr>
      <dsp:spPr>
        <a:xfrm>
          <a:off x="4984894" y="1421186"/>
          <a:ext cx="2885713" cy="325339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Эффективный маркетинг привлекает новых учеников и повышает узнаваемость бренда. Важно выделяться и находить свою аудиторию.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Обеспечивает стабильный поток новых учеников и укрепляет позиции школы на рынке.</a:t>
          </a:r>
        </a:p>
      </dsp:txBody>
      <dsp:txXfrm>
        <a:off x="5069414" y="1505706"/>
        <a:ext cx="2716673" cy="3084351"/>
      </dsp:txXfrm>
    </dsp:sp>
    <dsp:sp modelId="{515B1A6D-5A85-4C15-B869-310C52057254}">
      <dsp:nvSpPr>
        <dsp:cNvPr id="0" name=""/>
        <dsp:cNvSpPr/>
      </dsp:nvSpPr>
      <dsp:spPr>
        <a:xfrm rot="21570893">
          <a:off x="7774071" y="689455"/>
          <a:ext cx="862627" cy="668763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7774075" y="824057"/>
        <a:ext cx="661998" cy="401257"/>
      </dsp:txXfrm>
    </dsp:sp>
    <dsp:sp modelId="{CEB785D6-DE9C-4505-9A09-12E96FC37467}">
      <dsp:nvSpPr>
        <dsp:cNvPr id="0" name=""/>
        <dsp:cNvSpPr/>
      </dsp:nvSpPr>
      <dsp:spPr>
        <a:xfrm>
          <a:off x="8808156" y="521623"/>
          <a:ext cx="2686108" cy="1008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Продажи и клиентский сервис</a:t>
          </a:r>
        </a:p>
      </dsp:txBody>
      <dsp:txXfrm>
        <a:off x="8808156" y="521623"/>
        <a:ext cx="2686108" cy="672363"/>
      </dsp:txXfrm>
    </dsp:sp>
    <dsp:sp modelId="{17698251-B12E-42B7-A439-0157564C3FE4}">
      <dsp:nvSpPr>
        <dsp:cNvPr id="0" name=""/>
        <dsp:cNvSpPr/>
      </dsp:nvSpPr>
      <dsp:spPr>
        <a:xfrm>
          <a:off x="9528166" y="1328495"/>
          <a:ext cx="2544497" cy="340146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Хороший клиентский сервис повышает удовлетворенность студентов. Продажи обеспечивают основные финансовые потоки школы.</a:t>
          </a:r>
          <a:endParaRPr lang="ru-RU" sz="1600" kern="1200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b="0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Улучшает опыт учеников и способствует удержанию клиентов, что в свою очередь увеличивает доходы.</a:t>
          </a:r>
          <a:endParaRPr lang="ru-RU" sz="1600" kern="1200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02692" y="1403021"/>
        <a:ext cx="2395445" cy="325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273C-5E5D-4920-A071-4B46479E3D5E}">
      <dsp:nvSpPr>
        <dsp:cNvPr id="0" name=""/>
        <dsp:cNvSpPr/>
      </dsp:nvSpPr>
      <dsp:spPr>
        <a:xfrm>
          <a:off x="6063" y="11527"/>
          <a:ext cx="2757130" cy="10241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ru-RU" sz="1800" b="1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Технологическая инфраструктура</a:t>
          </a:r>
        </a:p>
      </dsp:txBody>
      <dsp:txXfrm>
        <a:off x="6063" y="11527"/>
        <a:ext cx="2757130" cy="682777"/>
      </dsp:txXfrm>
    </dsp:sp>
    <dsp:sp modelId="{9AEB6D75-42A7-48AF-9C01-C5D1C11878F9}">
      <dsp:nvSpPr>
        <dsp:cNvPr id="0" name=""/>
        <dsp:cNvSpPr/>
      </dsp:nvSpPr>
      <dsp:spPr>
        <a:xfrm>
          <a:off x="570777" y="694304"/>
          <a:ext cx="2757130" cy="481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Надежная и удобная платформа — ключ к успешному онлайн-обучению. Важно обеспечить бесперебойную работу и защиту данных.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Способствует бесперебойному обучению и защищает данные учеников, повышая доверие к школе.</a:t>
          </a:r>
        </a:p>
      </dsp:txBody>
      <dsp:txXfrm>
        <a:off x="651531" y="775058"/>
        <a:ext cx="2595622" cy="4649892"/>
      </dsp:txXfrm>
    </dsp:sp>
    <dsp:sp modelId="{E8F2FBDD-0456-43B4-B543-1556B275D176}">
      <dsp:nvSpPr>
        <dsp:cNvPr id="0" name=""/>
        <dsp:cNvSpPr/>
      </dsp:nvSpPr>
      <dsp:spPr>
        <a:xfrm>
          <a:off x="3181165" y="9693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181165" y="146982"/>
        <a:ext cx="680165" cy="411867"/>
      </dsp:txXfrm>
    </dsp:sp>
    <dsp:sp modelId="{D2CBEB98-5B1C-4611-88F9-E0EB5CE1B9AE}">
      <dsp:nvSpPr>
        <dsp:cNvPr id="0" name=""/>
        <dsp:cNvSpPr/>
      </dsp:nvSpPr>
      <dsp:spPr>
        <a:xfrm>
          <a:off x="4435078" y="11527"/>
          <a:ext cx="2757130" cy="10241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Управление персоналом</a:t>
          </a:r>
        </a:p>
      </dsp:txBody>
      <dsp:txXfrm>
        <a:off x="4435078" y="11527"/>
        <a:ext cx="2757130" cy="682777"/>
      </dsp:txXfrm>
    </dsp:sp>
    <dsp:sp modelId="{70113F84-D970-4E28-BDF5-DB00851F941A}">
      <dsp:nvSpPr>
        <dsp:cNvPr id="0" name=""/>
        <dsp:cNvSpPr/>
      </dsp:nvSpPr>
      <dsp:spPr>
        <a:xfrm>
          <a:off x="4999791" y="694304"/>
          <a:ext cx="2757130" cy="481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Квалифицированные преподаватели и мотивированный персонал — основа качественного обучения.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Способствует росту качества обучения и удержанию талантов внутри организации.</a:t>
          </a:r>
        </a:p>
      </dsp:txBody>
      <dsp:txXfrm>
        <a:off x="5080545" y="775058"/>
        <a:ext cx="2595622" cy="4649892"/>
      </dsp:txXfrm>
    </dsp:sp>
    <dsp:sp modelId="{515B1A6D-5A85-4C15-B869-310C52057254}">
      <dsp:nvSpPr>
        <dsp:cNvPr id="0" name=""/>
        <dsp:cNvSpPr/>
      </dsp:nvSpPr>
      <dsp:spPr>
        <a:xfrm>
          <a:off x="7610179" y="9693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7610179" y="146982"/>
        <a:ext cx="680165" cy="411867"/>
      </dsp:txXfrm>
    </dsp:sp>
    <dsp:sp modelId="{CEB785D6-DE9C-4505-9A09-12E96FC37467}">
      <dsp:nvSpPr>
        <dsp:cNvPr id="0" name=""/>
        <dsp:cNvSpPr/>
      </dsp:nvSpPr>
      <dsp:spPr>
        <a:xfrm>
          <a:off x="8864092" y="11527"/>
          <a:ext cx="2757130" cy="10241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Финансы и бухгалтерия</a:t>
          </a:r>
        </a:p>
      </dsp:txBody>
      <dsp:txXfrm>
        <a:off x="8864092" y="11527"/>
        <a:ext cx="2757130" cy="682777"/>
      </dsp:txXfrm>
    </dsp:sp>
    <dsp:sp modelId="{17698251-B12E-42B7-A439-0157564C3FE4}">
      <dsp:nvSpPr>
        <dsp:cNvPr id="0" name=""/>
        <dsp:cNvSpPr/>
      </dsp:nvSpPr>
      <dsp:spPr>
        <a:xfrm>
          <a:off x="9428805" y="694304"/>
          <a:ext cx="2757130" cy="481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0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Причина выбора: Управление финансами необходимо для устойчивости бизнеса. Это включает ценообразование, контроль расходов и планирование бюджета.</a:t>
          </a:r>
          <a:endParaRPr lang="ru-RU" sz="1800" kern="1200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0" i="0" kern="1200" dirty="0">
              <a:solidFill>
                <a:srgbClr val="0B17B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Ценность: Позволяет принимать обоснованные финансовые решения и обеспечивает стабильное развитие школы.</a:t>
          </a:r>
          <a:endParaRPr lang="ru-RU" sz="1800" kern="1200" dirty="0">
            <a:solidFill>
              <a:srgbClr val="0B17B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09559" y="775058"/>
        <a:ext cx="2595622" cy="464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89FF8-C248-42D2-AD30-9D37A6804356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F2DB-1CEB-4531-9F52-940207C7A0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b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000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1584" y="5281558"/>
            <a:ext cx="7812360" cy="1512168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Участники:    </a:t>
            </a:r>
            <a:r>
              <a:rPr lang="ru-RU" sz="3500" b="1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Ковригин Фёдор                        </a:t>
            </a:r>
            <a:endParaRPr lang="ru-RU" sz="2000" dirty="0">
              <a:ln w="127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495" y="429648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«Y-School»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8921A-646C-4AA8-B16F-4E4AEE3BEA82}"/>
              </a:ext>
            </a:extLst>
          </p:cNvPr>
          <p:cNvSpPr txBox="1"/>
          <p:nvPr/>
        </p:nvSpPr>
        <p:spPr>
          <a:xfrm>
            <a:off x="1597495" y="1584623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Школа программирования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4493"/>
              </p:ext>
            </p:extLst>
          </p:nvPr>
        </p:nvGraphicFramePr>
        <p:xfrm>
          <a:off x="44388" y="815730"/>
          <a:ext cx="12097344" cy="59669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56">
                <a:tc rowSpan="2">
                  <a:txBody>
                    <a:bodyPr/>
                    <a:lstStyle/>
                    <a:p>
                      <a:pPr marL="36000" algn="ctr" fontAlgn="ctr"/>
                      <a:r>
                        <a:rPr lang="ru-RU" sz="2400" b="0" u="none" strike="noStrike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 </a:t>
                      </a:r>
                      <a:r>
                        <a:rPr lang="ru-RU" sz="2400" b="0" u="none" strike="noStrike" dirty="0" err="1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рриска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b="0" i="0" u="none" strike="noStrike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Исходя из анализа по 5 Силам Портера были определены риски для которого и разработан антикризисный план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440">
                <a:tc vMerge="1">
                  <a:txBody>
                    <a:bodyPr/>
                    <a:lstStyle/>
                    <a:p>
                      <a:pPr marL="36000" algn="l" fontAlgn="ctr"/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бы минимизировать их - надо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68689"/>
                  </a:ext>
                </a:extLst>
              </a:tr>
              <a:tr h="42344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Конкуренция в отрасли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Добавить уникальные функции, такие как менторская поддержка и провести интеграцию с реальными проектами, чтобы выделиться на фоне конкурентов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новых игроков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Создать программу лояльности для удержания учеников и поощрения их за рекомендации школы другим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67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Влияние поставщиков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 Регулярно проводите анализ новых игроков на рынке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7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Влияние покупателей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Разработать гибкую ценовую политику с учетом сегментации клиентов</a:t>
                      </a:r>
                    </a:p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Включить в обучение бесплатные консультации, карьерное сопровождение или доступ к эксклюзивным материалам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12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заменителей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Применить контент-стратегию: бесплатные курсы использовать как маркетинговый инструмент, чтобы привлечь потенциальных студентов и затем перевести их на платные программы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40" y="3198"/>
            <a:ext cx="12192000" cy="86409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600" dirty="0">
                <a:ln w="0"/>
                <a:solidFill>
                  <a:srgbClr val="0B17B5"/>
                </a:solidFill>
                <a:latin typeface="Times New Roman" pitchFamily="18" charset="0"/>
                <a:cs typeface="Times New Roman" pitchFamily="18" charset="0"/>
              </a:rPr>
              <a:t>Анализ рисков + Антикризисный план</a:t>
            </a:r>
          </a:p>
        </p:txBody>
      </p:sp>
    </p:spTree>
    <p:extLst>
      <p:ext uri="{BB962C8B-B14F-4D97-AF65-F5344CB8AC3E}">
        <p14:creationId xmlns:p14="http://schemas.microsoft.com/office/powerpoint/2010/main" val="178343352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3A614-DCDA-46D5-9227-FE96C27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808"/>
            <a:ext cx="10972800" cy="1143000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633082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29D8D-934C-4742-BF96-A9467C5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0040"/>
            <a:ext cx="11653740" cy="1124744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управления бизнес-процессами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4F2FBD-CCFE-4B3F-8966-25D6D65E1DA9}"/>
              </a:ext>
            </a:extLst>
          </p:cNvPr>
          <p:cNvSpPr/>
          <p:nvPr/>
        </p:nvSpPr>
        <p:spPr>
          <a:xfrm>
            <a:off x="407368" y="1484784"/>
            <a:ext cx="1158173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планировании реализации проекта была применена методика управления производством </a:t>
            </a:r>
            <a:r>
              <a:rPr lang="ru-RU" sz="2400" b="1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«Концепция эффективного производства». 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задача на стадии развития – максимальная бережливость, минимальные потери. 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проекта имеются собственные ресурсы для онлайн обучения: компьютер, интернет, средства связи, мебель, помещение, компьютерные программы, сайт. Все оборудование 100% собственное. 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плану предполагается расширение бизнеса для этого потребуется рабочее помещение (аренда), класс будет оборудован на 10 рабочих мест. В таблице необходимые ресурсы.</a:t>
            </a:r>
            <a:endParaRPr lang="ru-RU" sz="2800" dirty="0">
              <a:solidFill>
                <a:srgbClr val="0B17B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434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29D8D-934C-4742-BF96-A9467C5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8" y="0"/>
            <a:ext cx="11809312" cy="1124744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ресурсы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EF6C0DF-3BFD-4D7F-A31F-067744DE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68340"/>
              </p:ext>
            </p:extLst>
          </p:nvPr>
        </p:nvGraphicFramePr>
        <p:xfrm>
          <a:off x="1" y="764704"/>
          <a:ext cx="12144673" cy="64617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360747">
                  <a:extLst>
                    <a:ext uri="{9D8B030D-6E8A-4147-A177-3AD203B41FA5}">
                      <a16:colId xmlns:a16="http://schemas.microsoft.com/office/drawing/2014/main" val="4132080958"/>
                    </a:ext>
                  </a:extLst>
                </a:gridCol>
                <a:gridCol w="847929">
                  <a:extLst>
                    <a:ext uri="{9D8B030D-6E8A-4147-A177-3AD203B41FA5}">
                      <a16:colId xmlns:a16="http://schemas.microsoft.com/office/drawing/2014/main" val="4055716939"/>
                    </a:ext>
                  </a:extLst>
                </a:gridCol>
                <a:gridCol w="1300814">
                  <a:extLst>
                    <a:ext uri="{9D8B030D-6E8A-4147-A177-3AD203B41FA5}">
                      <a16:colId xmlns:a16="http://schemas.microsoft.com/office/drawing/2014/main" val="802460651"/>
                    </a:ext>
                  </a:extLst>
                </a:gridCol>
                <a:gridCol w="3386709">
                  <a:extLst>
                    <a:ext uri="{9D8B030D-6E8A-4147-A177-3AD203B41FA5}">
                      <a16:colId xmlns:a16="http://schemas.microsoft.com/office/drawing/2014/main" val="2438866347"/>
                    </a:ext>
                  </a:extLst>
                </a:gridCol>
                <a:gridCol w="4248474">
                  <a:extLst>
                    <a:ext uri="{9D8B030D-6E8A-4147-A177-3AD203B41FA5}">
                      <a16:colId xmlns:a16="http://schemas.microsoft.com/office/drawing/2014/main" val="465414118"/>
                    </a:ext>
                  </a:extLst>
                </a:gridCol>
              </a:tblGrid>
              <a:tr h="53651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B17B5"/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Материальные : оборудование класса</a:t>
                      </a:r>
                      <a:endParaRPr lang="ru-RU" sz="1800" dirty="0">
                        <a:solidFill>
                          <a:srgbClr val="0B17B5"/>
                        </a:solidFill>
                        <a:effectLst>
                          <a:glow rad="101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B17B5"/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Финан-совые</a:t>
                      </a:r>
                      <a:r>
                        <a:rPr lang="ru-RU" sz="1800" dirty="0">
                          <a:solidFill>
                            <a:srgbClr val="0B17B5"/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>
                        <a:solidFill>
                          <a:srgbClr val="0B17B5"/>
                        </a:solidFill>
                        <a:effectLst>
                          <a:glow rad="101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B17B5"/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Трудовые/количество/зарплата</a:t>
                      </a:r>
                      <a:endParaRPr lang="ru-RU" sz="1800" dirty="0">
                        <a:solidFill>
                          <a:srgbClr val="0B17B5"/>
                        </a:solidFill>
                        <a:effectLst>
                          <a:glow rad="101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B17B5"/>
                          </a:solidFill>
                          <a:effectLst>
                            <a:glow rad="101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Информационные ресурсы</a:t>
                      </a:r>
                      <a:endParaRPr lang="ru-RU" sz="1800" dirty="0">
                        <a:solidFill>
                          <a:srgbClr val="0B17B5"/>
                        </a:solidFill>
                        <a:effectLst>
                          <a:glow rad="101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165080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Столы компьютерные</a:t>
                      </a:r>
                      <a:endParaRPr lang="ru-RU" sz="18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 1 – 50.000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Внешняя: общая экономическая информация – Росстат,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Калининградстат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Яндексстат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бесплатно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47310"/>
                  </a:ext>
                </a:extLst>
              </a:tr>
              <a:tr h="268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Стол преподавателя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Заместитель УМР 1-45.000руб.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Внутренняя: отчетные данные – аутсорсинг 5.000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45469"/>
                  </a:ext>
                </a:extLst>
              </a:tr>
              <a:tr h="268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Стулья детские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Заместитель по финансам и маркетингу (аутсорсинг) 1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Лейдинг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сайты – 15.000 руб. 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73039"/>
                  </a:ext>
                </a:extLst>
              </a:tr>
              <a:tr h="268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Стул учительский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74533"/>
                  </a:ext>
                </a:extLst>
              </a:tr>
              <a:tr h="268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Шкаф книжный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51180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Гардероб</a:t>
                      </a:r>
                      <a:endParaRPr lang="ru-RU" sz="18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программирование 1- 40.000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-система: базы данных о клиентах, статистика - бесплатно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8051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Диванчик</a:t>
                      </a:r>
                      <a:endParaRPr lang="ru-RU" sz="18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программирование 1- 40.000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 для ведения вебинаров, лекций, мастер-классов - бесплатно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928541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Компьютеры учеников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8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70.000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компьютерная грамотность 1- 40.000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 для интеграций: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Zapier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Albato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др. для объединения инструментов в единую сеть чтобы процессы проходили частично автоматически – 2.000 руб.</a:t>
                      </a:r>
                      <a:endParaRPr lang="ru-RU" sz="18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05087"/>
                  </a:ext>
                </a:extLst>
              </a:tr>
              <a:tr h="596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 учителя</a:t>
                      </a:r>
                      <a:endParaRPr lang="ru-RU" sz="18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дизайн 1- 40.000 руб.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02804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МФУ лазерный</a:t>
                      </a:r>
                      <a:endParaRPr lang="ru-RU" sz="1800" b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35.000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48"/>
                  </a:ext>
                </a:extLst>
              </a:tr>
              <a:tr h="53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Программное обеспечение</a:t>
                      </a:r>
                      <a:endParaRPr lang="ru-RU" sz="18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15.000</a:t>
                      </a: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95923"/>
                  </a:ext>
                </a:extLst>
              </a:tr>
              <a:tr h="357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500.000 руб.</a:t>
                      </a: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чел.  Фонд оплаты труда в месяц = 255000 руб.</a:t>
                      </a: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 тыс. руб.</a:t>
                      </a:r>
                    </a:p>
                  </a:txBody>
                  <a:tcPr marL="63646" marR="63646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7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26311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728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Концепция управления бизнес-процессами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2FACF3-BA01-43AD-93ED-F4A860B0972F}"/>
              </a:ext>
            </a:extLst>
          </p:cNvPr>
          <p:cNvSpPr/>
          <p:nvPr/>
        </p:nvSpPr>
        <p:spPr>
          <a:xfrm>
            <a:off x="0" y="908720"/>
            <a:ext cx="121920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бизнес-процессы необходимы для эффективной работы, удовлетворения потребностей учеников и достижения стратегических целей организации. Обоснуем выбор каждого из 6-ти процессов: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09669D0-4E15-437F-A149-EF8A88785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319434"/>
              </p:ext>
            </p:extLst>
          </p:nvPr>
        </p:nvGraphicFramePr>
        <p:xfrm>
          <a:off x="0" y="1961456"/>
          <a:ext cx="1207266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11161240" cy="980728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Концепция управления бизнес-процессами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309669D0-4E15-437F-A149-EF8A88785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181095"/>
              </p:ext>
            </p:extLst>
          </p:nvPr>
        </p:nvGraphicFramePr>
        <p:xfrm>
          <a:off x="0" y="1340768"/>
          <a:ext cx="12192000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75696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8720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Общая схема производственного процесса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270B9F-BBFC-4FC7-A728-ABF8AAF8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624200"/>
            <a:ext cx="10003816" cy="62338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7A5D7A-1A1E-4FCE-BBA3-349340A5A198}"/>
              </a:ext>
            </a:extLst>
          </p:cNvPr>
          <p:cNvSpPr/>
          <p:nvPr/>
        </p:nvSpPr>
        <p:spPr>
          <a:xfrm>
            <a:off x="6493676" y="624200"/>
            <a:ext cx="569832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Составлена </a:t>
            </a:r>
            <a:r>
              <a:rPr lang="ru-RU" sz="2400" b="1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программе</a:t>
            </a: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b="1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«IDEF0»</a:t>
            </a:r>
          </a:p>
          <a:p>
            <a:r>
              <a:rPr lang="ru-RU" sz="2400" b="1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Где </a:t>
            </a: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A-0 — это общий процесс - общее описание;</a:t>
            </a:r>
          </a:p>
          <a:p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А0 – подпроцессы;</a:t>
            </a:r>
          </a:p>
          <a:p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А1, А2 - декомпозиция подпроцессов в виде схем</a:t>
            </a:r>
            <a:endParaRPr lang="ru-RU" sz="2400" dirty="0">
              <a:solidFill>
                <a:srgbClr val="0B17B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088F9-37F9-43F5-838B-0FEFC8430943}"/>
              </a:ext>
            </a:extLst>
          </p:cNvPr>
          <p:cNvSpPr txBox="1"/>
          <p:nvPr/>
        </p:nvSpPr>
        <p:spPr>
          <a:xfrm>
            <a:off x="2207568" y="3140968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5.000 руб</a:t>
            </a:r>
            <a:r>
              <a:rPr lang="ru-RU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93A29-53A8-4192-9033-8B857AFA8AC0}"/>
              </a:ext>
            </a:extLst>
          </p:cNvPr>
          <p:cNvSpPr txBox="1"/>
          <p:nvPr/>
        </p:nvSpPr>
        <p:spPr>
          <a:xfrm>
            <a:off x="3398226" y="198884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20.000 руб</a:t>
            </a:r>
            <a:r>
              <a:rPr lang="ru-RU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0CF9-B0FE-4BF1-BE09-92F24B396AFE}"/>
              </a:ext>
            </a:extLst>
          </p:cNvPr>
          <p:cNvSpPr txBox="1"/>
          <p:nvPr/>
        </p:nvSpPr>
        <p:spPr>
          <a:xfrm>
            <a:off x="4727821" y="4085852"/>
            <a:ext cx="2454105" cy="733663"/>
          </a:xfrm>
          <a:prstGeom prst="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55.000 руб</a:t>
            </a:r>
            <a:r>
              <a:rPr lang="ru-RU" dirty="0">
                <a:solidFill>
                  <a:srgbClr val="0B17B5"/>
                </a:solidFill>
              </a:rPr>
              <a:t>.-зарплата </a:t>
            </a:r>
          </a:p>
        </p:txBody>
      </p:sp>
    </p:spTree>
    <p:extLst>
      <p:ext uri="{BB962C8B-B14F-4D97-AF65-F5344CB8AC3E}">
        <p14:creationId xmlns:p14="http://schemas.microsoft.com/office/powerpoint/2010/main" val="208337857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9428CE1-F85C-4AD5-9E70-FF7851B3FB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Подпроцессы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1FBD0-1442-4B13-AFEA-F6E815CF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" y="836712"/>
            <a:ext cx="6099931" cy="4320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8E3314-8516-4026-8714-DF7F9D50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04" y="836712"/>
            <a:ext cx="6192688" cy="45123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9428CE1-F85C-4AD5-9E70-FF7851B3FB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Декомпозиция подпроцессов в виде схем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72C33A-0097-4D06-A7F4-70414E97F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7528" y="1196752"/>
            <a:ext cx="7776864" cy="55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5215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rgbClr val="0B17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Показатели эффективности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0203B50-940A-4871-9529-AFE073D85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80854"/>
              </p:ext>
            </p:extLst>
          </p:nvPr>
        </p:nvGraphicFramePr>
        <p:xfrm>
          <a:off x="0" y="1124744"/>
          <a:ext cx="121920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161">
                  <a:extLst>
                    <a:ext uri="{9D8B030D-6E8A-4147-A177-3AD203B41FA5}">
                      <a16:colId xmlns:a16="http://schemas.microsoft.com/office/drawing/2014/main" val="234767399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3817942718"/>
                    </a:ext>
                  </a:extLst>
                </a:gridCol>
                <a:gridCol w="3899263">
                  <a:extLst>
                    <a:ext uri="{9D8B030D-6E8A-4147-A177-3AD203B41FA5}">
                      <a16:colId xmlns:a16="http://schemas.microsoft.com/office/drawing/2014/main" val="2916201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Количественный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Стоимостной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учеников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заявок на обучение 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привлечения одного ученика (CAC) : 20000/300 чел. = 67 рублей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6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Обучения</a:t>
                      </a:r>
                      <a:endParaRPr lang="ru-RU" sz="2400" dirty="0">
                        <a:solidFill>
                          <a:srgbClr val="0B17B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Процент завершения курсов – 300 чел., 60%</a:t>
                      </a:r>
                      <a:endParaRPr lang="ru-RU" sz="2400" dirty="0">
                        <a:solidFill>
                          <a:srgbClr val="0B17B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300*1250=375000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3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i="0" kern="12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Работа с преподавателями  </a:t>
                      </a:r>
                      <a:endParaRPr lang="ru-RU" sz="2400" dirty="0">
                        <a:solidFill>
                          <a:srgbClr val="0B17B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Оценивает доступность и вовлеченность преподавателей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сам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 разработки и обновления курсов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обновлений курсов в год</a:t>
                      </a:r>
                    </a:p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качества контента студентами: Собирается через опросы и отзывы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0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Техническая  поддержка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время решения технических проблем: Оценивает оперативность и эффективность службы поддержки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Измеряется через опросы после решения проблемы.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2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0872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828</Words>
  <Application>Microsoft Office PowerPoint</Application>
  <PresentationFormat>Широкоэкранный</PresentationFormat>
  <Paragraphs>132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 </vt:lpstr>
      <vt:lpstr>Концепция управления бизнес-процессами</vt:lpstr>
      <vt:lpstr>Необходимые ресурсы</vt:lpstr>
      <vt:lpstr>Концепция управления бизнес-процессами</vt:lpstr>
      <vt:lpstr>Концепция управления бизнес-процессами</vt:lpstr>
      <vt:lpstr>Общая схема производственного процесса</vt:lpstr>
      <vt:lpstr>Презентация PowerPoint</vt:lpstr>
      <vt:lpstr>Презентация PowerPoint</vt:lpstr>
      <vt:lpstr>Показатели эффективности</vt:lpstr>
      <vt:lpstr>Анализ рисков + Антикризисный план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КГАПОУ «Техникум индустрии гостеприимства и сервиса» Отборочный этап Регионального чемпионата «Молодые профессионалы»  (WorldSkills Russia) 2018-2019г.   Компетенция «Предпринимательство»</dc:title>
  <dc:creator>mama</dc:creator>
  <cp:lastModifiedBy>Хозяин</cp:lastModifiedBy>
  <cp:revision>198</cp:revision>
  <dcterms:created xsi:type="dcterms:W3CDTF">2019-09-29T16:39:48Z</dcterms:created>
  <dcterms:modified xsi:type="dcterms:W3CDTF">2025-03-11T21:12:20Z</dcterms:modified>
</cp:coreProperties>
</file>