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91" r:id="rId4"/>
    <p:sldId id="307" r:id="rId5"/>
    <p:sldId id="310" r:id="rId6"/>
    <p:sldId id="309" r:id="rId7"/>
    <p:sldId id="308" r:id="rId8"/>
    <p:sldId id="311" r:id="rId9"/>
    <p:sldId id="30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5F8"/>
    <a:srgbClr val="0B1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/>
    <p:restoredTop sz="94671"/>
  </p:normalViewPr>
  <p:slideViewPr>
    <p:cSldViewPr>
      <p:cViewPr varScale="1">
        <p:scale>
          <a:sx n="62" d="100"/>
          <a:sy n="62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ядра ЦА Количественный</a:t>
            </a:r>
          </a:p>
        </c:rich>
      </c:tx>
      <c:layout>
        <c:manualLayout>
          <c:xMode val="edge"/>
          <c:yMode val="edge"/>
          <c:x val="0.19623778113819029"/>
          <c:y val="7.8936284037677375E-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размер ядра ЦА количественный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целевая аудитория</c:v>
                </c:pt>
                <c:pt idx="1">
                  <c:v>ядро факт</c:v>
                </c:pt>
                <c:pt idx="2">
                  <c:v>Ядро план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9700</c:v>
                </c:pt>
                <c:pt idx="1">
                  <c:v>300</c:v>
                </c:pt>
                <c:pt idx="2">
                  <c:v>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0F-487E-A17B-BC46797BE9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89FF8-C248-42D2-AD30-9D37A6804356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F2DB-1CEB-4531-9F52-940207C7A0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39.rosstat.gov.ru/storage/mediabank/&#1063;&#1080;&#1089;&#1083;&#1077;&#1085;&#1085;&#1086;&#1089;&#1090;&#1100;%20&#1085;&#1072;&#1089;&#1077;&#1083;&#1077;&#1085;&#1080;&#1103;%20&#1050;&#1072;&#1083;&#1080;&#1085;&#1080;&#1085;&#1075;&#1088;&#1072;&#1076;&#1089;&#1082;&#1086;&#1081;%20&#1086;&#1073;&#1083;&#1072;&#1089;&#1090;&#1080;-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000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340" y="4365104"/>
            <a:ext cx="7812360" cy="1512168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Ковригин Фёдор </a:t>
            </a:r>
            <a:endParaRPr lang="ru-RU" sz="40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495" y="429648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«Y-School»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98921A-646C-4AA8-B16F-4E4AEE3BEA82}"/>
              </a:ext>
            </a:extLst>
          </p:cNvPr>
          <p:cNvSpPr txBox="1"/>
          <p:nvPr/>
        </p:nvSpPr>
        <p:spPr>
          <a:xfrm>
            <a:off x="1775520" y="2204864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sz="40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 ЦЕЛЕВАЯ АУДИТОРИЯ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116632"/>
            <a:ext cx="7992889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 сбора анализа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95904"/>
              </p:ext>
            </p:extLst>
          </p:nvPr>
        </p:nvGraphicFramePr>
        <p:xfrm>
          <a:off x="47328" y="2708920"/>
          <a:ext cx="11953328" cy="40324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53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Цель исследования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Задачи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сбора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711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Анализ конкурентов, целевой аудитории, ценообразования и каналов продвижения.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Изучить рынок онлайн- и офлайн-школ программирования, определить целевую аудиторию, проанализировать конкурентов, оценить ценовую политику и разработать эффективные стратегии продвижения.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Сбор первичных данных:</a:t>
                      </a:r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наблюдение, опрос, анкетирование, эксперимент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анализа</a:t>
                      </a:r>
                    </a:p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Сбор вторичных данных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анализ целевой аудитории, анализ ценообразования, анализ конкурентов, статистических данных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328" y="1025352"/>
            <a:ext cx="1195332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определения целевой аудитории был проведен анализ поисковых запросов. Он позволил определить, какие запросы вводят потенциальные клиенты в поисковых системах, что, в свою очередь, помогло сформировать портрет идеального покупателя и изучить аудиторию конкурентов.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Источники данных: ВК, сайты конкурентов,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6955693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368" y="0"/>
            <a:ext cx="12216368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Целевая группа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12" y="998969"/>
            <a:ext cx="475252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Выделены две Целевые группы определены с помощью методики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Сегментации целевой аудитории и официальных статистических данных.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1589"/>
              </p:ext>
            </p:extLst>
          </p:nvPr>
        </p:nvGraphicFramePr>
        <p:xfrm>
          <a:off x="7197582" y="4005064"/>
          <a:ext cx="475252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0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Родители (женщины 25-40 лет), выбирающие курсы для детей 7-17 лет.</a:t>
                      </a:r>
                      <a:b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Они активны в ВК, выбирают курсы по отзывам и цене.</a:t>
                      </a:r>
                      <a:b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Важно наличие пробных занятий и сертификатов.</a:t>
                      </a:r>
                      <a:endParaRPr lang="ru-RU" sz="3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Взрослые 18-35 лет, изучающие программирование для карьеры.</a:t>
                      </a:r>
                      <a:b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Для них важна </a:t>
                      </a:r>
                      <a:r>
                        <a:rPr lang="ru-RU" sz="20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практика,стажировка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3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73F0026-A492-4A77-8904-040CBCAF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2394662"/>
            <a:ext cx="1538640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85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368" y="0"/>
            <a:ext cx="12216368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Обоснование выбора ядра целевой аудитории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5558" r="26234" b="8303"/>
          <a:stretch/>
        </p:blipFill>
        <p:spPr bwMode="auto">
          <a:xfrm>
            <a:off x="7176120" y="2393917"/>
            <a:ext cx="4320480" cy="217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6966" r="7037" b="9296"/>
          <a:stretch/>
        </p:blipFill>
        <p:spPr bwMode="auto">
          <a:xfrm>
            <a:off x="777240" y="2424298"/>
            <a:ext cx="5040560" cy="20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6231" r="9925" b="8929"/>
          <a:stretch/>
        </p:blipFill>
        <p:spPr bwMode="auto">
          <a:xfrm>
            <a:off x="6960096" y="4637336"/>
            <a:ext cx="5040559" cy="206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t="6293" r="14795" b="10795"/>
          <a:stretch/>
        </p:blipFill>
        <p:spPr bwMode="auto">
          <a:xfrm>
            <a:off x="768021" y="4540650"/>
            <a:ext cx="5040560" cy="216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D04632-BBA0-430F-91DC-BD915B46AAA5}"/>
              </a:ext>
            </a:extLst>
          </p:cNvPr>
          <p:cNvSpPr txBox="1"/>
          <p:nvPr/>
        </p:nvSpPr>
        <p:spPr>
          <a:xfrm>
            <a:off x="4007768" y="1186661"/>
            <a:ext cx="3489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ЦА определено через опрос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A5C461F8-3154-4533-B6CD-C63AA0335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99845"/>
              </p:ext>
            </p:extLst>
          </p:nvPr>
        </p:nvGraphicFramePr>
        <p:xfrm>
          <a:off x="623392" y="1771666"/>
          <a:ext cx="11233249" cy="585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667">
                  <a:extLst>
                    <a:ext uri="{9D8B030D-6E8A-4147-A177-3AD203B41FA5}">
                      <a16:colId xmlns:a16="http://schemas.microsoft.com/office/drawing/2014/main" xmlns="" val="3840102501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xmlns="" val="1430832249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290415870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3893215262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1282035123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384165462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2516359624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583256102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1494662910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4284425455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3312127995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3742071229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3333166808"/>
                    </a:ext>
                  </a:extLst>
                </a:gridCol>
                <a:gridCol w="641693">
                  <a:extLst>
                    <a:ext uri="{9D8B030D-6E8A-4147-A177-3AD203B41FA5}">
                      <a16:colId xmlns:a16="http://schemas.microsoft.com/office/drawing/2014/main" xmlns="" val="2874261"/>
                    </a:ext>
                  </a:extLst>
                </a:gridCol>
                <a:gridCol w="1421059">
                  <a:extLst>
                    <a:ext uri="{9D8B030D-6E8A-4147-A177-3AD203B41FA5}">
                      <a16:colId xmlns:a16="http://schemas.microsoft.com/office/drawing/2014/main" xmlns="" val="1939440722"/>
                    </a:ext>
                  </a:extLst>
                </a:gridCol>
              </a:tblGrid>
              <a:tr h="1725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Ссылки на опрос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58235226"/>
                  </a:ext>
                </a:extLst>
              </a:tr>
              <a:tr h="17254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Редактор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https://docs.google.com/forms/d/1N7Gv8phhONfaoemcdz8lCjAvaNmwGg_iVyCvNxOsnP0/edit#responses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3051918"/>
                  </a:ext>
                </a:extLst>
              </a:tr>
              <a:tr h="20059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Респондент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https://docs.google.com/forms/d/e/1FAIpQLSdwL1ycVQPF4ae7DIMwbU27Aekti2dpfY502PZEE3yNPJNdwQ/viewform?usp=sharing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162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441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368" y="0"/>
            <a:ext cx="12216368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Ядро целевой аудитории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6AD6566-8966-4B5D-933A-5C400430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764704"/>
            <a:ext cx="2709580" cy="60212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173A662-8AAC-498D-AFAB-FEA58A95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71" y="1556792"/>
            <a:ext cx="9174362" cy="51605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75B78A4-F871-4BEC-A74B-273E2CA3EAD6}"/>
              </a:ext>
            </a:extLst>
          </p:cNvPr>
          <p:cNvSpPr/>
          <p:nvPr/>
        </p:nvSpPr>
        <p:spPr>
          <a:xfrm>
            <a:off x="3116636" y="980728"/>
            <a:ext cx="784887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Родители, имеющие детей в возрасте 7-17 лет,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интересующиеся IT-сферой и новыми технологиями </a:t>
            </a:r>
          </a:p>
        </p:txBody>
      </p:sp>
    </p:spTree>
    <p:extLst>
      <p:ext uri="{BB962C8B-B14F-4D97-AF65-F5344CB8AC3E}">
        <p14:creationId xmlns:p14="http://schemas.microsoft.com/office/powerpoint/2010/main" val="2616992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5640" y="169678"/>
            <a:ext cx="6673783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Доля рынка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23954"/>
            <a:ext cx="687284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рынка: предполагаемая доля рынка составляет 5% = 297000 рублей от общего объема образовательных услуг в IT-сфере для детей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59496" y="6165304"/>
            <a:ext cx="8160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035F8"/>
                </a:solidFill>
              </a:rPr>
              <a:t>https://39.rosstat.gov.ru/storage/mediabank/2024(</a:t>
            </a:r>
            <a:r>
              <a:rPr lang="ru-RU" dirty="0">
                <a:solidFill>
                  <a:srgbClr val="2035F8"/>
                </a:solidFill>
              </a:rPr>
              <a:t>краткий).</a:t>
            </a:r>
            <a:r>
              <a:rPr lang="en-US" dirty="0" err="1">
                <a:solidFill>
                  <a:srgbClr val="2035F8"/>
                </a:solidFill>
              </a:rPr>
              <a:t>pdf</a:t>
            </a:r>
            <a:endParaRPr lang="ru-RU" dirty="0">
              <a:solidFill>
                <a:srgbClr val="2035F8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41418810-209C-4E6B-AE1E-E2FE0241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38315" r="38187" b="42650"/>
          <a:stretch/>
        </p:blipFill>
        <p:spPr>
          <a:xfrm>
            <a:off x="5231904" y="3429000"/>
            <a:ext cx="6872848" cy="1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20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368" y="0"/>
            <a:ext cx="12216368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Численность целевых групп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052736"/>
            <a:ext cx="6888088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Рассчитана на основании статистических данных и равна около 10000 родителей, имеющих детей в возрасте 7-15 лет.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данным сервиса «Сравни» за полгода спрос на курсы по программированию вырос на 34% -3400 чел.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Самыми популярными направлениями в онлайн-образовании в 2024 году стали программирование, дизайн и маркетинг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Две трети россиян (66%) хотели бы в будущем пройти обучающие курсы по ИТ, чтобы использовать полученные знания в работе или личных целях.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https://39.rosstat.gov.ru/storage/mediabank/Численность%20населения%20Калининградской%20области-</a:t>
            </a:r>
            <a:endParaRPr lang="ru-RU" sz="2000" dirty="0">
              <a:solidFill>
                <a:srgbClr val="2035F8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https://nafi.ru/analytics/dve-treti-rossiyan-khoteli-by-poluchit-dopolnitelnoe-obrazovanie-v-sfere-it/</a:t>
            </a:r>
            <a:endParaRPr lang="ru-RU" sz="2000" dirty="0">
              <a:solidFill>
                <a:srgbClr val="2035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17030" y="4255087"/>
            <a:ext cx="50405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Размер ядра целевой аудитории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количественные и стоимостные показатели: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 стоимости курса в 10000 руб. численность слушателей 300 приведет к доходу 3000000 руб.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28489321"/>
              </p:ext>
            </p:extLst>
          </p:nvPr>
        </p:nvGraphicFramePr>
        <p:xfrm>
          <a:off x="6944776" y="1052736"/>
          <a:ext cx="5173968" cy="312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74862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368" y="0"/>
            <a:ext cx="12216368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Портрет типичного клиента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336" y="764704"/>
            <a:ext cx="1188132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Матвей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14-летний мальчик, учится в 8 классе Московской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школы-гимназии, что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дает доступ к высокоскоростному интернету и современным технологиям, необходимым для онлайн-обучения. Он живёт с состоятельными родителями в престижном районе. Родители – люди с высшим образованием, занимающиеся умственным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трудом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него математический склад ума, учится хорошо, продвинутый пользователь компьютерных технологий, в свободное время играет в игры;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Заинтересован и ищет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возможности для саморазвития и расширения своих знаний в области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IT;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 обучения  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хочет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научиться программировать на более глубоких уровнях, таких как изучение языков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Готовится к ЕГЭ;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Предпочитает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интерактивные и практические методы обучения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Заинтересован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гибком графике, чтобы совмещать учебу в школе и дополнительные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занятия;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Ожидает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своевременную обратную связь и поддержку 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преподавателей;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Стремится к общению 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единомышленниками;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Родители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поддерживают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его стремление к обучению и готовы инвестировать в дополнительное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образование;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Самый большой страх его, по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поводу возможных технических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проблем – микрофон, камера.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родителей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безопасности онлайн-платформы, защите личных данных и отсутствии негативного контента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924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93A614-DCDA-46D5-9227-FE96C27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808"/>
            <a:ext cx="10972800" cy="1143000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63308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550</Words>
  <Application>Microsoft Office PowerPoint</Application>
  <PresentationFormat>Произвольный</PresentationFormat>
  <Paragraphs>61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 </vt:lpstr>
      <vt:lpstr>Метод сбора анализа</vt:lpstr>
      <vt:lpstr>Целевая группа</vt:lpstr>
      <vt:lpstr>Обоснование выбора ядра целевой аудитории</vt:lpstr>
      <vt:lpstr>Ядро целевой аудитории</vt:lpstr>
      <vt:lpstr>Доля рынка</vt:lpstr>
      <vt:lpstr>Численность целевых групп</vt:lpstr>
      <vt:lpstr>Портрет типичного клиента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КГАПОУ «Техникум индустрии гостеприимства и сервиса» Отборочный этап Регионального чемпионата «Молодые профессионалы»  (WorldSkills Russia) 2018-2019г.   Компетенция «Предпринимательство»</dc:title>
  <dc:creator>mama</dc:creator>
  <cp:lastModifiedBy>Teacher</cp:lastModifiedBy>
  <cp:revision>215</cp:revision>
  <dcterms:created xsi:type="dcterms:W3CDTF">2019-09-29T16:39:48Z</dcterms:created>
  <dcterms:modified xsi:type="dcterms:W3CDTF">2025-03-07T12:05:26Z</dcterms:modified>
</cp:coreProperties>
</file>