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78" r:id="rId6"/>
    <p:sldId id="279" r:id="rId7"/>
    <p:sldId id="280" r:id="rId8"/>
    <p:sldId id="264" r:id="rId9"/>
    <p:sldId id="265" r:id="rId10"/>
    <p:sldId id="266" r:id="rId11"/>
    <p:sldId id="281" r:id="rId12"/>
    <p:sldId id="283" r:id="rId13"/>
    <p:sldId id="267" r:id="rId14"/>
    <p:sldId id="284" r:id="rId15"/>
    <p:sldId id="269" r:id="rId16"/>
    <p:sldId id="271" r:id="rId17"/>
    <p:sldId id="276" r:id="rId18"/>
    <p:sldId id="270" r:id="rId19"/>
    <p:sldId id="275" r:id="rId20"/>
    <p:sldId id="277" r:id="rId21"/>
    <p:sldId id="28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6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ii\Desktop\Diploma\Criterias.git\&#1058;&#1077;&#1086;&#1088;&#1080;&#1103;\&#1044;&#1080;&#1087;&#1083;&#1086;&#1084;%20&#1080;%20&#1087;&#1088;&#1072;&#1082;&#1090;&#1080;&#1082;&#1080;\&#1084;&#1086;&#1097;&#1085;&#1086;&#1089;&#109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ii\Desktop\Diploma\Criterias.git\&#1058;&#1077;&#1086;&#1088;&#1080;&#1103;\&#1044;&#1080;&#1087;&#1083;&#1086;&#1084;%20&#1080;%20&#1087;&#1088;&#1072;&#1082;&#1090;&#1080;&#1082;&#1080;\&#1084;&#1086;&#1097;&#1085;&#1086;&#1089;&#109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ii\Desktop\Diploma\Criterias.git\&#1058;&#1077;&#1086;&#1088;&#1080;&#1103;\&#1044;&#1080;&#1087;&#1083;&#1086;&#1084;%20&#1080;%20&#1087;&#1088;&#1072;&#1082;&#1090;&#1080;&#1082;&#1080;\&#1084;&#1086;&#1097;&#1085;&#1086;&#1089;&#1090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 eaLnBrk="1" latinLnBrk="0" hangingPunct="1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Округление до 1 знака</a:t>
            </a:r>
            <a:endParaRPr lang="ru-RU" sz="18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 eaLnBrk="1" latinLnBrk="0" hangingPunct="1"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Смирнов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Лист1!$A$22:$E$22</c:f>
              <c:numCache>
                <c:formatCode>General</c:formatCode>
                <c:ptCount val="5"/>
                <c:pt idx="0">
                  <c:v>0.78</c:v>
                </c:pt>
                <c:pt idx="1">
                  <c:v>1</c:v>
                </c:pt>
                <c:pt idx="2">
                  <c:v>0.37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v>Леман-Розенблатт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Лист1!$A$23:$E$23</c:f>
              <c:numCache>
                <c:formatCode>General</c:formatCode>
                <c:ptCount val="5"/>
                <c:pt idx="0">
                  <c:v>0.84</c:v>
                </c:pt>
                <c:pt idx="1">
                  <c:v>1</c:v>
                </c:pt>
                <c:pt idx="2">
                  <c:v>0.4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v>Андерсон-Дарлинг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Лист1!$A$24:$E$24</c:f>
              <c:numCache>
                <c:formatCode>General</c:formatCode>
                <c:ptCount val="5"/>
                <c:pt idx="0">
                  <c:v>0.93</c:v>
                </c:pt>
                <c:pt idx="1">
                  <c:v>1</c:v>
                </c:pt>
                <c:pt idx="2">
                  <c:v>0.12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970168"/>
        <c:axId val="255968600"/>
      </c:barChart>
      <c:catAx>
        <c:axId val="255970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Альтенативы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68600"/>
        <c:crosses val="autoZero"/>
        <c:auto val="1"/>
        <c:lblAlgn val="ctr"/>
        <c:lblOffset val="100"/>
        <c:noMultiLvlLbl val="0"/>
      </c:catAx>
      <c:valAx>
        <c:axId val="25596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1−𝛽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70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 eaLnBrk="1" latinLnBrk="0" hangingPunct="1">
              <a:defRPr lang="ru-RU" sz="18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ru-RU" sz="18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Округление до 2 знаков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 eaLnBrk="1" latinLnBrk="0" hangingPunct="1">
            <a:defRPr lang="ru-RU" sz="18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Смирнов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Лист1!$A$37:$E$37</c:f>
              <c:numCache>
                <c:formatCode>General</c:formatCode>
                <c:ptCount val="5"/>
                <c:pt idx="0">
                  <c:v>0.78</c:v>
                </c:pt>
                <c:pt idx="1">
                  <c:v>1</c:v>
                </c:pt>
                <c:pt idx="2">
                  <c:v>0.35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v>Леман-Розенблатт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Лист1!$A$38:$E$38</c:f>
              <c:numCache>
                <c:formatCode>General</c:formatCode>
                <c:ptCount val="5"/>
                <c:pt idx="0">
                  <c:v>0.85</c:v>
                </c:pt>
                <c:pt idx="1">
                  <c:v>1</c:v>
                </c:pt>
                <c:pt idx="2">
                  <c:v>0.4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v>Андерсон-Дарлинг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Лист1!$A$39:$E$39</c:f>
              <c:numCache>
                <c:formatCode>General</c:formatCode>
                <c:ptCount val="5"/>
                <c:pt idx="0">
                  <c:v>0.91</c:v>
                </c:pt>
                <c:pt idx="1">
                  <c:v>1</c:v>
                </c:pt>
                <c:pt idx="2">
                  <c:v>0.7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969384"/>
        <c:axId val="255968208"/>
      </c:barChart>
      <c:catAx>
        <c:axId val="255969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Альтернативы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68208"/>
        <c:crosses val="autoZero"/>
        <c:auto val="1"/>
        <c:lblAlgn val="ctr"/>
        <c:lblOffset val="100"/>
        <c:noMultiLvlLbl val="0"/>
      </c:catAx>
      <c:valAx>
        <c:axId val="2559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1−𝛽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6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>
                <a:effectLst/>
              </a:rPr>
              <a:t>Округление до целых</a:t>
            </a:r>
            <a:endParaRPr lang="ru-RU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Смирнов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Лист1!$A$3:$E$3</c:f>
              <c:numCache>
                <c:formatCode>General</c:formatCode>
                <c:ptCount val="5"/>
                <c:pt idx="0">
                  <c:v>0.74</c:v>
                </c:pt>
                <c:pt idx="1">
                  <c:v>1</c:v>
                </c:pt>
                <c:pt idx="2">
                  <c:v>0.33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v>Леман-Розенблатт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Лист1!$A$4:$E$4</c:f>
              <c:numCache>
                <c:formatCode>General</c:formatCode>
                <c:ptCount val="5"/>
                <c:pt idx="0">
                  <c:v>0.81</c:v>
                </c:pt>
                <c:pt idx="1">
                  <c:v>1</c:v>
                </c:pt>
                <c:pt idx="2">
                  <c:v>0.4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v>Андерсон-Дарлинг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Лист1!$A$10:$E$10</c:f>
              <c:strCache>
                <c:ptCount val="5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  <c:pt idx="4">
                  <c:v>H5</c:v>
                </c:pt>
              </c:strCache>
            </c:strRef>
          </c:cat>
          <c:val>
            <c:numRef>
              <c:f>Лист1!$A$5:$E$5</c:f>
              <c:numCache>
                <c:formatCode>General</c:formatCode>
                <c:ptCount val="5"/>
                <c:pt idx="0">
                  <c:v>0.82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970952"/>
        <c:axId val="255967816"/>
      </c:barChart>
      <c:catAx>
        <c:axId val="255970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Альтернативы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67816"/>
        <c:crosses val="autoZero"/>
        <c:auto val="1"/>
        <c:lblAlgn val="ctr"/>
        <c:lblOffset val="100"/>
        <c:noMultiLvlLbl val="0"/>
      </c:catAx>
      <c:valAx>
        <c:axId val="25596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1−𝛽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97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E31E-40FD-4855-895C-2CD7AE71BF02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067D-7362-4CB0-A63C-5E2E49074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Актуальность темы….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09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6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критерия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Лемана-Розенблатта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распределения статистики остаются близкими к предельному закону при равных объемах выборок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42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критерия </a:t>
                </a:r>
                <a:r>
                  <a:rPr lang="ru-RU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Лемана-Розенблатта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распределения статистики остаются близкими к предельному закону при равных объемах выборок, однако при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расстояние между эмпирической функцией распределения статистики и предельным увеличивается с ростом объема объединенной выборки</a:t>
                </a:r>
                <a:endPara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критерия </a:t>
                </a:r>
                <a:r>
                  <a:rPr lang="ru-RU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Лемана-Розенблатта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распределения статистики остаются близкими к предельному закону при равных объемах выборок, однако при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smtClean="0">
                    <a:solidFill>
                      <a:srgbClr val="5B9BD5">
                        <a:lumMod val="75000"/>
                      </a:srgbClr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 smtClean="0">
                    <a:solidFill>
                      <a:srgbClr val="5B9BD5">
                        <a:lumMod val="75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≠𝑚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расстояние между эмпирической функцией распределения статистики и предельным увеличивается с ростом объема объединенной выборки</a:t>
                </a:r>
                <a:endPara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16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критерия Смирнова наблюдается медленная сходимость распределения статистики к предельному закону при увеличении объемов выборок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8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критерия Андерсона-Дарлинга расстояние между эмпирической функцией распределения статистики и предельным уменьшается с ростом отношения числа различных значений в объединенной выборке к объему объединенной выборки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7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примерно схожие для всех видов округления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8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 из таблиц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n=m=2000 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n=500, m=5000, 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уникальных значений к числу элементов в объединенной выборке для первого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случая равно 0,1275, для второго 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отношение для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n!=m 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оказалось меньше, но расстояние  тоже оказалось меньше!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7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067D-7362-4CB0-A63C-5E2E490741E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данных ограниченной точности наибольшую мощность среди рассмотренных критериев показали критерии Андерсона-Дарлинга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Лемана-Розенблатта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Однако в случае округления наблюдений в выборках до целых критерий Андерсона-Дарлинга оказался смещенным относительно конкурирующих гипотез с пересечением функций распределения (предыдущий слайд)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067D-7362-4CB0-A63C-5E2E490741E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44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46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067D-7362-4CB0-A63C-5E2E490741E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64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067D-7362-4CB0-A63C-5E2E490741E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5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5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1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01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3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3F73-A7BF-4D19-AFE3-59CBF5A4893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6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73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9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2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1BB6-0D7A-410E-A3A6-3B0F28ACB7F9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CDC6-9E5B-4DFC-B54E-1D968E201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08" y="121920"/>
            <a:ext cx="2843784" cy="23774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8172" y="2330257"/>
            <a:ext cx="9144000" cy="148251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Исследование распределений статистик и мощности критериев однородности в случае больших массивов данных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20504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latin typeface="Georgia" panose="02040502050405020303" pitchFamily="18" charset="0"/>
              </a:rPr>
              <a:t>Выполнил: Федосов </a:t>
            </a:r>
            <a:r>
              <a:rPr lang="ru-RU" dirty="0" smtClean="0">
                <a:latin typeface="Georgia" panose="02040502050405020303" pitchFamily="18" charset="0"/>
              </a:rPr>
              <a:t>Д. Н. , ФПМИ, группа  ПММ-61,</a:t>
            </a:r>
          </a:p>
          <a:p>
            <a:pPr algn="l"/>
            <a:r>
              <a:rPr lang="ru-RU" dirty="0">
                <a:latin typeface="Georgia" panose="02040502050405020303" pitchFamily="18" charset="0"/>
              </a:rPr>
              <a:t>Научный руководитель: </a:t>
            </a:r>
            <a:r>
              <a:rPr lang="ru-RU" dirty="0" smtClean="0">
                <a:latin typeface="Georgia" panose="02040502050405020303" pitchFamily="18" charset="0"/>
              </a:rPr>
              <a:t>д.т.н</a:t>
            </a:r>
            <a:r>
              <a:rPr lang="ru-RU" dirty="0">
                <a:latin typeface="Georgia" panose="02040502050405020303" pitchFamily="18" charset="0"/>
              </a:rPr>
              <a:t>., доцент </a:t>
            </a:r>
            <a:r>
              <a:rPr lang="ru-RU" dirty="0" err="1">
                <a:latin typeface="Georgia" panose="02040502050405020303" pitchFamily="18" charset="0"/>
              </a:rPr>
              <a:t>Чимитова</a:t>
            </a:r>
            <a:r>
              <a:rPr lang="ru-RU" dirty="0">
                <a:latin typeface="Georgia" panose="02040502050405020303" pitchFamily="18" charset="0"/>
              </a:rPr>
              <a:t> Е.В.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4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920"/>
                <a:ext cx="10515600" cy="4160519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Объем моделирования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=16600</m:t>
                    </m:r>
                  </m:oMath>
                </a14:m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расстояние между эмпирической и предельной функциями распределения статистик критерия в метрике Колмогорова.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эмпирическая функция распределения по вычисленным значениям статистик;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предельная функция распределения статистики критерия.</a:t>
                </a:r>
              </a:p>
              <a:p>
                <a:pPr marL="0" indent="0">
                  <a:buNone/>
                </a:pPr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920"/>
                <a:ext cx="10515600" cy="4160519"/>
              </a:xfrm>
              <a:blipFill rotWithShape="0">
                <a:blip r:embed="rId3"/>
                <a:stretch>
                  <a:fillRect l="-812" t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59" y="1340463"/>
            <a:ext cx="2236661" cy="19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критерия </a:t>
            </a:r>
            <a:r>
              <a:rPr lang="ru-RU" sz="2800" dirty="0" err="1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Лемана-Розенблатта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en-US" sz="2400" dirty="0" smtClean="0"/>
              <a:t>7</a:t>
            </a:r>
            <a:endParaRPr lang="ru-RU" sz="2400" dirty="0"/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04" y="1252756"/>
            <a:ext cx="7959156" cy="4753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/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243.5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578.5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/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0526" t="-4294" r="-10210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243.5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578.5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Округление </a:t>
                </a:r>
                <a:r>
                  <a:rPr lang="ru-RU" dirty="0"/>
                  <a:t>до 2 знаков, </a:t>
                </a:r>
                <a:r>
                  <a:rPr lang="en-US" dirty="0"/>
                  <a:t>n</a:t>
                </a:r>
                <a:r>
                  <a:rPr lang="ru-RU" dirty="0"/>
                  <a:t>=</a:t>
                </a:r>
                <a:r>
                  <a:rPr lang="en-US" dirty="0"/>
                  <a:t>m</a:t>
                </a:r>
                <a:r>
                  <a:rPr lang="ru-RU" dirty="0"/>
                  <a:t>, выборки из нормального закона распределения с </a:t>
                </a:r>
                <a:r>
                  <a:rPr lang="ru-RU" dirty="0" smtClean="0"/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18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7119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800" dirty="0" smtClean="0">
                    <a:solidFill>
                      <a:srgbClr val="5B9BD5">
                        <a:lumMod val="75000"/>
                      </a:srgbClr>
                    </a:solidFill>
                    <a:latin typeface="Georgia" panose="02040502050405020303" pitchFamily="18" charset="0"/>
                  </a:rPr>
                  <a:t>Исследование распределений статистик критерия </a:t>
                </a:r>
                <a:r>
                  <a:rPr lang="ru-RU" sz="2800" dirty="0" err="1" smtClean="0">
                    <a:solidFill>
                      <a:srgbClr val="5B9BD5">
                        <a:lumMod val="75000"/>
                      </a:srgbClr>
                    </a:solidFill>
                    <a:latin typeface="Georgia" panose="02040502050405020303" pitchFamily="18" charset="0"/>
                  </a:rPr>
                  <a:t>Лемана-Розенблатта</a:t>
                </a:r>
                <a:r>
                  <a:rPr lang="en-US" sz="2800" dirty="0" smtClean="0">
                    <a:solidFill>
                      <a:srgbClr val="5B9BD5">
                        <a:lumMod val="75000"/>
                      </a:srgbClr>
                    </a:solidFill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71195"/>
              </a:xfrm>
              <a:blipFill rotWithShape="0">
                <a:blip r:embed="rId3"/>
                <a:stretch>
                  <a:fillRect t="-20909" b="-2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9" y="1036320"/>
            <a:ext cx="6196084" cy="390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/>
            </p:nvGraphicFramePr>
            <p:xfrm>
              <a:off x="4913195" y="2987950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243.5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2000, 2000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510.5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578.5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/>
            </p:nvGraphicFramePr>
            <p:xfrm>
              <a:off x="4913195" y="2987950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00526" t="-4938" r="-102105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243.5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2000, 2000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510.5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578.5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/>
            </p:nvGraphicFramePr>
            <p:xfrm>
              <a:off x="8451257" y="2994905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418.0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/>
            </p:nvGraphicFramePr>
            <p:xfrm>
              <a:off x="8451257" y="2994905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6"/>
                          <a:stretch>
                            <a:fillRect l="-101058" t="-4938" r="-103175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369.5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418.0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Ромб 1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29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критерия Смирнова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pic>
        <p:nvPicPr>
          <p:cNvPr id="10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90" y="1168523"/>
            <a:ext cx="7940969" cy="4837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376007"/>
                  </p:ext>
                </p:extLst>
              </p:nvPr>
            </p:nvGraphicFramePr>
            <p:xfrm>
              <a:off x="696146" y="1234122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246.5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368.5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449.0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507.0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0.06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580.5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376007"/>
                  </p:ext>
                </p:extLst>
              </p:nvPr>
            </p:nvGraphicFramePr>
            <p:xfrm>
              <a:off x="696146" y="1234122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1058" t="-4908" r="-103175" b="-25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246.5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368.5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449.0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507.0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0.06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580.5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6978" y="4894708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Округление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2 знаков,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выборки из нормального закона распределения с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8" y="4894708"/>
                <a:ext cx="361665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18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2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критерия </a:t>
            </a:r>
            <a:r>
              <a:rPr lang="ru-RU" sz="2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Смирнова, 𝑛≠𝑚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461265"/>
                  </p:ext>
                </p:extLst>
              </p:nvPr>
            </p:nvGraphicFramePr>
            <p:xfrm>
              <a:off x="2250626" y="1485582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246.5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368.5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449.0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507.0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580.5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461265"/>
                  </p:ext>
                </p:extLst>
              </p:nvPr>
            </p:nvGraphicFramePr>
            <p:xfrm>
              <a:off x="2250626" y="1485582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1058" t="-4294" r="-103175" b="-25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246.5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368.5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449.0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507.0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0.06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580.5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438435"/>
                  </p:ext>
                </p:extLst>
              </p:nvPr>
            </p:nvGraphicFramePr>
            <p:xfrm>
              <a:off x="6041513" y="1997372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421.05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468.0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533.5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438435"/>
                  </p:ext>
                </p:extLst>
              </p:nvPr>
            </p:nvGraphicFramePr>
            <p:xfrm>
              <a:off x="6041513" y="1997372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1058" t="-4294" r="-102646" b="-201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368.5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421.05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468.0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533.5</a:t>
                          </a:r>
                        </a:p>
                      </a:txBody>
                      <a:tcPr marL="68580" marR="6858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8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критерия Андерсона-Дарлинга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41"/>
          <a:stretch/>
        </p:blipFill>
        <p:spPr bwMode="auto">
          <a:xfrm>
            <a:off x="4127756" y="1036320"/>
            <a:ext cx="8064244" cy="4969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Ромб 9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968714"/>
                  </p:ext>
                </p:extLst>
              </p:nvPr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968714"/>
                  </p:ext>
                </p:extLst>
              </p:nvPr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0526" t="-4294" r="-10210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Округление </a:t>
                </a:r>
                <a:r>
                  <a:rPr lang="ru-RU" dirty="0"/>
                  <a:t>до 2 знаков, </a:t>
                </a:r>
                <a:r>
                  <a:rPr lang="en-US" dirty="0"/>
                  <a:t>n</a:t>
                </a:r>
                <a:r>
                  <a:rPr lang="ru-RU" dirty="0"/>
                  <a:t>=</a:t>
                </a:r>
                <a:r>
                  <a:rPr lang="en-US" dirty="0"/>
                  <a:t>m</a:t>
                </a:r>
                <a:r>
                  <a:rPr lang="ru-RU" dirty="0"/>
                  <a:t>, выборки из нормального закона распределения с </a:t>
                </a:r>
                <a:r>
                  <a:rPr lang="ru-RU" dirty="0" smtClean="0"/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18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критерия Андерсона-Дарлинга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02141"/>
                  </p:ext>
                </p:extLst>
              </p:nvPr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02141"/>
                  </p:ext>
                </p:extLst>
              </p:nvPr>
            </p:nvGraphicFramePr>
            <p:xfrm>
              <a:off x="546020" y="1252756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526" t="-4294" r="-10210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774881"/>
                  </p:ext>
                </p:extLst>
              </p:nvPr>
            </p:nvGraphicFramePr>
            <p:xfrm>
              <a:off x="4287781" y="1241383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249.0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374.5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503.5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569.0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774881"/>
                  </p:ext>
                </p:extLst>
              </p:nvPr>
            </p:nvGraphicFramePr>
            <p:xfrm>
              <a:off x="4287781" y="1241383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0526" t="-4294" r="-10210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249.0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374.5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442.5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503.5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569.0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778342"/>
                  </p:ext>
                </p:extLst>
              </p:nvPr>
            </p:nvGraphicFramePr>
            <p:xfrm>
              <a:off x="7978817" y="1241383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</a:t>
                          </a: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321.0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374.0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421.5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475.0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778342"/>
                  </p:ext>
                </p:extLst>
              </p:nvPr>
            </p:nvGraphicFramePr>
            <p:xfrm>
              <a:off x="7978817" y="1241383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00526" t="-4294" r="-10210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</a:t>
                          </a: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321.0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374.0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421.5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475.0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Округление </a:t>
                </a:r>
                <a:r>
                  <a:rPr lang="ru-RU" dirty="0"/>
                  <a:t>до 2 знаков, </a:t>
                </a:r>
                <a:r>
                  <a:rPr lang="en-US" dirty="0"/>
                  <a:t>n</a:t>
                </a:r>
                <a:r>
                  <a:rPr lang="ru-RU" dirty="0"/>
                  <a:t>=</a:t>
                </a:r>
                <a:r>
                  <a:rPr lang="en-US" dirty="0"/>
                  <a:t>m</a:t>
                </a:r>
                <a:r>
                  <a:rPr lang="ru-RU" dirty="0"/>
                  <a:t>, выборки из нормального закона распределения с </a:t>
                </a:r>
                <a:r>
                  <a:rPr lang="ru-RU" dirty="0" smtClean="0"/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7" y="5008728"/>
                <a:ext cx="3616657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518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58473" y="5008727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Округление </a:t>
                </a:r>
                <a:r>
                  <a:rPr lang="ru-RU" dirty="0"/>
                  <a:t>до </a:t>
                </a:r>
                <a:r>
                  <a:rPr lang="ru-RU" dirty="0" smtClean="0"/>
                  <a:t>1 знака, </a:t>
                </a:r>
                <a:r>
                  <a:rPr lang="en-US" dirty="0"/>
                  <a:t>n</a:t>
                </a:r>
                <a:r>
                  <a:rPr lang="ru-RU" dirty="0"/>
                  <a:t>=</a:t>
                </a:r>
                <a:r>
                  <a:rPr lang="en-US" dirty="0"/>
                  <a:t>m</a:t>
                </a:r>
                <a:r>
                  <a:rPr lang="ru-RU" dirty="0"/>
                  <a:t>, выборки из нормального закона распределения с </a:t>
                </a:r>
                <a:r>
                  <a:rPr lang="ru-RU" dirty="0" smtClean="0"/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73" y="5008727"/>
                <a:ext cx="3616657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349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34809" y="5008727"/>
                <a:ext cx="3616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Округление </a:t>
                </a:r>
                <a:r>
                  <a:rPr lang="ru-RU" dirty="0"/>
                  <a:t>до </a:t>
                </a:r>
                <a:r>
                  <a:rPr lang="ru-RU" dirty="0" smtClean="0"/>
                  <a:t>целых, </a:t>
                </a:r>
                <a:r>
                  <a:rPr lang="en-US" dirty="0"/>
                  <a:t>n</a:t>
                </a:r>
                <a:r>
                  <a:rPr lang="ru-RU" dirty="0"/>
                  <a:t>=</a:t>
                </a:r>
                <a:r>
                  <a:rPr lang="en-US" dirty="0"/>
                  <a:t>m</a:t>
                </a:r>
                <a:r>
                  <a:rPr lang="ru-RU" dirty="0"/>
                  <a:t>, выборки из нормального закона распределения с </a:t>
                </a:r>
                <a:r>
                  <a:rPr lang="ru-RU" dirty="0" smtClean="0"/>
                  <a:t>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09" y="5008727"/>
                <a:ext cx="3616657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518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Исследование распределений статистик </a:t>
            </a:r>
            <a:r>
              <a:rPr lang="ru-RU" sz="2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критерия Андерсона-Дарлинга, 𝑛≠𝑚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6319"/>
            <a:ext cx="9144001" cy="4177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310585"/>
                  </p:ext>
                </p:extLst>
              </p:nvPr>
            </p:nvGraphicFramePr>
            <p:xfrm>
              <a:off x="5238389" y="2930877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310585"/>
                  </p:ext>
                </p:extLst>
              </p:nvPr>
            </p:nvGraphicFramePr>
            <p:xfrm>
              <a:off x="5238389" y="2930877"/>
              <a:ext cx="3466423" cy="3460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1058" t="-4294" r="-103175" b="-250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200, 200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241.0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500, 500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1000, 1000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2000, 2000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510.0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5000, 5000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576.5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576408"/>
                  </p:ext>
                </p:extLst>
              </p:nvPr>
            </p:nvGraphicFramePr>
            <p:xfrm>
              <a:off x="8725577" y="2917783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465.0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532.5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576408"/>
                  </p:ext>
                </p:extLst>
              </p:nvPr>
            </p:nvGraphicFramePr>
            <p:xfrm>
              <a:off x="8725577" y="2917783"/>
              <a:ext cx="3466423" cy="2966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5354"/>
                    <a:gridCol w="1155354"/>
                    <a:gridCol w="1155715"/>
                  </a:tblGrid>
                  <a:tr h="98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n, m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01058" t="-4294" r="-103175" b="-200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число различных значений в объединенной выборке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377.0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500, 1000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422.0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465.0</a:t>
                          </a:r>
                        </a:p>
                      </a:txBody>
                      <a:tcPr marL="68580" marR="68580" marT="0" marB="0"/>
                    </a:tc>
                  </a:tr>
                  <a:tr h="4943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500, 5000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532.5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20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Виды распределения в альтернативах относительно стандартного нормального распределения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96"/>
            <a:ext cx="5903348" cy="279870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02"/>
          <a:stretch/>
        </p:blipFill>
        <p:spPr bwMode="auto">
          <a:xfrm>
            <a:off x="5903348" y="876683"/>
            <a:ext cx="5909281" cy="2905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" b="752"/>
          <a:stretch/>
        </p:blipFill>
        <p:spPr bwMode="auto">
          <a:xfrm>
            <a:off x="-9890" y="3781807"/>
            <a:ext cx="4201133" cy="2883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b="2030"/>
          <a:stretch/>
        </p:blipFill>
        <p:spPr bwMode="auto">
          <a:xfrm>
            <a:off x="4158017" y="3781808"/>
            <a:ext cx="3875966" cy="2883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" b="1468"/>
          <a:stretch/>
        </p:blipFill>
        <p:spPr bwMode="auto">
          <a:xfrm>
            <a:off x="8021922" y="3781809"/>
            <a:ext cx="3907809" cy="2883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Ромб 10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18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Сравнительный анализ мощности критериев</a:t>
            </a:r>
            <a:r>
              <a:rPr lang="en-US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, </a:t>
            </a:r>
            <a:r>
              <a:rPr lang="en-US" sz="2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n=m=2000, 𝛼=0.05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153984"/>
              </p:ext>
            </p:extLst>
          </p:nvPr>
        </p:nvGraphicFramePr>
        <p:xfrm>
          <a:off x="4053385" y="1036319"/>
          <a:ext cx="4080681" cy="413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02391"/>
              </p:ext>
            </p:extLst>
          </p:nvPr>
        </p:nvGraphicFramePr>
        <p:xfrm>
          <a:off x="8081750" y="1036320"/>
          <a:ext cx="4110250" cy="409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868367"/>
              </p:ext>
            </p:extLst>
          </p:nvPr>
        </p:nvGraphicFramePr>
        <p:xfrm>
          <a:off x="191069" y="1036319"/>
          <a:ext cx="4096602" cy="413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Ромб 9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33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8382"/>
            <a:ext cx="10515600" cy="9556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Цель и задачи исследования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4632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7030A0"/>
              </a:buClr>
              <a:buNone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исследование критериев однородности по выборкам большого объема в случае ограниченной точности регистрации наблюдений.</a:t>
            </a:r>
          </a:p>
          <a:p>
            <a:pPr algn="just">
              <a:buClr>
                <a:srgbClr val="7030A0"/>
              </a:buClr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6"/>
              </a:buClr>
              <a:buNone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вычисления статистик критериев, значений предельных функций распределений соответствующих критериев и оценок мощности критериев.</a:t>
            </a: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распределения статистик и мощности критериев.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наиболее предпочтительные критерии. </a:t>
            </a: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4027932"/>
            <a:ext cx="777240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18279" y="120015"/>
            <a:ext cx="10515600" cy="67119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Заключение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9607" y="852476"/>
                <a:ext cx="10754193" cy="570422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критерия </a:t>
                </a:r>
                <a:r>
                  <a:rPr lang="ru-RU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Лемана-Розенблатта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распределения статистики остаются близкими к предельному закону при равных объемах выборок, однако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при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en-US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расстояние между эмпирической функцией распределения статистики и предельным увеличивается с ростом разницы в объемах выборок;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>
                  <a:lnSpc>
                    <a:spcPct val="10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критерия Смирнова наблюдается довольно медленная сходимость распределения статистики к предельному закону при увеличении объемов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выборок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Но при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расстояние между функцией распределения статистики и предельной функцией становится несколько меньше, чем в случае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  <a:buClr>
                    <a:schemeClr val="accent5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критерия Андерсона-Дарлинга расстояние между эмпирической функцией распределения статистики и предельным уменьшается с ростом отношения числа различных значений в объединенной выборке к объему объединенной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выборки при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А также, наблюдается сближение распределение статистики к предельному распределению при увеличении разности объемов 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выборок;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7" y="852476"/>
                <a:ext cx="10754193" cy="5704226"/>
              </a:xfrm>
              <a:blipFill rotWithShape="0">
                <a:blip r:embed="rId3"/>
                <a:stretch>
                  <a:fillRect l="-850" t="-2350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2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445240" y="6095037"/>
            <a:ext cx="5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Заключение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5242560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н</a:t>
                </a:r>
                <a:r>
                  <a:rPr lang="ru-RU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а 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данных ограниченной точности наибольшую мощность среди рассмотренных критериев показали критерии Андерсона-Дарлинга и </a:t>
                </a:r>
                <a:r>
                  <a:rPr lang="ru-RU" sz="26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Лемана-Розенблатта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Однако в случае округления наблюдений в выборках до целых критерий Андерсона-Дарлинга оказался смещенным относительно конкурирующих гипотез с пересечением функций </a:t>
                </a:r>
                <a:r>
                  <a:rPr lang="ru-RU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распределения;</a:t>
                </a:r>
                <a:endParaRPr lang="ru-RU" sz="26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buClr>
                    <a:srgbClr val="00B050"/>
                  </a:buClr>
                  <a:buFont typeface="Wingdings" panose="05000000000000000000" pitchFamily="2" charset="2"/>
                  <a:buChar char="ü"/>
                </a:pP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о</a:t>
                </a:r>
                <a:r>
                  <a:rPr lang="ru-RU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бобщая 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полученные результаты, можно сделать вывод о предпочтительности использования критерия </a:t>
                </a:r>
                <a:r>
                  <a:rPr lang="ru-RU" sz="26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Лемана-Розенблатта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при равных объемах </a:t>
                </a:r>
                <a:r>
                  <a:rPr lang="ru-RU" sz="2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выборок </a:t>
                </a:r>
                <a14:m>
                  <m:oMath xmlns:m="http://schemas.openxmlformats.org/officeDocument/2006/math">
                    <m:r>
                      <a:rPr lang="en-US" sz="2600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600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600"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5242560"/>
              </a:xfrm>
              <a:blipFill rotWithShape="0">
                <a:blip r:embed="rId3"/>
                <a:stretch>
                  <a:fillRect l="-928" t="-1744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Лемана-Розенблатта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96474"/>
              </p:ext>
            </p:extLst>
          </p:nvPr>
        </p:nvGraphicFramePr>
        <p:xfrm>
          <a:off x="2773363" y="1058863"/>
          <a:ext cx="68992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4" imgW="4051080" imgH="571320" progId="Equation.DSMT4">
                  <p:embed/>
                </p:oleObj>
              </mc:Choice>
              <mc:Fallback>
                <p:oleObj name="Equation" r:id="rId4" imgW="405108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1058863"/>
                        <a:ext cx="6899275" cy="97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67543" y="2139890"/>
                <a:ext cx="10350137" cy="774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где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 порядковый номер (ранг)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ru-RU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порядковый номер (ранг)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в объе­диненном вариационном ряде.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2139890"/>
                <a:ext cx="10350137" cy="774186"/>
              </a:xfrm>
              <a:prstGeom prst="rect">
                <a:avLst/>
              </a:prstGeom>
              <a:blipFill rotWithShape="0">
                <a:blip r:embed="rId6"/>
                <a:stretch>
                  <a:fillRect b="-4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Лемана-Розенблатта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73363" y="1058863"/>
          <a:ext cx="68992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4" imgW="4051080" imgH="571320" progId="Equation.DSMT4">
                  <p:embed/>
                </p:oleObj>
              </mc:Choice>
              <mc:Fallback>
                <p:oleObj name="Equation" r:id="rId4" imgW="40510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1058863"/>
                        <a:ext cx="6899275" cy="97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67543" y="2139890"/>
                <a:ext cx="9786257" cy="774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где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 порядковый номер (ранг)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ru-RU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порядковый номер (ранг)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в объе­диненном вариационном ряде.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2139890"/>
                <a:ext cx="9786257" cy="774186"/>
              </a:xfrm>
              <a:prstGeom prst="rect">
                <a:avLst/>
              </a:prstGeom>
              <a:blipFill rotWithShape="0">
                <a:blip r:embed="rId6"/>
                <a:stretch>
                  <a:fillRect b="-4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68929"/>
              </p:ext>
            </p:extLst>
          </p:nvPr>
        </p:nvGraphicFramePr>
        <p:xfrm>
          <a:off x="4529137" y="3118045"/>
          <a:ext cx="29908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7" imgW="1485720" imgH="444240" progId="Equation.DSMT4">
                  <p:embed/>
                </p:oleObj>
              </mc:Choice>
              <mc:Fallback>
                <p:oleObj name="Equation" r:id="rId7" imgW="14857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7" y="3118045"/>
                        <a:ext cx="2990850" cy="881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87793"/>
              </p:ext>
            </p:extLst>
          </p:nvPr>
        </p:nvGraphicFramePr>
        <p:xfrm>
          <a:off x="3014663" y="3998913"/>
          <a:ext cx="61610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9" imgW="3759120" imgH="545760" progId="Equation.DSMT4">
                  <p:embed/>
                </p:oleObj>
              </mc:Choice>
              <mc:Fallback>
                <p:oleObj name="Equation" r:id="rId9" imgW="3759120" imgH="545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998913"/>
                        <a:ext cx="6161087" cy="906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11405"/>
              </p:ext>
            </p:extLst>
          </p:nvPr>
        </p:nvGraphicFramePr>
        <p:xfrm>
          <a:off x="6054725" y="4846638"/>
          <a:ext cx="41703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1" imgW="2539800" imgH="571320" progId="Equation.DSMT4">
                  <p:embed/>
                </p:oleObj>
              </mc:Choice>
              <mc:Fallback>
                <p:oleObj name="Equation" r:id="rId11" imgW="253980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846638"/>
                        <a:ext cx="4170363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8983" y="5813806"/>
                <a:ext cx="9786257" cy="56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модифицированные функции Бесселя.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3" y="5813806"/>
                <a:ext cx="9786257" cy="562462"/>
              </a:xfrm>
              <a:prstGeom prst="rect">
                <a:avLst/>
              </a:prstGeom>
              <a:blipFill rotWithShape="0">
                <a:blip r:embed="rId1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Смирнова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4537675" y="1058543"/>
          <a:ext cx="3116650" cy="60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1815312" imgH="355446" progId="Equation.DSMT4">
                  <p:embed/>
                </p:oleObj>
              </mc:Choice>
              <mc:Fallback>
                <p:oleObj name="Equation" r:id="rId4" imgW="1815312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75" y="1058543"/>
                        <a:ext cx="3116650" cy="603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6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Смирнова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37675" y="1058543"/>
          <a:ext cx="3116650" cy="60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4" imgW="1815312" imgH="355446" progId="Equation.DSMT4">
                  <p:embed/>
                </p:oleObj>
              </mc:Choice>
              <mc:Fallback>
                <p:oleObj name="Equation" r:id="rId4" imgW="1815312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75" y="1058543"/>
                        <a:ext cx="3116650" cy="603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25325" y="22227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218347" y="1854863"/>
          <a:ext cx="5587368" cy="90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6" imgW="3429000" imgH="495300" progId="Equation.DSMT4">
                  <p:embed/>
                </p:oleObj>
              </mc:Choice>
              <mc:Fallback>
                <p:oleObj name="Equation" r:id="rId6" imgW="3429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47" y="1854863"/>
                        <a:ext cx="5587368" cy="905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78515" y="31999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6235655" y="1845092"/>
          <a:ext cx="5864905" cy="91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8" imgW="3390900" imgH="495300" progId="Equation.DSMT4">
                  <p:embed/>
                </p:oleObj>
              </mc:Choice>
              <mc:Fallback>
                <p:oleObj name="Equation" r:id="rId8" imgW="3390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655" y="1845092"/>
                        <a:ext cx="5864905" cy="915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4537675" y="2900460"/>
          <a:ext cx="3289035" cy="6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0" imgW="1675673" imgH="317362" progId="Equation.DSMT4">
                  <p:embed/>
                </p:oleObj>
              </mc:Choice>
              <mc:Fallback>
                <p:oleObj name="Equation" r:id="rId10" imgW="1675673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75" y="2900460"/>
                        <a:ext cx="3289035" cy="616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Смирнова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37675" y="1058543"/>
          <a:ext cx="3116650" cy="60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4" imgW="1815312" imgH="355446" progId="Equation.DSMT4">
                  <p:embed/>
                </p:oleObj>
              </mc:Choice>
              <mc:Fallback>
                <p:oleObj name="Equation" r:id="rId4" imgW="1815312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75" y="1058543"/>
                        <a:ext cx="3116650" cy="603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25325" y="22227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18347" y="1854863"/>
          <a:ext cx="5587368" cy="90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6" imgW="3429000" imgH="495300" progId="Equation.DSMT4">
                  <p:embed/>
                </p:oleObj>
              </mc:Choice>
              <mc:Fallback>
                <p:oleObj name="Equation" r:id="rId6" imgW="3429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47" y="1854863"/>
                        <a:ext cx="5587368" cy="905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78515" y="31999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235655" y="1845092"/>
          <a:ext cx="5864905" cy="91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8" imgW="3390900" imgH="495300" progId="Equation.DSMT4">
                  <p:embed/>
                </p:oleObj>
              </mc:Choice>
              <mc:Fallback>
                <p:oleObj name="Equation" r:id="rId8" imgW="3390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655" y="1845092"/>
                        <a:ext cx="5864905" cy="915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537675" y="2900460"/>
          <a:ext cx="3289035" cy="6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10" imgW="1675673" imgH="317362" progId="Equation.DSMT4">
                  <p:embed/>
                </p:oleObj>
              </mc:Choice>
              <mc:Fallback>
                <p:oleObj name="Equation" r:id="rId10" imgW="1675673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75" y="2900460"/>
                        <a:ext cx="3289035" cy="616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4825083" y="4133423"/>
          <a:ext cx="2848429" cy="10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12" imgW="1231560" imgH="507960" progId="Equation.DSMT4">
                  <p:embed/>
                </p:oleObj>
              </mc:Choice>
              <mc:Fallback>
                <p:oleObj name="Equation" r:id="rId12" imgW="1231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083" y="4133423"/>
                        <a:ext cx="2848429" cy="101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3344843" y="5343328"/>
          <a:ext cx="3118687" cy="83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14" imgW="1650960" imgH="444240" progId="Equation.DSMT4">
                  <p:embed/>
                </p:oleObj>
              </mc:Choice>
              <mc:Fallback>
                <p:oleObj name="Equation" r:id="rId14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43" y="5343328"/>
                        <a:ext cx="3118687" cy="839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6554970" y="5190501"/>
          <a:ext cx="2974532" cy="90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6" imgW="1624895" imgH="495085" progId="Equation.DSMT4">
                  <p:embed/>
                </p:oleObj>
              </mc:Choice>
              <mc:Fallback>
                <p:oleObj name="Equation" r:id="rId16" imgW="1624895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970" y="5190501"/>
                        <a:ext cx="2974532" cy="90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Андерсона-Дарлинга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12982"/>
              </p:ext>
            </p:extLst>
          </p:nvPr>
        </p:nvGraphicFramePr>
        <p:xfrm>
          <a:off x="3943350" y="904875"/>
          <a:ext cx="4305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2336760" imgH="545760" progId="Equation.DSMT4">
                  <p:embed/>
                </p:oleObj>
              </mc:Choice>
              <mc:Fallback>
                <p:oleObj name="Equation" r:id="rId4" imgW="233676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904875"/>
                        <a:ext cx="4305300" cy="1020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67543" y="2139890"/>
                <a:ext cx="9786257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</m:t>
                      </m:r>
                      <m:r>
                        <a:rPr lang="ru-RU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число элементов первой выборки, меньших или равных </m:t>
                      </m:r>
                      <m:r>
                        <m:rPr>
                          <m:nor/>
                        </m:rPr>
                        <a:rPr lang="ru-RU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−му элементу вариационного ряда объединенной выборки.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2139890"/>
                <a:ext cx="9786257" cy="700769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03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Критерий Андерсона-Дарлинга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Ромб 5"/>
          <p:cNvSpPr/>
          <p:nvPr/>
        </p:nvSpPr>
        <p:spPr>
          <a:xfrm>
            <a:off x="11353800" y="6005830"/>
            <a:ext cx="746760" cy="640080"/>
          </a:xfrm>
          <a:prstGeom prst="diamond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36680" y="60950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1438" y="-23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06534"/>
              </p:ext>
            </p:extLst>
          </p:nvPr>
        </p:nvGraphicFramePr>
        <p:xfrm>
          <a:off x="3943350" y="904875"/>
          <a:ext cx="4305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4" imgW="2336760" imgH="545760" progId="Equation.DSMT4">
                  <p:embed/>
                </p:oleObj>
              </mc:Choice>
              <mc:Fallback>
                <p:oleObj name="Equation" r:id="rId4" imgW="23367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904875"/>
                        <a:ext cx="4305300" cy="1020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36502"/>
              </p:ext>
            </p:extLst>
          </p:nvPr>
        </p:nvGraphicFramePr>
        <p:xfrm>
          <a:off x="2143551" y="3375528"/>
          <a:ext cx="7762022" cy="9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6" imgW="4406900" imgH="546100" progId="Equation.DSMT4">
                  <p:embed/>
                </p:oleObj>
              </mc:Choice>
              <mc:Fallback>
                <p:oleObj name="Equation" r:id="rId6" imgW="44069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551" y="3375528"/>
                        <a:ext cx="7762022" cy="974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09407"/>
              </p:ext>
            </p:extLst>
          </p:nvPr>
        </p:nvGraphicFramePr>
        <p:xfrm>
          <a:off x="6024562" y="4349981"/>
          <a:ext cx="4845013" cy="101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8" imgW="2628900" imgH="546100" progId="Equation.DSMT4">
                  <p:embed/>
                </p:oleObj>
              </mc:Choice>
              <mc:Fallback>
                <p:oleObj name="Equation" r:id="rId8" imgW="26289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2" y="4349981"/>
                        <a:ext cx="4845013" cy="101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67543" y="2139890"/>
                <a:ext cx="9786257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</m:t>
                      </m:r>
                      <m:r>
                        <a:rPr lang="ru-RU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число элементов первой выборки, меньших или равных </m:t>
                      </m:r>
                      <m:r>
                        <m:rPr>
                          <m:nor/>
                        </m:rPr>
                        <a:rPr lang="ru-RU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−му элементу вариационного ряда объединенной выборки.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2139890"/>
                <a:ext cx="9786257" cy="700769"/>
              </a:xfrm>
              <a:prstGeom prst="rect">
                <a:avLst/>
              </a:prstGeom>
              <a:blipFill rotWithShape="0"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1131</Words>
  <Application>Microsoft Office PowerPoint</Application>
  <PresentationFormat>Широкоэкранный</PresentationFormat>
  <Paragraphs>316</Paragraphs>
  <Slides>21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Тема Office</vt:lpstr>
      <vt:lpstr>Equation</vt:lpstr>
      <vt:lpstr>MathType 6.0 Equation</vt:lpstr>
      <vt:lpstr>Исследование распределений статистик и мощности критериев однородности в случае больших массивов данных</vt:lpstr>
      <vt:lpstr>Цель и задачи исследования</vt:lpstr>
      <vt:lpstr>Критерий Лемана-Розенблатта</vt:lpstr>
      <vt:lpstr>Критерий Лемана-Розенблатта</vt:lpstr>
      <vt:lpstr>Критерий Смирнова</vt:lpstr>
      <vt:lpstr>Критерий Смирнова</vt:lpstr>
      <vt:lpstr>Критерий Смирнова</vt:lpstr>
      <vt:lpstr>Критерий Андерсона-Дарлинга</vt:lpstr>
      <vt:lpstr>Критерий Андерсона-Дарлинга</vt:lpstr>
      <vt:lpstr>Исследование распределений статистик</vt:lpstr>
      <vt:lpstr>Исследование распределений статистик критерия Лемана-Розенблатта</vt:lpstr>
      <vt:lpstr>Исследование распределений статистик критерия Лемана-Розенблатта, n≠m</vt:lpstr>
      <vt:lpstr>Исследование распределений статистик критерия Смирнова</vt:lpstr>
      <vt:lpstr>Исследование распределений статистик критерия Смирнова, 𝑛≠𝑚</vt:lpstr>
      <vt:lpstr>Исследование распределений статистик критерия Андерсона-Дарлинга</vt:lpstr>
      <vt:lpstr>Исследование распределений статистик критерия Андерсона-Дарлинга</vt:lpstr>
      <vt:lpstr>Исследование распределений статистик критерия Андерсона-Дарлинга, 𝑛≠𝑚</vt:lpstr>
      <vt:lpstr>Виды распределения в альтернативах относительно стандартного нормального распределения</vt:lpstr>
      <vt:lpstr>Сравнительный анализ мощности критериев, n=m=2000, 𝛼=0.05</vt:lpstr>
      <vt:lpstr>Заключение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критериев однородности …</dc:title>
  <dc:creator>Dmitrii</dc:creator>
  <cp:lastModifiedBy>Dmitrii</cp:lastModifiedBy>
  <cp:revision>72</cp:revision>
  <dcterms:created xsi:type="dcterms:W3CDTF">2018-06-16T03:57:43Z</dcterms:created>
  <dcterms:modified xsi:type="dcterms:W3CDTF">2018-06-19T11:36:38Z</dcterms:modified>
</cp:coreProperties>
</file>