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2" r:id="rId7"/>
    <p:sldId id="262" r:id="rId8"/>
    <p:sldId id="293" r:id="rId9"/>
    <p:sldId id="264" r:id="rId10"/>
    <p:sldId id="265" r:id="rId11"/>
    <p:sldId id="266" r:id="rId12"/>
    <p:sldId id="294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91" r:id="rId22"/>
    <p:sldId id="309" r:id="rId23"/>
    <p:sldId id="312" r:id="rId24"/>
    <p:sldId id="308" r:id="rId25"/>
    <p:sldId id="311" r:id="rId26"/>
    <p:sldId id="310" r:id="rId27"/>
    <p:sldId id="313" r:id="rId28"/>
    <p:sldId id="306" r:id="rId29"/>
    <p:sldId id="307" r:id="rId30"/>
    <p:sldId id="281" r:id="rId31"/>
    <p:sldId id="314" r:id="rId32"/>
    <p:sldId id="282" r:id="rId33"/>
    <p:sldId id="286" r:id="rId34"/>
    <p:sldId id="287" r:id="rId35"/>
    <p:sldId id="288" r:id="rId36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IBM Plex Sans" panose="020B0503050203000203" pitchFamily="34" charset="0"/>
      <p:regular r:id="rId46"/>
      <p:bold r:id="rId47"/>
      <p:italic r:id="rId48"/>
      <p:boldItalic r:id="rId49"/>
    </p:embeddedFont>
    <p:embeddedFont>
      <p:font typeface="IBM Plex Sans SemiBold" panose="020B07030502030002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A91F-D003-4B8F-9F44-CA7E0C58E5F7}">
  <a:tblStyle styleId="{6B86A91F-D003-4B8F-9F44-CA7E0C58E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06" y="10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89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51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89a6ce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989a6ce70_0_1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49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5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27dff4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27dff478_0_34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94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89a6ce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89a6ce70_0_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86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722c52612_0_2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2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89a6ce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89a6ce70_0_5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1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2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6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00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1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5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68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12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997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8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33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1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78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5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999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6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9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6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89a6ce70_0_14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04" name="Google Shape;304;g13989a6ce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477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34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88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0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82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CUSTOM_2_1_4_1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4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28736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Базы данных и SQL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3.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6" name="Google Shape;156;p27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2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8" name="Google Shape;188;p32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5" name="Google Shape;195;p33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Таблица «</a:t>
            </a:r>
            <a:r>
              <a:rPr lang="en-US" dirty="0"/>
              <a:t>staff</a:t>
            </a:r>
            <a:r>
              <a:rPr lang="ru-RU" dirty="0"/>
              <a:t>»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133"/>
              </p:ext>
            </p:extLst>
          </p:nvPr>
        </p:nvGraphicFramePr>
        <p:xfrm>
          <a:off x="901243" y="1464737"/>
          <a:ext cx="7406728" cy="2859836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18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Людмила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Уборщик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14359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/>
              <a:t> </a:t>
            </a:r>
            <a:r>
              <a:rPr lang="ru-RU" dirty="0"/>
              <a:t>Задачи</a:t>
            </a:r>
            <a:endParaRPr dirty="0"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539999" y="1265546"/>
            <a:ext cx="645285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",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lastname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в алфавитном порядке по убыванию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" 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12;p35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87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52514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/>
              <a:t> </a:t>
            </a:r>
            <a:r>
              <a:rPr lang="ru-RU" dirty="0"/>
              <a:t>Решения</a:t>
            </a:r>
            <a:endParaRPr dirty="0"/>
          </a:p>
        </p:txBody>
      </p:sp>
      <p:sp>
        <p:nvSpPr>
          <p:cNvPr id="213" name="Google Shape;213;p35"/>
          <p:cNvSpPr txBox="1"/>
          <p:nvPr/>
        </p:nvSpPr>
        <p:spPr>
          <a:xfrm>
            <a:off x="540000" y="1320013"/>
            <a:ext cx="780801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sz="1600" dirty="0"/>
              <a:t>*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/>
              <a:t>age</a:t>
            </a:r>
            <a:r>
              <a:rPr lang="en-US" sz="1600" b="1" dirty="0"/>
              <a:t>;</a:t>
            </a: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/>
              <a:t>*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 err="1"/>
              <a:t>firstname</a:t>
            </a:r>
            <a:r>
              <a:rPr lang="en-US" sz="1600" b="1" dirty="0"/>
              <a:t>;</a:t>
            </a: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“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last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в алфавитном порядке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;</a:t>
            </a: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age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 , </a:t>
            </a:r>
            <a:r>
              <a:rPr lang="en-US" sz="1600" dirty="0"/>
              <a:t>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;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42" y="303976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6;p19"/>
          <p:cNvSpPr txBox="1"/>
          <p:nvPr/>
        </p:nvSpPr>
        <p:spPr>
          <a:xfrm rot="489937">
            <a:off x="6563658" y="2810095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DISTINCT, LIMIT. </a:t>
            </a:r>
            <a:r>
              <a:rPr lang="ru-RU" dirty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уникальные (неповторяющиеся) значения полей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en-US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первые   две записи данной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6654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Отсортируйте записи по возрастанию значений поля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первые 4 строки данной выборки и извлеките следующие 3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Отсортируйте записи по убыванию поля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две строки данной выборки и извлеките следующие за ними 3 строки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9;p37"/>
          <p:cNvSpPr txBox="1"/>
          <p:nvPr/>
        </p:nvSpPr>
        <p:spPr>
          <a:xfrm flipH="1">
            <a:off x="363951" y="780607"/>
            <a:ext cx="795116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уникальные (неповторяющиеся) значения полей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DISTINCT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staff;</a:t>
            </a:r>
            <a:endParaRPr lang="ru-RU"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Выведите первые две записи данной 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b="1" dirty="0"/>
              <a:t> </a:t>
            </a:r>
            <a:r>
              <a:rPr lang="en-US" sz="1600" dirty="0"/>
              <a:t>2;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первые 4 строки данной выборки и извлеките следующие 3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4,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ru-RU" sz="1600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убыванию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две последние строки данной выборки и извлеките следующие за ними 3 строки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ORDER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2,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DISTINCT, LIMIT. Решения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63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сотрудников, у которых заработная плата больше 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3811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>
                <a:solidFill>
                  <a:schemeClr val="dk1"/>
                </a:solidFill>
              </a:rPr>
              <a:t>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COUNT(*) FROM</a:t>
            </a:r>
            <a:r>
              <a:rPr lang="en-US" sz="1600" b="1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post = '</a:t>
            </a:r>
            <a:r>
              <a:rPr lang="en-US" sz="1600" b="1" dirty="0" err="1"/>
              <a:t>Рабочий</a:t>
            </a:r>
            <a:r>
              <a:rPr lang="en-US" sz="1600" b="1" dirty="0"/>
              <a:t>';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) FROM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post = '</a:t>
            </a:r>
            <a:r>
              <a:rPr lang="en-US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Начальник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';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сотрудников, у которых заработная плата больше 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AVG(</a:t>
            </a:r>
            <a:r>
              <a:rPr lang="en-US" sz="1600" b="1" dirty="0"/>
              <a:t>age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salary &gt; 30000;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b="1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MAX(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MIN(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 FROM </a:t>
            </a:r>
            <a:r>
              <a:rPr lang="en-US" sz="1600" b="1" dirty="0"/>
              <a:t>staff;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43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48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Таблица «</a:t>
            </a:r>
            <a:r>
              <a:rPr lang="en-US" dirty="0" err="1"/>
              <a:t>activity_staff</a:t>
            </a:r>
            <a:r>
              <a:rPr lang="ru-RU" dirty="0"/>
              <a:t>» </a:t>
            </a:r>
            <a:endParaRPr dirty="0"/>
          </a:p>
        </p:txBody>
      </p:sp>
      <p:sp>
        <p:nvSpPr>
          <p:cNvPr id="236" name="Google Shape;236;p38"/>
          <p:cNvSpPr txBox="1"/>
          <p:nvPr/>
        </p:nvSpPr>
        <p:spPr>
          <a:xfrm flipH="1">
            <a:off x="540000" y="1224625"/>
            <a:ext cx="78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89378" y="1409275"/>
          <a:ext cx="5561362" cy="2920283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60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staff_id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date_activity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count_page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BY. Задачи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/>
              <a:t>1. Выведите общее количество напечатанных страниц каждым сотрудником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2. Посчитайте количество страниц за каждый день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3. Найдите среднее арифметическое по количеству ежедневных страниц </a:t>
            </a:r>
          </a:p>
        </p:txBody>
      </p:sp>
      <p:pic>
        <p:nvPicPr>
          <p:cNvPr id="4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8065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BY. 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/>
              <a:t>1. Выведите общее количество напечатанных страниц каждым сотрудником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/>
              <a:t>activity_staff</a:t>
            </a:r>
            <a:r>
              <a:rPr lang="ru-RU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2. Посчитайте количество страниц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/>
              <a:t>activity_staff</a:t>
            </a:r>
            <a:r>
              <a:rPr lang="ru-RU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3. Найдите среднее арифметическое по количеству ежедневных страниц 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/>
              <a:t>activity_staff</a:t>
            </a:r>
            <a:r>
              <a:rPr lang="ru-RU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80729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39750" y="268690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BY. Задача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292125" y="816386"/>
            <a:ext cx="5716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каждой группы  найдите суммарную зарплату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570069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02500" y="288011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BY. Решение 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311860" y="605876"/>
            <a:ext cx="754277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каждой группы  найдите суммарную зарплату</a:t>
            </a:r>
          </a:p>
          <a:p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dirty="0" err="1"/>
              <a:t>name_age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SUM(</a:t>
            </a:r>
            <a:r>
              <a:rPr lang="en-US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</a:p>
          <a:p>
            <a:r>
              <a:rPr lang="ru-RU" b="1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b="1" dirty="0"/>
              <a:t> </a:t>
            </a:r>
          </a:p>
          <a:p>
            <a:r>
              <a:rPr lang="ru-RU" dirty="0"/>
              <a:t>	</a:t>
            </a:r>
            <a:r>
              <a:rPr lang="en-US" dirty="0"/>
              <a:t>(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b="1" dirty="0"/>
              <a:t> </a:t>
            </a:r>
            <a:r>
              <a:rPr lang="en-US" dirty="0"/>
              <a:t>salary,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CASE</a:t>
            </a:r>
            <a:r>
              <a:rPr lang="en-US" dirty="0"/>
              <a:t> 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&lt; 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Младше</a:t>
            </a:r>
            <a:r>
              <a:rPr lang="en-US" dirty="0"/>
              <a:t> 20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between 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AND</a:t>
            </a:r>
            <a:r>
              <a:rPr lang="en-US" dirty="0"/>
              <a:t> 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от</a:t>
            </a:r>
            <a:r>
              <a:rPr lang="en-US" dirty="0"/>
              <a:t> 20 </a:t>
            </a:r>
            <a:r>
              <a:rPr lang="en-US" dirty="0" err="1"/>
              <a:t>до</a:t>
            </a:r>
            <a:r>
              <a:rPr lang="en-US" dirty="0"/>
              <a:t> 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&gt; 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Старше</a:t>
            </a:r>
            <a:r>
              <a:rPr lang="en-US" dirty="0"/>
              <a:t> 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ELSE</a:t>
            </a:r>
            <a:r>
              <a:rPr lang="en-US" dirty="0"/>
              <a:t> '</a:t>
            </a:r>
            <a:r>
              <a:rPr lang="ru-RU" dirty="0"/>
              <a:t>Не определено'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END AS </a:t>
            </a:r>
            <a:r>
              <a:rPr lang="en-US" dirty="0" err="1"/>
              <a:t>name_age</a:t>
            </a:r>
            <a:r>
              <a:rPr lang="en-US" dirty="0"/>
              <a:t> </a:t>
            </a:r>
          </a:p>
          <a:p>
            <a:r>
              <a:rPr lang="ru-RU" dirty="0"/>
              <a:t>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dirty="0"/>
              <a:t> staff 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AS</a:t>
            </a:r>
            <a:r>
              <a:rPr lang="en-US" dirty="0"/>
              <a:t> list</a:t>
            </a:r>
          </a:p>
          <a:p>
            <a:r>
              <a:rPr lang="ru-RU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dirty="0" err="1"/>
              <a:t>name_age</a:t>
            </a:r>
            <a:r>
              <a:rPr lang="en-US" dirty="0"/>
              <a:t>; </a:t>
            </a:r>
            <a:r>
              <a:rPr lang="ru-RU" dirty="0">
                <a:sym typeface="IBM Plex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2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485375" y="125995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lvl="0" indent="-342900">
              <a:spcBef>
                <a:spcPts val="600"/>
              </a:spcBef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/>
              <a:t>LIMIT</a:t>
            </a:r>
            <a:r>
              <a:rPr lang="ru-RU" sz="1800" dirty="0"/>
              <a:t>, </a:t>
            </a:r>
            <a:r>
              <a:rPr lang="en-US" sz="1800" dirty="0"/>
              <a:t>ORDER BY, DISTINCT</a:t>
            </a:r>
            <a:r>
              <a:rPr lang="ru-RU" sz="1800" dirty="0"/>
              <a:t>, Агрегатные функции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/>
              <a:t>GROUP BY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/>
              <a:t>WHERE </a:t>
            </a:r>
            <a:r>
              <a:rPr lang="ru-RU" sz="1800" dirty="0"/>
              <a:t>и </a:t>
            </a:r>
            <a:r>
              <a:rPr lang="en-US" sz="1800" dirty="0"/>
              <a:t>HAVING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HAVING. Задачи</a:t>
            </a:r>
            <a:endParaRPr dirty="0"/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-US" sz="2600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6"/>
            <a:ext cx="5864794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сотрудников, которые напечатали более 500 страниц за всех дни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3. Выведите среднюю заработную плату по должностям, которая составляет более 30000 </a:t>
            </a:r>
            <a:endParaRPr sz="1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HAVING. Задачи</a:t>
            </a:r>
            <a:endParaRPr dirty="0"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5"/>
            <a:ext cx="7917260" cy="41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сотрудников, которые напечатали более 500 страниц за всех дни</a:t>
            </a:r>
          </a:p>
          <a:p>
            <a:r>
              <a:rPr lang="en-US" sz="1600" dirty="0">
                <a:solidFill>
                  <a:srgbClr val="6654D9"/>
                </a:solidFill>
                <a:sym typeface="Arial"/>
              </a:rPr>
              <a:t>SELECT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staff_id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54D9"/>
                </a:solidFill>
              </a:rPr>
              <a:t>FROM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/>
              <a:t> 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sz="1600" dirty="0" err="1">
                <a:solidFill>
                  <a:srgbClr val="6654D9"/>
                </a:solidFill>
              </a:rPr>
              <a:t>staff_id</a:t>
            </a:r>
            <a:endParaRPr lang="en-US" sz="1600" dirty="0">
              <a:solidFill>
                <a:srgbClr val="6654D9"/>
              </a:solidFill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SUM(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</a:t>
            </a:r>
            <a:r>
              <a:rPr lang="en-US" dirty="0">
                <a:latin typeface="Arial"/>
                <a:ea typeface="Arial"/>
                <a:cs typeface="Arial"/>
              </a:rPr>
              <a:t>&gt;500;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r>
              <a:rPr lang="en-US" dirty="0">
                <a:latin typeface="Arial"/>
                <a:ea typeface="Arial"/>
                <a:cs typeface="Arial"/>
              </a:rPr>
              <a:t>,</a:t>
            </a:r>
            <a:r>
              <a:rPr lang="en-US" sz="1600" dirty="0">
                <a:solidFill>
                  <a:srgbClr val="6654D9"/>
                </a:solidFill>
              </a:rPr>
              <a:t> COUNT(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 AS </a:t>
            </a:r>
            <a:r>
              <a:rPr lang="en-US" dirty="0" err="1">
                <a:latin typeface="Arial"/>
                <a:ea typeface="Arial"/>
                <a:cs typeface="Arial"/>
              </a:rPr>
              <a:t>cnt_staff</a:t>
            </a:r>
            <a:r>
              <a:rPr lang="en-US" dirty="0">
                <a:latin typeface="Arial"/>
                <a:ea typeface="Arial"/>
                <a:cs typeface="Arial"/>
              </a:rPr>
              <a:t> </a:t>
            </a:r>
            <a:r>
              <a:rPr lang="en-US" sz="1600" dirty="0">
                <a:solidFill>
                  <a:srgbClr val="6654D9"/>
                </a:solidFill>
              </a:rPr>
              <a:t>FROM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endParaRPr lang="en-US" dirty="0">
              <a:latin typeface="Arial"/>
              <a:ea typeface="Arial"/>
              <a:cs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</a:t>
            </a:r>
            <a:r>
              <a:rPr lang="en-US">
                <a:latin typeface="Arial"/>
                <a:ea typeface="Arial"/>
                <a:cs typeface="Arial"/>
              </a:rPr>
              <a:t>cnt_staff&gt;3</a:t>
            </a:r>
            <a:r>
              <a:rPr lang="en-US" dirty="0">
                <a:latin typeface="Arial"/>
                <a:ea typeface="Arial"/>
                <a:cs typeface="Arial"/>
              </a:rPr>
              <a:t>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3. Выведите среднюю заработную плату по должностям, которая составляет более 30000 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  <a:r>
              <a:rPr lang="en-US" sz="1600" dirty="0">
                <a:solidFill>
                  <a:srgbClr val="6654D9"/>
                </a:solidFill>
              </a:rPr>
              <a:t> FROM </a:t>
            </a:r>
            <a:r>
              <a:rPr lang="en-US" dirty="0">
                <a:latin typeface="Arial"/>
                <a:ea typeface="Arial"/>
                <a:cs typeface="Arial"/>
              </a:rPr>
              <a:t>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</a:p>
          <a:p>
            <a:r>
              <a:rPr lang="en-US" sz="1600" dirty="0">
                <a:solidFill>
                  <a:srgbClr val="6654D9"/>
                </a:solidFill>
              </a:rPr>
              <a:t>HAVING AVG(</a:t>
            </a:r>
            <a:r>
              <a:rPr lang="en-US" dirty="0">
                <a:latin typeface="Arial"/>
                <a:ea typeface="Arial"/>
                <a:cs typeface="Arial"/>
              </a:rPr>
              <a:t>salary</a:t>
            </a:r>
            <a:r>
              <a:rPr lang="en-US" sz="1600" dirty="0">
                <a:solidFill>
                  <a:srgbClr val="6654D9"/>
                </a:solidFill>
              </a:rPr>
              <a:t>) </a:t>
            </a:r>
            <a:r>
              <a:rPr lang="en-US" dirty="0">
                <a:latin typeface="Arial"/>
                <a:ea typeface="Arial"/>
                <a:cs typeface="Arial"/>
              </a:rPr>
              <a:t>&gt; </a:t>
            </a:r>
            <a:r>
              <a:rPr lang="ru-RU" dirty="0">
                <a:latin typeface="Arial"/>
                <a:ea typeface="Arial"/>
                <a:cs typeface="Arial"/>
              </a:rPr>
              <a:t>3</a:t>
            </a:r>
            <a:r>
              <a:rPr lang="en-US" dirty="0">
                <a:latin typeface="Arial"/>
                <a:ea typeface="Arial"/>
                <a:cs typeface="Arial"/>
              </a:rPr>
              <a:t>0000;</a:t>
            </a:r>
            <a:endParaRPr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11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39750" y="1107075"/>
            <a:ext cx="46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42950" y="400500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Таблица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staff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для заданий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485935" y="3235316"/>
            <a:ext cx="799935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Отсортируйте данные по полю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заработная плата (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) в порядке убывания;</a:t>
            </a:r>
            <a:endParaRPr lang="en-US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17500"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Отсортируйте данные по полю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заработная плата (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) в порядке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возрастания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5 максимальных заработных плат (</a:t>
            </a:r>
            <a:r>
              <a:rPr lang="en-US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Посчитайте суммарную зарплату 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(salary)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 каждой специальности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</a:t>
            </a:r>
            <a:r>
              <a:rPr lang="ru-RU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ро</a:t>
            </a:r>
            <a:r>
              <a:rPr lang="en-US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кол-во сотрудников с специальностью (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«Рабочий»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возрасте от 24 до 49 лет включительно.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количество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уникальных специальностей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специальности, у которых средний возраст сотрудников меньше 30 лет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49075"/>
              </p:ext>
            </p:extLst>
          </p:nvPr>
        </p:nvGraphicFramePr>
        <p:xfrm>
          <a:off x="782249" y="738978"/>
          <a:ext cx="7406728" cy="2535244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589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Людмила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Уборщик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16" name="Google Shape;316;p4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4" y="791013"/>
            <a:ext cx="337039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3335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41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0" name="Google Shape;150;p26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18641</TotalTime>
  <Words>1775</Words>
  <Application>Microsoft Office PowerPoint</Application>
  <PresentationFormat>On-screen Show (16:9)</PresentationFormat>
  <Paragraphs>448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IBM Plex Sans SemiBold</vt:lpstr>
      <vt:lpstr>IBM Plex Sans</vt:lpstr>
      <vt:lpstr>Arial</vt:lpstr>
      <vt:lpstr>Consolas</vt:lpstr>
      <vt:lpstr>Calibri</vt:lpstr>
      <vt:lpstr>Макет шаблона GB</vt:lpstr>
      <vt:lpstr>Базы данных и SQL</vt:lpstr>
      <vt:lpstr>PowerPoint Presentation</vt:lpstr>
      <vt:lpstr>План на сегодня:</vt:lpstr>
      <vt:lpstr>Викторина</vt:lpstr>
      <vt:lpstr>Что такое агрегирующие функции?</vt:lpstr>
      <vt:lpstr>Что такое агрегирующие функции?</vt:lpstr>
      <vt:lpstr>Для подсчета количества записей в таблице «persons» используется команда:</vt:lpstr>
      <vt:lpstr>Для подсчета количества записей в таблице «persons» используется команда:</vt:lpstr>
      <vt:lpstr>Какая агрегатная функция используется для расчета суммы?</vt:lpstr>
      <vt:lpstr>Какая агрегатная функция используется для расчета суммы?</vt:lpstr>
      <vt:lpstr>Запрос для выборки первых 14 записей из таблицы «users» имеет вид:</vt:lpstr>
      <vt:lpstr>Запрос для выборки первых 14 записей из таблицы «users» имеет вид:</vt:lpstr>
      <vt:lpstr>Что покажет следующий запрос?  </vt:lpstr>
      <vt:lpstr>Что покажет следующий запрос?  </vt:lpstr>
      <vt:lpstr>Что покажет следующий запрос:  </vt:lpstr>
      <vt:lpstr>Что покажет следующий запрос:  </vt:lpstr>
      <vt:lpstr>Таблица «staff»</vt:lpstr>
      <vt:lpstr>ORDER BY.  Задачи</vt:lpstr>
      <vt:lpstr>ORDER BY.  Решения</vt:lpstr>
      <vt:lpstr>DISTINCT, LIMIT. Задачи</vt:lpstr>
      <vt:lpstr>DISTINCT, LIMIT. Решения</vt:lpstr>
      <vt:lpstr>Агрегатные функции. Задачи</vt:lpstr>
      <vt:lpstr>Агрегатные функции. Решения</vt:lpstr>
      <vt:lpstr>Ваши вопросы?  Перерыв</vt:lpstr>
      <vt:lpstr>Таблица «activity_staff» </vt:lpstr>
      <vt:lpstr>GROUP BY. Задачи</vt:lpstr>
      <vt:lpstr>GROUP BY. Решения</vt:lpstr>
      <vt:lpstr>  </vt:lpstr>
      <vt:lpstr>  </vt:lpstr>
      <vt:lpstr>HAVING. Задачи</vt:lpstr>
      <vt:lpstr>HAVING. Задачи</vt:lpstr>
      <vt:lpstr>Ваши вопросы?</vt:lpstr>
      <vt:lpstr>PowerPoint Presentation</vt:lpstr>
      <vt:lpstr>Рефлексия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user</cp:lastModifiedBy>
  <cp:revision>73</cp:revision>
  <cp:lastPrinted>2023-01-13T15:24:17Z</cp:lastPrinted>
  <dcterms:modified xsi:type="dcterms:W3CDTF">2023-04-16T09:10:39Z</dcterms:modified>
</cp:coreProperties>
</file>