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3"/>
  </p:notesMasterIdLst>
  <p:sldIdLst>
    <p:sldId id="294" r:id="rId2"/>
    <p:sldId id="295" r:id="rId3"/>
    <p:sldId id="296" r:id="rId4"/>
    <p:sldId id="259" r:id="rId5"/>
    <p:sldId id="260" r:id="rId6"/>
    <p:sldId id="285" r:id="rId7"/>
    <p:sldId id="262" r:id="rId8"/>
    <p:sldId id="287" r:id="rId9"/>
    <p:sldId id="264" r:id="rId10"/>
    <p:sldId id="286" r:id="rId11"/>
    <p:sldId id="288" r:id="rId12"/>
    <p:sldId id="289" r:id="rId13"/>
    <p:sldId id="290" r:id="rId14"/>
    <p:sldId id="268" r:id="rId15"/>
    <p:sldId id="270" r:id="rId16"/>
    <p:sldId id="271" r:id="rId17"/>
    <p:sldId id="292" r:id="rId18"/>
    <p:sldId id="293" r:id="rId19"/>
    <p:sldId id="273" r:id="rId20"/>
    <p:sldId id="274" r:id="rId21"/>
    <p:sldId id="291" r:id="rId22"/>
    <p:sldId id="276" r:id="rId23"/>
    <p:sldId id="277" r:id="rId24"/>
    <p:sldId id="297" r:id="rId25"/>
    <p:sldId id="298" r:id="rId26"/>
    <p:sldId id="299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88163" cy="100203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IBM Plex Sans" panose="020B0503050203000203" pitchFamily="34" charset="0"/>
      <p:regular r:id="rId42"/>
      <p:bold r:id="rId43"/>
      <p:italic r:id="rId44"/>
      <p:boldItalic r:id="rId45"/>
    </p:embeddedFont>
    <p:embeddedFont>
      <p:font typeface="IBM Plex Sans SemiBold" panose="020B0703050203000203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94C9-A438-4412-BA26-90FE43D16DC5}">
  <a:tblStyle styleId="{641B94C9-A438-4412-BA26-90FE43D16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597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4606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24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570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2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8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7bc7fb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7bc7fbad7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12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7bc7fb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7bc7fbad7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6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081ba7d4ae_0_49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35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4722c52612_0_3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559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527dff47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5527dff478_0_36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5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527dff47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5527dff478_0_36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0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527dff478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5527dff478_0_37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6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27dff47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27dff478_0_16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130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 dirty="0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u="sng" dirty="0">
                <a:solidFill>
                  <a:schemeClr val="hlink"/>
                </a:solidFill>
                <a:hlinkClick r:id="rId4"/>
              </a:rPr>
              <a:t>вариант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477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4722c52612_0_3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89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072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03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096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43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952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81ba7d4ae_0_56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26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132c2d2b_3_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62" name="Google Shape;262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3493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527dff478_0_42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70" name="Google Shape;270;g15527dff47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400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47329f79_1_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0" name="Google Shape;110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1647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f07d28dee_0_22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1770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868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88ad15b6_0_292:notes"/>
          <p:cNvSpPr txBox="1">
            <a:spLocks noGrp="1"/>
          </p:cNvSpPr>
          <p:nvPr>
            <p:ph type="body" idx="1"/>
          </p:nvPr>
        </p:nvSpPr>
        <p:spPr>
          <a:xfrm>
            <a:off x="688817" y="4759618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6" name="Google Shape;116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28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60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8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47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7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0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6 Титульник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759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&quot;вопросы?&quot;">
  <p:cSld name="6_Отбивка &quot;вопросы?&quot;">
    <p:bg>
      <p:bgPr>
        <a:solidFill>
          <a:srgbClr val="25252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98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400" dirty="0"/>
              <a:t>Семинар 2.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16115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30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Оператор AND</a:t>
            </a:r>
            <a:endParaRPr sz="2500"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745073" y="1046748"/>
            <a:ext cx="81072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оба этих выражения одновременно истинны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хотя бы одно выражение истинно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ru-RU"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выражение в этой операции ложно, то общее условие истинно.</a:t>
            </a:r>
            <a:endParaRPr sz="20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25261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5980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Какой оператор SQL нужно ставить, чтобы создать таблицу </a:t>
            </a:r>
            <a:r>
              <a:rPr lang="ru-RU" sz="2300" dirty="0" err="1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3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52974" y="3239237"/>
            <a:ext cx="8107200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lang="en-US"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REATE TABLE 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3" y="1320831"/>
            <a:ext cx="8851545" cy="171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06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5980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Какой оператор SQL нужно ставить, чтобы создать таблицу </a:t>
            </a:r>
            <a:r>
              <a:rPr lang="ru-RU" sz="2300" dirty="0" err="1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3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52974" y="3239237"/>
            <a:ext cx="8107200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lang="en-US"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en-US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REATE TABLE Persons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3" y="1320831"/>
            <a:ext cx="8851545" cy="171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80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973425" y="8525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</a:t>
            </a:r>
            <a:endParaRPr sz="25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6538" y="2259215"/>
            <a:ext cx="8214793" cy="29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01 января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31 декабря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" y="1108561"/>
            <a:ext cx="8839204" cy="923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26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973425" y="8525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</a:t>
            </a:r>
            <a:endParaRPr sz="25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6538" y="2259215"/>
            <a:ext cx="8214793" cy="29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01 января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31 декабря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" y="1108561"/>
            <a:ext cx="8839204" cy="92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2"/>
          </p:nvPr>
        </p:nvSpPr>
        <p:spPr>
          <a:xfrm>
            <a:off x="530586" y="1500163"/>
            <a:ext cx="76794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/>
              <a:t>В таблице имеются следующие атрибуты:</a:t>
            </a:r>
            <a:endParaRPr sz="16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id -- </a:t>
            </a:r>
            <a:r>
              <a:rPr lang="ru-RU" sz="1600" dirty="0"/>
              <a:t>уникальный идентификатор фильма,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title</a:t>
            </a:r>
            <a:r>
              <a:rPr lang="en-US" sz="1600" b="1" dirty="0"/>
              <a:t> -- </a:t>
            </a:r>
            <a:r>
              <a:rPr lang="ru-RU" sz="1600" dirty="0"/>
              <a:t>название фильма</a:t>
            </a:r>
            <a:endParaRPr lang="en-US"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err="1"/>
              <a:t>title_eng</a:t>
            </a:r>
            <a:r>
              <a:rPr lang="en-US" sz="1600" b="1" dirty="0"/>
              <a:t> -- </a:t>
            </a:r>
            <a:r>
              <a:rPr lang="ru-RU" sz="1600" dirty="0"/>
              <a:t>название фильма</a:t>
            </a:r>
            <a:r>
              <a:rPr lang="en-US" sz="1600" dirty="0"/>
              <a:t> </a:t>
            </a:r>
            <a:r>
              <a:rPr lang="ru-RU" sz="1600" dirty="0"/>
              <a:t>на английском языке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year_</a:t>
            </a:r>
            <a:r>
              <a:rPr lang="ru-RU" sz="1600" dirty="0" err="1"/>
              <a:t>movie</a:t>
            </a:r>
            <a:r>
              <a:rPr lang="en-US" sz="1600" dirty="0"/>
              <a:t>  -- </a:t>
            </a:r>
            <a:r>
              <a:rPr lang="en-US" sz="1600" b="1" dirty="0"/>
              <a:t> </a:t>
            </a:r>
            <a:r>
              <a:rPr lang="ru-RU" sz="1600" dirty="0"/>
              <a:t>год выхода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err="1"/>
              <a:t>count_min</a:t>
            </a:r>
            <a:r>
              <a:rPr lang="en-US" sz="1600" dirty="0"/>
              <a:t> -- </a:t>
            </a:r>
            <a:r>
              <a:rPr lang="ru-RU" sz="1600" dirty="0"/>
              <a:t>длительность фильма в минутах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s</a:t>
            </a:r>
            <a:r>
              <a:rPr lang="ru-RU" sz="1600" dirty="0" err="1"/>
              <a:t>toryline</a:t>
            </a:r>
            <a:r>
              <a:rPr lang="en-US" sz="1600" dirty="0"/>
              <a:t> --</a:t>
            </a:r>
            <a:r>
              <a:rPr lang="en-US" sz="1600" b="1" dirty="0"/>
              <a:t> </a:t>
            </a:r>
            <a:r>
              <a:rPr lang="ru-RU" sz="1600" dirty="0"/>
              <a:t>сюжетная линия, небольшое описание фильма</a:t>
            </a:r>
            <a:endParaRPr sz="1600" dirty="0"/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/>
              <a:t>Все поля</a:t>
            </a:r>
            <a:r>
              <a:rPr lang="en-US" sz="1600" dirty="0"/>
              <a:t> (</a:t>
            </a:r>
            <a:r>
              <a:rPr lang="ru-RU" sz="1600" dirty="0"/>
              <a:t>кроме </a:t>
            </a:r>
            <a:r>
              <a:rPr lang="en-US" sz="1600" dirty="0" err="1"/>
              <a:t>title_eng</a:t>
            </a:r>
            <a:r>
              <a:rPr lang="ru-RU" sz="1600" dirty="0"/>
              <a:t>, </a:t>
            </a:r>
            <a:r>
              <a:rPr lang="en-US" sz="1600" dirty="0" err="1"/>
              <a:t>count_min</a:t>
            </a:r>
            <a:r>
              <a:rPr lang="ru-RU" sz="1600" dirty="0"/>
              <a:t> и </a:t>
            </a:r>
            <a:r>
              <a:rPr lang="en-US" sz="1600" dirty="0"/>
              <a:t>s</a:t>
            </a:r>
            <a:r>
              <a:rPr lang="ru-RU" sz="1600" dirty="0" err="1"/>
              <a:t>toryline</a:t>
            </a:r>
            <a:r>
              <a:rPr lang="ru-RU" sz="1600" dirty="0"/>
              <a:t>) обязательны для заполнения.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/>
              <a:t>Поле </a:t>
            </a:r>
            <a:r>
              <a:rPr lang="en-US" sz="1600" dirty="0"/>
              <a:t>id</a:t>
            </a:r>
            <a:r>
              <a:rPr lang="ru-RU" sz="1600" dirty="0"/>
              <a:t> : первичный ключ, который заполняется автоматически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238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Задача 1. Создать сущность с подборкой фильмов </a:t>
            </a:r>
            <a:r>
              <a:rPr lang="ru-RU" b="1" dirty="0"/>
              <a:t>(</a:t>
            </a:r>
            <a:r>
              <a:rPr lang="ru-RU" b="1" dirty="0" err="1"/>
              <a:t>movies</a:t>
            </a:r>
            <a:r>
              <a:rPr lang="ru-RU" b="1" dirty="0"/>
              <a:t>)</a:t>
            </a:r>
            <a:r>
              <a:rPr lang="ru-RU" dirty="0"/>
              <a:t>. </a:t>
            </a:r>
            <a:endParaRPr dirty="0"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 dirty="0"/>
              <a:t>Задача 2. Заполните табличку тестовыми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 dirty="0"/>
              <a:t>данными, используя оператор INSERT INTO. Пример:</a:t>
            </a:r>
            <a:endParaRPr sz="2000" dirty="0"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69112"/>
              </p:ext>
            </p:extLst>
          </p:nvPr>
        </p:nvGraphicFramePr>
        <p:xfrm>
          <a:off x="540000" y="1513036"/>
          <a:ext cx="7058072" cy="343126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28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7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6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 err="1">
                          <a:effectLst/>
                        </a:rPr>
                        <a:t>id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title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title_eng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year_movie</a:t>
                      </a:r>
                      <a:r>
                        <a:rPr lang="en-US" sz="1100" b="1" u="none" strike="noStrike" dirty="0">
                          <a:effectLst/>
                        </a:rPr>
                        <a:t> 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count_min</a:t>
                      </a:r>
                      <a:r>
                        <a:rPr lang="en-US" sz="1100" b="1" u="none" strike="noStrike" dirty="0">
                          <a:effectLst/>
                        </a:rPr>
                        <a:t> 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 err="1">
                          <a:effectLst/>
                        </a:rPr>
                        <a:t>storyline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7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Игры разума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A </a:t>
                      </a:r>
                      <a:r>
                        <a:rPr lang="ru-RU" sz="1100" u="none" strike="noStrike" dirty="0" err="1">
                          <a:effectLst/>
                        </a:rPr>
                        <a:t>Beautiful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Mind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От всемирной известности до греховных глубин — все это познал на своей шкуре Джон </a:t>
                      </a:r>
                      <a:r>
                        <a:rPr lang="ru-RU" sz="700" u="none" strike="noStrike" dirty="0" err="1">
                          <a:effectLst/>
                        </a:rPr>
                        <a:t>Форбс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Нэш</a:t>
                      </a:r>
                      <a:r>
                        <a:rPr lang="ru-RU" sz="700" u="none" strike="noStrike" dirty="0">
                          <a:effectLst/>
                        </a:rPr>
                        <a:t>-младший. Математический гений, он на заре своей карьеры сделал титаническую работу в области теории игр, которая перевернула этот раздел математики и практически принесла ему международную известность. Однако буквально в то же время заносчивый и пользующийся успехом у женщин </a:t>
                      </a:r>
                      <a:r>
                        <a:rPr lang="ru-RU" sz="700" u="none" strike="noStrike" dirty="0" err="1">
                          <a:effectLst/>
                        </a:rPr>
                        <a:t>Нэш</a:t>
                      </a:r>
                      <a:r>
                        <a:rPr lang="ru-RU" sz="700" u="none" strike="noStrike" dirty="0">
                          <a:effectLst/>
                        </a:rPr>
                        <a:t> получает удар судьбы, который переворачивает уже его собственную жизнь.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56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Гамп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Forrest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Gump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142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Сидя на автобусной остановке, </a:t>
                      </a:r>
                      <a:r>
                        <a:rPr lang="ru-RU" sz="700" u="none" strike="noStrike" dirty="0" err="1">
                          <a:effectLst/>
                        </a:rPr>
                        <a:t>Форрест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Гамп</a:t>
                      </a:r>
                      <a:r>
                        <a:rPr lang="ru-RU" sz="700" u="none" strike="noStrike" dirty="0">
                          <a:effectLst/>
                        </a:rPr>
                        <a:t> — не очень умный, но добрый и открытый парень — рассказывает случайным встречным историю своей необыкновенной жизни. С самого малолетства парень страдал от заболевания ног, соседские мальчишки дразнили его, но в один прекрасный день </a:t>
                      </a:r>
                      <a:r>
                        <a:rPr lang="ru-RU" sz="700" u="none" strike="noStrike" dirty="0" err="1">
                          <a:effectLst/>
                        </a:rPr>
                        <a:t>Форрест</a:t>
                      </a:r>
                      <a:r>
                        <a:rPr lang="ru-RU" sz="700" u="none" strike="noStrike" dirty="0">
                          <a:effectLst/>
                        </a:rPr>
                        <a:t> открыл в себе невероятные способности к бегу. Подруга детства Дженни всегда его поддерживала и защищала, но вскоре дороги их разошлись.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3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Инженер-изобретатель Тимофеев сконструировал машину времени, которая соединила его квартиру с далеким шестнадцатым веком - точнее, с палатами государя Ивана Грозного. Туда-то и попадают тезка царя пенсионер-общественник Иван Васильевич </a:t>
                      </a:r>
                      <a:r>
                        <a:rPr lang="ru-RU" sz="700" u="none" strike="noStrike" dirty="0" err="1">
                          <a:effectLst/>
                        </a:rPr>
                        <a:t>Бунша</a:t>
                      </a:r>
                      <a:r>
                        <a:rPr lang="ru-RU" sz="700" u="none" strike="noStrike" dirty="0">
                          <a:effectLst/>
                        </a:rPr>
                        <a:t> и квартирный вор Жорж Милославский. На их место в двадцатом веке «переселяется» великий государь. Поломка машины приводит ко множеству неожиданных и забавных событий...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Назад в будущее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Back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to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the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Future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1985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116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Подросток Марти с помощью машины времени, сооружённой его другом-профессором доком Брауном, попадает из 80-х в далекие 50-е. Там он встречается со своими будущими родителями, ещё подростками, и другом-профессором, совсем молодым.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Криминальное чтиво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Pulp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Fiction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154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 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таблицами. Задачи</a:t>
            </a:r>
            <a:endParaRPr dirty="0"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 flipH="1">
            <a:off x="539928" y="1157863"/>
            <a:ext cx="6142902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Переименовать сущность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movies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в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сущности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новый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(тип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BIT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и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сущности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сущность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actors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из базы данных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внешний ключ на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сущности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 направить его на атрибут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сущности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.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Очистить сущность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от данных и обнулить автоинкрементное  поле.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199;p33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7922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таблицами. Решения</a:t>
            </a:r>
            <a:endParaRPr dirty="0"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 flipH="1">
            <a:off x="540000" y="1142747"/>
            <a:ext cx="78579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Переименовать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сущность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movies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в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lang="en-US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RENAME TABLE </a:t>
            </a:r>
            <a:r>
              <a:rPr lang="ru-RU" dirty="0" err="1"/>
              <a:t>movies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lang="en-US"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сущности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новый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(тип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BIT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и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после атрибута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title_eng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endParaRPr lang="en-US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TABLE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endParaRPr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ADD COLUMN </a:t>
            </a:r>
            <a:r>
              <a:rPr lang="en-US" dirty="0"/>
              <a:t>active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BIT DEFAULT </a:t>
            </a:r>
            <a:r>
              <a:rPr lang="en-US" dirty="0"/>
              <a:t>b'1',</a:t>
            </a:r>
            <a:endParaRPr lang="ru-RU" dirty="0"/>
          </a:p>
          <a:p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ADD</a:t>
            </a:r>
            <a:r>
              <a:rPr lang="en-US" dirty="0"/>
              <a:t> </a:t>
            </a:r>
            <a:r>
              <a:rPr lang="en-US" dirty="0" err="1"/>
              <a:t>genre_id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BIGINT UNSIGNED</a:t>
            </a:r>
            <a:r>
              <a:rPr lang="en-US" dirty="0"/>
              <a:t>;</a:t>
            </a:r>
            <a:endParaRPr lang="ru-RU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сущности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TABLE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endParaRPr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DROP COLUMN </a:t>
            </a:r>
            <a:r>
              <a:rPr lang="en-US" dirty="0" err="1"/>
              <a:t>status_active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63879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таблицами. Решения</a:t>
            </a:r>
            <a:endParaRPr dirty="0"/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 flipH="1">
            <a:off x="540000" y="1224625"/>
            <a:ext cx="7857900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сущность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actors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из базы данных:</a:t>
            </a:r>
            <a:endParaRPr lang="ru-RU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DROP TABLE </a:t>
            </a:r>
            <a:r>
              <a:rPr lang="en-US" dirty="0">
                <a:sym typeface="IBM Plex Sans"/>
              </a:rPr>
              <a:t>actors</a:t>
            </a:r>
            <a:r>
              <a:rPr lang="ru-RU" dirty="0">
                <a:sym typeface="IBM Plex Sans"/>
              </a:rPr>
              <a:t>;</a:t>
            </a:r>
            <a:endParaRPr dirty="0"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5.</a:t>
            </a:r>
            <a:r>
              <a:rPr lang="en-US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внешний ключ на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сущности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 направить его на атрибут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сущности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:</a:t>
            </a:r>
            <a:endParaRPr lang="ru-RU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TABLE </a:t>
            </a:r>
            <a:r>
              <a:rPr lang="ru-RU" dirty="0" err="1">
                <a:sym typeface="IBM Plex Sans"/>
              </a:rPr>
              <a:t>cinema</a:t>
            </a:r>
            <a:endParaRPr dirty="0"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FOREIGN KEY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(</a:t>
            </a:r>
            <a:r>
              <a:rPr lang="en-US" dirty="0" err="1"/>
              <a:t>genre_id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REFERENCES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/>
              <a:t>genres(</a:t>
            </a:r>
            <a:r>
              <a:rPr lang="en-US" dirty="0" err="1">
                <a:sym typeface="IBM Plex Sans"/>
              </a:rPr>
              <a:t>i</a:t>
            </a:r>
            <a:r>
              <a:rPr lang="ru-RU" dirty="0">
                <a:sym typeface="IBM Plex Sans"/>
              </a:rPr>
              <a:t>d)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b="1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434343"/>
                </a:solidFill>
              </a:rPr>
              <a:t>6.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Очистить сущность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от данных и обнулить автоинкрементное  поле:</a:t>
            </a:r>
            <a:endParaRPr lang="en-US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50C26"/>
                </a:solidFill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Courier New"/>
              </a:rPr>
              <a:t>TRUNCATE TABLE </a:t>
            </a:r>
            <a:r>
              <a:rPr lang="en-US" dirty="0">
                <a:sym typeface="Courier New"/>
              </a:rPr>
              <a:t>genres </a:t>
            </a:r>
            <a:r>
              <a:rPr lang="ru-RU" dirty="0">
                <a:sym typeface="Courier New"/>
              </a:rPr>
              <a:t>;</a:t>
            </a:r>
            <a:endParaRPr dirty="0"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58" y="339962"/>
            <a:ext cx="694430" cy="69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1">
            <a:off x="7761275" y="1637025"/>
            <a:ext cx="775350" cy="1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50" y="46057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 rot="-622610">
            <a:off x="2139272" y="2021722"/>
            <a:ext cx="2669867" cy="73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3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 rot="489937">
            <a:off x="3056633" y="3652057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489937">
            <a:off x="4902796" y="1396926"/>
            <a:ext cx="2669767" cy="4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67062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540072" y="464635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u="sng" dirty="0"/>
              <a:t>Задача 3.</a:t>
            </a:r>
            <a:r>
              <a:rPr lang="ru-RU" sz="2000" dirty="0"/>
              <a:t> Выведите </a:t>
            </a:r>
            <a:r>
              <a:rPr lang="en-US" sz="2000" dirty="0"/>
              <a:t>id</a:t>
            </a:r>
            <a:r>
              <a:rPr lang="ru-RU" sz="2000" dirty="0"/>
              <a:t>, название фильма </a:t>
            </a:r>
            <a:br>
              <a:rPr lang="ru-RU" sz="2000" dirty="0"/>
            </a:br>
            <a:r>
              <a:rPr lang="ru-RU" sz="2000" dirty="0"/>
              <a:t>и категорию фильма, согласно следующего </a:t>
            </a:r>
            <a:br>
              <a:rPr lang="ru-RU" sz="2000" dirty="0"/>
            </a:br>
            <a:r>
              <a:rPr lang="ru-RU" sz="2000" dirty="0"/>
              <a:t>перечня: </a:t>
            </a:r>
            <a:br>
              <a:rPr lang="en-US" sz="2000" dirty="0"/>
            </a:br>
            <a:r>
              <a:rPr lang="ru-RU" sz="2000" dirty="0"/>
              <a:t>Д- Детская,</a:t>
            </a:r>
            <a:r>
              <a:rPr lang="en-US" sz="2000" dirty="0"/>
              <a:t> </a:t>
            </a:r>
            <a:r>
              <a:rPr lang="ru-RU" sz="2000" dirty="0"/>
              <a:t>П</a:t>
            </a:r>
            <a:r>
              <a:rPr lang="en-US" sz="2000" dirty="0"/>
              <a:t> – </a:t>
            </a:r>
            <a:r>
              <a:rPr lang="ru-RU" sz="2000" dirty="0"/>
              <a:t>Подростковая, </a:t>
            </a:r>
            <a:br>
              <a:rPr lang="en-US" sz="2000" dirty="0"/>
            </a:br>
            <a:r>
              <a:rPr lang="ru-RU" sz="2000" dirty="0"/>
              <a:t>В</a:t>
            </a:r>
            <a:r>
              <a:rPr lang="en-US" sz="2000" dirty="0"/>
              <a:t> – </a:t>
            </a:r>
            <a:r>
              <a:rPr lang="ru-RU" sz="2000" dirty="0"/>
              <a:t>Взрослая</a:t>
            </a:r>
            <a:r>
              <a:rPr lang="en-US" sz="2000" dirty="0"/>
              <a:t>, </a:t>
            </a:r>
            <a:r>
              <a:rPr lang="ru-RU" sz="2000" dirty="0"/>
              <a:t>Не указана</a:t>
            </a:r>
            <a:endParaRPr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01"/>
              </p:ext>
            </p:extLst>
          </p:nvPr>
        </p:nvGraphicFramePr>
        <p:xfrm>
          <a:off x="540072" y="2185010"/>
          <a:ext cx="5910627" cy="2681369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38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9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Номер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Название фильма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dirty="0"/>
                        <a:t>Категория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Игры разума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Подростковая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800" u="none" strike="noStrike" dirty="0"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effectLst/>
                        </a:rPr>
                        <a:t>Гамп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указана</a:t>
                      </a: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указана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Назад в будущее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Детская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Криминальное чтиво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Взрослая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Google Shape;1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3915" y="145915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9;p33"/>
          <p:cNvSpPr/>
          <p:nvPr/>
        </p:nvSpPr>
        <p:spPr>
          <a:xfrm>
            <a:off x="6506393" y="610543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80775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/>
              <a:t>Задача 3. Решение.</a:t>
            </a:r>
            <a:endParaRPr sz="29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53703" y="1156925"/>
            <a:ext cx="599223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id,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title,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age_category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Д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Десткая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Подростковая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'В'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'Взрослая'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указана'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Категория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cinema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/>
              <a:t>Задача 4. Выведите </a:t>
            </a:r>
            <a:r>
              <a:rPr lang="ru-RU" sz="2000" dirty="0" err="1"/>
              <a:t>id</a:t>
            </a:r>
            <a:r>
              <a:rPr lang="ru-RU" sz="2000" dirty="0"/>
              <a:t>, название фильма, продолжительность, тип в зависимости от продолжительности (с использованием </a:t>
            </a:r>
            <a:r>
              <a:rPr lang="en-US" sz="2000" dirty="0"/>
              <a:t>CASE)</a:t>
            </a:r>
            <a:r>
              <a:rPr lang="ru-RU" sz="2000" dirty="0"/>
              <a:t>. </a:t>
            </a:r>
            <a:endParaRPr sz="2000" dirty="0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2"/>
          </p:nvPr>
        </p:nvSpPr>
        <p:spPr>
          <a:xfrm>
            <a:off x="539750" y="1156925"/>
            <a:ext cx="6290100" cy="10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До 50 минут -  Короткометражный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От 50 минут до 100 минут  -  </a:t>
            </a:r>
            <a:r>
              <a:rPr lang="ru-RU" sz="1200" dirty="0" err="1"/>
              <a:t>Среднеметражный</a:t>
            </a:r>
            <a:r>
              <a:rPr lang="ru-RU" sz="1200" dirty="0"/>
              <a:t>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Более 100 минут  -  Полнометражный фильм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/>
              <a:t>Иначе  - Не определено</a:t>
            </a:r>
            <a:endParaRPr sz="1200" dirty="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49697"/>
              </p:ext>
            </p:extLst>
          </p:nvPr>
        </p:nvGraphicFramePr>
        <p:xfrm>
          <a:off x="539750" y="2350105"/>
          <a:ext cx="5102293" cy="260219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54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4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Номер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Название фильма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Продолжи-</a:t>
                      </a:r>
                      <a:r>
                        <a:rPr lang="ru-RU" sz="1400" b="1" u="none" strike="noStrike" dirty="0" err="1">
                          <a:effectLst/>
                        </a:rPr>
                        <a:t>тельность</a:t>
                      </a:r>
                      <a:r>
                        <a:rPr lang="en-US" sz="1400" b="1" u="none" strike="noStrike" dirty="0">
                          <a:effectLst/>
                        </a:rPr>
                        <a:t> 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Тип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Игры разума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Гамп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err="1"/>
                        <a:t>Среднеметражный</a:t>
                      </a:r>
                      <a:r>
                        <a:rPr lang="ru-RU" sz="1400" b="1" dirty="0"/>
                        <a:t>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/>
                        <a:t>Не определено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Назад в будущее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Короткометражный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Криминальное чтиво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/>
              <a:t>Задача 4. Решение.</a:t>
            </a:r>
            <a:endParaRPr sz="29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025" y="898267"/>
            <a:ext cx="8180963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id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Номер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title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Название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Продолжительность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Короткометражный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between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Consolas" panose="020B0609020204030204" pitchFamily="49" charset="0"/>
              <a:ea typeface="Arial" panose="020B060402020202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		  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Среднеметражный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Полнометражный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определено'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END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'Тип'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cinema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r>
              <a:rPr lang="ru-RU" sz="18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11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/>
              <a:t>Задача </a:t>
            </a:r>
            <a:r>
              <a:rPr lang="en-US" sz="2000" dirty="0"/>
              <a:t>5</a:t>
            </a:r>
            <a:r>
              <a:rPr lang="ru-RU" sz="2000" dirty="0"/>
              <a:t>. Выведите </a:t>
            </a:r>
            <a:r>
              <a:rPr lang="ru-RU" sz="2000" dirty="0" err="1"/>
              <a:t>id</a:t>
            </a:r>
            <a:r>
              <a:rPr lang="ru-RU" sz="2000" dirty="0"/>
              <a:t>, название фильма, продолжительность, тип в зависимости от продолжительности (с использованием </a:t>
            </a:r>
            <a:r>
              <a:rPr lang="en-US" sz="2000" dirty="0"/>
              <a:t>IF)</a:t>
            </a:r>
            <a:r>
              <a:rPr lang="ru-RU" sz="2000" dirty="0"/>
              <a:t>. </a:t>
            </a:r>
            <a:endParaRPr sz="2000" dirty="0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2"/>
          </p:nvPr>
        </p:nvSpPr>
        <p:spPr>
          <a:xfrm>
            <a:off x="539750" y="1156925"/>
            <a:ext cx="6290100" cy="10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От 0 до 60 минут -  Короткометражный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Более 60 минут  -  Полнометражный фильм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/>
              <a:t>Иначе  - Не определено</a:t>
            </a:r>
            <a:endParaRPr sz="1200" dirty="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07859"/>
              </p:ext>
            </p:extLst>
          </p:nvPr>
        </p:nvGraphicFramePr>
        <p:xfrm>
          <a:off x="539750" y="2350105"/>
          <a:ext cx="5102293" cy="260219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54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4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Номер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Название фильма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Продолжи-</a:t>
                      </a:r>
                      <a:r>
                        <a:rPr lang="ru-RU" sz="1400" b="1" u="none" strike="noStrike" dirty="0" err="1">
                          <a:effectLst/>
                        </a:rPr>
                        <a:t>тельность</a:t>
                      </a:r>
                      <a:r>
                        <a:rPr lang="en-US" sz="1400" b="1" u="none" strike="noStrike" dirty="0">
                          <a:effectLst/>
                        </a:rPr>
                        <a:t> 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Тип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Игры разума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Гамп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/>
                        <a:t>Не определено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Назад в будущее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Короткометражный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Криминальное чтиво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32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/>
              <a:t>Задача </a:t>
            </a:r>
            <a:r>
              <a:rPr lang="en-US" sz="2900" dirty="0"/>
              <a:t>5</a:t>
            </a:r>
            <a:r>
              <a:rPr lang="ru-RU" sz="2900" dirty="0"/>
              <a:t>. Решение.</a:t>
            </a:r>
            <a:endParaRPr sz="29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750" y="962372"/>
            <a:ext cx="8604250" cy="345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id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Номер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title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'Название фильма'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'Продолжительность'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&gt;=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6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0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'Полнометражный фильм’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60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'Короткометражный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фильм'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‘Не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определено'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'Тип'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cinema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59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539750" y="1107075"/>
            <a:ext cx="4471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1. Используя операторы языка SQL, 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создайте таблицу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sales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”. Заполните ее данными.</a:t>
            </a: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Справа располагается рисунок к первому заданию.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539750" y="2933180"/>
            <a:ext cx="440064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2.  Для данных таблицы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sales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 укажите тип заказа в зависимости от кол-ва : </a:t>
            </a:r>
          </a:p>
          <a:p>
            <a:pPr lvl="0"/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меньше 100  -    Маленький заказ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100 до 300 - Средний заказ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больше 300  -     Большой заказ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74155"/>
              </p:ext>
            </p:extLst>
          </p:nvPr>
        </p:nvGraphicFramePr>
        <p:xfrm>
          <a:off x="5170636" y="868080"/>
          <a:ext cx="342077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00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order_date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 err="1"/>
                        <a:t>count_product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341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81865"/>
              </p:ext>
            </p:extLst>
          </p:nvPr>
        </p:nvGraphicFramePr>
        <p:xfrm>
          <a:off x="5170635" y="3015784"/>
          <a:ext cx="342077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85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заказа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Тип заказа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Маленький заказ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Большой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539750" y="1107075"/>
            <a:ext cx="7317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3. Создайте таблицу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”, заполните ее значениями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539749" y="3966013"/>
            <a:ext cx="667019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4.  Чем 0 отличается от NULL?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Напишите ответ в комментарии к домашнему заданию на платформе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7398"/>
              </p:ext>
            </p:extLst>
          </p:nvPr>
        </p:nvGraphicFramePr>
        <p:xfrm>
          <a:off x="1057296" y="1507154"/>
          <a:ext cx="640061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877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employee_id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/>
                        <a:t>amount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order_status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22.18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9.50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CANCELLED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273;p43"/>
          <p:cNvSpPr txBox="1"/>
          <p:nvPr/>
        </p:nvSpPr>
        <p:spPr>
          <a:xfrm>
            <a:off x="539749" y="3268884"/>
            <a:ext cx="826875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Выберите все заказы. В зависимости от поля </a:t>
            </a:r>
            <a:r>
              <a:rPr lang="en-US" dirty="0" err="1">
                <a:latin typeface="IBM Plex Sans"/>
                <a:ea typeface="IBM Plex Sans"/>
                <a:cs typeface="IBM Plex Sans"/>
                <a:sym typeface="IBM Plex Sans"/>
              </a:rPr>
              <a:t>order_status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выведите столбец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 err="1">
                <a:latin typeface="IBM Plex Sans"/>
                <a:ea typeface="IBM Plex Sans"/>
                <a:cs typeface="IBM Plex Sans"/>
                <a:sym typeface="IBM Plex Sans"/>
              </a:rPr>
              <a:t>full_order_status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lvl="0"/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OPEN –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is in open state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; CLOSED -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is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closed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; CANCELLED -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 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is cancelled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 dirty="0"/>
              <a:t>План на сегодня: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Викторина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Работа с таблицами: создание и заполнение 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Манипуляции с таблицами 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Перерыв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Использование оператора CASE и функции IF()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77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 dirty="0"/>
          </a:p>
        </p:txBody>
      </p:sp>
      <p:sp>
        <p:nvSpPr>
          <p:cNvPr id="282" name="Google Shape;282;p44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88104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Викторина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071475" y="458632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Первичный ключ задается с помощью команды…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758230" y="2086138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PRIMARY 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FOREIGN </a:t>
            </a: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071475" y="458634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Первичный ключ задается с помощью команды…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758230" y="2086138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PRIMARY KEY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FOREIGN 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29713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56564" y="356517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Выберите обозначения комментариев в 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MySQL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72639" y="1622517"/>
            <a:ext cx="81072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- -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/*  Многострочный комментарий */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56564" y="356517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Выберите обозначения комментариев в 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MySQL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72639" y="1622517"/>
            <a:ext cx="81072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- -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/*  Многострочный комментарий */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4468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30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Оператор AND</a:t>
            </a:r>
            <a:endParaRPr sz="2500"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745073" y="1046748"/>
            <a:ext cx="81072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оба этих выражения одновременно истинны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хотя бы одно выражение истинно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ru-RU"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выражение в этой операции ложно, то общее условие истинно.</a:t>
            </a:r>
            <a:endParaRPr sz="20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10079</TotalTime>
  <Words>1631</Words>
  <Application>Microsoft Office PowerPoint</Application>
  <PresentationFormat>On-screen Show (16:9)</PresentationFormat>
  <Paragraphs>336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IBM Plex Sans</vt:lpstr>
      <vt:lpstr>Arial</vt:lpstr>
      <vt:lpstr>IBM Plex Sans SemiBold</vt:lpstr>
      <vt:lpstr>Consolas</vt:lpstr>
      <vt:lpstr>Макет шаблона GB</vt:lpstr>
      <vt:lpstr>Базы данных и SQL</vt:lpstr>
      <vt:lpstr>PowerPoint Presentation</vt:lpstr>
      <vt:lpstr>План на сегодня:</vt:lpstr>
      <vt:lpstr>Викторина</vt:lpstr>
      <vt:lpstr>Первичный ключ задается с помощью команды…</vt:lpstr>
      <vt:lpstr>Первичный ключ задается с помощью команды…</vt:lpstr>
      <vt:lpstr>Выберите обозначения комментариев в MySQL:</vt:lpstr>
      <vt:lpstr>Выберите обозначения комментариев в MySQL:</vt:lpstr>
      <vt:lpstr>Оператор AND</vt:lpstr>
      <vt:lpstr>Оператор AND</vt:lpstr>
      <vt:lpstr>Какой оператор SQL нужно ставить, чтобы создать таблицу Persons?</vt:lpstr>
      <vt:lpstr>Какой оператор SQL нужно ставить, чтобы создать таблицу Persons?</vt:lpstr>
      <vt:lpstr>Что покажет следующий запрос:</vt:lpstr>
      <vt:lpstr>Что покажет следующий запрос:</vt:lpstr>
      <vt:lpstr>Задача 1. Создать сущность с подборкой фильмов (movies). </vt:lpstr>
      <vt:lpstr>Задача 2. Заполните табличку тестовыми  данными, используя оператор INSERT INTO. Пример:</vt:lpstr>
      <vt:lpstr>Операции с таблицами. Задачи</vt:lpstr>
      <vt:lpstr>Операции с таблицами. Решения</vt:lpstr>
      <vt:lpstr>Операции с таблицами. Решения</vt:lpstr>
      <vt:lpstr>Ваши вопросы?  Перерыв</vt:lpstr>
      <vt:lpstr>Задача 3. Выведите id, название фильма  и категорию фильма, согласно следующего  перечня:  Д- Детская, П – Подростковая,  В – Взрослая, Не указана</vt:lpstr>
      <vt:lpstr>  </vt:lpstr>
      <vt:lpstr>Задача 4. Выведите id, название фильма, продолжительность, тип в зависимости от продолжительности (с использованием CASE). </vt:lpstr>
      <vt:lpstr>  </vt:lpstr>
      <vt:lpstr>Задача 5. Выведите id, название фильма, продолжительность, тип в зависимости от продолжительности (с использованием IF). </vt:lpstr>
      <vt:lpstr>  </vt:lpstr>
      <vt:lpstr>Ваши вопросы?</vt:lpstr>
      <vt:lpstr>PowerPoint Presentation</vt:lpstr>
      <vt:lpstr>PowerPoint Presentation</vt:lpstr>
      <vt:lpstr>Рефлексия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user</cp:lastModifiedBy>
  <cp:revision>80</cp:revision>
  <cp:lastPrinted>2023-01-12T06:45:54Z</cp:lastPrinted>
  <dcterms:modified xsi:type="dcterms:W3CDTF">2023-04-13T16:59:40Z</dcterms:modified>
</cp:coreProperties>
</file>