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2" r:id="rId6"/>
    <p:sldId id="271" r:id="rId7"/>
    <p:sldId id="270" r:id="rId8"/>
    <p:sldId id="273" r:id="rId9"/>
    <p:sldId id="260" r:id="rId10"/>
    <p:sldId id="261" r:id="rId11"/>
    <p:sldId id="266" r:id="rId12"/>
    <p:sldId id="267" r:id="rId13"/>
    <p:sldId id="268" r:id="rId14"/>
    <p:sldId id="262" r:id="rId15"/>
    <p:sldId id="269"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98ECC-16CB-6A7C-36F9-615FBC3273C8}" v="1950" dt="2024-11-21T10:00:42.290"/>
    <p1510:client id="{7E63C6C5-3C85-1304-BF55-7A3F57B467C9}" v="8" dt="2024-11-22T10:59:11.614"/>
    <p1510:client id="{D6ED250A-B837-4264-8DA9-ECF5812032E6}" v="296" dt="2024-11-22T10:05:27.705"/>
    <p1510:client id="{F2AC52C0-7C47-15AB-1811-2D12E60780BB}" v="194" dt="2024-11-21T18:36:54.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6194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8953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5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5626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11/22/2024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208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11/22/2024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619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11/22/2024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608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11/22/2024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2612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4892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11/22/2024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6128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11/22/2024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384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11/22/2024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686494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erenaraju/yawn-eye-dataset-n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1176" y="3920287"/>
            <a:ext cx="5518066" cy="2268559"/>
          </a:xfrm>
        </p:spPr>
        <p:txBody>
          <a:bodyPr/>
          <a:lstStyle/>
          <a:p>
            <a:r>
              <a:rPr lang="en-US" dirty="0"/>
              <a:t>SMART ALERT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MACHINE LEARNING FOR DROWSINESS DETECTION</a:t>
            </a:r>
          </a:p>
        </p:txBody>
      </p:sp>
      <p:sp>
        <p:nvSpPr>
          <p:cNvPr id="4" name="TextBox 3">
            <a:extLst>
              <a:ext uri="{FF2B5EF4-FFF2-40B4-BE49-F238E27FC236}">
                <a16:creationId xmlns:a16="http://schemas.microsoft.com/office/drawing/2014/main" id="{288FA922-2CBE-FB1A-06CE-D29EF3C91802}"/>
              </a:ext>
            </a:extLst>
          </p:cNvPr>
          <p:cNvSpPr txBox="1"/>
          <p:nvPr/>
        </p:nvSpPr>
        <p:spPr>
          <a:xfrm>
            <a:off x="8990532" y="3427651"/>
            <a:ext cx="34494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F2D29"/>
                </a:solidFill>
              </a:rPr>
              <a:t>KIRAN PARASA    </a:t>
            </a:r>
            <a:endParaRPr lang="en-US">
              <a:solidFill>
                <a:srgbClr val="1F2D29"/>
              </a:solidFill>
            </a:endParaRPr>
          </a:p>
          <a:p>
            <a:r>
              <a:rPr lang="en-US" dirty="0">
                <a:solidFill>
                  <a:srgbClr val="1F2D29"/>
                </a:solidFill>
              </a:rPr>
              <a:t>VISHAL KANAKAM   </a:t>
            </a:r>
            <a:endParaRPr lang="en-US" dirty="0">
              <a:solidFill>
                <a:srgbClr val="1F2D29"/>
              </a:solidFill>
              <a:cs typeface="Arial"/>
            </a:endParaRPr>
          </a:p>
          <a:p>
            <a:r>
              <a:rPr lang="en-US" dirty="0">
                <a:solidFill>
                  <a:srgbClr val="1F2D29"/>
                </a:solidFill>
              </a:rPr>
              <a:t>AMRITANSHU VIVEK   </a:t>
            </a:r>
            <a:endParaRPr lang="en-US" dirty="0">
              <a:solidFill>
                <a:srgbClr val="1F2D29"/>
              </a:solidFill>
              <a:cs typeface="Arial"/>
            </a:endParaRPr>
          </a:p>
          <a:p>
            <a:r>
              <a:rPr lang="en-US" dirty="0">
                <a:solidFill>
                  <a:srgbClr val="1F2D29"/>
                </a:solidFill>
              </a:rPr>
              <a:t>HANUMANTH YADAV D    </a:t>
            </a:r>
          </a:p>
          <a:p>
            <a:r>
              <a:rPr lang="en-US" dirty="0">
                <a:solidFill>
                  <a:srgbClr val="1F2D29"/>
                </a:solidFill>
              </a:rPr>
              <a:t>HANUMANTHAGOUDA S D     </a:t>
            </a:r>
            <a:endParaRPr lang="en-US" dirty="0">
              <a:solidFill>
                <a:srgbClr val="1F2D29"/>
              </a:solidFill>
              <a:cs typeface="Arial" panose="020B0604020202020204"/>
            </a:endParaRPr>
          </a:p>
          <a:p>
            <a:r>
              <a:rPr lang="en-US" dirty="0">
                <a:solidFill>
                  <a:srgbClr val="1F2D29"/>
                </a:solidFill>
              </a:rPr>
              <a:t>FEDRIK  SABU</a:t>
            </a:r>
            <a:endParaRPr lang="en-US" dirty="0">
              <a:solidFill>
                <a:srgbClr val="1F2D29"/>
              </a:solidFill>
              <a:cs typeface="Arial"/>
            </a:endParaRPr>
          </a:p>
        </p:txBody>
      </p:sp>
      <p:sp>
        <p:nvSpPr>
          <p:cNvPr id="5" name="TextBox 4">
            <a:extLst>
              <a:ext uri="{FF2B5EF4-FFF2-40B4-BE49-F238E27FC236}">
                <a16:creationId xmlns:a16="http://schemas.microsoft.com/office/drawing/2014/main" id="{C82E23C3-F1DA-D7A4-EDB9-6A114BCF0E20}"/>
              </a:ext>
            </a:extLst>
          </p:cNvPr>
          <p:cNvSpPr txBox="1"/>
          <p:nvPr/>
        </p:nvSpPr>
        <p:spPr>
          <a:xfrm>
            <a:off x="9218304" y="752514"/>
            <a:ext cx="28407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1F2D29"/>
                </a:solidFill>
                <a:cs typeface="Arial"/>
              </a:rPr>
              <a:t>GROUP</a:t>
            </a:r>
            <a:r>
              <a:rPr lang="en-US" sz="4000" dirty="0">
                <a:solidFill>
                  <a:srgbClr val="1F2D29"/>
                </a:solidFill>
                <a:cs typeface="Arial"/>
              </a:rPr>
              <a:t>   </a:t>
            </a:r>
            <a:r>
              <a:rPr lang="en-US" sz="4000" b="1" dirty="0">
                <a:solidFill>
                  <a:srgbClr val="1F2D29"/>
                </a:solidFill>
                <a:cs typeface="Arial"/>
              </a:rPr>
              <a:t>8</a:t>
            </a:r>
            <a:endParaRPr lang="en-US" sz="8800" b="1">
              <a:solidFill>
                <a:srgbClr val="1F2D29"/>
              </a:solidFill>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522C-17FA-5E2D-DB99-437808D8803F}"/>
              </a:ext>
            </a:extLst>
          </p:cNvPr>
          <p:cNvSpPr>
            <a:spLocks noGrp="1"/>
          </p:cNvSpPr>
          <p:nvPr>
            <p:ph type="title"/>
          </p:nvPr>
        </p:nvSpPr>
        <p:spPr/>
        <p:txBody>
          <a:bodyPr/>
          <a:lstStyle/>
          <a:p>
            <a:r>
              <a:rPr lang="en-US" dirty="0">
                <a:cs typeface="Arial"/>
              </a:rPr>
              <a:t>RESULTS – ACCURACY </a:t>
            </a:r>
            <a:endParaRPr lang="en-US" dirty="0"/>
          </a:p>
        </p:txBody>
      </p:sp>
      <p:pic>
        <p:nvPicPr>
          <p:cNvPr id="4" name="Content Placeholder 3">
            <a:extLst>
              <a:ext uri="{FF2B5EF4-FFF2-40B4-BE49-F238E27FC236}">
                <a16:creationId xmlns:a16="http://schemas.microsoft.com/office/drawing/2014/main" id="{F7208F48-6EB1-7C2B-D8D1-117D4F7AAEB3}"/>
              </a:ext>
            </a:extLst>
          </p:cNvPr>
          <p:cNvPicPr>
            <a:picLocks noGrp="1" noChangeAspect="1"/>
          </p:cNvPicPr>
          <p:nvPr>
            <p:ph idx="1"/>
          </p:nvPr>
        </p:nvPicPr>
        <p:blipFill>
          <a:blip r:embed="rId2"/>
          <a:stretch>
            <a:fillRect/>
          </a:stretch>
        </p:blipFill>
        <p:spPr>
          <a:xfrm>
            <a:off x="2118452" y="2038454"/>
            <a:ext cx="7955480" cy="4538534"/>
          </a:xfrm>
        </p:spPr>
      </p:pic>
    </p:spTree>
    <p:extLst>
      <p:ext uri="{BB962C8B-B14F-4D97-AF65-F5344CB8AC3E}">
        <p14:creationId xmlns:p14="http://schemas.microsoft.com/office/powerpoint/2010/main" val="70714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522C-17FA-5E2D-DB99-437808D8803F}"/>
              </a:ext>
            </a:extLst>
          </p:cNvPr>
          <p:cNvSpPr>
            <a:spLocks noGrp="1"/>
          </p:cNvSpPr>
          <p:nvPr>
            <p:ph type="title"/>
          </p:nvPr>
        </p:nvSpPr>
        <p:spPr/>
        <p:txBody>
          <a:bodyPr/>
          <a:lstStyle/>
          <a:p>
            <a:r>
              <a:rPr lang="en-US" dirty="0">
                <a:cs typeface="Arial"/>
              </a:rPr>
              <a:t>RESULTS – LOSS FUNCTION </a:t>
            </a:r>
            <a:endParaRPr lang="en-US" dirty="0"/>
          </a:p>
        </p:txBody>
      </p:sp>
      <p:pic>
        <p:nvPicPr>
          <p:cNvPr id="4" name="Content Placeholder 3" descr="A graph with blue and orange lines&#10;&#10;Description automatically generated">
            <a:extLst>
              <a:ext uri="{FF2B5EF4-FFF2-40B4-BE49-F238E27FC236}">
                <a16:creationId xmlns:a16="http://schemas.microsoft.com/office/drawing/2014/main" id="{441BBCFD-878C-3493-2DFC-12D940D7D045}"/>
              </a:ext>
            </a:extLst>
          </p:cNvPr>
          <p:cNvPicPr>
            <a:picLocks noGrp="1" noChangeAspect="1"/>
          </p:cNvPicPr>
          <p:nvPr>
            <p:ph idx="1"/>
          </p:nvPr>
        </p:nvPicPr>
        <p:blipFill>
          <a:blip r:embed="rId2"/>
          <a:stretch>
            <a:fillRect/>
          </a:stretch>
        </p:blipFill>
        <p:spPr>
          <a:xfrm>
            <a:off x="2299686" y="1554512"/>
            <a:ext cx="7969451" cy="5070528"/>
          </a:xfrm>
        </p:spPr>
      </p:pic>
    </p:spTree>
    <p:extLst>
      <p:ext uri="{BB962C8B-B14F-4D97-AF65-F5344CB8AC3E}">
        <p14:creationId xmlns:p14="http://schemas.microsoft.com/office/powerpoint/2010/main" val="14208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522C-17FA-5E2D-DB99-437808D8803F}"/>
              </a:ext>
            </a:extLst>
          </p:cNvPr>
          <p:cNvSpPr>
            <a:spLocks noGrp="1"/>
          </p:cNvSpPr>
          <p:nvPr>
            <p:ph type="title"/>
          </p:nvPr>
        </p:nvSpPr>
        <p:spPr/>
        <p:txBody>
          <a:bodyPr/>
          <a:lstStyle/>
          <a:p>
            <a:r>
              <a:rPr lang="en-US" dirty="0">
                <a:cs typeface="Arial"/>
              </a:rPr>
              <a:t>RESULTS – CONFUSION MATRIX</a:t>
            </a:r>
            <a:endParaRPr lang="en-US" dirty="0"/>
          </a:p>
        </p:txBody>
      </p:sp>
      <p:pic>
        <p:nvPicPr>
          <p:cNvPr id="4" name="Content Placeholder 3" descr="A black and orange squares&#10;&#10;Description automatically generated">
            <a:extLst>
              <a:ext uri="{FF2B5EF4-FFF2-40B4-BE49-F238E27FC236}">
                <a16:creationId xmlns:a16="http://schemas.microsoft.com/office/drawing/2014/main" id="{D0E68728-0B97-7D2B-C462-53A0587C481B}"/>
              </a:ext>
            </a:extLst>
          </p:cNvPr>
          <p:cNvPicPr>
            <a:picLocks noGrp="1" noChangeAspect="1"/>
          </p:cNvPicPr>
          <p:nvPr>
            <p:ph idx="1"/>
          </p:nvPr>
        </p:nvPicPr>
        <p:blipFill>
          <a:blip r:embed="rId2"/>
          <a:stretch>
            <a:fillRect/>
          </a:stretch>
        </p:blipFill>
        <p:spPr>
          <a:xfrm>
            <a:off x="1906907" y="1429118"/>
            <a:ext cx="7795491" cy="5173849"/>
          </a:xfrm>
        </p:spPr>
      </p:pic>
      <p:cxnSp>
        <p:nvCxnSpPr>
          <p:cNvPr id="5" name="Straight Arrow Connector 4">
            <a:extLst>
              <a:ext uri="{FF2B5EF4-FFF2-40B4-BE49-F238E27FC236}">
                <a16:creationId xmlns:a16="http://schemas.microsoft.com/office/drawing/2014/main" id="{BBDE3754-616C-B2C2-1A8E-8A7B5FB55D78}"/>
              </a:ext>
            </a:extLst>
          </p:cNvPr>
          <p:cNvCxnSpPr/>
          <p:nvPr/>
        </p:nvCxnSpPr>
        <p:spPr>
          <a:xfrm>
            <a:off x="4236720" y="5994400"/>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2F3106D-F14A-4A75-F8B8-DF5551BE8286}"/>
              </a:ext>
            </a:extLst>
          </p:cNvPr>
          <p:cNvCxnSpPr/>
          <p:nvPr/>
        </p:nvCxnSpPr>
        <p:spPr>
          <a:xfrm>
            <a:off x="4145280" y="6146800"/>
            <a:ext cx="57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4CCCC3-4EC9-1EB7-9BF4-57514ECAD619}"/>
              </a:ext>
            </a:extLst>
          </p:cNvPr>
          <p:cNvCxnSpPr/>
          <p:nvPr/>
        </p:nvCxnSpPr>
        <p:spPr>
          <a:xfrm>
            <a:off x="4145280" y="6289040"/>
            <a:ext cx="57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7D2581-90F6-6625-F01D-72D1AAF77762}"/>
              </a:ext>
            </a:extLst>
          </p:cNvPr>
          <p:cNvCxnSpPr/>
          <p:nvPr/>
        </p:nvCxnSpPr>
        <p:spPr>
          <a:xfrm>
            <a:off x="4236720" y="6492240"/>
            <a:ext cx="48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DA37731-E8F5-9420-E4C8-B65D95CE3403}"/>
              </a:ext>
            </a:extLst>
          </p:cNvPr>
          <p:cNvSpPr txBox="1"/>
          <p:nvPr/>
        </p:nvSpPr>
        <p:spPr>
          <a:xfrm flipH="1">
            <a:off x="4800597" y="5786874"/>
            <a:ext cx="1163322" cy="830997"/>
          </a:xfrm>
          <a:prstGeom prst="rect">
            <a:avLst/>
          </a:prstGeom>
          <a:noFill/>
        </p:spPr>
        <p:txBody>
          <a:bodyPr wrap="square" rtlCol="0">
            <a:spAutoFit/>
          </a:bodyPr>
          <a:lstStyle/>
          <a:p>
            <a:r>
              <a:rPr lang="en-IN" sz="1200" dirty="0">
                <a:solidFill>
                  <a:schemeClr val="bg2"/>
                </a:solidFill>
              </a:rPr>
              <a:t>Open(0)</a:t>
            </a:r>
          </a:p>
          <a:p>
            <a:r>
              <a:rPr lang="en-IN" sz="1200" dirty="0" err="1">
                <a:solidFill>
                  <a:schemeClr val="bg2"/>
                </a:solidFill>
              </a:rPr>
              <a:t>No_yawn</a:t>
            </a:r>
            <a:r>
              <a:rPr lang="en-IN" sz="1200" dirty="0">
                <a:solidFill>
                  <a:schemeClr val="bg2"/>
                </a:solidFill>
              </a:rPr>
              <a:t>(1)</a:t>
            </a:r>
          </a:p>
          <a:p>
            <a:r>
              <a:rPr lang="en-IN" sz="1200" dirty="0">
                <a:solidFill>
                  <a:schemeClr val="bg2"/>
                </a:solidFill>
              </a:rPr>
              <a:t>Yawn(2)</a:t>
            </a:r>
          </a:p>
          <a:p>
            <a:r>
              <a:rPr lang="en-IN" sz="1200" dirty="0">
                <a:solidFill>
                  <a:schemeClr val="bg2"/>
                </a:solidFill>
              </a:rPr>
              <a:t>Closed(3)</a:t>
            </a:r>
          </a:p>
        </p:txBody>
      </p:sp>
    </p:spTree>
    <p:extLst>
      <p:ext uri="{BB962C8B-B14F-4D97-AF65-F5344CB8AC3E}">
        <p14:creationId xmlns:p14="http://schemas.microsoft.com/office/powerpoint/2010/main" val="289970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522C-17FA-5E2D-DB99-437808D8803F}"/>
              </a:ext>
            </a:extLst>
          </p:cNvPr>
          <p:cNvSpPr>
            <a:spLocks noGrp="1"/>
          </p:cNvSpPr>
          <p:nvPr>
            <p:ph type="title"/>
          </p:nvPr>
        </p:nvSpPr>
        <p:spPr/>
        <p:txBody>
          <a:bodyPr/>
          <a:lstStyle/>
          <a:p>
            <a:r>
              <a:rPr lang="en-US" dirty="0">
                <a:cs typeface="Arial"/>
              </a:rPr>
              <a:t>RESULTS – MODEL PERFORMANCE</a:t>
            </a:r>
            <a:endParaRPr lang="en-US" dirty="0"/>
          </a:p>
        </p:txBody>
      </p:sp>
      <p:sp>
        <p:nvSpPr>
          <p:cNvPr id="8" name="TextBox 7">
            <a:extLst>
              <a:ext uri="{FF2B5EF4-FFF2-40B4-BE49-F238E27FC236}">
                <a16:creationId xmlns:a16="http://schemas.microsoft.com/office/drawing/2014/main" id="{5CC88119-F328-E97C-6E48-8590F9AECDBC}"/>
              </a:ext>
            </a:extLst>
          </p:cNvPr>
          <p:cNvSpPr txBox="1"/>
          <p:nvPr/>
        </p:nvSpPr>
        <p:spPr>
          <a:xfrm>
            <a:off x="1897536" y="5770060"/>
            <a:ext cx="45695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Model  Accuracy =  </a:t>
            </a:r>
            <a:r>
              <a:rPr lang="en-US" dirty="0">
                <a:ea typeface="+mn-lt"/>
                <a:cs typeface="+mn-lt"/>
              </a:rPr>
              <a:t>0.9653579676674365</a:t>
            </a:r>
          </a:p>
          <a:p>
            <a:r>
              <a:rPr lang="en-US" dirty="0">
                <a:cs typeface="Arial" panose="020B0604020202020204"/>
              </a:rPr>
              <a:t>Model </a:t>
            </a:r>
            <a:r>
              <a:rPr lang="en-US" dirty="0">
                <a:ea typeface="+mn-lt"/>
                <a:cs typeface="+mn-lt"/>
              </a:rPr>
              <a:t>Loss         = 0.12754833698272705</a:t>
            </a:r>
            <a:endParaRPr lang="en-US" dirty="0">
              <a:cs typeface="Arial" panose="020B0604020202020204"/>
            </a:endParaRPr>
          </a:p>
        </p:txBody>
      </p:sp>
      <p:pic>
        <p:nvPicPr>
          <p:cNvPr id="5" name="Content Placeholder 4" descr="A table with text on it&#10;&#10;Description automatically generated">
            <a:extLst>
              <a:ext uri="{FF2B5EF4-FFF2-40B4-BE49-F238E27FC236}">
                <a16:creationId xmlns:a16="http://schemas.microsoft.com/office/drawing/2014/main" id="{007F0BDB-D30C-610B-B6DE-BCD1545128D1}"/>
              </a:ext>
            </a:extLst>
          </p:cNvPr>
          <p:cNvPicPr>
            <a:picLocks noGrp="1" noChangeAspect="1"/>
          </p:cNvPicPr>
          <p:nvPr>
            <p:ph idx="1"/>
          </p:nvPr>
        </p:nvPicPr>
        <p:blipFill>
          <a:blip r:embed="rId2"/>
          <a:stretch>
            <a:fillRect/>
          </a:stretch>
        </p:blipFill>
        <p:spPr>
          <a:xfrm>
            <a:off x="1376615" y="1880985"/>
            <a:ext cx="9544372" cy="33135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616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CC60-283D-4716-900F-83916831FE97}"/>
              </a:ext>
            </a:extLst>
          </p:cNvPr>
          <p:cNvSpPr>
            <a:spLocks noGrp="1"/>
          </p:cNvSpPr>
          <p:nvPr>
            <p:ph type="title"/>
          </p:nvPr>
        </p:nvSpPr>
        <p:spPr/>
        <p:txBody>
          <a:bodyPr/>
          <a:lstStyle/>
          <a:p>
            <a:r>
              <a:rPr lang="en-US" dirty="0">
                <a:cs typeface="Arial"/>
              </a:rPr>
              <a:t>APPLICATIONS</a:t>
            </a:r>
            <a:endParaRPr lang="en-US" dirty="0"/>
          </a:p>
        </p:txBody>
      </p:sp>
      <p:sp>
        <p:nvSpPr>
          <p:cNvPr id="3" name="Content Placeholder 2">
            <a:extLst>
              <a:ext uri="{FF2B5EF4-FFF2-40B4-BE49-F238E27FC236}">
                <a16:creationId xmlns:a16="http://schemas.microsoft.com/office/drawing/2014/main" id="{3014CF5A-AD1C-DEC2-47E9-C9B2B7238CE9}"/>
              </a:ext>
            </a:extLst>
          </p:cNvPr>
          <p:cNvSpPr>
            <a:spLocks noGrp="1"/>
          </p:cNvSpPr>
          <p:nvPr>
            <p:ph idx="1"/>
          </p:nvPr>
        </p:nvSpPr>
        <p:spPr/>
        <p:txBody>
          <a:bodyPr/>
          <a:lstStyle/>
          <a:p>
            <a:pPr marL="344170" indent="-344170"/>
            <a:r>
              <a:rPr lang="en-US" b="1" dirty="0">
                <a:ea typeface="+mn-lt"/>
                <a:cs typeface="+mn-lt"/>
              </a:rPr>
              <a:t>Primary:</a:t>
            </a:r>
            <a:endParaRPr lang="en-US" dirty="0">
              <a:cs typeface="Arial" panose="020B0604020202020204"/>
            </a:endParaRPr>
          </a:p>
          <a:p>
            <a:pPr marL="795020" lvl="1" indent="-337820"/>
            <a:r>
              <a:rPr lang="en-US" dirty="0">
                <a:ea typeface="+mn-lt"/>
                <a:cs typeface="+mn-lt"/>
              </a:rPr>
              <a:t>Driver safety in automobiles.</a:t>
            </a:r>
            <a:endParaRPr lang="en-US" dirty="0"/>
          </a:p>
          <a:p>
            <a:pPr marL="344170" indent="-344170"/>
            <a:r>
              <a:rPr lang="en-US" b="1" dirty="0">
                <a:ea typeface="+mn-lt"/>
                <a:cs typeface="+mn-lt"/>
              </a:rPr>
              <a:t>Secondary:</a:t>
            </a:r>
            <a:endParaRPr lang="en-US" dirty="0"/>
          </a:p>
          <a:p>
            <a:pPr marL="795020" lvl="1" indent="-337820"/>
            <a:r>
              <a:rPr lang="en-US" dirty="0">
                <a:ea typeface="+mn-lt"/>
                <a:cs typeface="+mn-lt"/>
              </a:rPr>
              <a:t>Monitoring in other fields (e.g., pilots, heavy machinery operators).</a:t>
            </a:r>
            <a:endParaRPr lang="en-US" dirty="0"/>
          </a:p>
          <a:p>
            <a:pPr marL="344170" indent="-344170"/>
            <a:r>
              <a:rPr lang="en-US" b="1" dirty="0">
                <a:ea typeface="+mn-lt"/>
                <a:cs typeface="+mn-lt"/>
              </a:rPr>
              <a:t>Future Scope:</a:t>
            </a:r>
            <a:endParaRPr lang="en-US" dirty="0"/>
          </a:p>
          <a:p>
            <a:pPr marL="795020" lvl="1" indent="-337820"/>
            <a:r>
              <a:rPr lang="en-US" dirty="0">
                <a:ea typeface="+mn-lt"/>
                <a:cs typeface="+mn-lt"/>
              </a:rPr>
              <a:t>Integration with IoT devices, multi-modal systems (heart rate + eye tracking).</a:t>
            </a:r>
            <a:endParaRPr lang="en-US" dirty="0"/>
          </a:p>
          <a:p>
            <a:pPr marL="344170" indent="-344170"/>
            <a:endParaRPr lang="en-US" dirty="0">
              <a:cs typeface="Arial"/>
            </a:endParaRPr>
          </a:p>
        </p:txBody>
      </p:sp>
    </p:spTree>
    <p:extLst>
      <p:ext uri="{BB962C8B-B14F-4D97-AF65-F5344CB8AC3E}">
        <p14:creationId xmlns:p14="http://schemas.microsoft.com/office/powerpoint/2010/main" val="105089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BF77-C95C-27B2-F39F-98B59C00C922}"/>
              </a:ext>
            </a:extLst>
          </p:cNvPr>
          <p:cNvSpPr>
            <a:spLocks noGrp="1"/>
          </p:cNvSpPr>
          <p:nvPr>
            <p:ph type="title"/>
          </p:nvPr>
        </p:nvSpPr>
        <p:spPr/>
        <p:txBody>
          <a:bodyPr/>
          <a:lstStyle/>
          <a:p>
            <a:r>
              <a:rPr lang="en-US" dirty="0">
                <a:cs typeface="Arial"/>
              </a:rPr>
              <a:t>EXTRA MODELS</a:t>
            </a:r>
            <a:endParaRPr lang="en-US" dirty="0"/>
          </a:p>
        </p:txBody>
      </p:sp>
      <p:sp>
        <p:nvSpPr>
          <p:cNvPr id="3" name="Content Placeholder 2">
            <a:extLst>
              <a:ext uri="{FF2B5EF4-FFF2-40B4-BE49-F238E27FC236}">
                <a16:creationId xmlns:a16="http://schemas.microsoft.com/office/drawing/2014/main" id="{48CA64C0-3CEF-69D5-7F3D-45519FE50174}"/>
              </a:ext>
            </a:extLst>
          </p:cNvPr>
          <p:cNvSpPr>
            <a:spLocks noGrp="1"/>
          </p:cNvSpPr>
          <p:nvPr>
            <p:ph idx="1"/>
          </p:nvPr>
        </p:nvSpPr>
        <p:spPr/>
        <p:txBody>
          <a:bodyPr/>
          <a:lstStyle/>
          <a:p>
            <a:pPr marL="344170" indent="-344170"/>
            <a:r>
              <a:rPr lang="en-US" dirty="0">
                <a:cs typeface="Arial"/>
              </a:rPr>
              <a:t>Based on the same methodology and dataset two separate models were made to detect eyes states and yawning.</a:t>
            </a:r>
          </a:p>
        </p:txBody>
      </p:sp>
    </p:spTree>
    <p:extLst>
      <p:ext uri="{BB962C8B-B14F-4D97-AF65-F5344CB8AC3E}">
        <p14:creationId xmlns:p14="http://schemas.microsoft.com/office/powerpoint/2010/main" val="330347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1AE1-5E88-A431-5F65-7289385FAB52}"/>
              </a:ext>
            </a:extLst>
          </p:cNvPr>
          <p:cNvSpPr>
            <a:spLocks noGrp="1"/>
          </p:cNvSpPr>
          <p:nvPr>
            <p:ph type="title"/>
          </p:nvPr>
        </p:nvSpPr>
        <p:spPr/>
        <p:txBody>
          <a:bodyPr/>
          <a:lstStyle/>
          <a:p>
            <a:r>
              <a:rPr lang="en-US" dirty="0">
                <a:cs typeface="Arial"/>
              </a:rPr>
              <a:t>CONCLUSIONS</a:t>
            </a:r>
            <a:endParaRPr lang="en-US" dirty="0"/>
          </a:p>
        </p:txBody>
      </p:sp>
      <p:sp>
        <p:nvSpPr>
          <p:cNvPr id="3" name="Content Placeholder 2">
            <a:extLst>
              <a:ext uri="{FF2B5EF4-FFF2-40B4-BE49-F238E27FC236}">
                <a16:creationId xmlns:a16="http://schemas.microsoft.com/office/drawing/2014/main" id="{E903F37C-6C13-F8E0-8EEB-57AEE27F0D87}"/>
              </a:ext>
            </a:extLst>
          </p:cNvPr>
          <p:cNvSpPr>
            <a:spLocks noGrp="1"/>
          </p:cNvSpPr>
          <p:nvPr>
            <p:ph idx="1"/>
          </p:nvPr>
        </p:nvSpPr>
        <p:spPr/>
        <p:txBody>
          <a:bodyPr/>
          <a:lstStyle/>
          <a:p>
            <a:pPr marL="344170" indent="-344170"/>
            <a:r>
              <a:rPr lang="en-US" b="1" dirty="0">
                <a:ea typeface="+mn-lt"/>
                <a:cs typeface="+mn-lt"/>
              </a:rPr>
              <a:t>Summary:</a:t>
            </a:r>
            <a:endParaRPr lang="en-US" dirty="0">
              <a:cs typeface="Arial" panose="020B0604020202020204"/>
            </a:endParaRPr>
          </a:p>
          <a:p>
            <a:pPr marL="795020" lvl="1" indent="-337820"/>
            <a:r>
              <a:rPr lang="en-US" dirty="0">
                <a:ea typeface="+mn-lt"/>
                <a:cs typeface="+mn-lt"/>
              </a:rPr>
              <a:t>Achieved a real-time drowsiness detection system with significant accuracy.</a:t>
            </a:r>
            <a:endParaRPr lang="en-US" dirty="0"/>
          </a:p>
          <a:p>
            <a:pPr marL="795020" lvl="1" indent="-337820"/>
            <a:r>
              <a:rPr lang="en-US" dirty="0">
                <a:ea typeface="+mn-lt"/>
                <a:cs typeface="+mn-lt"/>
              </a:rPr>
              <a:t>Enhanced driver safety using machine learning.</a:t>
            </a:r>
            <a:endParaRPr lang="en-US" dirty="0"/>
          </a:p>
          <a:p>
            <a:pPr marL="344170" indent="-344170"/>
            <a:r>
              <a:rPr lang="en-US" b="1" dirty="0">
                <a:ea typeface="+mn-lt"/>
                <a:cs typeface="+mn-lt"/>
              </a:rPr>
              <a:t>Future Work:</a:t>
            </a:r>
            <a:endParaRPr lang="en-US" dirty="0"/>
          </a:p>
          <a:p>
            <a:pPr marL="795020" lvl="1" indent="-337820"/>
            <a:r>
              <a:rPr lang="en-US" dirty="0">
                <a:ea typeface="+mn-lt"/>
                <a:cs typeface="+mn-lt"/>
              </a:rPr>
              <a:t>Improve robustness in diverse conditions.</a:t>
            </a:r>
            <a:endParaRPr lang="en-US" dirty="0"/>
          </a:p>
          <a:p>
            <a:pPr marL="795020" lvl="1" indent="-337820"/>
            <a:r>
              <a:rPr lang="en-US" dirty="0">
                <a:cs typeface="Arial"/>
              </a:rPr>
              <a:t>Reduce the computational cost and increase the accuracy.</a:t>
            </a:r>
          </a:p>
          <a:p>
            <a:pPr marL="344170" indent="-344170"/>
            <a:endParaRPr lang="en-US" dirty="0">
              <a:cs typeface="Arial"/>
            </a:endParaRPr>
          </a:p>
        </p:txBody>
      </p:sp>
    </p:spTree>
    <p:extLst>
      <p:ext uri="{BB962C8B-B14F-4D97-AF65-F5344CB8AC3E}">
        <p14:creationId xmlns:p14="http://schemas.microsoft.com/office/powerpoint/2010/main" val="202760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1FA7-FB7A-828B-AF09-999159E7400A}"/>
              </a:ext>
            </a:extLst>
          </p:cNvPr>
          <p:cNvSpPr>
            <a:spLocks noGrp="1"/>
          </p:cNvSpPr>
          <p:nvPr>
            <p:ph type="title"/>
          </p:nvPr>
        </p:nvSpPr>
        <p:spPr/>
        <p:txBody>
          <a:bodyPr/>
          <a:lstStyle/>
          <a:p>
            <a:r>
              <a:rPr lang="en-US" dirty="0">
                <a:cs typeface="Arial"/>
              </a:rPr>
              <a:t>ACKNOWLEDGEMENTS</a:t>
            </a:r>
            <a:endParaRPr lang="en-US" dirty="0"/>
          </a:p>
        </p:txBody>
      </p:sp>
      <p:sp>
        <p:nvSpPr>
          <p:cNvPr id="3" name="Content Placeholder 2">
            <a:extLst>
              <a:ext uri="{FF2B5EF4-FFF2-40B4-BE49-F238E27FC236}">
                <a16:creationId xmlns:a16="http://schemas.microsoft.com/office/drawing/2014/main" id="{2CD26EBF-0D0F-4B94-288F-7666F402FDE1}"/>
              </a:ext>
            </a:extLst>
          </p:cNvPr>
          <p:cNvSpPr>
            <a:spLocks noGrp="1"/>
          </p:cNvSpPr>
          <p:nvPr>
            <p:ph idx="1"/>
          </p:nvPr>
        </p:nvSpPr>
        <p:spPr/>
        <p:txBody>
          <a:bodyPr/>
          <a:lstStyle/>
          <a:p>
            <a:pPr marL="344170" indent="-344170"/>
            <a:r>
              <a:rPr lang="en-US" b="1" dirty="0">
                <a:ea typeface="+mn-lt"/>
                <a:cs typeface="+mn-lt"/>
              </a:rPr>
              <a:t>Mentors and Guides:</a:t>
            </a:r>
            <a:endParaRPr lang="en-US" dirty="0">
              <a:cs typeface="Arial" panose="020B0604020202020204"/>
            </a:endParaRPr>
          </a:p>
          <a:p>
            <a:pPr marL="795020" lvl="1" indent="-337820"/>
            <a:r>
              <a:rPr lang="en-US" dirty="0">
                <a:cs typeface="Arial" panose="020B0604020202020204"/>
              </a:rPr>
              <a:t>Prof. Dr. Shashi Kumar Ganeshan, Divij Tirthankar Ghose and </a:t>
            </a:r>
            <a:r>
              <a:rPr lang="en-US" dirty="0" err="1">
                <a:cs typeface="Arial" panose="020B0604020202020204"/>
              </a:rPr>
              <a:t>Thivin</a:t>
            </a:r>
            <a:r>
              <a:rPr lang="en-US" dirty="0">
                <a:cs typeface="Arial"/>
              </a:rPr>
              <a:t> Anandh</a:t>
            </a:r>
          </a:p>
          <a:p>
            <a:pPr marL="344170" indent="-344170"/>
            <a:r>
              <a:rPr lang="en-US" b="1" dirty="0">
                <a:ea typeface="+mn-lt"/>
                <a:cs typeface="+mn-lt"/>
              </a:rPr>
              <a:t>Organizations:</a:t>
            </a:r>
            <a:endParaRPr lang="en-US" dirty="0"/>
          </a:p>
          <a:p>
            <a:pPr marL="795020" lvl="1" indent="-337820"/>
            <a:r>
              <a:rPr lang="en-US" dirty="0">
                <a:ea typeface="+mn-lt"/>
                <a:cs typeface="+mn-lt"/>
              </a:rPr>
              <a:t>CCE, IISc Bangalore.</a:t>
            </a:r>
            <a:endParaRPr lang="en-US" dirty="0"/>
          </a:p>
          <a:p>
            <a:pPr marL="344170" indent="-344170"/>
            <a:endParaRPr lang="en-US" dirty="0">
              <a:cs typeface="Arial"/>
            </a:endParaRPr>
          </a:p>
        </p:txBody>
      </p:sp>
    </p:spTree>
    <p:extLst>
      <p:ext uri="{BB962C8B-B14F-4D97-AF65-F5344CB8AC3E}">
        <p14:creationId xmlns:p14="http://schemas.microsoft.com/office/powerpoint/2010/main" val="328361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3B163-051D-CB36-D424-939E43ADF388}"/>
              </a:ext>
            </a:extLst>
          </p:cNvPr>
          <p:cNvSpPr>
            <a:spLocks noGrp="1"/>
          </p:cNvSpPr>
          <p:nvPr>
            <p:ph idx="4294967295"/>
          </p:nvPr>
        </p:nvSpPr>
        <p:spPr>
          <a:xfrm>
            <a:off x="4395788" y="2052638"/>
            <a:ext cx="7796212" cy="3997325"/>
          </a:xfrm>
        </p:spPr>
        <p:txBody>
          <a:bodyPr>
            <a:normAutofit/>
          </a:bodyPr>
          <a:lstStyle/>
          <a:p>
            <a:pPr marL="0" indent="0">
              <a:buNone/>
            </a:pPr>
            <a:r>
              <a:rPr lang="en-US" sz="8800" dirty="0">
                <a:cs typeface="Arial"/>
              </a:rPr>
              <a:t>THANK YOU</a:t>
            </a:r>
            <a:endParaRPr lang="en-US"/>
          </a:p>
        </p:txBody>
      </p:sp>
    </p:spTree>
    <p:extLst>
      <p:ext uri="{BB962C8B-B14F-4D97-AF65-F5344CB8AC3E}">
        <p14:creationId xmlns:p14="http://schemas.microsoft.com/office/powerpoint/2010/main" val="91730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3ABD-DA82-58CC-8C28-82210320F686}"/>
              </a:ext>
            </a:extLst>
          </p:cNvPr>
          <p:cNvSpPr>
            <a:spLocks noGrp="1"/>
          </p:cNvSpPr>
          <p:nvPr>
            <p:ph type="title"/>
          </p:nvPr>
        </p:nvSpPr>
        <p:spPr/>
        <p:txBody>
          <a:bodyPr/>
          <a:lstStyle/>
          <a:p>
            <a:r>
              <a:rPr lang="en-US" dirty="0">
                <a:cs typeface="Arial"/>
              </a:rPr>
              <a:t>ABSTRACT</a:t>
            </a:r>
            <a:endParaRPr lang="en-US" dirty="0"/>
          </a:p>
        </p:txBody>
      </p:sp>
      <p:sp>
        <p:nvSpPr>
          <p:cNvPr id="3" name="Content Placeholder 2">
            <a:extLst>
              <a:ext uri="{FF2B5EF4-FFF2-40B4-BE49-F238E27FC236}">
                <a16:creationId xmlns:a16="http://schemas.microsoft.com/office/drawing/2014/main" id="{99DE42A4-D5E5-FBF8-3467-E4206A64E96E}"/>
              </a:ext>
            </a:extLst>
          </p:cNvPr>
          <p:cNvSpPr>
            <a:spLocks noGrp="1"/>
          </p:cNvSpPr>
          <p:nvPr>
            <p:ph idx="1"/>
          </p:nvPr>
        </p:nvSpPr>
        <p:spPr/>
        <p:txBody>
          <a:bodyPr/>
          <a:lstStyle/>
          <a:p>
            <a:pPr marL="344170" indent="-344170"/>
            <a:r>
              <a:rPr lang="en-US" dirty="0">
                <a:cs typeface="Arial"/>
              </a:rPr>
              <a:t>About 40 percent of road accidents in India are caused by drowsiness of drivers. It is much high time now to bring upon some technology to mitigate the number of accidents caused by drowsiness. One such method is proposed here.</a:t>
            </a:r>
          </a:p>
          <a:p>
            <a:pPr marL="344170" indent="-344170"/>
            <a:r>
              <a:rPr lang="en-US" dirty="0">
                <a:cs typeface="Arial"/>
              </a:rPr>
              <a:t>This project discusses on how detect eyes and yawning and alert the driver whether he is drowsy or not. The goal is to develop an AI-powered system that identifies driver states like "Open Eyes," "Closed Eyes," "Yawning," or "No Yawning," enabling real-time detection and prevention of potential hazards</a:t>
            </a:r>
          </a:p>
        </p:txBody>
      </p:sp>
    </p:spTree>
    <p:extLst>
      <p:ext uri="{BB962C8B-B14F-4D97-AF65-F5344CB8AC3E}">
        <p14:creationId xmlns:p14="http://schemas.microsoft.com/office/powerpoint/2010/main" val="241464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2E33-8B91-2B20-741C-8646F640FB6C}"/>
              </a:ext>
            </a:extLst>
          </p:cNvPr>
          <p:cNvSpPr>
            <a:spLocks noGrp="1"/>
          </p:cNvSpPr>
          <p:nvPr>
            <p:ph type="title"/>
          </p:nvPr>
        </p:nvSpPr>
        <p:spPr/>
        <p:txBody>
          <a:bodyPr/>
          <a:lstStyle/>
          <a:p>
            <a:r>
              <a:rPr lang="en-US" dirty="0">
                <a:cs typeface="Arial"/>
              </a:rPr>
              <a:t>DATASET</a:t>
            </a:r>
            <a:endParaRPr lang="en-US" dirty="0"/>
          </a:p>
        </p:txBody>
      </p:sp>
      <p:sp>
        <p:nvSpPr>
          <p:cNvPr id="3" name="Content Placeholder 2">
            <a:extLst>
              <a:ext uri="{FF2B5EF4-FFF2-40B4-BE49-F238E27FC236}">
                <a16:creationId xmlns:a16="http://schemas.microsoft.com/office/drawing/2014/main" id="{2E6BDB9B-66FC-C17E-80B7-24C8CEE3B3D7}"/>
              </a:ext>
            </a:extLst>
          </p:cNvPr>
          <p:cNvSpPr>
            <a:spLocks noGrp="1"/>
          </p:cNvSpPr>
          <p:nvPr>
            <p:ph idx="1"/>
          </p:nvPr>
        </p:nvSpPr>
        <p:spPr>
          <a:xfrm>
            <a:off x="2773599" y="2052116"/>
            <a:ext cx="7993185" cy="3997828"/>
          </a:xfrm>
        </p:spPr>
        <p:txBody>
          <a:bodyPr>
            <a:normAutofit fontScale="92500"/>
          </a:bodyPr>
          <a:lstStyle/>
          <a:p>
            <a:pPr marL="344170" indent="-344170">
              <a:buNone/>
            </a:pPr>
            <a:r>
              <a:rPr lang="en-US" sz="2200" dirty="0">
                <a:cs typeface="Arial"/>
              </a:rPr>
              <a:t>●Dataset Source:</a:t>
            </a:r>
            <a:endParaRPr lang="en-US" dirty="0"/>
          </a:p>
          <a:p>
            <a:pPr marL="344170" indent="-344170">
              <a:buChar char="Ø"/>
            </a:pPr>
            <a:r>
              <a:rPr lang="en-US" sz="2200" dirty="0">
                <a:cs typeface="Arial"/>
              </a:rPr>
              <a:t>Repository: </a:t>
            </a:r>
            <a:r>
              <a:rPr lang="en-US" sz="2100" dirty="0">
                <a:cs typeface="Arial"/>
                <a:hlinkClick r:id="rId2">
                  <a:extLst>
                    <a:ext uri="{A12FA001-AC4F-418D-AE19-62706E023703}">
                      <ahyp:hlinkClr xmlns:ahyp="http://schemas.microsoft.com/office/drawing/2018/hyperlinkcolor" val="tx"/>
                    </a:ext>
                  </a:extLst>
                </a:hlinkClick>
              </a:rPr>
              <a:t>https://www.kaggle.com/datasets/serenaraju/yawn-eye-dataset-new</a:t>
            </a:r>
          </a:p>
          <a:p>
            <a:pPr marL="344170" indent="-344170">
              <a:buChar char="Ø"/>
            </a:pPr>
            <a:r>
              <a:rPr lang="en-US" sz="2200" dirty="0">
                <a:cs typeface="Arial"/>
              </a:rPr>
              <a:t>Name: Yawn Eye Dataset (Kaggle)</a:t>
            </a:r>
            <a:endParaRPr lang="en-US" dirty="0">
              <a:cs typeface="Arial" panose="020B0604020202020204"/>
            </a:endParaRPr>
          </a:p>
          <a:p>
            <a:pPr marL="344170" indent="-344170">
              <a:buChar char="Ø"/>
            </a:pPr>
            <a:r>
              <a:rPr lang="en-US" sz="2200" dirty="0">
                <a:cs typeface="Arial"/>
              </a:rPr>
              <a:t>Size: 2,400+ images divided into training and testing datasets.</a:t>
            </a:r>
            <a:endParaRPr lang="en-US" dirty="0">
              <a:cs typeface="Arial" panose="020B0604020202020204"/>
            </a:endParaRPr>
          </a:p>
          <a:p>
            <a:pPr marL="344170" indent="-344170">
              <a:buChar char="Ø"/>
            </a:pPr>
            <a:r>
              <a:rPr lang="en-US" sz="2200" dirty="0">
                <a:cs typeface="Arial"/>
              </a:rPr>
              <a:t>Classes: Open Eyes(0), Closed Eyes(3), Yawning(2), No Yawning(1)</a:t>
            </a:r>
          </a:p>
          <a:p>
            <a:pPr marL="0" indent="0">
              <a:buNone/>
            </a:pPr>
            <a:endParaRPr lang="en-US" dirty="0">
              <a:cs typeface="Arial"/>
            </a:endParaRPr>
          </a:p>
        </p:txBody>
      </p:sp>
    </p:spTree>
    <p:extLst>
      <p:ext uri="{BB962C8B-B14F-4D97-AF65-F5344CB8AC3E}">
        <p14:creationId xmlns:p14="http://schemas.microsoft.com/office/powerpoint/2010/main" val="239831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9945-51B3-1487-5F4D-04D4289859F7}"/>
              </a:ext>
            </a:extLst>
          </p:cNvPr>
          <p:cNvSpPr>
            <a:spLocks noGrp="1"/>
          </p:cNvSpPr>
          <p:nvPr>
            <p:ph type="title"/>
          </p:nvPr>
        </p:nvSpPr>
        <p:spPr/>
        <p:txBody>
          <a:bodyPr/>
          <a:lstStyle/>
          <a:p>
            <a:r>
              <a:rPr lang="en-US" dirty="0">
                <a:cs typeface="Arial"/>
              </a:rPr>
              <a:t>METHODOLOGY</a:t>
            </a:r>
            <a:endParaRPr lang="en-US" dirty="0"/>
          </a:p>
        </p:txBody>
      </p:sp>
      <p:sp>
        <p:nvSpPr>
          <p:cNvPr id="3" name="Content Placeholder 2">
            <a:extLst>
              <a:ext uri="{FF2B5EF4-FFF2-40B4-BE49-F238E27FC236}">
                <a16:creationId xmlns:a16="http://schemas.microsoft.com/office/drawing/2014/main" id="{BE90356B-AA03-17AE-5F3F-FF9DE265AED1}"/>
              </a:ext>
            </a:extLst>
          </p:cNvPr>
          <p:cNvSpPr>
            <a:spLocks noGrp="1"/>
          </p:cNvSpPr>
          <p:nvPr>
            <p:ph idx="1"/>
          </p:nvPr>
        </p:nvSpPr>
        <p:spPr>
          <a:xfrm>
            <a:off x="2773599" y="1137574"/>
            <a:ext cx="7796540" cy="5691000"/>
          </a:xfrm>
        </p:spPr>
        <p:txBody>
          <a:bodyPr>
            <a:normAutofit/>
          </a:bodyPr>
          <a:lstStyle/>
          <a:p>
            <a:pPr marL="344170" indent="-344170"/>
            <a:r>
              <a:rPr lang="en-US" sz="1800" b="1" dirty="0">
                <a:ea typeface="+mn-lt"/>
                <a:cs typeface="+mn-lt"/>
              </a:rPr>
              <a:t>Import necessary libraries.</a:t>
            </a:r>
            <a:endParaRPr lang="en-US" sz="1800" dirty="0">
              <a:cs typeface="Arial"/>
            </a:endParaRPr>
          </a:p>
          <a:p>
            <a:pPr marL="344170" indent="-344170"/>
            <a:r>
              <a:rPr lang="en-US" sz="1800" b="1" dirty="0">
                <a:ea typeface="+mn-lt"/>
                <a:cs typeface="+mn-lt"/>
              </a:rPr>
              <a:t>Download the dataset.</a:t>
            </a:r>
            <a:endParaRPr lang="en-US" sz="1800" dirty="0">
              <a:cs typeface="Arial"/>
            </a:endParaRPr>
          </a:p>
          <a:p>
            <a:pPr marL="344170" indent="-344170"/>
            <a:r>
              <a:rPr lang="en-US" sz="1800" b="1" dirty="0">
                <a:ea typeface="+mn-lt"/>
                <a:cs typeface="+mn-lt"/>
              </a:rPr>
              <a:t>Preprocess the data:</a:t>
            </a:r>
          </a:p>
          <a:p>
            <a:pPr marL="795020" lvl="1" indent="-337820"/>
            <a:r>
              <a:rPr lang="en-US" dirty="0">
                <a:ea typeface="+mn-lt"/>
                <a:cs typeface="+mn-lt"/>
              </a:rPr>
              <a:t>Resize images to a consistent size.</a:t>
            </a:r>
            <a:endParaRPr lang="en-US" dirty="0">
              <a:cs typeface="Arial"/>
            </a:endParaRPr>
          </a:p>
          <a:p>
            <a:pPr marL="795020" lvl="1" indent="-337820"/>
            <a:r>
              <a:rPr lang="en-US" dirty="0">
                <a:ea typeface="+mn-lt"/>
                <a:cs typeface="+mn-lt"/>
              </a:rPr>
              <a:t>Balanced dataset classes to prevent model bias.</a:t>
            </a:r>
          </a:p>
          <a:p>
            <a:pPr marL="795020" lvl="1" indent="-337820"/>
            <a:r>
              <a:rPr lang="en-US" dirty="0">
                <a:ea typeface="+mn-lt"/>
                <a:cs typeface="+mn-lt"/>
              </a:rPr>
              <a:t>Normalized Image data for efficient training</a:t>
            </a:r>
          </a:p>
          <a:p>
            <a:pPr marL="795020" lvl="1" indent="-337820"/>
            <a:r>
              <a:rPr lang="en-US" dirty="0">
                <a:ea typeface="+mn-lt"/>
                <a:cs typeface="+mn-lt"/>
              </a:rPr>
              <a:t>Augmented data using techniques like horizontal flipping, rotation and zoom.</a:t>
            </a:r>
          </a:p>
          <a:p>
            <a:pPr marL="795020" lvl="1" indent="-337820"/>
            <a:r>
              <a:rPr lang="en-US" dirty="0">
                <a:ea typeface="+mn-lt"/>
                <a:cs typeface="+mn-lt"/>
              </a:rPr>
              <a:t>Split data into training, validation, and testing sets.</a:t>
            </a:r>
          </a:p>
          <a:p>
            <a:pPr marL="342900" indent="-342900"/>
            <a:endParaRPr lang="en-US" dirty="0">
              <a:cs typeface="Arial"/>
            </a:endParaRPr>
          </a:p>
        </p:txBody>
      </p:sp>
    </p:spTree>
    <p:extLst>
      <p:ext uri="{BB962C8B-B14F-4D97-AF65-F5344CB8AC3E}">
        <p14:creationId xmlns:p14="http://schemas.microsoft.com/office/powerpoint/2010/main" val="124996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9945-51B3-1487-5F4D-04D4289859F7}"/>
              </a:ext>
            </a:extLst>
          </p:cNvPr>
          <p:cNvSpPr>
            <a:spLocks noGrp="1"/>
          </p:cNvSpPr>
          <p:nvPr>
            <p:ph type="title"/>
          </p:nvPr>
        </p:nvSpPr>
        <p:spPr/>
        <p:txBody>
          <a:bodyPr/>
          <a:lstStyle/>
          <a:p>
            <a:r>
              <a:rPr lang="en-US" dirty="0">
                <a:cs typeface="Arial"/>
              </a:rPr>
              <a:t>METHODOLOGY</a:t>
            </a:r>
            <a:endParaRPr lang="en-US" dirty="0"/>
          </a:p>
        </p:txBody>
      </p:sp>
      <p:sp>
        <p:nvSpPr>
          <p:cNvPr id="3" name="Content Placeholder 2">
            <a:extLst>
              <a:ext uri="{FF2B5EF4-FFF2-40B4-BE49-F238E27FC236}">
                <a16:creationId xmlns:a16="http://schemas.microsoft.com/office/drawing/2014/main" id="{BE90356B-AA03-17AE-5F3F-FF9DE265AED1}"/>
              </a:ext>
            </a:extLst>
          </p:cNvPr>
          <p:cNvSpPr>
            <a:spLocks noGrp="1"/>
          </p:cNvSpPr>
          <p:nvPr>
            <p:ph idx="1"/>
          </p:nvPr>
        </p:nvSpPr>
        <p:spPr>
          <a:xfrm>
            <a:off x="2773599" y="1137574"/>
            <a:ext cx="7796540" cy="5735823"/>
          </a:xfrm>
        </p:spPr>
        <p:txBody>
          <a:bodyPr>
            <a:normAutofit/>
          </a:bodyPr>
          <a:lstStyle/>
          <a:p>
            <a:pPr marL="344170" indent="-344170"/>
            <a:r>
              <a:rPr lang="en-US" b="1" dirty="0">
                <a:ea typeface="+mn-lt"/>
                <a:cs typeface="+mn-lt"/>
              </a:rPr>
              <a:t>Train the model:</a:t>
            </a:r>
            <a:endParaRPr lang="en-US">
              <a:cs typeface="Arial"/>
            </a:endParaRPr>
          </a:p>
          <a:p>
            <a:pPr marL="795020" lvl="1" indent="-337820"/>
            <a:r>
              <a:rPr lang="en-US" sz="2000" dirty="0">
                <a:ea typeface="+mn-lt"/>
                <a:cs typeface="+mn-lt"/>
              </a:rPr>
              <a:t>Define the CNN model architecture.</a:t>
            </a:r>
            <a:endParaRPr lang="en-US" sz="2000">
              <a:ea typeface="+mn-lt"/>
              <a:cs typeface="+mn-lt"/>
            </a:endParaRPr>
          </a:p>
          <a:p>
            <a:pPr marL="795020" lvl="1" indent="-337820"/>
            <a:r>
              <a:rPr lang="en-US" sz="2000" dirty="0">
                <a:ea typeface="+mn-lt"/>
                <a:cs typeface="+mn-lt"/>
              </a:rPr>
              <a:t>Compile the model with an optimizer, loss function, and metrics.</a:t>
            </a:r>
            <a:endParaRPr lang="en-US" sz="2000">
              <a:cs typeface="Arial"/>
            </a:endParaRPr>
          </a:p>
          <a:p>
            <a:pPr marL="795020" lvl="1" indent="-337820"/>
            <a:r>
              <a:rPr lang="en-US" sz="2000" dirty="0">
                <a:ea typeface="+mn-lt"/>
                <a:cs typeface="+mn-lt"/>
              </a:rPr>
              <a:t>Train the model using the training and validation data.</a:t>
            </a:r>
            <a:endParaRPr lang="en-US" sz="2000">
              <a:ea typeface="+mn-lt"/>
              <a:cs typeface="+mn-lt"/>
            </a:endParaRPr>
          </a:p>
          <a:p>
            <a:pPr marL="344170" indent="-344170"/>
            <a:r>
              <a:rPr lang="en-US" b="1" dirty="0">
                <a:ea typeface="+mn-lt"/>
                <a:cs typeface="+mn-lt"/>
              </a:rPr>
              <a:t>Evaluate the model:</a:t>
            </a:r>
            <a:endParaRPr lang="en-US">
              <a:ea typeface="+mn-lt"/>
              <a:cs typeface="+mn-lt"/>
            </a:endParaRPr>
          </a:p>
          <a:p>
            <a:pPr marL="795020" lvl="1" indent="-337820"/>
            <a:r>
              <a:rPr lang="en-US" sz="2000" dirty="0">
                <a:ea typeface="+mn-lt"/>
                <a:cs typeface="+mn-lt"/>
              </a:rPr>
              <a:t>Evaluate the model's performance on the test data.</a:t>
            </a:r>
            <a:endParaRPr lang="en-US" sz="2000">
              <a:cs typeface="Arial"/>
            </a:endParaRPr>
          </a:p>
          <a:p>
            <a:pPr marL="795020" lvl="1" indent="-337820"/>
            <a:r>
              <a:rPr lang="en-US" sz="2000" dirty="0">
                <a:ea typeface="+mn-lt"/>
                <a:cs typeface="+mn-lt"/>
              </a:rPr>
              <a:t>Visualize the results using metrics and plots.</a:t>
            </a:r>
            <a:endParaRPr lang="en-US" sz="2000">
              <a:cs typeface="Arial"/>
            </a:endParaRPr>
          </a:p>
          <a:p>
            <a:pPr marL="344170" indent="-344170"/>
            <a:r>
              <a:rPr lang="en-US" b="1" dirty="0">
                <a:ea typeface="+mn-lt"/>
                <a:cs typeface="+mn-lt"/>
              </a:rPr>
              <a:t>Save the model:</a:t>
            </a:r>
            <a:endParaRPr lang="en-US">
              <a:ea typeface="+mn-lt"/>
              <a:cs typeface="+mn-lt"/>
            </a:endParaRPr>
          </a:p>
          <a:p>
            <a:pPr marL="795020" lvl="1" indent="-337820"/>
            <a:r>
              <a:rPr lang="en-US" sz="2000" dirty="0">
                <a:ea typeface="+mn-lt"/>
                <a:cs typeface="+mn-lt"/>
              </a:rPr>
              <a:t>Save the trained model for future use.</a:t>
            </a:r>
            <a:endParaRPr lang="en-US" sz="2000">
              <a:ea typeface="+mn-lt"/>
              <a:cs typeface="+mn-lt"/>
            </a:endParaRPr>
          </a:p>
          <a:p>
            <a:pPr marL="344170" indent="-344170"/>
            <a:endParaRPr lang="en-US" sz="1200" b="1" dirty="0">
              <a:solidFill>
                <a:srgbClr val="1F2328"/>
              </a:solidFill>
              <a:cs typeface="Arial"/>
            </a:endParaRPr>
          </a:p>
        </p:txBody>
      </p:sp>
    </p:spTree>
    <p:extLst>
      <p:ext uri="{BB962C8B-B14F-4D97-AF65-F5344CB8AC3E}">
        <p14:creationId xmlns:p14="http://schemas.microsoft.com/office/powerpoint/2010/main" val="188919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B214-B3D0-4614-732F-84921E1BD9B0}"/>
              </a:ext>
            </a:extLst>
          </p:cNvPr>
          <p:cNvSpPr>
            <a:spLocks noGrp="1"/>
          </p:cNvSpPr>
          <p:nvPr>
            <p:ph type="title"/>
          </p:nvPr>
        </p:nvSpPr>
        <p:spPr/>
        <p:txBody>
          <a:bodyPr/>
          <a:lstStyle/>
          <a:p>
            <a:r>
              <a:rPr lang="en-US" dirty="0">
                <a:cs typeface="Arial"/>
              </a:rPr>
              <a:t>METHODOLOGY</a:t>
            </a:r>
            <a:endParaRPr lang="en-US" dirty="0"/>
          </a:p>
        </p:txBody>
      </p:sp>
      <p:sp>
        <p:nvSpPr>
          <p:cNvPr id="3" name="Content Placeholder 2">
            <a:extLst>
              <a:ext uri="{FF2B5EF4-FFF2-40B4-BE49-F238E27FC236}">
                <a16:creationId xmlns:a16="http://schemas.microsoft.com/office/drawing/2014/main" id="{F2AB8D08-81FC-D299-BD03-BA93C8AE5163}"/>
              </a:ext>
            </a:extLst>
          </p:cNvPr>
          <p:cNvSpPr>
            <a:spLocks noGrp="1"/>
          </p:cNvSpPr>
          <p:nvPr>
            <p:ph idx="1"/>
          </p:nvPr>
        </p:nvSpPr>
        <p:spPr>
          <a:xfrm>
            <a:off x="1931389" y="1905064"/>
            <a:ext cx="8638750" cy="4144880"/>
          </a:xfrm>
        </p:spPr>
        <p:txBody>
          <a:bodyPr/>
          <a:lstStyle/>
          <a:p>
            <a:pPr marL="0" indent="0">
              <a:buNone/>
            </a:pPr>
            <a:r>
              <a:rPr lang="en-US" sz="1800" dirty="0">
                <a:ea typeface="+mn-lt"/>
                <a:cs typeface="+mn-lt"/>
              </a:rPr>
              <a:t>The project utilizes a CNN model built using </a:t>
            </a:r>
            <a:r>
              <a:rPr lang="en-US" sz="1800" dirty="0" err="1">
                <a:ea typeface="+mn-lt"/>
                <a:cs typeface="+mn-lt"/>
              </a:rPr>
              <a:t>Keras</a:t>
            </a:r>
            <a:r>
              <a:rPr lang="en-US" sz="1800" dirty="0">
                <a:ea typeface="+mn-lt"/>
                <a:cs typeface="+mn-lt"/>
              </a:rPr>
              <a:t>. The model architecture includes:</a:t>
            </a:r>
            <a:endParaRPr lang="en-US" sz="1800" dirty="0">
              <a:cs typeface="Arial" panose="020B0604020202020204"/>
            </a:endParaRPr>
          </a:p>
          <a:p>
            <a:pPr marL="344170" indent="-344170"/>
            <a:r>
              <a:rPr lang="en-US" sz="1800" dirty="0">
                <a:ea typeface="+mn-lt"/>
                <a:cs typeface="+mn-lt"/>
              </a:rPr>
              <a:t>Convolutional layers with increasing filter sizes and </a:t>
            </a:r>
            <a:r>
              <a:rPr lang="en-US" sz="1800" dirty="0" err="1">
                <a:ea typeface="+mn-lt"/>
                <a:cs typeface="+mn-lt"/>
              </a:rPr>
              <a:t>ReLU</a:t>
            </a:r>
            <a:r>
              <a:rPr lang="en-US" sz="1800" dirty="0">
                <a:ea typeface="+mn-lt"/>
                <a:cs typeface="+mn-lt"/>
              </a:rPr>
              <a:t> activation.</a:t>
            </a:r>
            <a:endParaRPr lang="en-US" sz="1800" dirty="0">
              <a:cs typeface="Arial"/>
            </a:endParaRPr>
          </a:p>
          <a:p>
            <a:pPr marL="344170" indent="-344170"/>
            <a:r>
              <a:rPr lang="en-US" sz="1800" dirty="0">
                <a:ea typeface="+mn-lt"/>
                <a:cs typeface="+mn-lt"/>
              </a:rPr>
              <a:t>Max pooling layers for </a:t>
            </a:r>
            <a:r>
              <a:rPr lang="en-US" sz="1800" dirty="0" err="1">
                <a:ea typeface="+mn-lt"/>
                <a:cs typeface="+mn-lt"/>
              </a:rPr>
              <a:t>downsampling</a:t>
            </a:r>
            <a:r>
              <a:rPr lang="en-US" sz="1800" dirty="0">
                <a:ea typeface="+mn-lt"/>
                <a:cs typeface="+mn-lt"/>
              </a:rPr>
              <a:t>.</a:t>
            </a:r>
            <a:endParaRPr lang="en-US" sz="1800" dirty="0">
              <a:cs typeface="Arial"/>
            </a:endParaRPr>
          </a:p>
          <a:p>
            <a:pPr marL="344170" indent="-344170"/>
            <a:r>
              <a:rPr lang="en-US" sz="1800" dirty="0">
                <a:ea typeface="+mn-lt"/>
                <a:cs typeface="+mn-lt"/>
              </a:rPr>
              <a:t>Flatten layer to convert feature maps into a vector.</a:t>
            </a:r>
            <a:endParaRPr lang="en-US" sz="1800" dirty="0">
              <a:cs typeface="Arial"/>
            </a:endParaRPr>
          </a:p>
          <a:p>
            <a:pPr marL="344170" indent="-344170"/>
            <a:r>
              <a:rPr lang="en-US" sz="1800" dirty="0">
                <a:ea typeface="+mn-lt"/>
                <a:cs typeface="+mn-lt"/>
              </a:rPr>
              <a:t>Dense layers for classification with </a:t>
            </a:r>
            <a:r>
              <a:rPr lang="en-US" sz="1800" dirty="0" err="1">
                <a:ea typeface="+mn-lt"/>
                <a:cs typeface="+mn-lt"/>
              </a:rPr>
              <a:t>ReLU</a:t>
            </a:r>
            <a:r>
              <a:rPr lang="en-US" sz="1800" dirty="0">
                <a:ea typeface="+mn-lt"/>
                <a:cs typeface="+mn-lt"/>
              </a:rPr>
              <a:t> activation.</a:t>
            </a:r>
            <a:endParaRPr lang="en-US" sz="1800" dirty="0">
              <a:cs typeface="Arial"/>
            </a:endParaRPr>
          </a:p>
          <a:p>
            <a:pPr marL="344170" indent="-344170"/>
            <a:r>
              <a:rPr lang="en-US" sz="1800" dirty="0">
                <a:ea typeface="+mn-lt"/>
                <a:cs typeface="+mn-lt"/>
              </a:rPr>
              <a:t>Output layer with </a:t>
            </a:r>
            <a:r>
              <a:rPr lang="en-US" sz="1800" dirty="0" err="1">
                <a:ea typeface="+mn-lt"/>
                <a:cs typeface="+mn-lt"/>
              </a:rPr>
              <a:t>softmax</a:t>
            </a:r>
            <a:r>
              <a:rPr lang="en-US" sz="1800" dirty="0">
                <a:ea typeface="+mn-lt"/>
                <a:cs typeface="+mn-lt"/>
              </a:rPr>
              <a:t> activation for multi-class classification.</a:t>
            </a:r>
            <a:endParaRPr lang="en-US" sz="1800" dirty="0">
              <a:cs typeface="Arial"/>
            </a:endParaRPr>
          </a:p>
          <a:p>
            <a:pPr marL="344170" indent="-344170"/>
            <a:endParaRPr lang="en-US" dirty="0">
              <a:cs typeface="Arial"/>
            </a:endParaRPr>
          </a:p>
        </p:txBody>
      </p:sp>
    </p:spTree>
    <p:extLst>
      <p:ext uri="{BB962C8B-B14F-4D97-AF65-F5344CB8AC3E}">
        <p14:creationId xmlns:p14="http://schemas.microsoft.com/office/powerpoint/2010/main" val="34466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9945-51B3-1487-5F4D-04D4289859F7}"/>
              </a:ext>
            </a:extLst>
          </p:cNvPr>
          <p:cNvSpPr>
            <a:spLocks noGrp="1"/>
          </p:cNvSpPr>
          <p:nvPr>
            <p:ph type="title"/>
          </p:nvPr>
        </p:nvSpPr>
        <p:spPr/>
        <p:txBody>
          <a:bodyPr/>
          <a:lstStyle/>
          <a:p>
            <a:r>
              <a:rPr lang="en-US" dirty="0">
                <a:cs typeface="Arial"/>
              </a:rPr>
              <a:t>METHODOLOGY – MODEL SUMMARY</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FB199B43-5874-FA16-882F-92C26C81772C}"/>
              </a:ext>
            </a:extLst>
          </p:cNvPr>
          <p:cNvPicPr>
            <a:picLocks noGrp="1" noChangeAspect="1"/>
          </p:cNvPicPr>
          <p:nvPr>
            <p:ph idx="1"/>
          </p:nvPr>
        </p:nvPicPr>
        <p:blipFill>
          <a:blip r:embed="rId2"/>
          <a:stretch>
            <a:fillRect/>
          </a:stretch>
        </p:blipFill>
        <p:spPr>
          <a:xfrm>
            <a:off x="1261566" y="1341260"/>
            <a:ext cx="9322437" cy="5438801"/>
          </a:xfrm>
        </p:spPr>
      </p:pic>
    </p:spTree>
    <p:extLst>
      <p:ext uri="{BB962C8B-B14F-4D97-AF65-F5344CB8AC3E}">
        <p14:creationId xmlns:p14="http://schemas.microsoft.com/office/powerpoint/2010/main" val="67008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F288-7CF8-2420-F9DE-264D3F7E48CF}"/>
              </a:ext>
            </a:extLst>
          </p:cNvPr>
          <p:cNvSpPr>
            <a:spLocks noGrp="1"/>
          </p:cNvSpPr>
          <p:nvPr>
            <p:ph type="title"/>
          </p:nvPr>
        </p:nvSpPr>
        <p:spPr/>
        <p:txBody>
          <a:bodyPr/>
          <a:lstStyle/>
          <a:p>
            <a:r>
              <a:rPr lang="en-US" dirty="0">
                <a:cs typeface="Arial"/>
              </a:rPr>
              <a:t>METHODOLOGY – SAMPLE DIAGRAM</a:t>
            </a:r>
            <a:endParaRPr lang="en-US" dirty="0"/>
          </a:p>
        </p:txBody>
      </p:sp>
      <p:pic>
        <p:nvPicPr>
          <p:cNvPr id="4" name="Content Placeholder 3" descr="A diagram of a network&#10;&#10;Description automatically generated">
            <a:extLst>
              <a:ext uri="{FF2B5EF4-FFF2-40B4-BE49-F238E27FC236}">
                <a16:creationId xmlns:a16="http://schemas.microsoft.com/office/drawing/2014/main" id="{E0816495-3732-4515-00A2-2B19876B89C1}"/>
              </a:ext>
            </a:extLst>
          </p:cNvPr>
          <p:cNvPicPr>
            <a:picLocks noGrp="1" noChangeAspect="1"/>
          </p:cNvPicPr>
          <p:nvPr>
            <p:ph idx="1"/>
          </p:nvPr>
        </p:nvPicPr>
        <p:blipFill>
          <a:blip r:embed="rId2"/>
          <a:stretch>
            <a:fillRect/>
          </a:stretch>
        </p:blipFill>
        <p:spPr>
          <a:xfrm>
            <a:off x="1196355" y="1730250"/>
            <a:ext cx="9808028" cy="4706875"/>
          </a:xfrm>
        </p:spPr>
      </p:pic>
      <p:sp>
        <p:nvSpPr>
          <p:cNvPr id="5" name="TextBox 4">
            <a:extLst>
              <a:ext uri="{FF2B5EF4-FFF2-40B4-BE49-F238E27FC236}">
                <a16:creationId xmlns:a16="http://schemas.microsoft.com/office/drawing/2014/main" id="{26F0DA81-64CD-B43F-8174-4E3340340923}"/>
              </a:ext>
            </a:extLst>
          </p:cNvPr>
          <p:cNvSpPr txBox="1"/>
          <p:nvPr/>
        </p:nvSpPr>
        <p:spPr>
          <a:xfrm>
            <a:off x="1383038" y="6436583"/>
            <a:ext cx="98284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Arial"/>
              </a:rPr>
              <a:t>NB: This image is just a diagram of code flow based on animal image detection dataset using CNN.</a:t>
            </a:r>
          </a:p>
        </p:txBody>
      </p:sp>
    </p:spTree>
    <p:extLst>
      <p:ext uri="{BB962C8B-B14F-4D97-AF65-F5344CB8AC3E}">
        <p14:creationId xmlns:p14="http://schemas.microsoft.com/office/powerpoint/2010/main" val="426969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70B3-6126-F655-EE32-90812422C917}"/>
              </a:ext>
            </a:extLst>
          </p:cNvPr>
          <p:cNvSpPr>
            <a:spLocks noGrp="1"/>
          </p:cNvSpPr>
          <p:nvPr>
            <p:ph type="title"/>
          </p:nvPr>
        </p:nvSpPr>
        <p:spPr/>
        <p:txBody>
          <a:bodyPr/>
          <a:lstStyle/>
          <a:p>
            <a:r>
              <a:rPr lang="en-US" dirty="0">
                <a:cs typeface="Arial"/>
              </a:rPr>
              <a:t>IMPLEMENTATION</a:t>
            </a:r>
            <a:endParaRPr lang="en-US" dirty="0"/>
          </a:p>
        </p:txBody>
      </p:sp>
      <p:sp>
        <p:nvSpPr>
          <p:cNvPr id="3" name="Content Placeholder 2">
            <a:extLst>
              <a:ext uri="{FF2B5EF4-FFF2-40B4-BE49-F238E27FC236}">
                <a16:creationId xmlns:a16="http://schemas.microsoft.com/office/drawing/2014/main" id="{FEFCF553-7F06-D827-EA50-5F2FB973615D}"/>
              </a:ext>
            </a:extLst>
          </p:cNvPr>
          <p:cNvSpPr>
            <a:spLocks noGrp="1"/>
          </p:cNvSpPr>
          <p:nvPr>
            <p:ph idx="1"/>
          </p:nvPr>
        </p:nvSpPr>
        <p:spPr/>
        <p:txBody>
          <a:bodyPr/>
          <a:lstStyle/>
          <a:p>
            <a:pPr marL="344170" indent="-344170"/>
            <a:r>
              <a:rPr lang="en-US" b="1" dirty="0">
                <a:ea typeface="+mn-lt"/>
                <a:cs typeface="+mn-lt"/>
              </a:rPr>
              <a:t>Tools and Libraries:</a:t>
            </a:r>
            <a:endParaRPr lang="en-US" dirty="0">
              <a:cs typeface="Arial"/>
            </a:endParaRPr>
          </a:p>
          <a:p>
            <a:pPr marL="795020" lvl="1" indent="-337820"/>
            <a:r>
              <a:rPr lang="en-US" dirty="0">
                <a:ea typeface="+mn-lt"/>
                <a:cs typeface="+mn-lt"/>
              </a:rPr>
              <a:t>Python, OpenCV, TensorFlow/</a:t>
            </a:r>
            <a:r>
              <a:rPr lang="en-US" dirty="0" err="1">
                <a:ea typeface="+mn-lt"/>
                <a:cs typeface="+mn-lt"/>
              </a:rPr>
              <a:t>Keras</a:t>
            </a:r>
            <a:r>
              <a:rPr lang="en-US" dirty="0">
                <a:ea typeface="+mn-lt"/>
                <a:cs typeface="+mn-lt"/>
              </a:rPr>
              <a:t>, </a:t>
            </a:r>
            <a:r>
              <a:rPr lang="en-US" dirty="0" err="1">
                <a:ea typeface="+mn-lt"/>
                <a:cs typeface="+mn-lt"/>
              </a:rPr>
              <a:t>Sklearn</a:t>
            </a:r>
            <a:r>
              <a:rPr lang="en-US" dirty="0">
                <a:ea typeface="+mn-lt"/>
                <a:cs typeface="+mn-lt"/>
              </a:rPr>
              <a:t>, </a:t>
            </a:r>
            <a:r>
              <a:rPr lang="en-US" dirty="0" err="1">
                <a:ea typeface="+mn-lt"/>
                <a:cs typeface="+mn-lt"/>
              </a:rPr>
              <a:t>Mediapipe</a:t>
            </a:r>
            <a:endParaRPr lang="en-US" dirty="0" err="1">
              <a:cs typeface="Arial"/>
            </a:endParaRPr>
          </a:p>
          <a:p>
            <a:pPr marL="344170" indent="-344170"/>
            <a:r>
              <a:rPr lang="en-US" b="1" dirty="0">
                <a:ea typeface="+mn-lt"/>
                <a:cs typeface="+mn-lt"/>
              </a:rPr>
              <a:t>Real-Time Processing:</a:t>
            </a:r>
            <a:endParaRPr lang="en-US" dirty="0"/>
          </a:p>
          <a:p>
            <a:pPr marL="795020" lvl="1" indent="-337820"/>
            <a:r>
              <a:rPr lang="en-US" dirty="0">
                <a:ea typeface="+mn-lt"/>
                <a:cs typeface="+mn-lt"/>
              </a:rPr>
              <a:t>Video capture and frame-by-frame analysis.</a:t>
            </a:r>
            <a:endParaRPr lang="en-US" dirty="0"/>
          </a:p>
          <a:p>
            <a:pPr marL="344170" indent="-344170"/>
            <a:r>
              <a:rPr lang="en-US" b="1" dirty="0">
                <a:ea typeface="+mn-lt"/>
                <a:cs typeface="+mn-lt"/>
              </a:rPr>
              <a:t>Hardware:</a:t>
            </a:r>
            <a:endParaRPr lang="en-US" dirty="0"/>
          </a:p>
          <a:p>
            <a:pPr marL="795020" lvl="1" indent="-337820"/>
            <a:r>
              <a:rPr lang="en-US" dirty="0">
                <a:ea typeface="+mn-lt"/>
                <a:cs typeface="+mn-lt"/>
              </a:rPr>
              <a:t>Webcam or infrared camera setup.</a:t>
            </a:r>
            <a:endParaRPr lang="en-US" dirty="0"/>
          </a:p>
          <a:p>
            <a:pPr marL="344170" indent="-344170"/>
            <a:endParaRPr lang="en-US" dirty="0">
              <a:cs typeface="Arial"/>
            </a:endParaRPr>
          </a:p>
        </p:txBody>
      </p:sp>
    </p:spTree>
    <p:extLst>
      <p:ext uri="{BB962C8B-B14F-4D97-AF65-F5344CB8AC3E}">
        <p14:creationId xmlns:p14="http://schemas.microsoft.com/office/powerpoint/2010/main" val="62811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599</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MS Shell Dlg 2</vt:lpstr>
      <vt:lpstr>Wingdings</vt:lpstr>
      <vt:lpstr>Wingdings 3</vt:lpstr>
      <vt:lpstr>Madison</vt:lpstr>
      <vt:lpstr>SMART ALERT</vt:lpstr>
      <vt:lpstr>ABSTRACT</vt:lpstr>
      <vt:lpstr>DATASET</vt:lpstr>
      <vt:lpstr>METHODOLOGY</vt:lpstr>
      <vt:lpstr>METHODOLOGY</vt:lpstr>
      <vt:lpstr>METHODOLOGY</vt:lpstr>
      <vt:lpstr>METHODOLOGY – MODEL SUMMARY</vt:lpstr>
      <vt:lpstr>METHODOLOGY – SAMPLE DIAGRAM</vt:lpstr>
      <vt:lpstr>IMPLEMENTATION</vt:lpstr>
      <vt:lpstr>RESULTS – ACCURACY </vt:lpstr>
      <vt:lpstr>RESULTS – LOSS FUNCTION </vt:lpstr>
      <vt:lpstr>RESULTS – CONFUSION MATRIX</vt:lpstr>
      <vt:lpstr>RESULTS – MODEL PERFORMANCE</vt:lpstr>
      <vt:lpstr>APPLICATIONS</vt:lpstr>
      <vt:lpstr>EXTRA MODELS</vt:lpstr>
      <vt:lpstr>CONCLUSIONS</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fred sab</cp:lastModifiedBy>
  <cp:revision>466</cp:revision>
  <dcterms:created xsi:type="dcterms:W3CDTF">2024-11-21T08:10:54Z</dcterms:created>
  <dcterms:modified xsi:type="dcterms:W3CDTF">2024-11-22T12:30:49Z</dcterms:modified>
</cp:coreProperties>
</file>