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7547D-674B-425F-92E1-BF8EB1825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77B63F-DA6E-44DA-BB7E-197BDAE1E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B00797-97BF-4429-BF90-0A31E752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FF7-D78A-48C8-BEF1-88B598F8D92E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0D906C-6FFA-468F-8525-BD9EB158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857F57-DB6D-4040-BBE1-6BF546CD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5E34-794A-4691-828C-D9D04685C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09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FA02F-7D10-4A38-AA8F-BC58A819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AA3F1E-1580-462A-A21C-0747BA12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FB6510-DAB9-484C-9AB5-0B3ED97F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FF7-D78A-48C8-BEF1-88B598F8D92E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78428D-830B-4CFD-B51B-4D448604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0ADBC8-35FA-4BE0-ABBF-D49365E3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5E34-794A-4691-828C-D9D04685C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0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7D0C482-A740-426E-A921-C6FEEE006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47D41D-08BB-4F55-9EDA-017F5077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D39546-BD1A-4516-829D-9532CDEE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FF7-D78A-48C8-BEF1-88B598F8D92E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C720A4-A84D-42AD-8AD4-E80B83F9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732AC-C726-4F5B-A6E6-494E96C9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5E34-794A-4691-828C-D9D04685C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84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001A7-9E66-4537-A9B8-226781C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3C9221-F52C-4B0E-9B7A-49059639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CA09E-6E8E-4960-9535-06E30D73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FF7-D78A-48C8-BEF1-88B598F8D92E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8E2115-D2CB-49D6-89C2-43A183E8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45432B-2314-4FFA-B693-72010445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5E34-794A-4691-828C-D9D04685C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3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3AC30-F458-4B32-94C0-DECEF669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305B0F-7CBB-4B1B-A5F2-98198D2FC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295135-7A1C-4C80-BBDD-9A00AFCF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FF7-D78A-48C8-BEF1-88B598F8D92E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366026-FC4A-4A6B-9569-784FCC8D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080ED0-169E-48C3-9850-E1BDD551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5E34-794A-4691-828C-D9D04685C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44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B2DF8-74FA-4AFE-8D6C-F83F233D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D95ED8-F139-4872-99AD-F929BF2A8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19B5E6-F34D-408A-8C72-F69239B17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4BC3D8-244E-40CF-9EC5-9F6C7BF4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FF7-D78A-48C8-BEF1-88B598F8D92E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2B2CED-167F-4BE0-859A-270C79CD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2C8F33-00CE-4C47-9801-05D032CB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5E34-794A-4691-828C-D9D04685C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4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80179D-95B6-4048-8DA8-B8C39695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EDC171-08AD-45E8-9EE1-4B28056A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6E0220-C129-4BB5-9E20-E8F67881C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F254AF-919F-4075-AF5F-6286F50A5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1A80B4-C289-46E6-BC5E-41D7748F5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03CBB25-9C99-4C2C-8C84-A02887CC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FF7-D78A-48C8-BEF1-88B598F8D92E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7FD8987-9C21-42B6-ADBF-C1A66AAA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86A6925-D160-4908-8BD9-C8C6BC71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5E34-794A-4691-828C-D9D04685C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88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46343-7F39-4699-B613-BC88194F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E1CE0CF-3EC6-486E-B81C-68721A5E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FF7-D78A-48C8-BEF1-88B598F8D92E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C4E7F7-390A-4816-828E-709D8D20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3FAECD9-3463-467C-8514-FA277416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5E34-794A-4691-828C-D9D04685C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316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858EDCC-850A-4E05-A8FA-6E6379A6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FF7-D78A-48C8-BEF1-88B598F8D92E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E7C5D49-E1F7-427D-BF8E-17171EE0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A56160-7CE8-4FD4-B630-DFB1F3AD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5E34-794A-4691-828C-D9D04685C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96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089EB3-9F67-46AD-BB99-D34B9EE2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84A89D-2A0B-49D7-AFDD-83B14DB37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222558-1314-42D2-8FAE-A20D8AFE0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11D3F-87E6-4990-B038-945DBD62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FF7-D78A-48C8-BEF1-88B598F8D92E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1C20F1-565F-44C5-BCA0-D2D2A540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4FD5F5-5A70-47DD-A47F-6BC837D9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5E34-794A-4691-828C-D9D04685C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68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A0EE4-DB99-4516-9FC1-BB9B8B53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96E519F-EB42-4F6F-A21D-6CAFB308A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FC8C48-EEAD-4E16-A982-B750FA300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92211F-7EAA-4FC1-9EA0-687CD09E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FF7-D78A-48C8-BEF1-88B598F8D92E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F1CBFF-129F-4A6B-8DFD-06905564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71326A-9099-4689-B0A3-5649504A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5E34-794A-4691-828C-D9D04685C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92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04BD8F-C65F-4D0B-ADEE-79D093EE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696458-DDDB-4542-A969-F9604B52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009B23-CE39-42CE-9F37-066B382D6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C2FF7-D78A-48C8-BEF1-88B598F8D92E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4B8E44-D26E-4E50-919A-0757EA8FC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F9681E-EEC9-4DA6-BBE9-66747C3E5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5E34-794A-4691-828C-D9D04685C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36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8D829A-094A-4C77-96CB-AD6ED0BDA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Cambria" panose="02040503050406030204" pitchFamily="18" charset="0"/>
                <a:cs typeface="Arial" panose="020B0604020202020204" pitchFamily="34" charset="0"/>
              </a:rPr>
              <a:t>JIRA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79E522-FD49-4C72-BE6C-1C34DD080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Training Tool Bug Tracking</a:t>
            </a:r>
          </a:p>
          <a:p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V - 1.0.1</a:t>
            </a:r>
          </a:p>
        </p:txBody>
      </p:sp>
    </p:spTree>
    <p:extLst>
      <p:ext uri="{BB962C8B-B14F-4D97-AF65-F5344CB8AC3E}">
        <p14:creationId xmlns:p14="http://schemas.microsoft.com/office/powerpoint/2010/main" val="383007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21A1B5-0CCC-46F3-8ECB-21F008D70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79520" cy="4351338"/>
          </a:xfr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E’ possibile interagire con GitHub. Al momento è presente un link diretto tra JIRA  GitHub ma non ho approfondito che tipo di relazione c’è e come eventualmente può essere usata. </a:t>
            </a:r>
          </a:p>
          <a:p>
            <a:pPr marL="0" indent="0" algn="just">
              <a:buNone/>
            </a:pPr>
            <a:r>
              <a:rPr lang="it-IT" sz="2000" dirty="0"/>
              <a:t>Vediamo un esempio pratico di interazione tra JIRA/GIT/GITHUB.</a:t>
            </a:r>
          </a:p>
          <a:p>
            <a:pPr marL="0" indent="0" algn="just">
              <a:buNone/>
            </a:pPr>
            <a:r>
              <a:rPr lang="it-IT" sz="2000" dirty="0">
                <a:sym typeface="Wingdings" panose="05000000000000000000" pitchFamily="2" charset="2"/>
              </a:rPr>
              <a:t> Sviluppo quotidiano.</a:t>
            </a:r>
            <a:endParaRPr lang="it-IT" sz="2000" dirty="0"/>
          </a:p>
          <a:p>
            <a:pPr marL="0" indent="0" algn="just">
              <a:buNone/>
            </a:pPr>
            <a:r>
              <a:rPr lang="it-IT" sz="2000" dirty="0"/>
              <a:t>Apro JIRA, leggo la roadmap e decido di sviluppare un CRXXXX. Cambio il suo stato da «TO DO» a «IN PROGRESS». Passo allo sviluppo con </a:t>
            </a:r>
            <a:r>
              <a:rPr lang="it-IT" sz="2000" dirty="0" err="1"/>
              <a:t>Git</a:t>
            </a:r>
            <a:r>
              <a:rPr lang="it-IT" sz="2000" dirty="0"/>
              <a:t>. Una volta completato lo sviluppo aggiungo come commento al </a:t>
            </a:r>
            <a:r>
              <a:rPr lang="it-IT" sz="2000" dirty="0" err="1"/>
              <a:t>commit</a:t>
            </a:r>
            <a:r>
              <a:rPr lang="it-IT" sz="2000" dirty="0"/>
              <a:t> il tag CRXXXX in modo tale da avere traccia che quella modifica ha risolto il CRXXXX mappato su JIRA. A questo punto, su JIRA aggiorno lo stato del CRXXXX da «IN PROGRESS» a «DONE» aggiungendo eventualmente commenti.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A77EFA4-6D7E-4131-9284-434DB006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/>
              <a:t>JIRA – GitHub &amp; Conclusioni</a:t>
            </a:r>
          </a:p>
        </p:txBody>
      </p:sp>
      <p:pic>
        <p:nvPicPr>
          <p:cNvPr id="10" name="Segnaposto contenuto 7">
            <a:extLst>
              <a:ext uri="{FF2B5EF4-FFF2-40B4-BE49-F238E27FC236}">
                <a16:creationId xmlns:a16="http://schemas.microsoft.com/office/drawing/2014/main" id="{9219281A-398D-4FF2-BF1E-FDBEF10F9D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17720" y="1825625"/>
            <a:ext cx="26360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3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512FA3-3936-414B-BC85-4672CF683DBA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>
                <a:latin typeface="Cambria" panose="02040503050406030204" pitchFamily="18" charset="0"/>
              </a:rPr>
              <a:t>JIRA – </a:t>
            </a:r>
            <a:r>
              <a:rPr lang="it-IT" dirty="0" err="1">
                <a:latin typeface="Cambria" panose="02040503050406030204" pitchFamily="18" charset="0"/>
              </a:rPr>
              <a:t>Changelog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D77214-6E6B-4752-B366-03A70FCF1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it-IT" sz="2000" dirty="0">
                <a:latin typeface="+mj-lt"/>
              </a:rPr>
              <a:t>V – 1.0.0: Prima versione</a:t>
            </a:r>
          </a:p>
          <a:p>
            <a:pPr marL="0" indent="0">
              <a:buNone/>
            </a:pPr>
            <a:r>
              <a:rPr lang="it-IT" sz="2000" dirty="0">
                <a:latin typeface="+mj-lt"/>
              </a:rPr>
              <a:t>V – 1.0.1: Aggiunto Sprint</a:t>
            </a:r>
          </a:p>
        </p:txBody>
      </p:sp>
    </p:spTree>
    <p:extLst>
      <p:ext uri="{BB962C8B-B14F-4D97-AF65-F5344CB8AC3E}">
        <p14:creationId xmlns:p14="http://schemas.microsoft.com/office/powerpoint/2010/main" val="118202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512FA3-3936-414B-BC85-4672CF683DBA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>
                <a:latin typeface="Cambria" panose="02040503050406030204" pitchFamily="18" charset="0"/>
              </a:rPr>
              <a:t>JIRA – Cos’è?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D77214-6E6B-4752-B366-03A70FCF1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2" cy="4351338"/>
          </a:xfr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just">
              <a:buNone/>
            </a:pPr>
            <a:r>
              <a:rPr lang="it-IT" dirty="0">
                <a:latin typeface="+mj-lt"/>
              </a:rPr>
              <a:t>Definizione:</a:t>
            </a:r>
          </a:p>
          <a:p>
            <a:pPr marL="0" indent="0" algn="just">
              <a:buNone/>
            </a:pPr>
            <a:r>
              <a:rPr lang="it-IT" sz="2000" dirty="0">
                <a:latin typeface="+mj-lt"/>
              </a:rPr>
              <a:t>Un bug tracking system è un applicativo software usato generalmente dai programmatori per tenere traccia delle segnalazioni di bug all'interno dei software, in modo che questi errori siano mantenuti sotto controllo, con una descrizione della riproducibilità e dei dettagli ad essi correlati, dunque più facilmente risolvibili.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E5E0A2C-FCED-49FA-A3D7-462F4DB20E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323700"/>
            <a:ext cx="5181600" cy="33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9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D190E-959A-488E-BF51-4179DBBAA9FA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>
                <a:latin typeface="+mj-lt"/>
              </a:rPr>
              <a:t>JIRA – Funzionalità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DBB681-4DD2-4C8D-A5B4-C99EDE3C1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79520" cy="4351338"/>
          </a:xfr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it-IT" sz="2000" dirty="0">
                <a:latin typeface="+mj-lt"/>
              </a:rPr>
              <a:t>Sul menù a sinistra troviamo tra le schede più rilevanti:</a:t>
            </a:r>
          </a:p>
          <a:p>
            <a:pPr algn="just"/>
            <a:r>
              <a:rPr lang="it-IT" sz="2000" b="1" dirty="0">
                <a:latin typeface="+mj-lt"/>
              </a:rPr>
              <a:t>Roadmap: </a:t>
            </a:r>
            <a:r>
              <a:rPr lang="it-IT" sz="2000" dirty="0">
                <a:latin typeface="+mj-lt"/>
              </a:rPr>
              <a:t>è comunemente intesa come una sequenza temporale di attività, in JIRA </a:t>
            </a:r>
            <a:r>
              <a:rPr lang="it-IT" sz="2000" dirty="0">
                <a:highlight>
                  <a:srgbClr val="FFFF00"/>
                </a:highlight>
                <a:latin typeface="+mj-lt"/>
              </a:rPr>
              <a:t>«</a:t>
            </a:r>
            <a:r>
              <a:rPr lang="it-IT" sz="2000" dirty="0" err="1">
                <a:highlight>
                  <a:srgbClr val="FFFF00"/>
                </a:highlight>
                <a:latin typeface="+mj-lt"/>
              </a:rPr>
              <a:t>issue</a:t>
            </a:r>
            <a:r>
              <a:rPr lang="it-IT" sz="2000" dirty="0">
                <a:highlight>
                  <a:srgbClr val="FFFF00"/>
                </a:highlight>
                <a:latin typeface="+mj-lt"/>
              </a:rPr>
              <a:t>»</a:t>
            </a:r>
            <a:r>
              <a:rPr lang="it-IT" sz="2000" dirty="0">
                <a:latin typeface="+mj-lt"/>
              </a:rPr>
              <a:t> previste attraverso la quale ci si aspetta di raggiungere un obiettivo, in JIRA </a:t>
            </a:r>
            <a:r>
              <a:rPr lang="it-IT" sz="2000" dirty="0">
                <a:highlight>
                  <a:srgbClr val="FFFF00"/>
                </a:highlight>
                <a:latin typeface="+mj-lt"/>
              </a:rPr>
              <a:t>«</a:t>
            </a:r>
            <a:r>
              <a:rPr lang="it-IT" sz="2000" dirty="0" err="1">
                <a:highlight>
                  <a:srgbClr val="FFFF00"/>
                </a:highlight>
                <a:latin typeface="+mj-lt"/>
              </a:rPr>
              <a:t>Epic</a:t>
            </a:r>
            <a:r>
              <a:rPr lang="it-IT" sz="2000" dirty="0">
                <a:highlight>
                  <a:srgbClr val="FFFF00"/>
                </a:highlight>
                <a:latin typeface="+mj-lt"/>
              </a:rPr>
              <a:t>»</a:t>
            </a:r>
            <a:r>
              <a:rPr lang="it-IT" sz="2000" dirty="0">
                <a:latin typeface="+mj-lt"/>
              </a:rPr>
              <a:t>. Generalmente definisce il piano di sviluppo di un nuovo prodotto o di una nuova tecnologia. </a:t>
            </a:r>
          </a:p>
          <a:p>
            <a:pPr algn="just"/>
            <a:r>
              <a:rPr lang="it-IT" sz="2000" b="1" dirty="0">
                <a:latin typeface="+mj-lt"/>
              </a:rPr>
              <a:t>Backlog: </a:t>
            </a:r>
            <a:r>
              <a:rPr lang="it-IT" sz="2000" dirty="0">
                <a:latin typeface="+mj-lt"/>
              </a:rPr>
              <a:t>E’ possibile definire degli obiettivi intermedi, in JIRA «Sprint». In questo modo è possibile definire obiettivi settimanali o mensili a seconda delle esigenze.</a:t>
            </a:r>
            <a:endParaRPr lang="it-IT" sz="2000" b="1" dirty="0">
              <a:latin typeface="+mj-lt"/>
            </a:endParaRPr>
          </a:p>
          <a:p>
            <a:pPr algn="just"/>
            <a:r>
              <a:rPr lang="it-IT" sz="2000" b="1" dirty="0">
                <a:latin typeface="+mj-lt"/>
              </a:rPr>
              <a:t>Board</a:t>
            </a:r>
            <a:r>
              <a:rPr lang="it-IT" dirty="0">
                <a:latin typeface="+mj-lt"/>
              </a:rPr>
              <a:t>: </a:t>
            </a:r>
            <a:r>
              <a:rPr lang="it-IT" sz="2000" dirty="0">
                <a:latin typeface="+mj-lt"/>
              </a:rPr>
              <a:t>Contiene la descrizione delle singole attività da completare al fine di rispettare la roadmap.</a:t>
            </a:r>
            <a:endParaRPr lang="it-IT" dirty="0">
              <a:latin typeface="+mj-lt"/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8019ED7-F45C-4F1E-90DC-70FE89785E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17720" y="1825625"/>
            <a:ext cx="26360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CD946-3B9F-406E-BD6F-14430EA44AAF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/>
              <a:t>JIRA - Roadmap</a:t>
            </a:r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2D664A96-2CA7-4206-A510-9ECECCE8C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it-IT" sz="2000" dirty="0">
                <a:solidFill>
                  <a:prstClr val="black"/>
                </a:solidFill>
              </a:rPr>
              <a:t>In JIRA l’</a:t>
            </a:r>
            <a:r>
              <a:rPr lang="it-IT" sz="2000" dirty="0" err="1">
                <a:solidFill>
                  <a:prstClr val="black"/>
                </a:solidFill>
              </a:rPr>
              <a:t>Epic</a:t>
            </a:r>
            <a:r>
              <a:rPr lang="it-IT" sz="2000" dirty="0">
                <a:solidFill>
                  <a:prstClr val="black"/>
                </a:solidFill>
              </a:rPr>
              <a:t> è quindi quell’insieme di </a:t>
            </a:r>
            <a:r>
              <a:rPr lang="it-IT" sz="2000" dirty="0" err="1">
                <a:solidFill>
                  <a:prstClr val="black"/>
                </a:solidFill>
              </a:rPr>
              <a:t>issue</a:t>
            </a:r>
            <a:r>
              <a:rPr lang="it-IT" sz="2000" dirty="0">
                <a:solidFill>
                  <a:prstClr val="black"/>
                </a:solidFill>
              </a:rPr>
              <a:t> da completare entro la data stabilita.</a:t>
            </a:r>
          </a:p>
          <a:p>
            <a:pPr marL="457200" lvl="0" indent="-457200" algn="just">
              <a:buFont typeface="Arial" panose="020B0604020202020204" pitchFamily="34" charset="0"/>
              <a:buAutoNum type="arabicPeriod"/>
            </a:pPr>
            <a:r>
              <a:rPr lang="it-IT" sz="2000" dirty="0">
                <a:solidFill>
                  <a:prstClr val="black"/>
                </a:solidFill>
                <a:highlight>
                  <a:srgbClr val="FFFF00"/>
                </a:highlight>
              </a:rPr>
              <a:t>Ogni EPIC ha un inizio e una fine</a:t>
            </a:r>
            <a:r>
              <a:rPr lang="it-IT" sz="2000" dirty="0">
                <a:solidFill>
                  <a:prstClr val="black"/>
                </a:solidFill>
              </a:rPr>
              <a:t>: La banda </a:t>
            </a:r>
            <a:r>
              <a:rPr lang="it-IT" sz="2000" dirty="0">
                <a:solidFill>
                  <a:srgbClr val="7030A0"/>
                </a:solidFill>
              </a:rPr>
              <a:t>VIOLA</a:t>
            </a:r>
            <a:r>
              <a:rPr lang="it-IT" sz="2000" dirty="0">
                <a:solidFill>
                  <a:prstClr val="black"/>
                </a:solidFill>
              </a:rPr>
              <a:t> corrisponde visivamente all’inizio e alla fine di un </a:t>
            </a:r>
            <a:r>
              <a:rPr lang="it-IT" sz="2000" dirty="0" err="1">
                <a:solidFill>
                  <a:prstClr val="black"/>
                </a:solidFill>
              </a:rPr>
              <a:t>Epic</a:t>
            </a:r>
            <a:r>
              <a:rPr lang="it-IT" sz="2000" dirty="0">
                <a:solidFill>
                  <a:prstClr val="black"/>
                </a:solidFill>
              </a:rPr>
              <a:t>. La linea </a:t>
            </a:r>
            <a:r>
              <a:rPr lang="it-IT" sz="2000" dirty="0">
                <a:solidFill>
                  <a:srgbClr val="FFC000"/>
                </a:solidFill>
              </a:rPr>
              <a:t>ARANCIO</a:t>
            </a:r>
            <a:r>
              <a:rPr lang="it-IT" sz="2000" dirty="0">
                <a:solidFill>
                  <a:prstClr val="black"/>
                </a:solidFill>
              </a:rPr>
              <a:t> corrisponde alla data odierna.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it-IT" sz="2000" dirty="0">
                <a:solidFill>
                  <a:prstClr val="black"/>
                </a:solidFill>
                <a:highlight>
                  <a:srgbClr val="FFFF00"/>
                </a:highlight>
              </a:rPr>
              <a:t>Ogni </a:t>
            </a:r>
            <a:r>
              <a:rPr lang="it-IT" sz="2000" dirty="0" err="1">
                <a:solidFill>
                  <a:prstClr val="black"/>
                </a:solidFill>
                <a:highlight>
                  <a:srgbClr val="FFFF00"/>
                </a:highlight>
              </a:rPr>
              <a:t>Epic</a:t>
            </a:r>
            <a:r>
              <a:rPr lang="it-IT" sz="2000" dirty="0">
                <a:solidFill>
                  <a:prstClr val="black"/>
                </a:solidFill>
                <a:highlight>
                  <a:srgbClr val="FFFF00"/>
                </a:highlight>
              </a:rPr>
              <a:t> contiene un numero di Issues descritte in «Board»</a:t>
            </a:r>
            <a:r>
              <a:rPr lang="it-IT" sz="2000" dirty="0">
                <a:solidFill>
                  <a:prstClr val="black"/>
                </a:solidFill>
              </a:rPr>
              <a:t>:</a:t>
            </a:r>
            <a:r>
              <a:rPr lang="it-IT" sz="2000" i="1" dirty="0">
                <a:solidFill>
                  <a:prstClr val="black"/>
                </a:solidFill>
              </a:rPr>
              <a:t> </a:t>
            </a:r>
            <a:r>
              <a:rPr lang="it-IT" sz="2000" dirty="0">
                <a:solidFill>
                  <a:prstClr val="black"/>
                </a:solidFill>
              </a:rPr>
              <a:t>Per ogni </a:t>
            </a:r>
            <a:r>
              <a:rPr lang="it-IT" sz="2000" dirty="0" err="1">
                <a:solidFill>
                  <a:prstClr val="black"/>
                </a:solidFill>
              </a:rPr>
              <a:t>Issue</a:t>
            </a:r>
            <a:r>
              <a:rPr lang="it-IT" sz="2000" dirty="0">
                <a:solidFill>
                  <a:prstClr val="black"/>
                </a:solidFill>
              </a:rPr>
              <a:t> è riportato lo stato: «TO DO», «IN PROGRESS», «DONE»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000" dirty="0">
                <a:solidFill>
                  <a:prstClr val="black"/>
                </a:solidFill>
              </a:rPr>
              <a:t>E’ possibile aggiungere un </a:t>
            </a:r>
            <a:r>
              <a:rPr lang="it-IT" sz="2000" dirty="0" err="1">
                <a:solidFill>
                  <a:prstClr val="black"/>
                </a:solidFill>
              </a:rPr>
              <a:t>issue</a:t>
            </a:r>
            <a:r>
              <a:rPr lang="it-IT" sz="2000" dirty="0">
                <a:solidFill>
                  <a:prstClr val="black"/>
                </a:solidFill>
              </a:rPr>
              <a:t> </a:t>
            </a:r>
            <a:r>
              <a:rPr lang="it-IT" sz="2000" dirty="0" err="1">
                <a:solidFill>
                  <a:prstClr val="black"/>
                </a:solidFill>
              </a:rPr>
              <a:t>all</a:t>
            </a:r>
            <a:r>
              <a:rPr lang="it-IT" sz="2000" dirty="0">
                <a:solidFill>
                  <a:prstClr val="black"/>
                </a:solidFill>
              </a:rPr>
              <a:t> ‘</a:t>
            </a:r>
            <a:r>
              <a:rPr lang="it-IT" sz="2000" dirty="0" err="1">
                <a:solidFill>
                  <a:prstClr val="black"/>
                </a:solidFill>
              </a:rPr>
              <a:t>Epic</a:t>
            </a:r>
            <a:r>
              <a:rPr lang="it-IT" sz="2000" dirty="0">
                <a:solidFill>
                  <a:prstClr val="black"/>
                </a:solidFill>
              </a:rPr>
              <a:t> tramite la </a:t>
            </a:r>
            <a:r>
              <a:rPr lang="it-IT" sz="2000" dirty="0" err="1">
                <a:solidFill>
                  <a:prstClr val="black"/>
                </a:solidFill>
              </a:rPr>
              <a:t>tab</a:t>
            </a:r>
            <a:r>
              <a:rPr lang="it-IT" sz="2000" dirty="0">
                <a:solidFill>
                  <a:prstClr val="black"/>
                </a:solidFill>
              </a:rPr>
              <a:t> «+», </a:t>
            </a:r>
            <a:r>
              <a:rPr lang="it-IT" sz="2000" i="1" dirty="0" err="1">
                <a:solidFill>
                  <a:prstClr val="black"/>
                </a:solidFill>
              </a:rPr>
              <a:t>Add</a:t>
            </a:r>
            <a:r>
              <a:rPr lang="it-IT" sz="2000" i="1" dirty="0">
                <a:solidFill>
                  <a:prstClr val="black"/>
                </a:solidFill>
              </a:rPr>
              <a:t> a </a:t>
            </a:r>
            <a:r>
              <a:rPr lang="it-IT" sz="2000" i="1" dirty="0" err="1">
                <a:solidFill>
                  <a:prstClr val="black"/>
                </a:solidFill>
              </a:rPr>
              <a:t>child</a:t>
            </a:r>
            <a:r>
              <a:rPr lang="it-IT" sz="2000" i="1" dirty="0">
                <a:solidFill>
                  <a:prstClr val="black"/>
                </a:solidFill>
              </a:rPr>
              <a:t> </a:t>
            </a:r>
            <a:r>
              <a:rPr lang="it-IT" sz="2000" i="1" dirty="0" err="1">
                <a:solidFill>
                  <a:prstClr val="black"/>
                </a:solidFill>
              </a:rPr>
              <a:t>issue</a:t>
            </a:r>
            <a:endParaRPr lang="it-IT" sz="2000" dirty="0">
              <a:solidFill>
                <a:prstClr val="black"/>
              </a:solidFill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it-IT" sz="2000" dirty="0">
                <a:solidFill>
                  <a:prstClr val="black"/>
                </a:solidFill>
              </a:rPr>
              <a:t>E’ possibile filtrare la roadmap in base allo stato degli Issues dalla barra «Status»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it-IT" sz="2000" dirty="0">
                <a:solidFill>
                  <a:prstClr val="black"/>
                </a:solidFill>
              </a:rPr>
              <a:t>Cliccando sul nome dell’</a:t>
            </a:r>
            <a:r>
              <a:rPr lang="it-IT" sz="2000" dirty="0" err="1">
                <a:solidFill>
                  <a:prstClr val="black"/>
                </a:solidFill>
              </a:rPr>
              <a:t>Epic</a:t>
            </a:r>
            <a:r>
              <a:rPr lang="it-IT" sz="2000" dirty="0">
                <a:solidFill>
                  <a:prstClr val="black"/>
                </a:solidFill>
              </a:rPr>
              <a:t> si apre un </a:t>
            </a:r>
            <a:r>
              <a:rPr lang="it-IT" sz="2000" dirty="0" err="1">
                <a:solidFill>
                  <a:prstClr val="black"/>
                </a:solidFill>
              </a:rPr>
              <a:t>menu’</a:t>
            </a:r>
            <a:r>
              <a:rPr lang="it-IT" sz="2000" dirty="0">
                <a:solidFill>
                  <a:prstClr val="black"/>
                </a:solidFill>
              </a:rPr>
              <a:t> avanzato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EC5A9AD-C85A-4E30-AE22-12A3B7A5C9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27137"/>
            <a:ext cx="5181600" cy="31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0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CD946-3B9F-406E-BD6F-14430EA44AAF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/>
              <a:t>JIRA – Backlog e sprint</a:t>
            </a:r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2D664A96-2CA7-4206-A510-9ECECCE8C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E’ possibile aggiungere degli obiettivi intermedi che prendono il nome di «sprint»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Ogni sprint ha un inizio e una fine esattamente come un </a:t>
            </a:r>
            <a:r>
              <a:rPr lang="it-IT" sz="2000" dirty="0" err="1"/>
              <a:t>Epic</a:t>
            </a:r>
            <a:r>
              <a:rPr lang="it-IT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E’ possibile definire lo «Sprint goal», una descrizione dell’obiettivo dello sprint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Ad ogni sprint è possibile aggiungere degli </a:t>
            </a:r>
            <a:r>
              <a:rPr lang="it-IT" sz="2000" dirty="0" err="1"/>
              <a:t>issue</a:t>
            </a:r>
            <a:r>
              <a:rPr lang="it-IT" sz="2000" dirty="0"/>
              <a:t> ordinati secondo priorità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7761510-C826-4EB6-8FBE-3DE508C984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168649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142429-6F6E-4431-BE54-0A5CBBD17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5" y="3429000"/>
            <a:ext cx="3524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3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E46075-1073-42C0-8132-722EB4D357A5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/>
              <a:t>JIRA – BOARD [1]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2A0A9F-C322-4753-8862-81314CC29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La scheda Board contiene gli </a:t>
            </a:r>
            <a:r>
              <a:rPr lang="it-IT" sz="2000" dirty="0" err="1"/>
              <a:t>issues</a:t>
            </a:r>
            <a:r>
              <a:rPr lang="it-IT" sz="2000" dirty="0"/>
              <a:t> ordinati secondo il loro stato e assegnati eventualmente a un </a:t>
            </a:r>
            <a:r>
              <a:rPr lang="it-IT" sz="2000" dirty="0" err="1"/>
              <a:t>Epic</a:t>
            </a:r>
            <a:r>
              <a:rPr lang="it-IT" sz="2000" dirty="0"/>
              <a:t> o a uno sprint</a:t>
            </a:r>
          </a:p>
          <a:p>
            <a:pPr marL="457200" indent="-457200">
              <a:buAutoNum type="arabicPeriod"/>
            </a:pPr>
            <a:r>
              <a:rPr lang="it-IT" sz="2000" dirty="0"/>
              <a:t>E’ possibile spostare gli </a:t>
            </a:r>
            <a:r>
              <a:rPr lang="it-IT" sz="2000" dirty="0" err="1"/>
              <a:t>issues</a:t>
            </a:r>
            <a:r>
              <a:rPr lang="it-IT" sz="2000" dirty="0"/>
              <a:t> su uno stato diverso semplicemente trascinandoli.</a:t>
            </a:r>
          </a:p>
          <a:p>
            <a:pPr marL="457200" indent="-457200">
              <a:buAutoNum type="arabicPeriod"/>
            </a:pPr>
            <a:r>
              <a:rPr lang="it-IT" sz="2000" dirty="0"/>
              <a:t>E’ possibile creare una colonna custom e quindi uno stato custom tramite il simbolo «+»</a:t>
            </a:r>
          </a:p>
          <a:p>
            <a:pPr marL="457200" indent="-457200">
              <a:buAutoNum type="arabicPeriod"/>
            </a:pPr>
            <a:r>
              <a:rPr lang="it-IT" sz="2000" dirty="0"/>
              <a:t>E’ possibile cercare il nome di un </a:t>
            </a:r>
            <a:r>
              <a:rPr lang="it-IT" sz="2000" dirty="0" err="1"/>
              <a:t>issue</a:t>
            </a:r>
            <a:r>
              <a:rPr lang="it-IT" sz="2000" dirty="0"/>
              <a:t> tramite la barra di ricerca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1C9A5E41-B7F8-4F6F-BA05-D69010B301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70935"/>
            <a:ext cx="5181600" cy="14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91F68-C25E-4D82-B28C-FBBA4A268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Entriamo nel menu avanzato degli </a:t>
            </a:r>
            <a:r>
              <a:rPr lang="it-IT" sz="2000" dirty="0" err="1"/>
              <a:t>issues</a:t>
            </a:r>
            <a:r>
              <a:rPr lang="it-IT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E’ possibile aggiungere una descrizione e commenti progressivi all’</a:t>
            </a:r>
            <a:r>
              <a:rPr lang="it-IT" sz="2000" dirty="0" err="1"/>
              <a:t>issue</a:t>
            </a:r>
            <a:r>
              <a:rPr lang="it-IT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E’ possibile assegnare l’</a:t>
            </a:r>
            <a:r>
              <a:rPr lang="it-IT" sz="2000" dirty="0" err="1"/>
              <a:t>issue</a:t>
            </a:r>
            <a:r>
              <a:rPr lang="it-IT" sz="2000" dirty="0"/>
              <a:t> ad uno sviluppatore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E’ possibile assegnare un </a:t>
            </a:r>
            <a:r>
              <a:rPr lang="it-IT" sz="2000" dirty="0" err="1"/>
              <a:t>issue</a:t>
            </a:r>
            <a:r>
              <a:rPr lang="it-IT" sz="2000" dirty="0"/>
              <a:t> a un </a:t>
            </a:r>
            <a:r>
              <a:rPr lang="it-IT" sz="2000" dirty="0" err="1"/>
              <a:t>Epic</a:t>
            </a:r>
            <a:r>
              <a:rPr lang="it-IT" sz="2000" dirty="0"/>
              <a:t> (in alto a sinistra)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E’ possibile aggiungere un allegato, un web-link, la </a:t>
            </a:r>
            <a:r>
              <a:rPr lang="it-IT" sz="2000" dirty="0" err="1"/>
              <a:t>priorià</a:t>
            </a:r>
            <a:r>
              <a:rPr lang="it-IT" sz="2000" dirty="0"/>
              <a:t>, il time tracking e molto altro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E’ possibile creare un collegamento con altri </a:t>
            </a:r>
            <a:r>
              <a:rPr lang="it-IT" sz="2000" dirty="0" err="1"/>
              <a:t>issue</a:t>
            </a:r>
            <a:r>
              <a:rPr lang="it-IT" sz="2000" dirty="0"/>
              <a:t> dipendenti</a:t>
            </a:r>
          </a:p>
          <a:p>
            <a:pPr marL="457200" indent="-457200">
              <a:buFont typeface="+mj-lt"/>
              <a:buAutoNum type="arabicPeriod"/>
            </a:pPr>
            <a:endParaRPr lang="it-IT" sz="2000" b="1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9BE31C0-2A6A-42F1-9077-30F7E833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/>
              <a:t>JIRA – BOARD [2]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0104826-8F02-4B14-B156-66AC1BD009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00195"/>
            <a:ext cx="5181600" cy="300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3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21A1B5-0CCC-46F3-8ECB-21F008D70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Entriamo nel dettaglio dei link tra i vari </a:t>
            </a:r>
            <a:r>
              <a:rPr lang="it-IT" sz="2000" dirty="0" err="1"/>
              <a:t>issues</a:t>
            </a:r>
            <a:r>
              <a:rPr lang="it-IT" sz="2000" dirty="0"/>
              <a:t>.</a:t>
            </a:r>
          </a:p>
          <a:p>
            <a:pPr marL="0" indent="0" algn="just">
              <a:buNone/>
            </a:pPr>
            <a:r>
              <a:rPr lang="it-IT" sz="2000" dirty="0"/>
              <a:t>Cliccando sulla </a:t>
            </a:r>
            <a:r>
              <a:rPr lang="it-IT" sz="2000" dirty="0" err="1"/>
              <a:t>tab</a:t>
            </a:r>
            <a:r>
              <a:rPr lang="it-IT" sz="2000" dirty="0"/>
              <a:t> «Link </a:t>
            </a:r>
            <a:r>
              <a:rPr lang="it-IT" sz="2000" dirty="0" err="1"/>
              <a:t>issue</a:t>
            </a:r>
            <a:r>
              <a:rPr lang="it-IT" sz="2000" dirty="0"/>
              <a:t>» si apre un menù, «</a:t>
            </a:r>
            <a:r>
              <a:rPr lang="it-IT" sz="2000" dirty="0" err="1"/>
              <a:t>Linked</a:t>
            </a:r>
            <a:r>
              <a:rPr lang="it-IT" sz="2000" dirty="0"/>
              <a:t> Issues» di cui è possibile scegliere una relazione tra i due </a:t>
            </a:r>
            <a:r>
              <a:rPr lang="it-IT" sz="2000" dirty="0" err="1"/>
              <a:t>issues</a:t>
            </a:r>
            <a:r>
              <a:rPr lang="it-IT" sz="2000" dirty="0"/>
              <a:t> tra quelle rappresentare in figura e digitare il l’</a:t>
            </a:r>
            <a:r>
              <a:rPr lang="it-IT" sz="2000" dirty="0" err="1"/>
              <a:t>issue</a:t>
            </a:r>
            <a:r>
              <a:rPr lang="it-IT" sz="2000" dirty="0"/>
              <a:t> da linkare.</a:t>
            </a:r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r>
              <a:rPr lang="it-IT" sz="2000" dirty="0"/>
              <a:t>Cliccando sulla </a:t>
            </a:r>
            <a:r>
              <a:rPr lang="it-IT" sz="2000" dirty="0" err="1"/>
              <a:t>tab</a:t>
            </a:r>
            <a:r>
              <a:rPr lang="it-IT" sz="2000" dirty="0"/>
              <a:t> «</a:t>
            </a:r>
            <a:r>
              <a:rPr lang="it-IT" sz="2000" dirty="0" err="1"/>
              <a:t>Add</a:t>
            </a:r>
            <a:r>
              <a:rPr lang="it-IT" sz="2000" dirty="0"/>
              <a:t> a </a:t>
            </a:r>
            <a:r>
              <a:rPr lang="it-IT" sz="2000" dirty="0" err="1"/>
              <a:t>child</a:t>
            </a:r>
            <a:r>
              <a:rPr lang="it-IT" sz="2000" dirty="0"/>
              <a:t> </a:t>
            </a:r>
            <a:r>
              <a:rPr lang="it-IT" sz="2000" dirty="0" err="1"/>
              <a:t>issue</a:t>
            </a:r>
            <a:r>
              <a:rPr lang="it-IT" sz="2000" dirty="0"/>
              <a:t>» è possibile invece creare un figlio dell’</a:t>
            </a:r>
            <a:r>
              <a:rPr lang="it-IT" sz="2000" dirty="0" err="1"/>
              <a:t>issue</a:t>
            </a:r>
            <a:r>
              <a:rPr lang="it-IT" sz="2000" dirty="0"/>
              <a:t>. Questa tipologia si applica quando un </a:t>
            </a:r>
            <a:r>
              <a:rPr lang="it-IT" sz="2000" dirty="0" err="1"/>
              <a:t>issue</a:t>
            </a:r>
            <a:r>
              <a:rPr lang="it-IT" sz="2000" dirty="0"/>
              <a:t> ne genera altri trovati in fase di sviluppo</a:t>
            </a:r>
          </a:p>
          <a:p>
            <a:pPr marL="0" indent="0" algn="just">
              <a:buNone/>
            </a:pPr>
            <a:endParaRPr lang="it-IT" sz="20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A77EFA4-6D7E-4131-9284-434DB006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/>
              <a:t>JIRA – BOARD [3]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761DDE3-9D78-4C5D-848A-8D1A476A7C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57489"/>
            <a:ext cx="5181600" cy="308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11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746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Cambria</vt:lpstr>
      <vt:lpstr>Tema di Office</vt:lpstr>
      <vt:lpstr>JIRA</vt:lpstr>
      <vt:lpstr>JIRA – Changelog</vt:lpstr>
      <vt:lpstr>JIRA – Cos’è?</vt:lpstr>
      <vt:lpstr>JIRA – Funzionalità</vt:lpstr>
      <vt:lpstr>JIRA - Roadmap</vt:lpstr>
      <vt:lpstr>JIRA – Backlog e sprint</vt:lpstr>
      <vt:lpstr>JIRA – BOARD [1]</vt:lpstr>
      <vt:lpstr>JIRA – BOARD [2]</vt:lpstr>
      <vt:lpstr>JIRA – BOARD [3]</vt:lpstr>
      <vt:lpstr>JIRA – GitHub &amp;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</dc:title>
  <dc:creator>Simone Di Ricco</dc:creator>
  <cp:lastModifiedBy>Simone Di Ricco</cp:lastModifiedBy>
  <cp:revision>21</cp:revision>
  <dcterms:created xsi:type="dcterms:W3CDTF">2020-04-11T08:09:52Z</dcterms:created>
  <dcterms:modified xsi:type="dcterms:W3CDTF">2020-04-13T09:58:07Z</dcterms:modified>
</cp:coreProperties>
</file>