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9" r:id="rId7"/>
    <p:sldId id="260" r:id="rId8"/>
    <p:sldId id="261" r:id="rId9"/>
    <p:sldId id="267" r:id="rId10"/>
    <p:sldId id="258" r:id="rId11"/>
    <p:sldId id="264" r:id="rId12"/>
    <p:sldId id="265" r:id="rId13"/>
    <p:sldId id="269" r:id="rId14"/>
    <p:sldId id="270" r:id="rId15"/>
    <p:sldId id="272" r:id="rId16"/>
    <p:sldId id="268" r:id="rId17"/>
    <p:sldId id="262" r:id="rId18"/>
    <p:sldId id="271"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8" d="100"/>
          <a:sy n="88" d="100"/>
        </p:scale>
        <p:origin x="40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6/30/2021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6/30/2021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6/30/2021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err="1"/>
              <a:t>Baddy</a:t>
            </a:r>
            <a:endParaRPr lang="it-IT" dirty="0"/>
          </a:p>
        </p:txBody>
      </p:sp>
      <p:sp>
        <p:nvSpPr>
          <p:cNvPr id="3" name="Subtitle 2">
            <a:extLst>
              <a:ext uri="{FF2B5EF4-FFF2-40B4-BE49-F238E27FC236}">
                <a16:creationId xmlns:a16="http://schemas.microsoft.com/office/drawing/2014/main" id="{0F0B759E-4E57-43D2-9425-E4604C30F632}"/>
              </a:ext>
            </a:extLst>
          </p:cNvPr>
          <p:cNvSpPr>
            <a:spLocks noGrp="1"/>
          </p:cNvSpPr>
          <p:nvPr>
            <p:ph type="subTitle" idx="1"/>
          </p:nvPr>
        </p:nvSpPr>
        <p:spPr/>
        <p:txBody>
          <a:bodyPr>
            <a:normAutofit fontScale="77500" lnSpcReduction="20000"/>
          </a:bodyPr>
          <a:lstStyle/>
          <a:p>
            <a:r>
              <a:rPr lang="it-IT" dirty="0"/>
              <a:t>Design and </a:t>
            </a:r>
            <a:r>
              <a:rPr lang="it-IT" dirty="0" err="1"/>
              <a:t>implementation</a:t>
            </a:r>
            <a:r>
              <a:rPr lang="it-IT" dirty="0"/>
              <a:t> of mobile </a:t>
            </a:r>
            <a:r>
              <a:rPr lang="it-IT" dirty="0" err="1"/>
              <a:t>applications</a:t>
            </a:r>
            <a:r>
              <a:rPr lang="it-IT" dirty="0"/>
              <a:t> [093212] – PROF. Luciano baresi</a:t>
            </a:r>
          </a:p>
          <a:p>
            <a:pPr marL="285750" indent="-285750">
              <a:buFont typeface="Arial" panose="020B0604020202020204" pitchFamily="34" charset="0"/>
              <a:buChar char="•"/>
            </a:pPr>
            <a:r>
              <a:rPr lang="it-IT" b="1" dirty="0"/>
              <a:t>Marini</a:t>
            </a:r>
            <a:r>
              <a:rPr lang="it-IT" dirty="0"/>
              <a:t> Gabriel Raul</a:t>
            </a:r>
          </a:p>
          <a:p>
            <a:pPr marL="285750" indent="-285750">
              <a:buFont typeface="Arial" panose="020B0604020202020204" pitchFamily="34" charset="0"/>
              <a:buChar char="•"/>
            </a:pPr>
            <a:r>
              <a:rPr lang="it-IT" b="1" dirty="0"/>
              <a:t>Morreale</a:t>
            </a:r>
            <a:r>
              <a:rPr lang="it-IT" dirty="0"/>
              <a:t> </a:t>
            </a:r>
            <a:r>
              <a:rPr lang="it-IT" dirty="0" err="1"/>
              <a:t>federico</a:t>
            </a:r>
            <a:r>
              <a:rPr lang="it-IT" dirty="0"/>
              <a:t> </a:t>
            </a:r>
          </a:p>
        </p:txBody>
      </p:sp>
    </p:spTree>
    <p:extLst>
      <p:ext uri="{BB962C8B-B14F-4D97-AF65-F5344CB8AC3E}">
        <p14:creationId xmlns:p14="http://schemas.microsoft.com/office/powerpoint/2010/main" val="1881430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Node.js?</a:t>
            </a:r>
          </a:p>
        </p:txBody>
      </p:sp>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it-IT" dirty="0"/>
              <a:t>Express.js framework to </a:t>
            </a:r>
            <a:r>
              <a:rPr lang="it-IT" dirty="0" err="1"/>
              <a:t>write</a:t>
            </a:r>
            <a:r>
              <a:rPr lang="it-IT" dirty="0"/>
              <a:t> API</a:t>
            </a:r>
          </a:p>
          <a:p>
            <a:r>
              <a:rPr lang="it-IT" dirty="0"/>
              <a:t>Authentication </a:t>
            </a:r>
            <a:r>
              <a:rPr lang="it-IT" dirty="0" err="1"/>
              <a:t>using</a:t>
            </a:r>
            <a:r>
              <a:rPr lang="it-IT" dirty="0"/>
              <a:t> JWT</a:t>
            </a:r>
          </a:p>
          <a:p>
            <a:r>
              <a:rPr lang="it-IT" dirty="0"/>
              <a:t>Integration with </a:t>
            </a:r>
            <a:r>
              <a:rPr lang="it-IT" dirty="0" err="1"/>
              <a:t>MongoDB</a:t>
            </a:r>
            <a:r>
              <a:rPr lang="it-IT" dirty="0"/>
              <a:t> </a:t>
            </a:r>
            <a:r>
              <a:rPr lang="it-IT" dirty="0" err="1"/>
              <a:t>using</a:t>
            </a:r>
            <a:r>
              <a:rPr lang="it-IT" dirty="0"/>
              <a:t> </a:t>
            </a:r>
            <a:r>
              <a:rPr lang="it-IT" dirty="0" err="1"/>
              <a:t>Mongoose</a:t>
            </a:r>
            <a:endParaRPr lang="it-IT" dirty="0"/>
          </a:p>
          <a:p>
            <a:r>
              <a:rPr lang="it-IT" dirty="0"/>
              <a:t>Easy to </a:t>
            </a:r>
            <a:r>
              <a:rPr lang="it-IT" dirty="0" err="1"/>
              <a:t>interact</a:t>
            </a:r>
            <a:r>
              <a:rPr lang="it-IT" dirty="0"/>
              <a:t> with </a:t>
            </a:r>
            <a:r>
              <a:rPr lang="it-IT" dirty="0" err="1"/>
              <a:t>Firebase</a:t>
            </a:r>
            <a:r>
              <a:rPr lang="it-IT" dirty="0"/>
              <a:t> Cloud Messaging</a:t>
            </a:r>
          </a:p>
        </p:txBody>
      </p:sp>
      <p:pic>
        <p:nvPicPr>
          <p:cNvPr id="5" name="Picture 4" descr="Node.js - Wikipedia">
            <a:extLst>
              <a:ext uri="{FF2B5EF4-FFF2-40B4-BE49-F238E27FC236}">
                <a16:creationId xmlns:a16="http://schemas.microsoft.com/office/drawing/2014/main" id="{A4C5869F-4649-42E2-B10D-EAF43EDC8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8230" y="2332523"/>
            <a:ext cx="3066517" cy="187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144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a:t>Styles and patterns</a:t>
            </a:r>
          </a:p>
        </p:txBody>
      </p:sp>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en-US" dirty="0"/>
              <a:t>Google’s Material Design</a:t>
            </a:r>
            <a:endParaRPr lang="it-IT" dirty="0"/>
          </a:p>
          <a:p>
            <a:r>
              <a:rPr lang="it-IT" dirty="0"/>
              <a:t>REST APIs for client-server communication </a:t>
            </a:r>
          </a:p>
          <a:p>
            <a:r>
              <a:rPr lang="it-IT" dirty="0"/>
              <a:t>Multi-tier architecture</a:t>
            </a:r>
          </a:p>
          <a:p>
            <a:r>
              <a:rPr lang="it-IT" dirty="0"/>
              <a:t>Thin client </a:t>
            </a:r>
          </a:p>
          <a:p>
            <a:r>
              <a:rPr lang="it-IT" dirty="0"/>
              <a:t>HTTPs to protect the users’ data</a:t>
            </a:r>
          </a:p>
        </p:txBody>
      </p:sp>
    </p:spTree>
    <p:extLst>
      <p:ext uri="{BB962C8B-B14F-4D97-AF65-F5344CB8AC3E}">
        <p14:creationId xmlns:p14="http://schemas.microsoft.com/office/powerpoint/2010/main" val="1029403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a:t>App State Management</a:t>
            </a:r>
          </a:p>
        </p:txBody>
      </p:sp>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pPr marL="457200" lvl="1" indent="0">
              <a:buNone/>
            </a:pPr>
            <a:r>
              <a:rPr lang="it-IT" sz="2400" b="1" dirty="0"/>
              <a:t>Provider:</a:t>
            </a:r>
          </a:p>
          <a:p>
            <a:pPr lvl="1"/>
            <a:r>
              <a:rPr lang="en-US" sz="1800" dirty="0"/>
              <a:t>Google’s recommended approach</a:t>
            </a:r>
          </a:p>
          <a:p>
            <a:pPr lvl="1"/>
            <a:r>
              <a:rPr lang="en-US" sz="1800" dirty="0"/>
              <a:t>Manage the tree of all the widgets easily</a:t>
            </a:r>
          </a:p>
          <a:p>
            <a:pPr lvl="1"/>
            <a:r>
              <a:rPr lang="en-US" sz="1800" dirty="0"/>
              <a:t>Rebuild only where needed</a:t>
            </a:r>
          </a:p>
          <a:p>
            <a:pPr lvl="1"/>
            <a:r>
              <a:rPr lang="en-US" sz="1800" dirty="0"/>
              <a:t>Get the model’s instance everywhere in the tree</a:t>
            </a:r>
            <a:endParaRPr lang="it-IT" sz="1800" dirty="0"/>
          </a:p>
          <a:p>
            <a:pPr marL="457200" lvl="1" indent="0">
              <a:buNone/>
            </a:pPr>
            <a:endParaRPr lang="en-US" dirty="0"/>
          </a:p>
        </p:txBody>
      </p:sp>
    </p:spTree>
    <p:extLst>
      <p:ext uri="{BB962C8B-B14F-4D97-AF65-F5344CB8AC3E}">
        <p14:creationId xmlns:p14="http://schemas.microsoft.com/office/powerpoint/2010/main" val="4210446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err="1"/>
              <a:t>Implementation</a:t>
            </a:r>
            <a:r>
              <a:rPr lang="it-IT" dirty="0"/>
              <a:t> and Testing</a:t>
            </a:r>
          </a:p>
        </p:txBody>
      </p:sp>
    </p:spTree>
    <p:extLst>
      <p:ext uri="{BB962C8B-B14F-4D97-AF65-F5344CB8AC3E}">
        <p14:creationId xmlns:p14="http://schemas.microsoft.com/office/powerpoint/2010/main" val="2526915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8E7F-4ACF-4217-8E35-84D63A5207BF}"/>
              </a:ext>
            </a:extLst>
          </p:cNvPr>
          <p:cNvSpPr>
            <a:spLocks noGrp="1"/>
          </p:cNvSpPr>
          <p:nvPr>
            <p:ph type="title"/>
          </p:nvPr>
        </p:nvSpPr>
        <p:spPr/>
        <p:txBody>
          <a:bodyPr/>
          <a:lstStyle/>
          <a:p>
            <a:r>
              <a:rPr lang="it-IT" dirty="0"/>
              <a:t>Development </a:t>
            </a:r>
            <a:r>
              <a:rPr lang="it-IT" dirty="0" err="1"/>
              <a:t>approach</a:t>
            </a:r>
            <a:endParaRPr lang="it-IT" dirty="0"/>
          </a:p>
        </p:txBody>
      </p:sp>
      <p:sp>
        <p:nvSpPr>
          <p:cNvPr id="3" name="Content Placeholder 2">
            <a:extLst>
              <a:ext uri="{FF2B5EF4-FFF2-40B4-BE49-F238E27FC236}">
                <a16:creationId xmlns:a16="http://schemas.microsoft.com/office/drawing/2014/main" id="{97242647-C093-4A20-81BE-A966AD6A42B0}"/>
              </a:ext>
            </a:extLst>
          </p:cNvPr>
          <p:cNvSpPr>
            <a:spLocks noGrp="1"/>
          </p:cNvSpPr>
          <p:nvPr>
            <p:ph idx="1"/>
          </p:nvPr>
        </p:nvSpPr>
        <p:spPr>
          <a:xfrm>
            <a:off x="1154954" y="2603500"/>
            <a:ext cx="9835263" cy="3416300"/>
          </a:xfrm>
        </p:spPr>
        <p:txBody>
          <a:bodyPr/>
          <a:lstStyle/>
          <a:p>
            <a:pPr algn="just"/>
            <a:r>
              <a:rPr lang="it-IT" dirty="0" err="1"/>
              <a:t>We</a:t>
            </a:r>
            <a:r>
              <a:rPr lang="it-IT" dirty="0"/>
              <a:t> </a:t>
            </a:r>
            <a:r>
              <a:rPr lang="it-IT" dirty="0" err="1"/>
              <a:t>have</a:t>
            </a:r>
            <a:r>
              <a:rPr lang="it-IT" dirty="0"/>
              <a:t> </a:t>
            </a:r>
            <a:r>
              <a:rPr lang="it-IT" dirty="0" err="1"/>
              <a:t>followed</a:t>
            </a:r>
            <a:r>
              <a:rPr lang="it-IT" dirty="0"/>
              <a:t> a </a:t>
            </a:r>
            <a:r>
              <a:rPr lang="it-IT" b="1" dirty="0"/>
              <a:t>bottom-up</a:t>
            </a:r>
            <a:r>
              <a:rPr lang="it-IT" dirty="0"/>
              <a:t> </a:t>
            </a:r>
            <a:r>
              <a:rPr lang="it-IT" b="1" dirty="0" err="1"/>
              <a:t>development</a:t>
            </a:r>
            <a:r>
              <a:rPr lang="it-IT" b="1" dirty="0"/>
              <a:t> </a:t>
            </a:r>
            <a:r>
              <a:rPr lang="it-IT" b="1" dirty="0" err="1"/>
              <a:t>approach</a:t>
            </a:r>
            <a:r>
              <a:rPr lang="it-IT" b="1" dirty="0"/>
              <a:t> </a:t>
            </a:r>
            <a:r>
              <a:rPr lang="it-IT" dirty="0" err="1"/>
              <a:t>starting</a:t>
            </a:r>
            <a:r>
              <a:rPr lang="it-IT" dirty="0"/>
              <a:t> from </a:t>
            </a:r>
            <a:r>
              <a:rPr lang="it-IT" dirty="0" err="1"/>
              <a:t>independent</a:t>
            </a:r>
            <a:r>
              <a:rPr lang="it-IT" dirty="0"/>
              <a:t> and </a:t>
            </a:r>
            <a:r>
              <a:rPr lang="it-IT" dirty="0" err="1"/>
              <a:t>atomic</a:t>
            </a:r>
            <a:r>
              <a:rPr lang="it-IT" dirty="0"/>
              <a:t> </a:t>
            </a:r>
            <a:r>
              <a:rPr lang="it-IT" dirty="0" err="1"/>
              <a:t>components</a:t>
            </a:r>
            <a:r>
              <a:rPr lang="it-IT" dirty="0"/>
              <a:t> </a:t>
            </a:r>
            <a:r>
              <a:rPr lang="it-IT" dirty="0" err="1"/>
              <a:t>which</a:t>
            </a:r>
            <a:r>
              <a:rPr lang="it-IT" dirty="0"/>
              <a:t> </a:t>
            </a:r>
            <a:r>
              <a:rPr lang="it-IT" dirty="0" err="1"/>
              <a:t>were</a:t>
            </a:r>
            <a:r>
              <a:rPr lang="it-IT" dirty="0"/>
              <a:t> </a:t>
            </a:r>
            <a:r>
              <a:rPr lang="it-IT" dirty="0" err="1"/>
              <a:t>progessively</a:t>
            </a:r>
            <a:r>
              <a:rPr lang="it-IT" dirty="0"/>
              <a:t> </a:t>
            </a:r>
            <a:r>
              <a:rPr lang="it-IT" dirty="0" err="1"/>
              <a:t>integrated</a:t>
            </a:r>
            <a:r>
              <a:rPr lang="it-IT" dirty="0"/>
              <a:t> in more </a:t>
            </a:r>
            <a:r>
              <a:rPr lang="it-IT" dirty="0" err="1"/>
              <a:t>complex</a:t>
            </a:r>
            <a:r>
              <a:rPr lang="it-IT" dirty="0"/>
              <a:t> widgets and </a:t>
            </a:r>
            <a:r>
              <a:rPr lang="it-IT" dirty="0" err="1"/>
              <a:t>components</a:t>
            </a:r>
            <a:endParaRPr lang="it-IT" dirty="0"/>
          </a:p>
        </p:txBody>
      </p:sp>
      <p:pic>
        <p:nvPicPr>
          <p:cNvPr id="1026" name="Picture 2" descr="Web Strategy: Beyond Usablity --Designing using 'Bottom Up' Techniques and  Mental Models | Jeremiah Owyang">
            <a:extLst>
              <a:ext uri="{FF2B5EF4-FFF2-40B4-BE49-F238E27FC236}">
                <a16:creationId xmlns:a16="http://schemas.microsoft.com/office/drawing/2014/main" id="{9053DAE5-C8DF-4525-9075-DBC3E8CC7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7221" y="3656496"/>
            <a:ext cx="3393649" cy="2845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22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8E7F-4ACF-4217-8E35-84D63A5207BF}"/>
              </a:ext>
            </a:extLst>
          </p:cNvPr>
          <p:cNvSpPr>
            <a:spLocks noGrp="1"/>
          </p:cNvSpPr>
          <p:nvPr>
            <p:ph type="title"/>
          </p:nvPr>
        </p:nvSpPr>
        <p:spPr/>
        <p:txBody>
          <a:bodyPr/>
          <a:lstStyle/>
          <a:p>
            <a:r>
              <a:rPr lang="it-IT" dirty="0"/>
              <a:t>Testing </a:t>
            </a:r>
            <a:r>
              <a:rPr lang="it-IT" dirty="0" err="1"/>
              <a:t>approach</a:t>
            </a:r>
            <a:endParaRPr lang="it-IT" dirty="0"/>
          </a:p>
        </p:txBody>
      </p:sp>
      <p:sp>
        <p:nvSpPr>
          <p:cNvPr id="3" name="Content Placeholder 2">
            <a:extLst>
              <a:ext uri="{FF2B5EF4-FFF2-40B4-BE49-F238E27FC236}">
                <a16:creationId xmlns:a16="http://schemas.microsoft.com/office/drawing/2014/main" id="{97242647-C093-4A20-81BE-A966AD6A42B0}"/>
              </a:ext>
            </a:extLst>
          </p:cNvPr>
          <p:cNvSpPr>
            <a:spLocks noGrp="1"/>
          </p:cNvSpPr>
          <p:nvPr>
            <p:ph idx="1"/>
          </p:nvPr>
        </p:nvSpPr>
        <p:spPr>
          <a:xfrm>
            <a:off x="1154954" y="2603500"/>
            <a:ext cx="10026852" cy="3416300"/>
          </a:xfrm>
        </p:spPr>
        <p:txBody>
          <a:bodyPr/>
          <a:lstStyle/>
          <a:p>
            <a:pPr algn="just"/>
            <a:r>
              <a:rPr lang="it-IT" b="1" dirty="0"/>
              <a:t>DEBUG</a:t>
            </a:r>
            <a:r>
              <a:rPr lang="it-IT" dirty="0"/>
              <a:t>: </a:t>
            </a:r>
            <a:r>
              <a:rPr lang="en-US" dirty="0"/>
              <a:t>the application was </a:t>
            </a:r>
            <a:r>
              <a:rPr lang="en-US" dirty="0" smtClean="0"/>
              <a:t>in part </a:t>
            </a:r>
            <a:r>
              <a:rPr lang="en-US" dirty="0"/>
              <a:t>tested through debugging to check that the integration between the back-end, Firebase and the </a:t>
            </a:r>
            <a:r>
              <a:rPr lang="en-US" dirty="0" smtClean="0"/>
              <a:t>mobile application </a:t>
            </a:r>
            <a:r>
              <a:rPr lang="en-US" dirty="0"/>
              <a:t>was implemented correctly.</a:t>
            </a:r>
          </a:p>
          <a:p>
            <a:pPr algn="just"/>
            <a:r>
              <a:rPr lang="en-US" b="1" dirty="0"/>
              <a:t>WIDGET TESTING</a:t>
            </a:r>
            <a:r>
              <a:rPr lang="en-US" dirty="0"/>
              <a:t>: </a:t>
            </a:r>
            <a:r>
              <a:rPr lang="it-IT" dirty="0"/>
              <a:t>each separable widget </a:t>
            </a:r>
            <a:r>
              <a:rPr lang="it-IT" dirty="0" smtClean="0"/>
              <a:t>of the mobile application was tested individually </a:t>
            </a:r>
            <a:r>
              <a:rPr lang="it-IT" dirty="0"/>
              <a:t>following the </a:t>
            </a:r>
            <a:r>
              <a:rPr lang="it-IT" dirty="0" smtClean="0"/>
              <a:t>approach </a:t>
            </a:r>
            <a:r>
              <a:rPr lang="it-IT" dirty="0"/>
              <a:t>of </a:t>
            </a:r>
            <a:r>
              <a:rPr lang="it-IT" b="1" dirty="0"/>
              <a:t>Futter Widget</a:t>
            </a:r>
            <a:r>
              <a:rPr lang="it-IT" dirty="0"/>
              <a:t> </a:t>
            </a:r>
            <a:r>
              <a:rPr lang="it-IT" dirty="0" smtClean="0"/>
              <a:t>tests.</a:t>
            </a:r>
          </a:p>
          <a:p>
            <a:pPr algn="just"/>
            <a:r>
              <a:rPr lang="it-IT" b="1" dirty="0" smtClean="0"/>
              <a:t>INTEGRATION TESTING</a:t>
            </a:r>
            <a:r>
              <a:rPr lang="it-IT" dirty="0" smtClean="0"/>
              <a:t>: </a:t>
            </a:r>
            <a:r>
              <a:rPr lang="en-US" dirty="0"/>
              <a:t>to evaluate the correctness of the application as a whole we have developed </a:t>
            </a:r>
            <a:r>
              <a:rPr lang="en-US" dirty="0" smtClean="0"/>
              <a:t>a </a:t>
            </a:r>
            <a:r>
              <a:rPr lang="en-US" dirty="0"/>
              <a:t>test </a:t>
            </a:r>
            <a:r>
              <a:rPr lang="en-US" dirty="0" smtClean="0"/>
              <a:t>suite using </a:t>
            </a:r>
            <a:r>
              <a:rPr lang="en-US" b="1" dirty="0" err="1" smtClean="0"/>
              <a:t>flutter_driver</a:t>
            </a:r>
            <a:r>
              <a:rPr lang="en-US" dirty="0" smtClean="0"/>
              <a:t> </a:t>
            </a:r>
            <a:r>
              <a:rPr lang="en-US" dirty="0"/>
              <a:t>that guides the application </a:t>
            </a:r>
            <a:r>
              <a:rPr lang="en-US" dirty="0" smtClean="0"/>
              <a:t>in different scenario to verify </a:t>
            </a:r>
            <a:r>
              <a:rPr lang="en-US" dirty="0"/>
              <a:t>that everything works correctly along the way</a:t>
            </a:r>
            <a:r>
              <a:rPr lang="en-US" dirty="0" smtClean="0"/>
              <a:t>.</a:t>
            </a:r>
          </a:p>
        </p:txBody>
      </p:sp>
    </p:spTree>
    <p:extLst>
      <p:ext uri="{BB962C8B-B14F-4D97-AF65-F5344CB8AC3E}">
        <p14:creationId xmlns:p14="http://schemas.microsoft.com/office/powerpoint/2010/main" val="4010397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B0ABD-4C2C-43B5-BBAA-C48B8B591180}"/>
              </a:ext>
            </a:extLst>
          </p:cNvPr>
          <p:cNvSpPr>
            <a:spLocks noGrp="1"/>
          </p:cNvSpPr>
          <p:nvPr>
            <p:ph type="title"/>
          </p:nvPr>
        </p:nvSpPr>
        <p:spPr/>
        <p:txBody>
          <a:bodyPr/>
          <a:lstStyle/>
          <a:p>
            <a:r>
              <a:rPr lang="it-IT" dirty="0" err="1"/>
              <a:t>Now</a:t>
            </a:r>
            <a:r>
              <a:rPr lang="it-IT" dirty="0"/>
              <a:t>…</a:t>
            </a:r>
          </a:p>
        </p:txBody>
      </p:sp>
      <p:sp>
        <p:nvSpPr>
          <p:cNvPr id="3" name="Content Placeholder 2">
            <a:extLst>
              <a:ext uri="{FF2B5EF4-FFF2-40B4-BE49-F238E27FC236}">
                <a16:creationId xmlns:a16="http://schemas.microsoft.com/office/drawing/2014/main" id="{7B08C715-E153-4E79-85AB-5A4905537500}"/>
              </a:ext>
            </a:extLst>
          </p:cNvPr>
          <p:cNvSpPr>
            <a:spLocks noGrp="1"/>
          </p:cNvSpPr>
          <p:nvPr>
            <p:ph idx="1"/>
          </p:nvPr>
        </p:nvSpPr>
        <p:spPr/>
        <p:txBody>
          <a:bodyPr>
            <a:normAutofit/>
          </a:bodyPr>
          <a:lstStyle/>
          <a:p>
            <a:pPr marL="0" indent="0">
              <a:buNone/>
            </a:pPr>
            <a:r>
              <a:rPr lang="it-IT" sz="6000" dirty="0" err="1"/>
              <a:t>It’s</a:t>
            </a:r>
            <a:r>
              <a:rPr lang="it-IT" sz="6000" dirty="0"/>
              <a:t> demo time</a:t>
            </a:r>
          </a:p>
        </p:txBody>
      </p:sp>
    </p:spTree>
    <p:extLst>
      <p:ext uri="{BB962C8B-B14F-4D97-AF65-F5344CB8AC3E}">
        <p14:creationId xmlns:p14="http://schemas.microsoft.com/office/powerpoint/2010/main" val="266533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11AAD-9648-4ABE-A450-E419CAAAF5D8}"/>
              </a:ext>
            </a:extLst>
          </p:cNvPr>
          <p:cNvSpPr>
            <a:spLocks noGrp="1"/>
          </p:cNvSpPr>
          <p:nvPr>
            <p:ph type="title"/>
          </p:nvPr>
        </p:nvSpPr>
        <p:spPr/>
        <p:txBody>
          <a:bodyPr/>
          <a:lstStyle/>
          <a:p>
            <a:r>
              <a:rPr lang="it-IT" dirty="0"/>
              <a:t>What is it?</a:t>
            </a:r>
          </a:p>
        </p:txBody>
      </p:sp>
      <p:sp>
        <p:nvSpPr>
          <p:cNvPr id="3" name="Content Placeholder 2">
            <a:extLst>
              <a:ext uri="{FF2B5EF4-FFF2-40B4-BE49-F238E27FC236}">
                <a16:creationId xmlns:a16="http://schemas.microsoft.com/office/drawing/2014/main" id="{1A45FFE5-0926-4BD3-9AAA-1C888809D750}"/>
              </a:ext>
            </a:extLst>
          </p:cNvPr>
          <p:cNvSpPr>
            <a:spLocks noGrp="1"/>
          </p:cNvSpPr>
          <p:nvPr>
            <p:ph idx="1"/>
          </p:nvPr>
        </p:nvSpPr>
        <p:spPr/>
        <p:txBody>
          <a:bodyPr/>
          <a:lstStyle/>
          <a:p>
            <a:pPr algn="just"/>
            <a:r>
              <a:rPr lang="it-IT" dirty="0" err="1"/>
              <a:t>Baddy</a:t>
            </a:r>
            <a:r>
              <a:rPr lang="it-IT" dirty="0"/>
              <a:t> </a:t>
            </a:r>
            <a:r>
              <a:rPr lang="it-IT" dirty="0" err="1"/>
              <a:t>is</a:t>
            </a:r>
            <a:r>
              <a:rPr lang="it-IT" dirty="0"/>
              <a:t> a social </a:t>
            </a:r>
            <a:r>
              <a:rPr lang="it-IT" dirty="0" err="1"/>
              <a:t>platform</a:t>
            </a:r>
            <a:r>
              <a:rPr lang="it-IT" dirty="0"/>
              <a:t> </a:t>
            </a:r>
            <a:r>
              <a:rPr lang="it-IT" dirty="0" err="1"/>
              <a:t>that</a:t>
            </a:r>
            <a:r>
              <a:rPr lang="it-IT" dirty="0"/>
              <a:t> </a:t>
            </a:r>
            <a:r>
              <a:rPr lang="it-IT" dirty="0" err="1"/>
              <a:t>comes</a:t>
            </a:r>
            <a:r>
              <a:rPr lang="it-IT" dirty="0"/>
              <a:t> from the</a:t>
            </a:r>
            <a:r>
              <a:rPr lang="en-US" dirty="0"/>
              <a:t> need of elders to find someone that can take care of them.</a:t>
            </a:r>
          </a:p>
          <a:p>
            <a:pPr algn="just"/>
            <a:r>
              <a:rPr lang="en-US" dirty="0"/>
              <a:t>The goal is to provide to the next generation of old people, but also the current one, an application that allows to find a caregiver near their place and interact with her.</a:t>
            </a:r>
            <a:endParaRPr lang="it-IT" dirty="0"/>
          </a:p>
        </p:txBody>
      </p:sp>
      <p:pic>
        <p:nvPicPr>
          <p:cNvPr id="5" name="Picture 4">
            <a:extLst>
              <a:ext uri="{FF2B5EF4-FFF2-40B4-BE49-F238E27FC236}">
                <a16:creationId xmlns:a16="http://schemas.microsoft.com/office/drawing/2014/main" id="{9131343E-0270-4592-9BC3-1E6EB17C0612}"/>
              </a:ext>
            </a:extLst>
          </p:cNvPr>
          <p:cNvPicPr>
            <a:picLocks noChangeAspect="1"/>
          </p:cNvPicPr>
          <p:nvPr/>
        </p:nvPicPr>
        <p:blipFill>
          <a:blip r:embed="rId2"/>
          <a:stretch>
            <a:fillRect/>
          </a:stretch>
        </p:blipFill>
        <p:spPr>
          <a:xfrm>
            <a:off x="6501900" y="4026031"/>
            <a:ext cx="2831969" cy="2831969"/>
          </a:xfrm>
          <a:prstGeom prst="rect">
            <a:avLst/>
          </a:prstGeom>
        </p:spPr>
      </p:pic>
    </p:spTree>
    <p:extLst>
      <p:ext uri="{BB962C8B-B14F-4D97-AF65-F5344CB8AC3E}">
        <p14:creationId xmlns:p14="http://schemas.microsoft.com/office/powerpoint/2010/main" val="3044583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11B71-9D4A-4B5E-A6C8-3C9A9EAD78C5}"/>
              </a:ext>
            </a:extLst>
          </p:cNvPr>
          <p:cNvSpPr>
            <a:spLocks noGrp="1"/>
          </p:cNvSpPr>
          <p:nvPr>
            <p:ph type="title"/>
          </p:nvPr>
        </p:nvSpPr>
        <p:spPr/>
        <p:txBody>
          <a:bodyPr/>
          <a:lstStyle/>
          <a:p>
            <a:r>
              <a:rPr lang="it-IT" dirty="0"/>
              <a:t>Features</a:t>
            </a:r>
          </a:p>
        </p:txBody>
      </p:sp>
      <p:sp>
        <p:nvSpPr>
          <p:cNvPr id="3" name="Content Placeholder 2">
            <a:extLst>
              <a:ext uri="{FF2B5EF4-FFF2-40B4-BE49-F238E27FC236}">
                <a16:creationId xmlns:a16="http://schemas.microsoft.com/office/drawing/2014/main" id="{95DF66A6-0BB2-4AF1-8C45-611659F46837}"/>
              </a:ext>
            </a:extLst>
          </p:cNvPr>
          <p:cNvSpPr>
            <a:spLocks noGrp="1"/>
          </p:cNvSpPr>
          <p:nvPr>
            <p:ph idx="1"/>
          </p:nvPr>
        </p:nvSpPr>
        <p:spPr/>
        <p:txBody>
          <a:bodyPr/>
          <a:lstStyle/>
          <a:p>
            <a:r>
              <a:rPr lang="it-IT" dirty="0"/>
              <a:t>The features </a:t>
            </a:r>
            <a:r>
              <a:rPr lang="it-IT" dirty="0" err="1"/>
              <a:t>provided</a:t>
            </a:r>
            <a:r>
              <a:rPr lang="it-IT" dirty="0"/>
              <a:t> by the </a:t>
            </a:r>
            <a:r>
              <a:rPr lang="it-IT" dirty="0" err="1"/>
              <a:t>application</a:t>
            </a:r>
            <a:r>
              <a:rPr lang="it-IT" dirty="0"/>
              <a:t> are </a:t>
            </a:r>
            <a:r>
              <a:rPr lang="it-IT" dirty="0" err="1"/>
              <a:t>different</a:t>
            </a:r>
            <a:r>
              <a:rPr lang="it-IT" dirty="0"/>
              <a:t> </a:t>
            </a:r>
            <a:r>
              <a:rPr lang="it-IT" dirty="0" err="1"/>
              <a:t>according</a:t>
            </a:r>
            <a:r>
              <a:rPr lang="it-IT" dirty="0"/>
              <a:t> to the account </a:t>
            </a:r>
            <a:r>
              <a:rPr lang="it-IT" dirty="0" err="1"/>
              <a:t>type</a:t>
            </a:r>
            <a:r>
              <a:rPr lang="it-IT" dirty="0"/>
              <a:t> of the user, </a:t>
            </a:r>
            <a:r>
              <a:rPr lang="it-IT" dirty="0" err="1"/>
              <a:t>which</a:t>
            </a:r>
            <a:r>
              <a:rPr lang="it-IT" dirty="0"/>
              <a:t> can be:</a:t>
            </a:r>
          </a:p>
          <a:p>
            <a:pPr lvl="1"/>
            <a:r>
              <a:rPr lang="it-IT" dirty="0"/>
              <a:t>Customer</a:t>
            </a:r>
          </a:p>
          <a:p>
            <a:pPr lvl="1"/>
            <a:r>
              <a:rPr lang="it-IT" dirty="0" err="1"/>
              <a:t>Caregiver</a:t>
            </a:r>
            <a:endParaRPr lang="it-IT" dirty="0"/>
          </a:p>
        </p:txBody>
      </p:sp>
    </p:spTree>
    <p:extLst>
      <p:ext uri="{BB962C8B-B14F-4D97-AF65-F5344CB8AC3E}">
        <p14:creationId xmlns:p14="http://schemas.microsoft.com/office/powerpoint/2010/main" val="268750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FCF9-6A7A-4E4E-B642-1B47965D96B9}"/>
              </a:ext>
            </a:extLst>
          </p:cNvPr>
          <p:cNvSpPr>
            <a:spLocks noGrp="1"/>
          </p:cNvSpPr>
          <p:nvPr>
            <p:ph type="title"/>
          </p:nvPr>
        </p:nvSpPr>
        <p:spPr/>
        <p:txBody>
          <a:bodyPr/>
          <a:lstStyle/>
          <a:p>
            <a:r>
              <a:rPr lang="it-IT" dirty="0"/>
              <a:t>Customer Features</a:t>
            </a:r>
          </a:p>
        </p:txBody>
      </p:sp>
      <p:sp>
        <p:nvSpPr>
          <p:cNvPr id="3" name="Content Placeholder 2">
            <a:extLst>
              <a:ext uri="{FF2B5EF4-FFF2-40B4-BE49-F238E27FC236}">
                <a16:creationId xmlns:a16="http://schemas.microsoft.com/office/drawing/2014/main" id="{30AD45DB-B722-49BF-A65D-31889FF890D7}"/>
              </a:ext>
            </a:extLst>
          </p:cNvPr>
          <p:cNvSpPr>
            <a:spLocks noGrp="1"/>
          </p:cNvSpPr>
          <p:nvPr>
            <p:ph idx="1"/>
          </p:nvPr>
        </p:nvSpPr>
        <p:spPr/>
        <p:txBody>
          <a:bodyPr/>
          <a:lstStyle/>
          <a:p>
            <a:r>
              <a:rPr lang="it-IT" dirty="0"/>
              <a:t>A user </a:t>
            </a:r>
            <a:r>
              <a:rPr lang="it-IT" dirty="0" err="1"/>
              <a:t>registered</a:t>
            </a:r>
            <a:r>
              <a:rPr lang="it-IT" dirty="0"/>
              <a:t> </a:t>
            </a:r>
            <a:r>
              <a:rPr lang="it-IT" dirty="0" err="1"/>
              <a:t>as</a:t>
            </a:r>
            <a:r>
              <a:rPr lang="it-IT" dirty="0"/>
              <a:t> a customer can:</a:t>
            </a:r>
          </a:p>
          <a:p>
            <a:pPr lvl="1"/>
            <a:r>
              <a:rPr lang="it-IT" dirty="0"/>
              <a:t>Scroll the list of the </a:t>
            </a:r>
            <a:r>
              <a:rPr lang="it-IT" dirty="0" err="1"/>
              <a:t>registered</a:t>
            </a:r>
            <a:r>
              <a:rPr lang="it-IT" dirty="0"/>
              <a:t> </a:t>
            </a:r>
            <a:r>
              <a:rPr lang="it-IT" dirty="0" err="1"/>
              <a:t>caregivers</a:t>
            </a:r>
            <a:endParaRPr lang="it-IT" dirty="0"/>
          </a:p>
          <a:p>
            <a:pPr lvl="1"/>
            <a:r>
              <a:rPr lang="it-IT" dirty="0"/>
              <a:t>Search the caregivers according to his </a:t>
            </a:r>
            <a:r>
              <a:rPr lang="it-IT" dirty="0" smtClean="0"/>
              <a:t>city</a:t>
            </a:r>
          </a:p>
          <a:p>
            <a:pPr lvl="1"/>
            <a:r>
              <a:rPr lang="it-IT" dirty="0" smtClean="0"/>
              <a:t>Search a caregiver using the interactive map</a:t>
            </a:r>
            <a:endParaRPr lang="it-IT" dirty="0"/>
          </a:p>
          <a:p>
            <a:pPr lvl="1"/>
            <a:r>
              <a:rPr lang="it-IT" dirty="0" err="1"/>
              <a:t>View</a:t>
            </a:r>
            <a:r>
              <a:rPr lang="it-IT" dirty="0"/>
              <a:t> a </a:t>
            </a:r>
            <a:r>
              <a:rPr lang="it-IT" dirty="0" err="1"/>
              <a:t>specific</a:t>
            </a:r>
            <a:r>
              <a:rPr lang="it-IT" dirty="0"/>
              <a:t> </a:t>
            </a:r>
            <a:r>
              <a:rPr lang="it-IT" dirty="0" err="1"/>
              <a:t>caregiver</a:t>
            </a:r>
            <a:r>
              <a:rPr lang="it-IT" dirty="0"/>
              <a:t> </a:t>
            </a:r>
            <a:r>
              <a:rPr lang="it-IT" dirty="0" err="1"/>
              <a:t>profile</a:t>
            </a:r>
            <a:r>
              <a:rPr lang="it-IT" dirty="0"/>
              <a:t> </a:t>
            </a:r>
          </a:p>
          <a:p>
            <a:pPr lvl="1"/>
            <a:r>
              <a:rPr lang="it-IT" dirty="0" err="1"/>
              <a:t>Leave</a:t>
            </a:r>
            <a:r>
              <a:rPr lang="it-IT" dirty="0"/>
              <a:t> a review on a </a:t>
            </a:r>
            <a:r>
              <a:rPr lang="it-IT" dirty="0" err="1"/>
              <a:t>caregiver</a:t>
            </a:r>
            <a:r>
              <a:rPr lang="it-IT" dirty="0"/>
              <a:t> </a:t>
            </a:r>
            <a:r>
              <a:rPr lang="it-IT" dirty="0" err="1"/>
              <a:t>profile</a:t>
            </a:r>
            <a:endParaRPr lang="en-US" dirty="0"/>
          </a:p>
          <a:p>
            <a:pPr lvl="1"/>
            <a:r>
              <a:rPr lang="en-US" dirty="0"/>
              <a:t>Let a caregiver know </a:t>
            </a:r>
            <a:r>
              <a:rPr lang="en-US" dirty="0" smtClean="0"/>
              <a:t>he is </a:t>
            </a:r>
            <a:r>
              <a:rPr lang="en-US" dirty="0"/>
              <a:t>interested in his/her </a:t>
            </a:r>
          </a:p>
          <a:p>
            <a:pPr marL="457200" lvl="1" indent="0">
              <a:buNone/>
            </a:pPr>
            <a:r>
              <a:rPr lang="en-US" dirty="0"/>
              <a:t>      profile with a message</a:t>
            </a:r>
          </a:p>
        </p:txBody>
      </p:sp>
      <p:pic>
        <p:nvPicPr>
          <p:cNvPr id="7" name="Picture 6">
            <a:extLst>
              <a:ext uri="{FF2B5EF4-FFF2-40B4-BE49-F238E27FC236}">
                <a16:creationId xmlns:a16="http://schemas.microsoft.com/office/drawing/2014/main" id="{2C6BDBB8-6075-4360-A1B4-E8F2F5FF05C7}"/>
              </a:ext>
            </a:extLst>
          </p:cNvPr>
          <p:cNvPicPr>
            <a:picLocks noChangeAspect="1"/>
          </p:cNvPicPr>
          <p:nvPr/>
        </p:nvPicPr>
        <p:blipFill>
          <a:blip r:embed="rId2"/>
          <a:stretch>
            <a:fillRect/>
          </a:stretch>
        </p:blipFill>
        <p:spPr>
          <a:xfrm>
            <a:off x="7456602" y="3881093"/>
            <a:ext cx="4295480" cy="2684675"/>
          </a:xfrm>
          <a:prstGeom prst="rect">
            <a:avLst/>
          </a:prstGeom>
        </p:spPr>
      </p:pic>
    </p:spTree>
    <p:extLst>
      <p:ext uri="{BB962C8B-B14F-4D97-AF65-F5344CB8AC3E}">
        <p14:creationId xmlns:p14="http://schemas.microsoft.com/office/powerpoint/2010/main" val="254868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FCF9-6A7A-4E4E-B642-1B47965D96B9}"/>
              </a:ext>
            </a:extLst>
          </p:cNvPr>
          <p:cNvSpPr>
            <a:spLocks noGrp="1"/>
          </p:cNvSpPr>
          <p:nvPr>
            <p:ph type="title"/>
          </p:nvPr>
        </p:nvSpPr>
        <p:spPr/>
        <p:txBody>
          <a:bodyPr/>
          <a:lstStyle/>
          <a:p>
            <a:r>
              <a:rPr lang="it-IT" dirty="0" err="1"/>
              <a:t>Caregiver</a:t>
            </a:r>
            <a:r>
              <a:rPr lang="it-IT" dirty="0"/>
              <a:t> Features</a:t>
            </a:r>
          </a:p>
        </p:txBody>
      </p:sp>
      <p:sp>
        <p:nvSpPr>
          <p:cNvPr id="3" name="Content Placeholder 2">
            <a:extLst>
              <a:ext uri="{FF2B5EF4-FFF2-40B4-BE49-F238E27FC236}">
                <a16:creationId xmlns:a16="http://schemas.microsoft.com/office/drawing/2014/main" id="{30AD45DB-B722-49BF-A65D-31889FF890D7}"/>
              </a:ext>
            </a:extLst>
          </p:cNvPr>
          <p:cNvSpPr>
            <a:spLocks noGrp="1"/>
          </p:cNvSpPr>
          <p:nvPr>
            <p:ph idx="1"/>
          </p:nvPr>
        </p:nvSpPr>
        <p:spPr/>
        <p:txBody>
          <a:bodyPr/>
          <a:lstStyle/>
          <a:p>
            <a:r>
              <a:rPr lang="it-IT" dirty="0"/>
              <a:t>A user </a:t>
            </a:r>
            <a:r>
              <a:rPr lang="it-IT" dirty="0" err="1"/>
              <a:t>registered</a:t>
            </a:r>
            <a:r>
              <a:rPr lang="it-IT" dirty="0"/>
              <a:t> </a:t>
            </a:r>
            <a:r>
              <a:rPr lang="it-IT" dirty="0" err="1"/>
              <a:t>as</a:t>
            </a:r>
            <a:r>
              <a:rPr lang="it-IT" dirty="0"/>
              <a:t> a </a:t>
            </a:r>
            <a:r>
              <a:rPr lang="it-IT" dirty="0" err="1"/>
              <a:t>caregiver</a:t>
            </a:r>
            <a:r>
              <a:rPr lang="it-IT" dirty="0"/>
              <a:t> </a:t>
            </a:r>
            <a:r>
              <a:rPr lang="it-IT" dirty="0" err="1"/>
              <a:t>is</a:t>
            </a:r>
            <a:r>
              <a:rPr lang="it-IT" dirty="0"/>
              <a:t> a passive user </a:t>
            </a:r>
            <a:r>
              <a:rPr lang="it-IT" dirty="0" err="1"/>
              <a:t>which</a:t>
            </a:r>
            <a:r>
              <a:rPr lang="it-IT" dirty="0"/>
              <a:t> can:</a:t>
            </a:r>
          </a:p>
          <a:p>
            <a:pPr lvl="1"/>
            <a:r>
              <a:rPr lang="it-IT" dirty="0" err="1"/>
              <a:t>Register</a:t>
            </a:r>
            <a:r>
              <a:rPr lang="it-IT" dirty="0"/>
              <a:t> to the system</a:t>
            </a:r>
          </a:p>
          <a:p>
            <a:pPr lvl="1"/>
            <a:r>
              <a:rPr lang="it-IT" dirty="0" err="1"/>
              <a:t>View</a:t>
            </a:r>
            <a:r>
              <a:rPr lang="it-IT" dirty="0"/>
              <a:t> the reviews </a:t>
            </a:r>
            <a:r>
              <a:rPr lang="it-IT" dirty="0" err="1"/>
              <a:t>left</a:t>
            </a:r>
            <a:r>
              <a:rPr lang="it-IT" dirty="0"/>
              <a:t> by client users</a:t>
            </a:r>
          </a:p>
          <a:p>
            <a:pPr lvl="1"/>
            <a:r>
              <a:rPr lang="it-IT" dirty="0" err="1"/>
              <a:t>Receive</a:t>
            </a:r>
            <a:r>
              <a:rPr lang="it-IT" dirty="0"/>
              <a:t> </a:t>
            </a:r>
            <a:r>
              <a:rPr lang="it-IT" dirty="0" err="1"/>
              <a:t>notification</a:t>
            </a:r>
            <a:r>
              <a:rPr lang="it-IT" dirty="0"/>
              <a:t> of a new review</a:t>
            </a:r>
          </a:p>
          <a:p>
            <a:pPr lvl="1"/>
            <a:r>
              <a:rPr lang="it-IT" dirty="0" err="1"/>
              <a:t>Receive</a:t>
            </a:r>
            <a:r>
              <a:rPr lang="it-IT" dirty="0"/>
              <a:t> </a:t>
            </a:r>
            <a:r>
              <a:rPr lang="it-IT" dirty="0" err="1"/>
              <a:t>notification</a:t>
            </a:r>
            <a:r>
              <a:rPr lang="it-IT" dirty="0"/>
              <a:t> of a new </a:t>
            </a:r>
            <a:r>
              <a:rPr lang="it-IT" dirty="0" err="1"/>
              <a:t>message</a:t>
            </a:r>
            <a:endParaRPr lang="it-IT" dirty="0"/>
          </a:p>
          <a:p>
            <a:pPr lvl="1"/>
            <a:r>
              <a:rPr lang="it-IT" dirty="0" err="1"/>
              <a:t>View</a:t>
            </a:r>
            <a:r>
              <a:rPr lang="it-IT" dirty="0"/>
              <a:t> the </a:t>
            </a:r>
            <a:r>
              <a:rPr lang="it-IT" dirty="0" err="1"/>
              <a:t>messages</a:t>
            </a:r>
            <a:r>
              <a:rPr lang="it-IT" dirty="0"/>
              <a:t> </a:t>
            </a:r>
            <a:r>
              <a:rPr lang="it-IT" dirty="0" err="1"/>
              <a:t>left</a:t>
            </a:r>
            <a:r>
              <a:rPr lang="it-IT" dirty="0"/>
              <a:t> by people</a:t>
            </a:r>
          </a:p>
          <a:p>
            <a:pPr marL="457200" lvl="1" indent="0">
              <a:buNone/>
            </a:pPr>
            <a:r>
              <a:rPr lang="it-IT" dirty="0"/>
              <a:t>      </a:t>
            </a:r>
            <a:r>
              <a:rPr lang="it-IT" dirty="0" err="1"/>
              <a:t>interested</a:t>
            </a:r>
            <a:r>
              <a:rPr lang="it-IT" dirty="0"/>
              <a:t> in </a:t>
            </a:r>
            <a:r>
              <a:rPr lang="it-IT" dirty="0" err="1"/>
              <a:t>his</a:t>
            </a:r>
            <a:r>
              <a:rPr lang="it-IT" dirty="0"/>
              <a:t>/</a:t>
            </a:r>
            <a:r>
              <a:rPr lang="it-IT" dirty="0" err="1"/>
              <a:t>her</a:t>
            </a:r>
            <a:r>
              <a:rPr lang="it-IT" dirty="0"/>
              <a:t> </a:t>
            </a:r>
            <a:r>
              <a:rPr lang="it-IT" dirty="0" err="1"/>
              <a:t>profile</a:t>
            </a:r>
            <a:r>
              <a:rPr lang="it-IT" dirty="0"/>
              <a:t>.</a:t>
            </a:r>
          </a:p>
        </p:txBody>
      </p:sp>
      <p:pic>
        <p:nvPicPr>
          <p:cNvPr id="8" name="Picture 7">
            <a:extLst>
              <a:ext uri="{FF2B5EF4-FFF2-40B4-BE49-F238E27FC236}">
                <a16:creationId xmlns:a16="http://schemas.microsoft.com/office/drawing/2014/main" id="{72D18156-771B-49DC-9DFE-1D48A3DD07DF}"/>
              </a:ext>
            </a:extLst>
          </p:cNvPr>
          <p:cNvPicPr>
            <a:picLocks noChangeAspect="1"/>
          </p:cNvPicPr>
          <p:nvPr/>
        </p:nvPicPr>
        <p:blipFill>
          <a:blip r:embed="rId2"/>
          <a:stretch>
            <a:fillRect/>
          </a:stretch>
        </p:blipFill>
        <p:spPr>
          <a:xfrm>
            <a:off x="7533314" y="3364684"/>
            <a:ext cx="2922864" cy="2922864"/>
          </a:xfrm>
          <a:prstGeom prst="rect">
            <a:avLst/>
          </a:prstGeom>
        </p:spPr>
      </p:pic>
    </p:spTree>
    <p:extLst>
      <p:ext uri="{BB962C8B-B14F-4D97-AF65-F5344CB8AC3E}">
        <p14:creationId xmlns:p14="http://schemas.microsoft.com/office/powerpoint/2010/main" val="377392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a:t>Architecture</a:t>
            </a:r>
          </a:p>
        </p:txBody>
      </p:sp>
    </p:spTree>
    <p:extLst>
      <p:ext uri="{BB962C8B-B14F-4D97-AF65-F5344CB8AC3E}">
        <p14:creationId xmlns:p14="http://schemas.microsoft.com/office/powerpoint/2010/main" val="2506800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a:t>How?</a:t>
            </a:r>
          </a:p>
        </p:txBody>
      </p:sp>
      <p:sp>
        <p:nvSpPr>
          <p:cNvPr id="3" name="Content Placeholder 2">
            <a:extLst>
              <a:ext uri="{FF2B5EF4-FFF2-40B4-BE49-F238E27FC236}">
                <a16:creationId xmlns:a16="http://schemas.microsoft.com/office/drawing/2014/main" id="{AC491871-0C7E-4131-A8EF-9AC73A4EA644}"/>
              </a:ext>
            </a:extLst>
          </p:cNvPr>
          <p:cNvSpPr>
            <a:spLocks noGrp="1"/>
          </p:cNvSpPr>
          <p:nvPr>
            <p:ph idx="1"/>
          </p:nvPr>
        </p:nvSpPr>
        <p:spPr>
          <a:xfrm>
            <a:off x="1154954" y="2603500"/>
            <a:ext cx="9896223" cy="3416300"/>
          </a:xfrm>
        </p:spPr>
        <p:txBody>
          <a:bodyPr/>
          <a:lstStyle/>
          <a:p>
            <a:r>
              <a:rPr lang="it-IT" dirty="0"/>
              <a:t>The </a:t>
            </a:r>
            <a:r>
              <a:rPr lang="it-IT" dirty="0" err="1"/>
              <a:t>technology</a:t>
            </a:r>
            <a:r>
              <a:rPr lang="it-IT" dirty="0"/>
              <a:t> stack </a:t>
            </a:r>
            <a:r>
              <a:rPr lang="it-IT" dirty="0" err="1"/>
              <a:t>we</a:t>
            </a:r>
            <a:r>
              <a:rPr lang="it-IT" dirty="0"/>
              <a:t> </a:t>
            </a:r>
            <a:r>
              <a:rPr lang="it-IT" dirty="0" err="1"/>
              <a:t>have</a:t>
            </a:r>
            <a:r>
              <a:rPr lang="it-IT" dirty="0"/>
              <a:t> </a:t>
            </a:r>
            <a:r>
              <a:rPr lang="it-IT" dirty="0" err="1"/>
              <a:t>used</a:t>
            </a:r>
            <a:r>
              <a:rPr lang="it-IT" dirty="0"/>
              <a:t> </a:t>
            </a:r>
            <a:r>
              <a:rPr lang="it-IT" dirty="0" err="1"/>
              <a:t>involves</a:t>
            </a:r>
            <a:r>
              <a:rPr lang="it-IT" dirty="0"/>
              <a:t> a mobile app </a:t>
            </a:r>
            <a:r>
              <a:rPr lang="it-IT" dirty="0" err="1"/>
              <a:t>developed</a:t>
            </a:r>
            <a:r>
              <a:rPr lang="it-IT" dirty="0"/>
              <a:t> with Flutter, a back-end </a:t>
            </a:r>
            <a:r>
              <a:rPr lang="it-IT" dirty="0" err="1"/>
              <a:t>that</a:t>
            </a:r>
            <a:r>
              <a:rPr lang="it-IT" dirty="0"/>
              <a:t> </a:t>
            </a:r>
            <a:r>
              <a:rPr lang="it-IT" dirty="0" err="1"/>
              <a:t>relies</a:t>
            </a:r>
            <a:r>
              <a:rPr lang="it-IT" dirty="0"/>
              <a:t> on Node.js and a </a:t>
            </a:r>
            <a:r>
              <a:rPr lang="it-IT" dirty="0" err="1"/>
              <a:t>layer</a:t>
            </a:r>
            <a:r>
              <a:rPr lang="it-IT" dirty="0"/>
              <a:t> of </a:t>
            </a:r>
            <a:r>
              <a:rPr lang="it-IT" dirty="0" err="1"/>
              <a:t>external</a:t>
            </a:r>
            <a:r>
              <a:rPr lang="it-IT" dirty="0"/>
              <a:t> services </a:t>
            </a:r>
            <a:r>
              <a:rPr lang="it-IT" dirty="0" err="1"/>
              <a:t>offered</a:t>
            </a:r>
            <a:r>
              <a:rPr lang="it-IT" dirty="0"/>
              <a:t> by </a:t>
            </a:r>
            <a:r>
              <a:rPr lang="it-IT" dirty="0" err="1"/>
              <a:t>Firebase</a:t>
            </a:r>
            <a:r>
              <a:rPr lang="it-IT" dirty="0"/>
              <a:t>.</a:t>
            </a:r>
          </a:p>
        </p:txBody>
      </p:sp>
      <p:pic>
        <p:nvPicPr>
          <p:cNvPr id="1026" name="Picture 2" descr="Easy Flutter essentials for beginners #1 - Stratton Apps">
            <a:extLst>
              <a:ext uri="{FF2B5EF4-FFF2-40B4-BE49-F238E27FC236}">
                <a16:creationId xmlns:a16="http://schemas.microsoft.com/office/drawing/2014/main" id="{B9E628D5-2209-490A-9A3D-CC5476DE3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255" y="4311650"/>
            <a:ext cx="1046958" cy="12978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de.js - Wikipedia">
            <a:extLst>
              <a:ext uri="{FF2B5EF4-FFF2-40B4-BE49-F238E27FC236}">
                <a16:creationId xmlns:a16="http://schemas.microsoft.com/office/drawing/2014/main" id="{787DDDE1-CD83-4093-8840-598A874EA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9335" y="4462745"/>
            <a:ext cx="2121975" cy="129788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Firebase Blog: Firebase expands to become a unified app platform">
            <a:extLst>
              <a:ext uri="{FF2B5EF4-FFF2-40B4-BE49-F238E27FC236}">
                <a16:creationId xmlns:a16="http://schemas.microsoft.com/office/drawing/2014/main" id="{8A537568-025A-423A-BE26-72C7843415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2539" y="4336693"/>
            <a:ext cx="2532455" cy="12978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C061B8-8178-464B-AF61-4739A7E8F90B}"/>
              </a:ext>
            </a:extLst>
          </p:cNvPr>
          <p:cNvSpPr txBox="1"/>
          <p:nvPr/>
        </p:nvSpPr>
        <p:spPr>
          <a:xfrm>
            <a:off x="2014008" y="4431263"/>
            <a:ext cx="906011" cy="1200329"/>
          </a:xfrm>
          <a:prstGeom prst="rect">
            <a:avLst/>
          </a:prstGeom>
          <a:noFill/>
        </p:spPr>
        <p:txBody>
          <a:bodyPr wrap="square" rtlCol="0">
            <a:spAutoFit/>
          </a:bodyPr>
          <a:lstStyle/>
          <a:p>
            <a:r>
              <a:rPr lang="it-IT" sz="7200" dirty="0"/>
              <a:t>+</a:t>
            </a:r>
          </a:p>
        </p:txBody>
      </p:sp>
      <p:sp>
        <p:nvSpPr>
          <p:cNvPr id="10" name="TextBox 9">
            <a:extLst>
              <a:ext uri="{FF2B5EF4-FFF2-40B4-BE49-F238E27FC236}">
                <a16:creationId xmlns:a16="http://schemas.microsoft.com/office/drawing/2014/main" id="{8D0E6900-C983-448D-85E4-E1FF72643647}"/>
              </a:ext>
            </a:extLst>
          </p:cNvPr>
          <p:cNvSpPr txBox="1"/>
          <p:nvPr/>
        </p:nvSpPr>
        <p:spPr>
          <a:xfrm>
            <a:off x="5415383" y="4336693"/>
            <a:ext cx="906011" cy="1200329"/>
          </a:xfrm>
          <a:prstGeom prst="rect">
            <a:avLst/>
          </a:prstGeom>
          <a:noFill/>
        </p:spPr>
        <p:txBody>
          <a:bodyPr wrap="square" rtlCol="0">
            <a:spAutoFit/>
          </a:bodyPr>
          <a:lstStyle/>
          <a:p>
            <a:r>
              <a:rPr lang="it-IT" sz="7200" dirty="0"/>
              <a:t>+</a:t>
            </a:r>
          </a:p>
        </p:txBody>
      </p:sp>
      <p:pic>
        <p:nvPicPr>
          <p:cNvPr id="6" name="Picture 5" descr="Logo&#10;&#10;Description automatically generated">
            <a:extLst>
              <a:ext uri="{FF2B5EF4-FFF2-40B4-BE49-F238E27FC236}">
                <a16:creationId xmlns:a16="http://schemas.microsoft.com/office/drawing/2014/main" id="{2438E446-17D4-454D-BF03-67F6A46B1BFA}"/>
              </a:ext>
            </a:extLst>
          </p:cNvPr>
          <p:cNvPicPr>
            <a:picLocks noChangeAspect="1"/>
          </p:cNvPicPr>
          <p:nvPr/>
        </p:nvPicPr>
        <p:blipFill>
          <a:blip r:embed="rId5"/>
          <a:stretch>
            <a:fillRect/>
          </a:stretch>
        </p:blipFill>
        <p:spPr>
          <a:xfrm>
            <a:off x="6321394" y="4585403"/>
            <a:ext cx="2587641" cy="702907"/>
          </a:xfrm>
          <a:prstGeom prst="rect">
            <a:avLst/>
          </a:prstGeom>
        </p:spPr>
      </p:pic>
      <p:sp>
        <p:nvSpPr>
          <p:cNvPr id="7" name="TextBox 6">
            <a:extLst>
              <a:ext uri="{FF2B5EF4-FFF2-40B4-BE49-F238E27FC236}">
                <a16:creationId xmlns:a16="http://schemas.microsoft.com/office/drawing/2014/main" id="{BD77CB51-55FF-4672-A578-F1F78569FBB1}"/>
              </a:ext>
            </a:extLst>
          </p:cNvPr>
          <p:cNvSpPr txBox="1"/>
          <p:nvPr/>
        </p:nvSpPr>
        <p:spPr>
          <a:xfrm>
            <a:off x="8914931" y="4360425"/>
            <a:ext cx="728806" cy="1200329"/>
          </a:xfrm>
          <a:prstGeom prst="rect">
            <a:avLst/>
          </a:prstGeom>
          <a:noFill/>
        </p:spPr>
        <p:txBody>
          <a:bodyPr wrap="square" rtlCol="0">
            <a:spAutoFit/>
          </a:bodyPr>
          <a:lstStyle/>
          <a:p>
            <a:r>
              <a:rPr lang="en-US" sz="7200" dirty="0"/>
              <a:t>+</a:t>
            </a:r>
          </a:p>
        </p:txBody>
      </p:sp>
    </p:spTree>
    <p:extLst>
      <p:ext uri="{BB962C8B-B14F-4D97-AF65-F5344CB8AC3E}">
        <p14:creationId xmlns:p14="http://schemas.microsoft.com/office/powerpoint/2010/main" val="2316567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Flutter ?</a:t>
            </a:r>
          </a:p>
        </p:txBody>
      </p:sp>
      <p:graphicFrame>
        <p:nvGraphicFramePr>
          <p:cNvPr id="5" name="Table 5">
            <a:extLst>
              <a:ext uri="{FF2B5EF4-FFF2-40B4-BE49-F238E27FC236}">
                <a16:creationId xmlns:a16="http://schemas.microsoft.com/office/drawing/2014/main" id="{9955D970-88D4-4FCA-AE01-5739F28B1402}"/>
              </a:ext>
            </a:extLst>
          </p:cNvPr>
          <p:cNvGraphicFramePr>
            <a:graphicFrameLocks noGrp="1"/>
          </p:cNvGraphicFramePr>
          <p:nvPr>
            <p:ph idx="1"/>
            <p:extLst>
              <p:ext uri="{D42A27DB-BD31-4B8C-83A1-F6EECF244321}">
                <p14:modId xmlns:p14="http://schemas.microsoft.com/office/powerpoint/2010/main" val="931909458"/>
              </p:ext>
            </p:extLst>
          </p:nvPr>
        </p:nvGraphicFramePr>
        <p:xfrm>
          <a:off x="1154954" y="2585084"/>
          <a:ext cx="8824911" cy="3535680"/>
        </p:xfrm>
        <a:graphic>
          <a:graphicData uri="http://schemas.openxmlformats.org/drawingml/2006/table">
            <a:tbl>
              <a:tblPr firstRow="1" bandRow="1">
                <a:tableStyleId>{5C22544A-7EE6-4342-B048-85BDC9FD1C3A}</a:tableStyleId>
              </a:tblPr>
              <a:tblGrid>
                <a:gridCol w="2941637">
                  <a:extLst>
                    <a:ext uri="{9D8B030D-6E8A-4147-A177-3AD203B41FA5}">
                      <a16:colId xmlns:a16="http://schemas.microsoft.com/office/drawing/2014/main" val="854301716"/>
                    </a:ext>
                  </a:extLst>
                </a:gridCol>
                <a:gridCol w="2941637">
                  <a:extLst>
                    <a:ext uri="{9D8B030D-6E8A-4147-A177-3AD203B41FA5}">
                      <a16:colId xmlns:a16="http://schemas.microsoft.com/office/drawing/2014/main" val="1735552635"/>
                    </a:ext>
                  </a:extLst>
                </a:gridCol>
                <a:gridCol w="2941637">
                  <a:extLst>
                    <a:ext uri="{9D8B030D-6E8A-4147-A177-3AD203B41FA5}">
                      <a16:colId xmlns:a16="http://schemas.microsoft.com/office/drawing/2014/main" val="1489451564"/>
                    </a:ext>
                  </a:extLst>
                </a:gridCol>
              </a:tblGrid>
              <a:tr h="3280832">
                <a:tc>
                  <a:txBody>
                    <a:bodyPr/>
                    <a:lstStyle/>
                    <a:p>
                      <a:pPr algn="ctr"/>
                      <a:endParaRPr lang="it-IT"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0" i="0" kern="1200" dirty="0">
                          <a:solidFill>
                            <a:schemeClr val="bg2"/>
                          </a:solidFill>
                          <a:latin typeface="+mj-lt"/>
                          <a:ea typeface="+mj-ea"/>
                          <a:cs typeface="+mj-cs"/>
                        </a:rPr>
                        <a:t>RICH IN COMPONENTS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400" b="0" i="0" kern="1200" dirty="0">
                        <a:solidFill>
                          <a:schemeClr val="bg2"/>
                        </a:solidFill>
                        <a:latin typeface="+mj-lt"/>
                        <a:ea typeface="+mj-ea"/>
                        <a:cs typeface="+mj-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EBEB"/>
                          </a:solidFill>
                          <a:effectLst/>
                          <a:uLnTx/>
                          <a:uFillTx/>
                          <a:latin typeface="+mn-lt"/>
                          <a:ea typeface="+mn-ea"/>
                          <a:cs typeface="+mn-cs"/>
                        </a:rPr>
                        <a:t>Flutter has a lot of UI components that come together with the framework, without the need for installing a lot of external libraries to design interfaces.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400" b="0" i="0" kern="1200" dirty="0">
                        <a:solidFill>
                          <a:schemeClr val="bg2"/>
                        </a:solidFill>
                        <a:latin typeface="+mj-lt"/>
                        <a:ea typeface="+mj-ea"/>
                        <a:cs typeface="+mj-cs"/>
                      </a:endParaRPr>
                    </a:p>
                    <a:p>
                      <a:pPr algn="ctr"/>
                      <a:endParaRPr lang="it-IT"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0" i="0" kern="1200" dirty="0">
                          <a:solidFill>
                            <a:schemeClr val="bg2"/>
                          </a:solidFill>
                          <a:latin typeface="+mj-lt"/>
                          <a:ea typeface="+mj-ea"/>
                          <a:cs typeface="+mj-cs"/>
                        </a:rPr>
                        <a:t>HIGH PERFORMANCE</a:t>
                      </a:r>
                    </a:p>
                    <a:p>
                      <a:pPr algn="ctr"/>
                      <a:endParaRPr lang="it-IT" dirty="0"/>
                    </a:p>
                    <a:p>
                      <a:pPr algn="ctr"/>
                      <a:r>
                        <a:rPr kumimoji="0" lang="en-US" sz="1600" b="0" i="0" u="none" strike="noStrike" kern="1200" cap="none" spc="0" normalizeH="0" baseline="0" dirty="0">
                          <a:ln>
                            <a:noFill/>
                          </a:ln>
                          <a:solidFill>
                            <a:srgbClr val="EBEBEB"/>
                          </a:solidFill>
                          <a:effectLst/>
                          <a:uLnTx/>
                          <a:uFillTx/>
                          <a:latin typeface="+mn-lt"/>
                          <a:ea typeface="+mn-ea"/>
                          <a:cs typeface="+mn-cs"/>
                        </a:rPr>
                        <a:t>Flutter has very high performances thanks to how it works under the hood. It never uses web views or bridge to render the UI elements, but it uses his rendering engine, which is built mostly in C++.</a:t>
                      </a:r>
                    </a:p>
                    <a:p>
                      <a:pPr algn="ctr"/>
                      <a:endParaRPr lang="it-IT" dirty="0"/>
                    </a:p>
                  </a:txBody>
                  <a:tcPr/>
                </a:tc>
                <a:extLst>
                  <a:ext uri="{0D108BD9-81ED-4DB2-BD59-A6C34878D82A}">
                    <a16:rowId xmlns:a16="http://schemas.microsoft.com/office/drawing/2014/main" val="1939544003"/>
                  </a:ext>
                </a:extLst>
              </a:tr>
            </a:tbl>
          </a:graphicData>
        </a:graphic>
      </p:graphicFrame>
      <p:sp>
        <p:nvSpPr>
          <p:cNvPr id="11" name="TextBox 10">
            <a:extLst>
              <a:ext uri="{FF2B5EF4-FFF2-40B4-BE49-F238E27FC236}">
                <a16:creationId xmlns:a16="http://schemas.microsoft.com/office/drawing/2014/main" id="{6715C11D-0F77-462E-945C-A63575F2304C}"/>
              </a:ext>
            </a:extLst>
          </p:cNvPr>
          <p:cNvSpPr txBox="1"/>
          <p:nvPr/>
        </p:nvSpPr>
        <p:spPr>
          <a:xfrm>
            <a:off x="1249960" y="2662370"/>
            <a:ext cx="2817056" cy="307263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4284"/>
              </a:lnSpc>
            </a:pPr>
            <a:r>
              <a:rPr lang="en-US" sz="2400" dirty="0">
                <a:solidFill>
                  <a:schemeClr val="bg2"/>
                </a:solidFill>
                <a:latin typeface="+mj-lt"/>
                <a:ea typeface="+mj-ea"/>
                <a:cs typeface="+mj-cs"/>
              </a:rPr>
              <a:t>PORTABILITY</a:t>
            </a:r>
          </a:p>
          <a:p>
            <a:pPr algn="ctr">
              <a:lnSpc>
                <a:spcPts val="4284"/>
              </a:lnSpc>
            </a:pPr>
            <a:endParaRPr lang="en-US" sz="2400" dirty="0">
              <a:solidFill>
                <a:schemeClr val="bg2"/>
              </a:solidFill>
              <a:latin typeface="+mj-lt"/>
              <a:ea typeface="+mj-ea"/>
              <a:cs typeface="+mj-cs"/>
            </a:endParaRPr>
          </a:p>
          <a:p>
            <a:pPr algn="ctr" defTabSz="457200"/>
            <a:r>
              <a:rPr lang="en-US" sz="1600" dirty="0">
                <a:solidFill>
                  <a:srgbClr val="EBEBEB"/>
                </a:solidFill>
              </a:rPr>
              <a:t>With a single code base is possible to create a product that would fit both iOS and Android devices. Furthermore, it is possible to use it to create web and desktop apps (still under testing)</a:t>
            </a:r>
            <a:endParaRPr lang="en-US" sz="3600" dirty="0">
              <a:solidFill>
                <a:schemeClr val="bg2"/>
              </a:solidFill>
              <a:latin typeface="+mj-lt"/>
              <a:ea typeface="+mj-ea"/>
              <a:cs typeface="+mj-cs"/>
            </a:endParaRPr>
          </a:p>
        </p:txBody>
      </p:sp>
      <p:pic>
        <p:nvPicPr>
          <p:cNvPr id="27" name="Picture 2" descr="Easy Flutter essentials for beginners #1 - Stratton Apps">
            <a:extLst>
              <a:ext uri="{FF2B5EF4-FFF2-40B4-BE49-F238E27FC236}">
                <a16:creationId xmlns:a16="http://schemas.microsoft.com/office/drawing/2014/main" id="{6364E16C-887C-45BE-BC8A-313908AA7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2405" y="864463"/>
            <a:ext cx="746468" cy="925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6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a:t>
            </a:r>
            <a:r>
              <a:rPr lang="it-IT" dirty="0" err="1"/>
              <a:t>Firebase</a:t>
            </a:r>
            <a:r>
              <a:rPr lang="it-IT" dirty="0"/>
              <a:t>?</a:t>
            </a:r>
          </a:p>
        </p:txBody>
      </p:sp>
      <p:pic>
        <p:nvPicPr>
          <p:cNvPr id="6" name="Picture 8" descr="The Firebase Blog: Firebase expands to become a unified app platform">
            <a:extLst>
              <a:ext uri="{FF2B5EF4-FFF2-40B4-BE49-F238E27FC236}">
                <a16:creationId xmlns:a16="http://schemas.microsoft.com/office/drawing/2014/main" id="{C2A957DF-2FE3-4755-BC6F-BB5F05D146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80" t="22784" r="65919" b="23793"/>
          <a:stretch/>
        </p:blipFill>
        <p:spPr bwMode="auto">
          <a:xfrm>
            <a:off x="4559740" y="798916"/>
            <a:ext cx="964735" cy="105646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pPr algn="just"/>
            <a:r>
              <a:rPr lang="it-IT" dirty="0"/>
              <a:t>Cross-</a:t>
            </a:r>
            <a:r>
              <a:rPr lang="it-IT" dirty="0" err="1"/>
              <a:t>platform</a:t>
            </a:r>
            <a:r>
              <a:rPr lang="it-IT" dirty="0"/>
              <a:t> </a:t>
            </a:r>
            <a:r>
              <a:rPr lang="it-IT" dirty="0" err="1"/>
              <a:t>solution</a:t>
            </a:r>
            <a:r>
              <a:rPr lang="it-IT" dirty="0"/>
              <a:t> </a:t>
            </a:r>
            <a:r>
              <a:rPr lang="it-IT" dirty="0" err="1"/>
              <a:t>that</a:t>
            </a:r>
            <a:r>
              <a:rPr lang="it-IT" dirty="0"/>
              <a:t> </a:t>
            </a:r>
            <a:r>
              <a:rPr lang="it-IT" dirty="0" err="1"/>
              <a:t>offers</a:t>
            </a:r>
            <a:r>
              <a:rPr lang="it-IT" dirty="0"/>
              <a:t> a </a:t>
            </a:r>
            <a:r>
              <a:rPr lang="it-IT" dirty="0" err="1"/>
              <a:t>variety</a:t>
            </a:r>
            <a:r>
              <a:rPr lang="it-IT" dirty="0"/>
              <a:t> of </a:t>
            </a:r>
            <a:r>
              <a:rPr lang="it-IT" dirty="0" err="1"/>
              <a:t>useful</a:t>
            </a:r>
            <a:r>
              <a:rPr lang="it-IT" dirty="0"/>
              <a:t> services </a:t>
            </a:r>
          </a:p>
          <a:p>
            <a:pPr lvl="1" algn="just"/>
            <a:r>
              <a:rPr lang="en-US" sz="1800" b="1" dirty="0"/>
              <a:t>FCM</a:t>
            </a:r>
            <a:r>
              <a:rPr lang="en-US" sz="1800" dirty="0"/>
              <a:t> (Firebase Cloud Messaging): provides a reliable connection between your server and devices that allows to deliver and receive messages and notifications on iOS, Android, and the web</a:t>
            </a:r>
          </a:p>
          <a:p>
            <a:pPr lvl="2" algn="just"/>
            <a:r>
              <a:rPr lang="en-US" sz="1600" dirty="0"/>
              <a:t>Used to send </a:t>
            </a:r>
            <a:r>
              <a:rPr lang="en-US" sz="1600" b="1" dirty="0"/>
              <a:t>push notifications</a:t>
            </a:r>
            <a:r>
              <a:rPr lang="en-US" sz="1600" dirty="0"/>
              <a:t> to the mobile app</a:t>
            </a:r>
          </a:p>
          <a:p>
            <a:pPr lvl="1" algn="just"/>
            <a:r>
              <a:rPr lang="en-US" sz="1800" b="1" dirty="0"/>
              <a:t>FCS</a:t>
            </a:r>
            <a:r>
              <a:rPr lang="en-US" sz="1800" dirty="0"/>
              <a:t> (Firebase Cloud Storage): store and serve user-generated content, such as photos, audio, video on a high scalable and secure platform</a:t>
            </a:r>
          </a:p>
          <a:p>
            <a:pPr lvl="2" algn="just"/>
            <a:r>
              <a:rPr lang="it-IT" sz="1600" dirty="0" err="1"/>
              <a:t>Used</a:t>
            </a:r>
            <a:r>
              <a:rPr lang="it-IT" sz="1600" dirty="0"/>
              <a:t> to </a:t>
            </a:r>
            <a:r>
              <a:rPr lang="it-IT" sz="1600" b="1" dirty="0"/>
              <a:t>upload</a:t>
            </a:r>
            <a:r>
              <a:rPr lang="it-IT" sz="1600" dirty="0"/>
              <a:t> and </a:t>
            </a:r>
            <a:r>
              <a:rPr lang="it-IT" sz="1600" dirty="0" err="1"/>
              <a:t>manage</a:t>
            </a:r>
            <a:r>
              <a:rPr lang="it-IT" sz="1600" dirty="0"/>
              <a:t> </a:t>
            </a:r>
            <a:r>
              <a:rPr lang="it-IT" sz="1600" b="1" dirty="0" err="1"/>
              <a:t>profile</a:t>
            </a:r>
            <a:r>
              <a:rPr lang="it-IT" sz="1600" b="1" dirty="0"/>
              <a:t> image </a:t>
            </a:r>
            <a:r>
              <a:rPr lang="it-IT" sz="1600" dirty="0"/>
              <a:t>of </a:t>
            </a:r>
            <a:r>
              <a:rPr lang="it-IT" sz="1600" dirty="0" err="1"/>
              <a:t>caregiver</a:t>
            </a:r>
            <a:r>
              <a:rPr lang="it-IT" sz="1600" dirty="0"/>
              <a:t> users</a:t>
            </a:r>
          </a:p>
        </p:txBody>
      </p:sp>
    </p:spTree>
    <p:extLst>
      <p:ext uri="{BB962C8B-B14F-4D97-AF65-F5344CB8AC3E}">
        <p14:creationId xmlns:p14="http://schemas.microsoft.com/office/powerpoint/2010/main" val="555576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6786F36D954514C8C4DA2A6EEE37D0F" ma:contentTypeVersion="14" ma:contentTypeDescription="Creare un nuovo documento." ma:contentTypeScope="" ma:versionID="b9e60e88b710db64b0ab38dea9b29f9c">
  <xsd:schema xmlns:xsd="http://www.w3.org/2001/XMLSchema" xmlns:xs="http://www.w3.org/2001/XMLSchema" xmlns:p="http://schemas.microsoft.com/office/2006/metadata/properties" xmlns:ns3="7faec442-65fb-4342-af88-d7bf081dd003" xmlns:ns4="a39ed30e-e404-40bb-8308-aa03e085f91e" targetNamespace="http://schemas.microsoft.com/office/2006/metadata/properties" ma:root="true" ma:fieldsID="b9a9f95ae0ca4e8f43f16b997350fcda" ns3:_="" ns4:_="">
    <xsd:import namespace="7faec442-65fb-4342-af88-d7bf081dd003"/>
    <xsd:import namespace="a39ed30e-e404-40bb-8308-aa03e085f91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aec442-65fb-4342-af88-d7bf081dd0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39ed30e-e404-40bb-8308-aa03e085f91e"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DA80CA7-DF9B-45DB-83DD-7CBBAD8B65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aec442-65fb-4342-af88-d7bf081dd003"/>
    <ds:schemaRef ds:uri="a39ed30e-e404-40bb-8308-aa03e085f9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88B4FD1-E98E-48FF-8301-6409950BE414}">
  <ds:schemaRefs>
    <ds:schemaRef ds:uri="http://schemas.microsoft.com/sharepoint/v3/contenttype/forms"/>
  </ds:schemaRefs>
</ds:datastoreItem>
</file>

<file path=customXml/itemProps3.xml><?xml version="1.0" encoding="utf-8"?>
<ds:datastoreItem xmlns:ds="http://schemas.openxmlformats.org/officeDocument/2006/customXml" ds:itemID="{9C53F310-8FBE-433D-86F6-CA3A4401D039}">
  <ds:schemaRefs>
    <ds:schemaRef ds:uri="7faec442-65fb-4342-af88-d7bf081dd003"/>
    <ds:schemaRef ds:uri="http://schemas.microsoft.com/office/infopath/2007/PartnerControls"/>
    <ds:schemaRef ds:uri="http://schemas.openxmlformats.org/package/2006/metadata/core-properties"/>
    <ds:schemaRef ds:uri="http://schemas.microsoft.com/office/2006/documentManagement/types"/>
    <ds:schemaRef ds:uri="http://purl.org/dc/terms/"/>
    <ds:schemaRef ds:uri="http://purl.org/dc/dcmitype/"/>
    <ds:schemaRef ds:uri="http://www.w3.org/XML/1998/namespace"/>
    <ds:schemaRef ds:uri="http://schemas.microsoft.com/office/2006/metadata/properties"/>
    <ds:schemaRef ds:uri="a39ed30e-e404-40bb-8308-aa03e085f91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TM02900722[[fn=Ion Boardroom]]</Template>
  <TotalTime>793</TotalTime>
  <Words>649</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 Boardroom</vt:lpstr>
      <vt:lpstr>Baddy</vt:lpstr>
      <vt:lpstr>What is it?</vt:lpstr>
      <vt:lpstr>Features</vt:lpstr>
      <vt:lpstr>Customer Features</vt:lpstr>
      <vt:lpstr>Caregiver Features</vt:lpstr>
      <vt:lpstr>Architecture</vt:lpstr>
      <vt:lpstr>How?</vt:lpstr>
      <vt:lpstr>Why Flutter ?</vt:lpstr>
      <vt:lpstr>Why Firebase?</vt:lpstr>
      <vt:lpstr>Why Node.js?</vt:lpstr>
      <vt:lpstr>Styles and patterns</vt:lpstr>
      <vt:lpstr>App State Management</vt:lpstr>
      <vt:lpstr>Implementation and Testing</vt:lpstr>
      <vt:lpstr>Development approach</vt:lpstr>
      <vt:lpstr>Testing approach</vt:lpstr>
      <vt:lpstr>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Baddy</dc:title>
  <dc:creator>Gabriel Raul Marini</dc:creator>
  <cp:lastModifiedBy>Gabriel Raul Marini</cp:lastModifiedBy>
  <cp:revision>37</cp:revision>
  <dcterms:created xsi:type="dcterms:W3CDTF">2021-01-24T14:01:57Z</dcterms:created>
  <dcterms:modified xsi:type="dcterms:W3CDTF">2021-06-30T14:15:49Z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0x01010046786F36D954514C8C4DA2A6EEE37D0F</vt:lpwstr>
  </property>
</Properties>
</file>