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670" y="1166949"/>
            <a:ext cx="10572000" cy="1920838"/>
          </a:xfrm>
        </p:spPr>
        <p:txBody>
          <a:bodyPr/>
          <a:lstStyle/>
          <a:p>
            <a:r>
              <a:rPr lang="it-IT" dirty="0"/>
              <a:t>Tecnologie Informatiche </a:t>
            </a:r>
            <a:br>
              <a:rPr lang="it-IT" dirty="0"/>
            </a:br>
            <a:r>
              <a:rPr lang="it-IT" dirty="0"/>
              <a:t>per il Web</a:t>
            </a:r>
            <a:endParaRPr lang="en-US" dirty="0"/>
          </a:p>
        </p:txBody>
      </p:sp>
      <p:sp>
        <p:nvSpPr>
          <p:cNvPr id="3" name="Subtitle 2"/>
          <p:cNvSpPr>
            <a:spLocks noGrp="1"/>
          </p:cNvSpPr>
          <p:nvPr>
            <p:ph type="subTitle" idx="1"/>
          </p:nvPr>
        </p:nvSpPr>
        <p:spPr>
          <a:xfrm>
            <a:off x="810001" y="5280846"/>
            <a:ext cx="10572000" cy="910947"/>
          </a:xfrm>
        </p:spPr>
        <p:txBody>
          <a:bodyPr>
            <a:normAutofit fontScale="85000" lnSpcReduction="20000"/>
          </a:bodyPr>
          <a:lstStyle/>
          <a:p>
            <a:r>
              <a:rPr lang="en-US" dirty="0" smtClean="0"/>
              <a:t>Prof. </a:t>
            </a:r>
            <a:r>
              <a:rPr lang="en-US" dirty="0" err="1" smtClean="0"/>
              <a:t>Piero</a:t>
            </a:r>
            <a:r>
              <a:rPr lang="en-US" dirty="0" smtClean="0"/>
              <a:t> </a:t>
            </a:r>
            <a:r>
              <a:rPr lang="en-US" dirty="0" err="1" smtClean="0"/>
              <a:t>Fraternali</a:t>
            </a:r>
            <a:endParaRPr lang="en-US" dirty="0" smtClean="0"/>
          </a:p>
          <a:p>
            <a:r>
              <a:rPr lang="en-US" dirty="0" err="1" smtClean="0"/>
              <a:t>Progetto</a:t>
            </a:r>
            <a:r>
              <a:rPr lang="en-US" dirty="0" smtClean="0"/>
              <a:t> </a:t>
            </a:r>
            <a:r>
              <a:rPr lang="en-US" dirty="0" err="1" smtClean="0"/>
              <a:t>Traccia</a:t>
            </a:r>
            <a:r>
              <a:rPr lang="en-US" dirty="0" smtClean="0"/>
              <a:t> 5 </a:t>
            </a:r>
            <a:r>
              <a:rPr lang="it-IT" dirty="0" smtClean="0"/>
              <a:t>- </a:t>
            </a:r>
            <a:r>
              <a:rPr lang="it-IT" dirty="0"/>
              <a:t>A.A. </a:t>
            </a:r>
            <a:r>
              <a:rPr lang="it-IT" dirty="0" smtClean="0"/>
              <a:t>2020/2021</a:t>
            </a:r>
          </a:p>
          <a:p>
            <a:r>
              <a:rPr lang="it-IT" dirty="0" smtClean="0"/>
              <a:t>Gabriel Raul Marini, Federico Morreale</a:t>
            </a:r>
            <a:endParaRPr lang="en-US" dirty="0"/>
          </a:p>
        </p:txBody>
      </p:sp>
    </p:spTree>
    <p:extLst>
      <p:ext uri="{BB962C8B-B14F-4D97-AF65-F5344CB8AC3E}">
        <p14:creationId xmlns:p14="http://schemas.microsoft.com/office/powerpoint/2010/main" val="4929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dirty="0" smtClean="0"/>
              <a:t>Sequence Diagrams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30251" y="2462257"/>
            <a:ext cx="10192772" cy="3636511"/>
          </a:xfrm>
        </p:spPr>
        <p:txBody>
          <a:bodyPr anchor="t">
            <a:normAutofit/>
          </a:bodyPr>
          <a:lstStyle/>
          <a:p>
            <a:pPr lvl="1">
              <a:buFont typeface="Wingdings" panose="05000000000000000000" pitchFamily="2" charset="2"/>
              <a:buChar char="Ø"/>
            </a:pPr>
            <a:r>
              <a:rPr lang="it-IT" dirty="0" smtClean="0"/>
              <a:t>I sequence diagram che seguono dettagliano il flusso applicativo degli eventi core della web application.</a:t>
            </a:r>
          </a:p>
          <a:p>
            <a:pPr lvl="1">
              <a:buFont typeface="Wingdings" panose="05000000000000000000" pitchFamily="2" charset="2"/>
              <a:buChar char="Ø"/>
            </a:pPr>
            <a:r>
              <a:rPr lang="it-IT" dirty="0" smtClean="0"/>
              <a:t>Alcuni dettagli implementativi sono stati omessi in modo da fornire una visione consistente del flusso senza incorrere in descrizioni ripetitive o di poco interesse per lo scopo della presentazione.</a:t>
            </a:r>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364537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1727250" cy="969963"/>
          </a:xfrm>
        </p:spPr>
        <p:txBody>
          <a:bodyPr/>
          <a:lstStyle/>
          <a:p>
            <a:r>
              <a:rPr lang="it-IT" dirty="0" smtClean="0"/>
              <a:t>Login</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11" y="264781"/>
            <a:ext cx="8373360" cy="6229903"/>
          </a:xfrm>
          <a:prstGeom prst="rect">
            <a:avLst/>
          </a:prstGeom>
        </p:spPr>
      </p:pic>
    </p:spTree>
    <p:extLst>
      <p:ext uri="{BB962C8B-B14F-4D97-AF65-F5344CB8AC3E}">
        <p14:creationId xmlns:p14="http://schemas.microsoft.com/office/powerpoint/2010/main" val="101515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Logout</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91" y="565307"/>
            <a:ext cx="8373360" cy="4100496"/>
          </a:xfrm>
          <a:prstGeom prst="rect">
            <a:avLst/>
          </a:prstGeom>
        </p:spPr>
      </p:pic>
    </p:spTree>
    <p:extLst>
      <p:ext uri="{BB962C8B-B14F-4D97-AF65-F5344CB8AC3E}">
        <p14:creationId xmlns:p14="http://schemas.microsoft.com/office/powerpoint/2010/main" val="49199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Home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189" y="413940"/>
            <a:ext cx="8969517" cy="6043184"/>
          </a:xfrm>
          <a:prstGeom prst="rect">
            <a:avLst/>
          </a:prstGeom>
        </p:spPr>
      </p:pic>
    </p:spTree>
    <p:extLst>
      <p:ext uri="{BB962C8B-B14F-4D97-AF65-F5344CB8AC3E}">
        <p14:creationId xmlns:p14="http://schemas.microsoft.com/office/powerpoint/2010/main" val="157914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Search</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577" y="150074"/>
            <a:ext cx="8288383" cy="6522709"/>
          </a:xfrm>
          <a:prstGeom prst="rect">
            <a:avLst/>
          </a:prstGeom>
        </p:spPr>
      </p:pic>
    </p:spTree>
    <p:extLst>
      <p:ext uri="{BB962C8B-B14F-4D97-AF65-F5344CB8AC3E}">
        <p14:creationId xmlns:p14="http://schemas.microsoft.com/office/powerpoint/2010/main" val="396975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1328888"/>
          </a:xfrm>
        </p:spPr>
        <p:txBody>
          <a:bodyPr/>
          <a:lstStyle/>
          <a:p>
            <a:r>
              <a:rPr lang="it-IT" dirty="0" smtClean="0"/>
              <a:t>Save</a:t>
            </a:r>
            <a:br>
              <a:rPr lang="it-IT" dirty="0" smtClean="0"/>
            </a:br>
            <a:r>
              <a:rPr lang="it-IT" dirty="0" smtClean="0"/>
              <a:t>Article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251" y="153746"/>
            <a:ext cx="7602584" cy="6513017"/>
          </a:xfrm>
          <a:prstGeom prst="rect">
            <a:avLst/>
          </a:prstGeom>
        </p:spPr>
      </p:pic>
    </p:spTree>
    <p:extLst>
      <p:ext uri="{BB962C8B-B14F-4D97-AF65-F5344CB8AC3E}">
        <p14:creationId xmlns:p14="http://schemas.microsoft.com/office/powerpoint/2010/main" val="371746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6978" y="287382"/>
            <a:ext cx="2076994" cy="705395"/>
          </a:xfrm>
        </p:spPr>
        <p:txBody>
          <a:bodyPr/>
          <a:lstStyle/>
          <a:p>
            <a:r>
              <a:rPr lang="it-IT" dirty="0" smtClean="0"/>
              <a:t>Cart</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739" y="287382"/>
            <a:ext cx="7264081" cy="6345366"/>
          </a:xfrm>
          <a:prstGeom prst="rect">
            <a:avLst/>
          </a:prstGeom>
        </p:spPr>
      </p:pic>
    </p:spTree>
    <p:extLst>
      <p:ext uri="{BB962C8B-B14F-4D97-AF65-F5344CB8AC3E}">
        <p14:creationId xmlns:p14="http://schemas.microsoft.com/office/powerpoint/2010/main" val="359073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59228" y="888274"/>
            <a:ext cx="2704011" cy="705395"/>
          </a:xfrm>
        </p:spPr>
        <p:txBody>
          <a:bodyPr/>
          <a:lstStyle/>
          <a:p>
            <a:r>
              <a:rPr lang="it-IT" dirty="0" smtClean="0"/>
              <a:t>Get </a:t>
            </a:r>
            <a:br>
              <a:rPr lang="it-IT" dirty="0" smtClean="0"/>
            </a:br>
            <a:r>
              <a:rPr lang="it-IT" dirty="0" smtClean="0"/>
              <a:t>orders</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404" y="256614"/>
            <a:ext cx="8596105" cy="6149873"/>
          </a:xfrm>
          <a:prstGeom prst="rect">
            <a:avLst/>
          </a:prstGeom>
        </p:spPr>
      </p:pic>
    </p:spTree>
    <p:extLst>
      <p:ext uri="{BB962C8B-B14F-4D97-AF65-F5344CB8AC3E}">
        <p14:creationId xmlns:p14="http://schemas.microsoft.com/office/powerpoint/2010/main" val="3057899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287383" y="365761"/>
            <a:ext cx="2018211" cy="1260566"/>
          </a:xfrm>
        </p:spPr>
        <p:txBody>
          <a:bodyPr/>
          <a:lstStyle/>
          <a:p>
            <a:r>
              <a:rPr lang="it-IT" dirty="0" smtClean="0"/>
              <a:t>Create </a:t>
            </a:r>
            <a:br>
              <a:rPr lang="it-IT" dirty="0" smtClean="0"/>
            </a:br>
            <a:r>
              <a:rPr lang="it-IT" dirty="0" smtClean="0"/>
              <a:t>order</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8" y="295289"/>
            <a:ext cx="8044951" cy="6249203"/>
          </a:xfrm>
          <a:prstGeom prst="rect">
            <a:avLst/>
          </a:prstGeom>
        </p:spPr>
      </p:pic>
    </p:spTree>
    <p:extLst>
      <p:ext uri="{BB962C8B-B14F-4D97-AF65-F5344CB8AC3E}">
        <p14:creationId xmlns:p14="http://schemas.microsoft.com/office/powerpoint/2010/main" val="320526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73357" y="1475293"/>
            <a:ext cx="7284352" cy="1468800"/>
          </a:xfrm>
        </p:spPr>
        <p:txBody>
          <a:bodyPr/>
          <a:lstStyle/>
          <a:p>
            <a:r>
              <a:rPr lang="en-US" dirty="0" smtClean="0"/>
              <a:t>Grazie per </a:t>
            </a:r>
            <a:r>
              <a:rPr lang="en-US" dirty="0" err="1" smtClean="0"/>
              <a:t>l’attenzione</a:t>
            </a:r>
            <a:r>
              <a:rPr lang="en-US" dirty="0" smtClean="0"/>
              <a:t>!</a:t>
            </a:r>
            <a:endParaRPr lang="en-US" dirty="0"/>
          </a:p>
        </p:txBody>
      </p:sp>
      <p:sp>
        <p:nvSpPr>
          <p:cNvPr id="6" name="Text Placeholder 5"/>
          <p:cNvSpPr>
            <a:spLocks noGrp="1"/>
          </p:cNvSpPr>
          <p:nvPr>
            <p:ph type="body" idx="1"/>
          </p:nvPr>
        </p:nvSpPr>
        <p:spPr>
          <a:xfrm>
            <a:off x="810000" y="5281201"/>
            <a:ext cx="10561418" cy="851810"/>
          </a:xfrm>
        </p:spPr>
        <p:txBody>
          <a:bodyPr/>
          <a:lstStyle/>
          <a:p>
            <a:r>
              <a:rPr lang="en-US" dirty="0" smtClean="0"/>
              <a:t>Gabriel Raul Marini</a:t>
            </a:r>
          </a:p>
          <a:p>
            <a:r>
              <a:rPr lang="en-US" dirty="0" smtClean="0"/>
              <a:t>Federico </a:t>
            </a:r>
            <a:r>
              <a:rPr lang="en-US" dirty="0" err="1" smtClean="0"/>
              <a:t>Morreale</a:t>
            </a:r>
            <a:endParaRPr lang="en-US" dirty="0" smtClean="0"/>
          </a:p>
        </p:txBody>
      </p:sp>
    </p:spTree>
    <p:extLst>
      <p:ext uri="{BB962C8B-B14F-4D97-AF65-F5344CB8AC3E}">
        <p14:creationId xmlns:p14="http://schemas.microsoft.com/office/powerpoint/2010/main" val="427841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in </a:t>
            </a:r>
            <a:r>
              <a:rPr lang="en-US" dirty="0"/>
              <a:t>a </a:t>
            </a:r>
            <a:r>
              <a:rPr lang="en-US" dirty="0" smtClean="0"/>
              <a:t>nutshell</a:t>
            </a:r>
            <a:endParaRPr lang="en-US" dirty="0"/>
          </a:p>
        </p:txBody>
      </p:sp>
      <p:sp>
        <p:nvSpPr>
          <p:cNvPr id="3" name="Content Placeholder 2"/>
          <p:cNvSpPr>
            <a:spLocks noGrp="1"/>
          </p:cNvSpPr>
          <p:nvPr>
            <p:ph idx="1"/>
          </p:nvPr>
        </p:nvSpPr>
        <p:spPr/>
        <p:txBody>
          <a:bodyPr/>
          <a:lstStyle/>
          <a:p>
            <a:pPr algn="just"/>
            <a:r>
              <a:rPr lang="en-US" dirty="0" smtClean="0"/>
              <a:t>Il </a:t>
            </a:r>
            <a:r>
              <a:rPr lang="en-US" dirty="0" err="1" smtClean="0"/>
              <a:t>progetto</a:t>
            </a:r>
            <a:r>
              <a:rPr lang="en-US" dirty="0" smtClean="0"/>
              <a:t> </a:t>
            </a:r>
            <a:r>
              <a:rPr lang="en-US" dirty="0" err="1" smtClean="0"/>
              <a:t>consiste</a:t>
            </a:r>
            <a:r>
              <a:rPr lang="en-US" dirty="0" smtClean="0"/>
              <a:t> </a:t>
            </a:r>
            <a:r>
              <a:rPr lang="en-US" dirty="0" err="1" smtClean="0"/>
              <a:t>nella</a:t>
            </a:r>
            <a:r>
              <a:rPr lang="en-US" dirty="0" smtClean="0"/>
              <a:t> </a:t>
            </a:r>
            <a:r>
              <a:rPr lang="en-US" dirty="0" err="1" smtClean="0"/>
              <a:t>realizzazione</a:t>
            </a:r>
            <a:r>
              <a:rPr lang="en-US" dirty="0" smtClean="0"/>
              <a:t> di un </a:t>
            </a:r>
            <a:r>
              <a:rPr lang="en-US" dirty="0" err="1" smtClean="0"/>
              <a:t>portale</a:t>
            </a:r>
            <a:r>
              <a:rPr lang="en-US" dirty="0" smtClean="0"/>
              <a:t> di e-commerce simile </a:t>
            </a:r>
            <a:r>
              <a:rPr lang="en-US" dirty="0" err="1" smtClean="0"/>
              <a:t>alla</a:t>
            </a:r>
            <a:r>
              <a:rPr lang="en-US" dirty="0" smtClean="0"/>
              <a:t> </a:t>
            </a:r>
            <a:r>
              <a:rPr lang="en-US" dirty="0" err="1" smtClean="0"/>
              <a:t>soluzione</a:t>
            </a:r>
            <a:r>
              <a:rPr lang="en-US" dirty="0" smtClean="0"/>
              <a:t> </a:t>
            </a:r>
            <a:r>
              <a:rPr lang="en-US" dirty="0" err="1" smtClean="0"/>
              <a:t>commerciale</a:t>
            </a:r>
            <a:r>
              <a:rPr lang="en-US" dirty="0" smtClean="0"/>
              <a:t> </a:t>
            </a:r>
            <a:r>
              <a:rPr lang="en-US" dirty="0" err="1" smtClean="0"/>
              <a:t>offerta</a:t>
            </a:r>
            <a:r>
              <a:rPr lang="en-US" dirty="0" smtClean="0"/>
              <a:t> da </a:t>
            </a:r>
            <a:r>
              <a:rPr lang="en-US" dirty="0" err="1" smtClean="0"/>
              <a:t>AliExpress</a:t>
            </a:r>
            <a:r>
              <a:rPr lang="en-US" dirty="0" smtClean="0"/>
              <a:t>.</a:t>
            </a:r>
          </a:p>
          <a:p>
            <a:pPr algn="just"/>
            <a:r>
              <a:rPr lang="en-US" dirty="0" err="1" smtClean="0"/>
              <a:t>Gli</a:t>
            </a:r>
            <a:r>
              <a:rPr lang="en-US" dirty="0" smtClean="0"/>
              <a:t> </a:t>
            </a:r>
            <a:r>
              <a:rPr lang="en-US" dirty="0" err="1" smtClean="0"/>
              <a:t>articoli</a:t>
            </a:r>
            <a:r>
              <a:rPr lang="en-US" dirty="0" smtClean="0"/>
              <a:t> </a:t>
            </a:r>
            <a:r>
              <a:rPr lang="en-US" dirty="0" err="1" smtClean="0"/>
              <a:t>presenti</a:t>
            </a:r>
            <a:r>
              <a:rPr lang="en-US" dirty="0" smtClean="0"/>
              <a:t> </a:t>
            </a:r>
            <a:r>
              <a:rPr lang="en-US" dirty="0" err="1" smtClean="0"/>
              <a:t>sulla</a:t>
            </a:r>
            <a:r>
              <a:rPr lang="en-US" dirty="0" smtClean="0"/>
              <a:t> </a:t>
            </a:r>
            <a:r>
              <a:rPr lang="en-US" dirty="0" err="1" smtClean="0"/>
              <a:t>piattaforma</a:t>
            </a:r>
            <a:r>
              <a:rPr lang="en-US" dirty="0" smtClean="0"/>
              <a:t> </a:t>
            </a:r>
            <a:r>
              <a:rPr lang="en-US" dirty="0" err="1" smtClean="0"/>
              <a:t>sono</a:t>
            </a:r>
            <a:r>
              <a:rPr lang="en-US" dirty="0" smtClean="0"/>
              <a:t> </a:t>
            </a:r>
            <a:r>
              <a:rPr lang="en-US" dirty="0" err="1" smtClean="0"/>
              <a:t>offerti</a:t>
            </a:r>
            <a:r>
              <a:rPr lang="en-US" dirty="0" smtClean="0"/>
              <a:t> da </a:t>
            </a:r>
            <a:r>
              <a:rPr lang="en-US" dirty="0" err="1" smtClean="0"/>
              <a:t>uno</a:t>
            </a:r>
            <a:r>
              <a:rPr lang="en-US" dirty="0" smtClean="0"/>
              <a:t> o </a:t>
            </a:r>
            <a:r>
              <a:rPr lang="en-US" dirty="0" err="1" smtClean="0"/>
              <a:t>più</a:t>
            </a:r>
            <a:r>
              <a:rPr lang="en-US" dirty="0" smtClean="0"/>
              <a:t> </a:t>
            </a:r>
            <a:r>
              <a:rPr lang="en-US" dirty="0" err="1" smtClean="0"/>
              <a:t>fornitori</a:t>
            </a:r>
            <a:r>
              <a:rPr lang="en-US" dirty="0" smtClean="0"/>
              <a:t> </a:t>
            </a:r>
            <a:r>
              <a:rPr lang="en-US" dirty="0" err="1" smtClean="0"/>
              <a:t>caratterizzati</a:t>
            </a:r>
            <a:r>
              <a:rPr lang="en-US" dirty="0" smtClean="0"/>
              <a:t> da diverse </a:t>
            </a:r>
            <a:r>
              <a:rPr lang="en-US" dirty="0" err="1" smtClean="0"/>
              <a:t>politiche</a:t>
            </a:r>
            <a:r>
              <a:rPr lang="en-US" dirty="0" smtClean="0"/>
              <a:t> di </a:t>
            </a:r>
            <a:r>
              <a:rPr lang="en-US" dirty="0" err="1" smtClean="0"/>
              <a:t>spedizione</a:t>
            </a:r>
            <a:r>
              <a:rPr lang="en-US" dirty="0" smtClean="0"/>
              <a:t> e a cui è </a:t>
            </a:r>
            <a:r>
              <a:rPr lang="en-US" dirty="0" err="1" smtClean="0"/>
              <a:t>assegnata</a:t>
            </a:r>
            <a:r>
              <a:rPr lang="en-US" dirty="0" smtClean="0"/>
              <a:t> </a:t>
            </a:r>
            <a:r>
              <a:rPr lang="en-US" dirty="0" err="1" smtClean="0"/>
              <a:t>una</a:t>
            </a:r>
            <a:r>
              <a:rPr lang="en-US" dirty="0" smtClean="0"/>
              <a:t> </a:t>
            </a:r>
            <a:r>
              <a:rPr lang="en-US" dirty="0" err="1" smtClean="0"/>
              <a:t>valutazione</a:t>
            </a:r>
            <a:r>
              <a:rPr lang="en-US" dirty="0" smtClean="0"/>
              <a:t> </a:t>
            </a:r>
            <a:r>
              <a:rPr lang="en-US" dirty="0" err="1" smtClean="0"/>
              <a:t>sulla</a:t>
            </a:r>
            <a:r>
              <a:rPr lang="en-US" dirty="0" smtClean="0"/>
              <a:t> base </a:t>
            </a:r>
            <a:r>
              <a:rPr lang="en-US" dirty="0" err="1" smtClean="0"/>
              <a:t>dei</a:t>
            </a:r>
            <a:r>
              <a:rPr lang="en-US" dirty="0" smtClean="0"/>
              <a:t> feedback </a:t>
            </a:r>
            <a:r>
              <a:rPr lang="en-US" dirty="0" err="1" smtClean="0"/>
              <a:t>forniti</a:t>
            </a:r>
            <a:r>
              <a:rPr lang="en-US" dirty="0" smtClean="0"/>
              <a:t> </a:t>
            </a:r>
            <a:r>
              <a:rPr lang="en-US" dirty="0" err="1" smtClean="0"/>
              <a:t>dagli</a:t>
            </a:r>
            <a:r>
              <a:rPr lang="en-US" dirty="0" smtClean="0"/>
              <a:t> </a:t>
            </a:r>
            <a:r>
              <a:rPr lang="en-US" dirty="0" err="1" smtClean="0"/>
              <a:t>utenti</a:t>
            </a:r>
            <a:r>
              <a:rPr lang="en-US" dirty="0" smtClean="0"/>
              <a:t>.</a:t>
            </a:r>
            <a:endParaRPr lang="en-US" dirty="0"/>
          </a:p>
          <a:p>
            <a:pPr algn="just"/>
            <a:r>
              <a:rPr lang="en-US" dirty="0" err="1" smtClean="0"/>
              <a:t>Ogni</a:t>
            </a:r>
            <a:r>
              <a:rPr lang="en-US" dirty="0" smtClean="0"/>
              <a:t> </a:t>
            </a:r>
            <a:r>
              <a:rPr lang="en-US" dirty="0" err="1" smtClean="0"/>
              <a:t>utente</a:t>
            </a:r>
            <a:r>
              <a:rPr lang="en-US" dirty="0" smtClean="0"/>
              <a:t> </a:t>
            </a:r>
            <a:r>
              <a:rPr lang="en-US" dirty="0" err="1" smtClean="0"/>
              <a:t>deve</a:t>
            </a:r>
            <a:r>
              <a:rPr lang="en-US" dirty="0" smtClean="0"/>
              <a:t> </a:t>
            </a:r>
            <a:r>
              <a:rPr lang="en-US" dirty="0" err="1" smtClean="0"/>
              <a:t>essere</a:t>
            </a:r>
            <a:r>
              <a:rPr lang="en-US" dirty="0" smtClean="0"/>
              <a:t> in </a:t>
            </a:r>
            <a:r>
              <a:rPr lang="en-US" dirty="0" err="1" smtClean="0"/>
              <a:t>grado</a:t>
            </a:r>
            <a:r>
              <a:rPr lang="en-US" dirty="0" smtClean="0"/>
              <a:t> di </a:t>
            </a:r>
            <a:r>
              <a:rPr lang="en-US" dirty="0" err="1" smtClean="0"/>
              <a:t>consultare</a:t>
            </a:r>
            <a:r>
              <a:rPr lang="en-US" dirty="0" smtClean="0"/>
              <a:t> </a:t>
            </a:r>
            <a:r>
              <a:rPr lang="en-US" dirty="0" err="1" smtClean="0"/>
              <a:t>il</a:t>
            </a:r>
            <a:r>
              <a:rPr lang="en-US" dirty="0" smtClean="0"/>
              <a:t> </a:t>
            </a:r>
            <a:r>
              <a:rPr lang="en-US" dirty="0" err="1" smtClean="0"/>
              <a:t>catalogo</a:t>
            </a:r>
            <a:r>
              <a:rPr lang="en-US" dirty="0" smtClean="0"/>
              <a:t> </a:t>
            </a:r>
            <a:r>
              <a:rPr lang="en-US" dirty="0" err="1" smtClean="0"/>
              <a:t>prodotti</a:t>
            </a:r>
            <a:r>
              <a:rPr lang="en-US" dirty="0" smtClean="0"/>
              <a:t> e per </a:t>
            </a:r>
            <a:r>
              <a:rPr lang="en-US" dirty="0" err="1" smtClean="0"/>
              <a:t>ognuno</a:t>
            </a:r>
            <a:r>
              <a:rPr lang="en-US" dirty="0" smtClean="0"/>
              <a:t> di </a:t>
            </a:r>
            <a:r>
              <a:rPr lang="en-US" dirty="0" err="1" smtClean="0"/>
              <a:t>essi</a:t>
            </a:r>
            <a:r>
              <a:rPr lang="en-US" dirty="0" smtClean="0"/>
              <a:t>  </a:t>
            </a:r>
            <a:r>
              <a:rPr lang="en-US" dirty="0" err="1" smtClean="0"/>
              <a:t>selezionare</a:t>
            </a:r>
            <a:r>
              <a:rPr lang="en-US" dirty="0" smtClean="0"/>
              <a:t> </a:t>
            </a:r>
            <a:r>
              <a:rPr lang="en-US" dirty="0" err="1" smtClean="0"/>
              <a:t>il</a:t>
            </a:r>
            <a:r>
              <a:rPr lang="en-US" dirty="0" smtClean="0"/>
              <a:t> </a:t>
            </a:r>
            <a:r>
              <a:rPr lang="en-US" dirty="0" err="1" smtClean="0"/>
              <a:t>fornitore</a:t>
            </a:r>
            <a:r>
              <a:rPr lang="en-US" dirty="0" smtClean="0"/>
              <a:t> da cui </a:t>
            </a:r>
            <a:r>
              <a:rPr lang="en-US" dirty="0" err="1" smtClean="0"/>
              <a:t>si</a:t>
            </a:r>
            <a:r>
              <a:rPr lang="en-US" dirty="0" smtClean="0"/>
              <a:t> </a:t>
            </a:r>
            <a:r>
              <a:rPr lang="en-US" dirty="0" err="1" smtClean="0"/>
              <a:t>desidera</a:t>
            </a:r>
            <a:r>
              <a:rPr lang="en-US" dirty="0" smtClean="0"/>
              <a:t> </a:t>
            </a:r>
            <a:r>
              <a:rPr lang="en-US" dirty="0" err="1" smtClean="0"/>
              <a:t>acquistare</a:t>
            </a:r>
            <a:r>
              <a:rPr lang="en-US" dirty="0" smtClean="0"/>
              <a:t> </a:t>
            </a:r>
            <a:r>
              <a:rPr lang="en-US" dirty="0" err="1" smtClean="0"/>
              <a:t>l’articolo</a:t>
            </a:r>
            <a:r>
              <a:rPr lang="en-US" dirty="0"/>
              <a:t> </a:t>
            </a:r>
            <a:r>
              <a:rPr lang="en-US" dirty="0" smtClean="0"/>
              <a:t>per poi </a:t>
            </a:r>
            <a:r>
              <a:rPr lang="en-US" dirty="0" err="1" smtClean="0"/>
              <a:t>procedere</a:t>
            </a:r>
            <a:r>
              <a:rPr lang="en-US" dirty="0" smtClean="0"/>
              <a:t> </a:t>
            </a:r>
            <a:r>
              <a:rPr lang="en-US" dirty="0" err="1" smtClean="0"/>
              <a:t>all’ordine</a:t>
            </a:r>
            <a:r>
              <a:rPr lang="en-US" dirty="0" smtClean="0"/>
              <a:t> </a:t>
            </a:r>
            <a:r>
              <a:rPr lang="en-US" dirty="0" err="1" smtClean="0"/>
              <a:t>specifico</a:t>
            </a:r>
            <a:r>
              <a:rPr lang="en-US" dirty="0" smtClean="0"/>
              <a:t> per </a:t>
            </a:r>
            <a:r>
              <a:rPr lang="en-US" dirty="0" err="1" smtClean="0"/>
              <a:t>fornitore</a:t>
            </a:r>
            <a:r>
              <a:rPr lang="en-US" dirty="0" smtClean="0"/>
              <a:t>.</a:t>
            </a:r>
            <a:endParaRPr lang="en-US" dirty="0"/>
          </a:p>
        </p:txBody>
      </p:sp>
    </p:spTree>
    <p:extLst>
      <p:ext uri="{BB962C8B-B14F-4D97-AF65-F5344CB8AC3E}">
        <p14:creationId xmlns:p14="http://schemas.microsoft.com/office/powerpoint/2010/main" val="319924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971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Modello</a:t>
            </a:r>
            <a:r>
              <a:rPr lang="en-US" dirty="0" smtClean="0"/>
              <a:t> </a:t>
            </a:r>
            <a:r>
              <a:rPr lang="en-US" dirty="0" err="1" smtClean="0"/>
              <a:t>relazionale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972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8847" y="86340"/>
            <a:ext cx="12355263" cy="6948906"/>
          </a:xfrm>
        </p:spPr>
      </p:pic>
      <p:sp>
        <p:nvSpPr>
          <p:cNvPr id="9" name="Rectangle 8"/>
          <p:cNvSpPr/>
          <p:nvPr/>
        </p:nvSpPr>
        <p:spPr>
          <a:xfrm>
            <a:off x="0" y="0"/>
            <a:ext cx="2823882"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sz="4000" b="1" dirty="0" smtClean="0">
                <a:solidFill>
                  <a:srgbClr val="FEFEFE"/>
                </a:solidFill>
                <a:latin typeface="+mj-lt"/>
                <a:ea typeface="+mj-ea"/>
                <a:cs typeface="+mj-cs"/>
              </a:rPr>
              <a:t>      IFML</a:t>
            </a:r>
            <a:endParaRPr lang="en-US" sz="4000" b="1" dirty="0">
              <a:solidFill>
                <a:srgbClr val="FEFEFE"/>
              </a:solidFill>
              <a:latin typeface="+mj-lt"/>
              <a:ea typeface="+mj-ea"/>
              <a:cs typeface="+mj-cs"/>
            </a:endParaRPr>
          </a:p>
        </p:txBody>
      </p:sp>
    </p:spTree>
    <p:extLst>
      <p:ext uri="{BB962C8B-B14F-4D97-AF65-F5344CB8AC3E}">
        <p14:creationId xmlns:p14="http://schemas.microsoft.com/office/powerpoint/2010/main" val="2795246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requisti</a:t>
            </a:r>
            <a:r>
              <a:rPr lang="en-US" dirty="0" smtClean="0"/>
              <a:t> </a:t>
            </a:r>
            <a:r>
              <a:rPr lang="en-US" dirty="0" err="1" smtClean="0"/>
              <a:t>applicazione</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articolo ha un codice (campo chiave), un nome, una descrizione, una categoria merceologica e una foto. Lo stesso articolo (cioè codice articolo)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login, l’utente accede a una </a:t>
            </a:r>
            <a:r>
              <a:rPr lang="it-IT" dirty="0">
                <a:solidFill>
                  <a:srgbClr val="FF0000"/>
                </a:solidFill>
              </a:rPr>
              <a:t>pagina HOME </a:t>
            </a:r>
            <a:r>
              <a:rPr lang="it-IT" dirty="0"/>
              <a:t>che mostra (come tutte le altre pagine) un menù con i link HOME, CARRELLO, ORDINI, </a:t>
            </a:r>
            <a:r>
              <a:rPr lang="it-IT" dirty="0">
                <a:solidFill>
                  <a:srgbClr val="00B050"/>
                </a:solidFill>
              </a:rPr>
              <a:t>un campo di ricerca </a:t>
            </a:r>
            <a:r>
              <a:rPr lang="it-IT" dirty="0"/>
              <a:t>e </a:t>
            </a:r>
            <a:r>
              <a:rPr lang="it-IT" dirty="0">
                <a:solidFill>
                  <a:srgbClr val="00B050"/>
                </a:solidFill>
              </a:rPr>
              <a:t>una lista degli ultimi cinque prodotti visualizzati dall’utente</a:t>
            </a:r>
            <a:r>
              <a:rPr lang="it-IT" dirty="0"/>
              <a:t>. Se l’utente non ha visualizzato almeno cinque prodotti, la lista è completata con prodotti in offerta scelti a caso in una categoria di default. L’utente può inserire una parola chiave di ricerca nel campo di input e premere INVIO</a:t>
            </a:r>
            <a:r>
              <a:rPr lang="it-IT" dirty="0" smtClean="0"/>
              <a:t>. A seguito dell’invio compare una </a:t>
            </a:r>
            <a:r>
              <a:rPr lang="it-IT" dirty="0" smtClean="0">
                <a:solidFill>
                  <a:srgbClr val="FF0000"/>
                </a:solidFill>
              </a:rPr>
              <a:t>pagina RISULTATI </a:t>
            </a:r>
            <a:r>
              <a:rPr lang="it-IT" dirty="0" smtClean="0"/>
              <a:t>con prodotti che contengono la chiave di ricerca nel nome o nella descrizione. L’elenco mostra solo il </a:t>
            </a:r>
            <a:r>
              <a:rPr lang="it-IT" dirty="0">
                <a:solidFill>
                  <a:srgbClr val="00B050"/>
                </a:solidFill>
              </a:rPr>
              <a:t>codice, </a:t>
            </a:r>
            <a:r>
              <a:rPr lang="it-IT" dirty="0">
                <a:solidFill>
                  <a:srgbClr val="00B050"/>
                </a:solidFill>
              </a:rPr>
              <a:t>il </a:t>
            </a:r>
            <a:r>
              <a:rPr lang="it-IT" dirty="0">
                <a:solidFill>
                  <a:srgbClr val="00B050"/>
                </a:solidFill>
              </a:rPr>
              <a:t>nome del prodotto e il prezzo minimo di vendita</a:t>
            </a:r>
            <a:r>
              <a:rPr lang="it-IT" dirty="0"/>
              <a:t> ed è </a:t>
            </a:r>
            <a:r>
              <a:rPr lang="it-IT" dirty="0" smtClean="0"/>
              <a:t>ordinato </a:t>
            </a:r>
            <a:r>
              <a:rPr lang="it-IT" dirty="0"/>
              <a:t>in modo crescente in base al prezzo minimo di vendita dell’articolo da parte dei fornitori che lo offrono. L’utente può selezionare mediante un click un elemento dell'elenco e visualizzare nella stessa pagina i dati completi e l’elenco dei fornitori che lo vendono (questa azione rende l’articolo “visualizzato”). Per ogni fornitore in tale elenco compaiono: </a:t>
            </a:r>
            <a:r>
              <a:rPr lang="it-IT" dirty="0">
                <a:solidFill>
                  <a:srgbClr val="00B050"/>
                </a:solidFill>
              </a:rPr>
              <a:t>nome, valutazione, prezzo unitario, fasce di spesa di spedizione, importo minimo della spedizione gratuita e il numero degli articoli e valore totale degli articoli di quel fornitore </a:t>
            </a:r>
            <a:r>
              <a:rPr lang="it-IT" dirty="0"/>
              <a:t>che l’utente ha già messo nel carrello. Accanto all’offerta di ciascun fornitore compare un </a:t>
            </a:r>
            <a:r>
              <a:rPr lang="it-IT" dirty="0">
                <a:solidFill>
                  <a:srgbClr val="00B050"/>
                </a:solidFill>
              </a:rPr>
              <a:t>campo di input intero (quantità) </a:t>
            </a:r>
            <a:r>
              <a:rPr lang="it-IT" dirty="0"/>
              <a:t>e un bottone METTI NEL CARRELLO. L’inserimento nel carrello di una quantità maggiore di zero di articoli comporta l’aggiornamento del contenuto del  carrello e la visualizzazione della </a:t>
            </a:r>
            <a:r>
              <a:rPr lang="it-IT" dirty="0">
                <a:solidFill>
                  <a:srgbClr val="FF0000"/>
                </a:solidFill>
              </a:rPr>
              <a:t>pagina CARRELLO</a:t>
            </a:r>
            <a:r>
              <a:rPr lang="it-IT" dirty="0"/>
              <a:t>. Questa mostra gli articoli inseriti, raggruppati per fornitore. Per ogni fornitore nel carrello si vedono la lista degli articoli, il prezzo totale degli articoli e il prezzo della spedizione calcolato in base alla politica del fornitore. Per ogni fornitore  compare un bottone ORDINA. Premere il bottone comporta l’eliminazione degli articoli del fornitore dal carrello e la creazione di un ordine corrispondente. Un ordine ha un codice, il nome del fornitore, l’elenco degli articoli, un valore totale composto dalla somma del valore degli articoli e delle spese di spedizione, una data di spedizione e l’indirizzo di spedizione dell’utente. I valori degli attributi di un ordine sono memorizzati esplicitamente nella base di dati indipendentemente dai dati del carrello. In ogni momento l’utente può accedere tramite il menu alla pagina HOME, ORDINI e CARRELLO. La </a:t>
            </a:r>
            <a:r>
              <a:rPr lang="it-IT" dirty="0">
                <a:solidFill>
                  <a:srgbClr val="FF0000"/>
                </a:solidFill>
              </a:rPr>
              <a:t>pagina ORDINI</a:t>
            </a:r>
            <a:r>
              <a:rPr lang="it-IT" dirty="0"/>
              <a:t> mostra l’elenco ordinato per data decrescente degli ordini con tutti i dati associati.</a:t>
            </a:r>
            <a:endParaRPr lang="it-IT" dirty="0"/>
          </a:p>
          <a:p>
            <a:pPr marL="0" indent="0" algn="just">
              <a:buNone/>
            </a:pPr>
            <a:r>
              <a:rPr lang="it-IT" dirty="0"/>
              <a:t>L’applicazione NON salva il carrello nella base di dati ma solo gli ordini</a:t>
            </a:r>
            <a:r>
              <a:rPr lang="it-IT" dirty="0" smtClean="0"/>
              <a:t>.</a:t>
            </a:r>
          </a:p>
          <a:p>
            <a:pPr algn="just">
              <a:buFont typeface="Courier New" panose="02070309020205020404" pitchFamily="49" charset="0"/>
              <a:buChar char="o"/>
            </a:pPr>
            <a:r>
              <a:rPr lang="it-IT" dirty="0">
                <a:solidFill>
                  <a:srgbClr val="FF0000"/>
                </a:solidFill>
              </a:rPr>
              <a:t>pages (views), </a:t>
            </a:r>
            <a:r>
              <a:rPr lang="it-IT" dirty="0">
                <a:solidFill>
                  <a:srgbClr val="00B050"/>
                </a:solidFill>
              </a:rPr>
              <a:t>view comp</a:t>
            </a:r>
            <a:r>
              <a:rPr lang="it-IT" dirty="0">
                <a:solidFill>
                  <a:schemeClr val="accent4">
                    <a:lumMod val="75000"/>
                  </a:schemeClr>
                </a:solidFill>
              </a:rPr>
              <a:t>on</a:t>
            </a:r>
            <a:r>
              <a:rPr lang="it-IT" dirty="0">
                <a:solidFill>
                  <a:srgbClr val="00B050"/>
                </a:solidFill>
              </a:rPr>
              <a:t>ents</a:t>
            </a:r>
            <a:r>
              <a:rPr lang="it-IT" dirty="0"/>
              <a:t>, </a:t>
            </a:r>
            <a:r>
              <a:rPr lang="it-IT" dirty="0">
                <a:solidFill>
                  <a:srgbClr val="00B0F0"/>
                </a:solidFill>
              </a:rPr>
              <a:t>events</a:t>
            </a:r>
            <a:r>
              <a:rPr lang="it-IT" dirty="0"/>
              <a:t>, </a:t>
            </a:r>
            <a:r>
              <a:rPr lang="it-IT" dirty="0">
                <a:solidFill>
                  <a:schemeClr val="accent4">
                    <a:lumMod val="75000"/>
                  </a:schemeClr>
                </a:solidFill>
              </a:rPr>
              <a:t>actions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198383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66782-F3F8-4992-B559-30F48925E0B0}"/>
              </a:ext>
            </a:extLst>
          </p:cNvPr>
          <p:cNvSpPr>
            <a:spLocks noGrp="1"/>
          </p:cNvSpPr>
          <p:nvPr>
            <p:ph type="title"/>
          </p:nvPr>
        </p:nvSpPr>
        <p:spPr/>
        <p:txBody>
          <a:bodyPr/>
          <a:lstStyle/>
          <a:p>
            <a:r>
              <a:rPr lang="it-IT" dirty="0"/>
              <a:t>Componenti </a:t>
            </a:r>
            <a:r>
              <a:rPr lang="it-IT" dirty="0" smtClean="0"/>
              <a:t>Model-Controller (1/2)</a:t>
            </a:r>
            <a:endParaRPr lang="it-IT" dirty="0"/>
          </a:p>
        </p:txBody>
      </p:sp>
      <p:sp>
        <p:nvSpPr>
          <p:cNvPr id="3" name="Segnaposto contenuto 2">
            <a:extLst>
              <a:ext uri="{FF2B5EF4-FFF2-40B4-BE49-F238E27FC236}">
                <a16:creationId xmlns:a16="http://schemas.microsoft.com/office/drawing/2014/main" id="{CF6FFA0E-5ACC-470F-B145-41A642F1CB32}"/>
              </a:ext>
            </a:extLst>
          </p:cNvPr>
          <p:cNvSpPr>
            <a:spLocks noGrp="1"/>
          </p:cNvSpPr>
          <p:nvPr>
            <p:ph idx="1"/>
          </p:nvPr>
        </p:nvSpPr>
        <p:spPr>
          <a:xfrm>
            <a:off x="509152" y="2331344"/>
            <a:ext cx="3520739" cy="4304348"/>
          </a:xfrm>
        </p:spPr>
        <p:txBody>
          <a:bodyPr anchor="t">
            <a:normAutofit/>
          </a:bodyPr>
          <a:lstStyle/>
          <a:p>
            <a:r>
              <a:rPr lang="it-IT" b="1" dirty="0" smtClean="0"/>
              <a:t>Module Objects (beans) </a:t>
            </a:r>
          </a:p>
          <a:p>
            <a:pPr lvl="1">
              <a:buFont typeface="Wingdings" panose="05000000000000000000" pitchFamily="2" charset="2"/>
              <a:buChar char="Ø"/>
            </a:pPr>
            <a:r>
              <a:rPr lang="it-IT" dirty="0" smtClean="0"/>
              <a:t>ArticleBean</a:t>
            </a:r>
            <a:endParaRPr lang="it-IT" dirty="0"/>
          </a:p>
          <a:p>
            <a:pPr lvl="1">
              <a:buFont typeface="Wingdings" panose="05000000000000000000" pitchFamily="2" charset="2"/>
              <a:buChar char="Ø"/>
            </a:pPr>
            <a:r>
              <a:rPr lang="it-IT" dirty="0" smtClean="0"/>
              <a:t>OrderBean</a:t>
            </a:r>
            <a:endParaRPr lang="it-IT" dirty="0"/>
          </a:p>
          <a:p>
            <a:pPr lvl="1">
              <a:buFont typeface="Wingdings" panose="05000000000000000000" pitchFamily="2" charset="2"/>
              <a:buChar char="Ø"/>
            </a:pPr>
            <a:r>
              <a:rPr lang="it-IT" dirty="0" smtClean="0"/>
              <a:t>SellerBean</a:t>
            </a:r>
          </a:p>
          <a:p>
            <a:pPr lvl="1">
              <a:buFont typeface="Wingdings" panose="05000000000000000000" pitchFamily="2" charset="2"/>
              <a:buChar char="Ø"/>
            </a:pPr>
            <a:r>
              <a:rPr lang="it-IT" dirty="0" smtClean="0"/>
              <a:t>SellerOfferBean</a:t>
            </a:r>
          </a:p>
          <a:p>
            <a:pPr lvl="1">
              <a:buFont typeface="Wingdings" panose="05000000000000000000" pitchFamily="2" charset="2"/>
              <a:buChar char="Ø"/>
            </a:pPr>
            <a:r>
              <a:rPr lang="it-IT" dirty="0" smtClean="0"/>
              <a:t>ShippingPolicyBean</a:t>
            </a:r>
            <a:endParaRPr lang="it-IT" dirty="0"/>
          </a:p>
          <a:p>
            <a:pPr lvl="1">
              <a:buFont typeface="Wingdings" panose="05000000000000000000" pitchFamily="2" charset="2"/>
              <a:buChar char="Ø"/>
            </a:pPr>
            <a:r>
              <a:rPr lang="it-IT" dirty="0" smtClean="0"/>
              <a:t>ViewBean</a:t>
            </a:r>
          </a:p>
          <a:p>
            <a:pPr lvl="1">
              <a:buFont typeface="Wingdings" panose="05000000000000000000" pitchFamily="2" charset="2"/>
              <a:buChar char="Ø"/>
            </a:pPr>
            <a:r>
              <a:rPr lang="it-IT" dirty="0" smtClean="0"/>
              <a:t>UserBean</a:t>
            </a:r>
            <a:endParaRPr lang="it-IT" dirty="0"/>
          </a:p>
          <a:p>
            <a:pPr lvl="1"/>
            <a:endParaRPr lang="it-IT" dirty="0"/>
          </a:p>
        </p:txBody>
      </p:sp>
      <p:sp>
        <p:nvSpPr>
          <p:cNvPr id="4" name="Segnaposto numero diapositiva 3">
            <a:extLst>
              <a:ext uri="{FF2B5EF4-FFF2-40B4-BE49-F238E27FC236}">
                <a16:creationId xmlns:a16="http://schemas.microsoft.com/office/drawing/2014/main" id="{D5F1111E-3B49-42AE-AA6B-6D69A6BE1CD6}"/>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6" name="Segnaposto contenuto 2">
            <a:extLst>
              <a:ext uri="{FF2B5EF4-FFF2-40B4-BE49-F238E27FC236}">
                <a16:creationId xmlns:a16="http://schemas.microsoft.com/office/drawing/2014/main" id="{FF9600C4-C522-4272-A56A-F077EF632074}"/>
              </a:ext>
            </a:extLst>
          </p:cNvPr>
          <p:cNvSpPr txBox="1">
            <a:spLocks/>
          </p:cNvSpPr>
          <p:nvPr/>
        </p:nvSpPr>
        <p:spPr>
          <a:xfrm>
            <a:off x="7295607" y="2356718"/>
            <a:ext cx="4813662" cy="3338312"/>
          </a:xfrm>
          <a:prstGeom prst="rect">
            <a:avLst/>
          </a:prstGeom>
          <a:effectLst>
            <a:outerShdw blurRad="50800" dir="14400000">
              <a:srgbClr val="000000">
                <a:alpha val="40000"/>
              </a:srgbClr>
            </a:outerShdw>
          </a:effectLst>
        </p:spPr>
        <p:txBody>
          <a:bodyPr vert="horz" lIns="91440" tIns="45720" rIns="91440" bIns="45720" numCol="2"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endParaRPr lang="it-IT" dirty="0"/>
          </a:p>
          <a:p>
            <a:pPr lvl="1">
              <a:buFont typeface="Wingdings" panose="05000000000000000000" pitchFamily="2" charset="2"/>
              <a:buChar char="Ø"/>
            </a:pPr>
            <a:endParaRPr lang="it-IT" dirty="0"/>
          </a:p>
          <a:p>
            <a:pPr lvl="1"/>
            <a:endParaRPr lang="it-IT" dirty="0"/>
          </a:p>
        </p:txBody>
      </p:sp>
      <p:sp>
        <p:nvSpPr>
          <p:cNvPr id="8" name="Rectangle 7"/>
          <p:cNvSpPr/>
          <p:nvPr/>
        </p:nvSpPr>
        <p:spPr>
          <a:xfrm>
            <a:off x="4164872" y="2344031"/>
            <a:ext cx="3489959" cy="2231380"/>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Utils</a:t>
            </a:r>
          </a:p>
          <a:p>
            <a:pPr marL="742950" lvl="1" indent="-285750">
              <a:spcBef>
                <a:spcPct val="20000"/>
              </a:spcBef>
              <a:spcAft>
                <a:spcPts val="600"/>
              </a:spcAft>
              <a:buClr>
                <a:schemeClr val="accent1"/>
              </a:buClr>
              <a:buFont typeface="Wingdings" panose="05000000000000000000" pitchFamily="2" charset="2"/>
              <a:buChar char="Ø"/>
            </a:pPr>
            <a:r>
              <a:rPr lang="it-IT" sz="1600" dirty="0"/>
              <a:t>ConnectionHandler</a:t>
            </a:r>
          </a:p>
          <a:p>
            <a:pPr marL="742950" lvl="1" indent="-285750">
              <a:spcBef>
                <a:spcPct val="20000"/>
              </a:spcBef>
              <a:spcAft>
                <a:spcPts val="600"/>
              </a:spcAft>
              <a:buClr>
                <a:schemeClr val="accent1"/>
              </a:buClr>
              <a:buFont typeface="Wingdings" panose="05000000000000000000" pitchFamily="2" charset="2"/>
              <a:buChar char="Ø"/>
            </a:pPr>
            <a:r>
              <a:rPr lang="it-IT" sz="1600" dirty="0"/>
              <a:t>GenericServlet</a:t>
            </a:r>
          </a:p>
          <a:p>
            <a:pPr marL="742950" lvl="1" indent="-285750">
              <a:spcBef>
                <a:spcPct val="20000"/>
              </a:spcBef>
              <a:spcAft>
                <a:spcPts val="600"/>
              </a:spcAft>
              <a:buClr>
                <a:schemeClr val="accent1"/>
              </a:buClr>
              <a:buFont typeface="Wingdings" panose="05000000000000000000" pitchFamily="2" charset="2"/>
              <a:buChar char="Ø"/>
            </a:pPr>
            <a:r>
              <a:rPr lang="it-IT" sz="1600" dirty="0"/>
              <a:t>Pair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QueryExecutor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@Ignore</a:t>
            </a:r>
          </a:p>
        </p:txBody>
      </p:sp>
      <p:sp>
        <p:nvSpPr>
          <p:cNvPr id="9" name="Rectangle 8"/>
          <p:cNvSpPr/>
          <p:nvPr/>
        </p:nvSpPr>
        <p:spPr>
          <a:xfrm>
            <a:off x="7731034" y="2356718"/>
            <a:ext cx="3108676" cy="2960811"/>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Controllers</a:t>
            </a:r>
          </a:p>
          <a:p>
            <a:pPr marL="742950" lvl="1" indent="-285750">
              <a:spcBef>
                <a:spcPct val="20000"/>
              </a:spcBef>
              <a:spcAft>
                <a:spcPts val="600"/>
              </a:spcAft>
              <a:buClr>
                <a:schemeClr val="accent1"/>
              </a:buClr>
              <a:buFont typeface="Wingdings" panose="05000000000000000000" pitchFamily="2" charset="2"/>
              <a:buChar char="Ø"/>
            </a:pPr>
            <a:r>
              <a:rPr lang="it-IT" sz="1600" dirty="0"/>
              <a:t>CartController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HomeController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LoginController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OrderController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SaveArticleController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SearchController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Logout</a:t>
            </a:r>
          </a:p>
        </p:txBody>
      </p:sp>
    </p:spTree>
    <p:extLst>
      <p:ext uri="{BB962C8B-B14F-4D97-AF65-F5344CB8AC3E}">
        <p14:creationId xmlns:p14="http://schemas.microsoft.com/office/powerpoint/2010/main" val="373742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7DC8F-039C-4172-8A11-12712AE5D504}"/>
              </a:ext>
            </a:extLst>
          </p:cNvPr>
          <p:cNvSpPr>
            <a:spLocks noGrp="1"/>
          </p:cNvSpPr>
          <p:nvPr>
            <p:ph type="title"/>
          </p:nvPr>
        </p:nvSpPr>
        <p:spPr/>
        <p:txBody>
          <a:bodyPr/>
          <a:lstStyle/>
          <a:p>
            <a:r>
              <a:rPr lang="it-IT" dirty="0"/>
              <a:t>Componenti Model-Controller </a:t>
            </a:r>
            <a:r>
              <a:rPr lang="it-IT" dirty="0" smtClean="0"/>
              <a:t>(2/2)</a:t>
            </a:r>
            <a:endParaRPr lang="it-IT" dirty="0"/>
          </a:p>
        </p:txBody>
      </p:sp>
      <p:sp>
        <p:nvSpPr>
          <p:cNvPr id="4" name="Segnaposto numero diapositiva 3">
            <a:extLst>
              <a:ext uri="{FF2B5EF4-FFF2-40B4-BE49-F238E27FC236}">
                <a16:creationId xmlns:a16="http://schemas.microsoft.com/office/drawing/2014/main" id="{FAFF59A5-58C7-456E-B7E7-ED18A593E71C}"/>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5" name="Segnaposto contenuto 2">
            <a:extLst>
              <a:ext uri="{FF2B5EF4-FFF2-40B4-BE49-F238E27FC236}">
                <a16:creationId xmlns:a16="http://schemas.microsoft.com/office/drawing/2014/main" id="{79469055-FC84-4FA9-A019-02317B9171DC}"/>
              </a:ext>
            </a:extLst>
          </p:cNvPr>
          <p:cNvSpPr txBox="1">
            <a:spLocks/>
          </p:cNvSpPr>
          <p:nvPr/>
        </p:nvSpPr>
        <p:spPr>
          <a:xfrm>
            <a:off x="732945" y="2677668"/>
            <a:ext cx="5132278" cy="3728819"/>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Data Access Objects (DAO)</a:t>
            </a:r>
          </a:p>
          <a:p>
            <a:pPr lvl="1">
              <a:buFont typeface="Wingdings" panose="05000000000000000000" pitchFamily="2" charset="2"/>
              <a:buChar char="Ø"/>
            </a:pPr>
            <a:r>
              <a:rPr lang="it-IT" dirty="0" smtClean="0"/>
              <a:t>UserDAO</a:t>
            </a:r>
          </a:p>
          <a:p>
            <a:pPr lvl="2">
              <a:buFont typeface="Wingdings" panose="05000000000000000000" pitchFamily="2" charset="2"/>
              <a:buChar char="q"/>
            </a:pPr>
            <a:r>
              <a:rPr lang="it-IT" dirty="0" smtClean="0"/>
              <a:t>checkCredentials(usrn</a:t>
            </a:r>
            <a:r>
              <a:rPr lang="it-IT" dirty="0"/>
              <a:t>, </a:t>
            </a:r>
            <a:r>
              <a:rPr lang="it-IT" dirty="0" smtClean="0"/>
              <a:t>pwd): Optional&lt;UserBean&gt;</a:t>
            </a:r>
          </a:p>
          <a:p>
            <a:pPr lvl="1">
              <a:buFont typeface="Wingdings" panose="05000000000000000000" pitchFamily="2" charset="2"/>
              <a:buChar char="Ø"/>
            </a:pPr>
            <a:r>
              <a:rPr lang="it-IT" dirty="0" smtClean="0"/>
              <a:t>ArticleDAO</a:t>
            </a:r>
          </a:p>
          <a:p>
            <a:pPr lvl="2">
              <a:buFont typeface="Wingdings" panose="05000000000000000000" pitchFamily="2" charset="2"/>
              <a:buChar char="q"/>
            </a:pPr>
            <a:r>
              <a:rPr lang="it-IT" dirty="0" smtClean="0"/>
              <a:t>findArticleById(id): Optional&lt;ArticleBean&gt;</a:t>
            </a:r>
          </a:p>
          <a:p>
            <a:pPr lvl="2">
              <a:buFont typeface="Wingdings" panose="05000000000000000000" pitchFamily="2" charset="2"/>
              <a:buChar char="q"/>
            </a:pPr>
            <a:r>
              <a:rPr lang="it-IT" dirty="0" smtClean="0"/>
              <a:t>findArticleByKeyword(keyword): List&lt;ArticleBean</a:t>
            </a:r>
            <a:r>
              <a:rPr lang="it-IT" dirty="0"/>
              <a:t>&gt;</a:t>
            </a:r>
          </a:p>
          <a:p>
            <a:pPr lvl="2">
              <a:buFont typeface="Wingdings" panose="05000000000000000000" pitchFamily="2" charset="2"/>
              <a:buChar char="q"/>
            </a:pPr>
            <a:r>
              <a:rPr lang="it-IT" dirty="0" smtClean="0"/>
              <a:t>findArticleByViews(userid): List&lt;ArticleBean</a:t>
            </a:r>
            <a:r>
              <a:rPr lang="it-IT" dirty="0"/>
              <a:t>&gt;</a:t>
            </a:r>
          </a:p>
          <a:p>
            <a:pPr lvl="2">
              <a:buFont typeface="Wingdings" panose="05000000000000000000" pitchFamily="2" charset="2"/>
              <a:buChar char="q"/>
            </a:pPr>
            <a:r>
              <a:rPr lang="it-IT" dirty="0" smtClean="0"/>
              <a:t>findLastArticles(limit): </a:t>
            </a:r>
            <a:r>
              <a:rPr lang="it-IT" dirty="0"/>
              <a:t>List&lt;ArticleBean&gt;</a:t>
            </a:r>
          </a:p>
          <a:p>
            <a:pPr lvl="2">
              <a:buFont typeface="Wingdings" panose="05000000000000000000" pitchFamily="2" charset="2"/>
              <a:buChar char="q"/>
            </a:pPr>
            <a:r>
              <a:rPr lang="it-IT" dirty="0" smtClean="0"/>
              <a:t>getArticePrice(sellerId, articleId): price</a:t>
            </a:r>
          </a:p>
          <a:p>
            <a:pPr lvl="1">
              <a:buFont typeface="Wingdings" panose="05000000000000000000" pitchFamily="2" charset="2"/>
              <a:buChar char="Ø"/>
            </a:pPr>
            <a:r>
              <a:rPr lang="it-IT" dirty="0" smtClean="0"/>
              <a:t>OrderDAO</a:t>
            </a:r>
          </a:p>
          <a:p>
            <a:pPr lvl="2">
              <a:buFont typeface="Wingdings" panose="05000000000000000000" pitchFamily="2" charset="2"/>
              <a:buChar char="q"/>
            </a:pPr>
            <a:r>
              <a:rPr lang="it-IT" dirty="0" smtClean="0"/>
              <a:t>findOrderById(orderId): Optional&lt;OrderBean&gt;</a:t>
            </a:r>
          </a:p>
          <a:p>
            <a:pPr lvl="2">
              <a:buFont typeface="Wingdings" panose="05000000000000000000" pitchFamily="2" charset="2"/>
              <a:buChar char="q"/>
            </a:pPr>
            <a:r>
              <a:rPr lang="it-IT" dirty="0" smtClean="0"/>
              <a:t>findOrders(userId): List&lt;OrderBean&gt;</a:t>
            </a:r>
          </a:p>
          <a:p>
            <a:pPr lvl="2">
              <a:buFont typeface="Wingdings" panose="05000000000000000000" pitchFamily="2" charset="2"/>
              <a:buChar char="q"/>
            </a:pPr>
            <a:r>
              <a:rPr lang="it-IT" dirty="0" smtClean="0"/>
              <a:t>createOrder(orderBean)</a:t>
            </a:r>
          </a:p>
          <a:p>
            <a:pPr lvl="2">
              <a:buFont typeface="Wingdings" panose="05000000000000000000" pitchFamily="2" charset="2"/>
              <a:buChar char="q"/>
            </a:pPr>
            <a:r>
              <a:rPr lang="it-IT" dirty="0" smtClean="0"/>
              <a:t>findArticlesByOrderId(orderId, sellerId): List&lt;ArticleBean&gt;</a:t>
            </a:r>
          </a:p>
        </p:txBody>
      </p:sp>
      <p:sp>
        <p:nvSpPr>
          <p:cNvPr id="6" name="Segnaposto contenuto 2">
            <a:extLst>
              <a:ext uri="{FF2B5EF4-FFF2-40B4-BE49-F238E27FC236}">
                <a16:creationId xmlns:a16="http://schemas.microsoft.com/office/drawing/2014/main" id="{BE9FC96A-1CE1-443C-B285-FAA6B6241536}"/>
              </a:ext>
            </a:extLst>
          </p:cNvPr>
          <p:cNvSpPr txBox="1">
            <a:spLocks/>
          </p:cNvSpPr>
          <p:nvPr/>
        </p:nvSpPr>
        <p:spPr>
          <a:xfrm>
            <a:off x="5920754" y="2889680"/>
            <a:ext cx="3707933" cy="237538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a:p>
        </p:txBody>
      </p:sp>
      <p:sp>
        <p:nvSpPr>
          <p:cNvPr id="16" name="Rectangle 15"/>
          <p:cNvSpPr/>
          <p:nvPr/>
        </p:nvSpPr>
        <p:spPr>
          <a:xfrm>
            <a:off x="5644486" y="3033371"/>
            <a:ext cx="6096000" cy="2443746"/>
          </a:xfrm>
          <a:prstGeom prst="rect">
            <a:avLst/>
          </a:prstGeom>
        </p:spPr>
        <p:txBody>
          <a:bodyPr>
            <a:spAutoFit/>
          </a:bodyPr>
          <a:lstStyle/>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getSellerFromId(id): Optional&lt;SellerBean&gt;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findSellersByArticleId(articleId): List&lt;SellerBean&gt; </a:t>
            </a:r>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SellerArticleDAO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findEntry(articleId, sellerId): Optional&lt;SelleArticleEntity&gt;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ShipmentPolicyDAO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findPolicyByQty(sellerId, qty): Optional&lt;ShippingPolicyBean&gt;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findPoliciesBySellerId(sellerId): List&lt;ShippingPolicyBean&gt;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ViewDAO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insertView(viewEntity)</a:t>
            </a:r>
            <a:endParaRPr lang="it-IT" sz="1100" dirty="0"/>
          </a:p>
        </p:txBody>
      </p:sp>
    </p:spTree>
    <p:extLst>
      <p:ext uri="{BB962C8B-B14F-4D97-AF65-F5344CB8AC3E}">
        <p14:creationId xmlns:p14="http://schemas.microsoft.com/office/powerpoint/2010/main" val="76642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a:t>Componenti </a:t>
            </a:r>
            <a:r>
              <a:rPr lang="it-IT" err="1"/>
              <a:t>Views</a:t>
            </a:r>
            <a:endParaRPr lang="it-IT"/>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60120" y="2279377"/>
            <a:ext cx="4604803" cy="4127110"/>
          </a:xfrm>
        </p:spPr>
        <p:txBody>
          <a:bodyPr anchor="t">
            <a:normAutofit/>
          </a:bodyPr>
          <a:lstStyle/>
          <a:p>
            <a:r>
              <a:rPr lang="it-IT" b="1" dirty="0"/>
              <a:t>HTML</a:t>
            </a:r>
          </a:p>
          <a:p>
            <a:pPr lvl="1">
              <a:buFont typeface="Wingdings" panose="05000000000000000000" pitchFamily="2" charset="2"/>
              <a:buChar char="Ø"/>
            </a:pPr>
            <a:r>
              <a:rPr lang="it-IT" dirty="0" smtClean="0"/>
              <a:t>login.html</a:t>
            </a:r>
          </a:p>
          <a:p>
            <a:pPr lvl="1">
              <a:buFont typeface="Wingdings" panose="05000000000000000000" pitchFamily="2" charset="2"/>
              <a:buChar char="Ø"/>
            </a:pPr>
            <a:r>
              <a:rPr lang="it-IT" dirty="0" smtClean="0"/>
              <a:t>home.html</a:t>
            </a:r>
          </a:p>
          <a:p>
            <a:pPr lvl="1">
              <a:buFont typeface="Wingdings" panose="05000000000000000000" pitchFamily="2" charset="2"/>
              <a:buChar char="Ø"/>
            </a:pPr>
            <a:r>
              <a:rPr lang="it-IT" dirty="0"/>
              <a:t>c</a:t>
            </a:r>
            <a:r>
              <a:rPr lang="it-IT" dirty="0" smtClean="0"/>
              <a:t>art.html</a:t>
            </a:r>
          </a:p>
          <a:p>
            <a:pPr lvl="1">
              <a:buFont typeface="Wingdings" panose="05000000000000000000" pitchFamily="2" charset="2"/>
              <a:buChar char="Ø"/>
            </a:pPr>
            <a:r>
              <a:rPr lang="it-IT" dirty="0" smtClean="0"/>
              <a:t>results.html</a:t>
            </a:r>
          </a:p>
          <a:p>
            <a:pPr lvl="1">
              <a:buFont typeface="Wingdings" panose="05000000000000000000" pitchFamily="2" charset="2"/>
              <a:buChar char="Ø"/>
            </a:pPr>
            <a:r>
              <a:rPr lang="it-IT" dirty="0" smtClean="0"/>
              <a:t>orders.html</a:t>
            </a:r>
          </a:p>
          <a:p>
            <a:pPr>
              <a:buFont typeface="Courier New" panose="02070309020205020404" pitchFamily="49" charset="0"/>
              <a:buChar char="o"/>
            </a:pPr>
            <a:r>
              <a:rPr lang="it-IT" b="1" dirty="0"/>
              <a:t>Fragments</a:t>
            </a:r>
          </a:p>
          <a:p>
            <a:pPr lvl="1">
              <a:buFont typeface="Wingdings" panose="05000000000000000000" pitchFamily="2" charset="2"/>
              <a:buChar char="Ø"/>
            </a:pPr>
            <a:r>
              <a:rPr lang="it-IT" dirty="0"/>
              <a:t>navbar.html</a:t>
            </a:r>
          </a:p>
          <a:p>
            <a:pPr lvl="1">
              <a:buFont typeface="Wingdings" panose="05000000000000000000" pitchFamily="2" charset="2"/>
              <a:buChar char="Ø"/>
            </a:pPr>
            <a:r>
              <a:rPr lang="it-IT" dirty="0"/>
              <a:t>article_details.html</a:t>
            </a:r>
          </a:p>
          <a:p>
            <a:pPr lvl="1">
              <a:buFont typeface="Wingdings" panose="05000000000000000000" pitchFamily="2" charset="2"/>
              <a:buChar char="Ø"/>
            </a:pPr>
            <a:r>
              <a:rPr lang="it-IT" dirty="0"/>
              <a:t>search_bar.html</a:t>
            </a:r>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CSS</a:t>
            </a:r>
          </a:p>
          <a:p>
            <a:pPr lvl="1">
              <a:buFont typeface="Wingdings" panose="05000000000000000000" pitchFamily="2" charset="2"/>
              <a:buChar char="Ø"/>
            </a:pPr>
            <a:r>
              <a:rPr lang="it-IT" dirty="0" smtClean="0"/>
              <a:t>global.css</a:t>
            </a:r>
          </a:p>
          <a:p>
            <a:pPr lvl="1">
              <a:buFont typeface="Wingdings" panose="05000000000000000000" pitchFamily="2" charset="2"/>
              <a:buChar char="Ø"/>
            </a:pPr>
            <a:r>
              <a:rPr lang="it-IT" dirty="0" smtClean="0"/>
              <a:t>home.css</a:t>
            </a:r>
          </a:p>
          <a:p>
            <a:pPr lvl="1">
              <a:buFont typeface="Wingdings" panose="05000000000000000000" pitchFamily="2" charset="2"/>
              <a:buChar char="Ø"/>
            </a:pPr>
            <a:r>
              <a:rPr lang="it-IT" dirty="0" smtClean="0"/>
              <a:t>login.css</a:t>
            </a:r>
          </a:p>
          <a:p>
            <a:pPr lvl="1">
              <a:buFont typeface="Wingdings" panose="05000000000000000000" pitchFamily="2" charset="2"/>
              <a:buChar char="Ø"/>
            </a:pPr>
            <a:r>
              <a:rPr lang="it-IT" dirty="0" smtClean="0"/>
              <a:t>search-bar.css</a:t>
            </a:r>
          </a:p>
          <a:p>
            <a:pPr lvl="1">
              <a:buFont typeface="Wingdings" panose="05000000000000000000" pitchFamily="2" charset="2"/>
              <a:buChar char="Ø"/>
            </a:pPr>
            <a:r>
              <a:rPr lang="it-IT" dirty="0" smtClean="0"/>
              <a:t>navbar.css</a:t>
            </a:r>
          </a:p>
          <a:p>
            <a:pPr lvl="1">
              <a:buFont typeface="Wingdings" panose="05000000000000000000" pitchFamily="2" charset="2"/>
              <a:buChar char="Ø"/>
            </a:pPr>
            <a:r>
              <a:rPr lang="it-IT" dirty="0" smtClean="0"/>
              <a:t>orders.css</a:t>
            </a:r>
          </a:p>
          <a:p>
            <a:pPr lvl="1">
              <a:buFont typeface="Wingdings" panose="05000000000000000000" pitchFamily="2" charset="2"/>
              <a:buChar char="Ø"/>
            </a:pPr>
            <a:r>
              <a:rPr lang="it-IT" dirty="0" smtClean="0"/>
              <a:t>article-details.css</a:t>
            </a:r>
          </a:p>
        </p:txBody>
      </p:sp>
    </p:spTree>
    <p:extLst>
      <p:ext uri="{BB962C8B-B14F-4D97-AF65-F5344CB8AC3E}">
        <p14:creationId xmlns:p14="http://schemas.microsoft.com/office/powerpoint/2010/main" val="1962222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FAD3DF-8367-436C-B779-79F89133C2B9}">
  <ds:schemaRefs>
    <ds:schemaRef ds:uri="http://schemas.microsoft.com/sharepoint/v3/contenttype/forms"/>
  </ds:schemaRefs>
</ds:datastoreItem>
</file>

<file path=customXml/itemProps2.xml><?xml version="1.0" encoding="utf-8"?>
<ds:datastoreItem xmlns:ds="http://schemas.openxmlformats.org/officeDocument/2006/customXml" ds:itemID="{C3A5048E-4585-4A41-9B60-63684990786A}">
  <ds:schemaRefs>
    <ds:schemaRef ds:uri="http://purl.org/dc/elements/1.1/"/>
    <ds:schemaRef ds:uri="a39ed30e-e404-40bb-8308-aa03e085f91e"/>
    <ds:schemaRef ds:uri="http://purl.org/dc/terms/"/>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7faec442-65fb-4342-af88-d7bf081dd003"/>
    <ds:schemaRef ds:uri="http://www.w3.org/XML/1998/namespace"/>
  </ds:schemaRefs>
</ds:datastoreItem>
</file>

<file path=customXml/itemProps3.xml><?xml version="1.0" encoding="utf-8"?>
<ds:datastoreItem xmlns:ds="http://schemas.openxmlformats.org/officeDocument/2006/customXml" ds:itemID="{C8A32B3B-8FD5-487D-8647-E146B21A9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163</TotalTime>
  <Words>1036</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Century Gothic</vt:lpstr>
      <vt:lpstr>Courier New</vt:lpstr>
      <vt:lpstr>Wingdings</vt:lpstr>
      <vt:lpstr>Wingdings 2</vt:lpstr>
      <vt:lpstr>Quotable</vt:lpstr>
      <vt:lpstr>Tecnologie Informatiche  per il Web</vt:lpstr>
      <vt:lpstr>The project in a nutshell</vt:lpstr>
      <vt:lpstr>E/R Diagram</vt:lpstr>
      <vt:lpstr>Modello relazionale</vt:lpstr>
      <vt:lpstr>PowerPoint Presentation</vt:lpstr>
      <vt:lpstr>Analisi requisti applicazione</vt:lpstr>
      <vt:lpstr>Componenti Model-Controller (1/2)</vt:lpstr>
      <vt:lpstr>Componenti Model-Controller (2/2)</vt:lpstr>
      <vt:lpstr>Componenti Views</vt:lpstr>
      <vt:lpstr>Sequence Diagrams</vt:lpstr>
      <vt:lpstr>Login</vt:lpstr>
      <vt:lpstr>Logout</vt:lpstr>
      <vt:lpstr>Home</vt:lpstr>
      <vt:lpstr>Search</vt:lpstr>
      <vt:lpstr>Save Article</vt:lpstr>
      <vt:lpstr>Cart</vt:lpstr>
      <vt:lpstr>Get  orders</vt:lpstr>
      <vt:lpstr>Create  order</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Marini Gabriel Raul</dc:creator>
  <cp:lastModifiedBy>Gabriel Raul Marini</cp:lastModifiedBy>
  <cp:revision>15</cp:revision>
  <dcterms:created xsi:type="dcterms:W3CDTF">2021-06-17T14:42:17Z</dcterms:created>
  <dcterms:modified xsi:type="dcterms:W3CDTF">2021-07-17T13:52:33Z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