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a:t>Componenti </a:t>
            </a:r>
            <a:r>
              <a:rPr lang="it-IT" err="1"/>
              <a:t>Views</a:t>
            </a:r>
            <a:endParaRPr lang="it-IT"/>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60120"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r>
              <a:rPr lang="it-IT" dirty="0"/>
              <a:t>c</a:t>
            </a:r>
            <a:r>
              <a:rPr lang="it-IT" dirty="0" smtClean="0"/>
              <a:t>art.html</a:t>
            </a:r>
          </a:p>
          <a:p>
            <a:pPr lvl="1">
              <a:buFont typeface="Wingdings" panose="05000000000000000000" pitchFamily="2" charset="2"/>
              <a:buChar char="Ø"/>
            </a:pPr>
            <a:r>
              <a:rPr lang="it-IT" dirty="0" smtClean="0"/>
              <a:t>results.html</a:t>
            </a:r>
          </a:p>
          <a:p>
            <a:pPr lvl="1">
              <a:buFont typeface="Wingdings" panose="05000000000000000000" pitchFamily="2" charset="2"/>
              <a:buChar char="Ø"/>
            </a:pPr>
            <a:r>
              <a:rPr lang="it-IT" dirty="0" smtClean="0"/>
              <a:t>orders.html</a:t>
            </a:r>
          </a:p>
          <a:p>
            <a:pPr>
              <a:buFont typeface="Courier New" panose="02070309020205020404" pitchFamily="49" charset="0"/>
              <a:buChar char="o"/>
            </a:pPr>
            <a:r>
              <a:rPr lang="it-IT" b="1" dirty="0"/>
              <a:t>Fragments</a:t>
            </a:r>
          </a:p>
          <a:p>
            <a:pPr lvl="1">
              <a:buFont typeface="Wingdings" panose="05000000000000000000" pitchFamily="2" charset="2"/>
              <a:buChar char="Ø"/>
            </a:pPr>
            <a:r>
              <a:rPr lang="it-IT" dirty="0"/>
              <a:t>navbar.html</a:t>
            </a:r>
          </a:p>
          <a:p>
            <a:pPr lvl="1">
              <a:buFont typeface="Wingdings" panose="05000000000000000000" pitchFamily="2" charset="2"/>
              <a:buChar char="Ø"/>
            </a:pPr>
            <a:r>
              <a:rPr lang="it-IT" dirty="0"/>
              <a:t>article_details.html</a:t>
            </a:r>
          </a:p>
          <a:p>
            <a:pPr lvl="1">
              <a:buFont typeface="Wingdings" panose="05000000000000000000" pitchFamily="2" charset="2"/>
              <a:buChar char="Ø"/>
            </a:pPr>
            <a:r>
              <a:rPr lang="it-IT" dirty="0"/>
              <a:t>search_bar.html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64537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requisiti</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definire fasce di spesa.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a:t>
            </a:r>
            <a:r>
              <a:rPr lang="it-IT" dirty="0"/>
              <a:t>. A seguito dell’invio </a:t>
            </a:r>
            <a:r>
              <a:rPr lang="it-IT" dirty="0"/>
              <a:t>compare</a:t>
            </a:r>
            <a:r>
              <a:rPr lang="it-IT" dirty="0"/>
              <a:t> una pagina RISULTATI con prodotti che contengono la chiave di ricerca nel nome o nella descrizione. L’elenco mostra solo il </a:t>
            </a:r>
            <a:r>
              <a:rPr lang="it-IT" dirty="0"/>
              <a:t>codice, il nome del prodotto e il prezzo minimo di vendita ed è </a:t>
            </a:r>
            <a:r>
              <a:rPr lang="it-IT" dirty="0"/>
              <a:t>ordinato </a:t>
            </a:r>
            <a:r>
              <a:rPr lang="it-IT" dirty="0"/>
              <a:t>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a:t>
            </a:r>
            <a:r>
              <a:rPr lang="it-IT" dirty="0"/>
              <a:t>la lista degli articoli, il prezzo totale degli articoli e il prezzo della spedizione calcolato </a:t>
            </a:r>
            <a:r>
              <a:rPr lang="it-IT" dirty="0"/>
              <a:t>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r>
              <a:rPr lang="it-IT" dirty="0"/>
              <a:t>.</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t>
            </a:r>
            <a:r>
              <a:rPr lang="it-IT" dirty="0">
                <a:solidFill>
                  <a:srgbClr val="00B0F0"/>
                </a:solidFill>
              </a:rPr>
              <a:t>accede</a:t>
            </a:r>
            <a:r>
              <a:rPr lang="it-IT" dirty="0"/>
              <a:t> a una </a:t>
            </a:r>
            <a:r>
              <a:rPr lang="it-IT" dirty="0">
                <a:solidFill>
                  <a:srgbClr val="FF0000"/>
                </a:solidFill>
              </a:rPr>
              <a:t>pagina HOME </a:t>
            </a:r>
            <a:r>
              <a:rPr lang="it-IT" dirty="0"/>
              <a:t>che mostra (come tutte le altre pagine) un menù con i link HOME, CARRELLO, ORDINI, </a:t>
            </a:r>
            <a:r>
              <a:rPr lang="it-IT" dirty="0">
                <a:solidFill>
                  <a:srgbClr val="00B050"/>
                </a:solidFill>
              </a:rPr>
              <a:t>un campo di ricerca </a:t>
            </a:r>
            <a:r>
              <a:rPr lang="it-IT" dirty="0"/>
              <a:t>e </a:t>
            </a:r>
            <a:r>
              <a:rPr lang="it-IT" dirty="0">
                <a:solidFill>
                  <a:srgbClr val="00B050"/>
                </a:solidFill>
              </a:rPr>
              <a:t>una lista degli ultimi cinque prodotti visualizzati dall’utente</a:t>
            </a:r>
            <a:r>
              <a:rPr lang="it-IT" dirty="0"/>
              <a:t>. Se l’utente non ha visualizzato almeno cinque prodotti, la lista è completata con prodotti in offerta scelti a caso in una categoria di default. L’utente può inserire una parola chiave di ricerca nel campo di input e </a:t>
            </a:r>
            <a:r>
              <a:rPr lang="it-IT" dirty="0">
                <a:solidFill>
                  <a:srgbClr val="00B0F0"/>
                </a:solidFill>
              </a:rPr>
              <a:t>premere INVIO</a:t>
            </a:r>
            <a:r>
              <a:rPr lang="it-IT" dirty="0" smtClean="0"/>
              <a:t>. A seguito dell’invio </a:t>
            </a:r>
            <a:r>
              <a:rPr lang="it-IT" dirty="0">
                <a:solidFill>
                  <a:schemeClr val="accent4">
                    <a:lumMod val="75000"/>
                  </a:schemeClr>
                </a:solidFill>
              </a:rPr>
              <a:t>compare</a:t>
            </a:r>
            <a:r>
              <a:rPr lang="it-IT" dirty="0" smtClean="0"/>
              <a:t> una </a:t>
            </a:r>
            <a:r>
              <a:rPr lang="it-IT" dirty="0" smtClean="0">
                <a:solidFill>
                  <a:srgbClr val="FF0000"/>
                </a:solidFill>
              </a:rPr>
              <a:t>pagina RISULTATI </a:t>
            </a:r>
            <a:r>
              <a:rPr lang="it-IT" dirty="0" smtClean="0"/>
              <a:t>con prodotti che contengono la chiave di ricerca nel nome o nella descrizione. L’elenco mostra solo il </a:t>
            </a:r>
            <a:r>
              <a:rPr lang="it-IT" dirty="0">
                <a:solidFill>
                  <a:srgbClr val="00B050"/>
                </a:solidFill>
              </a:rPr>
              <a:t>codice, il nome del prodotto e il prezzo minimo di vendita</a:t>
            </a:r>
            <a:r>
              <a:rPr lang="it-IT" dirty="0"/>
              <a:t> ed è </a:t>
            </a:r>
            <a:r>
              <a:rPr lang="it-IT" dirty="0" smtClean="0"/>
              <a:t>ordinato </a:t>
            </a:r>
            <a:r>
              <a:rPr lang="it-IT" dirty="0"/>
              <a:t>in modo crescente in base al prezzo minimo di vendita dell’articolo da parte dei fornitori che lo offrono. L’utente può </a:t>
            </a:r>
            <a:r>
              <a:rPr lang="it-IT" dirty="0">
                <a:solidFill>
                  <a:srgbClr val="00B0F0"/>
                </a:solidFill>
              </a:rPr>
              <a:t>selezionare mediante un click </a:t>
            </a:r>
            <a:r>
              <a:rPr lang="it-IT" dirty="0"/>
              <a:t>un elemento dell'elenco e </a:t>
            </a:r>
            <a:r>
              <a:rPr lang="it-IT" dirty="0">
                <a:solidFill>
                  <a:schemeClr val="accent4">
                    <a:lumMod val="75000"/>
                  </a:schemeClr>
                </a:solidFill>
              </a:rPr>
              <a:t>visualizzare nella stessa pagina</a:t>
            </a:r>
            <a:r>
              <a:rPr lang="it-IT" dirty="0"/>
              <a:t> i dati completi e l’elenco dei fornitori che lo vendono (</a:t>
            </a:r>
            <a:r>
              <a:rPr lang="it-IT" dirty="0">
                <a:solidFill>
                  <a:schemeClr val="accent4">
                    <a:lumMod val="75000"/>
                  </a:schemeClr>
                </a:solidFill>
              </a:rPr>
              <a:t>questa azione rende l’articolo “visualizzato”). </a:t>
            </a:r>
            <a:r>
              <a:rPr lang="it-IT" dirty="0"/>
              <a:t>Per ogni fornitore in tale elenco compaiono: </a:t>
            </a:r>
            <a:r>
              <a:rPr lang="it-IT" dirty="0">
                <a:solidFill>
                  <a:srgbClr val="00B050"/>
                </a:solidFill>
              </a:rPr>
              <a:t>nome, valutazione, prezzo unitario, fasce di spesa di spedizione, importo minimo della spedizione gratuita e il numero degli articoli e valore totale degli articoli di quel fornitore </a:t>
            </a:r>
            <a:r>
              <a:rPr lang="it-IT" dirty="0"/>
              <a:t>che l’utente ha già messo nel carrello. Accanto all’offerta di ciascun fornitore compare un </a:t>
            </a:r>
            <a:r>
              <a:rPr lang="it-IT" dirty="0">
                <a:solidFill>
                  <a:srgbClr val="00B050"/>
                </a:solidFill>
              </a:rPr>
              <a:t>campo di input intero (quantità) </a:t>
            </a:r>
            <a:r>
              <a:rPr lang="it-IT" dirty="0"/>
              <a:t>e un bottone </a:t>
            </a:r>
            <a:r>
              <a:rPr lang="it-IT" dirty="0">
                <a:solidFill>
                  <a:srgbClr val="00B0F0"/>
                </a:solidFill>
              </a:rPr>
              <a:t>METTI NEL CARRELLO</a:t>
            </a:r>
            <a:r>
              <a:rPr lang="it-IT" dirty="0"/>
              <a:t>. L’inserimento nel carrello di una quantità maggiore di zero di articoli comporta </a:t>
            </a:r>
            <a:r>
              <a:rPr lang="it-IT" dirty="0">
                <a:solidFill>
                  <a:schemeClr val="accent4">
                    <a:lumMod val="75000"/>
                  </a:schemeClr>
                </a:solidFill>
              </a:rPr>
              <a:t>l’aggiornamento del contenuto del  carrello e la visualizzazione </a:t>
            </a:r>
            <a:r>
              <a:rPr lang="it-IT" dirty="0"/>
              <a:t>della </a:t>
            </a:r>
            <a:r>
              <a:rPr lang="it-IT" dirty="0">
                <a:solidFill>
                  <a:srgbClr val="FF0000"/>
                </a:solidFill>
              </a:rPr>
              <a:t>pagina CARRELLO</a:t>
            </a:r>
            <a:r>
              <a:rPr lang="it-IT" dirty="0"/>
              <a:t>. Questa mostra </a:t>
            </a:r>
            <a:r>
              <a:rPr lang="it-IT" dirty="0">
                <a:solidFill>
                  <a:srgbClr val="00B050"/>
                </a:solidFill>
              </a:rPr>
              <a:t>gli articoli inseriti, raggruppati per fornitore</a:t>
            </a:r>
            <a:r>
              <a:rPr lang="it-IT" dirty="0"/>
              <a:t>. Per ogni fornitore nel carrello si vedono </a:t>
            </a:r>
            <a:r>
              <a:rPr lang="it-IT" dirty="0" smtClean="0">
                <a:solidFill>
                  <a:srgbClr val="00B050"/>
                </a:solidFill>
              </a:rPr>
              <a:t>la lista degli articoli, il prezzo totale degli articoli e il prezzo della spedizione </a:t>
            </a:r>
            <a:r>
              <a:rPr lang="it-IT" dirty="0" smtClean="0"/>
              <a:t>calcolato </a:t>
            </a:r>
            <a:r>
              <a:rPr lang="it-IT" dirty="0"/>
              <a:t>in base alla politica del fornitore. Per ogni fornitore  compare un bottone </a:t>
            </a:r>
            <a:r>
              <a:rPr lang="it-IT" dirty="0">
                <a:solidFill>
                  <a:srgbClr val="00B0F0"/>
                </a:solidFill>
              </a:rPr>
              <a:t>ORDINA</a:t>
            </a:r>
            <a:r>
              <a:rPr lang="it-IT" dirty="0"/>
              <a:t>. Premere il bottone </a:t>
            </a:r>
            <a:r>
              <a:rPr lang="it-IT" dirty="0">
                <a:solidFill>
                  <a:schemeClr val="accent4">
                    <a:lumMod val="75000"/>
                  </a:schemeClr>
                </a:solidFill>
              </a:rPr>
              <a:t>comporta l’eliminazione degli articoli del fornitore dal carrello e la creazione di un ordine corrispondente</a:t>
            </a:r>
            <a:r>
              <a:rPr lang="it-IT" dirty="0"/>
              <a:t>.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In ogni momento l’utente può accedere tramite il menu alla pagina HOME, ORDINI e CARRELLO. La </a:t>
            </a:r>
            <a:r>
              <a:rPr lang="it-IT" dirty="0">
                <a:solidFill>
                  <a:srgbClr val="FF0000"/>
                </a:solidFill>
              </a:rPr>
              <a:t>pagina ORDINI</a:t>
            </a:r>
            <a:r>
              <a:rPr lang="it-IT" dirty="0"/>
              <a:t> mostra </a:t>
            </a:r>
            <a:r>
              <a:rPr lang="it-IT" dirty="0">
                <a:solidFill>
                  <a:srgbClr val="00B050"/>
                </a:solidFill>
              </a:rPr>
              <a:t>l’elenco ordinato per data decrescente degli ordin</a:t>
            </a:r>
            <a:r>
              <a:rPr lang="it-IT" dirty="0"/>
              <a:t>i con tutti i dati associati.</a:t>
            </a:r>
          </a:p>
          <a:p>
            <a:pPr marL="0" indent="0" algn="just">
              <a:buNone/>
            </a:pPr>
            <a:r>
              <a:rPr lang="it-IT" dirty="0"/>
              <a:t>L’applicazione 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a:t>
            </a:r>
            <a:r>
              <a:rPr lang="it-IT" dirty="0">
                <a:solidFill>
                  <a:srgbClr val="00B050"/>
                </a:solidFill>
              </a:rPr>
              <a:t>one</a:t>
            </a:r>
            <a:r>
              <a:rPr lang="it-IT" dirty="0">
                <a:solidFill>
                  <a:srgbClr val="00B050"/>
                </a:solidFill>
              </a:rPr>
              <a:t>nts</a:t>
            </a:r>
            <a:r>
              <a:rPr lang="it-IT" dirty="0"/>
              <a:t>, </a:t>
            </a:r>
            <a:r>
              <a:rPr lang="it-IT" dirty="0">
                <a:solidFill>
                  <a:srgbClr val="00B0F0"/>
                </a:solidFill>
              </a:rPr>
              <a:t>e</a:t>
            </a:r>
            <a:r>
              <a:rPr lang="it-IT" dirty="0">
                <a:solidFill>
                  <a:srgbClr val="00B0F0"/>
                </a:solidFill>
              </a:rPr>
              <a:t>vent</a:t>
            </a:r>
            <a:r>
              <a:rPr lang="it-IT" dirty="0">
                <a:solidFill>
                  <a:srgbClr val="00B0F0"/>
                </a:solidFill>
              </a:rPr>
              <a: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p:txBody>
          <a:bodyPr/>
          <a:lstStyle/>
          <a:p>
            <a:r>
              <a:rPr lang="it-IT" dirty="0"/>
              <a:t>Componenti </a:t>
            </a:r>
            <a:r>
              <a:rPr lang="it-IT" dirty="0" smtClean="0"/>
              <a:t>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Componenti Model-Controller </a:t>
            </a:r>
            <a:r>
              <a:rPr lang="it-IT" dirty="0" smtClean="0"/>
              <a:t>(2/2)</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A5048E-4585-4A41-9B60-63684990786A}">
  <ds:schemaRefs>
    <ds:schemaRef ds:uri="http://schemas.microsoft.com/office/2006/documentManagement/types"/>
    <ds:schemaRef ds:uri="7faec442-65fb-4342-af88-d7bf081dd003"/>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 ds:uri="http://purl.org/dc/elements/1.1/"/>
    <ds:schemaRef ds:uri="http://schemas.microsoft.com/office/infopath/2007/PartnerControls"/>
    <ds:schemaRef ds:uri="a39ed30e-e404-40bb-8308-aa03e085f91e"/>
  </ds:schemaRefs>
</ds:datastoreItem>
</file>

<file path=customXml/itemProps3.xml><?xml version="1.0" encoding="utf-8"?>
<ds:datastoreItem xmlns:ds="http://schemas.openxmlformats.org/officeDocument/2006/customXml" ds:itemID="{61FAD3DF-8367-436C-B779-79F89133C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186</TotalTime>
  <Words>1728</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Century Gothic</vt:lpstr>
      <vt:lpstr>Courier New</vt:lpstr>
      <vt:lpstr>Wingdings</vt:lpstr>
      <vt:lpstr>Wingdings 2</vt:lpstr>
      <vt:lpstr>Quotable</vt:lpstr>
      <vt:lpstr>Tecnologie Informatiche  per il Web</vt:lpstr>
      <vt:lpstr>The project in a nutshell</vt:lpstr>
      <vt:lpstr>Analisi requisiti per DB</vt:lpstr>
      <vt:lpstr>E/R Diagram</vt:lpstr>
      <vt:lpstr>Modello relazionale</vt:lpstr>
      <vt:lpstr>PowerPoint Presentation</vt:lpstr>
      <vt:lpstr>Analisi requisti applicazione</vt:lpstr>
      <vt:lpstr>Componenti Model-Controller (1/2)</vt:lpstr>
      <vt:lpstr>Componenti Model-Controller (2/2)</vt:lpstr>
      <vt:lpstr>Componenti Views</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19</cp:revision>
  <dcterms:created xsi:type="dcterms:W3CDTF">2021-06-17T14:42:17Z</dcterms:created>
  <dcterms:modified xsi:type="dcterms:W3CDTF">2021-07-17T14:34:50Z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