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7" r:id="rId7"/>
    <p:sldId id="258" r:id="rId8"/>
    <p:sldId id="259" r:id="rId9"/>
    <p:sldId id="260" r:id="rId10"/>
    <p:sldId id="261" r:id="rId11"/>
    <p:sldId id="262" r:id="rId12"/>
    <p:sldId id="263" r:id="rId13"/>
    <p:sldId id="264" r:id="rId14"/>
    <p:sldId id="278" r:id="rId15"/>
    <p:sldId id="265" r:id="rId16"/>
    <p:sldId id="266"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6494" autoAdjust="0"/>
  </p:normalViewPr>
  <p:slideViewPr>
    <p:cSldViewPr snapToGrid="0">
      <p:cViewPr varScale="1">
        <p:scale>
          <a:sx n="105" d="100"/>
          <a:sy n="105" d="100"/>
        </p:scale>
        <p:origin x="77" y="245"/>
      </p:cViewPr>
      <p:guideLst/>
    </p:cSldViewPr>
  </p:slideViewPr>
  <p:outlineViewPr>
    <p:cViewPr>
      <p:scale>
        <a:sx n="33" d="100"/>
        <a:sy n="33" d="100"/>
      </p:scale>
      <p:origin x="0" y="-7661"/>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7/20/2021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7/20/2021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670" y="1166949"/>
            <a:ext cx="10572000" cy="1920838"/>
          </a:xfrm>
        </p:spPr>
        <p:txBody>
          <a:bodyPr/>
          <a:lstStyle/>
          <a:p>
            <a:r>
              <a:rPr lang="it-IT" dirty="0"/>
              <a:t>Tecnologie Informatiche </a:t>
            </a:r>
            <a:br>
              <a:rPr lang="it-IT" dirty="0"/>
            </a:br>
            <a:r>
              <a:rPr lang="it-IT" dirty="0"/>
              <a:t>per il </a:t>
            </a:r>
            <a:r>
              <a:rPr lang="it-IT" dirty="0" smtClean="0"/>
              <a:t>Web - RIA</a:t>
            </a:r>
            <a:endParaRPr lang="en-US" dirty="0"/>
          </a:p>
        </p:txBody>
      </p:sp>
      <p:sp>
        <p:nvSpPr>
          <p:cNvPr id="3" name="Subtitle 2"/>
          <p:cNvSpPr>
            <a:spLocks noGrp="1"/>
          </p:cNvSpPr>
          <p:nvPr>
            <p:ph type="subTitle" idx="1"/>
          </p:nvPr>
        </p:nvSpPr>
        <p:spPr>
          <a:xfrm>
            <a:off x="810001" y="5280846"/>
            <a:ext cx="10572000" cy="910947"/>
          </a:xfrm>
        </p:spPr>
        <p:txBody>
          <a:bodyPr>
            <a:normAutofit fontScale="85000" lnSpcReduction="20000"/>
          </a:bodyPr>
          <a:lstStyle/>
          <a:p>
            <a:r>
              <a:rPr lang="en-US" dirty="0" smtClean="0"/>
              <a:t>Prof. </a:t>
            </a:r>
            <a:r>
              <a:rPr lang="en-US" dirty="0" err="1" smtClean="0"/>
              <a:t>Piero</a:t>
            </a:r>
            <a:r>
              <a:rPr lang="en-US" dirty="0" smtClean="0"/>
              <a:t> </a:t>
            </a:r>
            <a:r>
              <a:rPr lang="en-US" dirty="0" err="1" smtClean="0"/>
              <a:t>Fraternali</a:t>
            </a:r>
            <a:endParaRPr lang="en-US" dirty="0" smtClean="0"/>
          </a:p>
          <a:p>
            <a:r>
              <a:rPr lang="en-US" dirty="0" err="1" smtClean="0"/>
              <a:t>Progetto</a:t>
            </a:r>
            <a:r>
              <a:rPr lang="en-US" dirty="0" smtClean="0"/>
              <a:t> </a:t>
            </a:r>
            <a:r>
              <a:rPr lang="en-US" dirty="0" err="1" smtClean="0"/>
              <a:t>Traccia</a:t>
            </a:r>
            <a:r>
              <a:rPr lang="en-US" dirty="0" smtClean="0"/>
              <a:t> 5 </a:t>
            </a:r>
            <a:r>
              <a:rPr lang="it-IT" dirty="0" smtClean="0"/>
              <a:t>- </a:t>
            </a:r>
            <a:r>
              <a:rPr lang="it-IT" dirty="0"/>
              <a:t>A.A. </a:t>
            </a:r>
            <a:r>
              <a:rPr lang="it-IT" dirty="0" smtClean="0"/>
              <a:t>2020/2021</a:t>
            </a:r>
          </a:p>
          <a:p>
            <a:r>
              <a:rPr lang="it-IT" dirty="0" smtClean="0"/>
              <a:t>Gabriel Raul Marini, Federico Morreale</a:t>
            </a:r>
            <a:endParaRPr lang="en-US" dirty="0"/>
          </a:p>
        </p:txBody>
      </p:sp>
    </p:spTree>
    <p:extLst>
      <p:ext uri="{BB962C8B-B14F-4D97-AF65-F5344CB8AC3E}">
        <p14:creationId xmlns:p14="http://schemas.microsoft.com/office/powerpoint/2010/main" val="492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a:xfrm>
            <a:off x="424543" y="571285"/>
            <a:ext cx="11482251" cy="970450"/>
          </a:xfrm>
        </p:spPr>
        <p:txBody>
          <a:bodyPr/>
          <a:lstStyle/>
          <a:p>
            <a:r>
              <a:rPr lang="it-IT" dirty="0"/>
              <a:t>Server side</a:t>
            </a:r>
            <a:br>
              <a:rPr lang="it-IT" dirty="0"/>
            </a:br>
            <a:r>
              <a:rPr lang="it-IT" dirty="0" smtClean="0"/>
              <a:t>Componenti Views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86245" y="2279377"/>
            <a:ext cx="4604803" cy="4127110"/>
          </a:xfrm>
        </p:spPr>
        <p:txBody>
          <a:bodyPr anchor="t">
            <a:normAutofit/>
          </a:bodyPr>
          <a:lstStyle/>
          <a:p>
            <a:r>
              <a:rPr lang="it-IT" b="1" dirty="0"/>
              <a:t>HTML</a:t>
            </a:r>
          </a:p>
          <a:p>
            <a:pPr lvl="1">
              <a:buFont typeface="Wingdings" panose="05000000000000000000" pitchFamily="2" charset="2"/>
              <a:buChar char="Ø"/>
            </a:pPr>
            <a:r>
              <a:rPr lang="it-IT" dirty="0" smtClean="0"/>
              <a:t>login.html</a:t>
            </a:r>
          </a:p>
          <a:p>
            <a:pPr lvl="1">
              <a:buFont typeface="Wingdings" panose="05000000000000000000" pitchFamily="2" charset="2"/>
              <a:buChar char="Ø"/>
            </a:pPr>
            <a:r>
              <a:rPr lang="it-IT" dirty="0" smtClean="0"/>
              <a:t>home.html</a:t>
            </a:r>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CSS</a:t>
            </a:r>
          </a:p>
          <a:p>
            <a:pPr lvl="1">
              <a:buFont typeface="Wingdings" panose="05000000000000000000" pitchFamily="2" charset="2"/>
              <a:buChar char="Ø"/>
            </a:pPr>
            <a:r>
              <a:rPr lang="it-IT" dirty="0" smtClean="0"/>
              <a:t>global.css</a:t>
            </a:r>
          </a:p>
          <a:p>
            <a:pPr lvl="1">
              <a:buFont typeface="Wingdings" panose="05000000000000000000" pitchFamily="2" charset="2"/>
              <a:buChar char="Ø"/>
            </a:pPr>
            <a:r>
              <a:rPr lang="it-IT" dirty="0" smtClean="0"/>
              <a:t>home.css</a:t>
            </a:r>
          </a:p>
          <a:p>
            <a:pPr lvl="1">
              <a:buFont typeface="Wingdings" panose="05000000000000000000" pitchFamily="2" charset="2"/>
              <a:buChar char="Ø"/>
            </a:pPr>
            <a:r>
              <a:rPr lang="it-IT" dirty="0" smtClean="0"/>
              <a:t>login.css</a:t>
            </a:r>
          </a:p>
          <a:p>
            <a:pPr lvl="1">
              <a:buFont typeface="Wingdings" panose="05000000000000000000" pitchFamily="2" charset="2"/>
              <a:buChar char="Ø"/>
            </a:pPr>
            <a:r>
              <a:rPr lang="it-IT" dirty="0" smtClean="0"/>
              <a:t>search-bar.css</a:t>
            </a:r>
          </a:p>
          <a:p>
            <a:pPr lvl="1">
              <a:buFont typeface="Wingdings" panose="05000000000000000000" pitchFamily="2" charset="2"/>
              <a:buChar char="Ø"/>
            </a:pPr>
            <a:r>
              <a:rPr lang="it-IT" dirty="0" smtClean="0"/>
              <a:t>navbar.css</a:t>
            </a:r>
          </a:p>
          <a:p>
            <a:pPr lvl="1">
              <a:buFont typeface="Wingdings" panose="05000000000000000000" pitchFamily="2" charset="2"/>
              <a:buChar char="Ø"/>
            </a:pPr>
            <a:r>
              <a:rPr lang="it-IT" dirty="0" smtClean="0"/>
              <a:t>orders.css</a:t>
            </a:r>
          </a:p>
          <a:p>
            <a:pPr lvl="1">
              <a:buFont typeface="Wingdings" panose="05000000000000000000" pitchFamily="2" charset="2"/>
              <a:buChar char="Ø"/>
            </a:pPr>
            <a:r>
              <a:rPr lang="it-IT" dirty="0" smtClean="0"/>
              <a:t>article-details.css</a:t>
            </a:r>
          </a:p>
        </p:txBody>
      </p:sp>
    </p:spTree>
    <p:extLst>
      <p:ext uri="{BB962C8B-B14F-4D97-AF65-F5344CB8AC3E}">
        <p14:creationId xmlns:p14="http://schemas.microsoft.com/office/powerpoint/2010/main" val="196222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a:xfrm>
            <a:off x="424543" y="571285"/>
            <a:ext cx="11482251" cy="970450"/>
          </a:xfrm>
        </p:spPr>
        <p:txBody>
          <a:bodyPr/>
          <a:lstStyle/>
          <a:p>
            <a:r>
              <a:rPr lang="it-IT" dirty="0"/>
              <a:t>Componenti </a:t>
            </a:r>
            <a:r>
              <a:rPr lang="it-IT" dirty="0" smtClean="0"/>
              <a:t>Client side</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86245" y="2279376"/>
            <a:ext cx="4622801" cy="4339137"/>
          </a:xfrm>
        </p:spPr>
        <p:txBody>
          <a:bodyPr anchor="t">
            <a:normAutofit fontScale="85000" lnSpcReduction="20000"/>
          </a:bodyPr>
          <a:lstStyle/>
          <a:p>
            <a:r>
              <a:rPr lang="it-IT" b="1" dirty="0" smtClean="0"/>
              <a:t>Login</a:t>
            </a:r>
          </a:p>
          <a:p>
            <a:pPr lvl="1">
              <a:buFont typeface="Wingdings" panose="05000000000000000000" pitchFamily="2" charset="2"/>
              <a:buChar char="§"/>
            </a:pPr>
            <a:r>
              <a:rPr lang="it-IT" dirty="0" smtClean="0"/>
              <a:t>Login form</a:t>
            </a:r>
          </a:p>
          <a:p>
            <a:r>
              <a:rPr lang="it-IT" b="1" dirty="0"/>
              <a:t>Home</a:t>
            </a:r>
          </a:p>
          <a:p>
            <a:pPr lvl="1">
              <a:buFont typeface="Wingdings" panose="05000000000000000000" pitchFamily="2" charset="2"/>
              <a:buChar char="§"/>
            </a:pPr>
            <a:r>
              <a:rPr lang="it-IT" dirty="0" smtClean="0"/>
              <a:t>PageOrchestrator </a:t>
            </a:r>
          </a:p>
          <a:p>
            <a:pPr lvl="2">
              <a:buFont typeface="Wingdings" panose="05000000000000000000" pitchFamily="2" charset="2"/>
              <a:buChar char="§"/>
            </a:pPr>
            <a:r>
              <a:rPr lang="it-IT" dirty="0"/>
              <a:t>start(): inizializza i componenti della pagina</a:t>
            </a:r>
          </a:p>
          <a:p>
            <a:pPr lvl="2">
              <a:buFont typeface="Wingdings" panose="05000000000000000000" pitchFamily="2" charset="2"/>
              <a:buChar char="§"/>
            </a:pPr>
            <a:r>
              <a:rPr lang="it-IT" dirty="0"/>
              <a:t>r</a:t>
            </a:r>
            <a:r>
              <a:rPr lang="it-IT" dirty="0"/>
              <a:t>efresh(): ricarica tutti i componenti della pagina</a:t>
            </a:r>
          </a:p>
          <a:p>
            <a:pPr lvl="1">
              <a:buFont typeface="Wingdings" panose="05000000000000000000" pitchFamily="2" charset="2"/>
              <a:buChar char="§"/>
            </a:pPr>
            <a:r>
              <a:rPr lang="it-IT" dirty="0" smtClean="0"/>
              <a:t>ArticleList</a:t>
            </a:r>
          </a:p>
          <a:p>
            <a:pPr lvl="2">
              <a:buFont typeface="Wingdings" panose="05000000000000000000" pitchFamily="2" charset="2"/>
              <a:buChar char="§"/>
            </a:pPr>
            <a:r>
              <a:rPr lang="it-IT" dirty="0"/>
              <a:t>show(source): recuperare gli articoli in home relativi a una ricerca (source=‘search’) o semplicemente gli ultimi articoli visualizzati dall’utente (source=‘home’)</a:t>
            </a:r>
          </a:p>
          <a:p>
            <a:pPr lvl="2">
              <a:buFont typeface="Wingdings" panose="05000000000000000000" pitchFamily="2" charset="2"/>
              <a:buChar char="§"/>
            </a:pPr>
            <a:r>
              <a:rPr lang="it-IT" dirty="0"/>
              <a:t>update(articles): aggiorna la lista visualizzata dall’utente con i dati aggiornati recuperati dal BE</a:t>
            </a:r>
          </a:p>
          <a:p>
            <a:pPr lvl="1">
              <a:buFont typeface="Wingdings" panose="05000000000000000000" pitchFamily="2" charset="2"/>
              <a:buChar char="§"/>
            </a:pPr>
            <a:r>
              <a:rPr lang="it-IT" dirty="0" smtClean="0"/>
              <a:t>Search</a:t>
            </a:r>
          </a:p>
          <a:p>
            <a:pPr lvl="2">
              <a:buFont typeface="Wingdings" panose="05000000000000000000" pitchFamily="2" charset="2"/>
              <a:buChar char="§"/>
            </a:pPr>
            <a:r>
              <a:rPr lang="it-IT" dirty="0"/>
              <a:t>Registra l</a:t>
            </a:r>
            <a:r>
              <a:rPr lang="en-US" dirty="0"/>
              <a:t>’</a:t>
            </a:r>
            <a:r>
              <a:rPr lang="it-IT" dirty="0"/>
              <a:t>evento di click del bottone cerca e delega a ArticleList la gestione della visualizzazione della lista di articoli </a:t>
            </a:r>
          </a:p>
          <a:p>
            <a:pPr lvl="2">
              <a:buFont typeface="Wingdings" panose="05000000000000000000" pitchFamily="2" charset="2"/>
              <a:buChar char="§"/>
            </a:pPr>
            <a:endParaRPr lang="it-IT" dirty="0" smtClean="0"/>
          </a:p>
          <a:p>
            <a:pPr lvl="1">
              <a:buFont typeface="Wingdings" panose="05000000000000000000" pitchFamily="2" charset="2"/>
              <a:buChar char="§"/>
            </a:pPr>
            <a:endParaRPr lang="it-IT" dirty="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b="1" dirty="0"/>
          </a:p>
        </p:txBody>
      </p:sp>
      <p:sp>
        <p:nvSpPr>
          <p:cNvPr id="6" name="Segnaposto contenuto 2">
            <a:extLst>
              <a:ext uri="{FF2B5EF4-FFF2-40B4-BE49-F238E27FC236}">
                <a16:creationId xmlns:a16="http://schemas.microsoft.com/office/drawing/2014/main" id="{55785B7F-9E12-4C7C-91AE-A6F833B22573}"/>
              </a:ext>
            </a:extLst>
          </p:cNvPr>
          <p:cNvSpPr txBox="1">
            <a:spLocks/>
          </p:cNvSpPr>
          <p:nvPr/>
        </p:nvSpPr>
        <p:spPr>
          <a:xfrm>
            <a:off x="5609046" y="2279377"/>
            <a:ext cx="5627914" cy="40198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7" name="Segnaposto contenuto 2">
            <a:extLst>
              <a:ext uri="{FF2B5EF4-FFF2-40B4-BE49-F238E27FC236}">
                <a16:creationId xmlns:a16="http://schemas.microsoft.com/office/drawing/2014/main" id="{55785B7F-9E12-4C7C-91AE-A6F833B22573}"/>
              </a:ext>
            </a:extLst>
          </p:cNvPr>
          <p:cNvSpPr txBox="1">
            <a:spLocks/>
          </p:cNvSpPr>
          <p:nvPr/>
        </p:nvSpPr>
        <p:spPr>
          <a:xfrm>
            <a:off x="5554048" y="2386663"/>
            <a:ext cx="4310502" cy="4019824"/>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buFont typeface="Wingdings" panose="05000000000000000000" pitchFamily="2" charset="2"/>
              <a:buChar char="§"/>
            </a:pPr>
            <a:r>
              <a:rPr lang="it-IT" dirty="0" smtClean="0"/>
              <a:t>ArticleDetails</a:t>
            </a:r>
          </a:p>
          <a:p>
            <a:pPr lvl="2">
              <a:lnSpc>
                <a:spcPct val="90000"/>
              </a:lnSpc>
              <a:buFont typeface="Wingdings" panose="05000000000000000000" pitchFamily="2" charset="2"/>
              <a:buChar char="§"/>
            </a:pPr>
            <a:r>
              <a:rPr lang="it-IT" sz="1300" dirty="0"/>
              <a:t>show(): recupera i dettagli di un articolo estraendo i dati dalla GET /article?article_id</a:t>
            </a:r>
          </a:p>
          <a:p>
            <a:pPr lvl="2">
              <a:lnSpc>
                <a:spcPct val="90000"/>
              </a:lnSpc>
              <a:buFont typeface="Wingdings" panose="05000000000000000000" pitchFamily="2" charset="2"/>
              <a:buChar char="§"/>
            </a:pPr>
            <a:r>
              <a:rPr lang="it-IT" sz="1300" dirty="0"/>
              <a:t>update(article): aggiorna i componenti grafici di dettaglio articolo con i dati recuperati dal BE</a:t>
            </a:r>
          </a:p>
          <a:p>
            <a:pPr lvl="1">
              <a:buFont typeface="Wingdings" panose="05000000000000000000" pitchFamily="2" charset="2"/>
              <a:buChar char="§"/>
            </a:pPr>
            <a:r>
              <a:rPr lang="it-IT" dirty="0" smtClean="0"/>
              <a:t>Cart</a:t>
            </a:r>
          </a:p>
          <a:p>
            <a:pPr lvl="2">
              <a:buFont typeface="Wingdings" panose="05000000000000000000" pitchFamily="2" charset="2"/>
              <a:buChar char="§"/>
            </a:pPr>
            <a:r>
              <a:rPr lang="it-IT" sz="1300" dirty="0"/>
              <a:t>show(): mostra gli articoli raggrupati per fornitore recuperando i dati dallo storage locale</a:t>
            </a:r>
          </a:p>
          <a:p>
            <a:pPr lvl="2">
              <a:buFont typeface="Wingdings" panose="05000000000000000000" pitchFamily="2" charset="2"/>
              <a:buChar char="§"/>
            </a:pPr>
            <a:r>
              <a:rPr lang="it-IT" sz="1300" dirty="0"/>
              <a:t>update(seller_articles): aggiorna la lista grafica di articoli nel carrello</a:t>
            </a:r>
          </a:p>
          <a:p>
            <a:pPr lvl="1">
              <a:buFont typeface="Wingdings" panose="05000000000000000000" pitchFamily="2" charset="2"/>
              <a:buChar char="§"/>
            </a:pPr>
            <a:r>
              <a:rPr lang="it-IT" dirty="0" smtClean="0"/>
              <a:t>OrderList</a:t>
            </a:r>
          </a:p>
          <a:p>
            <a:pPr lvl="2">
              <a:buFont typeface="Wingdings" panose="05000000000000000000" pitchFamily="2" charset="2"/>
              <a:buChar char="§"/>
            </a:pPr>
            <a:r>
              <a:rPr lang="it-IT" sz="1300" dirty="0"/>
              <a:t>show(): mostra gli ordini effettuati da un utente recuperandoli tramite la GET /order</a:t>
            </a:r>
          </a:p>
          <a:p>
            <a:pPr lvl="2">
              <a:buFont typeface="Wingdings" panose="05000000000000000000" pitchFamily="2" charset="2"/>
              <a:buChar char="§"/>
            </a:pPr>
            <a:r>
              <a:rPr lang="it-IT" sz="1300" dirty="0"/>
              <a:t>update(orders): aggiorna la lista grafica di ordini con i dati recuperati precedentemente</a:t>
            </a:r>
          </a:p>
          <a:p>
            <a:pPr lvl="1">
              <a:buFont typeface="Wingdings" panose="05000000000000000000" pitchFamily="2" charset="2"/>
              <a:buChar char="§"/>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Tree>
    <p:extLst>
      <p:ext uri="{BB962C8B-B14F-4D97-AF65-F5344CB8AC3E}">
        <p14:creationId xmlns:p14="http://schemas.microsoft.com/office/powerpoint/2010/main" val="67701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dirty="0" smtClean="0"/>
              <a:t>Sequence Diagrams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30251" y="2462257"/>
            <a:ext cx="10192772" cy="3636511"/>
          </a:xfrm>
        </p:spPr>
        <p:txBody>
          <a:bodyPr anchor="t">
            <a:normAutofit/>
          </a:bodyPr>
          <a:lstStyle/>
          <a:p>
            <a:pPr lvl="1">
              <a:buFont typeface="Wingdings" panose="05000000000000000000" pitchFamily="2" charset="2"/>
              <a:buChar char="Ø"/>
            </a:pPr>
            <a:r>
              <a:rPr lang="it-IT" dirty="0" smtClean="0"/>
              <a:t>I sequence diagram che seguono dettagliano il flusso applicativo degli eventi core della web application.</a:t>
            </a:r>
          </a:p>
          <a:p>
            <a:pPr lvl="1">
              <a:buFont typeface="Wingdings" panose="05000000000000000000" pitchFamily="2" charset="2"/>
              <a:buChar char="Ø"/>
            </a:pPr>
            <a:r>
              <a:rPr lang="it-IT" dirty="0" smtClean="0"/>
              <a:t>Alcuni dettagli implementativi sono stati omessi in modo da fornire una visione consistente del flusso senza incorrere in descrizioni ripetitive o di poco interesse per lo scopo della presentazione.</a:t>
            </a:r>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364537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1727250" cy="969963"/>
          </a:xfrm>
        </p:spPr>
        <p:txBody>
          <a:bodyPr/>
          <a:lstStyle/>
          <a:p>
            <a:r>
              <a:rPr lang="it-IT" dirty="0" smtClean="0"/>
              <a:t>Login</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459" y="201446"/>
            <a:ext cx="7727732" cy="6317733"/>
          </a:xfrm>
          <a:prstGeom prst="rect">
            <a:avLst/>
          </a:prstGeom>
        </p:spPr>
      </p:pic>
    </p:spTree>
    <p:extLst>
      <p:ext uri="{BB962C8B-B14F-4D97-AF65-F5344CB8AC3E}">
        <p14:creationId xmlns:p14="http://schemas.microsoft.com/office/powerpoint/2010/main" val="101515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Logout</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069" y="567560"/>
            <a:ext cx="8848473" cy="3976727"/>
          </a:xfrm>
          <a:prstGeom prst="rect">
            <a:avLst/>
          </a:prstGeom>
        </p:spPr>
      </p:pic>
    </p:spTree>
    <p:extLst>
      <p:ext uri="{BB962C8B-B14F-4D97-AF65-F5344CB8AC3E}">
        <p14:creationId xmlns:p14="http://schemas.microsoft.com/office/powerpoint/2010/main" val="49199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Home</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759" y="264781"/>
            <a:ext cx="8656498" cy="6276159"/>
          </a:xfrm>
          <a:prstGeom prst="rect">
            <a:avLst/>
          </a:prstGeom>
        </p:spPr>
      </p:pic>
    </p:spTree>
    <p:extLst>
      <p:ext uri="{BB962C8B-B14F-4D97-AF65-F5344CB8AC3E}">
        <p14:creationId xmlns:p14="http://schemas.microsoft.com/office/powerpoint/2010/main" val="1579144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Search</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448" y="526462"/>
            <a:ext cx="9637963" cy="5389426"/>
          </a:xfrm>
          <a:prstGeom prst="rect">
            <a:avLst/>
          </a:prstGeom>
        </p:spPr>
      </p:pic>
    </p:spTree>
    <p:extLst>
      <p:ext uri="{BB962C8B-B14F-4D97-AF65-F5344CB8AC3E}">
        <p14:creationId xmlns:p14="http://schemas.microsoft.com/office/powerpoint/2010/main" val="3969751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1328888"/>
          </a:xfrm>
        </p:spPr>
        <p:txBody>
          <a:bodyPr/>
          <a:lstStyle/>
          <a:p>
            <a:r>
              <a:rPr lang="it-IT" dirty="0" smtClean="0"/>
              <a:t>Save</a:t>
            </a:r>
            <a:br>
              <a:rPr lang="it-IT" dirty="0" smtClean="0"/>
            </a:br>
            <a:r>
              <a:rPr lang="it-IT" dirty="0" smtClean="0"/>
              <a:t>Article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251" y="153746"/>
            <a:ext cx="7602584" cy="6513017"/>
          </a:xfrm>
          <a:prstGeom prst="rect">
            <a:avLst/>
          </a:prstGeom>
        </p:spPr>
      </p:pic>
    </p:spTree>
    <p:extLst>
      <p:ext uri="{BB962C8B-B14F-4D97-AF65-F5344CB8AC3E}">
        <p14:creationId xmlns:p14="http://schemas.microsoft.com/office/powerpoint/2010/main" val="371746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6978" y="287382"/>
            <a:ext cx="2076994" cy="705395"/>
          </a:xfrm>
        </p:spPr>
        <p:txBody>
          <a:bodyPr/>
          <a:lstStyle/>
          <a:p>
            <a:r>
              <a:rPr lang="it-IT" dirty="0" smtClean="0"/>
              <a:t>Cart</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39" y="287382"/>
            <a:ext cx="7264081" cy="6345366"/>
          </a:xfrm>
          <a:prstGeom prst="rect">
            <a:avLst/>
          </a:prstGeom>
        </p:spPr>
      </p:pic>
    </p:spTree>
    <p:extLst>
      <p:ext uri="{BB962C8B-B14F-4D97-AF65-F5344CB8AC3E}">
        <p14:creationId xmlns:p14="http://schemas.microsoft.com/office/powerpoint/2010/main" val="359073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59228" y="888274"/>
            <a:ext cx="2704011" cy="705395"/>
          </a:xfrm>
        </p:spPr>
        <p:txBody>
          <a:bodyPr/>
          <a:lstStyle/>
          <a:p>
            <a:r>
              <a:rPr lang="it-IT" dirty="0" smtClean="0"/>
              <a:t>Get </a:t>
            </a:r>
            <a:br>
              <a:rPr lang="it-IT" dirty="0" smtClean="0"/>
            </a:br>
            <a:r>
              <a:rPr lang="it-IT" dirty="0" smtClean="0"/>
              <a:t>orders</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634" y="381743"/>
            <a:ext cx="9272852" cy="4741800"/>
          </a:xfrm>
          <a:prstGeom prst="rect">
            <a:avLst/>
          </a:prstGeom>
        </p:spPr>
      </p:pic>
    </p:spTree>
    <p:extLst>
      <p:ext uri="{BB962C8B-B14F-4D97-AF65-F5344CB8AC3E}">
        <p14:creationId xmlns:p14="http://schemas.microsoft.com/office/powerpoint/2010/main" val="305789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in </a:t>
            </a:r>
            <a:r>
              <a:rPr lang="en-US" dirty="0"/>
              <a:t>a </a:t>
            </a:r>
            <a:r>
              <a:rPr lang="en-US" dirty="0" smtClean="0"/>
              <a:t>nutshell</a:t>
            </a:r>
            <a:endParaRPr lang="en-US" dirty="0"/>
          </a:p>
        </p:txBody>
      </p:sp>
      <p:sp>
        <p:nvSpPr>
          <p:cNvPr id="3" name="Content Placeholder 2"/>
          <p:cNvSpPr>
            <a:spLocks noGrp="1"/>
          </p:cNvSpPr>
          <p:nvPr>
            <p:ph idx="1"/>
          </p:nvPr>
        </p:nvSpPr>
        <p:spPr/>
        <p:txBody>
          <a:bodyPr/>
          <a:lstStyle/>
          <a:p>
            <a:pPr algn="just"/>
            <a:r>
              <a:rPr lang="en-US" dirty="0" smtClean="0"/>
              <a:t>Il </a:t>
            </a:r>
            <a:r>
              <a:rPr lang="en-US" dirty="0" err="1" smtClean="0"/>
              <a:t>progetto</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realizzazione</a:t>
            </a:r>
            <a:r>
              <a:rPr lang="en-US" dirty="0" smtClean="0"/>
              <a:t> di un </a:t>
            </a:r>
            <a:r>
              <a:rPr lang="en-US" dirty="0" err="1" smtClean="0"/>
              <a:t>portale</a:t>
            </a:r>
            <a:r>
              <a:rPr lang="en-US" dirty="0" smtClean="0"/>
              <a:t> di e-commerce simile </a:t>
            </a:r>
            <a:r>
              <a:rPr lang="en-US" dirty="0" err="1" smtClean="0"/>
              <a:t>alla</a:t>
            </a:r>
            <a:r>
              <a:rPr lang="en-US" dirty="0" smtClean="0"/>
              <a:t> </a:t>
            </a:r>
            <a:r>
              <a:rPr lang="en-US" dirty="0" err="1" smtClean="0"/>
              <a:t>soluzione</a:t>
            </a:r>
            <a:r>
              <a:rPr lang="en-US" dirty="0" smtClean="0"/>
              <a:t> </a:t>
            </a:r>
            <a:r>
              <a:rPr lang="en-US" dirty="0" err="1" smtClean="0"/>
              <a:t>commerciale</a:t>
            </a:r>
            <a:r>
              <a:rPr lang="en-US" dirty="0" smtClean="0"/>
              <a:t> </a:t>
            </a:r>
            <a:r>
              <a:rPr lang="en-US" dirty="0" err="1" smtClean="0"/>
              <a:t>offerta</a:t>
            </a:r>
            <a:r>
              <a:rPr lang="en-US" dirty="0" smtClean="0"/>
              <a:t> da </a:t>
            </a:r>
            <a:r>
              <a:rPr lang="en-US" dirty="0" err="1" smtClean="0"/>
              <a:t>AliExpress</a:t>
            </a:r>
            <a:r>
              <a:rPr lang="en-US" dirty="0" smtClean="0"/>
              <a:t>.</a:t>
            </a:r>
          </a:p>
          <a:p>
            <a:pPr algn="just"/>
            <a:r>
              <a:rPr lang="en-US" dirty="0" err="1" smtClean="0"/>
              <a:t>Gli</a:t>
            </a:r>
            <a:r>
              <a:rPr lang="en-US" dirty="0" smtClean="0"/>
              <a:t> </a:t>
            </a:r>
            <a:r>
              <a:rPr lang="en-US" dirty="0" err="1" smtClean="0"/>
              <a:t>articoli</a:t>
            </a:r>
            <a:r>
              <a:rPr lang="en-US" dirty="0" smtClean="0"/>
              <a:t> </a:t>
            </a:r>
            <a:r>
              <a:rPr lang="en-US" dirty="0" err="1" smtClean="0"/>
              <a:t>presenti</a:t>
            </a:r>
            <a:r>
              <a:rPr lang="en-US" dirty="0" smtClean="0"/>
              <a:t> </a:t>
            </a:r>
            <a:r>
              <a:rPr lang="en-US" dirty="0" err="1" smtClean="0"/>
              <a:t>sulla</a:t>
            </a:r>
            <a:r>
              <a:rPr lang="en-US" dirty="0" smtClean="0"/>
              <a:t> </a:t>
            </a:r>
            <a:r>
              <a:rPr lang="en-US" dirty="0" err="1" smtClean="0"/>
              <a:t>piattaforma</a:t>
            </a:r>
            <a:r>
              <a:rPr lang="en-US" dirty="0" smtClean="0"/>
              <a:t> </a:t>
            </a:r>
            <a:r>
              <a:rPr lang="en-US" dirty="0" err="1" smtClean="0"/>
              <a:t>sono</a:t>
            </a:r>
            <a:r>
              <a:rPr lang="en-US" dirty="0" smtClean="0"/>
              <a:t> </a:t>
            </a:r>
            <a:r>
              <a:rPr lang="en-US" dirty="0" err="1" smtClean="0"/>
              <a:t>offerti</a:t>
            </a:r>
            <a:r>
              <a:rPr lang="en-US" dirty="0" smtClean="0"/>
              <a:t> da </a:t>
            </a:r>
            <a:r>
              <a:rPr lang="en-US" dirty="0" err="1" smtClean="0"/>
              <a:t>uno</a:t>
            </a:r>
            <a:r>
              <a:rPr lang="en-US" dirty="0" smtClean="0"/>
              <a:t> o </a:t>
            </a:r>
            <a:r>
              <a:rPr lang="en-US" dirty="0" err="1" smtClean="0"/>
              <a:t>più</a:t>
            </a:r>
            <a:r>
              <a:rPr lang="en-US" dirty="0" smtClean="0"/>
              <a:t> </a:t>
            </a:r>
            <a:r>
              <a:rPr lang="en-US" dirty="0" err="1" smtClean="0"/>
              <a:t>fornitori</a:t>
            </a:r>
            <a:r>
              <a:rPr lang="en-US" dirty="0" smtClean="0"/>
              <a:t> </a:t>
            </a:r>
            <a:r>
              <a:rPr lang="en-US" dirty="0" err="1" smtClean="0"/>
              <a:t>caratterizzati</a:t>
            </a:r>
            <a:r>
              <a:rPr lang="en-US" dirty="0" smtClean="0"/>
              <a:t> da diverse </a:t>
            </a:r>
            <a:r>
              <a:rPr lang="en-US" dirty="0" err="1" smtClean="0"/>
              <a:t>politiche</a:t>
            </a:r>
            <a:r>
              <a:rPr lang="en-US" dirty="0" smtClean="0"/>
              <a:t> di </a:t>
            </a:r>
            <a:r>
              <a:rPr lang="en-US" dirty="0" err="1" smtClean="0"/>
              <a:t>spedizione</a:t>
            </a:r>
            <a:r>
              <a:rPr lang="en-US" dirty="0" smtClean="0"/>
              <a:t> e a cui è </a:t>
            </a:r>
            <a:r>
              <a:rPr lang="en-US" dirty="0" err="1" smtClean="0"/>
              <a:t>assegnata</a:t>
            </a:r>
            <a:r>
              <a:rPr lang="en-US" dirty="0" smtClean="0"/>
              <a:t> </a:t>
            </a:r>
            <a:r>
              <a:rPr lang="en-US" dirty="0" err="1" smtClean="0"/>
              <a:t>una</a:t>
            </a:r>
            <a:r>
              <a:rPr lang="en-US" dirty="0" smtClean="0"/>
              <a:t> </a:t>
            </a:r>
            <a:r>
              <a:rPr lang="en-US" dirty="0" err="1" smtClean="0"/>
              <a:t>valutazione</a:t>
            </a:r>
            <a:r>
              <a:rPr lang="en-US" dirty="0" smtClean="0"/>
              <a:t> </a:t>
            </a:r>
            <a:r>
              <a:rPr lang="en-US" dirty="0" err="1" smtClean="0"/>
              <a:t>sulla</a:t>
            </a:r>
            <a:r>
              <a:rPr lang="en-US" dirty="0" smtClean="0"/>
              <a:t> base </a:t>
            </a:r>
            <a:r>
              <a:rPr lang="en-US" dirty="0" err="1" smtClean="0"/>
              <a:t>dei</a:t>
            </a:r>
            <a:r>
              <a:rPr lang="en-US" dirty="0" smtClean="0"/>
              <a:t> feedback </a:t>
            </a:r>
            <a:r>
              <a:rPr lang="en-US" dirty="0" err="1" smtClean="0"/>
              <a:t>forniti</a:t>
            </a:r>
            <a:r>
              <a:rPr lang="en-US" dirty="0" smtClean="0"/>
              <a:t> </a:t>
            </a:r>
            <a:r>
              <a:rPr lang="en-US" dirty="0" err="1" smtClean="0"/>
              <a:t>dagli</a:t>
            </a:r>
            <a:r>
              <a:rPr lang="en-US" dirty="0" smtClean="0"/>
              <a:t> </a:t>
            </a:r>
            <a:r>
              <a:rPr lang="en-US" dirty="0" err="1" smtClean="0"/>
              <a:t>utenti</a:t>
            </a:r>
            <a:r>
              <a:rPr lang="en-US" dirty="0" smtClean="0"/>
              <a:t>.</a:t>
            </a:r>
            <a:endParaRPr lang="en-US" dirty="0"/>
          </a:p>
          <a:p>
            <a:pPr algn="just"/>
            <a:r>
              <a:rPr lang="en-US" dirty="0" err="1" smtClean="0"/>
              <a:t>Ogni</a:t>
            </a:r>
            <a:r>
              <a:rPr lang="en-US" dirty="0" smtClean="0"/>
              <a:t> </a:t>
            </a:r>
            <a:r>
              <a:rPr lang="en-US" dirty="0" err="1" smtClean="0"/>
              <a:t>utente</a:t>
            </a:r>
            <a:r>
              <a:rPr lang="en-US" dirty="0" smtClean="0"/>
              <a:t> </a:t>
            </a:r>
            <a:r>
              <a:rPr lang="en-US" dirty="0" err="1" smtClean="0"/>
              <a:t>deve</a:t>
            </a:r>
            <a:r>
              <a:rPr lang="en-US" dirty="0" smtClean="0"/>
              <a:t> </a:t>
            </a:r>
            <a:r>
              <a:rPr lang="en-US" dirty="0" err="1" smtClean="0"/>
              <a:t>essere</a:t>
            </a:r>
            <a:r>
              <a:rPr lang="en-US" dirty="0" smtClean="0"/>
              <a:t> in </a:t>
            </a:r>
            <a:r>
              <a:rPr lang="en-US" dirty="0" err="1" smtClean="0"/>
              <a:t>grado</a:t>
            </a:r>
            <a:r>
              <a:rPr lang="en-US" dirty="0" smtClean="0"/>
              <a:t> di </a:t>
            </a:r>
            <a:r>
              <a:rPr lang="en-US" dirty="0" err="1" smtClean="0"/>
              <a:t>consultare</a:t>
            </a:r>
            <a:r>
              <a:rPr lang="en-US" dirty="0" smtClean="0"/>
              <a:t> </a:t>
            </a:r>
            <a:r>
              <a:rPr lang="en-US" dirty="0" err="1" smtClean="0"/>
              <a:t>il</a:t>
            </a:r>
            <a:r>
              <a:rPr lang="en-US" dirty="0" smtClean="0"/>
              <a:t> </a:t>
            </a:r>
            <a:r>
              <a:rPr lang="en-US" dirty="0" err="1" smtClean="0"/>
              <a:t>catalogo</a:t>
            </a:r>
            <a:r>
              <a:rPr lang="en-US" dirty="0" smtClean="0"/>
              <a:t> </a:t>
            </a:r>
            <a:r>
              <a:rPr lang="en-US" dirty="0" err="1" smtClean="0"/>
              <a:t>prodotti</a:t>
            </a:r>
            <a:r>
              <a:rPr lang="en-US" dirty="0" smtClean="0"/>
              <a:t> e per </a:t>
            </a:r>
            <a:r>
              <a:rPr lang="en-US" dirty="0" err="1" smtClean="0"/>
              <a:t>ognuno</a:t>
            </a:r>
            <a:r>
              <a:rPr lang="en-US" dirty="0" smtClean="0"/>
              <a:t> di </a:t>
            </a:r>
            <a:r>
              <a:rPr lang="en-US" dirty="0" err="1" smtClean="0"/>
              <a:t>essi</a:t>
            </a:r>
            <a:r>
              <a:rPr lang="en-US" dirty="0" smtClean="0"/>
              <a:t>  </a:t>
            </a:r>
            <a:r>
              <a:rPr lang="en-US" dirty="0" err="1" smtClean="0"/>
              <a:t>selezionare</a:t>
            </a:r>
            <a:r>
              <a:rPr lang="en-US" dirty="0" smtClean="0"/>
              <a:t> </a:t>
            </a:r>
            <a:r>
              <a:rPr lang="en-US" dirty="0" err="1" smtClean="0"/>
              <a:t>il</a:t>
            </a:r>
            <a:r>
              <a:rPr lang="en-US" dirty="0" smtClean="0"/>
              <a:t> </a:t>
            </a:r>
            <a:r>
              <a:rPr lang="en-US" dirty="0" err="1" smtClean="0"/>
              <a:t>fornitore</a:t>
            </a:r>
            <a:r>
              <a:rPr lang="en-US" dirty="0" smtClean="0"/>
              <a:t> da cui </a:t>
            </a:r>
            <a:r>
              <a:rPr lang="en-US" dirty="0" err="1" smtClean="0"/>
              <a:t>si</a:t>
            </a:r>
            <a:r>
              <a:rPr lang="en-US" dirty="0" smtClean="0"/>
              <a:t> </a:t>
            </a:r>
            <a:r>
              <a:rPr lang="en-US" dirty="0" err="1" smtClean="0"/>
              <a:t>desidera</a:t>
            </a:r>
            <a:r>
              <a:rPr lang="en-US" dirty="0" smtClean="0"/>
              <a:t> </a:t>
            </a:r>
            <a:r>
              <a:rPr lang="en-US" dirty="0" err="1" smtClean="0"/>
              <a:t>acquistare</a:t>
            </a:r>
            <a:r>
              <a:rPr lang="en-US" dirty="0" smtClean="0"/>
              <a:t> </a:t>
            </a:r>
            <a:r>
              <a:rPr lang="en-US" dirty="0" err="1" smtClean="0"/>
              <a:t>l’articolo</a:t>
            </a:r>
            <a:r>
              <a:rPr lang="en-US" dirty="0"/>
              <a:t> </a:t>
            </a:r>
            <a:r>
              <a:rPr lang="en-US" dirty="0" smtClean="0"/>
              <a:t>per poi </a:t>
            </a:r>
            <a:r>
              <a:rPr lang="en-US" dirty="0" err="1" smtClean="0"/>
              <a:t>procedere</a:t>
            </a:r>
            <a:r>
              <a:rPr lang="en-US" dirty="0" smtClean="0"/>
              <a:t> </a:t>
            </a:r>
            <a:r>
              <a:rPr lang="en-US" dirty="0" err="1" smtClean="0"/>
              <a:t>all’ordine</a:t>
            </a:r>
            <a:r>
              <a:rPr lang="en-US" dirty="0" smtClean="0"/>
              <a:t> </a:t>
            </a:r>
            <a:r>
              <a:rPr lang="en-US" dirty="0" err="1" smtClean="0"/>
              <a:t>specifico</a:t>
            </a:r>
            <a:r>
              <a:rPr lang="en-US" dirty="0" smtClean="0"/>
              <a:t> per </a:t>
            </a:r>
            <a:r>
              <a:rPr lang="en-US" dirty="0" err="1" smtClean="0"/>
              <a:t>fornitore</a:t>
            </a:r>
            <a:r>
              <a:rPr lang="en-US" dirty="0" smtClean="0"/>
              <a:t>.</a:t>
            </a:r>
            <a:endParaRPr lang="en-US" dirty="0"/>
          </a:p>
        </p:txBody>
      </p:sp>
    </p:spTree>
    <p:extLst>
      <p:ext uri="{BB962C8B-B14F-4D97-AF65-F5344CB8AC3E}">
        <p14:creationId xmlns:p14="http://schemas.microsoft.com/office/powerpoint/2010/main" val="319924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20</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287383" y="365761"/>
            <a:ext cx="2018211" cy="1260566"/>
          </a:xfrm>
        </p:spPr>
        <p:txBody>
          <a:bodyPr/>
          <a:lstStyle/>
          <a:p>
            <a:r>
              <a:rPr lang="it-IT" dirty="0" smtClean="0"/>
              <a:t>Create </a:t>
            </a:r>
            <a:br>
              <a:rPr lang="it-IT" dirty="0" smtClean="0"/>
            </a:br>
            <a:r>
              <a:rPr lang="it-IT" dirty="0" smtClean="0"/>
              <a:t>order</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8" y="295289"/>
            <a:ext cx="8044951" cy="6249203"/>
          </a:xfrm>
          <a:prstGeom prst="rect">
            <a:avLst/>
          </a:prstGeom>
        </p:spPr>
      </p:pic>
    </p:spTree>
    <p:extLst>
      <p:ext uri="{BB962C8B-B14F-4D97-AF65-F5344CB8AC3E}">
        <p14:creationId xmlns:p14="http://schemas.microsoft.com/office/powerpoint/2010/main" val="320526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73357" y="1475293"/>
            <a:ext cx="7284352" cy="1468800"/>
          </a:xfrm>
        </p:spPr>
        <p:txBody>
          <a:bodyPr/>
          <a:lstStyle/>
          <a:p>
            <a:r>
              <a:rPr lang="en-US" dirty="0" smtClean="0"/>
              <a:t>Grazie per </a:t>
            </a:r>
            <a:r>
              <a:rPr lang="en-US" dirty="0" err="1" smtClean="0"/>
              <a:t>l’attenzione</a:t>
            </a:r>
            <a:r>
              <a:rPr lang="en-US" dirty="0" smtClean="0"/>
              <a:t>!</a:t>
            </a:r>
            <a:endParaRPr lang="en-US" dirty="0"/>
          </a:p>
        </p:txBody>
      </p:sp>
      <p:sp>
        <p:nvSpPr>
          <p:cNvPr id="6" name="Text Placeholder 5"/>
          <p:cNvSpPr>
            <a:spLocks noGrp="1"/>
          </p:cNvSpPr>
          <p:nvPr>
            <p:ph type="body" idx="1"/>
          </p:nvPr>
        </p:nvSpPr>
        <p:spPr>
          <a:xfrm>
            <a:off x="810000" y="5281201"/>
            <a:ext cx="10561418" cy="851810"/>
          </a:xfrm>
        </p:spPr>
        <p:txBody>
          <a:bodyPr/>
          <a:lstStyle/>
          <a:p>
            <a:r>
              <a:rPr lang="en-US" dirty="0" smtClean="0"/>
              <a:t>Gabriel Raul Marini</a:t>
            </a:r>
          </a:p>
          <a:p>
            <a:r>
              <a:rPr lang="en-US" dirty="0" smtClean="0"/>
              <a:t>Federico </a:t>
            </a:r>
            <a:r>
              <a:rPr lang="en-US" dirty="0" err="1" smtClean="0"/>
              <a:t>Morreale</a:t>
            </a:r>
            <a:endParaRPr lang="en-US" dirty="0" smtClean="0"/>
          </a:p>
        </p:txBody>
      </p:sp>
    </p:spTree>
    <p:extLst>
      <p:ext uri="{BB962C8B-B14F-4D97-AF65-F5344CB8AC3E}">
        <p14:creationId xmlns:p14="http://schemas.microsoft.com/office/powerpoint/2010/main" val="42784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requisiti</a:t>
            </a:r>
            <a:r>
              <a:rPr lang="en-US" dirty="0" smtClean="0"/>
              <a:t> per DB</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t>
            </a:r>
            <a:r>
              <a:rPr lang="it-IT" dirty="0">
                <a:solidFill>
                  <a:srgbClr val="FF0000"/>
                </a:solidFill>
              </a:rPr>
              <a:t>articolo</a:t>
            </a:r>
            <a:r>
              <a:rPr lang="it-IT" dirty="0"/>
              <a:t> ha un </a:t>
            </a:r>
            <a:r>
              <a:rPr lang="it-IT" dirty="0">
                <a:solidFill>
                  <a:srgbClr val="00B050"/>
                </a:solidFill>
              </a:rPr>
              <a:t>codice</a:t>
            </a:r>
            <a:r>
              <a:rPr lang="it-IT" dirty="0"/>
              <a:t> (campo chiave), un </a:t>
            </a:r>
            <a:r>
              <a:rPr lang="it-IT" dirty="0">
                <a:solidFill>
                  <a:srgbClr val="00B050"/>
                </a:solidFill>
              </a:rPr>
              <a:t>nome</a:t>
            </a:r>
            <a:r>
              <a:rPr lang="it-IT" dirty="0"/>
              <a:t>, una </a:t>
            </a:r>
            <a:r>
              <a:rPr lang="it-IT" dirty="0">
                <a:solidFill>
                  <a:srgbClr val="00B050"/>
                </a:solidFill>
              </a:rPr>
              <a:t>descrizione</a:t>
            </a:r>
            <a:r>
              <a:rPr lang="it-IT" dirty="0"/>
              <a:t>, una </a:t>
            </a:r>
            <a:r>
              <a:rPr lang="it-IT" dirty="0">
                <a:solidFill>
                  <a:srgbClr val="00B050"/>
                </a:solidFill>
              </a:rPr>
              <a:t>categoria</a:t>
            </a:r>
            <a:r>
              <a:rPr lang="it-IT" dirty="0"/>
              <a:t> merceologica e </a:t>
            </a:r>
            <a:r>
              <a:rPr lang="it-IT" dirty="0">
                <a:solidFill>
                  <a:srgbClr val="00B050"/>
                </a:solidFill>
              </a:rPr>
              <a:t>una foto</a:t>
            </a:r>
            <a:r>
              <a:rPr lang="it-IT" dirty="0"/>
              <a:t>. Lo stesso </a:t>
            </a:r>
            <a:r>
              <a:rPr lang="it-IT" dirty="0">
                <a:solidFill>
                  <a:srgbClr val="00B0F0"/>
                </a:solidFill>
              </a:rPr>
              <a:t>articolo (cioè codice articolo) può essere venduto da più fornitori a prezzi differenti</a:t>
            </a:r>
            <a:r>
              <a:rPr lang="it-IT" dirty="0"/>
              <a:t>. Un </a:t>
            </a:r>
            <a:r>
              <a:rPr lang="it-IT" dirty="0">
                <a:solidFill>
                  <a:srgbClr val="FF0000"/>
                </a:solidFill>
              </a:rPr>
              <a:t>fornitore</a:t>
            </a:r>
            <a:r>
              <a:rPr lang="it-IT" dirty="0"/>
              <a:t> ha un </a:t>
            </a:r>
            <a:r>
              <a:rPr lang="it-IT" dirty="0">
                <a:solidFill>
                  <a:srgbClr val="00B050"/>
                </a:solidFill>
              </a:rPr>
              <a:t>codice</a:t>
            </a:r>
            <a:r>
              <a:rPr lang="it-IT" dirty="0"/>
              <a:t>, un </a:t>
            </a:r>
            <a:r>
              <a:rPr lang="it-IT" dirty="0">
                <a:solidFill>
                  <a:srgbClr val="00B050"/>
                </a:solidFill>
              </a:rPr>
              <a:t>nome</a:t>
            </a:r>
            <a:r>
              <a:rPr lang="it-IT" dirty="0"/>
              <a:t>, una </a:t>
            </a:r>
            <a:r>
              <a:rPr lang="it-IT" dirty="0">
                <a:solidFill>
                  <a:srgbClr val="00B050"/>
                </a:solidFill>
              </a:rPr>
              <a:t>valutazione</a:t>
            </a:r>
            <a:r>
              <a:rPr lang="it-IT" dirty="0"/>
              <a:t> da 1 a 5 stelle e una politica di spedizione. Un </a:t>
            </a:r>
            <a:r>
              <a:rPr lang="it-IT" dirty="0">
                <a:solidFill>
                  <a:srgbClr val="FF0000"/>
                </a:solidFill>
              </a:rPr>
              <a:t>utente</a:t>
            </a:r>
            <a:r>
              <a:rPr lang="it-IT" dirty="0"/>
              <a:t> ha un </a:t>
            </a:r>
            <a:r>
              <a:rPr lang="it-IT" dirty="0">
                <a:solidFill>
                  <a:srgbClr val="00B050"/>
                </a:solidFill>
              </a:rPr>
              <a:t>nome</a:t>
            </a:r>
            <a:r>
              <a:rPr lang="it-IT" dirty="0"/>
              <a:t>, un </a:t>
            </a:r>
            <a:r>
              <a:rPr lang="it-IT" dirty="0">
                <a:solidFill>
                  <a:srgbClr val="00B050"/>
                </a:solidFill>
              </a:rPr>
              <a:t>cognome</a:t>
            </a:r>
            <a:r>
              <a:rPr lang="it-IT" dirty="0"/>
              <a:t>, </a:t>
            </a:r>
            <a:r>
              <a:rPr lang="it-IT" dirty="0">
                <a:solidFill>
                  <a:srgbClr val="00B050"/>
                </a:solidFill>
              </a:rPr>
              <a:t>un’e-mail</a:t>
            </a:r>
            <a:r>
              <a:rPr lang="it-IT" dirty="0"/>
              <a:t>, una </a:t>
            </a:r>
            <a:r>
              <a:rPr lang="it-IT" dirty="0">
                <a:solidFill>
                  <a:srgbClr val="00B050"/>
                </a:solidFill>
              </a:rPr>
              <a:t>password</a:t>
            </a:r>
            <a:r>
              <a:rPr lang="it-IT" dirty="0"/>
              <a:t> e un </a:t>
            </a:r>
            <a:r>
              <a:rPr lang="it-IT" dirty="0">
                <a:solidFill>
                  <a:srgbClr val="00B050"/>
                </a:solidFill>
              </a:rPr>
              <a:t>indirizzo di spedizione</a:t>
            </a:r>
            <a:r>
              <a:rPr lang="it-IT" dirty="0"/>
              <a:t>. </a:t>
            </a:r>
            <a:r>
              <a:rPr lang="it-IT" dirty="0">
                <a:solidFill>
                  <a:srgbClr val="00B0F0"/>
                </a:solidFill>
              </a:rPr>
              <a:t>La politica di spedizione </a:t>
            </a:r>
            <a:r>
              <a:rPr lang="it-IT" dirty="0"/>
              <a:t>precisa il </a:t>
            </a:r>
            <a:r>
              <a:rPr lang="it-IT" dirty="0">
                <a:solidFill>
                  <a:srgbClr val="00B050"/>
                </a:solidFill>
              </a:rPr>
              <a:t>prezzo della spedizione</a:t>
            </a:r>
            <a:r>
              <a:rPr lang="it-IT" dirty="0"/>
              <a:t> in base al numero di articoli ordinati. Ogni fornitore è libero di definire fasce di spesa. Una </a:t>
            </a:r>
            <a:r>
              <a:rPr lang="it-IT" dirty="0">
                <a:solidFill>
                  <a:srgbClr val="FF0000"/>
                </a:solidFill>
              </a:rPr>
              <a:t>fascia di spesa </a:t>
            </a:r>
            <a:r>
              <a:rPr lang="it-IT" dirty="0"/>
              <a:t>ha un </a:t>
            </a:r>
            <a:r>
              <a:rPr lang="it-IT" dirty="0">
                <a:solidFill>
                  <a:srgbClr val="00B050"/>
                </a:solidFill>
              </a:rPr>
              <a:t>numero minimo</a:t>
            </a:r>
            <a:r>
              <a:rPr lang="it-IT" dirty="0"/>
              <a:t>, un </a:t>
            </a:r>
            <a:r>
              <a:rPr lang="it-IT" dirty="0">
                <a:solidFill>
                  <a:srgbClr val="00B050"/>
                </a:solidFill>
              </a:rPr>
              <a:t>numero massimo</a:t>
            </a:r>
            <a:r>
              <a:rPr lang="it-IT" dirty="0"/>
              <a:t> e un </a:t>
            </a:r>
            <a:r>
              <a:rPr lang="it-IT" dirty="0">
                <a:solidFill>
                  <a:srgbClr val="00B050"/>
                </a:solidFill>
              </a:rPr>
              <a:t>prezzo</a:t>
            </a:r>
            <a:r>
              <a:rPr lang="it-IT" dirty="0"/>
              <a:t>. Ad esempio: da 1 a 3 articoli 15€, da 4 a 10 articoli 20€, oltre a 10 articoli,  ecc. Oltre alla fascia di spesa, il fornitore può anche indicare un </a:t>
            </a:r>
            <a:r>
              <a:rPr lang="it-IT" dirty="0">
                <a:solidFill>
                  <a:srgbClr val="00B050"/>
                </a:solidFill>
              </a:rPr>
              <a:t>importo in euro </a:t>
            </a:r>
            <a:r>
              <a:rPr lang="it-IT" dirty="0"/>
              <a:t>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ed è ordinato in modo crescente in base al prezzo minimo di vendita dell’articolo da parte dei fornitori che lo offrono. L’utente può selezionare mediante un click un elemento dell'elenco e visualizzare nella stessa pagina i dati completi e l’elenco dei fornitori che lo vendono (questa azione rende l’articolo “visualizzato”). Per ogni fornitore in tale elenco compaiono: nome, valutazione, prezzo unitario, fasce di spesa di spedizione, importo minimo della spedizione gratuita e il numero degli articoli e valore totale degli articoli di quel fornitore che l’utente ha già messo nel carrello. Accanto all’offerta di ciascun fornitore compare un campo di input intero (quantità) e un bottone METTI NEL CARRELLO. L’inserimento nel carrello di una quantità maggiore di zero di articoli comporta l’aggiornamento del contenuto del  carrello e la visualizzazione della pagina CARRELLO. Questa mostra gli articoli inseriti, raggruppati per fornitore. Per ogni fornitore nel carrello si vedono la lista degli articoli, il prezzo totale degli articoli e il prezzo della spedizione calcolato in base alla politica del fornitore. Per ogni fornitore  compare un bottone ORDINA. Premere il bottone comporta l’eliminazione degli articoli del fornitore dal carrello e la creazione di un ordine corrispondente. Un </a:t>
            </a:r>
            <a:r>
              <a:rPr lang="it-IT" dirty="0">
                <a:solidFill>
                  <a:srgbClr val="FF0000"/>
                </a:solidFill>
              </a:rPr>
              <a:t>ordine</a:t>
            </a:r>
            <a:r>
              <a:rPr lang="it-IT" dirty="0"/>
              <a:t> ha un </a:t>
            </a:r>
            <a:r>
              <a:rPr lang="it-IT" dirty="0">
                <a:solidFill>
                  <a:srgbClr val="00B050"/>
                </a:solidFill>
              </a:rPr>
              <a:t>codice</a:t>
            </a:r>
            <a:r>
              <a:rPr lang="it-IT" dirty="0"/>
              <a:t>, il nome del </a:t>
            </a:r>
            <a:r>
              <a:rPr lang="it-IT" dirty="0">
                <a:solidFill>
                  <a:srgbClr val="00B050"/>
                </a:solidFill>
              </a:rPr>
              <a:t>fornitore</a:t>
            </a:r>
            <a:r>
              <a:rPr lang="it-IT" dirty="0"/>
              <a:t>, </a:t>
            </a:r>
            <a:r>
              <a:rPr lang="it-IT" dirty="0">
                <a:solidFill>
                  <a:srgbClr val="00B0F0"/>
                </a:solidFill>
              </a:rPr>
              <a:t>l’elenco degli articoli</a:t>
            </a:r>
            <a:r>
              <a:rPr lang="it-IT" dirty="0"/>
              <a:t>, un </a:t>
            </a:r>
            <a:r>
              <a:rPr lang="it-IT" dirty="0">
                <a:solidFill>
                  <a:srgbClr val="00B050"/>
                </a:solidFill>
              </a:rPr>
              <a:t>valore totale</a:t>
            </a:r>
            <a:r>
              <a:rPr lang="it-IT" dirty="0"/>
              <a:t> composto dalla somma del </a:t>
            </a:r>
            <a:r>
              <a:rPr lang="it-IT" dirty="0">
                <a:solidFill>
                  <a:srgbClr val="00B050"/>
                </a:solidFill>
              </a:rPr>
              <a:t>valore degli articoli </a:t>
            </a:r>
            <a:r>
              <a:rPr lang="it-IT" dirty="0"/>
              <a:t>e delle </a:t>
            </a:r>
            <a:r>
              <a:rPr lang="it-IT" dirty="0">
                <a:solidFill>
                  <a:srgbClr val="00B050"/>
                </a:solidFill>
              </a:rPr>
              <a:t>spese di spedizione</a:t>
            </a:r>
            <a:r>
              <a:rPr lang="it-IT" dirty="0"/>
              <a:t>, una </a:t>
            </a:r>
            <a:r>
              <a:rPr lang="it-IT" dirty="0">
                <a:solidFill>
                  <a:srgbClr val="00B050"/>
                </a:solidFill>
              </a:rPr>
              <a:t>data di spedizione </a:t>
            </a:r>
            <a:r>
              <a:rPr lang="it-IT" dirty="0"/>
              <a:t>e </a:t>
            </a:r>
            <a:r>
              <a:rPr lang="it-IT" dirty="0">
                <a:solidFill>
                  <a:srgbClr val="00B0F0"/>
                </a:solidFill>
              </a:rPr>
              <a:t>l’indirizzo</a:t>
            </a:r>
            <a:r>
              <a:rPr lang="it-IT" dirty="0"/>
              <a:t> </a:t>
            </a:r>
            <a:r>
              <a:rPr lang="it-IT" dirty="0">
                <a:solidFill>
                  <a:srgbClr val="00B0F0"/>
                </a:solidFill>
              </a:rPr>
              <a:t>di spedizione dell’utente</a:t>
            </a:r>
            <a:r>
              <a:rPr lang="it-IT" dirty="0"/>
              <a:t>. 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a:t>
            </a:r>
          </a:p>
          <a:p>
            <a:pPr marL="0" indent="0" algn="just">
              <a:buNone/>
            </a:pPr>
            <a:r>
              <a:rPr lang="it-IT" dirty="0"/>
              <a:t>L’applicazione NON salva il carrello nella base di dati ma solo gli ordini.</a:t>
            </a:r>
          </a:p>
          <a:p>
            <a:pPr algn="just">
              <a:buFont typeface="Courier New" panose="02070309020205020404" pitchFamily="49" charset="0"/>
              <a:buChar char="o"/>
            </a:pPr>
            <a:r>
              <a:rPr lang="it-IT" dirty="0" smtClean="0">
                <a:solidFill>
                  <a:srgbClr val="FF0000"/>
                </a:solidFill>
              </a:rPr>
              <a:t>Entities</a:t>
            </a:r>
            <a:r>
              <a:rPr lang="it-IT" dirty="0"/>
              <a:t>, </a:t>
            </a:r>
            <a:r>
              <a:rPr lang="it-IT" dirty="0">
                <a:solidFill>
                  <a:srgbClr val="00B050"/>
                </a:solidFill>
              </a:rPr>
              <a:t>attributes</a:t>
            </a:r>
            <a:r>
              <a:rPr lang="it-IT" dirty="0" smtClean="0"/>
              <a:t>, </a:t>
            </a:r>
            <a:r>
              <a:rPr lang="it-IT" dirty="0" smtClean="0">
                <a:solidFill>
                  <a:srgbClr val="00B0F0"/>
                </a:solidFill>
              </a:rPr>
              <a:t>relationships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75515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971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Modello</a:t>
            </a:r>
            <a:r>
              <a:rPr lang="en-US" dirty="0" smtClean="0"/>
              <a:t> </a:t>
            </a:r>
            <a:r>
              <a:rPr lang="en-US" dirty="0" err="1" smtClean="0"/>
              <a:t>relazionale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97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9" name="Rectangle 8"/>
          <p:cNvSpPr/>
          <p:nvPr/>
        </p:nvSpPr>
        <p:spPr>
          <a:xfrm>
            <a:off x="0" y="0"/>
            <a:ext cx="2823882"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sz="4000" b="1" dirty="0" smtClean="0">
                <a:solidFill>
                  <a:srgbClr val="FEFEFE"/>
                </a:solidFill>
                <a:latin typeface="+mj-lt"/>
                <a:ea typeface="+mj-ea"/>
                <a:cs typeface="+mj-cs"/>
              </a:rPr>
              <a:t>      IFML</a:t>
            </a:r>
            <a:endParaRPr lang="en-US" sz="4000" b="1" dirty="0">
              <a:solidFill>
                <a:srgbClr val="FEFEFE"/>
              </a:solidFill>
              <a:latin typeface="+mj-lt"/>
              <a:ea typeface="+mj-ea"/>
              <a:cs typeface="+mj-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714" y="421095"/>
            <a:ext cx="10964936" cy="6168390"/>
          </a:xfrm>
          <a:prstGeom prst="rect">
            <a:avLst/>
          </a:prstGeom>
        </p:spPr>
      </p:pic>
    </p:spTree>
    <p:extLst>
      <p:ext uri="{BB962C8B-B14F-4D97-AF65-F5344CB8AC3E}">
        <p14:creationId xmlns:p14="http://schemas.microsoft.com/office/powerpoint/2010/main" val="2795246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requisti</a:t>
            </a:r>
            <a:r>
              <a:rPr lang="en-US" dirty="0" smtClean="0"/>
              <a:t> </a:t>
            </a:r>
            <a:r>
              <a:rPr lang="en-US" dirty="0" err="1" smtClean="0"/>
              <a:t>applicazione</a:t>
            </a:r>
            <a:endParaRPr lang="en-US" dirty="0"/>
          </a:p>
        </p:txBody>
      </p:sp>
      <p:sp>
        <p:nvSpPr>
          <p:cNvPr id="3" name="Content Placeholder 2"/>
          <p:cNvSpPr>
            <a:spLocks noGrp="1"/>
          </p:cNvSpPr>
          <p:nvPr>
            <p:ph sz="half" idx="1"/>
          </p:nvPr>
        </p:nvSpPr>
        <p:spPr>
          <a:xfrm>
            <a:off x="320040" y="2299064"/>
            <a:ext cx="11384280" cy="3814353"/>
          </a:xfrm>
        </p:spPr>
        <p:txBody>
          <a:bodyPr>
            <a:normAutofit fontScale="92500" lnSpcReduction="20000"/>
          </a:bodyPr>
          <a:lstStyle/>
          <a:p>
            <a:pPr marL="0" indent="0">
              <a:buNone/>
            </a:pPr>
            <a:r>
              <a:rPr lang="it-IT" dirty="0"/>
              <a:t>Si realizzi un’applicazione client server web che modifica le specifiche precedenti come segue:</a:t>
            </a:r>
          </a:p>
          <a:p>
            <a:pPr fontAlgn="base"/>
            <a:r>
              <a:rPr lang="it-IT" dirty="0"/>
              <a:t>Dopo </a:t>
            </a:r>
            <a:r>
              <a:rPr lang="it-IT" dirty="0">
                <a:solidFill>
                  <a:srgbClr val="FF0000"/>
                </a:solidFill>
              </a:rPr>
              <a:t>il login </a:t>
            </a:r>
            <a:r>
              <a:rPr lang="it-IT" dirty="0"/>
              <a:t>dell’utente, l’intera applicazione è realizzata con </a:t>
            </a:r>
            <a:r>
              <a:rPr lang="it-IT" dirty="0">
                <a:solidFill>
                  <a:srgbClr val="FF0000"/>
                </a:solidFill>
              </a:rPr>
              <a:t>un’unica pagina</a:t>
            </a:r>
            <a:r>
              <a:rPr lang="it-IT" dirty="0"/>
              <a:t>.</a:t>
            </a:r>
          </a:p>
          <a:p>
            <a:pPr fontAlgn="base"/>
            <a:r>
              <a:rPr lang="it-IT" dirty="0">
                <a:solidFill>
                  <a:srgbClr val="00B0F0"/>
                </a:solidFill>
              </a:rPr>
              <a:t>Ogni interazione dell’utente </a:t>
            </a:r>
            <a:r>
              <a:rPr lang="it-IT" dirty="0"/>
              <a:t>è </a:t>
            </a:r>
            <a:r>
              <a:rPr lang="it-IT" dirty="0">
                <a:solidFill>
                  <a:schemeClr val="accent4">
                    <a:lumMod val="75000"/>
                  </a:schemeClr>
                </a:solidFill>
              </a:rPr>
              <a:t>gestita senza ricaricare completamente la pagina</a:t>
            </a:r>
            <a:r>
              <a:rPr lang="it-IT" dirty="0"/>
              <a:t>, ma produce </a:t>
            </a:r>
            <a:r>
              <a:rPr lang="it-IT" dirty="0">
                <a:solidFill>
                  <a:schemeClr val="accent4">
                    <a:lumMod val="75000"/>
                  </a:schemeClr>
                </a:solidFill>
              </a:rPr>
              <a:t>l’invocazione asincrona del server e l’eventuale modifica del contenuto da aggiornare </a:t>
            </a:r>
            <a:r>
              <a:rPr lang="it-IT" dirty="0"/>
              <a:t>a seguito dell’evento.</a:t>
            </a:r>
          </a:p>
          <a:p>
            <a:pPr fontAlgn="base"/>
            <a:r>
              <a:rPr lang="it-IT" dirty="0"/>
              <a:t>L’applicazione memorizza il contenuto del carrello a lato client.</a:t>
            </a:r>
          </a:p>
          <a:p>
            <a:pPr fontAlgn="base"/>
            <a:r>
              <a:rPr lang="it-IT" dirty="0"/>
              <a:t>Nella pagina RISULTATI </a:t>
            </a:r>
            <a:r>
              <a:rPr lang="it-IT" dirty="0">
                <a:solidFill>
                  <a:srgbClr val="00B050"/>
                </a:solidFill>
              </a:rPr>
              <a:t>l’elenco dettagliato degli articoli </a:t>
            </a:r>
            <a:r>
              <a:rPr lang="it-IT" dirty="0"/>
              <a:t>già nel carrello da parte di un fornitore </a:t>
            </a:r>
            <a:r>
              <a:rPr lang="it-IT" dirty="0">
                <a:solidFill>
                  <a:schemeClr val="accent4">
                    <a:lumMod val="75000"/>
                  </a:schemeClr>
                </a:solidFill>
              </a:rPr>
              <a:t>compare mediante una finestra sovrapposta </a:t>
            </a:r>
            <a:r>
              <a:rPr lang="it-IT" dirty="0"/>
              <a:t>quando </a:t>
            </a:r>
            <a:r>
              <a:rPr lang="it-IT" dirty="0">
                <a:solidFill>
                  <a:srgbClr val="00B0F0"/>
                </a:solidFill>
              </a:rPr>
              <a:t>si passa con il mouse sopra </a:t>
            </a:r>
            <a:r>
              <a:rPr lang="it-IT" dirty="0"/>
              <a:t>il numero che indica quanti articoli del medesimo fornitore sono già nel carrello.</a:t>
            </a:r>
          </a:p>
          <a:p>
            <a:pPr marL="0" indent="0" algn="just">
              <a:buNone/>
            </a:pPr>
            <a:endParaRPr lang="it-IT" dirty="0" smtClean="0"/>
          </a:p>
          <a:p>
            <a:pPr marL="0" indent="0" algn="just">
              <a:buNone/>
            </a:pPr>
            <a:r>
              <a:rPr lang="it-IT" dirty="0" smtClean="0"/>
              <a:t>L’applicazione </a:t>
            </a:r>
            <a:r>
              <a:rPr lang="it-IT" dirty="0"/>
              <a:t>NON salva il carrello nella base di dati ma solo gli ordini</a:t>
            </a:r>
            <a:r>
              <a:rPr lang="it-IT" dirty="0" smtClean="0"/>
              <a:t>.</a:t>
            </a:r>
          </a:p>
          <a:p>
            <a:pPr algn="just">
              <a:buFont typeface="Courier New" panose="02070309020205020404" pitchFamily="49" charset="0"/>
              <a:buChar char="o"/>
            </a:pPr>
            <a:r>
              <a:rPr lang="it-IT" dirty="0">
                <a:solidFill>
                  <a:srgbClr val="FF0000"/>
                </a:solidFill>
              </a:rPr>
              <a:t>pages (views), </a:t>
            </a:r>
            <a:r>
              <a:rPr lang="it-IT" dirty="0">
                <a:solidFill>
                  <a:srgbClr val="00B050"/>
                </a:solidFill>
              </a:rPr>
              <a:t>view components</a:t>
            </a:r>
            <a:r>
              <a:rPr lang="it-IT" dirty="0"/>
              <a:t>, </a:t>
            </a:r>
            <a:r>
              <a:rPr lang="it-IT" dirty="0">
                <a:solidFill>
                  <a:srgbClr val="00B0F0"/>
                </a:solidFill>
              </a:rPr>
              <a:t>events</a:t>
            </a:r>
            <a:r>
              <a:rPr lang="it-IT" dirty="0"/>
              <a:t>, </a:t>
            </a:r>
            <a:r>
              <a:rPr lang="it-IT" dirty="0">
                <a:solidFill>
                  <a:schemeClr val="accent4">
                    <a:lumMod val="75000"/>
                  </a:schemeClr>
                </a:solidFill>
              </a:rPr>
              <a:t>actions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198383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66782-F3F8-4992-B559-30F48925E0B0}"/>
              </a:ext>
            </a:extLst>
          </p:cNvPr>
          <p:cNvSpPr>
            <a:spLocks noGrp="1"/>
          </p:cNvSpPr>
          <p:nvPr>
            <p:ph type="title"/>
          </p:nvPr>
        </p:nvSpPr>
        <p:spPr>
          <a:xfrm>
            <a:off x="796937" y="248194"/>
            <a:ext cx="10571998" cy="1306604"/>
          </a:xfrm>
        </p:spPr>
        <p:txBody>
          <a:bodyPr/>
          <a:lstStyle/>
          <a:p>
            <a:r>
              <a:rPr lang="it-IT" dirty="0" smtClean="0"/>
              <a:t>Server side</a:t>
            </a:r>
            <a:br>
              <a:rPr lang="it-IT" dirty="0" smtClean="0"/>
            </a:br>
            <a:r>
              <a:rPr lang="it-IT" dirty="0" smtClean="0"/>
              <a:t>Componenti Model-Controller (1/2)</a:t>
            </a:r>
            <a:endParaRPr lang="it-IT" dirty="0"/>
          </a:p>
        </p:txBody>
      </p:sp>
      <p:sp>
        <p:nvSpPr>
          <p:cNvPr id="3" name="Segnaposto contenuto 2">
            <a:extLst>
              <a:ext uri="{FF2B5EF4-FFF2-40B4-BE49-F238E27FC236}">
                <a16:creationId xmlns:a16="http://schemas.microsoft.com/office/drawing/2014/main" id="{CF6FFA0E-5ACC-470F-B145-41A642F1CB32}"/>
              </a:ext>
            </a:extLst>
          </p:cNvPr>
          <p:cNvSpPr>
            <a:spLocks noGrp="1"/>
          </p:cNvSpPr>
          <p:nvPr>
            <p:ph idx="1"/>
          </p:nvPr>
        </p:nvSpPr>
        <p:spPr>
          <a:xfrm>
            <a:off x="509152" y="2331344"/>
            <a:ext cx="3520739" cy="4304348"/>
          </a:xfrm>
        </p:spPr>
        <p:txBody>
          <a:bodyPr anchor="t">
            <a:normAutofit/>
          </a:bodyPr>
          <a:lstStyle/>
          <a:p>
            <a:r>
              <a:rPr lang="it-IT" b="1" dirty="0" smtClean="0"/>
              <a:t>Module Objects (beans) </a:t>
            </a:r>
          </a:p>
          <a:p>
            <a:pPr lvl="1">
              <a:buFont typeface="Wingdings" panose="05000000000000000000" pitchFamily="2" charset="2"/>
              <a:buChar char="Ø"/>
            </a:pPr>
            <a:r>
              <a:rPr lang="it-IT" dirty="0" smtClean="0"/>
              <a:t>ArticleBean</a:t>
            </a:r>
            <a:endParaRPr lang="it-IT" dirty="0"/>
          </a:p>
          <a:p>
            <a:pPr lvl="1">
              <a:buFont typeface="Wingdings" panose="05000000000000000000" pitchFamily="2" charset="2"/>
              <a:buChar char="Ø"/>
            </a:pPr>
            <a:r>
              <a:rPr lang="it-IT" dirty="0" smtClean="0"/>
              <a:t>OrderBean</a:t>
            </a:r>
            <a:endParaRPr lang="it-IT" dirty="0"/>
          </a:p>
          <a:p>
            <a:pPr lvl="1">
              <a:buFont typeface="Wingdings" panose="05000000000000000000" pitchFamily="2" charset="2"/>
              <a:buChar char="Ø"/>
            </a:pPr>
            <a:r>
              <a:rPr lang="it-IT" dirty="0" smtClean="0"/>
              <a:t>SellerBean</a:t>
            </a:r>
          </a:p>
          <a:p>
            <a:pPr lvl="1">
              <a:buFont typeface="Wingdings" panose="05000000000000000000" pitchFamily="2" charset="2"/>
              <a:buChar char="Ø"/>
            </a:pPr>
            <a:r>
              <a:rPr lang="it-IT" dirty="0" smtClean="0"/>
              <a:t>SellerOfferBean</a:t>
            </a:r>
          </a:p>
          <a:p>
            <a:pPr lvl="1">
              <a:buFont typeface="Wingdings" panose="05000000000000000000" pitchFamily="2" charset="2"/>
              <a:buChar char="Ø"/>
            </a:pPr>
            <a:r>
              <a:rPr lang="it-IT" dirty="0" smtClean="0"/>
              <a:t>ShippingPolicyBean</a:t>
            </a:r>
            <a:endParaRPr lang="it-IT" dirty="0"/>
          </a:p>
          <a:p>
            <a:pPr lvl="1">
              <a:buFont typeface="Wingdings" panose="05000000000000000000" pitchFamily="2" charset="2"/>
              <a:buChar char="Ø"/>
            </a:pPr>
            <a:r>
              <a:rPr lang="it-IT" dirty="0" smtClean="0"/>
              <a:t>ViewBean</a:t>
            </a:r>
          </a:p>
          <a:p>
            <a:pPr lvl="1">
              <a:buFont typeface="Wingdings" panose="05000000000000000000" pitchFamily="2" charset="2"/>
              <a:buChar char="Ø"/>
            </a:pPr>
            <a:r>
              <a:rPr lang="it-IT" dirty="0" smtClean="0"/>
              <a:t>UserBean</a:t>
            </a:r>
            <a:endParaRPr lang="it-IT" dirty="0"/>
          </a:p>
          <a:p>
            <a:pPr lvl="1"/>
            <a:endParaRPr lang="it-IT" dirty="0"/>
          </a:p>
        </p:txBody>
      </p:sp>
      <p:sp>
        <p:nvSpPr>
          <p:cNvPr id="4" name="Segnaposto numero diapositiva 3">
            <a:extLst>
              <a:ext uri="{FF2B5EF4-FFF2-40B4-BE49-F238E27FC236}">
                <a16:creationId xmlns:a16="http://schemas.microsoft.com/office/drawing/2014/main" id="{D5F1111E-3B49-42AE-AA6B-6D69A6BE1CD6}"/>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6" name="Segnaposto contenuto 2">
            <a:extLst>
              <a:ext uri="{FF2B5EF4-FFF2-40B4-BE49-F238E27FC236}">
                <a16:creationId xmlns:a16="http://schemas.microsoft.com/office/drawing/2014/main" id="{FF9600C4-C522-4272-A56A-F077EF632074}"/>
              </a:ext>
            </a:extLst>
          </p:cNvPr>
          <p:cNvSpPr txBox="1">
            <a:spLocks/>
          </p:cNvSpPr>
          <p:nvPr/>
        </p:nvSpPr>
        <p:spPr>
          <a:xfrm>
            <a:off x="7295607" y="2356718"/>
            <a:ext cx="4813662" cy="3338312"/>
          </a:xfrm>
          <a:prstGeom prst="rect">
            <a:avLst/>
          </a:prstGeom>
          <a:effectLst>
            <a:outerShdw blurRad="50800" dir="14400000">
              <a:srgbClr val="000000">
                <a:alpha val="40000"/>
              </a:srgbClr>
            </a:outerShdw>
          </a:effectLst>
        </p:spPr>
        <p:txBody>
          <a:bodyPr vert="horz" lIns="91440" tIns="45720" rIns="91440" bIns="45720" numCol="2"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endParaRPr lang="it-IT" dirty="0"/>
          </a:p>
          <a:p>
            <a:pPr lvl="1">
              <a:buFont typeface="Wingdings" panose="05000000000000000000" pitchFamily="2" charset="2"/>
              <a:buChar char="Ø"/>
            </a:pPr>
            <a:endParaRPr lang="it-IT" dirty="0"/>
          </a:p>
          <a:p>
            <a:pPr lvl="1"/>
            <a:endParaRPr lang="it-IT" dirty="0"/>
          </a:p>
        </p:txBody>
      </p:sp>
      <p:sp>
        <p:nvSpPr>
          <p:cNvPr id="8" name="Rectangle 7"/>
          <p:cNvSpPr/>
          <p:nvPr/>
        </p:nvSpPr>
        <p:spPr>
          <a:xfrm>
            <a:off x="4164872" y="2344031"/>
            <a:ext cx="3489959" cy="2231380"/>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Utils</a:t>
            </a:r>
          </a:p>
          <a:p>
            <a:pPr marL="742950" lvl="1" indent="-285750">
              <a:spcBef>
                <a:spcPct val="20000"/>
              </a:spcBef>
              <a:spcAft>
                <a:spcPts val="600"/>
              </a:spcAft>
              <a:buClr>
                <a:schemeClr val="accent1"/>
              </a:buClr>
              <a:buFont typeface="Wingdings" panose="05000000000000000000" pitchFamily="2" charset="2"/>
              <a:buChar char="Ø"/>
            </a:pPr>
            <a:r>
              <a:rPr lang="it-IT" sz="1600" dirty="0"/>
              <a:t>ConnectionHandler</a:t>
            </a:r>
          </a:p>
          <a:p>
            <a:pPr marL="742950" lvl="1" indent="-285750">
              <a:spcBef>
                <a:spcPct val="20000"/>
              </a:spcBef>
              <a:spcAft>
                <a:spcPts val="600"/>
              </a:spcAft>
              <a:buClr>
                <a:schemeClr val="accent1"/>
              </a:buClr>
              <a:buFont typeface="Wingdings" panose="05000000000000000000" pitchFamily="2" charset="2"/>
              <a:buChar char="Ø"/>
            </a:pPr>
            <a:r>
              <a:rPr lang="it-IT" sz="1600" dirty="0"/>
              <a:t>GenericServlet</a:t>
            </a:r>
          </a:p>
          <a:p>
            <a:pPr marL="742950" lvl="1" indent="-285750">
              <a:spcBef>
                <a:spcPct val="20000"/>
              </a:spcBef>
              <a:spcAft>
                <a:spcPts val="600"/>
              </a:spcAft>
              <a:buClr>
                <a:schemeClr val="accent1"/>
              </a:buClr>
              <a:buFont typeface="Wingdings" panose="05000000000000000000" pitchFamily="2" charset="2"/>
              <a:buChar char="Ø"/>
            </a:pPr>
            <a:r>
              <a:rPr lang="it-IT" sz="1600" dirty="0"/>
              <a:t>Pair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QueryExecutor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@Ignore</a:t>
            </a:r>
          </a:p>
        </p:txBody>
      </p:sp>
      <p:sp>
        <p:nvSpPr>
          <p:cNvPr id="9" name="Rectangle 8"/>
          <p:cNvSpPr/>
          <p:nvPr/>
        </p:nvSpPr>
        <p:spPr>
          <a:xfrm>
            <a:off x="7731034" y="2356718"/>
            <a:ext cx="3108676" cy="2960811"/>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Controllers</a:t>
            </a:r>
          </a:p>
          <a:p>
            <a:pPr marL="742950" lvl="1" indent="-285750">
              <a:spcBef>
                <a:spcPct val="20000"/>
              </a:spcBef>
              <a:spcAft>
                <a:spcPts val="600"/>
              </a:spcAft>
              <a:buClr>
                <a:schemeClr val="accent1"/>
              </a:buClr>
              <a:buFont typeface="Wingdings" panose="05000000000000000000" pitchFamily="2" charset="2"/>
              <a:buChar char="Ø"/>
            </a:pPr>
            <a:r>
              <a:rPr lang="it-IT" sz="1600" dirty="0"/>
              <a:t>CartController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HomeController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LoginController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OrderController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SaveArticleController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SearchController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Logout</a:t>
            </a:r>
          </a:p>
        </p:txBody>
      </p:sp>
    </p:spTree>
    <p:extLst>
      <p:ext uri="{BB962C8B-B14F-4D97-AF65-F5344CB8AC3E}">
        <p14:creationId xmlns:p14="http://schemas.microsoft.com/office/powerpoint/2010/main" val="373742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7DC8F-039C-4172-8A11-12712AE5D504}"/>
              </a:ext>
            </a:extLst>
          </p:cNvPr>
          <p:cNvSpPr>
            <a:spLocks noGrp="1"/>
          </p:cNvSpPr>
          <p:nvPr>
            <p:ph type="title"/>
          </p:nvPr>
        </p:nvSpPr>
        <p:spPr/>
        <p:txBody>
          <a:bodyPr/>
          <a:lstStyle/>
          <a:p>
            <a:r>
              <a:rPr lang="it-IT" dirty="0"/>
              <a:t>Server side</a:t>
            </a:r>
            <a:br>
              <a:rPr lang="it-IT" dirty="0"/>
            </a:br>
            <a:r>
              <a:rPr lang="it-IT" dirty="0"/>
              <a:t>Componenti Model-Controller </a:t>
            </a:r>
            <a:r>
              <a:rPr lang="it-IT" dirty="0" smtClean="0"/>
              <a:t>(2/2</a:t>
            </a:r>
            <a:r>
              <a:rPr lang="it-IT" dirty="0"/>
              <a:t>)</a:t>
            </a:r>
          </a:p>
        </p:txBody>
      </p:sp>
      <p:sp>
        <p:nvSpPr>
          <p:cNvPr id="4" name="Segnaposto numero diapositiva 3">
            <a:extLst>
              <a:ext uri="{FF2B5EF4-FFF2-40B4-BE49-F238E27FC236}">
                <a16:creationId xmlns:a16="http://schemas.microsoft.com/office/drawing/2014/main" id="{FAFF59A5-58C7-456E-B7E7-ED18A593E71C}"/>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Segnaposto contenuto 2">
            <a:extLst>
              <a:ext uri="{FF2B5EF4-FFF2-40B4-BE49-F238E27FC236}">
                <a16:creationId xmlns:a16="http://schemas.microsoft.com/office/drawing/2014/main" id="{79469055-FC84-4FA9-A019-02317B9171DC}"/>
              </a:ext>
            </a:extLst>
          </p:cNvPr>
          <p:cNvSpPr txBox="1">
            <a:spLocks/>
          </p:cNvSpPr>
          <p:nvPr/>
        </p:nvSpPr>
        <p:spPr>
          <a:xfrm>
            <a:off x="732945" y="2677668"/>
            <a:ext cx="5132278" cy="3728819"/>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Data Access Objects (DAO)</a:t>
            </a:r>
          </a:p>
          <a:p>
            <a:pPr lvl="1">
              <a:buFont typeface="Wingdings" panose="05000000000000000000" pitchFamily="2" charset="2"/>
              <a:buChar char="Ø"/>
            </a:pPr>
            <a:r>
              <a:rPr lang="it-IT" dirty="0" smtClean="0"/>
              <a:t>UserDAO</a:t>
            </a:r>
          </a:p>
          <a:p>
            <a:pPr lvl="2">
              <a:buFont typeface="Wingdings" panose="05000000000000000000" pitchFamily="2" charset="2"/>
              <a:buChar char="q"/>
            </a:pPr>
            <a:r>
              <a:rPr lang="it-IT" dirty="0" smtClean="0"/>
              <a:t>checkCredentials(usrn</a:t>
            </a:r>
            <a:r>
              <a:rPr lang="it-IT" dirty="0"/>
              <a:t>, </a:t>
            </a:r>
            <a:r>
              <a:rPr lang="it-IT" dirty="0" smtClean="0"/>
              <a:t>pwd): Optional&lt;UserBean&gt;</a:t>
            </a:r>
          </a:p>
          <a:p>
            <a:pPr lvl="1">
              <a:buFont typeface="Wingdings" panose="05000000000000000000" pitchFamily="2" charset="2"/>
              <a:buChar char="Ø"/>
            </a:pPr>
            <a:r>
              <a:rPr lang="it-IT" dirty="0" smtClean="0"/>
              <a:t>ArticleDAO</a:t>
            </a:r>
          </a:p>
          <a:p>
            <a:pPr lvl="2">
              <a:buFont typeface="Wingdings" panose="05000000000000000000" pitchFamily="2" charset="2"/>
              <a:buChar char="q"/>
            </a:pPr>
            <a:r>
              <a:rPr lang="it-IT" dirty="0" smtClean="0"/>
              <a:t>findArticleById(id): Optional&lt;ArticleBean&gt;</a:t>
            </a:r>
          </a:p>
          <a:p>
            <a:pPr lvl="2">
              <a:buFont typeface="Wingdings" panose="05000000000000000000" pitchFamily="2" charset="2"/>
              <a:buChar char="q"/>
            </a:pPr>
            <a:r>
              <a:rPr lang="it-IT" dirty="0" smtClean="0"/>
              <a:t>findArticleByKeyword(keyword): List&lt;ArticleBean</a:t>
            </a:r>
            <a:r>
              <a:rPr lang="it-IT" dirty="0"/>
              <a:t>&gt;</a:t>
            </a:r>
          </a:p>
          <a:p>
            <a:pPr lvl="2">
              <a:buFont typeface="Wingdings" panose="05000000000000000000" pitchFamily="2" charset="2"/>
              <a:buChar char="q"/>
            </a:pPr>
            <a:r>
              <a:rPr lang="it-IT" dirty="0" smtClean="0"/>
              <a:t>findArticleByViews(userid): List&lt;ArticleBean</a:t>
            </a:r>
            <a:r>
              <a:rPr lang="it-IT" dirty="0"/>
              <a:t>&gt;</a:t>
            </a:r>
          </a:p>
          <a:p>
            <a:pPr lvl="2">
              <a:buFont typeface="Wingdings" panose="05000000000000000000" pitchFamily="2" charset="2"/>
              <a:buChar char="q"/>
            </a:pPr>
            <a:r>
              <a:rPr lang="it-IT" dirty="0" smtClean="0"/>
              <a:t>findLastArticles(limit): </a:t>
            </a:r>
            <a:r>
              <a:rPr lang="it-IT" dirty="0"/>
              <a:t>List&lt;ArticleBean&gt;</a:t>
            </a:r>
          </a:p>
          <a:p>
            <a:pPr lvl="2">
              <a:buFont typeface="Wingdings" panose="05000000000000000000" pitchFamily="2" charset="2"/>
              <a:buChar char="q"/>
            </a:pPr>
            <a:r>
              <a:rPr lang="it-IT" dirty="0" smtClean="0"/>
              <a:t>getArticePrice(sellerId, articleId): price</a:t>
            </a:r>
          </a:p>
          <a:p>
            <a:pPr lvl="1">
              <a:buFont typeface="Wingdings" panose="05000000000000000000" pitchFamily="2" charset="2"/>
              <a:buChar char="Ø"/>
            </a:pPr>
            <a:r>
              <a:rPr lang="it-IT" dirty="0" smtClean="0"/>
              <a:t>OrderDAO</a:t>
            </a:r>
          </a:p>
          <a:p>
            <a:pPr lvl="2">
              <a:buFont typeface="Wingdings" panose="05000000000000000000" pitchFamily="2" charset="2"/>
              <a:buChar char="q"/>
            </a:pPr>
            <a:r>
              <a:rPr lang="it-IT" dirty="0" smtClean="0"/>
              <a:t>findOrderById(orderId): Optional&lt;OrderBean&gt;</a:t>
            </a:r>
          </a:p>
          <a:p>
            <a:pPr lvl="2">
              <a:buFont typeface="Wingdings" panose="05000000000000000000" pitchFamily="2" charset="2"/>
              <a:buChar char="q"/>
            </a:pPr>
            <a:r>
              <a:rPr lang="it-IT" dirty="0" smtClean="0"/>
              <a:t>findOrders(userId): List&lt;OrderBean&gt;</a:t>
            </a:r>
          </a:p>
          <a:p>
            <a:pPr lvl="2">
              <a:buFont typeface="Wingdings" panose="05000000000000000000" pitchFamily="2" charset="2"/>
              <a:buChar char="q"/>
            </a:pPr>
            <a:r>
              <a:rPr lang="it-IT" dirty="0" smtClean="0"/>
              <a:t>createOrder(orderBean)</a:t>
            </a:r>
          </a:p>
          <a:p>
            <a:pPr lvl="2">
              <a:buFont typeface="Wingdings" panose="05000000000000000000" pitchFamily="2" charset="2"/>
              <a:buChar char="q"/>
            </a:pPr>
            <a:r>
              <a:rPr lang="it-IT" dirty="0" smtClean="0"/>
              <a:t>findArticlesByOrderId(orderId, sellerId): List&lt;ArticleBean&gt;</a:t>
            </a:r>
          </a:p>
        </p:txBody>
      </p:sp>
      <p:sp>
        <p:nvSpPr>
          <p:cNvPr id="6" name="Segnaposto contenuto 2">
            <a:extLst>
              <a:ext uri="{FF2B5EF4-FFF2-40B4-BE49-F238E27FC236}">
                <a16:creationId xmlns:a16="http://schemas.microsoft.com/office/drawing/2014/main" id="{BE9FC96A-1CE1-443C-B285-FAA6B6241536}"/>
              </a:ext>
            </a:extLst>
          </p:cNvPr>
          <p:cNvSpPr txBox="1">
            <a:spLocks/>
          </p:cNvSpPr>
          <p:nvPr/>
        </p:nvSpPr>
        <p:spPr>
          <a:xfrm>
            <a:off x="5920754" y="2889680"/>
            <a:ext cx="3707933" cy="237538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a:p>
        </p:txBody>
      </p:sp>
      <p:sp>
        <p:nvSpPr>
          <p:cNvPr id="16" name="Rectangle 15"/>
          <p:cNvSpPr/>
          <p:nvPr/>
        </p:nvSpPr>
        <p:spPr>
          <a:xfrm>
            <a:off x="5644486" y="3033371"/>
            <a:ext cx="6096000" cy="2443746"/>
          </a:xfrm>
          <a:prstGeom prst="rect">
            <a:avLst/>
          </a:prstGeom>
        </p:spPr>
        <p:txBody>
          <a:bodyPr>
            <a:spAutoFit/>
          </a:bodyPr>
          <a:lstStyle/>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getSellerFromId(id): Optional&lt;SellerBean&gt;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findSellersByArticleId(articleId): List&lt;SellerBean&gt; </a:t>
            </a:r>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SellerArticleDAO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findEntry(articleId, sellerId): Optional&lt;SelleArticleEntity&gt;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ShipmentPolicyDAO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findPolicyByQty(sellerId, qty): Optional&lt;ShippingPolicyBean&gt;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findPoliciesBySellerId(sellerId): List&lt;ShippingPolicyBean&gt;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ViewDAO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insertView(viewEntity)</a:t>
            </a:r>
            <a:endParaRPr lang="it-IT" sz="1100" dirty="0"/>
          </a:p>
        </p:txBody>
      </p:sp>
    </p:spTree>
    <p:extLst>
      <p:ext uri="{BB962C8B-B14F-4D97-AF65-F5344CB8AC3E}">
        <p14:creationId xmlns:p14="http://schemas.microsoft.com/office/powerpoint/2010/main" val="766423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FAD3DF-8367-436C-B779-79F89133C2B9}">
  <ds:schemaRefs>
    <ds:schemaRef ds:uri="http://schemas.microsoft.com/sharepoint/v3/contenttype/forms"/>
  </ds:schemaRefs>
</ds:datastoreItem>
</file>

<file path=customXml/itemProps2.xml><?xml version="1.0" encoding="utf-8"?>
<ds:datastoreItem xmlns:ds="http://schemas.openxmlformats.org/officeDocument/2006/customXml" ds:itemID="{C3A5048E-4585-4A41-9B60-63684990786A}">
  <ds:schemaRefs>
    <ds:schemaRef ds:uri="http://purl.org/dc/terms/"/>
    <ds:schemaRef ds:uri="http://schemas.microsoft.com/office/2006/documentManagement/types"/>
    <ds:schemaRef ds:uri="7faec442-65fb-4342-af88-d7bf081dd003"/>
    <ds:schemaRef ds:uri="a39ed30e-e404-40bb-8308-aa03e085f91e"/>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8A32B3B-8FD5-487D-8647-E146B21A9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298</TotalTime>
  <Words>1343</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Century Gothic</vt:lpstr>
      <vt:lpstr>Courier New</vt:lpstr>
      <vt:lpstr>Wingdings</vt:lpstr>
      <vt:lpstr>Wingdings 2</vt:lpstr>
      <vt:lpstr>Quotable</vt:lpstr>
      <vt:lpstr>Tecnologie Informatiche  per il Web - RIA</vt:lpstr>
      <vt:lpstr>The project in a nutshell</vt:lpstr>
      <vt:lpstr>Analisi requisiti per DB</vt:lpstr>
      <vt:lpstr>E/R Diagram</vt:lpstr>
      <vt:lpstr>Modello relazionale</vt:lpstr>
      <vt:lpstr>PowerPoint Presentation</vt:lpstr>
      <vt:lpstr>Analisi requisti applicazione</vt:lpstr>
      <vt:lpstr>Server side Componenti Model-Controller (1/2)</vt:lpstr>
      <vt:lpstr>Server side Componenti Model-Controller (2/2)</vt:lpstr>
      <vt:lpstr>Server side Componenti Views</vt:lpstr>
      <vt:lpstr>Componenti Client side</vt:lpstr>
      <vt:lpstr>Sequence Diagrams</vt:lpstr>
      <vt:lpstr>Login</vt:lpstr>
      <vt:lpstr>Logout</vt:lpstr>
      <vt:lpstr>Home</vt:lpstr>
      <vt:lpstr>Search</vt:lpstr>
      <vt:lpstr>Save Article</vt:lpstr>
      <vt:lpstr>Cart</vt:lpstr>
      <vt:lpstr>Get  orders</vt:lpstr>
      <vt:lpstr>Create  order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Marini Gabriel Raul</dc:creator>
  <cp:lastModifiedBy>Gabriel Raul Marini</cp:lastModifiedBy>
  <cp:revision>32</cp:revision>
  <dcterms:created xsi:type="dcterms:W3CDTF">2021-06-17T14:42:17Z</dcterms:created>
  <dcterms:modified xsi:type="dcterms:W3CDTF">2021-07-20T09:56:11Z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