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7" r:id="rId7"/>
    <p:sldId id="258" r:id="rId8"/>
    <p:sldId id="259" r:id="rId9"/>
    <p:sldId id="260" r:id="rId10"/>
    <p:sldId id="261" r:id="rId11"/>
    <p:sldId id="262" r:id="rId12"/>
    <p:sldId id="263" r:id="rId13"/>
    <p:sldId id="264" r:id="rId14"/>
    <p:sldId id="265" r:id="rId15"/>
    <p:sldId id="266"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670" y="1166949"/>
            <a:ext cx="10572000" cy="1920838"/>
          </a:xfrm>
        </p:spPr>
        <p:txBody>
          <a:bodyPr/>
          <a:lstStyle/>
          <a:p>
            <a:r>
              <a:rPr lang="it-IT" dirty="0"/>
              <a:t>Tecnologie Informatiche </a:t>
            </a:r>
            <a:br>
              <a:rPr lang="it-IT" dirty="0"/>
            </a:br>
            <a:r>
              <a:rPr lang="it-IT" dirty="0"/>
              <a:t>per il Web</a:t>
            </a:r>
            <a:endParaRPr lang="en-US" dirty="0"/>
          </a:p>
        </p:txBody>
      </p:sp>
      <p:sp>
        <p:nvSpPr>
          <p:cNvPr id="3" name="Subtitle 2"/>
          <p:cNvSpPr>
            <a:spLocks noGrp="1"/>
          </p:cNvSpPr>
          <p:nvPr>
            <p:ph type="subTitle" idx="1"/>
          </p:nvPr>
        </p:nvSpPr>
        <p:spPr>
          <a:xfrm>
            <a:off x="810001" y="5280846"/>
            <a:ext cx="10572000" cy="910947"/>
          </a:xfrm>
        </p:spPr>
        <p:txBody>
          <a:bodyPr>
            <a:normAutofit fontScale="85000" lnSpcReduction="20000"/>
          </a:bodyPr>
          <a:lstStyle/>
          <a:p>
            <a:r>
              <a:rPr lang="en-US" dirty="0" smtClean="0"/>
              <a:t>Prof. </a:t>
            </a:r>
            <a:r>
              <a:rPr lang="en-US" dirty="0" err="1" smtClean="0"/>
              <a:t>Piero</a:t>
            </a:r>
            <a:r>
              <a:rPr lang="en-US" dirty="0" smtClean="0"/>
              <a:t> </a:t>
            </a:r>
            <a:r>
              <a:rPr lang="en-US" dirty="0" err="1" smtClean="0"/>
              <a:t>Fraternali</a:t>
            </a:r>
            <a:endParaRPr lang="en-US" dirty="0" smtClean="0"/>
          </a:p>
          <a:p>
            <a:r>
              <a:rPr lang="en-US" dirty="0" err="1" smtClean="0"/>
              <a:t>Progetto</a:t>
            </a:r>
            <a:r>
              <a:rPr lang="en-US" dirty="0" smtClean="0"/>
              <a:t> </a:t>
            </a:r>
            <a:r>
              <a:rPr lang="en-US" dirty="0" err="1" smtClean="0"/>
              <a:t>Traccia</a:t>
            </a:r>
            <a:r>
              <a:rPr lang="en-US" dirty="0" smtClean="0"/>
              <a:t> 5 </a:t>
            </a:r>
            <a:r>
              <a:rPr lang="it-IT" dirty="0" smtClean="0"/>
              <a:t>- </a:t>
            </a:r>
            <a:r>
              <a:rPr lang="it-IT" dirty="0"/>
              <a:t>A.A. </a:t>
            </a:r>
            <a:r>
              <a:rPr lang="it-IT" dirty="0" smtClean="0"/>
              <a:t>2020/2021</a:t>
            </a:r>
          </a:p>
          <a:p>
            <a:r>
              <a:rPr lang="it-IT" dirty="0" smtClean="0"/>
              <a:t>Gabriel Raul Marini, Federico Morreale</a:t>
            </a:r>
            <a:endParaRPr lang="en-US" dirty="0"/>
          </a:p>
        </p:txBody>
      </p:sp>
    </p:spTree>
    <p:extLst>
      <p:ext uri="{BB962C8B-B14F-4D97-AF65-F5344CB8AC3E}">
        <p14:creationId xmlns:p14="http://schemas.microsoft.com/office/powerpoint/2010/main" val="4929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a:t>Componenti </a:t>
            </a:r>
            <a:r>
              <a:rPr lang="it-IT" err="1"/>
              <a:t>Views</a:t>
            </a:r>
            <a:endParaRPr lang="it-IT"/>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60120" y="2279377"/>
            <a:ext cx="4604803" cy="4127110"/>
          </a:xfrm>
        </p:spPr>
        <p:txBody>
          <a:bodyPr anchor="t">
            <a:normAutofit/>
          </a:bodyPr>
          <a:lstStyle/>
          <a:p>
            <a:r>
              <a:rPr lang="it-IT" b="1" dirty="0"/>
              <a:t>HTML</a:t>
            </a:r>
          </a:p>
          <a:p>
            <a:pPr lvl="1">
              <a:buFont typeface="Wingdings" panose="05000000000000000000" pitchFamily="2" charset="2"/>
              <a:buChar char="Ø"/>
            </a:pPr>
            <a:r>
              <a:rPr lang="it-IT" dirty="0" smtClean="0"/>
              <a:t>login.html</a:t>
            </a:r>
          </a:p>
          <a:p>
            <a:pPr lvl="1">
              <a:buFont typeface="Wingdings" panose="05000000000000000000" pitchFamily="2" charset="2"/>
              <a:buChar char="Ø"/>
            </a:pPr>
            <a:r>
              <a:rPr lang="it-IT" dirty="0" smtClean="0"/>
              <a:t>home.html</a:t>
            </a:r>
          </a:p>
          <a:p>
            <a:pPr lvl="1">
              <a:buFont typeface="Wingdings" panose="05000000000000000000" pitchFamily="2" charset="2"/>
              <a:buChar char="Ø"/>
            </a:pPr>
            <a:r>
              <a:rPr lang="it-IT" dirty="0"/>
              <a:t>c</a:t>
            </a:r>
            <a:r>
              <a:rPr lang="it-IT" dirty="0" smtClean="0"/>
              <a:t>art.html</a:t>
            </a:r>
          </a:p>
          <a:p>
            <a:pPr lvl="1">
              <a:buFont typeface="Wingdings" panose="05000000000000000000" pitchFamily="2" charset="2"/>
              <a:buChar char="Ø"/>
            </a:pPr>
            <a:r>
              <a:rPr lang="it-IT" dirty="0" smtClean="0"/>
              <a:t>results.html</a:t>
            </a:r>
          </a:p>
          <a:p>
            <a:pPr lvl="1">
              <a:buFont typeface="Wingdings" panose="05000000000000000000" pitchFamily="2" charset="2"/>
              <a:buChar char="Ø"/>
            </a:pPr>
            <a:r>
              <a:rPr lang="it-IT" dirty="0" smtClean="0"/>
              <a:t>orders.html</a:t>
            </a:r>
          </a:p>
          <a:p>
            <a:pPr>
              <a:buFont typeface="Courier New" panose="02070309020205020404" pitchFamily="49" charset="0"/>
              <a:buChar char="o"/>
            </a:pPr>
            <a:r>
              <a:rPr lang="it-IT" b="1" dirty="0"/>
              <a:t>Fragments</a:t>
            </a:r>
          </a:p>
          <a:p>
            <a:pPr lvl="1">
              <a:buFont typeface="Wingdings" panose="05000000000000000000" pitchFamily="2" charset="2"/>
              <a:buChar char="Ø"/>
            </a:pPr>
            <a:r>
              <a:rPr lang="it-IT" dirty="0"/>
              <a:t>navbar.html</a:t>
            </a:r>
          </a:p>
          <a:p>
            <a:pPr lvl="1">
              <a:buFont typeface="Wingdings" panose="05000000000000000000" pitchFamily="2" charset="2"/>
              <a:buChar char="Ø"/>
            </a:pPr>
            <a:r>
              <a:rPr lang="it-IT" dirty="0"/>
              <a:t>article_details.html</a:t>
            </a:r>
          </a:p>
          <a:p>
            <a:pPr lvl="1">
              <a:buFont typeface="Wingdings" panose="05000000000000000000" pitchFamily="2" charset="2"/>
              <a:buChar char="Ø"/>
            </a:pPr>
            <a:r>
              <a:rPr lang="it-IT" dirty="0"/>
              <a:t>search_bar.html</a:t>
            </a:r>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smtClean="0"/>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5" name="Segnaposto contenuto 2">
            <a:extLst>
              <a:ext uri="{FF2B5EF4-FFF2-40B4-BE49-F238E27FC236}">
                <a16:creationId xmlns:a16="http://schemas.microsoft.com/office/drawing/2014/main" id="{02FC0920-AB30-4A59-AAED-768D77C433E3}"/>
              </a:ext>
            </a:extLst>
          </p:cNvPr>
          <p:cNvSpPr txBox="1">
            <a:spLocks/>
          </p:cNvSpPr>
          <p:nvPr/>
        </p:nvSpPr>
        <p:spPr>
          <a:xfrm>
            <a:off x="6498771" y="2279377"/>
            <a:ext cx="4179560" cy="3951606"/>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CSS</a:t>
            </a:r>
          </a:p>
          <a:p>
            <a:pPr lvl="1">
              <a:buFont typeface="Wingdings" panose="05000000000000000000" pitchFamily="2" charset="2"/>
              <a:buChar char="Ø"/>
            </a:pPr>
            <a:r>
              <a:rPr lang="it-IT" dirty="0" smtClean="0"/>
              <a:t>global.css</a:t>
            </a:r>
          </a:p>
          <a:p>
            <a:pPr lvl="1">
              <a:buFont typeface="Wingdings" panose="05000000000000000000" pitchFamily="2" charset="2"/>
              <a:buChar char="Ø"/>
            </a:pPr>
            <a:r>
              <a:rPr lang="it-IT" dirty="0" smtClean="0"/>
              <a:t>home.css</a:t>
            </a:r>
          </a:p>
          <a:p>
            <a:pPr lvl="1">
              <a:buFont typeface="Wingdings" panose="05000000000000000000" pitchFamily="2" charset="2"/>
              <a:buChar char="Ø"/>
            </a:pPr>
            <a:r>
              <a:rPr lang="it-IT" dirty="0" smtClean="0"/>
              <a:t>login.css</a:t>
            </a:r>
          </a:p>
          <a:p>
            <a:pPr lvl="1">
              <a:buFont typeface="Wingdings" panose="05000000000000000000" pitchFamily="2" charset="2"/>
              <a:buChar char="Ø"/>
            </a:pPr>
            <a:r>
              <a:rPr lang="it-IT" dirty="0" smtClean="0"/>
              <a:t>search-bar.css</a:t>
            </a:r>
          </a:p>
          <a:p>
            <a:pPr lvl="1">
              <a:buFont typeface="Wingdings" panose="05000000000000000000" pitchFamily="2" charset="2"/>
              <a:buChar char="Ø"/>
            </a:pPr>
            <a:r>
              <a:rPr lang="it-IT" dirty="0" smtClean="0"/>
              <a:t>navbar.css</a:t>
            </a:r>
          </a:p>
          <a:p>
            <a:pPr lvl="1">
              <a:buFont typeface="Wingdings" panose="05000000000000000000" pitchFamily="2" charset="2"/>
              <a:buChar char="Ø"/>
            </a:pPr>
            <a:r>
              <a:rPr lang="it-IT" dirty="0" smtClean="0"/>
              <a:t>orders.css</a:t>
            </a:r>
          </a:p>
          <a:p>
            <a:pPr lvl="1">
              <a:buFont typeface="Wingdings" panose="05000000000000000000" pitchFamily="2" charset="2"/>
              <a:buChar char="Ø"/>
            </a:pPr>
            <a:r>
              <a:rPr lang="it-IT" dirty="0" smtClean="0"/>
              <a:t>article-details.css</a:t>
            </a:r>
          </a:p>
        </p:txBody>
      </p:sp>
    </p:spTree>
    <p:extLst>
      <p:ext uri="{BB962C8B-B14F-4D97-AF65-F5344CB8AC3E}">
        <p14:creationId xmlns:p14="http://schemas.microsoft.com/office/powerpoint/2010/main" val="196222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13C413-FB6E-489C-9C48-1A30E24B23FB}"/>
              </a:ext>
            </a:extLst>
          </p:cNvPr>
          <p:cNvSpPr>
            <a:spLocks noGrp="1"/>
          </p:cNvSpPr>
          <p:nvPr>
            <p:ph type="title"/>
          </p:nvPr>
        </p:nvSpPr>
        <p:spPr/>
        <p:txBody>
          <a:bodyPr/>
          <a:lstStyle/>
          <a:p>
            <a:r>
              <a:rPr lang="it-IT" dirty="0" smtClean="0"/>
              <a:t>Sequence Diagrams</a:t>
            </a:r>
            <a:endParaRPr lang="it-IT" dirty="0"/>
          </a:p>
        </p:txBody>
      </p:sp>
      <p:sp>
        <p:nvSpPr>
          <p:cNvPr id="3" name="Segnaposto contenuto 2">
            <a:extLst>
              <a:ext uri="{FF2B5EF4-FFF2-40B4-BE49-F238E27FC236}">
                <a16:creationId xmlns:a16="http://schemas.microsoft.com/office/drawing/2014/main" id="{55785B7F-9E12-4C7C-91AE-A6F833B22573}"/>
              </a:ext>
            </a:extLst>
          </p:cNvPr>
          <p:cNvSpPr>
            <a:spLocks noGrp="1"/>
          </p:cNvSpPr>
          <p:nvPr>
            <p:ph idx="1"/>
          </p:nvPr>
        </p:nvSpPr>
        <p:spPr>
          <a:xfrm>
            <a:off x="930251" y="2462257"/>
            <a:ext cx="10192772" cy="3636511"/>
          </a:xfrm>
        </p:spPr>
        <p:txBody>
          <a:bodyPr anchor="t">
            <a:normAutofit/>
          </a:bodyPr>
          <a:lstStyle/>
          <a:p>
            <a:pPr lvl="1">
              <a:buFont typeface="Wingdings" panose="05000000000000000000" pitchFamily="2" charset="2"/>
              <a:buChar char="Ø"/>
            </a:pPr>
            <a:r>
              <a:rPr lang="it-IT" dirty="0" smtClean="0"/>
              <a:t>I sequence diagram che seguono dettagliano il flusso applicativo degli eventi core della web application.</a:t>
            </a:r>
          </a:p>
          <a:p>
            <a:pPr lvl="1">
              <a:buFont typeface="Wingdings" panose="05000000000000000000" pitchFamily="2" charset="2"/>
              <a:buChar char="Ø"/>
            </a:pPr>
            <a:r>
              <a:rPr lang="it-IT" dirty="0" smtClean="0"/>
              <a:t>Alcuni dettagli implementativi sono stati omessi in modo da fornire una visione consistente del flusso senza incorrere in descrizioni ripetitive o di poco interesse per lo scopo della presentazione.</a:t>
            </a:r>
          </a:p>
          <a:p>
            <a:pPr lvl="1">
              <a:buFont typeface="Wingdings" panose="05000000000000000000" pitchFamily="2" charset="2"/>
              <a:buChar char="Ø"/>
            </a:pPr>
            <a:endParaRPr lang="it-IT" dirty="0"/>
          </a:p>
        </p:txBody>
      </p:sp>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364537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1727250" cy="969963"/>
          </a:xfrm>
        </p:spPr>
        <p:txBody>
          <a:bodyPr/>
          <a:lstStyle/>
          <a:p>
            <a:r>
              <a:rPr lang="it-IT" dirty="0" smtClean="0"/>
              <a:t>Login</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11" y="264781"/>
            <a:ext cx="8373360" cy="6229903"/>
          </a:xfrm>
          <a:prstGeom prst="rect">
            <a:avLst/>
          </a:prstGeom>
        </p:spPr>
      </p:pic>
    </p:spTree>
    <p:extLst>
      <p:ext uri="{BB962C8B-B14F-4D97-AF65-F5344CB8AC3E}">
        <p14:creationId xmlns:p14="http://schemas.microsoft.com/office/powerpoint/2010/main" val="101515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Logout</a:t>
            </a:r>
            <a:endParaRPr lang="it-IT"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91" y="565307"/>
            <a:ext cx="8373360" cy="4100496"/>
          </a:xfrm>
          <a:prstGeom prst="rect">
            <a:avLst/>
          </a:prstGeom>
        </p:spPr>
      </p:pic>
    </p:spTree>
    <p:extLst>
      <p:ext uri="{BB962C8B-B14F-4D97-AF65-F5344CB8AC3E}">
        <p14:creationId xmlns:p14="http://schemas.microsoft.com/office/powerpoint/2010/main" val="49199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Home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89" y="413940"/>
            <a:ext cx="8969517" cy="6043184"/>
          </a:xfrm>
          <a:prstGeom prst="rect">
            <a:avLst/>
          </a:prstGeom>
        </p:spPr>
      </p:pic>
    </p:spTree>
    <p:extLst>
      <p:ext uri="{BB962C8B-B14F-4D97-AF65-F5344CB8AC3E}">
        <p14:creationId xmlns:p14="http://schemas.microsoft.com/office/powerpoint/2010/main" val="157914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797138"/>
          </a:xfrm>
        </p:spPr>
        <p:txBody>
          <a:bodyPr/>
          <a:lstStyle/>
          <a:p>
            <a:r>
              <a:rPr lang="it-IT" dirty="0" smtClean="0"/>
              <a:t>Search</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577" y="150074"/>
            <a:ext cx="8288383" cy="6522709"/>
          </a:xfrm>
          <a:prstGeom prst="rect">
            <a:avLst/>
          </a:prstGeom>
        </p:spPr>
      </p:pic>
    </p:spTree>
    <p:extLst>
      <p:ext uri="{BB962C8B-B14F-4D97-AF65-F5344CB8AC3E}">
        <p14:creationId xmlns:p14="http://schemas.microsoft.com/office/powerpoint/2010/main" val="396975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0446" y="264781"/>
            <a:ext cx="2076994" cy="1328888"/>
          </a:xfrm>
        </p:spPr>
        <p:txBody>
          <a:bodyPr/>
          <a:lstStyle/>
          <a:p>
            <a:r>
              <a:rPr lang="it-IT" dirty="0" smtClean="0"/>
              <a:t>Save</a:t>
            </a:r>
            <a:br>
              <a:rPr lang="it-IT" dirty="0" smtClean="0"/>
            </a:br>
            <a:r>
              <a:rPr lang="it-IT" dirty="0" smtClean="0"/>
              <a:t>Article</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251" y="153746"/>
            <a:ext cx="7602584" cy="6513017"/>
          </a:xfrm>
          <a:prstGeom prst="rect">
            <a:avLst/>
          </a:prstGeom>
        </p:spPr>
      </p:pic>
    </p:spTree>
    <p:extLst>
      <p:ext uri="{BB962C8B-B14F-4D97-AF65-F5344CB8AC3E}">
        <p14:creationId xmlns:p14="http://schemas.microsoft.com/office/powerpoint/2010/main" val="371746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06978" y="287382"/>
            <a:ext cx="2076994" cy="705395"/>
          </a:xfrm>
        </p:spPr>
        <p:txBody>
          <a:bodyPr/>
          <a:lstStyle/>
          <a:p>
            <a:r>
              <a:rPr lang="it-IT" dirty="0" smtClean="0"/>
              <a:t>Cart</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739" y="287382"/>
            <a:ext cx="7264081" cy="6345366"/>
          </a:xfrm>
          <a:prstGeom prst="rect">
            <a:avLst/>
          </a:prstGeom>
        </p:spPr>
      </p:pic>
    </p:spTree>
    <p:extLst>
      <p:ext uri="{BB962C8B-B14F-4D97-AF65-F5344CB8AC3E}">
        <p14:creationId xmlns:p14="http://schemas.microsoft.com/office/powerpoint/2010/main" val="359073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359228" y="888274"/>
            <a:ext cx="2704011" cy="705395"/>
          </a:xfrm>
        </p:spPr>
        <p:txBody>
          <a:bodyPr/>
          <a:lstStyle/>
          <a:p>
            <a:r>
              <a:rPr lang="it-IT" dirty="0" smtClean="0"/>
              <a:t>Get </a:t>
            </a:r>
            <a:br>
              <a:rPr lang="it-IT" dirty="0" smtClean="0"/>
            </a:br>
            <a:r>
              <a:rPr lang="it-IT" dirty="0" smtClean="0"/>
              <a:t>orders</a:t>
            </a:r>
            <a:endParaRPr lang="it-I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404" y="256614"/>
            <a:ext cx="8596105" cy="6149873"/>
          </a:xfrm>
          <a:prstGeom prst="rect">
            <a:avLst/>
          </a:prstGeom>
        </p:spPr>
      </p:pic>
    </p:spTree>
    <p:extLst>
      <p:ext uri="{BB962C8B-B14F-4D97-AF65-F5344CB8AC3E}">
        <p14:creationId xmlns:p14="http://schemas.microsoft.com/office/powerpoint/2010/main" val="305789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DC9C904-F50B-4D89-8B66-A757CCA54B61}"/>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2" name="Titolo 1">
            <a:extLst>
              <a:ext uri="{FF2B5EF4-FFF2-40B4-BE49-F238E27FC236}">
                <a16:creationId xmlns:a16="http://schemas.microsoft.com/office/drawing/2014/main" id="{DC13C413-FB6E-489C-9C48-1A30E24B23FB}"/>
              </a:ext>
            </a:extLst>
          </p:cNvPr>
          <p:cNvSpPr>
            <a:spLocks noGrp="1"/>
          </p:cNvSpPr>
          <p:nvPr>
            <p:ph type="title" idx="4294967295"/>
          </p:nvPr>
        </p:nvSpPr>
        <p:spPr>
          <a:xfrm>
            <a:off x="287383" y="365761"/>
            <a:ext cx="2018211" cy="1260566"/>
          </a:xfrm>
        </p:spPr>
        <p:txBody>
          <a:bodyPr/>
          <a:lstStyle/>
          <a:p>
            <a:r>
              <a:rPr lang="it-IT" dirty="0" smtClean="0"/>
              <a:t>Create </a:t>
            </a:r>
            <a:br>
              <a:rPr lang="it-IT" dirty="0" smtClean="0"/>
            </a:br>
            <a:r>
              <a:rPr lang="it-IT" dirty="0" smtClean="0"/>
              <a:t>order</a:t>
            </a:r>
            <a:endParaRPr lang="it-I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138" y="295289"/>
            <a:ext cx="8044951" cy="6249203"/>
          </a:xfrm>
          <a:prstGeom prst="rect">
            <a:avLst/>
          </a:prstGeom>
        </p:spPr>
      </p:pic>
    </p:spTree>
    <p:extLst>
      <p:ext uri="{BB962C8B-B14F-4D97-AF65-F5344CB8AC3E}">
        <p14:creationId xmlns:p14="http://schemas.microsoft.com/office/powerpoint/2010/main" val="320526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in </a:t>
            </a:r>
            <a:r>
              <a:rPr lang="en-US" dirty="0"/>
              <a:t>a </a:t>
            </a:r>
            <a:r>
              <a:rPr lang="en-US" dirty="0" smtClean="0"/>
              <a:t>nutshell</a:t>
            </a:r>
            <a:endParaRPr lang="en-US" dirty="0"/>
          </a:p>
        </p:txBody>
      </p:sp>
      <p:sp>
        <p:nvSpPr>
          <p:cNvPr id="3" name="Content Placeholder 2"/>
          <p:cNvSpPr>
            <a:spLocks noGrp="1"/>
          </p:cNvSpPr>
          <p:nvPr>
            <p:ph idx="1"/>
          </p:nvPr>
        </p:nvSpPr>
        <p:spPr/>
        <p:txBody>
          <a:bodyPr/>
          <a:lstStyle/>
          <a:p>
            <a:pPr algn="just"/>
            <a:r>
              <a:rPr lang="en-US" dirty="0" smtClean="0"/>
              <a:t>Il </a:t>
            </a:r>
            <a:r>
              <a:rPr lang="en-US" dirty="0" err="1" smtClean="0"/>
              <a:t>progetto</a:t>
            </a:r>
            <a:r>
              <a:rPr lang="en-US" dirty="0" smtClean="0"/>
              <a:t> </a:t>
            </a:r>
            <a:r>
              <a:rPr lang="en-US" dirty="0" err="1" smtClean="0"/>
              <a:t>consiste</a:t>
            </a:r>
            <a:r>
              <a:rPr lang="en-US" dirty="0" smtClean="0"/>
              <a:t> </a:t>
            </a:r>
            <a:r>
              <a:rPr lang="en-US" dirty="0" err="1" smtClean="0"/>
              <a:t>nella</a:t>
            </a:r>
            <a:r>
              <a:rPr lang="en-US" dirty="0" smtClean="0"/>
              <a:t> </a:t>
            </a:r>
            <a:r>
              <a:rPr lang="en-US" dirty="0" err="1" smtClean="0"/>
              <a:t>realizzazione</a:t>
            </a:r>
            <a:r>
              <a:rPr lang="en-US" dirty="0" smtClean="0"/>
              <a:t> di un </a:t>
            </a:r>
            <a:r>
              <a:rPr lang="en-US" dirty="0" err="1" smtClean="0"/>
              <a:t>portale</a:t>
            </a:r>
            <a:r>
              <a:rPr lang="en-US" dirty="0" smtClean="0"/>
              <a:t> di e-commerce simile </a:t>
            </a:r>
            <a:r>
              <a:rPr lang="en-US" dirty="0" err="1" smtClean="0"/>
              <a:t>alla</a:t>
            </a:r>
            <a:r>
              <a:rPr lang="en-US" dirty="0" smtClean="0"/>
              <a:t> </a:t>
            </a:r>
            <a:r>
              <a:rPr lang="en-US" dirty="0" err="1" smtClean="0"/>
              <a:t>soluzione</a:t>
            </a:r>
            <a:r>
              <a:rPr lang="en-US" dirty="0" smtClean="0"/>
              <a:t> </a:t>
            </a:r>
            <a:r>
              <a:rPr lang="en-US" dirty="0" err="1" smtClean="0"/>
              <a:t>commerciale</a:t>
            </a:r>
            <a:r>
              <a:rPr lang="en-US" dirty="0" smtClean="0"/>
              <a:t> </a:t>
            </a:r>
            <a:r>
              <a:rPr lang="en-US" dirty="0" err="1" smtClean="0"/>
              <a:t>offerta</a:t>
            </a:r>
            <a:r>
              <a:rPr lang="en-US" dirty="0" smtClean="0"/>
              <a:t> da </a:t>
            </a:r>
            <a:r>
              <a:rPr lang="en-US" dirty="0" err="1" smtClean="0"/>
              <a:t>AliExpress</a:t>
            </a:r>
            <a:r>
              <a:rPr lang="en-US" dirty="0" smtClean="0"/>
              <a:t>.</a:t>
            </a:r>
          </a:p>
          <a:p>
            <a:pPr algn="just"/>
            <a:r>
              <a:rPr lang="en-US" dirty="0" err="1" smtClean="0"/>
              <a:t>Gli</a:t>
            </a:r>
            <a:r>
              <a:rPr lang="en-US" dirty="0" smtClean="0"/>
              <a:t> </a:t>
            </a:r>
            <a:r>
              <a:rPr lang="en-US" dirty="0" err="1" smtClean="0"/>
              <a:t>articoli</a:t>
            </a:r>
            <a:r>
              <a:rPr lang="en-US" dirty="0" smtClean="0"/>
              <a:t> </a:t>
            </a:r>
            <a:r>
              <a:rPr lang="en-US" dirty="0" err="1" smtClean="0"/>
              <a:t>presenti</a:t>
            </a:r>
            <a:r>
              <a:rPr lang="en-US" dirty="0" smtClean="0"/>
              <a:t> </a:t>
            </a:r>
            <a:r>
              <a:rPr lang="en-US" dirty="0" err="1" smtClean="0"/>
              <a:t>sulla</a:t>
            </a:r>
            <a:r>
              <a:rPr lang="en-US" dirty="0" smtClean="0"/>
              <a:t> </a:t>
            </a:r>
            <a:r>
              <a:rPr lang="en-US" dirty="0" err="1" smtClean="0"/>
              <a:t>piattaforma</a:t>
            </a:r>
            <a:r>
              <a:rPr lang="en-US" dirty="0" smtClean="0"/>
              <a:t> </a:t>
            </a:r>
            <a:r>
              <a:rPr lang="en-US" dirty="0" err="1" smtClean="0"/>
              <a:t>sono</a:t>
            </a:r>
            <a:r>
              <a:rPr lang="en-US" dirty="0" smtClean="0"/>
              <a:t> </a:t>
            </a:r>
            <a:r>
              <a:rPr lang="en-US" dirty="0" err="1" smtClean="0"/>
              <a:t>offerti</a:t>
            </a:r>
            <a:r>
              <a:rPr lang="en-US" dirty="0" smtClean="0"/>
              <a:t> da </a:t>
            </a:r>
            <a:r>
              <a:rPr lang="en-US" dirty="0" err="1" smtClean="0"/>
              <a:t>uno</a:t>
            </a:r>
            <a:r>
              <a:rPr lang="en-US" dirty="0" smtClean="0"/>
              <a:t> o </a:t>
            </a:r>
            <a:r>
              <a:rPr lang="en-US" dirty="0" err="1" smtClean="0"/>
              <a:t>più</a:t>
            </a:r>
            <a:r>
              <a:rPr lang="en-US" dirty="0" smtClean="0"/>
              <a:t> </a:t>
            </a:r>
            <a:r>
              <a:rPr lang="en-US" dirty="0" err="1" smtClean="0"/>
              <a:t>fornitori</a:t>
            </a:r>
            <a:r>
              <a:rPr lang="en-US" dirty="0" smtClean="0"/>
              <a:t> </a:t>
            </a:r>
            <a:r>
              <a:rPr lang="en-US" dirty="0" err="1" smtClean="0"/>
              <a:t>caratterizzati</a:t>
            </a:r>
            <a:r>
              <a:rPr lang="en-US" dirty="0" smtClean="0"/>
              <a:t> da diverse </a:t>
            </a:r>
            <a:r>
              <a:rPr lang="en-US" dirty="0" err="1" smtClean="0"/>
              <a:t>politiche</a:t>
            </a:r>
            <a:r>
              <a:rPr lang="en-US" dirty="0" smtClean="0"/>
              <a:t> di </a:t>
            </a:r>
            <a:r>
              <a:rPr lang="en-US" dirty="0" err="1" smtClean="0"/>
              <a:t>spedizione</a:t>
            </a:r>
            <a:r>
              <a:rPr lang="en-US" dirty="0" smtClean="0"/>
              <a:t> e a cui è </a:t>
            </a:r>
            <a:r>
              <a:rPr lang="en-US" dirty="0" err="1" smtClean="0"/>
              <a:t>assegnata</a:t>
            </a:r>
            <a:r>
              <a:rPr lang="en-US" dirty="0" smtClean="0"/>
              <a:t> </a:t>
            </a:r>
            <a:r>
              <a:rPr lang="en-US" dirty="0" err="1" smtClean="0"/>
              <a:t>una</a:t>
            </a:r>
            <a:r>
              <a:rPr lang="en-US" dirty="0" smtClean="0"/>
              <a:t> </a:t>
            </a:r>
            <a:r>
              <a:rPr lang="en-US" dirty="0" err="1" smtClean="0"/>
              <a:t>valutazione</a:t>
            </a:r>
            <a:r>
              <a:rPr lang="en-US" dirty="0" smtClean="0"/>
              <a:t> </a:t>
            </a:r>
            <a:r>
              <a:rPr lang="en-US" dirty="0" err="1" smtClean="0"/>
              <a:t>sulla</a:t>
            </a:r>
            <a:r>
              <a:rPr lang="en-US" dirty="0" smtClean="0"/>
              <a:t> base </a:t>
            </a:r>
            <a:r>
              <a:rPr lang="en-US" dirty="0" err="1" smtClean="0"/>
              <a:t>dei</a:t>
            </a:r>
            <a:r>
              <a:rPr lang="en-US" dirty="0" smtClean="0"/>
              <a:t> feedback </a:t>
            </a:r>
            <a:r>
              <a:rPr lang="en-US" dirty="0" err="1" smtClean="0"/>
              <a:t>forniti</a:t>
            </a:r>
            <a:r>
              <a:rPr lang="en-US" dirty="0" smtClean="0"/>
              <a:t> </a:t>
            </a:r>
            <a:r>
              <a:rPr lang="en-US" dirty="0" err="1" smtClean="0"/>
              <a:t>dagli</a:t>
            </a:r>
            <a:r>
              <a:rPr lang="en-US" dirty="0" smtClean="0"/>
              <a:t> </a:t>
            </a:r>
            <a:r>
              <a:rPr lang="en-US" dirty="0" err="1" smtClean="0"/>
              <a:t>utenti</a:t>
            </a:r>
            <a:r>
              <a:rPr lang="en-US" dirty="0" smtClean="0"/>
              <a:t>.</a:t>
            </a:r>
            <a:endParaRPr lang="en-US" dirty="0"/>
          </a:p>
          <a:p>
            <a:pPr algn="just"/>
            <a:r>
              <a:rPr lang="en-US" dirty="0" err="1" smtClean="0"/>
              <a:t>Ogni</a:t>
            </a:r>
            <a:r>
              <a:rPr lang="en-US" dirty="0" smtClean="0"/>
              <a:t> </a:t>
            </a:r>
            <a:r>
              <a:rPr lang="en-US" dirty="0" err="1" smtClean="0"/>
              <a:t>utente</a:t>
            </a:r>
            <a:r>
              <a:rPr lang="en-US" dirty="0" smtClean="0"/>
              <a:t> </a:t>
            </a:r>
            <a:r>
              <a:rPr lang="en-US" dirty="0" err="1" smtClean="0"/>
              <a:t>deve</a:t>
            </a:r>
            <a:r>
              <a:rPr lang="en-US" dirty="0" smtClean="0"/>
              <a:t> </a:t>
            </a:r>
            <a:r>
              <a:rPr lang="en-US" dirty="0" err="1" smtClean="0"/>
              <a:t>essere</a:t>
            </a:r>
            <a:r>
              <a:rPr lang="en-US" dirty="0" smtClean="0"/>
              <a:t> in </a:t>
            </a:r>
            <a:r>
              <a:rPr lang="en-US" dirty="0" err="1" smtClean="0"/>
              <a:t>grado</a:t>
            </a:r>
            <a:r>
              <a:rPr lang="en-US" dirty="0" smtClean="0"/>
              <a:t> di </a:t>
            </a:r>
            <a:r>
              <a:rPr lang="en-US" dirty="0" err="1" smtClean="0"/>
              <a:t>consultare</a:t>
            </a:r>
            <a:r>
              <a:rPr lang="en-US" dirty="0" smtClean="0"/>
              <a:t> </a:t>
            </a:r>
            <a:r>
              <a:rPr lang="en-US" dirty="0" err="1" smtClean="0"/>
              <a:t>il</a:t>
            </a:r>
            <a:r>
              <a:rPr lang="en-US" dirty="0" smtClean="0"/>
              <a:t> </a:t>
            </a:r>
            <a:r>
              <a:rPr lang="en-US" dirty="0" err="1" smtClean="0"/>
              <a:t>catalogo</a:t>
            </a:r>
            <a:r>
              <a:rPr lang="en-US" dirty="0" smtClean="0"/>
              <a:t> </a:t>
            </a:r>
            <a:r>
              <a:rPr lang="en-US" dirty="0" err="1" smtClean="0"/>
              <a:t>prodotti</a:t>
            </a:r>
            <a:r>
              <a:rPr lang="en-US" dirty="0" smtClean="0"/>
              <a:t> e per </a:t>
            </a:r>
            <a:r>
              <a:rPr lang="en-US" dirty="0" err="1" smtClean="0"/>
              <a:t>ognuno</a:t>
            </a:r>
            <a:r>
              <a:rPr lang="en-US" dirty="0" smtClean="0"/>
              <a:t> di </a:t>
            </a:r>
            <a:r>
              <a:rPr lang="en-US" dirty="0" err="1" smtClean="0"/>
              <a:t>essi</a:t>
            </a:r>
            <a:r>
              <a:rPr lang="en-US" dirty="0" smtClean="0"/>
              <a:t>  </a:t>
            </a:r>
            <a:r>
              <a:rPr lang="en-US" dirty="0" err="1" smtClean="0"/>
              <a:t>selezionare</a:t>
            </a:r>
            <a:r>
              <a:rPr lang="en-US" dirty="0" smtClean="0"/>
              <a:t> </a:t>
            </a:r>
            <a:r>
              <a:rPr lang="en-US" dirty="0" err="1" smtClean="0"/>
              <a:t>il</a:t>
            </a:r>
            <a:r>
              <a:rPr lang="en-US" dirty="0" smtClean="0"/>
              <a:t> </a:t>
            </a:r>
            <a:r>
              <a:rPr lang="en-US" dirty="0" err="1" smtClean="0"/>
              <a:t>fornitore</a:t>
            </a:r>
            <a:r>
              <a:rPr lang="en-US" dirty="0" smtClean="0"/>
              <a:t> da cui </a:t>
            </a:r>
            <a:r>
              <a:rPr lang="en-US" dirty="0" err="1" smtClean="0"/>
              <a:t>si</a:t>
            </a:r>
            <a:r>
              <a:rPr lang="en-US" dirty="0" smtClean="0"/>
              <a:t> </a:t>
            </a:r>
            <a:r>
              <a:rPr lang="en-US" dirty="0" err="1" smtClean="0"/>
              <a:t>desidera</a:t>
            </a:r>
            <a:r>
              <a:rPr lang="en-US" dirty="0" smtClean="0"/>
              <a:t> </a:t>
            </a:r>
            <a:r>
              <a:rPr lang="en-US" dirty="0" err="1" smtClean="0"/>
              <a:t>acquistare</a:t>
            </a:r>
            <a:r>
              <a:rPr lang="en-US" dirty="0" smtClean="0"/>
              <a:t> </a:t>
            </a:r>
            <a:r>
              <a:rPr lang="en-US" dirty="0" err="1" smtClean="0"/>
              <a:t>l’articolo</a:t>
            </a:r>
            <a:r>
              <a:rPr lang="en-US" dirty="0"/>
              <a:t> </a:t>
            </a:r>
            <a:r>
              <a:rPr lang="en-US" dirty="0" smtClean="0"/>
              <a:t>per poi </a:t>
            </a:r>
            <a:r>
              <a:rPr lang="en-US" dirty="0" err="1" smtClean="0"/>
              <a:t>procedere</a:t>
            </a:r>
            <a:r>
              <a:rPr lang="en-US" dirty="0" smtClean="0"/>
              <a:t> </a:t>
            </a:r>
            <a:r>
              <a:rPr lang="en-US" dirty="0" err="1" smtClean="0"/>
              <a:t>all’ordine</a:t>
            </a:r>
            <a:r>
              <a:rPr lang="en-US" dirty="0" smtClean="0"/>
              <a:t> </a:t>
            </a:r>
            <a:r>
              <a:rPr lang="en-US" dirty="0" err="1" smtClean="0"/>
              <a:t>specifico</a:t>
            </a:r>
            <a:r>
              <a:rPr lang="en-US" dirty="0" smtClean="0"/>
              <a:t> per </a:t>
            </a:r>
            <a:r>
              <a:rPr lang="en-US" dirty="0" err="1" smtClean="0"/>
              <a:t>fornitore</a:t>
            </a:r>
            <a:r>
              <a:rPr lang="en-US" dirty="0" smtClean="0"/>
              <a:t>.</a:t>
            </a:r>
            <a:endParaRPr lang="en-US" dirty="0"/>
          </a:p>
        </p:txBody>
      </p:sp>
    </p:spTree>
    <p:extLst>
      <p:ext uri="{BB962C8B-B14F-4D97-AF65-F5344CB8AC3E}">
        <p14:creationId xmlns:p14="http://schemas.microsoft.com/office/powerpoint/2010/main" val="319924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73357" y="1475293"/>
            <a:ext cx="7284352" cy="1468800"/>
          </a:xfrm>
        </p:spPr>
        <p:txBody>
          <a:bodyPr/>
          <a:lstStyle/>
          <a:p>
            <a:r>
              <a:rPr lang="en-US" dirty="0" smtClean="0"/>
              <a:t>Grazie per </a:t>
            </a:r>
            <a:r>
              <a:rPr lang="en-US" dirty="0" err="1" smtClean="0"/>
              <a:t>l’attenzione</a:t>
            </a:r>
            <a:r>
              <a:rPr lang="en-US" dirty="0" smtClean="0"/>
              <a:t>!</a:t>
            </a:r>
            <a:endParaRPr lang="en-US" dirty="0"/>
          </a:p>
        </p:txBody>
      </p:sp>
      <p:sp>
        <p:nvSpPr>
          <p:cNvPr id="6" name="Text Placeholder 5"/>
          <p:cNvSpPr>
            <a:spLocks noGrp="1"/>
          </p:cNvSpPr>
          <p:nvPr>
            <p:ph type="body" idx="1"/>
          </p:nvPr>
        </p:nvSpPr>
        <p:spPr>
          <a:xfrm>
            <a:off x="810000" y="5281201"/>
            <a:ext cx="10561418" cy="851810"/>
          </a:xfrm>
        </p:spPr>
        <p:txBody>
          <a:bodyPr/>
          <a:lstStyle/>
          <a:p>
            <a:r>
              <a:rPr lang="en-US" dirty="0" smtClean="0"/>
              <a:t>Gabriel Raul Marini</a:t>
            </a:r>
          </a:p>
          <a:p>
            <a:r>
              <a:rPr lang="en-US" dirty="0" smtClean="0"/>
              <a:t>Federico </a:t>
            </a:r>
            <a:r>
              <a:rPr lang="en-US" dirty="0" err="1" smtClean="0"/>
              <a:t>Morreale</a:t>
            </a:r>
            <a:endParaRPr lang="en-US" dirty="0" smtClean="0"/>
          </a:p>
        </p:txBody>
      </p:sp>
    </p:spTree>
    <p:extLst>
      <p:ext uri="{BB962C8B-B14F-4D97-AF65-F5344CB8AC3E}">
        <p14:creationId xmlns:p14="http://schemas.microsoft.com/office/powerpoint/2010/main" val="42784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requisiti</a:t>
            </a:r>
            <a:r>
              <a:rPr lang="en-US" dirty="0" smtClean="0"/>
              <a:t> per DB</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t>
            </a:r>
            <a:r>
              <a:rPr lang="it-IT" dirty="0">
                <a:solidFill>
                  <a:srgbClr val="FF0000"/>
                </a:solidFill>
              </a:rPr>
              <a:t>articolo</a:t>
            </a:r>
            <a:r>
              <a:rPr lang="it-IT" dirty="0"/>
              <a:t> ha un </a:t>
            </a:r>
            <a:r>
              <a:rPr lang="it-IT" dirty="0">
                <a:solidFill>
                  <a:srgbClr val="00B050"/>
                </a:solidFill>
              </a:rPr>
              <a:t>codice</a:t>
            </a:r>
            <a:r>
              <a:rPr lang="it-IT" dirty="0"/>
              <a:t> (campo chiave), un </a:t>
            </a:r>
            <a:r>
              <a:rPr lang="it-IT" dirty="0">
                <a:solidFill>
                  <a:srgbClr val="00B050"/>
                </a:solidFill>
              </a:rPr>
              <a:t>nome</a:t>
            </a:r>
            <a:r>
              <a:rPr lang="it-IT" dirty="0"/>
              <a:t>, una </a:t>
            </a:r>
            <a:r>
              <a:rPr lang="it-IT" dirty="0">
                <a:solidFill>
                  <a:srgbClr val="00B050"/>
                </a:solidFill>
              </a:rPr>
              <a:t>descrizione</a:t>
            </a:r>
            <a:r>
              <a:rPr lang="it-IT" dirty="0"/>
              <a:t>, una </a:t>
            </a:r>
            <a:r>
              <a:rPr lang="it-IT" dirty="0">
                <a:solidFill>
                  <a:srgbClr val="00B050"/>
                </a:solidFill>
              </a:rPr>
              <a:t>categoria</a:t>
            </a:r>
            <a:r>
              <a:rPr lang="it-IT" dirty="0"/>
              <a:t> merceologica e </a:t>
            </a:r>
            <a:r>
              <a:rPr lang="it-IT" dirty="0">
                <a:solidFill>
                  <a:srgbClr val="00B050"/>
                </a:solidFill>
              </a:rPr>
              <a:t>una foto</a:t>
            </a:r>
            <a:r>
              <a:rPr lang="it-IT" dirty="0"/>
              <a:t>. Lo stesso </a:t>
            </a:r>
            <a:r>
              <a:rPr lang="it-IT" dirty="0">
                <a:solidFill>
                  <a:srgbClr val="00B0F0"/>
                </a:solidFill>
              </a:rPr>
              <a:t>articolo (cioè codice articolo) può essere venduto da più fornitori a prezzi differenti</a:t>
            </a:r>
            <a:r>
              <a:rPr lang="it-IT" dirty="0"/>
              <a:t>. Un </a:t>
            </a:r>
            <a:r>
              <a:rPr lang="it-IT" dirty="0">
                <a:solidFill>
                  <a:srgbClr val="FF0000"/>
                </a:solidFill>
              </a:rPr>
              <a:t>fornitore</a:t>
            </a:r>
            <a:r>
              <a:rPr lang="it-IT" dirty="0"/>
              <a:t> ha un </a:t>
            </a:r>
            <a:r>
              <a:rPr lang="it-IT" dirty="0">
                <a:solidFill>
                  <a:srgbClr val="00B050"/>
                </a:solidFill>
              </a:rPr>
              <a:t>codice</a:t>
            </a:r>
            <a:r>
              <a:rPr lang="it-IT" dirty="0"/>
              <a:t>, un </a:t>
            </a:r>
            <a:r>
              <a:rPr lang="it-IT" dirty="0">
                <a:solidFill>
                  <a:srgbClr val="00B050"/>
                </a:solidFill>
              </a:rPr>
              <a:t>nome</a:t>
            </a:r>
            <a:r>
              <a:rPr lang="it-IT" dirty="0"/>
              <a:t>, una </a:t>
            </a:r>
            <a:r>
              <a:rPr lang="it-IT" dirty="0">
                <a:solidFill>
                  <a:srgbClr val="00B050"/>
                </a:solidFill>
              </a:rPr>
              <a:t>valutazione</a:t>
            </a:r>
            <a:r>
              <a:rPr lang="it-IT" dirty="0"/>
              <a:t> da 1 a 5 stelle e una politica di spedizione. Un </a:t>
            </a:r>
            <a:r>
              <a:rPr lang="it-IT" dirty="0">
                <a:solidFill>
                  <a:srgbClr val="FF0000"/>
                </a:solidFill>
              </a:rPr>
              <a:t>utente</a:t>
            </a:r>
            <a:r>
              <a:rPr lang="it-IT" dirty="0"/>
              <a:t> ha un </a:t>
            </a:r>
            <a:r>
              <a:rPr lang="it-IT" dirty="0">
                <a:solidFill>
                  <a:srgbClr val="00B050"/>
                </a:solidFill>
              </a:rPr>
              <a:t>nome</a:t>
            </a:r>
            <a:r>
              <a:rPr lang="it-IT" dirty="0"/>
              <a:t>, un </a:t>
            </a:r>
            <a:r>
              <a:rPr lang="it-IT" dirty="0">
                <a:solidFill>
                  <a:srgbClr val="00B050"/>
                </a:solidFill>
              </a:rPr>
              <a:t>cognome</a:t>
            </a:r>
            <a:r>
              <a:rPr lang="it-IT" dirty="0"/>
              <a:t>, </a:t>
            </a:r>
            <a:r>
              <a:rPr lang="it-IT" dirty="0">
                <a:solidFill>
                  <a:srgbClr val="00B050"/>
                </a:solidFill>
              </a:rPr>
              <a:t>un’e-mail</a:t>
            </a:r>
            <a:r>
              <a:rPr lang="it-IT" dirty="0"/>
              <a:t>, una </a:t>
            </a:r>
            <a:r>
              <a:rPr lang="it-IT" dirty="0">
                <a:solidFill>
                  <a:srgbClr val="00B050"/>
                </a:solidFill>
              </a:rPr>
              <a:t>password</a:t>
            </a:r>
            <a:r>
              <a:rPr lang="it-IT" dirty="0"/>
              <a:t> e un </a:t>
            </a:r>
            <a:r>
              <a:rPr lang="it-IT" dirty="0">
                <a:solidFill>
                  <a:srgbClr val="00B050"/>
                </a:solidFill>
              </a:rPr>
              <a:t>indirizzo di spedizione</a:t>
            </a:r>
            <a:r>
              <a:rPr lang="it-IT" dirty="0"/>
              <a:t>. </a:t>
            </a:r>
            <a:r>
              <a:rPr lang="it-IT" dirty="0">
                <a:solidFill>
                  <a:srgbClr val="00B0F0"/>
                </a:solidFill>
              </a:rPr>
              <a:t>La politica di spedizione </a:t>
            </a:r>
            <a:r>
              <a:rPr lang="it-IT" dirty="0"/>
              <a:t>precisa il </a:t>
            </a:r>
            <a:r>
              <a:rPr lang="it-IT" dirty="0">
                <a:solidFill>
                  <a:srgbClr val="00B050"/>
                </a:solidFill>
              </a:rPr>
              <a:t>prezzo della spedizione</a:t>
            </a:r>
            <a:r>
              <a:rPr lang="it-IT" dirty="0"/>
              <a:t> in base al numero di articoli ordinati. Ogni fornitore è libero di definire fasce di spesa. Una </a:t>
            </a:r>
            <a:r>
              <a:rPr lang="it-IT" dirty="0">
                <a:solidFill>
                  <a:srgbClr val="FF0000"/>
                </a:solidFill>
              </a:rPr>
              <a:t>fascia di spesa </a:t>
            </a:r>
            <a:r>
              <a:rPr lang="it-IT" dirty="0"/>
              <a:t>ha un </a:t>
            </a:r>
            <a:r>
              <a:rPr lang="it-IT" dirty="0">
                <a:solidFill>
                  <a:srgbClr val="00B050"/>
                </a:solidFill>
              </a:rPr>
              <a:t>numero minimo</a:t>
            </a:r>
            <a:r>
              <a:rPr lang="it-IT" dirty="0"/>
              <a:t>, un </a:t>
            </a:r>
            <a:r>
              <a:rPr lang="it-IT" dirty="0">
                <a:solidFill>
                  <a:srgbClr val="00B050"/>
                </a:solidFill>
              </a:rPr>
              <a:t>numero massimo</a:t>
            </a:r>
            <a:r>
              <a:rPr lang="it-IT" dirty="0"/>
              <a:t> e un </a:t>
            </a:r>
            <a:r>
              <a:rPr lang="it-IT" dirty="0">
                <a:solidFill>
                  <a:srgbClr val="00B050"/>
                </a:solidFill>
              </a:rPr>
              <a:t>prezzo</a:t>
            </a:r>
            <a:r>
              <a:rPr lang="it-IT" dirty="0"/>
              <a:t>. Ad esempio: da 1 a 3 articoli 15€, da 4 a 10 articoli 20€, oltre a 10 articoli,  ecc. Oltre alla fascia di spesa, il fornitore può anche indicare un </a:t>
            </a:r>
            <a:r>
              <a:rPr lang="it-IT" dirty="0">
                <a:solidFill>
                  <a:srgbClr val="00B050"/>
                </a:solidFill>
              </a:rPr>
              <a:t>importo in euro </a:t>
            </a:r>
            <a:r>
              <a:rPr lang="it-IT" dirty="0"/>
              <a:t>oltre al quale la spedizione è gratuita. Se il totale supera la soglia per la gratuità della spedizione, la spedizione è gratuita indipendentemente dal numero di articoli. Dopo il login, l’utente accede a una pagina HOME che mostra (come tutte le altre pagine)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prezzo minimo di vendita ed è ordinato in modo crescente in base al prezzo minimo di vendita dell’articolo da parte dei fornitori che lo offrono. L’utente può selezionare mediante un click un elemento dell'elenco e visualizzare nella stessa pagina i dati completi e l’elenco dei fornitori che lo vendono (questa azione rende l’articolo “visualizzato”). Per ogni fornitore in tale elenco compaiono: nome, valutazione, prezzo unitario, fasce di spesa di spedizione, importo minimo della spedizione gratuita e il numero degli articoli e valore totale degli articoli di quel fornitore che l’utente ha già messo nel carrello. Accanto all’offerta di ciascun fornitore compare un campo di input intero (quantità) e un bottone METTI NEL CARRELLO. L’inserimento nel carrello di una quantità maggiore di zero di articoli comporta l’aggiornamento del contenuto del  carrello e la visualizzazione della pagina CARRELLO. Questa mostra gli articoli inseriti, raggruppati per fornitore. Per ogni fornitore nel carrello si vedono la lista degli articoli, il prezzo totale degli articoli e il prezzo della spedizione calcolato in base alla politica del fornitore. Per ogni fornitore  compare un bottone ORDINA. Premere il bottone comporta l’eliminazione degli articoli del fornitore dal carrello e la creazione di un ordine corrispondente. Un </a:t>
            </a:r>
            <a:r>
              <a:rPr lang="it-IT" dirty="0">
                <a:solidFill>
                  <a:srgbClr val="FF0000"/>
                </a:solidFill>
              </a:rPr>
              <a:t>ordine</a:t>
            </a:r>
            <a:r>
              <a:rPr lang="it-IT" dirty="0"/>
              <a:t> ha un </a:t>
            </a:r>
            <a:r>
              <a:rPr lang="it-IT" dirty="0">
                <a:solidFill>
                  <a:srgbClr val="00B050"/>
                </a:solidFill>
              </a:rPr>
              <a:t>codice</a:t>
            </a:r>
            <a:r>
              <a:rPr lang="it-IT" dirty="0"/>
              <a:t>, il nome del </a:t>
            </a:r>
            <a:r>
              <a:rPr lang="it-IT" dirty="0">
                <a:solidFill>
                  <a:srgbClr val="00B050"/>
                </a:solidFill>
              </a:rPr>
              <a:t>fornitore</a:t>
            </a:r>
            <a:r>
              <a:rPr lang="it-IT" dirty="0"/>
              <a:t>, </a:t>
            </a:r>
            <a:r>
              <a:rPr lang="it-IT" dirty="0">
                <a:solidFill>
                  <a:srgbClr val="00B0F0"/>
                </a:solidFill>
              </a:rPr>
              <a:t>l’elenco degli articoli</a:t>
            </a:r>
            <a:r>
              <a:rPr lang="it-IT" dirty="0"/>
              <a:t>, un </a:t>
            </a:r>
            <a:r>
              <a:rPr lang="it-IT" dirty="0">
                <a:solidFill>
                  <a:srgbClr val="00B050"/>
                </a:solidFill>
              </a:rPr>
              <a:t>valore totale</a:t>
            </a:r>
            <a:r>
              <a:rPr lang="it-IT" dirty="0"/>
              <a:t> composto dalla somma del </a:t>
            </a:r>
            <a:r>
              <a:rPr lang="it-IT" dirty="0">
                <a:solidFill>
                  <a:srgbClr val="00B050"/>
                </a:solidFill>
              </a:rPr>
              <a:t>valore degli articoli </a:t>
            </a:r>
            <a:r>
              <a:rPr lang="it-IT" dirty="0"/>
              <a:t>e delle </a:t>
            </a:r>
            <a:r>
              <a:rPr lang="it-IT" dirty="0">
                <a:solidFill>
                  <a:srgbClr val="00B050"/>
                </a:solidFill>
              </a:rPr>
              <a:t>spese di spedizione</a:t>
            </a:r>
            <a:r>
              <a:rPr lang="it-IT" dirty="0"/>
              <a:t>, una </a:t>
            </a:r>
            <a:r>
              <a:rPr lang="it-IT" dirty="0">
                <a:solidFill>
                  <a:srgbClr val="00B050"/>
                </a:solidFill>
              </a:rPr>
              <a:t>data di spedizione </a:t>
            </a:r>
            <a:r>
              <a:rPr lang="it-IT" dirty="0"/>
              <a:t>e </a:t>
            </a:r>
            <a:r>
              <a:rPr lang="it-IT" dirty="0">
                <a:solidFill>
                  <a:srgbClr val="00B0F0"/>
                </a:solidFill>
              </a:rPr>
              <a:t>l’indirizzo</a:t>
            </a:r>
            <a:r>
              <a:rPr lang="it-IT" dirty="0"/>
              <a:t> </a:t>
            </a:r>
            <a:r>
              <a:rPr lang="it-IT" dirty="0">
                <a:solidFill>
                  <a:srgbClr val="00B0F0"/>
                </a:solidFill>
              </a:rPr>
              <a:t>di spedizione dell’utente</a:t>
            </a:r>
            <a:r>
              <a:rPr lang="it-IT" dirty="0"/>
              <a:t>. I valori degli attributi di un ordine sono memorizzati esplicitamente nella base di dati indipendentemente dai dati del carrello. In ogni momento l’utente può accedere tramite il menu alla pagina HOME, ORDINI e CARRELLO. La pagina ORDINI mostra l’elenco ordinato per data decrescente degli ordini con tutti i dati associati.</a:t>
            </a:r>
          </a:p>
          <a:p>
            <a:pPr marL="0" indent="0" algn="just">
              <a:buNone/>
            </a:pPr>
            <a:r>
              <a:rPr lang="it-IT" dirty="0"/>
              <a:t>L’applicazione NON salva il carrello nella base di dati ma solo gli ordini.</a:t>
            </a:r>
          </a:p>
          <a:p>
            <a:pPr algn="just">
              <a:buFont typeface="Courier New" panose="02070309020205020404" pitchFamily="49" charset="0"/>
              <a:buChar char="o"/>
            </a:pPr>
            <a:r>
              <a:rPr lang="it-IT" dirty="0" smtClean="0">
                <a:solidFill>
                  <a:srgbClr val="FF0000"/>
                </a:solidFill>
              </a:rPr>
              <a:t>Entities</a:t>
            </a:r>
            <a:r>
              <a:rPr lang="it-IT" dirty="0"/>
              <a:t>, </a:t>
            </a:r>
            <a:r>
              <a:rPr lang="it-IT" dirty="0">
                <a:solidFill>
                  <a:srgbClr val="00B050"/>
                </a:solidFill>
              </a:rPr>
              <a:t>attributes</a:t>
            </a:r>
            <a:r>
              <a:rPr lang="it-IT" dirty="0" smtClean="0"/>
              <a:t>, </a:t>
            </a:r>
            <a:r>
              <a:rPr lang="it-IT" dirty="0" smtClean="0">
                <a:solidFill>
                  <a:srgbClr val="00B0F0"/>
                </a:solidFill>
              </a:rPr>
              <a:t>relationships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75515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971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Modello</a:t>
            </a:r>
            <a:r>
              <a:rPr lang="en-US" dirty="0" smtClean="0"/>
              <a:t> </a:t>
            </a:r>
            <a:r>
              <a:rPr lang="en-US" dirty="0" err="1" smtClean="0"/>
              <a:t>relazionale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972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8847" y="86340"/>
            <a:ext cx="12355263" cy="6948906"/>
          </a:xfrm>
        </p:spPr>
      </p:pic>
      <p:sp>
        <p:nvSpPr>
          <p:cNvPr id="9" name="Rectangle 8"/>
          <p:cNvSpPr/>
          <p:nvPr/>
        </p:nvSpPr>
        <p:spPr>
          <a:xfrm>
            <a:off x="0" y="0"/>
            <a:ext cx="2823882"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US" sz="4000" b="1" dirty="0" smtClean="0">
                <a:solidFill>
                  <a:srgbClr val="FEFEFE"/>
                </a:solidFill>
                <a:latin typeface="+mj-lt"/>
                <a:ea typeface="+mj-ea"/>
                <a:cs typeface="+mj-cs"/>
              </a:rPr>
              <a:t>      IFML</a:t>
            </a:r>
            <a:endParaRPr lang="en-US" sz="4000" b="1" dirty="0">
              <a:solidFill>
                <a:srgbClr val="FEFEFE"/>
              </a:solidFill>
              <a:latin typeface="+mj-lt"/>
              <a:ea typeface="+mj-ea"/>
              <a:cs typeface="+mj-cs"/>
            </a:endParaRPr>
          </a:p>
        </p:txBody>
      </p:sp>
    </p:spTree>
    <p:extLst>
      <p:ext uri="{BB962C8B-B14F-4D97-AF65-F5344CB8AC3E}">
        <p14:creationId xmlns:p14="http://schemas.microsoft.com/office/powerpoint/2010/main" val="2795246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a:t>
            </a:r>
            <a:r>
              <a:rPr lang="en-US" dirty="0" smtClean="0"/>
              <a:t> </a:t>
            </a:r>
            <a:r>
              <a:rPr lang="en-US" dirty="0" err="1" smtClean="0"/>
              <a:t>requisti</a:t>
            </a:r>
            <a:r>
              <a:rPr lang="en-US" dirty="0" smtClean="0"/>
              <a:t> </a:t>
            </a:r>
            <a:r>
              <a:rPr lang="en-US" dirty="0" err="1" smtClean="0"/>
              <a:t>applicazione</a:t>
            </a:r>
            <a:endParaRPr lang="en-US" dirty="0"/>
          </a:p>
        </p:txBody>
      </p:sp>
      <p:sp>
        <p:nvSpPr>
          <p:cNvPr id="3" name="Content Placeholder 2"/>
          <p:cNvSpPr>
            <a:spLocks noGrp="1"/>
          </p:cNvSpPr>
          <p:nvPr>
            <p:ph sz="half" idx="1"/>
          </p:nvPr>
        </p:nvSpPr>
        <p:spPr>
          <a:xfrm>
            <a:off x="339634" y="1756954"/>
            <a:ext cx="11384280" cy="4931229"/>
          </a:xfrm>
        </p:spPr>
        <p:txBody>
          <a:bodyPr>
            <a:normAutofit fontScale="62500" lnSpcReduction="20000"/>
          </a:bodyPr>
          <a:lstStyle/>
          <a:p>
            <a:pPr marL="0" indent="0" algn="just">
              <a:buNone/>
            </a:pPr>
            <a:r>
              <a:rPr lang="it-IT" dirty="0"/>
              <a:t>Un’applicazione di commercio elettronico consente all’utente di visualizzare un catalogo di prodotti venduti da diversi fornitori, inserire prodotti in un carrello della spesa e creare un ordine di acquisto a partire dal contenuto del carrello. Un articolo ha un codice (campo chiave), un nome, una descrizione, una categoria merceologica e una foto. Lo stesso articolo (cioè codice articolo)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Ad esempio: da 1 a 3 articoli 15€, da 4 a 10 articoli 20€, oltre a 10 articoli,  ecc. Oltre alla fascia di spesa, il fornitore può anche indicare un importo in euro oltre al quale la spedizione è gratuita. Se il totale supera la soglia per la gratuità della spedizione, la spedizione è gratuita indipendentemente dal numero di articoli. Dopo il login, l’utente </a:t>
            </a:r>
            <a:r>
              <a:rPr lang="it-IT" dirty="0">
                <a:solidFill>
                  <a:srgbClr val="00B0F0"/>
                </a:solidFill>
              </a:rPr>
              <a:t>accede</a:t>
            </a:r>
            <a:r>
              <a:rPr lang="it-IT" dirty="0"/>
              <a:t> a una </a:t>
            </a:r>
            <a:r>
              <a:rPr lang="it-IT" dirty="0">
                <a:solidFill>
                  <a:srgbClr val="FF0000"/>
                </a:solidFill>
              </a:rPr>
              <a:t>pagina HOME </a:t>
            </a:r>
            <a:r>
              <a:rPr lang="it-IT" dirty="0"/>
              <a:t>che mostra (come tutte le altre pagine) un menù con i link HOME, CARRELLO, ORDINI, </a:t>
            </a:r>
            <a:r>
              <a:rPr lang="it-IT" dirty="0">
                <a:solidFill>
                  <a:srgbClr val="00B050"/>
                </a:solidFill>
              </a:rPr>
              <a:t>un campo di ricerca </a:t>
            </a:r>
            <a:r>
              <a:rPr lang="it-IT" dirty="0"/>
              <a:t>e </a:t>
            </a:r>
            <a:r>
              <a:rPr lang="it-IT" dirty="0">
                <a:solidFill>
                  <a:srgbClr val="00B050"/>
                </a:solidFill>
              </a:rPr>
              <a:t>una lista degli ultimi cinque prodotti visualizzati dall’utente</a:t>
            </a:r>
            <a:r>
              <a:rPr lang="it-IT" dirty="0"/>
              <a:t>. Se l’utente non ha visualizzato almeno cinque prodotti, la lista è completata con prodotti in offerta scelti a caso in una categoria di default. L’utente può inserire una parola chiave di ricerca nel campo di input e </a:t>
            </a:r>
            <a:r>
              <a:rPr lang="it-IT" dirty="0">
                <a:solidFill>
                  <a:srgbClr val="00B0F0"/>
                </a:solidFill>
              </a:rPr>
              <a:t>premere INVIO</a:t>
            </a:r>
            <a:r>
              <a:rPr lang="it-IT" dirty="0" smtClean="0"/>
              <a:t>. A seguito dell’invio </a:t>
            </a:r>
            <a:r>
              <a:rPr lang="it-IT" dirty="0">
                <a:solidFill>
                  <a:schemeClr val="accent4">
                    <a:lumMod val="75000"/>
                  </a:schemeClr>
                </a:solidFill>
              </a:rPr>
              <a:t>compare</a:t>
            </a:r>
            <a:r>
              <a:rPr lang="it-IT" dirty="0" smtClean="0"/>
              <a:t> una </a:t>
            </a:r>
            <a:r>
              <a:rPr lang="it-IT" dirty="0" smtClean="0">
                <a:solidFill>
                  <a:srgbClr val="FF0000"/>
                </a:solidFill>
              </a:rPr>
              <a:t>pagina RISULTATI </a:t>
            </a:r>
            <a:r>
              <a:rPr lang="it-IT" dirty="0" smtClean="0"/>
              <a:t>con prodotti che contengono la chiave di ricerca nel nome o nella descrizione. L’elenco mostra solo il </a:t>
            </a:r>
            <a:r>
              <a:rPr lang="it-IT" dirty="0">
                <a:solidFill>
                  <a:srgbClr val="00B050"/>
                </a:solidFill>
              </a:rPr>
              <a:t>codice, il nome del prodotto e il prezzo minimo di vendita</a:t>
            </a:r>
            <a:r>
              <a:rPr lang="it-IT" dirty="0"/>
              <a:t> ed è </a:t>
            </a:r>
            <a:r>
              <a:rPr lang="it-IT" dirty="0" smtClean="0"/>
              <a:t>ordinato </a:t>
            </a:r>
            <a:r>
              <a:rPr lang="it-IT" dirty="0"/>
              <a:t>in modo crescente in base al prezzo minimo di vendita dell’articolo da parte dei fornitori che lo offrono. L’utente può </a:t>
            </a:r>
            <a:r>
              <a:rPr lang="it-IT" dirty="0">
                <a:solidFill>
                  <a:srgbClr val="00B0F0"/>
                </a:solidFill>
              </a:rPr>
              <a:t>selezionare mediante un click </a:t>
            </a:r>
            <a:r>
              <a:rPr lang="it-IT" dirty="0"/>
              <a:t>un elemento dell'elenco e </a:t>
            </a:r>
            <a:r>
              <a:rPr lang="it-IT" dirty="0">
                <a:solidFill>
                  <a:schemeClr val="accent4">
                    <a:lumMod val="75000"/>
                  </a:schemeClr>
                </a:solidFill>
              </a:rPr>
              <a:t>visualizzare nella stessa pagina</a:t>
            </a:r>
            <a:r>
              <a:rPr lang="it-IT" dirty="0"/>
              <a:t> i dati completi e l’elenco dei fornitori che lo vendono (</a:t>
            </a:r>
            <a:r>
              <a:rPr lang="it-IT" dirty="0">
                <a:solidFill>
                  <a:schemeClr val="accent4">
                    <a:lumMod val="75000"/>
                  </a:schemeClr>
                </a:solidFill>
              </a:rPr>
              <a:t>questa azione rende l’articolo “visualizzato”). </a:t>
            </a:r>
            <a:r>
              <a:rPr lang="it-IT" dirty="0"/>
              <a:t>Per ogni fornitore in tale elenco compaiono: </a:t>
            </a:r>
            <a:r>
              <a:rPr lang="it-IT" dirty="0">
                <a:solidFill>
                  <a:srgbClr val="00B050"/>
                </a:solidFill>
              </a:rPr>
              <a:t>nome, valutazione, prezzo unitario, fasce di spesa di spedizione, importo minimo della spedizione gratuita e il numero degli articoli e valore totale degli articoli di quel fornitore </a:t>
            </a:r>
            <a:r>
              <a:rPr lang="it-IT" dirty="0"/>
              <a:t>che l’utente ha già messo nel carrello. Accanto all’offerta di ciascun fornitore compare un </a:t>
            </a:r>
            <a:r>
              <a:rPr lang="it-IT" dirty="0">
                <a:solidFill>
                  <a:srgbClr val="00B050"/>
                </a:solidFill>
              </a:rPr>
              <a:t>campo di input intero (quantità) </a:t>
            </a:r>
            <a:r>
              <a:rPr lang="it-IT" dirty="0"/>
              <a:t>e un bottone </a:t>
            </a:r>
            <a:r>
              <a:rPr lang="it-IT" dirty="0">
                <a:solidFill>
                  <a:srgbClr val="00B0F0"/>
                </a:solidFill>
              </a:rPr>
              <a:t>METTI NEL CARRELLO</a:t>
            </a:r>
            <a:r>
              <a:rPr lang="it-IT" dirty="0"/>
              <a:t>. L’inserimento nel carrello di una quantità maggiore di zero di articoli comporta </a:t>
            </a:r>
            <a:r>
              <a:rPr lang="it-IT" dirty="0">
                <a:solidFill>
                  <a:schemeClr val="accent4">
                    <a:lumMod val="75000"/>
                  </a:schemeClr>
                </a:solidFill>
              </a:rPr>
              <a:t>l’aggiornamento del contenuto del  carrello e la visualizzazione </a:t>
            </a:r>
            <a:r>
              <a:rPr lang="it-IT" dirty="0"/>
              <a:t>della </a:t>
            </a:r>
            <a:r>
              <a:rPr lang="it-IT" dirty="0">
                <a:solidFill>
                  <a:srgbClr val="FF0000"/>
                </a:solidFill>
              </a:rPr>
              <a:t>pagina CARRELLO</a:t>
            </a:r>
            <a:r>
              <a:rPr lang="it-IT" dirty="0"/>
              <a:t>. Questa mostra </a:t>
            </a:r>
            <a:r>
              <a:rPr lang="it-IT" dirty="0">
                <a:solidFill>
                  <a:srgbClr val="00B050"/>
                </a:solidFill>
              </a:rPr>
              <a:t>gli articoli inseriti, raggruppati per fornitore</a:t>
            </a:r>
            <a:r>
              <a:rPr lang="it-IT" dirty="0"/>
              <a:t>. Per ogni fornitore nel carrello si vedono </a:t>
            </a:r>
            <a:r>
              <a:rPr lang="it-IT" dirty="0" smtClean="0">
                <a:solidFill>
                  <a:srgbClr val="00B050"/>
                </a:solidFill>
              </a:rPr>
              <a:t>la lista degli articoli, il prezzo totale degli articoli e il prezzo della spedizione </a:t>
            </a:r>
            <a:r>
              <a:rPr lang="it-IT" dirty="0" smtClean="0"/>
              <a:t>calcolato </a:t>
            </a:r>
            <a:r>
              <a:rPr lang="it-IT" dirty="0"/>
              <a:t>in base alla politica del fornitore. Per ogni fornitore  compare un bottone </a:t>
            </a:r>
            <a:r>
              <a:rPr lang="it-IT" dirty="0">
                <a:solidFill>
                  <a:srgbClr val="00B0F0"/>
                </a:solidFill>
              </a:rPr>
              <a:t>ORDINA</a:t>
            </a:r>
            <a:r>
              <a:rPr lang="it-IT" dirty="0"/>
              <a:t>. Premere il bottone </a:t>
            </a:r>
            <a:r>
              <a:rPr lang="it-IT" dirty="0">
                <a:solidFill>
                  <a:schemeClr val="accent4">
                    <a:lumMod val="75000"/>
                  </a:schemeClr>
                </a:solidFill>
              </a:rPr>
              <a:t>comporta l’eliminazione degli articoli del fornitore dal carrello e la creazione di un ordine corrispondente</a:t>
            </a:r>
            <a:r>
              <a:rPr lang="it-IT" dirty="0"/>
              <a:t>. Un ordine ha un codice, il nome del fornitore, l’elenco degli articoli, un valore totale composto dalla somma del valore degli articoli e delle spese di spedizione, una data di spedizione e l’indirizzo di spedizione dell’utente. I valori degli attributi di un ordine sono memorizzati esplicitamente nella base di dati indipendentemente dai dati del carrello. In ogni momento l’utente può accedere tramite il menu alla pagina HOME, ORDINI e CARRELLO. La </a:t>
            </a:r>
            <a:r>
              <a:rPr lang="it-IT" dirty="0">
                <a:solidFill>
                  <a:srgbClr val="FF0000"/>
                </a:solidFill>
              </a:rPr>
              <a:t>pagina ORDINI</a:t>
            </a:r>
            <a:r>
              <a:rPr lang="it-IT" dirty="0"/>
              <a:t> mostra </a:t>
            </a:r>
            <a:r>
              <a:rPr lang="it-IT" dirty="0">
                <a:solidFill>
                  <a:srgbClr val="00B050"/>
                </a:solidFill>
              </a:rPr>
              <a:t>l’elenco ordinato per data decrescente degli ordin</a:t>
            </a:r>
            <a:r>
              <a:rPr lang="it-IT" dirty="0"/>
              <a:t>i con tutti i dati associati.</a:t>
            </a:r>
          </a:p>
          <a:p>
            <a:pPr marL="0" indent="0" algn="just">
              <a:buNone/>
            </a:pPr>
            <a:r>
              <a:rPr lang="it-IT" dirty="0"/>
              <a:t>L’applicazione NON salva il carrello nella base di dati ma solo gli ordini</a:t>
            </a:r>
            <a:r>
              <a:rPr lang="it-IT" dirty="0" smtClean="0"/>
              <a:t>.</a:t>
            </a:r>
          </a:p>
          <a:p>
            <a:pPr algn="just">
              <a:buFont typeface="Courier New" panose="02070309020205020404" pitchFamily="49" charset="0"/>
              <a:buChar char="o"/>
            </a:pPr>
            <a:r>
              <a:rPr lang="it-IT" dirty="0">
                <a:solidFill>
                  <a:srgbClr val="FF0000"/>
                </a:solidFill>
              </a:rPr>
              <a:t>pages (views), </a:t>
            </a:r>
            <a:r>
              <a:rPr lang="it-IT" dirty="0">
                <a:solidFill>
                  <a:srgbClr val="00B050"/>
                </a:solidFill>
              </a:rPr>
              <a:t>view components</a:t>
            </a:r>
            <a:r>
              <a:rPr lang="it-IT" dirty="0"/>
              <a:t>, </a:t>
            </a:r>
            <a:r>
              <a:rPr lang="it-IT" dirty="0">
                <a:solidFill>
                  <a:srgbClr val="00B0F0"/>
                </a:solidFill>
              </a:rPr>
              <a:t>events</a:t>
            </a:r>
            <a:r>
              <a:rPr lang="it-IT" dirty="0"/>
              <a:t>, </a:t>
            </a:r>
            <a:r>
              <a:rPr lang="it-IT" dirty="0">
                <a:solidFill>
                  <a:schemeClr val="accent4">
                    <a:lumMod val="75000"/>
                  </a:schemeClr>
                </a:solidFill>
              </a:rPr>
              <a:t>actions</a:t>
            </a:r>
            <a:endParaRPr lang="en-US" dirty="0">
              <a:solidFill>
                <a:schemeClr val="accent4">
                  <a:lumMod val="75000"/>
                </a:schemeClr>
              </a:solidFill>
            </a:endParaRPr>
          </a:p>
          <a:p>
            <a:pPr marL="0" indent="0" algn="just">
              <a:buNone/>
            </a:pPr>
            <a:endParaRPr lang="it-IT" dirty="0" smtClean="0"/>
          </a:p>
        </p:txBody>
      </p:sp>
    </p:spTree>
    <p:extLst>
      <p:ext uri="{BB962C8B-B14F-4D97-AF65-F5344CB8AC3E}">
        <p14:creationId xmlns:p14="http://schemas.microsoft.com/office/powerpoint/2010/main" val="198383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66782-F3F8-4992-B559-30F48925E0B0}"/>
              </a:ext>
            </a:extLst>
          </p:cNvPr>
          <p:cNvSpPr>
            <a:spLocks noGrp="1"/>
          </p:cNvSpPr>
          <p:nvPr>
            <p:ph type="title"/>
          </p:nvPr>
        </p:nvSpPr>
        <p:spPr/>
        <p:txBody>
          <a:bodyPr/>
          <a:lstStyle/>
          <a:p>
            <a:r>
              <a:rPr lang="it-IT" dirty="0"/>
              <a:t>Componenti </a:t>
            </a:r>
            <a:r>
              <a:rPr lang="it-IT" dirty="0" smtClean="0"/>
              <a:t>Model-Controller (1/2)</a:t>
            </a:r>
            <a:endParaRPr lang="it-IT" dirty="0"/>
          </a:p>
        </p:txBody>
      </p:sp>
      <p:sp>
        <p:nvSpPr>
          <p:cNvPr id="3" name="Segnaposto contenuto 2">
            <a:extLst>
              <a:ext uri="{FF2B5EF4-FFF2-40B4-BE49-F238E27FC236}">
                <a16:creationId xmlns:a16="http://schemas.microsoft.com/office/drawing/2014/main" id="{CF6FFA0E-5ACC-470F-B145-41A642F1CB32}"/>
              </a:ext>
            </a:extLst>
          </p:cNvPr>
          <p:cNvSpPr>
            <a:spLocks noGrp="1"/>
          </p:cNvSpPr>
          <p:nvPr>
            <p:ph idx="1"/>
          </p:nvPr>
        </p:nvSpPr>
        <p:spPr>
          <a:xfrm>
            <a:off x="509152" y="2331344"/>
            <a:ext cx="3520739" cy="4304348"/>
          </a:xfrm>
        </p:spPr>
        <p:txBody>
          <a:bodyPr anchor="t">
            <a:normAutofit/>
          </a:bodyPr>
          <a:lstStyle/>
          <a:p>
            <a:r>
              <a:rPr lang="it-IT" b="1" dirty="0" smtClean="0"/>
              <a:t>Module Objects (beans) </a:t>
            </a:r>
          </a:p>
          <a:p>
            <a:pPr lvl="1">
              <a:buFont typeface="Wingdings" panose="05000000000000000000" pitchFamily="2" charset="2"/>
              <a:buChar char="Ø"/>
            </a:pPr>
            <a:r>
              <a:rPr lang="it-IT" dirty="0" smtClean="0"/>
              <a:t>ArticleBean</a:t>
            </a:r>
            <a:endParaRPr lang="it-IT" dirty="0"/>
          </a:p>
          <a:p>
            <a:pPr lvl="1">
              <a:buFont typeface="Wingdings" panose="05000000000000000000" pitchFamily="2" charset="2"/>
              <a:buChar char="Ø"/>
            </a:pPr>
            <a:r>
              <a:rPr lang="it-IT" dirty="0" smtClean="0"/>
              <a:t>OrderBean</a:t>
            </a:r>
            <a:endParaRPr lang="it-IT" dirty="0"/>
          </a:p>
          <a:p>
            <a:pPr lvl="1">
              <a:buFont typeface="Wingdings" panose="05000000000000000000" pitchFamily="2" charset="2"/>
              <a:buChar char="Ø"/>
            </a:pPr>
            <a:r>
              <a:rPr lang="it-IT" dirty="0" smtClean="0"/>
              <a:t>SellerBean</a:t>
            </a:r>
          </a:p>
          <a:p>
            <a:pPr lvl="1">
              <a:buFont typeface="Wingdings" panose="05000000000000000000" pitchFamily="2" charset="2"/>
              <a:buChar char="Ø"/>
            </a:pPr>
            <a:r>
              <a:rPr lang="it-IT" dirty="0" smtClean="0"/>
              <a:t>SellerOfferBean</a:t>
            </a:r>
          </a:p>
          <a:p>
            <a:pPr lvl="1">
              <a:buFont typeface="Wingdings" panose="05000000000000000000" pitchFamily="2" charset="2"/>
              <a:buChar char="Ø"/>
            </a:pPr>
            <a:r>
              <a:rPr lang="it-IT" dirty="0" smtClean="0"/>
              <a:t>ShippingPolicyBean</a:t>
            </a:r>
            <a:endParaRPr lang="it-IT" dirty="0"/>
          </a:p>
          <a:p>
            <a:pPr lvl="1">
              <a:buFont typeface="Wingdings" panose="05000000000000000000" pitchFamily="2" charset="2"/>
              <a:buChar char="Ø"/>
            </a:pPr>
            <a:r>
              <a:rPr lang="it-IT" dirty="0" smtClean="0"/>
              <a:t>ViewBean</a:t>
            </a:r>
          </a:p>
          <a:p>
            <a:pPr lvl="1">
              <a:buFont typeface="Wingdings" panose="05000000000000000000" pitchFamily="2" charset="2"/>
              <a:buChar char="Ø"/>
            </a:pPr>
            <a:r>
              <a:rPr lang="it-IT" dirty="0" smtClean="0"/>
              <a:t>UserBean</a:t>
            </a:r>
            <a:endParaRPr lang="it-IT" dirty="0"/>
          </a:p>
          <a:p>
            <a:pPr lvl="1"/>
            <a:endParaRPr lang="it-IT" dirty="0"/>
          </a:p>
        </p:txBody>
      </p:sp>
      <p:sp>
        <p:nvSpPr>
          <p:cNvPr id="4" name="Segnaposto numero diapositiva 3">
            <a:extLst>
              <a:ext uri="{FF2B5EF4-FFF2-40B4-BE49-F238E27FC236}">
                <a16:creationId xmlns:a16="http://schemas.microsoft.com/office/drawing/2014/main" id="{D5F1111E-3B49-42AE-AA6B-6D69A6BE1CD6}"/>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6" name="Segnaposto contenuto 2">
            <a:extLst>
              <a:ext uri="{FF2B5EF4-FFF2-40B4-BE49-F238E27FC236}">
                <a16:creationId xmlns:a16="http://schemas.microsoft.com/office/drawing/2014/main" id="{FF9600C4-C522-4272-A56A-F077EF632074}"/>
              </a:ext>
            </a:extLst>
          </p:cNvPr>
          <p:cNvSpPr txBox="1">
            <a:spLocks/>
          </p:cNvSpPr>
          <p:nvPr/>
        </p:nvSpPr>
        <p:spPr>
          <a:xfrm>
            <a:off x="7295607" y="2356718"/>
            <a:ext cx="4813662" cy="3338312"/>
          </a:xfrm>
          <a:prstGeom prst="rect">
            <a:avLst/>
          </a:prstGeom>
          <a:effectLst>
            <a:outerShdw blurRad="50800" dir="14400000">
              <a:srgbClr val="000000">
                <a:alpha val="40000"/>
              </a:srgbClr>
            </a:outerShdw>
          </a:effectLst>
        </p:spPr>
        <p:txBody>
          <a:bodyPr vert="horz" lIns="91440" tIns="45720" rIns="91440" bIns="45720" numCol="2"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endParaRPr lang="it-IT" dirty="0"/>
          </a:p>
          <a:p>
            <a:pPr lvl="1">
              <a:buFont typeface="Wingdings" panose="05000000000000000000" pitchFamily="2" charset="2"/>
              <a:buChar char="Ø"/>
            </a:pPr>
            <a:endParaRPr lang="it-IT" dirty="0"/>
          </a:p>
          <a:p>
            <a:pPr lvl="1"/>
            <a:endParaRPr lang="it-IT" dirty="0"/>
          </a:p>
        </p:txBody>
      </p:sp>
      <p:sp>
        <p:nvSpPr>
          <p:cNvPr id="8" name="Rectangle 7"/>
          <p:cNvSpPr/>
          <p:nvPr/>
        </p:nvSpPr>
        <p:spPr>
          <a:xfrm>
            <a:off x="4164872" y="2344031"/>
            <a:ext cx="3489959" cy="2231380"/>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Utils</a:t>
            </a:r>
          </a:p>
          <a:p>
            <a:pPr marL="742950" lvl="1" indent="-285750">
              <a:spcBef>
                <a:spcPct val="20000"/>
              </a:spcBef>
              <a:spcAft>
                <a:spcPts val="600"/>
              </a:spcAft>
              <a:buClr>
                <a:schemeClr val="accent1"/>
              </a:buClr>
              <a:buFont typeface="Wingdings" panose="05000000000000000000" pitchFamily="2" charset="2"/>
              <a:buChar char="Ø"/>
            </a:pPr>
            <a:r>
              <a:rPr lang="it-IT" sz="1600" dirty="0"/>
              <a:t>ConnectionHandler</a:t>
            </a:r>
          </a:p>
          <a:p>
            <a:pPr marL="742950" lvl="1" indent="-285750">
              <a:spcBef>
                <a:spcPct val="20000"/>
              </a:spcBef>
              <a:spcAft>
                <a:spcPts val="600"/>
              </a:spcAft>
              <a:buClr>
                <a:schemeClr val="accent1"/>
              </a:buClr>
              <a:buFont typeface="Wingdings" panose="05000000000000000000" pitchFamily="2" charset="2"/>
              <a:buChar char="Ø"/>
            </a:pPr>
            <a:r>
              <a:rPr lang="it-IT" sz="1600" dirty="0"/>
              <a:t>GenericServlet</a:t>
            </a:r>
          </a:p>
          <a:p>
            <a:pPr marL="742950" lvl="1" indent="-285750">
              <a:spcBef>
                <a:spcPct val="20000"/>
              </a:spcBef>
              <a:spcAft>
                <a:spcPts val="600"/>
              </a:spcAft>
              <a:buClr>
                <a:schemeClr val="accent1"/>
              </a:buClr>
              <a:buFont typeface="Wingdings" panose="05000000000000000000" pitchFamily="2" charset="2"/>
              <a:buChar char="Ø"/>
            </a:pPr>
            <a:r>
              <a:rPr lang="it-IT" sz="1600" dirty="0"/>
              <a:t>Pair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QueryExecutor</a:t>
            </a:r>
          </a:p>
          <a:p>
            <a:pPr marL="742950" lvl="1" indent="-285750">
              <a:spcBef>
                <a:spcPct val="20000"/>
              </a:spcBef>
              <a:spcAft>
                <a:spcPts val="600"/>
              </a:spcAft>
              <a:buClr>
                <a:schemeClr val="accent1"/>
              </a:buClr>
              <a:buFont typeface="Wingdings" panose="05000000000000000000" pitchFamily="2" charset="2"/>
              <a:buChar char="Ø"/>
            </a:pPr>
            <a:r>
              <a:rPr lang="it-IT" sz="1600" dirty="0" smtClean="0"/>
              <a:t>@Ignore</a:t>
            </a:r>
          </a:p>
        </p:txBody>
      </p:sp>
      <p:sp>
        <p:nvSpPr>
          <p:cNvPr id="9" name="Rectangle 8"/>
          <p:cNvSpPr/>
          <p:nvPr/>
        </p:nvSpPr>
        <p:spPr>
          <a:xfrm>
            <a:off x="7731034" y="2356718"/>
            <a:ext cx="3108676" cy="2960811"/>
          </a:xfrm>
          <a:prstGeom prst="rect">
            <a:avLst/>
          </a:prstGeom>
        </p:spPr>
        <p:txBody>
          <a:bodyPr wrap="square">
            <a:spAutoFit/>
          </a:bodyPr>
          <a:lstStyle/>
          <a:p>
            <a:pPr marL="342900" indent="-342900">
              <a:spcBef>
                <a:spcPct val="20000"/>
              </a:spcBef>
              <a:spcAft>
                <a:spcPts val="600"/>
              </a:spcAft>
              <a:buClr>
                <a:schemeClr val="accent1"/>
              </a:buClr>
              <a:buFont typeface="Wingdings 2" charset="2"/>
              <a:buChar char=""/>
            </a:pPr>
            <a:r>
              <a:rPr lang="it-IT" b="1" dirty="0"/>
              <a:t>Controllers</a:t>
            </a:r>
          </a:p>
          <a:p>
            <a:pPr marL="742950" lvl="1" indent="-285750">
              <a:spcBef>
                <a:spcPct val="20000"/>
              </a:spcBef>
              <a:spcAft>
                <a:spcPts val="600"/>
              </a:spcAft>
              <a:buClr>
                <a:schemeClr val="accent1"/>
              </a:buClr>
              <a:buFont typeface="Wingdings" panose="05000000000000000000" pitchFamily="2" charset="2"/>
              <a:buChar char="Ø"/>
            </a:pPr>
            <a:r>
              <a:rPr lang="it-IT" sz="1600" dirty="0"/>
              <a:t>CartController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HomeController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LoginController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OrderController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SaveArticleController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SearchController</a:t>
            </a:r>
          </a:p>
          <a:p>
            <a:pPr marL="742950" lvl="1" indent="-285750">
              <a:spcBef>
                <a:spcPct val="20000"/>
              </a:spcBef>
              <a:spcAft>
                <a:spcPts val="600"/>
              </a:spcAft>
              <a:buClr>
                <a:schemeClr val="accent1"/>
              </a:buClr>
              <a:buFont typeface="Wingdings" panose="05000000000000000000" pitchFamily="2" charset="2"/>
              <a:buChar char="Ø"/>
            </a:pPr>
            <a:r>
              <a:rPr lang="it-IT" sz="1600" dirty="0"/>
              <a:t>Logout</a:t>
            </a:r>
          </a:p>
        </p:txBody>
      </p:sp>
    </p:spTree>
    <p:extLst>
      <p:ext uri="{BB962C8B-B14F-4D97-AF65-F5344CB8AC3E}">
        <p14:creationId xmlns:p14="http://schemas.microsoft.com/office/powerpoint/2010/main" val="373742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7DC8F-039C-4172-8A11-12712AE5D504}"/>
              </a:ext>
            </a:extLst>
          </p:cNvPr>
          <p:cNvSpPr>
            <a:spLocks noGrp="1"/>
          </p:cNvSpPr>
          <p:nvPr>
            <p:ph type="title"/>
          </p:nvPr>
        </p:nvSpPr>
        <p:spPr/>
        <p:txBody>
          <a:bodyPr/>
          <a:lstStyle/>
          <a:p>
            <a:r>
              <a:rPr lang="it-IT" dirty="0"/>
              <a:t>Componenti Model-Controller </a:t>
            </a:r>
            <a:r>
              <a:rPr lang="it-IT" dirty="0" smtClean="0"/>
              <a:t>(2/2)</a:t>
            </a:r>
            <a:endParaRPr lang="it-IT" dirty="0"/>
          </a:p>
        </p:txBody>
      </p:sp>
      <p:sp>
        <p:nvSpPr>
          <p:cNvPr id="4" name="Segnaposto numero diapositiva 3">
            <a:extLst>
              <a:ext uri="{FF2B5EF4-FFF2-40B4-BE49-F238E27FC236}">
                <a16:creationId xmlns:a16="http://schemas.microsoft.com/office/drawing/2014/main" id="{FAFF59A5-58C7-456E-B7E7-ED18A593E71C}"/>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5" name="Segnaposto contenuto 2">
            <a:extLst>
              <a:ext uri="{FF2B5EF4-FFF2-40B4-BE49-F238E27FC236}">
                <a16:creationId xmlns:a16="http://schemas.microsoft.com/office/drawing/2014/main" id="{79469055-FC84-4FA9-A019-02317B9171DC}"/>
              </a:ext>
            </a:extLst>
          </p:cNvPr>
          <p:cNvSpPr txBox="1">
            <a:spLocks/>
          </p:cNvSpPr>
          <p:nvPr/>
        </p:nvSpPr>
        <p:spPr>
          <a:xfrm>
            <a:off x="732945" y="2677668"/>
            <a:ext cx="5132278" cy="3728819"/>
          </a:xfrm>
          <a:prstGeom prst="rect">
            <a:avLst/>
          </a:prstGeom>
          <a:effectLst>
            <a:outerShdw blurRad="50800" dir="14400000">
              <a:srgbClr val="000000">
                <a:alpha val="40000"/>
              </a:srgbClr>
            </a:outerShdw>
          </a:effectLst>
        </p:spPr>
        <p:txBody>
          <a:bodyPr vert="horz" lIns="91440" tIns="45720" rIns="91440" bIns="45720" rtlCol="0" anchor="t">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it-IT" b="1" dirty="0"/>
              <a:t>Data Access Objects (DAO)</a:t>
            </a:r>
          </a:p>
          <a:p>
            <a:pPr lvl="1">
              <a:buFont typeface="Wingdings" panose="05000000000000000000" pitchFamily="2" charset="2"/>
              <a:buChar char="Ø"/>
            </a:pPr>
            <a:r>
              <a:rPr lang="it-IT" dirty="0" smtClean="0"/>
              <a:t>UserDAO</a:t>
            </a:r>
          </a:p>
          <a:p>
            <a:pPr lvl="2">
              <a:buFont typeface="Wingdings" panose="05000000000000000000" pitchFamily="2" charset="2"/>
              <a:buChar char="q"/>
            </a:pPr>
            <a:r>
              <a:rPr lang="it-IT" dirty="0" smtClean="0"/>
              <a:t>checkCredentials(usrn</a:t>
            </a:r>
            <a:r>
              <a:rPr lang="it-IT" dirty="0"/>
              <a:t>, </a:t>
            </a:r>
            <a:r>
              <a:rPr lang="it-IT" dirty="0" smtClean="0"/>
              <a:t>pwd): Optional&lt;UserBean&gt;</a:t>
            </a:r>
          </a:p>
          <a:p>
            <a:pPr lvl="1">
              <a:buFont typeface="Wingdings" panose="05000000000000000000" pitchFamily="2" charset="2"/>
              <a:buChar char="Ø"/>
            </a:pPr>
            <a:r>
              <a:rPr lang="it-IT" dirty="0" smtClean="0"/>
              <a:t>ArticleDAO</a:t>
            </a:r>
          </a:p>
          <a:p>
            <a:pPr lvl="2">
              <a:buFont typeface="Wingdings" panose="05000000000000000000" pitchFamily="2" charset="2"/>
              <a:buChar char="q"/>
            </a:pPr>
            <a:r>
              <a:rPr lang="it-IT" dirty="0" smtClean="0"/>
              <a:t>findArticleById(id): Optional&lt;ArticleBean&gt;</a:t>
            </a:r>
          </a:p>
          <a:p>
            <a:pPr lvl="2">
              <a:buFont typeface="Wingdings" panose="05000000000000000000" pitchFamily="2" charset="2"/>
              <a:buChar char="q"/>
            </a:pPr>
            <a:r>
              <a:rPr lang="it-IT" dirty="0" smtClean="0"/>
              <a:t>findArticleByKeyword(keyword): List&lt;ArticleBean</a:t>
            </a:r>
            <a:r>
              <a:rPr lang="it-IT" dirty="0"/>
              <a:t>&gt;</a:t>
            </a:r>
          </a:p>
          <a:p>
            <a:pPr lvl="2">
              <a:buFont typeface="Wingdings" panose="05000000000000000000" pitchFamily="2" charset="2"/>
              <a:buChar char="q"/>
            </a:pPr>
            <a:r>
              <a:rPr lang="it-IT" dirty="0" smtClean="0"/>
              <a:t>findArticleByViews(userid): List&lt;ArticleBean</a:t>
            </a:r>
            <a:r>
              <a:rPr lang="it-IT" dirty="0"/>
              <a:t>&gt;</a:t>
            </a:r>
          </a:p>
          <a:p>
            <a:pPr lvl="2">
              <a:buFont typeface="Wingdings" panose="05000000000000000000" pitchFamily="2" charset="2"/>
              <a:buChar char="q"/>
            </a:pPr>
            <a:r>
              <a:rPr lang="it-IT" dirty="0" smtClean="0"/>
              <a:t>findLastArticles(limit): </a:t>
            </a:r>
            <a:r>
              <a:rPr lang="it-IT" dirty="0"/>
              <a:t>List&lt;ArticleBean&gt;</a:t>
            </a:r>
          </a:p>
          <a:p>
            <a:pPr lvl="2">
              <a:buFont typeface="Wingdings" panose="05000000000000000000" pitchFamily="2" charset="2"/>
              <a:buChar char="q"/>
            </a:pPr>
            <a:r>
              <a:rPr lang="it-IT" dirty="0" smtClean="0"/>
              <a:t>getArticePrice(sellerId, articleId): price</a:t>
            </a:r>
          </a:p>
          <a:p>
            <a:pPr lvl="1">
              <a:buFont typeface="Wingdings" panose="05000000000000000000" pitchFamily="2" charset="2"/>
              <a:buChar char="Ø"/>
            </a:pPr>
            <a:r>
              <a:rPr lang="it-IT" dirty="0" smtClean="0"/>
              <a:t>OrderDAO</a:t>
            </a:r>
          </a:p>
          <a:p>
            <a:pPr lvl="2">
              <a:buFont typeface="Wingdings" panose="05000000000000000000" pitchFamily="2" charset="2"/>
              <a:buChar char="q"/>
            </a:pPr>
            <a:r>
              <a:rPr lang="it-IT" dirty="0" smtClean="0"/>
              <a:t>findOrderById(orderId): Optional&lt;OrderBean&gt;</a:t>
            </a:r>
          </a:p>
          <a:p>
            <a:pPr lvl="2">
              <a:buFont typeface="Wingdings" panose="05000000000000000000" pitchFamily="2" charset="2"/>
              <a:buChar char="q"/>
            </a:pPr>
            <a:r>
              <a:rPr lang="it-IT" dirty="0" smtClean="0"/>
              <a:t>findOrders(userId): List&lt;OrderBean&gt;</a:t>
            </a:r>
          </a:p>
          <a:p>
            <a:pPr lvl="2">
              <a:buFont typeface="Wingdings" panose="05000000000000000000" pitchFamily="2" charset="2"/>
              <a:buChar char="q"/>
            </a:pPr>
            <a:r>
              <a:rPr lang="it-IT" dirty="0" smtClean="0"/>
              <a:t>createOrder(orderBean)</a:t>
            </a:r>
          </a:p>
          <a:p>
            <a:pPr lvl="2">
              <a:buFont typeface="Wingdings" panose="05000000000000000000" pitchFamily="2" charset="2"/>
              <a:buChar char="q"/>
            </a:pPr>
            <a:r>
              <a:rPr lang="it-IT" dirty="0" smtClean="0"/>
              <a:t>findArticlesByOrderId(orderId, sellerId): List&lt;ArticleBean&gt;</a:t>
            </a:r>
          </a:p>
        </p:txBody>
      </p:sp>
      <p:sp>
        <p:nvSpPr>
          <p:cNvPr id="6" name="Segnaposto contenuto 2">
            <a:extLst>
              <a:ext uri="{FF2B5EF4-FFF2-40B4-BE49-F238E27FC236}">
                <a16:creationId xmlns:a16="http://schemas.microsoft.com/office/drawing/2014/main" id="{BE9FC96A-1CE1-443C-B285-FAA6B6241536}"/>
              </a:ext>
            </a:extLst>
          </p:cNvPr>
          <p:cNvSpPr txBox="1">
            <a:spLocks/>
          </p:cNvSpPr>
          <p:nvPr/>
        </p:nvSpPr>
        <p:spPr>
          <a:xfrm>
            <a:off x="5920754" y="2889680"/>
            <a:ext cx="3707933" cy="237538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it-IT" dirty="0"/>
          </a:p>
        </p:txBody>
      </p:sp>
      <p:sp>
        <p:nvSpPr>
          <p:cNvPr id="16" name="Rectangle 15"/>
          <p:cNvSpPr/>
          <p:nvPr/>
        </p:nvSpPr>
        <p:spPr>
          <a:xfrm>
            <a:off x="5644486" y="3033371"/>
            <a:ext cx="6096000" cy="2443746"/>
          </a:xfrm>
          <a:prstGeom prst="rect">
            <a:avLst/>
          </a:prstGeom>
        </p:spPr>
        <p:txBody>
          <a:bodyPr>
            <a:spAutoFit/>
          </a:bodyPr>
          <a:lstStyle/>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getSellerFromId(id): Optional&lt;SellerBean&gt;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findSellersByArticleId(articleId): List&lt;SellerBean&gt; </a:t>
            </a:r>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SellerArticleDAO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findEntry(articleId, sellerId): Optional&lt;SelleArticleEntity&gt;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ShipmentPolicyDAO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findPolicyByQty(sellerId, qty): Optional&lt;ShippingPolicyBean&gt;</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findPoliciesBySellerId(sellerId): List&lt;ShippingPolicyBean&gt;</a:t>
            </a:r>
            <a:endParaRPr lang="it-IT" sz="1100" dirty="0"/>
          </a:p>
          <a:p>
            <a:pPr marL="742950" lvl="1" indent="-285750">
              <a:lnSpc>
                <a:spcPct val="80000"/>
              </a:lnSpc>
              <a:spcBef>
                <a:spcPct val="20000"/>
              </a:spcBef>
              <a:spcAft>
                <a:spcPts val="600"/>
              </a:spcAft>
              <a:buClr>
                <a:schemeClr val="accent1"/>
              </a:buClr>
              <a:buFont typeface="Wingdings" panose="05000000000000000000" pitchFamily="2" charset="2"/>
              <a:buChar char="Ø"/>
            </a:pPr>
            <a:r>
              <a:rPr lang="it-IT" sz="1100" dirty="0" smtClean="0"/>
              <a:t>ViewDAO</a:t>
            </a:r>
          </a:p>
          <a:p>
            <a:pPr marL="1200150" lvl="2" indent="-285750">
              <a:lnSpc>
                <a:spcPct val="80000"/>
              </a:lnSpc>
              <a:spcBef>
                <a:spcPct val="20000"/>
              </a:spcBef>
              <a:spcAft>
                <a:spcPts val="600"/>
              </a:spcAft>
              <a:buClr>
                <a:schemeClr val="accent1"/>
              </a:buClr>
              <a:buFont typeface="Wingdings" panose="05000000000000000000" pitchFamily="2" charset="2"/>
              <a:buChar char="q"/>
            </a:pPr>
            <a:r>
              <a:rPr lang="it-IT" sz="1100" dirty="0" smtClean="0"/>
              <a:t>insertView(viewEntity)</a:t>
            </a:r>
            <a:endParaRPr lang="it-IT" sz="1100" dirty="0"/>
          </a:p>
        </p:txBody>
      </p:sp>
    </p:spTree>
    <p:extLst>
      <p:ext uri="{BB962C8B-B14F-4D97-AF65-F5344CB8AC3E}">
        <p14:creationId xmlns:p14="http://schemas.microsoft.com/office/powerpoint/2010/main" val="766423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6786F36D954514C8C4DA2A6EEE37D0F" ma:contentTypeVersion="14" ma:contentTypeDescription="Creare un nuovo documento." ma:contentTypeScope="" ma:versionID="b9e60e88b710db64b0ab38dea9b29f9c">
  <xsd:schema xmlns:xsd="http://www.w3.org/2001/XMLSchema" xmlns:xs="http://www.w3.org/2001/XMLSchema" xmlns:p="http://schemas.microsoft.com/office/2006/metadata/properties" xmlns:ns3="7faec442-65fb-4342-af88-d7bf081dd003" xmlns:ns4="a39ed30e-e404-40bb-8308-aa03e085f91e" targetNamespace="http://schemas.microsoft.com/office/2006/metadata/properties" ma:root="true" ma:fieldsID="b9a9f95ae0ca4e8f43f16b997350fcda" ns3:_="" ns4:_="">
    <xsd:import namespace="7faec442-65fb-4342-af88-d7bf081dd003"/>
    <xsd:import namespace="a39ed30e-e404-40bb-8308-aa03e085f9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ec442-65fb-4342-af88-d7bf081dd0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9ed30e-e404-40bb-8308-aa03e085f91e"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5048E-4585-4A41-9B60-63684990786A}">
  <ds:schemaRefs>
    <ds:schemaRef ds:uri="http://schemas.microsoft.com/office/2006/metadata/properties"/>
    <ds:schemaRef ds:uri="http://purl.org/dc/dcmitype/"/>
    <ds:schemaRef ds:uri="http://schemas.microsoft.com/office/2006/documentManagement/types"/>
    <ds:schemaRef ds:uri="7faec442-65fb-4342-af88-d7bf081dd003"/>
    <ds:schemaRef ds:uri="http://purl.org/dc/elements/1.1/"/>
    <ds:schemaRef ds:uri="http://schemas.microsoft.com/office/infopath/2007/PartnerControls"/>
    <ds:schemaRef ds:uri="http://schemas.openxmlformats.org/package/2006/metadata/core-properties"/>
    <ds:schemaRef ds:uri="a39ed30e-e404-40bb-8308-aa03e085f91e"/>
    <ds:schemaRef ds:uri="http://www.w3.org/XML/1998/namespace"/>
    <ds:schemaRef ds:uri="http://purl.org/dc/terms/"/>
  </ds:schemaRefs>
</ds:datastoreItem>
</file>

<file path=customXml/itemProps2.xml><?xml version="1.0" encoding="utf-8"?>
<ds:datastoreItem xmlns:ds="http://schemas.openxmlformats.org/officeDocument/2006/customXml" ds:itemID="{C8A32B3B-8FD5-487D-8647-E146B21A9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aec442-65fb-4342-af88-d7bf081dd003"/>
    <ds:schemaRef ds:uri="a39ed30e-e404-40bb-8308-aa03e085f9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FAD3DF-8367-436C-B779-79F89133C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186</TotalTime>
  <Words>1728</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Century Gothic</vt:lpstr>
      <vt:lpstr>Courier New</vt:lpstr>
      <vt:lpstr>Wingdings</vt:lpstr>
      <vt:lpstr>Wingdings 2</vt:lpstr>
      <vt:lpstr>Quotable</vt:lpstr>
      <vt:lpstr>Tecnologie Informatiche  per il Web</vt:lpstr>
      <vt:lpstr>The project in a nutshell</vt:lpstr>
      <vt:lpstr>Analisi requisiti per DB</vt:lpstr>
      <vt:lpstr>E/R Diagram</vt:lpstr>
      <vt:lpstr>Modello relazionale</vt:lpstr>
      <vt:lpstr>PowerPoint Presentation</vt:lpstr>
      <vt:lpstr>Analisi requisti applicazione</vt:lpstr>
      <vt:lpstr>Componenti Model-Controller (1/2)</vt:lpstr>
      <vt:lpstr>Componenti Model-Controller (2/2)</vt:lpstr>
      <vt:lpstr>Componenti Views</vt:lpstr>
      <vt:lpstr>Sequence Diagrams</vt:lpstr>
      <vt:lpstr>Login</vt:lpstr>
      <vt:lpstr>Logout</vt:lpstr>
      <vt:lpstr>Home</vt:lpstr>
      <vt:lpstr>Search</vt:lpstr>
      <vt:lpstr>Save Article</vt:lpstr>
      <vt:lpstr>Cart</vt:lpstr>
      <vt:lpstr>Get  orders</vt:lpstr>
      <vt:lpstr>Create  order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Marini Gabriel Raul</dc:creator>
  <cp:lastModifiedBy>Gabriel Raul Marini</cp:lastModifiedBy>
  <cp:revision>19</cp:revision>
  <dcterms:created xsi:type="dcterms:W3CDTF">2021-06-17T14:42:17Z</dcterms:created>
  <dcterms:modified xsi:type="dcterms:W3CDTF">2021-07-17T15:57:45Z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0x01010046786F36D954514C8C4DA2A6EEE37D0F</vt:lpwstr>
  </property>
</Properties>
</file>