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8" r:id="rId4"/>
    <p:sldId id="272" r:id="rId5"/>
    <p:sldId id="277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9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E9D3-7666-47E8-9A98-8228437095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EDEA-E65D-45C7-BC8F-59C80EB2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097" y="1112363"/>
            <a:ext cx="8616099" cy="23976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ru-RU" dirty="0"/>
              <a:t>Способы передачи чужой речи.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7329" y="4100660"/>
            <a:ext cx="8116477" cy="2215297"/>
          </a:xfrm>
        </p:spPr>
        <p:txBody>
          <a:bodyPr anchor="b"/>
          <a:lstStyle/>
          <a:p>
            <a:pPr marL="457200" indent="-457200" algn="l"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Закрепить навык оформления на письме чужой речи различными способами;</a:t>
            </a:r>
          </a:p>
          <a:p>
            <a:pPr marL="457200" indent="-457200" algn="l"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Практикум «Синтаксические нормы русского языка».          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828" y="446830"/>
            <a:ext cx="9543876" cy="135584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Задание_1. </a:t>
            </a:r>
            <a:b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Вспомните разновидности </a:t>
            </a:r>
            <a: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 передачи </a:t>
            </a: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чужой речи: </a:t>
            </a:r>
            <a: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прямая </a:t>
            </a:r>
            <a: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речь;</a:t>
            </a:r>
            <a:b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диалог</a:t>
            </a:r>
            <a: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косвенная </a:t>
            </a:r>
            <a: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речь;</a:t>
            </a:r>
            <a:b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sz="2700" b="1" dirty="0" err="1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несобственно</a:t>
            </a: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-прямая </a:t>
            </a:r>
            <a: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речь;</a:t>
            </a:r>
            <a:b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цитата</a:t>
            </a:r>
            <a:r>
              <a:rPr lang="ru-RU" sz="2700" b="1" dirty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700" b="1" dirty="0">
              <a:solidFill>
                <a:srgbClr val="3849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" y="2185851"/>
            <a:ext cx="11897255" cy="3744685"/>
          </a:xfrm>
        </p:spPr>
        <p:txBody>
          <a:bodyPr>
            <a:noAutofit/>
          </a:bodyPr>
          <a:lstStyle/>
          <a:p>
            <a:pPr marL="0" indent="0" fontAlgn="ctr">
              <a:spcBef>
                <a:spcPts val="0"/>
              </a:spcBef>
              <a:buNone/>
            </a:pPr>
            <a:r>
              <a:rPr lang="ru-RU" sz="2200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 </a:t>
            </a:r>
            <a:r>
              <a:rPr lang="ru-RU" sz="2200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передачи чужой </a:t>
            </a:r>
            <a:r>
              <a:rPr lang="ru-RU" sz="2200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речи в следующих предложениях:</a:t>
            </a:r>
            <a:endParaRPr lang="ru-RU" sz="2200" i="1" dirty="0" smtClean="0">
              <a:solidFill>
                <a:srgbClr val="4E4E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Олег </a:t>
            </a: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обрадовался встрече и заметил: «Мы не виделись года два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Брат </a:t>
            </a: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сказал, что ничего не понял из моих 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объяснений.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остановился и промолвил: «Наконец-то я понял тебя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«В Крыму уже цветут магнолии», — сказала 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Оля.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Андрей </a:t>
            </a: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задумался и сказал, что в Крыму уже цветут 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магнолии.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По словам Ф. И. Шаляпина, искусство «вечно, как сама жизнь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Идите за мной», — сказала она, взяв меня за 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руку.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Немецкий </a:t>
            </a:r>
            <a:r>
              <a:rPr lang="ru-RU" sz="2200" i="1" dirty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 и философ Новалис считал, что судьба и характер — это разные названия одного и того же понятия</a:t>
            </a:r>
            <a:r>
              <a:rPr lang="ru-RU" sz="2200" i="1" dirty="0" smtClean="0">
                <a:solidFill>
                  <a:srgbClr val="4E4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>
                <a:solidFill>
                  <a:srgbClr val="3B40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ужаснулся и в отчаянии спрашивал себя, как это и зачем попал он в неизвестную </a:t>
            </a:r>
            <a:r>
              <a:rPr lang="ru-RU" sz="2200" i="1" dirty="0" smtClean="0">
                <a:solidFill>
                  <a:srgbClr val="3B40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землю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Экскурсовод поведала нам о том, что </a:t>
            </a:r>
            <a:r>
              <a:rPr lang="ru-RU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Переяславль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заложен </a:t>
            </a:r>
            <a:r>
              <a:rPr lang="ru-RU" sz="2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Юрием </a:t>
            </a:r>
            <a:r>
              <a:rPr lang="ru-RU" sz="2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Долгоруким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Попробуйте перестроить последнее предложение так, чтобы передать чужую речь другими возможными способами.</a:t>
            </a:r>
          </a:p>
          <a:p>
            <a:pPr marL="514350" indent="-514350">
              <a:spcBef>
                <a:spcPts val="0"/>
              </a:spcBef>
              <a:buAutoNum type="arabicParenR"/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69966" y="3143793"/>
            <a:ext cx="11749209" cy="32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14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5220" y="84826"/>
            <a:ext cx="9936379" cy="126648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Задание_2. </a:t>
            </a:r>
            <a:b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Прочитайте отрывок из повести Л.Н. Толстого «</a:t>
            </a:r>
            <a:r>
              <a:rPr lang="ru-RU" sz="2800" b="1" dirty="0" err="1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Холстомер</a:t>
            </a:r>
            <a:r>
              <a:rPr lang="ru-RU" sz="28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». Найдите примеры передачи </a:t>
            </a:r>
            <a:r>
              <a:rPr lang="ru-RU" sz="2800" b="1" dirty="0" err="1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несобственно</a:t>
            </a:r>
            <a:r>
              <a:rPr lang="ru-RU" sz="28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-прямой речи и определите её функции в художественном тесте:</a:t>
            </a:r>
            <a:endParaRPr lang="en-US" sz="2800" b="1" dirty="0">
              <a:solidFill>
                <a:srgbClr val="3849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171" y="1351308"/>
            <a:ext cx="1190502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Стригунки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годовалые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кобылки</a:t>
            </a:r>
            <a:r>
              <a:rPr kumimoji="0" lang="ru-RU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притворяются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степенными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подпрыгивают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сходятся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веселыми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веселая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двухлеток-трехлеток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холостых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кобыл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ходят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вместе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веселой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девичьей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гурьбой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слышится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топот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взвизгиванье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ржанье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брыканье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красавицей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затейщицей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молодежью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шалунья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бурая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кобылка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затевала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делали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гурьба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красавиц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Шалунья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игривом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расположенье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утро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Веселый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нашел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людей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водопое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подшутив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стариком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побежала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вдоль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притворилась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испугалась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чего-то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храпнула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ноги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понеслась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Васька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должен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скакать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увязавшимися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затеяла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вскружить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голову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чалой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лошадке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ржам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проезжал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мужичок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сохою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остановилась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гордо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подняла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голову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встряхнулась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заржала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сладким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нежным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протяжным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Вон </a:t>
            </a:r>
            <a:r>
              <a:rPr lang="ru-RU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кукушка, </a:t>
            </a:r>
            <a:r>
              <a:rPr lang="ru-RU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перепел поют любовь, и цветы по ветру пересылают свою душистую пыль друг другу.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многозначащее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ржанье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грустно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молодо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отозвалось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издалека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донеслось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чалой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лошадки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подняла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уши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остановилась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Мужик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ударил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лаптем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чалая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лошадка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очарована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серебряным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звуком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далекого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ржанья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заржала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Мужик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рассердился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дернул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вожжами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ударил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лаптем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брюху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успела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докончить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своего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ржанья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чалой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лошадке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стало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сладко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грустно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ржей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долетали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табуна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звуки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начатого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страстного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ржанья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сердитого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голоса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мужика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9105" y="6002354"/>
            <a:ext cx="11811155" cy="300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Попробуйте написать собственный текст, передающий внутренний монолог от лица животного или неодушевленного предмета. </a:t>
            </a:r>
            <a:endParaRPr lang="en-US" sz="2400" b="1" dirty="0">
              <a:solidFill>
                <a:srgbClr val="3849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1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7645" y="458314"/>
            <a:ext cx="11057640" cy="23876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4" name="Подзаголовок 13"/>
          <p:cNvSpPr>
            <a:spLocks noGrp="1"/>
          </p:cNvSpPr>
          <p:nvPr>
            <p:ph type="subTitle" idx="1"/>
          </p:nvPr>
        </p:nvSpPr>
        <p:spPr>
          <a:xfrm>
            <a:off x="261257" y="1220371"/>
            <a:ext cx="11722365" cy="5869577"/>
          </a:xfrm>
        </p:spPr>
        <p:txBody>
          <a:bodyPr>
            <a:normAutofit/>
          </a:bodyPr>
          <a:lstStyle/>
          <a:p>
            <a:pPr algn="just" fontAlgn="base"/>
            <a:r>
              <a:rPr lang="ru-RU" dirty="0">
                <a:solidFill>
                  <a:schemeClr val="bg1"/>
                </a:solidFill>
              </a:rPr>
              <a:t>Для оповещения об авторском праве на каждом экземпляре произведения можно указывать следующую </a:t>
            </a:r>
            <a:r>
              <a:rPr lang="ru-RU" dirty="0" smtClean="0">
                <a:solidFill>
                  <a:schemeClr val="bg1"/>
                </a:solidFill>
              </a:rPr>
              <a:t>информацию: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Латинскую C в окружности — ©.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 или наименование правообладателя.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Год первого опубликования произведения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Ссылка на источник.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algn="just" fontAlgn="base"/>
            <a:r>
              <a:rPr lang="ru-RU" dirty="0" smtClean="0">
                <a:solidFill>
                  <a:schemeClr val="bg1"/>
                </a:solidFill>
              </a:rPr>
              <a:t>Выберите из списка те информационные продукты, которые при размещении в Сети требуют обязательного указания авторства (первоисточника): </a:t>
            </a:r>
            <a:r>
              <a:rPr lang="ru-RU" i="1" dirty="0" smtClean="0">
                <a:solidFill>
                  <a:schemeClr val="bg1"/>
                </a:solidFill>
              </a:rPr>
              <a:t>фрагмент текста, фотография, видеозапись спектакля или хореографического выступления, дизайн страницы, рисунок, база данных, логотип, изображение персонажа, программный код, название продукта или товарный знак.</a:t>
            </a:r>
            <a:endParaRPr lang="ru-RU" i="1" dirty="0">
              <a:solidFill>
                <a:schemeClr val="bg1"/>
              </a:solidFill>
            </a:endParaRPr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243319" y="16404"/>
            <a:ext cx="6173926" cy="1042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Задание_3.</a:t>
            </a:r>
            <a:endParaRPr lang="ru-RU" sz="2800" b="1" dirty="0" smtClean="0">
              <a:solidFill>
                <a:schemeClr val="bg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396738" y="1112937"/>
            <a:ext cx="1042290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62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1"/>
          </p:nvPr>
        </p:nvSpPr>
        <p:spPr>
          <a:xfrm>
            <a:off x="235131" y="1346603"/>
            <a:ext cx="11748491" cy="574334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b="1" dirty="0">
                <a:solidFill>
                  <a:schemeClr val="bg1"/>
                </a:solidFill>
              </a:rPr>
              <a:t>Определить</a:t>
            </a:r>
            <a:r>
              <a:rPr lang="ru-RU" dirty="0">
                <a:solidFill>
                  <a:schemeClr val="bg1"/>
                </a:solidFill>
              </a:rPr>
              <a:t> грамматическую основу, </a:t>
            </a:r>
            <a:r>
              <a:rPr lang="ru-RU" b="1" dirty="0">
                <a:solidFill>
                  <a:schemeClr val="bg1"/>
                </a:solidFill>
              </a:rPr>
              <a:t>подчеркнуть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u="sng" dirty="0">
                <a:solidFill>
                  <a:schemeClr val="bg1"/>
                </a:solidFill>
              </a:rPr>
              <a:t>подлежащее</a:t>
            </a:r>
            <a:r>
              <a:rPr lang="ru-RU" dirty="0">
                <a:solidFill>
                  <a:schemeClr val="bg1"/>
                </a:solidFill>
              </a:rPr>
              <a:t> и//или сказуемое), </a:t>
            </a:r>
            <a:r>
              <a:rPr lang="ru-RU" b="1" dirty="0">
                <a:solidFill>
                  <a:schemeClr val="bg1"/>
                </a:solidFill>
              </a:rPr>
              <a:t>указать</a:t>
            </a:r>
            <a:r>
              <a:rPr lang="ru-RU" dirty="0">
                <a:solidFill>
                  <a:schemeClr val="bg1"/>
                </a:solidFill>
              </a:rPr>
              <a:t>, словами какой части речи выражены.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2) Определить (при наличии) второстепенные члены предложения, подчеркнуть, указать, словами какой части речи выражены.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3) Если второстепенный ЧП является обособленным, то указать, чем выражен (</a:t>
            </a:r>
            <a:r>
              <a:rPr lang="ru-RU" i="1" dirty="0" err="1">
                <a:solidFill>
                  <a:schemeClr val="bg1"/>
                </a:solidFill>
              </a:rPr>
              <a:t>прич.об</a:t>
            </a:r>
            <a:r>
              <a:rPr lang="ru-RU" i="1" dirty="0">
                <a:solidFill>
                  <a:schemeClr val="bg1"/>
                </a:solidFill>
              </a:rPr>
              <a:t>., </a:t>
            </a:r>
            <a:r>
              <a:rPr lang="ru-RU" i="1" dirty="0" err="1">
                <a:solidFill>
                  <a:schemeClr val="bg1"/>
                </a:solidFill>
              </a:rPr>
              <a:t>деепр.об</a:t>
            </a:r>
            <a:r>
              <a:rPr lang="ru-RU" i="1" dirty="0">
                <a:solidFill>
                  <a:schemeClr val="bg1"/>
                </a:solidFill>
              </a:rPr>
              <a:t>., </a:t>
            </a:r>
            <a:r>
              <a:rPr lang="ru-RU" i="1" dirty="0" err="1">
                <a:solidFill>
                  <a:schemeClr val="bg1"/>
                </a:solidFill>
              </a:rPr>
              <a:t>сравн.об</a:t>
            </a:r>
            <a:r>
              <a:rPr lang="ru-RU" i="1" dirty="0">
                <a:solidFill>
                  <a:schemeClr val="bg1"/>
                </a:solidFill>
              </a:rPr>
              <a:t>., </a:t>
            </a:r>
            <a:r>
              <a:rPr lang="ru-RU" i="1" dirty="0" smtClean="0">
                <a:solidFill>
                  <a:schemeClr val="bg1"/>
                </a:solidFill>
              </a:rPr>
              <a:t>приложение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i="1" dirty="0" smtClean="0">
                <a:solidFill>
                  <a:schemeClr val="bg1"/>
                </a:solidFill>
              </a:rPr>
              <a:t>уточняющие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пр.), с двух сторон выделить вертикальными линиями.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4) Если есть слова, грамматически не связанные с ЧП, указать над ними, чем являются (</a:t>
            </a:r>
            <a:r>
              <a:rPr lang="ru-RU" i="1" dirty="0">
                <a:solidFill>
                  <a:schemeClr val="bg1"/>
                </a:solidFill>
              </a:rPr>
              <a:t>вводные слова, вставные конструкции, обращения</a:t>
            </a:r>
            <a:r>
              <a:rPr lang="ru-RU" dirty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5)  Дать характеристику предложению: 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 цели высказывания (</a:t>
            </a:r>
            <a:r>
              <a:rPr lang="ru-RU" i="1" dirty="0">
                <a:solidFill>
                  <a:schemeClr val="bg1"/>
                </a:solidFill>
              </a:rPr>
              <a:t>повествовательное, побудительное, вопросительное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 эмоциональной окраске (</a:t>
            </a:r>
            <a:r>
              <a:rPr lang="ru-RU" i="1" dirty="0">
                <a:solidFill>
                  <a:schemeClr val="bg1"/>
                </a:solidFill>
              </a:rPr>
              <a:t>восклицательное, невосклицательное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 количеству основ (</a:t>
            </a:r>
            <a:r>
              <a:rPr lang="ru-RU" i="1" dirty="0">
                <a:solidFill>
                  <a:schemeClr val="bg1"/>
                </a:solidFill>
              </a:rPr>
              <a:t>простое, сложное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 составу грамматической основы (</a:t>
            </a:r>
            <a:r>
              <a:rPr lang="ru-RU" i="1" dirty="0">
                <a:solidFill>
                  <a:schemeClr val="bg1"/>
                </a:solidFill>
              </a:rPr>
              <a:t>односоставное (</a:t>
            </a:r>
            <a:r>
              <a:rPr lang="ru-RU" dirty="0">
                <a:solidFill>
                  <a:schemeClr val="bg1"/>
                </a:solidFill>
              </a:rPr>
              <a:t>указать какое именно</a:t>
            </a:r>
            <a:r>
              <a:rPr lang="ru-RU" i="1" dirty="0">
                <a:solidFill>
                  <a:schemeClr val="bg1"/>
                </a:solidFill>
              </a:rPr>
              <a:t>: определенно-, неопределенно-, обобщенно-личное, безличное, назывное), двусоставное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 наличию второстепенных ЧП (</a:t>
            </a:r>
            <a:r>
              <a:rPr lang="ru-RU" i="1" dirty="0">
                <a:solidFill>
                  <a:schemeClr val="bg1"/>
                </a:solidFill>
              </a:rPr>
              <a:t>распространенное, нераспространенное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Полное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ru-RU" i="1" dirty="0">
                <a:solidFill>
                  <a:schemeClr val="bg1"/>
                </a:solidFill>
              </a:rPr>
              <a:t> неполное</a:t>
            </a:r>
            <a:r>
              <a:rPr lang="ru-RU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Осложнено</a:t>
            </a:r>
            <a:r>
              <a:rPr lang="ru-RU" dirty="0">
                <a:solidFill>
                  <a:schemeClr val="bg1"/>
                </a:solidFill>
              </a:rPr>
              <a:t> (чем? В том числе однородными ЧП – указать какими именно) или </a:t>
            </a:r>
            <a:r>
              <a:rPr lang="ru-RU" i="1" dirty="0">
                <a:solidFill>
                  <a:schemeClr val="bg1"/>
                </a:solidFill>
              </a:rPr>
              <a:t>не осложнено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6) Составить схему предложения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ru-RU" dirty="0"/>
              <a:t> </a:t>
            </a:r>
            <a:endParaRPr lang="en-US" dirty="0"/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433421" y="303787"/>
            <a:ext cx="7826761" cy="1042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Порядок синтаксического разбора простого предложения</a:t>
            </a:r>
            <a:endParaRPr lang="ru-RU" sz="2800" b="1" dirty="0" smtClean="0">
              <a:solidFill>
                <a:schemeClr val="bg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396738" y="1112937"/>
            <a:ext cx="1042290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7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39" y="365125"/>
            <a:ext cx="11599817" cy="1325563"/>
          </a:xfrm>
          <a:solidFill>
            <a:srgbClr val="384997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Синтаксический разбор простого предложения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39" y="1825625"/>
            <a:ext cx="11599817" cy="49583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1) </a:t>
            </a:r>
            <a:r>
              <a:rPr lang="ru-RU" i="1" dirty="0"/>
              <a:t>Проносились </a:t>
            </a:r>
            <a:r>
              <a:rPr lang="ru-RU" i="1" dirty="0" smtClean="0"/>
              <a:t>(на)встречу поезда </a:t>
            </a:r>
            <a:r>
              <a:rPr lang="ru-RU" i="1" dirty="0" err="1" smtClean="0"/>
              <a:t>груже</a:t>
            </a:r>
            <a:r>
              <a:rPr lang="ru-RU" i="1" dirty="0" smtClean="0"/>
              <a:t>(</a:t>
            </a:r>
            <a:r>
              <a:rPr lang="ru-RU" i="1" dirty="0" err="1" smtClean="0"/>
              <a:t>н,нн</a:t>
            </a:r>
            <a:r>
              <a:rPr lang="ru-RU" i="1" dirty="0" smtClean="0"/>
              <a:t>)</a:t>
            </a:r>
            <a:r>
              <a:rPr lang="ru-RU" i="1" dirty="0" err="1" smtClean="0"/>
              <a:t>ые</a:t>
            </a:r>
            <a:r>
              <a:rPr lang="ru-RU" i="1" dirty="0" smtClean="0"/>
              <a:t> рудой </a:t>
            </a:r>
            <a:r>
              <a:rPr lang="ru-RU" i="1" dirty="0"/>
              <a:t>уг­лем и </a:t>
            </a:r>
            <a:r>
              <a:rPr lang="ru-RU" i="1" dirty="0" smtClean="0"/>
              <a:t>громадными бревнами </a:t>
            </a:r>
            <a:r>
              <a:rPr lang="ru-RU" i="1" dirty="0"/>
              <a:t>толщиной в </a:t>
            </a:r>
            <a:r>
              <a:rPr lang="ru-RU" i="1" dirty="0" smtClean="0"/>
              <a:t>(пол)вагона.</a:t>
            </a:r>
          </a:p>
          <a:p>
            <a:pPr marL="0" indent="0">
              <a:buNone/>
            </a:pPr>
            <a:r>
              <a:rPr lang="ru-RU" i="1" dirty="0" smtClean="0"/>
              <a:t>2) (На)конец </a:t>
            </a:r>
            <a:r>
              <a:rPr lang="ru-RU" i="1" dirty="0"/>
              <a:t>изучив </a:t>
            </a:r>
            <a:r>
              <a:rPr lang="ru-RU" i="1" dirty="0" smtClean="0"/>
              <a:t>все </a:t>
            </a:r>
            <a:r>
              <a:rPr lang="ru-RU" i="1" dirty="0"/>
              <a:t>он насаживал на крючок горошину или </a:t>
            </a:r>
            <a:r>
              <a:rPr lang="ru-RU" i="1" dirty="0" smtClean="0"/>
              <a:t>распаре(</a:t>
            </a:r>
            <a:r>
              <a:rPr lang="ru-RU" i="1" dirty="0" err="1" smtClean="0"/>
              <a:t>н,нн</a:t>
            </a:r>
            <a:r>
              <a:rPr lang="ru-RU" i="1" dirty="0" smtClean="0"/>
              <a:t>)</a:t>
            </a:r>
            <a:r>
              <a:rPr lang="ru-RU" i="1" dirty="0" err="1" smtClean="0"/>
              <a:t>ое</a:t>
            </a:r>
            <a:r>
              <a:rPr lang="ru-RU" i="1" dirty="0" smtClean="0"/>
              <a:t> </a:t>
            </a:r>
            <a:r>
              <a:rPr lang="ru-RU" i="1" dirty="0"/>
              <a:t>зерно </a:t>
            </a:r>
            <a:r>
              <a:rPr lang="ru-RU" i="1" dirty="0" err="1" smtClean="0"/>
              <a:t>пш</a:t>
            </a:r>
            <a:r>
              <a:rPr lang="ru-RU" i="1" dirty="0" smtClean="0"/>
              <a:t>..</a:t>
            </a:r>
            <a:r>
              <a:rPr lang="ru-RU" i="1" dirty="0" err="1" smtClean="0"/>
              <a:t>ницы</a:t>
            </a:r>
            <a:r>
              <a:rPr lang="ru-RU" i="1" dirty="0" smtClean="0"/>
              <a:t> и </a:t>
            </a:r>
            <a:r>
              <a:rPr lang="ru-RU" i="1" dirty="0"/>
              <a:t>поплевав на </a:t>
            </a:r>
            <a:r>
              <a:rPr lang="ru-RU" i="1" dirty="0" smtClean="0"/>
              <a:t>на­живу </a:t>
            </a:r>
            <a:r>
              <a:rPr lang="ru-RU" i="1" dirty="0"/>
              <a:t>забрасывал </a:t>
            </a:r>
            <a:r>
              <a:rPr lang="ru-RU" i="1" dirty="0" err="1"/>
              <a:t>грузилище</a:t>
            </a:r>
            <a:r>
              <a:rPr lang="ru-RU" i="1" dirty="0"/>
              <a:t> с </a:t>
            </a:r>
            <a:r>
              <a:rPr lang="ru-RU" i="1" dirty="0" err="1" smtClean="0"/>
              <a:t>попл</a:t>
            </a:r>
            <a:r>
              <a:rPr lang="ru-RU" i="1" dirty="0" smtClean="0"/>
              <a:t>..</a:t>
            </a:r>
            <a:r>
              <a:rPr lang="ru-RU" i="1" dirty="0" err="1" smtClean="0"/>
              <a:t>вком</a:t>
            </a:r>
            <a:r>
              <a:rPr lang="ru-RU" i="1" dirty="0" smtClean="0"/>
              <a:t> </a:t>
            </a:r>
            <a:r>
              <a:rPr lang="ru-RU" i="1" dirty="0"/>
              <a:t>на </a:t>
            </a:r>
            <a:r>
              <a:rPr lang="ru-RU" i="1" dirty="0" smtClean="0"/>
              <a:t>борт.</a:t>
            </a:r>
          </a:p>
          <a:p>
            <a:pPr marL="0" indent="0">
              <a:buNone/>
            </a:pPr>
            <a:r>
              <a:rPr lang="ru-RU" i="1" dirty="0" smtClean="0"/>
              <a:t>3) Ночной дождь зыбкий </a:t>
            </a:r>
            <a:r>
              <a:rPr lang="ru-RU" i="1" dirty="0" err="1" smtClean="0"/>
              <a:t>настойч</a:t>
            </a:r>
            <a:r>
              <a:rPr lang="ru-RU" i="1" dirty="0" smtClean="0"/>
              <a:t>..вый </a:t>
            </a:r>
            <a:r>
              <a:rPr lang="ru-RU" i="1" dirty="0" err="1" smtClean="0"/>
              <a:t>в..сит</a:t>
            </a:r>
            <a:r>
              <a:rPr lang="ru-RU" i="1" dirty="0" smtClean="0"/>
              <a:t> </a:t>
            </a:r>
            <a:r>
              <a:rPr lang="ru-RU" i="1" dirty="0"/>
              <a:t>над </a:t>
            </a:r>
            <a:r>
              <a:rPr lang="ru-RU" i="1" dirty="0" smtClean="0"/>
              <a:t>городом  (не)проницаемым ды­мом .</a:t>
            </a:r>
          </a:p>
          <a:p>
            <a:pPr marL="0" indent="0">
              <a:buNone/>
            </a:pPr>
            <a:r>
              <a:rPr lang="ru-RU" i="1" dirty="0" smtClean="0"/>
              <a:t>4) (В)низу </a:t>
            </a:r>
            <a:r>
              <a:rPr lang="ru-RU" i="1" dirty="0"/>
              <a:t>высохшие </a:t>
            </a:r>
            <a:r>
              <a:rPr lang="ru-RU" i="1" dirty="0" smtClean="0"/>
              <a:t>болота </a:t>
            </a:r>
            <a:r>
              <a:rPr lang="ru-RU" i="1" dirty="0" err="1" smtClean="0"/>
              <a:t>мшары</a:t>
            </a:r>
            <a:r>
              <a:rPr lang="ru-RU" i="1" dirty="0" smtClean="0"/>
              <a:t> </a:t>
            </a:r>
            <a:r>
              <a:rPr lang="ru-RU" i="1" dirty="0" err="1" smtClean="0"/>
              <a:t>поросш</a:t>
            </a:r>
            <a:r>
              <a:rPr lang="ru-RU" i="1" dirty="0" smtClean="0"/>
              <a:t>…. </a:t>
            </a:r>
            <a:r>
              <a:rPr lang="ru-RU" i="1" dirty="0"/>
              <a:t>мелким </a:t>
            </a:r>
            <a:r>
              <a:rPr lang="ru-RU" i="1" dirty="0" smtClean="0"/>
              <a:t>лесом березняком осинами </a:t>
            </a:r>
            <a:r>
              <a:rPr lang="ru-RU" i="1" dirty="0"/>
              <a:t>и </a:t>
            </a:r>
            <a:r>
              <a:rPr lang="ru-RU" i="1" dirty="0" smtClean="0"/>
              <a:t>ольхой.</a:t>
            </a:r>
          </a:p>
          <a:p>
            <a:pPr marL="0" indent="0">
              <a:buNone/>
            </a:pPr>
            <a:r>
              <a:rPr lang="ru-RU" i="1" dirty="0" smtClean="0"/>
              <a:t>5) За ветре(</a:t>
            </a:r>
            <a:r>
              <a:rPr lang="ru-RU" i="1" dirty="0" err="1" smtClean="0"/>
              <a:t>н,нн</a:t>
            </a:r>
            <a:r>
              <a:rPr lang="ru-RU" i="1" dirty="0" smtClean="0"/>
              <a:t>)</a:t>
            </a:r>
            <a:r>
              <a:rPr lang="ru-RU" i="1" dirty="0" err="1" smtClean="0"/>
              <a:t>ую</a:t>
            </a:r>
            <a:r>
              <a:rPr lang="ru-RU" i="1" dirty="0" smtClean="0"/>
              <a:t> </a:t>
            </a:r>
            <a:r>
              <a:rPr lang="ru-RU" i="1" dirty="0"/>
              <a:t>долгую ночь сад сбросил сухую листву </a:t>
            </a:r>
            <a:r>
              <a:rPr lang="ru-RU" i="1" dirty="0" smtClean="0"/>
              <a:t>(в)низ на </a:t>
            </a:r>
            <a:r>
              <a:rPr lang="ru-RU" i="1" dirty="0" err="1" smtClean="0"/>
              <a:t>каме</a:t>
            </a:r>
            <a:r>
              <a:rPr lang="ru-RU" i="1" dirty="0" smtClean="0"/>
              <a:t>(</a:t>
            </a:r>
            <a:r>
              <a:rPr lang="ru-RU" i="1" dirty="0" err="1" smtClean="0"/>
              <a:t>н,нн</a:t>
            </a:r>
            <a:r>
              <a:rPr lang="ru-RU" i="1" dirty="0" smtClean="0"/>
              <a:t>)</a:t>
            </a:r>
            <a:r>
              <a:rPr lang="ru-RU" i="1" dirty="0" err="1" smtClean="0"/>
              <a:t>ые</a:t>
            </a:r>
            <a:r>
              <a:rPr lang="ru-RU" i="1" dirty="0" smtClean="0"/>
              <a:t> дорожки.</a:t>
            </a:r>
          </a:p>
          <a:p>
            <a:pPr marL="0" indent="0">
              <a:buNone/>
            </a:pPr>
            <a:r>
              <a:rPr lang="ru-RU" i="1" dirty="0" smtClean="0"/>
              <a:t>6) За </a:t>
            </a:r>
            <a:r>
              <a:rPr lang="ru-RU" i="1" dirty="0"/>
              <a:t>широким окном косо летел </a:t>
            </a:r>
            <a:r>
              <a:rPr lang="ru-RU" i="1" dirty="0" smtClean="0"/>
              <a:t>снег и заносил </a:t>
            </a:r>
            <a:r>
              <a:rPr lang="ru-RU" i="1" dirty="0"/>
              <a:t>туманом </a:t>
            </a:r>
            <a:r>
              <a:rPr lang="ru-RU" i="1" dirty="0" smtClean="0"/>
              <a:t>Неву и таял </a:t>
            </a:r>
            <a:r>
              <a:rPr lang="ru-RU" i="1" dirty="0"/>
              <a:t>в ее теплой </a:t>
            </a:r>
            <a:r>
              <a:rPr lang="ru-RU" i="1" dirty="0" smtClean="0"/>
              <a:t>еще не успевшей (по)зимнему остыть воде.</a:t>
            </a:r>
          </a:p>
          <a:p>
            <a:pPr marL="0" indent="0">
              <a:buNone/>
            </a:pPr>
            <a:r>
              <a:rPr lang="ru-RU" i="1" dirty="0" smtClean="0"/>
              <a:t>7) На </a:t>
            </a:r>
            <a:r>
              <a:rPr lang="ru-RU" i="1" dirty="0"/>
              <a:t>пыльных откосах от недавних сосновых лесов </a:t>
            </a:r>
            <a:r>
              <a:rPr lang="ru-RU" i="1" dirty="0" smtClean="0"/>
              <a:t>н(</a:t>
            </a:r>
            <a:r>
              <a:rPr lang="ru-RU" i="1" dirty="0" err="1" smtClean="0"/>
              <a:t>и,е</a:t>
            </a:r>
            <a:r>
              <a:rPr lang="ru-RU" i="1" dirty="0" smtClean="0"/>
              <a:t>) осталось н(</a:t>
            </a:r>
            <a:r>
              <a:rPr lang="ru-RU" i="1" dirty="0" err="1" smtClean="0"/>
              <a:t>и,е</a:t>
            </a:r>
            <a:r>
              <a:rPr lang="ru-RU" i="1" dirty="0" smtClean="0"/>
              <a:t>) </a:t>
            </a:r>
            <a:r>
              <a:rPr lang="ru-RU" i="1" dirty="0"/>
              <a:t>то что </a:t>
            </a:r>
            <a:r>
              <a:rPr lang="ru-RU" i="1" dirty="0" smtClean="0"/>
              <a:t>деревца </a:t>
            </a:r>
            <a:r>
              <a:rPr lang="ru-RU" i="1" dirty="0"/>
              <a:t>но даже </a:t>
            </a:r>
            <a:r>
              <a:rPr lang="ru-RU" i="1" dirty="0" smtClean="0"/>
              <a:t>и травинки.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1045" y="162606"/>
            <a:ext cx="9380955" cy="154264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Задание: 1) </a:t>
            </a:r>
            <a:r>
              <a:rPr lang="ru-RU" sz="2400" dirty="0" smtClean="0">
                <a:solidFill>
                  <a:srgbClr val="384997"/>
                </a:solidFill>
              </a:rPr>
              <a:t>Выпишите все условия постановки запятой в предыдущих предложениях. Вспомните, почему еще запятая может быть в простом предложении? Дополните список.</a:t>
            </a:r>
            <a:br>
              <a:rPr lang="ru-RU" sz="2400" dirty="0" smtClean="0">
                <a:solidFill>
                  <a:srgbClr val="384997"/>
                </a:solidFill>
              </a:rPr>
            </a:br>
            <a: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ru-RU" sz="2400" dirty="0" smtClean="0">
                <a:solidFill>
                  <a:srgbClr val="384997"/>
                </a:solidFill>
              </a:rPr>
              <a:t>Вспомните условия постановки тире и двоеточия.</a:t>
            </a:r>
            <a:endParaRPr lang="en-US" sz="2400" dirty="0">
              <a:solidFill>
                <a:srgbClr val="384997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171" y="3567299"/>
            <a:ext cx="11905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9105" y="6002354"/>
            <a:ext cx="11811155" cy="300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400" b="1" dirty="0">
              <a:solidFill>
                <a:srgbClr val="3849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" y="1679248"/>
            <a:ext cx="8083886" cy="47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1045" y="328667"/>
            <a:ext cx="9380955" cy="126648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Задание: </a:t>
            </a:r>
            <a:r>
              <a:rPr lang="ru-RU" sz="2400" dirty="0" smtClean="0">
                <a:solidFill>
                  <a:srgbClr val="384997"/>
                </a:solidFill>
              </a:rPr>
              <a:t>Сравните схемы предложений на предыдущем слайде и данные ниже. Охарактеризуйте данные предложения по типу связи.</a:t>
            </a:r>
            <a:endParaRPr lang="en-US" sz="2400" dirty="0">
              <a:solidFill>
                <a:srgbClr val="384997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171" y="3567299"/>
            <a:ext cx="11905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9105" y="6002354"/>
            <a:ext cx="11811155" cy="300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3849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400" b="1" dirty="0">
              <a:solidFill>
                <a:srgbClr val="3849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9" y="1595149"/>
            <a:ext cx="765876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556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  Способы передачи чужой речи. </vt:lpstr>
      <vt:lpstr>Задание_1.  Вспомните разновидности форм передачи чужой речи:  - прямая речь; - диалог; - косвенная речь; - несобственно-прямая речь; - цитата.</vt:lpstr>
      <vt:lpstr>Задание_2.  Прочитайте отрывок из повести Л.Н. Толстого «Холстомер». Найдите примеры передачи несобственно-прямой речи и определите её функции в художественном тесте:</vt:lpstr>
      <vt:lpstr>  </vt:lpstr>
      <vt:lpstr>Презентация PowerPoint</vt:lpstr>
      <vt:lpstr>Синтаксический разбор простого предложения</vt:lpstr>
      <vt:lpstr>Задание: 1) Выпишите все условия постановки запятой в предыдущих предложениях. Вспомните, почему еще запятая может быть в простом предложении? Дополните список. 2) Вспомните условия постановки тире и двоеточия.</vt:lpstr>
      <vt:lpstr>Задание: Сравните схемы предложений на предыдущем слайде и данные ниже. Охарактеризуйте данные предложения по типу связи.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119</cp:revision>
  <dcterms:created xsi:type="dcterms:W3CDTF">2022-08-30T18:31:24Z</dcterms:created>
  <dcterms:modified xsi:type="dcterms:W3CDTF">2023-03-14T08:23:11Z</dcterms:modified>
</cp:coreProperties>
</file>