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28" autoAdjust="0"/>
  </p:normalViewPr>
  <p:slideViewPr>
    <p:cSldViewPr>
      <p:cViewPr varScale="1">
        <p:scale>
          <a:sx n="71" d="100"/>
          <a:sy n="71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0087-205E-475D-B9F7-441EAED58169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9157-D6CE-4201-A695-6D7E49A2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27.10.2019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CSS/pos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sticky;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err="1">
                <a:solidFill>
                  <a:schemeClr val="bg1"/>
                </a:solidFill>
              </a:rPr>
              <a:t>sticky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Элемент позиционируется в соответствии с нормальным потоком документа, а затем смещается относительно его ближайшего прокручивающего предка и содержащего </a:t>
            </a:r>
            <a:r>
              <a:rPr lang="ru-RU" sz="2000" dirty="0" smtClean="0"/>
              <a:t>блока</a:t>
            </a:r>
            <a:r>
              <a:rPr lang="en-US" sz="2000" dirty="0" smtClean="0"/>
              <a:t> </a:t>
            </a:r>
            <a:r>
              <a:rPr lang="ru-RU" sz="2000" dirty="0" smtClean="0"/>
              <a:t>(ближайший </a:t>
            </a:r>
            <a:r>
              <a:rPr lang="ru-RU" sz="2000" dirty="0"/>
              <a:t>родительский уровень блока), включая элементы, связанные с таблицей, на основе значений  </a:t>
            </a:r>
            <a:r>
              <a:rPr lang="ru-RU" sz="2000" dirty="0" err="1">
                <a:solidFill>
                  <a:schemeClr val="bg1"/>
                </a:solidFill>
              </a:rPr>
              <a:t>top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right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bottom</a:t>
            </a:r>
            <a:r>
              <a:rPr lang="ru-RU" sz="2000" dirty="0"/>
              <a:t>, и </a:t>
            </a:r>
            <a:r>
              <a:rPr lang="ru-RU" sz="2000" dirty="0" err="1">
                <a:solidFill>
                  <a:schemeClr val="bg1"/>
                </a:solidFill>
              </a:rPr>
              <a:t>left</a:t>
            </a:r>
            <a:r>
              <a:rPr lang="ru-RU" sz="2000" dirty="0"/>
              <a:t>. Смещение не влияет на положение любых других элементов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Это значение всегда создает новый контекст наложения. Обратите внимание, что липкий элемент «прилипает» к его ближайшему предшественнику, имеющему «механизм прокрутки» (созданный при  </a:t>
            </a:r>
            <a:r>
              <a:rPr lang="ru-RU" sz="2000" dirty="0" err="1">
                <a:solidFill>
                  <a:schemeClr val="bg1"/>
                </a:solidFill>
              </a:rPr>
              <a:t>overflow</a:t>
            </a:r>
            <a:r>
              <a:rPr lang="ru-RU" sz="2000" dirty="0"/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hidden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scroll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auto</a:t>
            </a:r>
            <a:r>
              <a:rPr lang="ru-RU" sz="2000" dirty="0"/>
              <a:t>, или </a:t>
            </a:r>
            <a:r>
              <a:rPr lang="ru-RU" sz="2000" dirty="0" err="1">
                <a:solidFill>
                  <a:schemeClr val="bg1"/>
                </a:solidFill>
              </a:rPr>
              <a:t>overlay</a:t>
            </a:r>
            <a:r>
              <a:rPr lang="ru-RU" sz="2000" dirty="0"/>
              <a:t>), даже если тот не является ближайшим фактически прокручивающим предком. Это эффективно препятствует любому «липкому» поведению (см. </a:t>
            </a:r>
            <a:r>
              <a:rPr lang="ru-RU" sz="2000" dirty="0" err="1"/>
              <a:t>Github</a:t>
            </a:r>
            <a:r>
              <a:rPr lang="ru-RU" sz="2000" dirty="0"/>
              <a:t> </a:t>
            </a:r>
            <a:r>
              <a:rPr lang="ru-RU" sz="2000" dirty="0" err="1"/>
              <a:t>issue</a:t>
            </a:r>
            <a:r>
              <a:rPr lang="ru-RU" sz="2000" dirty="0"/>
              <a:t> </a:t>
            </a:r>
            <a:r>
              <a:rPr lang="ru-RU" sz="2000" dirty="0" err="1"/>
              <a:t>on</a:t>
            </a:r>
            <a:r>
              <a:rPr lang="ru-RU" sz="2000" dirty="0"/>
              <a:t> W3C CSSWG).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99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Позиционирование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Позиционирование</a:t>
            </a:r>
            <a:endParaRPr lang="ru-RU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</a:t>
            </a:r>
            <a:endParaRPr lang="en-US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191911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104</a:t>
            </a:r>
            <a:r>
              <a:rPr lang="en-US" sz="1100" dirty="0" smtClean="0"/>
              <a:t> </a:t>
            </a:r>
            <a:r>
              <a:rPr lang="ru-RU" sz="1100" dirty="0" smtClean="0"/>
              <a:t>– </a:t>
            </a:r>
            <a:r>
              <a:rPr lang="en-US" sz="1100" dirty="0" smtClean="0"/>
              <a:t>CSS</a:t>
            </a:r>
            <a:r>
              <a:rPr lang="ru-RU" sz="1100" dirty="0" smtClean="0"/>
              <a:t> </a:t>
            </a:r>
            <a:r>
              <a:rPr lang="en-US" sz="1100" dirty="0" smtClean="0"/>
              <a:t>PSEUDO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developer.mozilla.org/ru/docs/Web/CSS/position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Свойство CSS </a:t>
            </a:r>
            <a:r>
              <a:rPr lang="ru-RU" dirty="0" err="1">
                <a:solidFill>
                  <a:schemeClr val="bg1"/>
                </a:solidFill>
              </a:rPr>
              <a:t>position</a:t>
            </a:r>
            <a:r>
              <a:rPr lang="ru-RU" dirty="0"/>
              <a:t> указывает, как элемент позиционируется в документе. </a:t>
            </a:r>
            <a:r>
              <a:rPr lang="ru-RU" dirty="0" err="1">
                <a:solidFill>
                  <a:schemeClr val="bg1"/>
                </a:solidFill>
              </a:rPr>
              <a:t>top</a:t>
            </a:r>
            <a:r>
              <a:rPr lang="ru-RU" dirty="0"/>
              <a:t>, </a:t>
            </a:r>
            <a:r>
              <a:rPr lang="ru-RU" dirty="0" err="1">
                <a:solidFill>
                  <a:schemeClr val="bg1"/>
                </a:solidFill>
              </a:rPr>
              <a:t>right</a:t>
            </a:r>
            <a:r>
              <a:rPr lang="ru-RU" dirty="0"/>
              <a:t>, </a:t>
            </a:r>
            <a:r>
              <a:rPr lang="ru-RU" dirty="0" err="1">
                <a:solidFill>
                  <a:schemeClr val="bg1"/>
                </a:solidFill>
              </a:rPr>
              <a:t>bottom</a:t>
            </a:r>
            <a:r>
              <a:rPr lang="ru-RU" dirty="0"/>
              <a:t> и </a:t>
            </a:r>
            <a:r>
              <a:rPr lang="ru-RU" dirty="0" err="1">
                <a:solidFill>
                  <a:schemeClr val="bg1"/>
                </a:solidFill>
              </a:rPr>
              <a:t>left</a:t>
            </a:r>
            <a:r>
              <a:rPr lang="ru-RU" dirty="0"/>
              <a:t> определяют конечное местоположение позиционированных элементов.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Позиционируемый элемент</a:t>
            </a:r>
            <a:r>
              <a:rPr lang="ru-RU" dirty="0"/>
              <a:t> — это элемент, положение которого задаётся по </a:t>
            </a:r>
            <a:r>
              <a:rPr lang="en-US" dirty="0">
                <a:solidFill>
                  <a:schemeClr val="bg1"/>
                </a:solidFill>
              </a:rPr>
              <a:t>relative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absolute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fixed</a:t>
            </a:r>
            <a:r>
              <a:rPr lang="en-US" dirty="0"/>
              <a:t>, </a:t>
            </a:r>
            <a:r>
              <a:rPr lang="ru-RU" dirty="0"/>
              <a:t>или </a:t>
            </a:r>
            <a:r>
              <a:rPr lang="en-US" dirty="0">
                <a:solidFill>
                  <a:schemeClr val="bg1"/>
                </a:solidFill>
              </a:rPr>
              <a:t>sticky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b="1" dirty="0"/>
              <a:t>Относительно позиционируемый элемент</a:t>
            </a:r>
            <a:r>
              <a:rPr lang="ru-RU" dirty="0"/>
              <a:t> — только по </a:t>
            </a:r>
            <a:r>
              <a:rPr lang="en-US" dirty="0">
                <a:solidFill>
                  <a:schemeClr val="bg1"/>
                </a:solidFill>
              </a:rPr>
              <a:t>relative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b="1" dirty="0"/>
              <a:t>Абсолютно позиционируемый элемент</a:t>
            </a:r>
            <a:r>
              <a:rPr lang="ru-RU" dirty="0"/>
              <a:t> — по </a:t>
            </a:r>
            <a:r>
              <a:rPr lang="en-US" dirty="0">
                <a:solidFill>
                  <a:schemeClr val="bg1"/>
                </a:solidFill>
              </a:rPr>
              <a:t>absolute</a:t>
            </a:r>
            <a:r>
              <a:rPr lang="en-US" dirty="0"/>
              <a:t>, </a:t>
            </a:r>
            <a:r>
              <a:rPr lang="ru-RU" dirty="0"/>
              <a:t>или </a:t>
            </a:r>
            <a:r>
              <a:rPr lang="en-US" dirty="0">
                <a:solidFill>
                  <a:schemeClr val="bg1"/>
                </a:solidFill>
              </a:rPr>
              <a:t>fixed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Липко позиционируемый элемент (</a:t>
            </a:r>
            <a:r>
              <a:rPr lang="en-US" dirty="0">
                <a:solidFill>
                  <a:schemeClr val="bg1"/>
                </a:solidFill>
              </a:rPr>
              <a:t>stickily)</a:t>
            </a:r>
            <a:r>
              <a:rPr lang="en-US" dirty="0"/>
              <a:t> — </a:t>
            </a:r>
            <a:r>
              <a:rPr lang="ru-RU" dirty="0"/>
              <a:t>по </a:t>
            </a:r>
            <a:r>
              <a:rPr lang="en-US" dirty="0">
                <a:solidFill>
                  <a:schemeClr val="bg1"/>
                </a:solidFill>
              </a:rPr>
              <a:t>sticky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Свойства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 </a:t>
            </a:r>
            <a:r>
              <a:rPr lang="ru-RU" dirty="0"/>
              <a:t>устанавливают положение позиционируемых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7756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Позиционивароние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position: static;</a:t>
            </a:r>
          </a:p>
          <a:p>
            <a:pPr marL="0" indent="0">
              <a:buNone/>
            </a:pPr>
            <a:r>
              <a:rPr lang="en-US" dirty="0"/>
              <a:t>position: relative;</a:t>
            </a:r>
          </a:p>
          <a:p>
            <a:pPr marL="0" indent="0">
              <a:buNone/>
            </a:pPr>
            <a:r>
              <a:rPr lang="en-US" dirty="0"/>
              <a:t>position: absolute;</a:t>
            </a:r>
          </a:p>
          <a:p>
            <a:pPr marL="0" indent="0">
              <a:buNone/>
            </a:pPr>
            <a:r>
              <a:rPr lang="en-US" dirty="0"/>
              <a:t>position: fixed;</a:t>
            </a:r>
          </a:p>
          <a:p>
            <a:pPr marL="0" indent="0">
              <a:buNone/>
            </a:pPr>
            <a:r>
              <a:rPr lang="en-US" dirty="0"/>
              <a:t>position: sticky;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static</a:t>
            </a:r>
            <a:endParaRPr lang="ru-RU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Это значение позволяет элементу находиться в обычном его состоянии, расположенном на своем месте в документе. Свойства </a:t>
            </a:r>
            <a:r>
              <a:rPr lang="ru-RU" sz="2000" dirty="0" err="1">
                <a:solidFill>
                  <a:schemeClr val="bg1"/>
                </a:solidFill>
              </a:rPr>
              <a:t>top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right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bottom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left</a:t>
            </a:r>
            <a:r>
              <a:rPr lang="ru-RU" sz="2000" dirty="0"/>
              <a:t> и </a:t>
            </a:r>
            <a:r>
              <a:rPr lang="ru-RU" sz="2000" dirty="0">
                <a:solidFill>
                  <a:schemeClr val="bg1"/>
                </a:solidFill>
              </a:rPr>
              <a:t>z-</a:t>
            </a:r>
            <a:r>
              <a:rPr lang="ru-RU" sz="2000" dirty="0" err="1">
                <a:solidFill>
                  <a:schemeClr val="bg1"/>
                </a:solidFill>
              </a:rPr>
              <a:t>index</a:t>
            </a:r>
            <a:r>
              <a:rPr lang="ru-RU" sz="2000" dirty="0"/>
              <a:t> не применяются к данному элементу. Это значение по умолчанию.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4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>
                <a:solidFill>
                  <a:schemeClr val="bg1"/>
                </a:solidFill>
              </a:rPr>
              <a:t>relative</a:t>
            </a:r>
            <a:endParaRPr lang="ru-RU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Элемент позиционируется в соответствии с нормальным потоком документа, а затем смещается относительно себя на основе значений  </a:t>
            </a:r>
            <a:r>
              <a:rPr lang="ru-RU" sz="2000" dirty="0" err="1">
                <a:solidFill>
                  <a:schemeClr val="bg1"/>
                </a:solidFill>
              </a:rPr>
              <a:t>top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right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bottom</a:t>
            </a:r>
            <a:r>
              <a:rPr lang="ru-RU" sz="2000" dirty="0"/>
              <a:t> и </a:t>
            </a:r>
            <a:r>
              <a:rPr lang="ru-RU" sz="2000" dirty="0" err="1">
                <a:solidFill>
                  <a:schemeClr val="bg1"/>
                </a:solidFill>
              </a:rPr>
              <a:t>left</a:t>
            </a:r>
            <a:r>
              <a:rPr lang="ru-RU" sz="2000" dirty="0"/>
              <a:t>. Смещение не влияет на положение любых других элементов; таким образом, пространство, заданное для элемента в макете страницы, такое же, как если бы позиция была  </a:t>
            </a:r>
            <a:r>
              <a:rPr lang="ru-RU" sz="2000" dirty="0" err="1">
                <a:solidFill>
                  <a:schemeClr val="bg1"/>
                </a:solidFill>
              </a:rPr>
              <a:t>static</a:t>
            </a:r>
            <a:r>
              <a:rPr lang="ru-RU" sz="2000" dirty="0"/>
              <a:t>. 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Это </a:t>
            </a:r>
            <a:r>
              <a:rPr lang="ru-RU" sz="2000" dirty="0"/>
              <a:t>значение создает новый контекст наложения, когда значение </a:t>
            </a:r>
            <a:r>
              <a:rPr lang="ru-RU" sz="2000" dirty="0">
                <a:solidFill>
                  <a:schemeClr val="bg1"/>
                </a:solidFill>
              </a:rPr>
              <a:t>z-</a:t>
            </a:r>
            <a:r>
              <a:rPr lang="ru-RU" sz="2000" dirty="0" err="1">
                <a:solidFill>
                  <a:schemeClr val="bg1"/>
                </a:solidFill>
              </a:rPr>
              <a:t>index</a:t>
            </a:r>
            <a:r>
              <a:rPr lang="ru-RU" sz="2000" dirty="0"/>
              <a:t> не </a:t>
            </a:r>
            <a:r>
              <a:rPr lang="ru-RU" sz="2000" dirty="0" err="1">
                <a:solidFill>
                  <a:schemeClr val="bg1"/>
                </a:solidFill>
              </a:rPr>
              <a:t>auto</a:t>
            </a:r>
            <a:r>
              <a:rPr lang="ru-RU" sz="2000" dirty="0"/>
              <a:t>. Его влияние на элементы  </a:t>
            </a:r>
            <a:r>
              <a:rPr lang="ru-RU" sz="2000" dirty="0" err="1">
                <a:solidFill>
                  <a:schemeClr val="bg1"/>
                </a:solidFill>
              </a:rPr>
              <a:t>table</a:t>
            </a:r>
            <a:r>
              <a:rPr lang="ru-RU" sz="2000" dirty="0">
                <a:solidFill>
                  <a:schemeClr val="bg1"/>
                </a:solidFill>
              </a:rPr>
              <a:t>-*-</a:t>
            </a:r>
            <a:r>
              <a:rPr lang="ru-RU" sz="2000" dirty="0" err="1">
                <a:solidFill>
                  <a:schemeClr val="bg1"/>
                </a:solidFill>
              </a:rPr>
              <a:t>group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table-row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table-column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table-cell</a:t>
            </a:r>
            <a:r>
              <a:rPr lang="ru-RU" sz="2000" dirty="0"/>
              <a:t> и </a:t>
            </a:r>
            <a:r>
              <a:rPr lang="ru-RU" sz="2000" dirty="0" err="1">
                <a:solidFill>
                  <a:schemeClr val="bg1"/>
                </a:solidFill>
              </a:rPr>
              <a:t>table-caption</a:t>
            </a:r>
            <a:r>
              <a:rPr lang="ru-RU" sz="2000" dirty="0"/>
              <a:t> не определено.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08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>
                <a:solidFill>
                  <a:schemeClr val="bg1"/>
                </a:solidFill>
              </a:rPr>
              <a:t>absolute</a:t>
            </a:r>
            <a:endParaRPr lang="ru-RU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Элемент удаляется из обычного потока документов, и для элемента в макете страницы не создается пробела. Он расположен относительно его ближайшего относительно позиционированного предка, если таковой имеется; в противном случае он помещается относительно исходного содержащего блока (</a:t>
            </a:r>
            <a:r>
              <a:rPr lang="ru-RU" sz="2000" dirty="0" err="1"/>
              <a:t>en</a:t>
            </a:r>
            <a:r>
              <a:rPr lang="ru-RU" sz="2000" dirty="0"/>
              <a:t>). Его конечная позиция определяется значениями  </a:t>
            </a:r>
            <a:r>
              <a:rPr lang="ru-RU" sz="2000" dirty="0" err="1">
                <a:solidFill>
                  <a:schemeClr val="bg1"/>
                </a:solidFill>
              </a:rPr>
              <a:t>top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right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bottom</a:t>
            </a:r>
            <a:r>
              <a:rPr lang="ru-RU" sz="2000" dirty="0"/>
              <a:t>, и </a:t>
            </a:r>
            <a:r>
              <a:rPr lang="ru-RU" sz="2000" dirty="0" err="1">
                <a:solidFill>
                  <a:schemeClr val="bg1"/>
                </a:solidFill>
              </a:rPr>
              <a:t>left</a:t>
            </a:r>
            <a:r>
              <a:rPr lang="ru-RU" sz="2000" dirty="0"/>
              <a:t>. 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Это значение создает новый контекст наложения, когда значение  </a:t>
            </a:r>
            <a:r>
              <a:rPr lang="ru-RU" sz="2000" dirty="0">
                <a:solidFill>
                  <a:schemeClr val="bg1"/>
                </a:solidFill>
              </a:rPr>
              <a:t>z-</a:t>
            </a:r>
            <a:r>
              <a:rPr lang="ru-RU" sz="2000" dirty="0" err="1">
                <a:solidFill>
                  <a:schemeClr val="bg1"/>
                </a:solidFill>
              </a:rPr>
              <a:t>index</a:t>
            </a:r>
            <a:r>
              <a:rPr lang="ru-RU" sz="2000" dirty="0"/>
              <a:t> не </a:t>
            </a:r>
            <a:r>
              <a:rPr lang="ru-RU" sz="2000" dirty="0" err="1">
                <a:solidFill>
                  <a:schemeClr val="bg1"/>
                </a:solidFill>
              </a:rPr>
              <a:t>auto</a:t>
            </a:r>
            <a:r>
              <a:rPr lang="ru-RU" sz="2000" dirty="0"/>
              <a:t>. Поля абсолютно позиционированных коробок не сворачиваются с другими полями.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935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 err="1">
                <a:solidFill>
                  <a:schemeClr val="bg1"/>
                </a:solidFill>
              </a:rPr>
              <a:t>fixed</a:t>
            </a:r>
            <a:endParaRPr lang="ru-RU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Элемент выбивается из обычного потока документа, и для элемента в макете страницы не создается пространство. Он позиционируется относительно исходного содержащего </a:t>
            </a:r>
            <a:r>
              <a:rPr lang="ru-RU" sz="2000" dirty="0" smtClean="0"/>
              <a:t>блока, </a:t>
            </a:r>
            <a:r>
              <a:rPr lang="ru-RU" sz="2000" dirty="0"/>
              <a:t>установленного </a:t>
            </a:r>
            <a:r>
              <a:rPr lang="ru-RU" sz="2000" dirty="0" err="1">
                <a:solidFill>
                  <a:schemeClr val="bg1"/>
                </a:solidFill>
              </a:rPr>
              <a:t>viewport</a:t>
            </a:r>
            <a:r>
              <a:rPr lang="ru-RU" sz="2000" dirty="0"/>
              <a:t>, за исключением случаев, когда один из его предков имеет свойство </a:t>
            </a:r>
            <a:r>
              <a:rPr lang="ru-RU" sz="2000" dirty="0" err="1">
                <a:solidFill>
                  <a:schemeClr val="bg1"/>
                </a:solidFill>
              </a:rPr>
              <a:t>transform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perspective</a:t>
            </a:r>
            <a:r>
              <a:rPr lang="ru-RU" sz="2000" dirty="0"/>
              <a:t>, или </a:t>
            </a:r>
            <a:r>
              <a:rPr lang="ru-RU" sz="2000" dirty="0" err="1">
                <a:solidFill>
                  <a:schemeClr val="bg1"/>
                </a:solidFill>
              </a:rPr>
              <a:t>filter</a:t>
            </a:r>
            <a:r>
              <a:rPr lang="ru-RU" sz="2000" dirty="0"/>
              <a:t>, установленное на что-то иное, кроме </a:t>
            </a:r>
            <a:r>
              <a:rPr lang="ru-RU" sz="2000" dirty="0" err="1"/>
              <a:t>none</a:t>
            </a:r>
            <a:r>
              <a:rPr lang="ru-RU" sz="2000" dirty="0"/>
              <a:t> (см. CSS </a:t>
            </a:r>
            <a:r>
              <a:rPr lang="ru-RU" sz="2000" dirty="0" err="1"/>
              <a:t>Transforms</a:t>
            </a:r>
            <a:r>
              <a:rPr lang="ru-RU" sz="2000" dirty="0"/>
              <a:t> </a:t>
            </a:r>
            <a:r>
              <a:rPr lang="ru-RU" sz="2000" dirty="0" err="1"/>
              <a:t>Spec</a:t>
            </a:r>
            <a:r>
              <a:rPr lang="ru-RU" sz="2000" dirty="0"/>
              <a:t>), и в этом случае этот предок ведет себя как содержащий блок. (Обратите внимание, что существуют несогласованности браузера с </a:t>
            </a:r>
            <a:r>
              <a:rPr lang="ru-RU" sz="2000" dirty="0" err="1">
                <a:solidFill>
                  <a:schemeClr val="bg1"/>
                </a:solidFill>
              </a:rPr>
              <a:t>perspective</a:t>
            </a:r>
            <a:r>
              <a:rPr lang="ru-RU" sz="2000" dirty="0"/>
              <a:t> и </a:t>
            </a:r>
            <a:r>
              <a:rPr lang="ru-RU" sz="2000" dirty="0" err="1">
                <a:solidFill>
                  <a:schemeClr val="bg1"/>
                </a:solidFill>
              </a:rPr>
              <a:t>filter</a:t>
            </a:r>
            <a:r>
              <a:rPr lang="ru-RU" sz="2000" dirty="0"/>
              <a:t>, способствующими содержанию формирования блоков.) Его конечная позиция определяется значениями </a:t>
            </a:r>
            <a:r>
              <a:rPr lang="ru-RU" sz="2000" dirty="0" err="1">
                <a:solidFill>
                  <a:schemeClr val="bg1"/>
                </a:solidFill>
              </a:rPr>
              <a:t>top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right</a:t>
            </a:r>
            <a:r>
              <a:rPr lang="ru-RU" sz="2000" dirty="0"/>
              <a:t>, </a:t>
            </a:r>
            <a:r>
              <a:rPr lang="ru-RU" sz="2000" dirty="0" err="1">
                <a:solidFill>
                  <a:schemeClr val="bg1"/>
                </a:solidFill>
              </a:rPr>
              <a:t>bottom</a:t>
            </a:r>
            <a:r>
              <a:rPr lang="ru-RU" sz="2000" dirty="0"/>
              <a:t> и </a:t>
            </a:r>
            <a:r>
              <a:rPr lang="ru-RU" sz="2000" dirty="0" err="1">
                <a:solidFill>
                  <a:schemeClr val="bg1"/>
                </a:solidFill>
              </a:rPr>
              <a:t>left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 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Это значение всегда создает новый контекст наложения. В печатных документах элемент помещается в одно и то же положение на каждой странице.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04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601</Words>
  <Application>Microsoft Office PowerPoint</Application>
  <PresentationFormat>Экран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Frontend 105</vt:lpstr>
      <vt:lpstr>Позиционирование</vt:lpstr>
      <vt:lpstr>Позиционирование</vt:lpstr>
      <vt:lpstr>Позиционирование</vt:lpstr>
      <vt:lpstr>Позиционивароние</vt:lpstr>
      <vt:lpstr>position: static;</vt:lpstr>
      <vt:lpstr>position: relative;</vt:lpstr>
      <vt:lpstr>position: absolute;</vt:lpstr>
      <vt:lpstr>position: fixed;</vt:lpstr>
      <vt:lpstr>position: sticky;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Andrei</cp:lastModifiedBy>
  <cp:revision>57</cp:revision>
  <dcterms:created xsi:type="dcterms:W3CDTF">2019-10-09T09:04:25Z</dcterms:created>
  <dcterms:modified xsi:type="dcterms:W3CDTF">2019-10-27T18:43:02Z</dcterms:modified>
</cp:coreProperties>
</file>