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Montserrat Medium"/>
      <p:regular r:id="rId25"/>
      <p:bold r:id="rId26"/>
      <p:italic r:id="rId27"/>
      <p:boldItalic r:id="rId28"/>
    </p:embeddedFont>
    <p:embeddedFont>
      <p:font typeface="Old Standard TT"/>
      <p:regular r:id="rId29"/>
      <p:bold r:id="rId30"/>
      <p: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4632C4-F61D-41DF-A038-BD5639A045B9}">
  <a:tblStyle styleId="{974632C4-F61D-41DF-A038-BD5639A045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Medium-bold.fntdata"/><Relationship Id="rId25" Type="http://schemas.openxmlformats.org/officeDocument/2006/relationships/font" Target="fonts/MontserratMedium-regular.fntdata"/><Relationship Id="rId28" Type="http://schemas.openxmlformats.org/officeDocument/2006/relationships/font" Target="fonts/MontserratMedium-boldItalic.fntdata"/><Relationship Id="rId27" Type="http://schemas.openxmlformats.org/officeDocument/2006/relationships/font" Target="fonts/MontserratMedium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ldStandardT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ldStandardTT-italic.fntdata"/><Relationship Id="rId30" Type="http://schemas.openxmlformats.org/officeDocument/2006/relationships/font" Target="fonts/OldStandardT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4b591cdd0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4b591cdd0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4b591cdd0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4b591cdd0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4b591cdd0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4b591cdd0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4b591cdd0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4b591cdd0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4b591cdd0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4b591cdd0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4b591cdd0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4b591cdd0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4b591cdd0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4b591cdd0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4b591cdd0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94b591cdd0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4b591cdd0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4b591cdd0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DSi 03 : Project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77"/>
              <a:t>House Price Predict</a:t>
            </a:r>
            <a:endParaRPr sz="2477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: </a:t>
            </a:r>
            <a:r>
              <a:rPr lang="en">
                <a:solidFill>
                  <a:schemeClr val="lt1"/>
                </a:solidFill>
              </a:rPr>
              <a:t>What will affect the price of the property in the future?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 amt="28000"/>
          </a:blip>
          <a:stretch>
            <a:fillRect/>
          </a:stretch>
        </p:blipFill>
        <p:spPr>
          <a:xfrm>
            <a:off x="7455275" y="0"/>
            <a:ext cx="1688724" cy="168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2 : Conclusion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700" y="1171600"/>
            <a:ext cx="8520600" cy="1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based on data that is the area and type of accommodation, Model Lasso and Ridge give a similar output of 0.664 - 0.663. It is therefore concluded that the location of the accommodation affects the valuation.</a:t>
            </a:r>
            <a:endParaRPr/>
          </a:p>
        </p:txBody>
      </p:sp>
      <p:sp>
        <p:nvSpPr>
          <p:cNvPr id="159" name="Google Shape;159;p22"/>
          <p:cNvSpPr txBox="1"/>
          <p:nvPr>
            <p:ph type="title"/>
          </p:nvPr>
        </p:nvSpPr>
        <p:spPr>
          <a:xfrm>
            <a:off x="311700" y="2265150"/>
            <a:ext cx="8520600" cy="17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 u="sng"/>
              <a:t>Recommend:</a:t>
            </a:r>
            <a:endParaRPr sz="2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300"/>
              <a:t>If you are a buyer or seller. The area of the property should be considered as the first thing. The facilities obtained from the project are secondary considerations.</a:t>
            </a:r>
            <a:endParaRPr sz="2000"/>
          </a:p>
        </p:txBody>
      </p:sp>
      <p:sp>
        <p:nvSpPr>
          <p:cNvPr id="160" name="Google Shape;160;p22"/>
          <p:cNvSpPr txBox="1"/>
          <p:nvPr>
            <p:ph type="title"/>
          </p:nvPr>
        </p:nvSpPr>
        <p:spPr>
          <a:xfrm>
            <a:off x="311700" y="4241350"/>
            <a:ext cx="8520600" cy="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 u="sng">
                <a:solidFill>
                  <a:srgbClr val="D4D4D4"/>
                </a:solidFill>
              </a:rPr>
              <a:t>Next</a:t>
            </a:r>
            <a:r>
              <a:rPr lang="en" sz="1200" u="sng">
                <a:solidFill>
                  <a:srgbClr val="D4D4D4"/>
                </a:solidFill>
              </a:rPr>
              <a:t>:</a:t>
            </a:r>
            <a:endParaRPr sz="1200" u="sng">
              <a:solidFill>
                <a:srgbClr val="D4D4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">
                <a:solidFill>
                  <a:srgbClr val="D4D4D4"/>
                </a:solidFill>
              </a:rPr>
              <a:t>A group of facilities so that they can be processed even better.</a:t>
            </a:r>
            <a:endParaRPr sz="1000">
              <a:solidFill>
                <a:srgbClr val="D4D4D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3421049" y="1477822"/>
            <a:ext cx="2308800" cy="22665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5163339" y="1197636"/>
            <a:ext cx="1631923" cy="607102"/>
            <a:chOff x="5214050" y="851693"/>
            <a:chExt cx="1795295" cy="680379"/>
          </a:xfrm>
        </p:grpSpPr>
        <p:cxnSp>
          <p:nvCxnSpPr>
            <p:cNvPr id="68" name="Google Shape;68;p14"/>
            <p:cNvCxnSpPr/>
            <p:nvPr/>
          </p:nvCxnSpPr>
          <p:spPr>
            <a:xfrm flipH="1">
              <a:off x="5214050" y="1153772"/>
              <a:ext cx="273000" cy="378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69" name="Google Shape;69;p14"/>
            <p:cNvSpPr txBox="1"/>
            <p:nvPr/>
          </p:nvSpPr>
          <p:spPr>
            <a:xfrm>
              <a:off x="5514145" y="851693"/>
              <a:ext cx="1495200" cy="669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Gether Data</a:t>
              </a:r>
              <a:endPara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" name="Google Shape;70;p14"/>
          <p:cNvGrpSpPr/>
          <p:nvPr/>
        </p:nvGrpSpPr>
        <p:grpSpPr>
          <a:xfrm>
            <a:off x="2334714" y="1197636"/>
            <a:ext cx="1641390" cy="607102"/>
            <a:chOff x="2102252" y="851693"/>
            <a:chExt cx="1805709" cy="680379"/>
          </a:xfrm>
        </p:grpSpPr>
        <p:cxnSp>
          <p:nvCxnSpPr>
            <p:cNvPr id="71" name="Google Shape;71;p14"/>
            <p:cNvCxnSpPr/>
            <p:nvPr/>
          </p:nvCxnSpPr>
          <p:spPr>
            <a:xfrm>
              <a:off x="3634961" y="1153772"/>
              <a:ext cx="273000" cy="378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72" name="Google Shape;72;p14"/>
            <p:cNvSpPr txBox="1"/>
            <p:nvPr/>
          </p:nvSpPr>
          <p:spPr>
            <a:xfrm>
              <a:off x="2102252" y="851693"/>
              <a:ext cx="1495200" cy="669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Test Model</a:t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5537324" y="2745325"/>
            <a:ext cx="2296199" cy="597484"/>
            <a:chOff x="5625475" y="2586187"/>
            <a:chExt cx="2526071" cy="669600"/>
          </a:xfrm>
        </p:grpSpPr>
        <p:cxnSp>
          <p:nvCxnSpPr>
            <p:cNvPr id="74" name="Google Shape;74;p14"/>
            <p:cNvCxnSpPr/>
            <p:nvPr/>
          </p:nvCxnSpPr>
          <p:spPr>
            <a:xfrm rot="10800000">
              <a:off x="5625475" y="2771675"/>
              <a:ext cx="442200" cy="153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75" name="Google Shape;75;p14"/>
            <p:cNvSpPr txBox="1"/>
            <p:nvPr/>
          </p:nvSpPr>
          <p:spPr>
            <a:xfrm>
              <a:off x="6077346" y="2586187"/>
              <a:ext cx="2074200" cy="669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EDA - Cleaning</a:t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" name="Google Shape;76;p14"/>
          <p:cNvGrpSpPr/>
          <p:nvPr/>
        </p:nvGrpSpPr>
        <p:grpSpPr>
          <a:xfrm>
            <a:off x="1836799" y="2732369"/>
            <a:ext cx="1777263" cy="597484"/>
            <a:chOff x="1554490" y="2571667"/>
            <a:chExt cx="1955185" cy="669600"/>
          </a:xfrm>
        </p:grpSpPr>
        <p:cxnSp>
          <p:nvCxnSpPr>
            <p:cNvPr id="77" name="Google Shape;77;p14"/>
            <p:cNvCxnSpPr/>
            <p:nvPr/>
          </p:nvCxnSpPr>
          <p:spPr>
            <a:xfrm flipH="1" rot="10800000">
              <a:off x="3059375" y="2771675"/>
              <a:ext cx="450300" cy="145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78" name="Google Shape;78;p14"/>
            <p:cNvSpPr txBox="1"/>
            <p:nvPr/>
          </p:nvSpPr>
          <p:spPr>
            <a:xfrm>
              <a:off x="1554490" y="2571667"/>
              <a:ext cx="1495200" cy="669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Train Model</a:t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" name="Google Shape;79;p14"/>
          <p:cNvGrpSpPr/>
          <p:nvPr/>
        </p:nvGrpSpPr>
        <p:grpSpPr>
          <a:xfrm>
            <a:off x="3885450" y="3597305"/>
            <a:ext cx="2164693" cy="1015379"/>
            <a:chOff x="3808232" y="3541000"/>
            <a:chExt cx="2381400" cy="1137935"/>
          </a:xfrm>
        </p:grpSpPr>
        <p:cxnSp>
          <p:nvCxnSpPr>
            <p:cNvPr id="80" name="Google Shape;80;p14"/>
            <p:cNvCxnSpPr/>
            <p:nvPr/>
          </p:nvCxnSpPr>
          <p:spPr>
            <a:xfrm rot="10800000">
              <a:off x="4563402" y="3541000"/>
              <a:ext cx="0" cy="489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81" name="Google Shape;81;p14"/>
            <p:cNvSpPr txBox="1"/>
            <p:nvPr/>
          </p:nvSpPr>
          <p:spPr>
            <a:xfrm>
              <a:off x="3808232" y="4009335"/>
              <a:ext cx="2381400" cy="669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EDA - </a:t>
              </a:r>
              <a:r>
                <a:rPr lang="en" sz="16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Analyze Data</a:t>
              </a:r>
              <a:endPara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2" name="Google Shape;82;p14"/>
          <p:cNvSpPr/>
          <p:nvPr/>
        </p:nvSpPr>
        <p:spPr>
          <a:xfrm rot="1772609">
            <a:off x="3355979" y="1401405"/>
            <a:ext cx="2434879" cy="2412356"/>
          </a:xfrm>
          <a:prstGeom prst="blockArc">
            <a:avLst>
              <a:gd fmla="val 14414370" name="adj1"/>
              <a:gd fmla="val 18998613" name="adj2"/>
              <a:gd fmla="val 8907" name="adj3"/>
            </a:avLst>
          </a:prstGeom>
          <a:solidFill>
            <a:srgbClr val="08563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 flipH="1" rot="-9028287">
            <a:off x="3361392" y="1399999"/>
            <a:ext cx="2434174" cy="2411641"/>
          </a:xfrm>
          <a:prstGeom prst="blockArc">
            <a:avLst>
              <a:gd fmla="val 20178804" name="adj1"/>
              <a:gd fmla="val 2623923" name="adj2"/>
              <a:gd fmla="val 8858" name="adj3"/>
            </a:avLst>
          </a:prstGeom>
          <a:solidFill>
            <a:srgbClr val="0E945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 rot="-3756483">
            <a:off x="5477026" y="2093018"/>
            <a:ext cx="325382" cy="328970"/>
          </a:xfrm>
          <a:prstGeom prst="rtTriangle">
            <a:avLst/>
          </a:prstGeom>
          <a:solidFill>
            <a:srgbClr val="08563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 flipH="1" rot="-1772793">
            <a:off x="3351755" y="1397874"/>
            <a:ext cx="2440125" cy="2417604"/>
          </a:xfrm>
          <a:prstGeom prst="blockArc">
            <a:avLst>
              <a:gd fmla="val 14334136" name="adj1"/>
              <a:gd fmla="val 18854681" name="adj2"/>
              <a:gd fmla="val 8846" name="adj3"/>
            </a:avLst>
          </a:prstGeom>
          <a:solidFill>
            <a:srgbClr val="65F0A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 rot="9028287">
            <a:off x="3344713" y="1402520"/>
            <a:ext cx="2434174" cy="2411641"/>
          </a:xfrm>
          <a:prstGeom prst="blockArc">
            <a:avLst>
              <a:gd fmla="val 20184517" name="adj1"/>
              <a:gd fmla="val 3007258" name="adj2"/>
              <a:gd fmla="val 9336" name="adj3"/>
            </a:avLst>
          </a:prstGeom>
          <a:solidFill>
            <a:srgbClr val="0E945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 flipH="1" rot="-9028287">
            <a:off x="3344860" y="1403881"/>
            <a:ext cx="2434174" cy="2411641"/>
          </a:xfrm>
          <a:prstGeom prst="blockArc">
            <a:avLst>
              <a:gd fmla="val 15738599" name="adj1"/>
              <a:gd fmla="val 20008131" name="adj2"/>
              <a:gd fmla="val 9063" name="adj3"/>
            </a:avLst>
          </a:prstGeom>
          <a:solidFill>
            <a:srgbClr val="08563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 rot="9264928">
            <a:off x="3345179" y="2094553"/>
            <a:ext cx="329287" cy="325617"/>
          </a:xfrm>
          <a:prstGeom prst="rtTriangle">
            <a:avLst/>
          </a:prstGeom>
          <a:solidFill>
            <a:srgbClr val="0E945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 rot="467459">
            <a:off x="5077610" y="3327834"/>
            <a:ext cx="329744" cy="323926"/>
          </a:xfrm>
          <a:prstGeom prst="rtTriangle">
            <a:avLst/>
          </a:prstGeom>
          <a:solidFill>
            <a:srgbClr val="0E945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 rot="4846914">
            <a:off x="3747900" y="3324949"/>
            <a:ext cx="323984" cy="329768"/>
          </a:xfrm>
          <a:prstGeom prst="rtTriangle">
            <a:avLst/>
          </a:prstGeom>
          <a:solidFill>
            <a:srgbClr val="08563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 rot="-8131211">
            <a:off x="4408954" y="1352774"/>
            <a:ext cx="327121" cy="327121"/>
          </a:xfrm>
          <a:prstGeom prst="rtTriangle">
            <a:avLst/>
          </a:prstGeom>
          <a:solidFill>
            <a:srgbClr val="65F0A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cxnSp>
        <p:nvCxnSpPr>
          <p:cNvPr id="93" name="Google Shape;93;p14"/>
          <p:cNvCxnSpPr>
            <a:endCxn id="84" idx="0"/>
          </p:cNvCxnSpPr>
          <p:nvPr/>
        </p:nvCxnSpPr>
        <p:spPr>
          <a:xfrm rot="-5400000">
            <a:off x="4464167" y="2406603"/>
            <a:ext cx="1031700" cy="875400"/>
          </a:xfrm>
          <a:prstGeom prst="curvedConnector2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Cleaning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0" cy="203928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6672300" y="3499525"/>
            <a:ext cx="2319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Old Standard TT"/>
                <a:ea typeface="Old Standard TT"/>
                <a:cs typeface="Old Standard TT"/>
                <a:sym typeface="Old Standard TT"/>
              </a:rPr>
              <a:t>Data Train &amp; Test is same process</a:t>
            </a:r>
            <a:endParaRPr i="1" sz="11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Cleaning [Clean Null and 0 values]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239975" y="1907850"/>
            <a:ext cx="85593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data_train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9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'total_units'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" sz="9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fillna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data_train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groupby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" sz="9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"property_type"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])[</a:t>
            </a:r>
            <a:r>
              <a:rPr lang="en" sz="9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"total_units"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" sz="9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transform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'mean'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inplace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data_test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9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'total_units'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" sz="9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fillna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data_test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239975" y="1543950"/>
            <a:ext cx="48474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Replace: With Mean by group of “property_type”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239975" y="2571750"/>
            <a:ext cx="48474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Replace: by using KNN Imputer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239975" y="3039700"/>
            <a:ext cx="8096400" cy="17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sklearn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impute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KNNImputer</a:t>
            </a:r>
            <a:endParaRPr sz="900">
              <a:solidFill>
                <a:srgbClr val="4EC9B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imputer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KNNImputer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n_neighbors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data_train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9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'imputed_column'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imputer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fit_transform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data_train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[[</a:t>
            </a:r>
            <a:r>
              <a:rPr lang="en" sz="9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'total_units'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]])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data_test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9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'imputed_column'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imputer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fit_transform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data_test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[[</a:t>
            </a:r>
            <a:r>
              <a:rPr lang="en" sz="9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'total_units'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]])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Analyze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75" y="1394512"/>
            <a:ext cx="4752675" cy="30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6800" y="1417551"/>
            <a:ext cx="4249200" cy="299994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288413" y="4100900"/>
            <a:ext cx="42492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Correlation Heatmap diagram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4835049" y="4100900"/>
            <a:ext cx="38574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Histogram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184200" y="4236800"/>
            <a:ext cx="85083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Result : low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correlation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and distribute is not normal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Google Shape;124;p18"/>
          <p:cNvGraphicFramePr/>
          <p:nvPr/>
        </p:nvGraphicFramePr>
        <p:xfrm>
          <a:off x="322925" y="158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{974632C4-F61D-41DF-A038-BD5639A045B9}</a:tableStyleId>
              </a:tblPr>
              <a:tblGrid>
                <a:gridCol w="2349625"/>
                <a:gridCol w="2349625"/>
              </a:tblGrid>
              <a:tr h="29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Model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Score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Linear Regression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Mean absolute error: 1,629,248</a:t>
                      </a:r>
                      <a:r>
                        <a:rPr lang="en" sz="800">
                          <a:solidFill>
                            <a:schemeClr val="dk1"/>
                          </a:solidFill>
                        </a:rPr>
                        <a:t>.658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Mean squared error: 3984652508232.579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R2-score: 0.163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Linear Regression (with scaling)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Accuracy: 0.152 (+/- 0.059)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Cross Validation with scaler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Accuracy: 0.156 (+/- 0.066)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Ridge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Mean absolute error: 1,629,252.429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Mean squared error: 3984646490785.181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R2-score: 0.162953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Ridge with Scaling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Mean absolute error: 1,629,264.591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Mean squared error: 3984662560457.218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R2-score: 0.162949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Lasso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Mean absolute error: 1,629,248.777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Mean squared error: 3984652473447.417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R2-score: 0.162952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25" name="Google Shape;125;p18"/>
          <p:cNvSpPr txBox="1"/>
          <p:nvPr>
            <p:ph type="title"/>
          </p:nvPr>
        </p:nvSpPr>
        <p:spPr>
          <a:xfrm>
            <a:off x="656350" y="393750"/>
            <a:ext cx="7492200" cy="6702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1 : Predicted House price by using number of facility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 b="0" l="0" r="0" t="2133"/>
          <a:stretch/>
        </p:blipFill>
        <p:spPr>
          <a:xfrm>
            <a:off x="5174575" y="1914413"/>
            <a:ext cx="3817024" cy="269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1 : Conclusion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predict House price by using number of facility in data set, Model 1 Linear Regression give R-Square higher than another model . However the value 0.163 </a:t>
            </a:r>
            <a:r>
              <a:rPr lang="en"/>
              <a:t>is considered a very small value, which cannot be used.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May conclude that This information may not be suitable for Linear Regression. Should consider using more feature to predict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656350" y="393750"/>
            <a:ext cx="7492200" cy="6702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2 : Predicted House price by geography 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350" y="1447575"/>
            <a:ext cx="3628125" cy="164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350" y="3207425"/>
            <a:ext cx="3628125" cy="164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5714287" y="227988"/>
            <a:ext cx="2080075" cy="45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4442700" y="3591650"/>
            <a:ext cx="3686100" cy="12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Based on the data, it can be seen that there is still the same data deviation as sample 1.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1361500" y="106975"/>
            <a:ext cx="7492200" cy="7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2 : </a:t>
            </a:r>
            <a:r>
              <a:rPr lang="en"/>
              <a:t>Predicted House price by geography</a:t>
            </a:r>
            <a:endParaRPr sz="1077"/>
          </a:p>
        </p:txBody>
      </p:sp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1363" y="1161825"/>
            <a:ext cx="2999700" cy="305370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1332088" y="4215525"/>
            <a:ext cx="37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Model: Lasso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1399363" y="4504175"/>
            <a:ext cx="2999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R2-score: 0.664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7588" y="1161825"/>
            <a:ext cx="2999700" cy="305370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>
            <a:off x="5107588" y="4215525"/>
            <a:ext cx="37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Model: Ridge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5229063" y="4504175"/>
            <a:ext cx="29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R2-score: 0.663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