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267" r:id="rId3"/>
    <p:sldId id="256" r:id="rId4"/>
    <p:sldId id="379" r:id="rId5"/>
    <p:sldId id="375" r:id="rId6"/>
    <p:sldId id="281" r:id="rId7"/>
    <p:sldId id="285" r:id="rId8"/>
    <p:sldId id="381" r:id="rId9"/>
    <p:sldId id="382" r:id="rId10"/>
    <p:sldId id="276" r:id="rId11"/>
    <p:sldId id="269" r:id="rId12"/>
    <p:sldId id="345" r:id="rId13"/>
    <p:sldId id="270" r:id="rId14"/>
    <p:sldId id="287" r:id="rId15"/>
    <p:sldId id="347" r:id="rId16"/>
    <p:sldId id="348" r:id="rId17"/>
    <p:sldId id="349" r:id="rId18"/>
    <p:sldId id="350" r:id="rId19"/>
    <p:sldId id="351" r:id="rId20"/>
    <p:sldId id="352" r:id="rId21"/>
    <p:sldId id="354" r:id="rId22"/>
    <p:sldId id="355" r:id="rId23"/>
    <p:sldId id="273" r:id="rId24"/>
    <p:sldId id="383" r:id="rId25"/>
    <p:sldId id="361" r:id="rId26"/>
    <p:sldId id="360" r:id="rId27"/>
    <p:sldId id="362" r:id="rId28"/>
    <p:sldId id="272" r:id="rId29"/>
    <p:sldId id="358" r:id="rId30"/>
    <p:sldId id="385" r:id="rId31"/>
    <p:sldId id="346" r:id="rId32"/>
    <p:sldId id="366" r:id="rId33"/>
    <p:sldId id="378" r:id="rId34"/>
    <p:sldId id="364" r:id="rId35"/>
    <p:sldId id="365" r:id="rId36"/>
    <p:sldId id="279" r:id="rId37"/>
    <p:sldId id="384" r:id="rId38"/>
    <p:sldId id="299" r:id="rId39"/>
    <p:sldId id="367" r:id="rId40"/>
    <p:sldId id="368" r:id="rId41"/>
    <p:sldId id="369" r:id="rId42"/>
    <p:sldId id="302" r:id="rId43"/>
    <p:sldId id="370" r:id="rId44"/>
    <p:sldId id="275" r:id="rId45"/>
    <p:sldId id="330" r:id="rId46"/>
    <p:sldId id="303" r:id="rId47"/>
    <p:sldId id="342" r:id="rId48"/>
    <p:sldId id="321" r:id="rId49"/>
    <p:sldId id="304" r:id="rId50"/>
    <p:sldId id="308" r:id="rId51"/>
    <p:sldId id="343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5151321cd88989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4FFF-BC2E-4CD1-87F9-29B9C9B24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F36AC-6919-4793-AB05-6B7DAC607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ADE78-303A-4C96-8C44-9297EF4D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3071-EE4B-4CBA-AC69-9896D3DF761E}" type="datetimeFigureOut">
              <a:rPr lang="en-PH" smtClean="0"/>
              <a:t>10/07/2020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FB9A6-8C31-4F82-A312-4665B7FF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0D0BC-771A-480C-8573-9BB92697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2979-FA49-4F30-8B23-D0F5A4904C3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289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DD44-07E8-47CB-BEAF-FDD845C12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28373-29CD-4D46-9AAA-DB34CBF67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96FCB-A1CC-4F62-8EEB-EBDFE01C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3071-EE4B-4CBA-AC69-9896D3DF761E}" type="datetimeFigureOut">
              <a:rPr lang="en-PH" smtClean="0"/>
              <a:t>10/07/2020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0DC5F-402B-4E8B-9938-E94C1009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9B61E-0464-4B70-B4EE-78CEFE48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2979-FA49-4F30-8B23-D0F5A4904C3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6739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1C5CB0-57B5-461A-BC2B-7244E1EB7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3357D-8D23-43A0-AE91-C761D50DD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89765-AE15-4B92-BD63-9AFD1952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3071-EE4B-4CBA-AC69-9896D3DF761E}" type="datetimeFigureOut">
              <a:rPr lang="en-PH" smtClean="0"/>
              <a:t>10/07/2020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A5E1D-9330-4B56-A6BB-B406016B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BAD09-C97E-4249-9295-6980C2B9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2979-FA49-4F30-8B23-D0F5A4904C3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029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BB14-C47E-42C9-A07E-9B3F13A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F2B5-3596-4AB5-9D9E-110D3EACD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32D30-D06C-4444-A444-964C0D52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3071-EE4B-4CBA-AC69-9896D3DF761E}" type="datetimeFigureOut">
              <a:rPr lang="en-PH" smtClean="0"/>
              <a:t>10/07/2020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93D05-F063-4100-81A5-C5E0C8F9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96E79-C93F-499D-AAF5-C60440F8C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2979-FA49-4F30-8B23-D0F5A4904C3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182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F1CD-3185-4011-AC13-F305FF2D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601E3-C86E-44BA-9D93-CC4AB7A49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3887B-9714-4703-9C90-BEB4D517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3071-EE4B-4CBA-AC69-9896D3DF761E}" type="datetimeFigureOut">
              <a:rPr lang="en-PH" smtClean="0"/>
              <a:t>10/07/2020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7C809-E470-4AB8-85EA-4B7B1DD5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53021-F8E7-4D37-B7B6-05D585EF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2979-FA49-4F30-8B23-D0F5A4904C3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9140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BCCE2-84A5-4FC1-A788-BB1001BE7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69534-D787-47B4-9A7B-6419AD02E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E4195-A485-4EE6-A788-8D44BF45F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3A12D-D6E4-4CE5-8707-2A2678E8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3071-EE4B-4CBA-AC69-9896D3DF761E}" type="datetimeFigureOut">
              <a:rPr lang="en-PH" smtClean="0"/>
              <a:t>10/07/2020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64624-F61D-4AD7-BDA2-1F7390CF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5B1D4-81BF-4229-97BF-6C3DEE82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2979-FA49-4F30-8B23-D0F5A4904C3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712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6950-0DEB-457F-B8CF-3BF2F8F86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6B93B-4204-435C-B824-C132B95BF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474C8-D753-490A-A1AA-5A0CA22E5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EB226-A274-4A40-937D-AA8C20C69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04DA9D-C704-4C9E-BB88-E5A5286B7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04DFB-3B1E-4B6A-96B7-5DE116E42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3071-EE4B-4CBA-AC69-9896D3DF761E}" type="datetimeFigureOut">
              <a:rPr lang="en-PH" smtClean="0"/>
              <a:t>10/07/2020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50690-4CE9-486B-BA44-3A156A4B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843405-6832-4551-9B10-437798AF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2979-FA49-4F30-8B23-D0F5A4904C3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154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70E9-9E52-47EF-9D07-C01A4294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182799-6C43-4D4E-B952-72CDF5EB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3071-EE4B-4CBA-AC69-9896D3DF761E}" type="datetimeFigureOut">
              <a:rPr lang="en-PH" smtClean="0"/>
              <a:t>10/07/2020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4B8E9-C3BB-48B5-92F5-FB4BB40A5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4020E-6775-4C89-8CF5-5B917CC3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2979-FA49-4F30-8B23-D0F5A4904C3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81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B871CE-D5F5-4128-B45C-D9F9C61D5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3071-EE4B-4CBA-AC69-9896D3DF761E}" type="datetimeFigureOut">
              <a:rPr lang="en-PH" smtClean="0"/>
              <a:t>10/07/2020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E5E87-7628-4F2B-AD47-16C6B760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766A0-139C-4AB2-A93F-DDEC50A3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2979-FA49-4F30-8B23-D0F5A4904C3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127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F63C2-1848-4C19-8043-88E1AD4A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6047E-0377-445B-A14C-20FB88AE8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43210-911D-46E5-8395-38241DCF3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24E64-FEDD-4EA7-981D-E521DFB2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3071-EE4B-4CBA-AC69-9896D3DF761E}" type="datetimeFigureOut">
              <a:rPr lang="en-PH" smtClean="0"/>
              <a:t>10/07/2020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29B69-5519-4BDC-A3AA-238DA32F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E3ED3-8A93-4F6B-948D-C2B8F94E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2979-FA49-4F30-8B23-D0F5A4904C3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147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5027-B2CA-4348-BEC0-17F5318AC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33B9B-9078-46D4-83D6-0F33DEBED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F267D-270F-4FA4-AC9D-1480C0484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1D57F-2A47-4B75-A14B-3A4FDD74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3071-EE4B-4CBA-AC69-9896D3DF761E}" type="datetimeFigureOut">
              <a:rPr lang="en-PH" smtClean="0"/>
              <a:t>10/07/2020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EE379-A6E3-4BEA-8188-EC98F7EE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FC7E9-27D5-447D-B5F6-C9FF9668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2979-FA49-4F30-8B23-D0F5A4904C3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590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BDB1A-BBA6-49C5-9E7E-BA3090108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0CB5F-221E-49B1-80FE-18FA0DD6B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64C0E-9481-4EB3-BEA0-18514DA51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63071-EE4B-4CBA-AC69-9896D3DF761E}" type="datetimeFigureOut">
              <a:rPr lang="en-PH" smtClean="0"/>
              <a:t>10/07/2020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A3D4D-7EF3-4650-A12D-D29F6E15C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B3DD7-8BFB-47FA-B593-DBBFDC18C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B2979-FA49-4F30-8B23-D0F5A4904C3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787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nUIasJCG4lKSMXi8THBIBHN5I7ZIJPcf/view?usp=sharing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EAEDC3D-541B-4816-9FB2-FFD233EE6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888" y="2597944"/>
            <a:ext cx="2703003" cy="18367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2AAF60-0313-444F-99BF-1A0CBCC3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Terms and Definitions</a:t>
            </a:r>
          </a:p>
        </p:txBody>
      </p:sp>
      <p:pic>
        <p:nvPicPr>
          <p:cNvPr id="5" name="Content Placeholder 4" descr="Document">
            <a:extLst>
              <a:ext uri="{FF2B5EF4-FFF2-40B4-BE49-F238E27FC236}">
                <a16:creationId xmlns:a16="http://schemas.microsoft.com/office/drawing/2014/main" id="{88DB55F5-7EB0-40F0-9797-34A099757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2593975"/>
            <a:ext cx="914400" cy="914400"/>
          </a:xfrm>
        </p:spPr>
      </p:pic>
      <p:pic>
        <p:nvPicPr>
          <p:cNvPr id="6" name="Content Placeholder 4" descr="Document">
            <a:extLst>
              <a:ext uri="{FF2B5EF4-FFF2-40B4-BE49-F238E27FC236}">
                <a16:creationId xmlns:a16="http://schemas.microsoft.com/office/drawing/2014/main" id="{E834F906-4C7A-4156-94A7-7F5F13182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508375"/>
            <a:ext cx="914400" cy="914400"/>
          </a:xfrm>
          <a:prstGeom prst="rect">
            <a:avLst/>
          </a:prstGeom>
        </p:spPr>
      </p:pic>
      <p:pic>
        <p:nvPicPr>
          <p:cNvPr id="7" name="Content Placeholder 4" descr="Document">
            <a:extLst>
              <a:ext uri="{FF2B5EF4-FFF2-40B4-BE49-F238E27FC236}">
                <a16:creationId xmlns:a16="http://schemas.microsoft.com/office/drawing/2014/main" id="{F58DA5E7-EA5B-480F-A49F-911B08DF9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2600" y="3516314"/>
            <a:ext cx="914400" cy="914400"/>
          </a:xfrm>
          <a:prstGeom prst="rect">
            <a:avLst/>
          </a:prstGeom>
        </p:spPr>
      </p:pic>
      <p:pic>
        <p:nvPicPr>
          <p:cNvPr id="8" name="Content Placeholder 4" descr="Document">
            <a:extLst>
              <a:ext uri="{FF2B5EF4-FFF2-40B4-BE49-F238E27FC236}">
                <a16:creationId xmlns:a16="http://schemas.microsoft.com/office/drawing/2014/main" id="{594CC0CC-2907-42FD-8E0B-5B81AC3E1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2600" y="2593975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582DE8-8F0D-4F08-BB7B-964A42C91F66}"/>
              </a:ext>
            </a:extLst>
          </p:cNvPr>
          <p:cNvSpPr txBox="1"/>
          <p:nvPr/>
        </p:nvSpPr>
        <p:spPr>
          <a:xfrm>
            <a:off x="289922" y="4411662"/>
            <a:ext cx="2925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b="1" dirty="0">
                <a:solidFill>
                  <a:srgbClr val="FF0000"/>
                </a:solidFill>
              </a:rPr>
              <a:t>Corpus</a:t>
            </a:r>
          </a:p>
          <a:p>
            <a:pPr algn="ctr"/>
            <a:r>
              <a:rPr lang="en-PH" sz="2200" dirty="0"/>
              <a:t>Collection of domain-specific documents.</a:t>
            </a:r>
          </a:p>
        </p:txBody>
      </p:sp>
      <p:pic>
        <p:nvPicPr>
          <p:cNvPr id="11" name="Content Placeholder 4" descr="Document">
            <a:extLst>
              <a:ext uri="{FF2B5EF4-FFF2-40B4-BE49-F238E27FC236}">
                <a16:creationId xmlns:a16="http://schemas.microsoft.com/office/drawing/2014/main" id="{63CE9E64-D91C-411F-8959-77D41BA7B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9295" y="3520868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BD862A-CB03-4429-B5AC-76D31F5C4C59}"/>
              </a:ext>
            </a:extLst>
          </p:cNvPr>
          <p:cNvSpPr txBox="1"/>
          <p:nvPr/>
        </p:nvSpPr>
        <p:spPr>
          <a:xfrm>
            <a:off x="4403817" y="4435268"/>
            <a:ext cx="292535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b="1" dirty="0">
                <a:solidFill>
                  <a:srgbClr val="FF0000"/>
                </a:solidFill>
              </a:rPr>
              <a:t>Document</a:t>
            </a:r>
          </a:p>
          <a:p>
            <a:pPr algn="ctr"/>
            <a:r>
              <a:rPr lang="en-PH" sz="2200" dirty="0"/>
              <a:t>Variable length piece of text containing several tokens.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5941F-1490-4948-9E66-F91FF23C90FE}"/>
              </a:ext>
            </a:extLst>
          </p:cNvPr>
          <p:cNvSpPr txBox="1"/>
          <p:nvPr/>
        </p:nvSpPr>
        <p:spPr>
          <a:xfrm>
            <a:off x="8517712" y="4435268"/>
            <a:ext cx="292535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b="1" dirty="0">
                <a:solidFill>
                  <a:srgbClr val="FF0000"/>
                </a:solidFill>
              </a:rPr>
              <a:t>Token / Word</a:t>
            </a:r>
          </a:p>
          <a:p>
            <a:pPr algn="ctr"/>
            <a:r>
              <a:rPr lang="en-PH" sz="2200" dirty="0"/>
              <a:t>A sequence of symbols that follows a certain rule.</a:t>
            </a:r>
          </a:p>
        </p:txBody>
      </p:sp>
    </p:spTree>
    <p:extLst>
      <p:ext uri="{BB962C8B-B14F-4D97-AF65-F5344CB8AC3E}">
        <p14:creationId xmlns:p14="http://schemas.microsoft.com/office/powerpoint/2010/main" val="1526365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001AFEA-2442-4A9F-BA37-8C469F306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735B2-53AE-419C-A3C3-A173D28B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637046"/>
            <a:ext cx="5174207" cy="29714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Tokenization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872052">
            <a:off x="611325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72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D4E3E-8DC1-407B-B3D3-700208EE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PH"/>
              <a:t>Tokenization</a:t>
            </a:r>
            <a:endParaRPr lang="en-PH" dirty="0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17FBE-BF3A-4E38-A168-646F34BA0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PH" b="1" dirty="0"/>
              <a:t>Segmenting words in a text</a:t>
            </a:r>
            <a:r>
              <a:rPr lang="en-PH" dirty="0"/>
              <a:t>; transforming it into a consumable form.</a:t>
            </a:r>
          </a:p>
          <a:p>
            <a:pPr lvl="1"/>
            <a:r>
              <a:rPr lang="en-PH" dirty="0"/>
              <a:t>Consumable = </a:t>
            </a:r>
            <a:r>
              <a:rPr lang="en-PH" dirty="0" err="1"/>
              <a:t>iterable</a:t>
            </a:r>
            <a:r>
              <a:rPr lang="en-PH" dirty="0"/>
              <a:t> of tokens</a:t>
            </a:r>
          </a:p>
          <a:p>
            <a:pPr lvl="1"/>
            <a:r>
              <a:rPr lang="en-PH" dirty="0"/>
              <a:t>Done through </a:t>
            </a:r>
            <a:r>
              <a:rPr lang="en-PH" dirty="0" err="1"/>
              <a:t>RegEx</a:t>
            </a:r>
            <a:endParaRPr lang="en-PH" dirty="0"/>
          </a:p>
          <a:p>
            <a:endParaRPr lang="en-PH" dirty="0"/>
          </a:p>
          <a:p>
            <a:endParaRPr lang="en-PH" dirty="0"/>
          </a:p>
          <a:p>
            <a:pPr marL="0" indent="0">
              <a:buNone/>
            </a:pPr>
            <a:endParaRPr lang="en-PH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AFA0D3-E810-4886-BBFF-6C4B0B504BEE}"/>
              </a:ext>
            </a:extLst>
          </p:cNvPr>
          <p:cNvSpPr txBox="1">
            <a:spLocks/>
          </p:cNvSpPr>
          <p:nvPr/>
        </p:nvSpPr>
        <p:spPr>
          <a:xfrm>
            <a:off x="838200" y="3428999"/>
            <a:ext cx="10515600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56114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D4E3E-8DC1-407B-B3D3-700208EE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PH"/>
              <a:t>Tokenization</a:t>
            </a:r>
            <a:endParaRPr lang="en-PH" dirty="0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17FBE-BF3A-4E38-A168-646F34BA0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PH" b="1" dirty="0"/>
              <a:t>Segmenting words in a text</a:t>
            </a:r>
            <a:r>
              <a:rPr lang="en-PH" dirty="0"/>
              <a:t>; transforming it into a consumable form.</a:t>
            </a:r>
          </a:p>
          <a:p>
            <a:pPr lvl="1"/>
            <a:r>
              <a:rPr lang="en-PH" dirty="0"/>
              <a:t>Consumable = </a:t>
            </a:r>
            <a:r>
              <a:rPr lang="en-PH" dirty="0" err="1"/>
              <a:t>iterable</a:t>
            </a:r>
            <a:r>
              <a:rPr lang="en-PH" dirty="0"/>
              <a:t> of tokens</a:t>
            </a:r>
          </a:p>
          <a:p>
            <a:pPr lvl="1"/>
            <a:r>
              <a:rPr lang="en-PH" dirty="0"/>
              <a:t>Done through </a:t>
            </a:r>
            <a:r>
              <a:rPr lang="en-PH" dirty="0" err="1"/>
              <a:t>RegEx</a:t>
            </a:r>
            <a:endParaRPr lang="en-PH" dirty="0"/>
          </a:p>
          <a:p>
            <a:endParaRPr lang="en-PH" dirty="0"/>
          </a:p>
          <a:p>
            <a:endParaRPr lang="en-PH" dirty="0"/>
          </a:p>
          <a:p>
            <a:pPr marL="0" indent="0">
              <a:buNone/>
            </a:pPr>
            <a:endParaRPr lang="en-PH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AFA0D3-E810-4886-BBFF-6C4B0B504BEE}"/>
              </a:ext>
            </a:extLst>
          </p:cNvPr>
          <p:cNvSpPr txBox="1">
            <a:spLocks/>
          </p:cNvSpPr>
          <p:nvPr/>
        </p:nvSpPr>
        <p:spPr>
          <a:xfrm>
            <a:off x="838200" y="3428999"/>
            <a:ext cx="10515600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P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1F1A90-6C51-428D-8711-5D53A2EDD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21" y="3488493"/>
            <a:ext cx="10199557" cy="179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65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D4E3E-8DC1-407B-B3D3-700208EE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PH" dirty="0"/>
              <a:t>Tokenization Significance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17FBE-BF3A-4E38-A168-646F34BA0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PH" b="1" dirty="0"/>
              <a:t>Cleaning the text</a:t>
            </a:r>
            <a:r>
              <a:rPr lang="en-PH" dirty="0"/>
              <a:t> by removing characters / sequence of characters that don’t match the pattern of interest.</a:t>
            </a:r>
            <a:endParaRPr lang="en-PH"/>
          </a:p>
          <a:p>
            <a:pPr lvl="1"/>
            <a:r>
              <a:rPr lang="en-PH" dirty="0"/>
              <a:t>Note that sometimes punctuations are important (e.g. U.S.A.)</a:t>
            </a:r>
            <a:endParaRPr lang="en-PH"/>
          </a:p>
          <a:p>
            <a:endParaRPr lang="en-PH" dirty="0"/>
          </a:p>
          <a:p>
            <a:endParaRPr lang="en-PH" dirty="0"/>
          </a:p>
          <a:p>
            <a:pPr marL="0" indent="0">
              <a:buNone/>
            </a:pPr>
            <a:endParaRPr lang="en-P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5D65CB-15F7-422D-922C-D68887B21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02" y="3229601"/>
            <a:ext cx="10178419" cy="239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90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570F6-7323-4F2B-80C6-C8C57ED2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pPr algn="ctr"/>
            <a:r>
              <a:rPr lang="en-PH" dirty="0">
                <a:solidFill>
                  <a:srgbClr val="FFFFFF"/>
                </a:solidFill>
              </a:rPr>
              <a:t>Tokenization Significance</a:t>
            </a:r>
          </a:p>
        </p:txBody>
      </p:sp>
      <p:sp>
        <p:nvSpPr>
          <p:cNvPr id="18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40CD9-23DA-4171-A470-3596DA84D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4751882"/>
            <a:ext cx="7289990" cy="1425081"/>
          </a:xfrm>
        </p:spPr>
        <p:txBody>
          <a:bodyPr anchor="ctr">
            <a:normAutofit/>
          </a:bodyPr>
          <a:lstStyle/>
          <a:p>
            <a:r>
              <a:rPr lang="en-PH" b="1" dirty="0"/>
              <a:t>Data Exploration - </a:t>
            </a:r>
            <a:r>
              <a:rPr lang="en-PH" dirty="0"/>
              <a:t>how many </a:t>
            </a:r>
            <a:r>
              <a:rPr lang="en-PH" b="1" dirty="0">
                <a:solidFill>
                  <a:srgbClr val="FF0000"/>
                </a:solidFill>
              </a:rPr>
              <a:t>tokens / unique tokens</a:t>
            </a:r>
            <a:r>
              <a:rPr lang="en-PH" dirty="0"/>
              <a:t> does the document / corpus have?</a:t>
            </a:r>
          </a:p>
        </p:txBody>
      </p:sp>
      <p:pic>
        <p:nvPicPr>
          <p:cNvPr id="36" name="Picture 6">
            <a:extLst>
              <a:ext uri="{FF2B5EF4-FFF2-40B4-BE49-F238E27FC236}">
                <a16:creationId xmlns:a16="http://schemas.microsoft.com/office/drawing/2014/main" id="{C32FC6BC-B2C2-4BF8-ACCE-0A822BEA0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268" y="1038230"/>
            <a:ext cx="7887037" cy="345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351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570F6-7323-4F2B-80C6-C8C57ED2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pPr algn="ctr"/>
            <a:r>
              <a:rPr lang="en-PH" dirty="0">
                <a:solidFill>
                  <a:srgbClr val="FFFFFF"/>
                </a:solidFill>
              </a:rPr>
              <a:t>Tokenization Significance</a:t>
            </a:r>
          </a:p>
        </p:txBody>
      </p:sp>
      <p:sp>
        <p:nvSpPr>
          <p:cNvPr id="18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40CD9-23DA-4171-A470-3596DA84D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4751882"/>
            <a:ext cx="7289990" cy="14250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PH" dirty="0"/>
              <a:t>Majority have </a:t>
            </a:r>
            <a:r>
              <a:rPr lang="en-PH" b="1" dirty="0">
                <a:solidFill>
                  <a:srgbClr val="FF0000"/>
                </a:solidFill>
              </a:rPr>
              <a:t>less than</a:t>
            </a:r>
            <a:r>
              <a:rPr lang="en-PH" dirty="0"/>
              <a:t> 1500 tokens.</a:t>
            </a:r>
          </a:p>
          <a:p>
            <a:pPr marL="0" indent="0" algn="ctr">
              <a:buNone/>
            </a:pPr>
            <a:r>
              <a:rPr lang="en-PH" b="1" dirty="0">
                <a:solidFill>
                  <a:srgbClr val="FF0000"/>
                </a:solidFill>
              </a:rPr>
              <a:t>Right tail </a:t>
            </a:r>
            <a:r>
              <a:rPr lang="en-PH" dirty="0"/>
              <a:t>(2000 tokens+)</a:t>
            </a:r>
          </a:p>
        </p:txBody>
      </p:sp>
      <p:pic>
        <p:nvPicPr>
          <p:cNvPr id="36" name="Picture 6">
            <a:extLst>
              <a:ext uri="{FF2B5EF4-FFF2-40B4-BE49-F238E27FC236}">
                <a16:creationId xmlns:a16="http://schemas.microsoft.com/office/drawing/2014/main" id="{C32FC6BC-B2C2-4BF8-ACCE-0A822BEA0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268" y="1038230"/>
            <a:ext cx="7887037" cy="345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282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570F6-7323-4F2B-80C6-C8C57ED2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pPr algn="ctr"/>
            <a:r>
              <a:rPr lang="en-PH" dirty="0">
                <a:solidFill>
                  <a:srgbClr val="FFFFFF"/>
                </a:solidFill>
              </a:rPr>
              <a:t>Tokenization Significance</a:t>
            </a:r>
          </a:p>
        </p:txBody>
      </p:sp>
      <p:sp>
        <p:nvSpPr>
          <p:cNvPr id="18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40CD9-23DA-4171-A470-3596DA84D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4751882"/>
            <a:ext cx="7289990" cy="14250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PH" dirty="0"/>
              <a:t>Typical review has around </a:t>
            </a:r>
            <a:r>
              <a:rPr lang="en-PH" b="1" dirty="0">
                <a:solidFill>
                  <a:srgbClr val="FF0000"/>
                </a:solidFill>
              </a:rPr>
              <a:t>500 unique tokens</a:t>
            </a:r>
            <a:r>
              <a:rPr lang="en-PH" dirty="0"/>
              <a:t>.</a:t>
            </a:r>
          </a:p>
          <a:p>
            <a:pPr marL="457200" lvl="1" indent="0" algn="ctr">
              <a:buNone/>
            </a:pPr>
            <a:r>
              <a:rPr lang="en-PH" b="1" dirty="0">
                <a:solidFill>
                  <a:srgbClr val="FF0000"/>
                </a:solidFill>
              </a:rPr>
              <a:t>Median</a:t>
            </a:r>
            <a:r>
              <a:rPr lang="en-PH" dirty="0"/>
              <a:t> </a:t>
            </a:r>
            <a:r>
              <a:rPr lang="en-PH" b="1" dirty="0">
                <a:solidFill>
                  <a:srgbClr val="FF0000"/>
                </a:solidFill>
              </a:rPr>
              <a:t>vocabulary</a:t>
            </a:r>
            <a:r>
              <a:rPr lang="en-PH" dirty="0"/>
              <a:t> size of critics.</a:t>
            </a:r>
          </a:p>
        </p:txBody>
      </p:sp>
      <p:pic>
        <p:nvPicPr>
          <p:cNvPr id="36" name="Picture 6">
            <a:extLst>
              <a:ext uri="{FF2B5EF4-FFF2-40B4-BE49-F238E27FC236}">
                <a16:creationId xmlns:a16="http://schemas.microsoft.com/office/drawing/2014/main" id="{C32FC6BC-B2C2-4BF8-ACCE-0A822BEA0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268" y="1038230"/>
            <a:ext cx="7887037" cy="345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761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570F6-7323-4F2B-80C6-C8C57ED2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pPr algn="ctr"/>
            <a:r>
              <a:rPr lang="en-PH" dirty="0">
                <a:solidFill>
                  <a:srgbClr val="FFFFFF"/>
                </a:solidFill>
              </a:rPr>
              <a:t>Tokenization Significance</a:t>
            </a:r>
          </a:p>
        </p:txBody>
      </p:sp>
      <p:sp>
        <p:nvSpPr>
          <p:cNvPr id="18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40CD9-23DA-4171-A470-3596DA84D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4751882"/>
            <a:ext cx="7289990" cy="1425081"/>
          </a:xfrm>
        </p:spPr>
        <p:txBody>
          <a:bodyPr anchor="ctr">
            <a:normAutofit/>
          </a:bodyPr>
          <a:lstStyle/>
          <a:p>
            <a:pPr marL="457200" lvl="1" indent="0" algn="ctr">
              <a:buNone/>
            </a:pPr>
            <a:r>
              <a:rPr lang="en-PH" b="1" dirty="0">
                <a:solidFill>
                  <a:srgbClr val="FF0000"/>
                </a:solidFill>
              </a:rPr>
              <a:t>Will document length affect the performance</a:t>
            </a:r>
          </a:p>
          <a:p>
            <a:pPr marL="457200" lvl="1" indent="0" algn="ctr">
              <a:buNone/>
            </a:pPr>
            <a:r>
              <a:rPr lang="en-PH" b="1" dirty="0">
                <a:solidFill>
                  <a:srgbClr val="FF0000"/>
                </a:solidFill>
              </a:rPr>
              <a:t>of down stream analytics?</a:t>
            </a:r>
          </a:p>
        </p:txBody>
      </p:sp>
      <p:pic>
        <p:nvPicPr>
          <p:cNvPr id="36" name="Picture 6">
            <a:extLst>
              <a:ext uri="{FF2B5EF4-FFF2-40B4-BE49-F238E27FC236}">
                <a16:creationId xmlns:a16="http://schemas.microsoft.com/office/drawing/2014/main" id="{C32FC6BC-B2C2-4BF8-ACCE-0A822BEA0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268" y="1038230"/>
            <a:ext cx="7887037" cy="345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133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570F6-7323-4F2B-80C6-C8C57ED2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pPr algn="ctr"/>
            <a:r>
              <a:rPr lang="en-PH" dirty="0">
                <a:solidFill>
                  <a:srgbClr val="FFFFFF"/>
                </a:solidFill>
              </a:rPr>
              <a:t>Tokenization Significance</a:t>
            </a:r>
          </a:p>
        </p:txBody>
      </p:sp>
      <p:sp>
        <p:nvSpPr>
          <p:cNvPr id="18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40CD9-23DA-4171-A470-3596DA84D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4751882"/>
            <a:ext cx="7289990" cy="1425081"/>
          </a:xfrm>
        </p:spPr>
        <p:txBody>
          <a:bodyPr anchor="ctr">
            <a:normAutofit/>
          </a:bodyPr>
          <a:lstStyle/>
          <a:p>
            <a:pPr marL="457200" lvl="1" indent="0" algn="ctr">
              <a:buNone/>
            </a:pPr>
            <a:r>
              <a:rPr lang="en-PH" b="1" dirty="0">
                <a:solidFill>
                  <a:srgbClr val="FF0000"/>
                </a:solidFill>
              </a:rPr>
              <a:t>Distribution Comparison </a:t>
            </a:r>
          </a:p>
          <a:p>
            <a:pPr marL="457200" lvl="1" indent="0" algn="ctr">
              <a:buNone/>
            </a:pPr>
            <a:r>
              <a:rPr lang="en-PH" b="1" dirty="0">
                <a:solidFill>
                  <a:srgbClr val="FF0000"/>
                </a:solidFill>
              </a:rPr>
              <a:t>Across Different Labels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833A7DA7-B0F0-4DDA-9493-69D844476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268" y="1038230"/>
            <a:ext cx="7901946" cy="345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542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570F6-7323-4F2B-80C6-C8C57ED2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pPr algn="ctr"/>
            <a:r>
              <a:rPr lang="en-PH" dirty="0">
                <a:solidFill>
                  <a:srgbClr val="FFFFFF"/>
                </a:solidFill>
              </a:rPr>
              <a:t>Tokenization Significance</a:t>
            </a:r>
          </a:p>
        </p:txBody>
      </p:sp>
      <p:sp>
        <p:nvSpPr>
          <p:cNvPr id="18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40CD9-23DA-4171-A470-3596DA84D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4751882"/>
            <a:ext cx="7289990" cy="1425081"/>
          </a:xfrm>
        </p:spPr>
        <p:txBody>
          <a:bodyPr anchor="ctr">
            <a:normAutofit/>
          </a:bodyPr>
          <a:lstStyle/>
          <a:p>
            <a:pPr marL="457200" lvl="1" indent="0" algn="ctr">
              <a:buNone/>
            </a:pPr>
            <a:r>
              <a:rPr lang="en-PH" b="1" dirty="0">
                <a:solidFill>
                  <a:srgbClr val="FF0000"/>
                </a:solidFill>
              </a:rPr>
              <a:t>Distribution Comparison </a:t>
            </a:r>
          </a:p>
          <a:p>
            <a:pPr marL="457200" lvl="1" indent="0" algn="ctr">
              <a:buNone/>
            </a:pPr>
            <a:r>
              <a:rPr lang="en-PH" b="1" dirty="0">
                <a:solidFill>
                  <a:srgbClr val="FF0000"/>
                </a:solidFill>
              </a:rPr>
              <a:t>Across Different Labels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D1E346F4-E872-4E60-8984-75516B4C8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268" y="1028924"/>
            <a:ext cx="7764902" cy="350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20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FD963E-3D31-4257-9FDB-61976D42B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38" y="321734"/>
            <a:ext cx="4469491" cy="29051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9FC148-48C5-4447-8ECA-87FC8516F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20" y="3631096"/>
            <a:ext cx="5135925" cy="276056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87D711-1291-4338-AF0E-594182EA2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684014"/>
            <a:ext cx="5426764" cy="534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00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570F6-7323-4F2B-80C6-C8C57ED2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pPr algn="ctr"/>
            <a:r>
              <a:rPr lang="en-PH" dirty="0">
                <a:solidFill>
                  <a:srgbClr val="FFFFFF"/>
                </a:solidFill>
              </a:rPr>
              <a:t>Tokenization Significance</a:t>
            </a:r>
          </a:p>
        </p:txBody>
      </p:sp>
      <p:sp>
        <p:nvSpPr>
          <p:cNvPr id="18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40CD9-23DA-4171-A470-3596DA84D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4751882"/>
            <a:ext cx="7289990" cy="1425081"/>
          </a:xfrm>
        </p:spPr>
        <p:txBody>
          <a:bodyPr anchor="ctr">
            <a:normAutofit/>
          </a:bodyPr>
          <a:lstStyle/>
          <a:p>
            <a:pPr marL="457200" lvl="1" indent="0" algn="ctr">
              <a:buNone/>
            </a:pPr>
            <a:r>
              <a:rPr lang="en-PH" b="1" dirty="0">
                <a:solidFill>
                  <a:srgbClr val="FF0000"/>
                </a:solidFill>
              </a:rPr>
              <a:t>Hypothesis Testing:</a:t>
            </a:r>
          </a:p>
          <a:p>
            <a:pPr marL="457200" lvl="1" indent="0" algn="ctr">
              <a:buNone/>
            </a:pPr>
            <a:r>
              <a:rPr lang="en-PH" dirty="0"/>
              <a:t>In the context of video games, good reviews</a:t>
            </a:r>
          </a:p>
          <a:p>
            <a:pPr marL="457200" lvl="1" indent="0" algn="ctr">
              <a:buNone/>
            </a:pPr>
            <a:r>
              <a:rPr lang="en-PH" dirty="0"/>
              <a:t>tend to be longer than bad reviews.</a:t>
            </a:r>
            <a:endParaRPr lang="en-PH" b="1" dirty="0">
              <a:solidFill>
                <a:srgbClr val="FF0000"/>
              </a:solidFill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D1E346F4-E872-4E60-8984-75516B4C8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268" y="1028924"/>
            <a:ext cx="7764902" cy="350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57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570F6-7323-4F2B-80C6-C8C57ED2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pPr algn="ctr"/>
            <a:r>
              <a:rPr lang="en-PH" dirty="0">
                <a:solidFill>
                  <a:srgbClr val="FFFFFF"/>
                </a:solidFill>
              </a:rPr>
              <a:t>Tokenization Significance</a:t>
            </a:r>
          </a:p>
        </p:txBody>
      </p:sp>
      <p:sp>
        <p:nvSpPr>
          <p:cNvPr id="18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40CD9-23DA-4171-A470-3596DA84D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4751882"/>
            <a:ext cx="7289990" cy="14250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PH" dirty="0">
                <a:solidFill>
                  <a:srgbClr val="FF0000"/>
                </a:solidFill>
              </a:rPr>
              <a:t>Do people have more to say about</a:t>
            </a:r>
          </a:p>
          <a:p>
            <a:pPr marL="0" indent="0" algn="ctr">
              <a:buNone/>
            </a:pPr>
            <a:r>
              <a:rPr lang="en-PH" dirty="0">
                <a:solidFill>
                  <a:srgbClr val="FF0000"/>
                </a:solidFill>
              </a:rPr>
              <a:t>a good game vs a bad game?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D1E346F4-E872-4E60-8984-75516B4C8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268" y="1028924"/>
            <a:ext cx="7764902" cy="350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650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570F6-7323-4F2B-80C6-C8C57ED2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pPr algn="ctr"/>
            <a:r>
              <a:rPr lang="en-PH">
                <a:solidFill>
                  <a:srgbClr val="FFFFFF"/>
                </a:solidFill>
              </a:rPr>
              <a:t>Tokenization Significance</a:t>
            </a:r>
            <a:endParaRPr lang="en-PH" dirty="0">
              <a:solidFill>
                <a:srgbClr val="FFFFFF"/>
              </a:solidFill>
            </a:endParaRPr>
          </a:p>
        </p:txBody>
      </p:sp>
      <p:sp>
        <p:nvSpPr>
          <p:cNvPr id="18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40CD9-23DA-4171-A470-3596DA84D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4751882"/>
            <a:ext cx="7289990" cy="14250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PH" dirty="0"/>
              <a:t>Could this be an issue when performing </a:t>
            </a:r>
            <a:r>
              <a:rPr lang="en-PH" b="1" dirty="0">
                <a:solidFill>
                  <a:srgbClr val="FF0000"/>
                </a:solidFill>
              </a:rPr>
              <a:t>Sentiment Analysis</a:t>
            </a:r>
            <a:r>
              <a:rPr lang="en-PH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D1E346F4-E872-4E60-8984-75516B4C8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268" y="1028924"/>
            <a:ext cx="7764902" cy="350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121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570F6-7323-4F2B-80C6-C8C57ED2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pPr algn="ctr"/>
            <a:r>
              <a:rPr lang="en-PH" dirty="0">
                <a:solidFill>
                  <a:srgbClr val="FFFFFF"/>
                </a:solidFill>
              </a:rPr>
              <a:t>Tokenization Significance</a:t>
            </a:r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40CD9-23DA-4171-A470-3596DA84D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813" y="4918305"/>
            <a:ext cx="6906491" cy="1657429"/>
          </a:xfrm>
        </p:spPr>
        <p:txBody>
          <a:bodyPr anchor="ctr">
            <a:normAutofit/>
          </a:bodyPr>
          <a:lstStyle/>
          <a:p>
            <a:r>
              <a:rPr lang="en-PH" b="1" dirty="0"/>
              <a:t>Data Exploration - </a:t>
            </a:r>
            <a:r>
              <a:rPr lang="en-PH" dirty="0"/>
              <a:t>how many </a:t>
            </a:r>
            <a:r>
              <a:rPr lang="en-PH" b="1" dirty="0">
                <a:solidFill>
                  <a:srgbClr val="FF0000"/>
                </a:solidFill>
              </a:rPr>
              <a:t>of each token</a:t>
            </a:r>
            <a:r>
              <a:rPr lang="en-PH" dirty="0"/>
              <a:t> does the document / corpus have?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E881BC-269F-4A33-8F74-F95A9821C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414" y="185325"/>
            <a:ext cx="5315288" cy="505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128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570F6-7323-4F2B-80C6-C8C57ED2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pPr algn="ctr"/>
            <a:r>
              <a:rPr lang="en-PH" dirty="0">
                <a:solidFill>
                  <a:srgbClr val="FFFFFF"/>
                </a:solidFill>
              </a:rPr>
              <a:t>Tokenization Significance</a:t>
            </a:r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40CD9-23DA-4171-A470-3596DA84D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813" y="4918305"/>
            <a:ext cx="6906491" cy="165742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PH" i="1" dirty="0" err="1"/>
              <a:t>Zipf’s</a:t>
            </a:r>
            <a:r>
              <a:rPr lang="en-PH" i="1" dirty="0"/>
              <a:t> Law - power law distribution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E881BC-269F-4A33-8F74-F95A9821C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414" y="185325"/>
            <a:ext cx="5315288" cy="505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565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570F6-7323-4F2B-80C6-C8C57ED2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PH" dirty="0">
                <a:solidFill>
                  <a:srgbClr val="FFFFFF"/>
                </a:solidFill>
              </a:rPr>
              <a:t>Tokenization Significance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85944D-24E4-4E26-8F78-77A304B1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462588" cy="488935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PH" dirty="0"/>
              <a:t>No. of unique tokens (entire corpus)</a:t>
            </a:r>
          </a:p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pPr marL="0" indent="0" algn="ctr">
              <a:buNone/>
            </a:pPr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pPr marL="0" indent="0">
              <a:buNone/>
            </a:pPr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DC6CFE-0B24-4578-8D45-EE014AB02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977" y="1780415"/>
            <a:ext cx="6413844" cy="13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07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570F6-7323-4F2B-80C6-C8C57ED2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PH" dirty="0">
                <a:solidFill>
                  <a:srgbClr val="FFFFFF"/>
                </a:solidFill>
              </a:rPr>
              <a:t>Tokenization Significance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85944D-24E4-4E26-8F78-77A304B1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462588" cy="488935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PH" dirty="0"/>
              <a:t>No. of unique tokens (entire corpus)</a:t>
            </a:r>
          </a:p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pPr marL="0" indent="0" algn="ctr">
              <a:buNone/>
            </a:pPr>
            <a:endParaRPr lang="en-PH" dirty="0"/>
          </a:p>
          <a:p>
            <a:pPr marL="0" indent="0" algn="ctr">
              <a:buNone/>
            </a:pPr>
            <a:r>
              <a:rPr lang="en-PH" dirty="0"/>
              <a:t>No. of words in the English language</a:t>
            </a:r>
          </a:p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pPr marL="0" indent="0">
              <a:buNone/>
            </a:pPr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4F6A5E-2D04-4E9E-9420-4DDD75172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287005"/>
            <a:ext cx="5555136" cy="19137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DC6CFE-0B24-4578-8D45-EE014AB02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977" y="1780415"/>
            <a:ext cx="6413844" cy="13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35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570F6-7323-4F2B-80C6-C8C57ED2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PH" dirty="0">
                <a:solidFill>
                  <a:srgbClr val="FFFFFF"/>
                </a:solidFill>
              </a:rPr>
              <a:t>Tokenization Significance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972496-59DC-4DF3-9240-5A04F02E6014}"/>
              </a:ext>
            </a:extLst>
          </p:cNvPr>
          <p:cNvSpPr txBox="1"/>
          <p:nvPr/>
        </p:nvSpPr>
        <p:spPr>
          <a:xfrm>
            <a:off x="6529935" y="1138200"/>
            <a:ext cx="4459461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PH" sz="2400" b="1" dirty="0">
              <a:solidFill>
                <a:srgbClr val="FF0000"/>
              </a:solidFill>
            </a:endParaRPr>
          </a:p>
          <a:p>
            <a:pPr algn="ctr"/>
            <a:r>
              <a:rPr lang="en-PH" sz="2400" b="1" dirty="0">
                <a:solidFill>
                  <a:srgbClr val="FF0000"/>
                </a:solidFill>
              </a:rPr>
              <a:t>There exist DOMAIN SPECIFIC</a:t>
            </a:r>
          </a:p>
          <a:p>
            <a:pPr algn="ctr"/>
            <a:r>
              <a:rPr lang="en-PH" sz="2400" b="1" dirty="0">
                <a:solidFill>
                  <a:srgbClr val="FF0000"/>
                </a:solidFill>
              </a:rPr>
              <a:t>words that you won’t find anywhere else! (LOL, BRB, GG)</a:t>
            </a:r>
          </a:p>
          <a:p>
            <a:pPr algn="ctr"/>
            <a:endParaRPr lang="en-PH" sz="24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64EDCB-7928-45FD-86AB-9553AB308F0D}"/>
              </a:ext>
            </a:extLst>
          </p:cNvPr>
          <p:cNvSpPr txBox="1"/>
          <p:nvPr/>
        </p:nvSpPr>
        <p:spPr>
          <a:xfrm>
            <a:off x="6529936" y="4215392"/>
            <a:ext cx="4459460" cy="16927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H" sz="2600" b="1" dirty="0">
                <a:solidFill>
                  <a:srgbClr val="FF0000"/>
                </a:solidFill>
              </a:rPr>
              <a:t>The “vocabulary” of your language model (Statistical / ML / AI) is dependent on the “vocabulary” of your dataset.</a:t>
            </a:r>
          </a:p>
        </p:txBody>
      </p:sp>
    </p:spTree>
    <p:extLst>
      <p:ext uri="{BB962C8B-B14F-4D97-AF65-F5344CB8AC3E}">
        <p14:creationId xmlns:p14="http://schemas.microsoft.com/office/powerpoint/2010/main" val="984238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5981F-CFAB-4F9C-9A3B-8D0DCFDC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PH" dirty="0"/>
              <a:t>Tokenization Considerations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DD349-1A55-4D40-AC95-71999D91D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PH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N-grams</a:t>
            </a:r>
            <a:endParaRPr lang="en-PH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457200" lvl="1" indent="0" algn="ctr">
              <a:buNone/>
            </a:pPr>
            <a:r>
              <a:rPr lang="en-PH" dirty="0">
                <a:sym typeface="Wingdings" panose="05000000000000000000" pitchFamily="2" charset="2"/>
              </a:rPr>
              <a:t>New York  [New, York] (?) vs [New York] (?)</a:t>
            </a:r>
          </a:p>
          <a:p>
            <a:pPr marL="457200" lvl="1" indent="0" algn="ctr">
              <a:buNone/>
            </a:pPr>
            <a:endParaRPr lang="en-PH" dirty="0"/>
          </a:p>
          <a:p>
            <a:pPr marL="0" indent="0" algn="ctr">
              <a:buNone/>
            </a:pPr>
            <a:r>
              <a:rPr lang="en-PH" sz="2400" b="1" dirty="0">
                <a:solidFill>
                  <a:srgbClr val="FF0000"/>
                </a:solidFill>
              </a:rPr>
              <a:t>Contractions</a:t>
            </a:r>
            <a:endParaRPr lang="en-PH" sz="2400" dirty="0">
              <a:solidFill>
                <a:srgbClr val="FF0000"/>
              </a:solidFill>
            </a:endParaRPr>
          </a:p>
          <a:p>
            <a:pPr marL="457200" lvl="1" indent="0" algn="ctr">
              <a:buNone/>
            </a:pPr>
            <a:r>
              <a:rPr lang="en-PH" dirty="0"/>
              <a:t>who’ll, aren’t, don’t </a:t>
            </a:r>
            <a:r>
              <a:rPr lang="en-PH" dirty="0">
                <a:sym typeface="Wingdings" panose="05000000000000000000" pitchFamily="2" charset="2"/>
              </a:rPr>
              <a:t> who will, are not, do not</a:t>
            </a:r>
          </a:p>
          <a:p>
            <a:pPr marL="457200" lvl="1" indent="0" algn="ctr">
              <a:buNone/>
            </a:pPr>
            <a:endParaRPr lang="en-PH" dirty="0"/>
          </a:p>
          <a:p>
            <a:pPr marL="0" indent="0" algn="ctr">
              <a:buNone/>
            </a:pPr>
            <a:r>
              <a:rPr lang="en-PH" sz="2400" b="1" dirty="0">
                <a:solidFill>
                  <a:srgbClr val="FF0000"/>
                </a:solidFill>
              </a:rPr>
              <a:t>Hyphenated Compound Words and Dashes</a:t>
            </a:r>
            <a:endParaRPr lang="en-PH" sz="2400" dirty="0">
              <a:solidFill>
                <a:srgbClr val="FF0000"/>
              </a:solidFill>
            </a:endParaRPr>
          </a:p>
          <a:p>
            <a:pPr marL="457200" lvl="1" indent="0" algn="ctr">
              <a:buNone/>
            </a:pPr>
            <a:r>
              <a:rPr lang="en-PH" dirty="0">
                <a:sym typeface="Wingdings" panose="05000000000000000000" pitchFamily="2" charset="2"/>
              </a:rPr>
              <a:t>mother-in-law  mother-in-law? mother in law (?)</a:t>
            </a:r>
          </a:p>
          <a:p>
            <a:pPr marL="457200" lvl="1" indent="0" algn="ctr">
              <a:buNone/>
            </a:pPr>
            <a:r>
              <a:rPr lang="en-US" dirty="0"/>
              <a:t>You think she is a liar - she isn’t.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You think she is a liar she isn’t (?)</a:t>
            </a:r>
            <a:endParaRPr lang="en-P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83568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5981F-CFAB-4F9C-9A3B-8D0DCFDC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PH" dirty="0"/>
              <a:t>Tokenization Considerations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DD349-1A55-4D40-AC95-71999D91D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PH" sz="2400" b="1" dirty="0">
                <a:solidFill>
                  <a:srgbClr val="FF0000"/>
                </a:solidFill>
              </a:rPr>
              <a:t>Concatenation</a:t>
            </a:r>
            <a:endParaRPr lang="en-PH" sz="2400" dirty="0">
              <a:solidFill>
                <a:srgbClr val="FF0000"/>
              </a:solidFill>
            </a:endParaRPr>
          </a:p>
          <a:p>
            <a:pPr marL="457200" lvl="1" indent="0" algn="ctr">
              <a:buNone/>
            </a:pPr>
            <a:r>
              <a:rPr lang="en-PH" dirty="0"/>
              <a:t>Lowercase </a:t>
            </a:r>
            <a:r>
              <a:rPr lang="en-PH" dirty="0">
                <a:sym typeface="Wingdings" panose="05000000000000000000" pitchFamily="2" charset="2"/>
              </a:rPr>
              <a:t> lowercase (?) lower case (?) lower-case (?)</a:t>
            </a:r>
          </a:p>
          <a:p>
            <a:pPr marL="457200" lvl="1" indent="0" algn="ctr">
              <a:buNone/>
            </a:pPr>
            <a:endParaRPr lang="en-PH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PH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Possessive</a:t>
            </a:r>
            <a:endParaRPr lang="en-PH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457200" lvl="1" indent="0" algn="ctr">
              <a:buNone/>
            </a:pPr>
            <a:r>
              <a:rPr lang="en-PH" dirty="0">
                <a:sym typeface="Wingdings" panose="05000000000000000000" pitchFamily="2" charset="2"/>
              </a:rPr>
              <a:t>John’s paper  Johns paper (?) John paper (?) John’s paper (?)</a:t>
            </a:r>
          </a:p>
          <a:p>
            <a:pPr marL="457200" lvl="1" indent="0" algn="ctr">
              <a:buNone/>
            </a:pPr>
            <a:endParaRPr lang="en-PH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PH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Abbreviations</a:t>
            </a:r>
            <a:r>
              <a:rPr lang="en-PH" sz="2400" dirty="0">
                <a:sym typeface="Wingdings" panose="05000000000000000000" pitchFamily="2" charset="2"/>
              </a:rPr>
              <a:t> </a:t>
            </a:r>
          </a:p>
          <a:p>
            <a:pPr marL="457200" lvl="1" indent="0" algn="ctr">
              <a:buNone/>
            </a:pPr>
            <a:r>
              <a:rPr lang="en-PH" dirty="0">
                <a:sym typeface="Wingdings" panose="05000000000000000000" pitchFamily="2" charset="2"/>
              </a:rPr>
              <a:t>Mr. , Dr., PhD, U.S.A., LOL, DotA2  _____</a:t>
            </a:r>
          </a:p>
          <a:p>
            <a:pPr marL="0" indent="0" algn="ctr">
              <a:buNone/>
            </a:pPr>
            <a:endParaRPr lang="en-PH" sz="24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28774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4">
            <a:extLst>
              <a:ext uri="{FF2B5EF4-FFF2-40B4-BE49-F238E27FC236}">
                <a16:creationId xmlns:a16="http://schemas.microsoft.com/office/drawing/2014/main" id="{3001AFEA-2442-4A9F-BA37-8C469F306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E9EC8-8DBA-4A7F-8135-7AD67C50C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637046"/>
            <a:ext cx="5174207" cy="2971473"/>
          </a:xfrm>
        </p:spPr>
        <p:txBody>
          <a:bodyPr>
            <a:normAutofit/>
          </a:bodyPr>
          <a:lstStyle/>
          <a:p>
            <a:r>
              <a:rPr lang="en-PH" b="1" dirty="0">
                <a:solidFill>
                  <a:srgbClr val="FFFFFF"/>
                </a:solidFill>
              </a:rPr>
              <a:t>Basic Text </a:t>
            </a:r>
            <a:br>
              <a:rPr lang="en-PH" b="1" dirty="0">
                <a:solidFill>
                  <a:srgbClr val="FFFFFF"/>
                </a:solidFill>
              </a:rPr>
            </a:br>
            <a:r>
              <a:rPr lang="en-PH" b="1" dirty="0">
                <a:solidFill>
                  <a:srgbClr val="FFFFFF"/>
                </a:solidFill>
              </a:rPr>
              <a:t>Pre-processing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F70C3-D246-4008-AF71-8823FB68D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174207" cy="1963486"/>
          </a:xfrm>
        </p:spPr>
        <p:txBody>
          <a:bodyPr>
            <a:normAutofit/>
          </a:bodyPr>
          <a:lstStyle/>
          <a:p>
            <a:r>
              <a:rPr lang="en-PH" dirty="0">
                <a:solidFill>
                  <a:srgbClr val="FFFFFF"/>
                </a:solidFill>
              </a:rPr>
              <a:t>By: Nigel Silva</a:t>
            </a:r>
          </a:p>
        </p:txBody>
      </p:sp>
      <p:sp>
        <p:nvSpPr>
          <p:cNvPr id="38" name="Freeform: Shape 26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28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lock Arc 30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32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872052">
            <a:off x="611325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8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5981F-CFAB-4F9C-9A3B-8D0DCFDC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PH" dirty="0"/>
              <a:t>Reflection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DD349-1A55-4D40-AC95-71999D91D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PH" sz="2400" dirty="0"/>
          </a:p>
          <a:p>
            <a:pPr marL="0" indent="0" algn="ctr">
              <a:buNone/>
            </a:pPr>
            <a:endParaRPr lang="en-PH" sz="2400" dirty="0"/>
          </a:p>
          <a:p>
            <a:pPr marL="0" indent="0" algn="ctr">
              <a:buNone/>
            </a:pPr>
            <a:r>
              <a:rPr lang="en-PH" sz="2400" dirty="0"/>
              <a:t>We are now done with the first 2 most basic pipeline components.</a:t>
            </a:r>
            <a:endParaRPr lang="en-PH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PH" sz="2400" b="1" dirty="0"/>
              <a:t>We have already made “assumptions” in how we segment and tokenize the text.</a:t>
            </a:r>
          </a:p>
          <a:p>
            <a:pPr algn="ctr"/>
            <a:endParaRPr lang="en-PH" sz="24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PH" sz="2400" b="1" dirty="0">
                <a:solidFill>
                  <a:srgbClr val="FF0000"/>
                </a:solidFill>
              </a:rPr>
              <a:t>We have already introduced ERRORS into the system.</a:t>
            </a:r>
          </a:p>
          <a:p>
            <a:pPr marL="0" indent="0" algn="ctr">
              <a:buNone/>
            </a:pPr>
            <a:endParaRPr lang="en-PH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462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001AFEA-2442-4A9F-BA37-8C469F306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735B2-53AE-419C-A3C3-A173D28B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637046"/>
            <a:ext cx="5174207" cy="29714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Normalization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872052">
            <a:off x="611325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18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5A649-B445-4A3E-A312-CD84D892C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PH" sz="4100" dirty="0">
                <a:solidFill>
                  <a:srgbClr val="FFFFFF"/>
                </a:solidFill>
              </a:rPr>
              <a:t>Normalization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CE896-B8C3-4201-B257-6184048F0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PH" dirty="0"/>
              <a:t>Act of transforming tokens to a </a:t>
            </a:r>
            <a:r>
              <a:rPr lang="en-PH" b="1" dirty="0">
                <a:solidFill>
                  <a:srgbClr val="00B050"/>
                </a:solidFill>
              </a:rPr>
              <a:t>canonical form</a:t>
            </a:r>
            <a:r>
              <a:rPr lang="en-PH" dirty="0"/>
              <a:t>.</a:t>
            </a:r>
          </a:p>
          <a:p>
            <a:pPr marL="0" indent="0" algn="ctr">
              <a:buNone/>
            </a:pPr>
            <a:endParaRPr lang="en-PH" dirty="0"/>
          </a:p>
          <a:p>
            <a:pPr marL="0" indent="0" algn="ctr">
              <a:buNone/>
            </a:pPr>
            <a:r>
              <a:rPr lang="en-PH" b="1" dirty="0">
                <a:solidFill>
                  <a:srgbClr val="00B050"/>
                </a:solidFill>
              </a:rPr>
              <a:t>Reconcile words that have the same or similar meaning.</a:t>
            </a:r>
          </a:p>
          <a:p>
            <a:pPr marL="0" indent="0" algn="ctr">
              <a:buNone/>
            </a:pPr>
            <a:endParaRPr lang="en-PH" b="1" dirty="0">
              <a:solidFill>
                <a:srgbClr val="00B050"/>
              </a:solidFill>
            </a:endParaRPr>
          </a:p>
          <a:p>
            <a:pPr marL="457200" lvl="1" indent="0" algn="ctr">
              <a:buNone/>
            </a:pPr>
            <a:r>
              <a:rPr lang="en-PH" sz="2800" b="1" dirty="0">
                <a:solidFill>
                  <a:srgbClr val="00B050"/>
                </a:solidFill>
              </a:rPr>
              <a:t>Reduces</a:t>
            </a:r>
            <a:r>
              <a:rPr lang="en-PH" sz="2800" dirty="0"/>
              <a:t> the number of </a:t>
            </a:r>
            <a:r>
              <a:rPr lang="en-PH" sz="2800" b="1" dirty="0">
                <a:solidFill>
                  <a:srgbClr val="FF0000"/>
                </a:solidFill>
              </a:rPr>
              <a:t>unique tokens</a:t>
            </a:r>
            <a:r>
              <a:rPr lang="en-PH" sz="2800" dirty="0">
                <a:solidFill>
                  <a:srgbClr val="FF0000"/>
                </a:solidFill>
              </a:rPr>
              <a:t> </a:t>
            </a:r>
            <a:r>
              <a:rPr lang="en-PH" sz="2800" dirty="0"/>
              <a:t>that you will process.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33079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5A649-B445-4A3E-A312-CD84D892C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PH" sz="4100">
                <a:solidFill>
                  <a:srgbClr val="FFFFFF"/>
                </a:solidFill>
              </a:rPr>
              <a:t>Normalization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CE896-B8C3-4201-B257-6184048F0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PH" dirty="0"/>
              <a:t>Examples:</a:t>
            </a:r>
          </a:p>
          <a:p>
            <a:pPr marL="0" indent="0" algn="ctr">
              <a:buNone/>
            </a:pPr>
            <a:endParaRPr lang="en-PH" dirty="0"/>
          </a:p>
          <a:p>
            <a:pPr marL="0" indent="0" algn="ctr">
              <a:buNone/>
            </a:pPr>
            <a:r>
              <a:rPr lang="en-PH" dirty="0"/>
              <a:t>“The” vs “the”</a:t>
            </a:r>
          </a:p>
          <a:p>
            <a:pPr marL="0" indent="0" algn="ctr">
              <a:buNone/>
            </a:pPr>
            <a:endParaRPr lang="en-PH" dirty="0"/>
          </a:p>
          <a:p>
            <a:pPr marL="0" indent="0" algn="ctr">
              <a:buNone/>
            </a:pPr>
            <a:r>
              <a:rPr lang="en-PH" dirty="0"/>
              <a:t>“sleeping” vs “sleeps” vs “</a:t>
            </a:r>
            <a:r>
              <a:rPr lang="en-PH" dirty="0">
                <a:sym typeface="Wingdings" panose="05000000000000000000" pitchFamily="2" charset="2"/>
              </a:rPr>
              <a:t>sleep”</a:t>
            </a:r>
            <a:endParaRPr lang="en-PH" dirty="0"/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294208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15303-A5D6-49C3-AE85-F15A9E2A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PH" sz="4100" dirty="0">
                <a:solidFill>
                  <a:srgbClr val="FFFFFF"/>
                </a:solidFill>
              </a:rPr>
              <a:t>Normalization Case Folding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D5058-0D94-419E-A3B6-82EC7ECB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7344" y="4464518"/>
            <a:ext cx="6906491" cy="2074394"/>
          </a:xfrm>
        </p:spPr>
        <p:txBody>
          <a:bodyPr anchor="ctr">
            <a:normAutofit/>
          </a:bodyPr>
          <a:lstStyle/>
          <a:p>
            <a:r>
              <a:rPr lang="en-PH" dirty="0"/>
              <a:t>Lower casing the text since most of the letters are in lower case.</a:t>
            </a:r>
          </a:p>
          <a:p>
            <a:pPr lvl="1"/>
            <a:r>
              <a:rPr lang="en-PH" dirty="0"/>
              <a:t>Language models are </a:t>
            </a:r>
            <a:r>
              <a:rPr lang="en-PH" b="1" dirty="0">
                <a:solidFill>
                  <a:srgbClr val="FF0000"/>
                </a:solidFill>
              </a:rPr>
              <a:t>case sensitive</a:t>
            </a:r>
            <a:r>
              <a:rPr lang="en-PH" dirty="0"/>
              <a:t>.</a:t>
            </a:r>
          </a:p>
          <a:p>
            <a:endParaRPr lang="en-PH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B360558-0A23-40DE-A14C-27109A610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686" y="970295"/>
            <a:ext cx="7593806" cy="338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207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15303-A5D6-49C3-AE85-F15A9E2A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PH" sz="4100" dirty="0">
                <a:solidFill>
                  <a:srgbClr val="FFFFFF"/>
                </a:solidFill>
              </a:rPr>
              <a:t>Normalization Case Folding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D5058-0D94-419E-A3B6-82EC7ECB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7344" y="4464518"/>
            <a:ext cx="6906491" cy="2074394"/>
          </a:xfrm>
        </p:spPr>
        <p:txBody>
          <a:bodyPr anchor="ctr">
            <a:normAutofit/>
          </a:bodyPr>
          <a:lstStyle/>
          <a:p>
            <a:r>
              <a:rPr lang="en-PH" dirty="0"/>
              <a:t>Lower casing the text since most of the letters are in lower case.</a:t>
            </a:r>
          </a:p>
          <a:p>
            <a:pPr lvl="1"/>
            <a:r>
              <a:rPr lang="en-PH" dirty="0"/>
              <a:t>Language models are </a:t>
            </a:r>
            <a:r>
              <a:rPr lang="en-PH" b="1" dirty="0">
                <a:solidFill>
                  <a:srgbClr val="FF0000"/>
                </a:solidFill>
              </a:rPr>
              <a:t>case sensitive</a:t>
            </a:r>
            <a:r>
              <a:rPr lang="en-PH" dirty="0"/>
              <a:t>.</a:t>
            </a:r>
          </a:p>
          <a:p>
            <a:endParaRPr lang="en-P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B1D745-FD63-4B07-AE8D-0B017D9CB387}"/>
              </a:ext>
            </a:extLst>
          </p:cNvPr>
          <p:cNvSpPr txBox="1"/>
          <p:nvPr/>
        </p:nvSpPr>
        <p:spPr>
          <a:xfrm>
            <a:off x="6585779" y="3676776"/>
            <a:ext cx="307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solidFill>
                  <a:srgbClr val="00B050"/>
                </a:solidFill>
              </a:rPr>
              <a:t>14.7% (5,610) reduction in number of unique tokens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B7CCC1-6EBE-4289-9EDE-8C8FDE7B5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932" y="1153572"/>
            <a:ext cx="6598817" cy="261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69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15303-A5D6-49C3-AE85-F15A9E2A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PH" sz="4100" dirty="0">
                <a:solidFill>
                  <a:srgbClr val="FFFFFF"/>
                </a:solidFill>
              </a:rPr>
              <a:t>Normalization Case Folding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D5058-0D94-419E-A3B6-82EC7ECB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PH" b="1" dirty="0">
                <a:solidFill>
                  <a:srgbClr val="FF0000"/>
                </a:solidFill>
              </a:rPr>
              <a:t>Sometimes casing is important.</a:t>
            </a:r>
          </a:p>
          <a:p>
            <a:pPr lvl="2"/>
            <a:endParaRPr lang="en-PH" dirty="0"/>
          </a:p>
          <a:p>
            <a:pPr marL="0" indent="0" algn="ctr">
              <a:buNone/>
            </a:pPr>
            <a:r>
              <a:rPr lang="en-PH" dirty="0"/>
              <a:t>“The </a:t>
            </a:r>
            <a:r>
              <a:rPr lang="en-PH" b="1" dirty="0">
                <a:solidFill>
                  <a:srgbClr val="FF0000"/>
                </a:solidFill>
              </a:rPr>
              <a:t>US</a:t>
            </a:r>
            <a:r>
              <a:rPr lang="en-PH" dirty="0"/>
              <a:t> has a lot of COVID-19 deaths. I hope it doesn’t get worse.”</a:t>
            </a:r>
          </a:p>
          <a:p>
            <a:pPr marL="0" indent="0" algn="ctr">
              <a:buNone/>
            </a:pPr>
            <a:endParaRPr lang="en-PH" dirty="0"/>
          </a:p>
          <a:p>
            <a:pPr marL="0" indent="0" algn="ctr">
              <a:buNone/>
            </a:pPr>
            <a:r>
              <a:rPr lang="en-PH" dirty="0"/>
              <a:t>versus</a:t>
            </a:r>
          </a:p>
          <a:p>
            <a:pPr marL="0" indent="0" algn="ctr">
              <a:buNone/>
            </a:pPr>
            <a:endParaRPr lang="en-PH" dirty="0"/>
          </a:p>
          <a:p>
            <a:pPr marL="0" indent="0" algn="ctr">
              <a:buNone/>
            </a:pPr>
            <a:r>
              <a:rPr lang="en-PH" dirty="0"/>
              <a:t>“the </a:t>
            </a:r>
            <a:r>
              <a:rPr lang="en-PH" b="1" dirty="0">
                <a:solidFill>
                  <a:srgbClr val="FF0000"/>
                </a:solidFill>
              </a:rPr>
              <a:t>us</a:t>
            </a:r>
            <a:r>
              <a:rPr lang="en-PH" dirty="0"/>
              <a:t> has a lot of covid-19 deaths. </a:t>
            </a:r>
            <a:r>
              <a:rPr lang="en-PH" dirty="0" err="1"/>
              <a:t>i</a:t>
            </a:r>
            <a:r>
              <a:rPr lang="en-PH" dirty="0"/>
              <a:t> hope it doesn’t get worse.”</a:t>
            </a:r>
          </a:p>
          <a:p>
            <a:pPr marL="0" indent="0" algn="ctr">
              <a:buNone/>
            </a:pPr>
            <a:endParaRPr lang="en-PH" dirty="0"/>
          </a:p>
          <a:p>
            <a:pPr marL="0" indent="0" algn="ctr">
              <a:buNone/>
            </a:pPr>
            <a:endParaRPr lang="en-PH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677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15303-A5D6-49C3-AE85-F15A9E2A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PH" sz="4100" dirty="0">
                <a:solidFill>
                  <a:srgbClr val="FFFFFF"/>
                </a:solidFill>
              </a:rPr>
              <a:t>Normalization Case Folding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D5058-0D94-419E-A3B6-82EC7ECB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PH" b="1" dirty="0">
                <a:solidFill>
                  <a:srgbClr val="FF0000"/>
                </a:solidFill>
              </a:rPr>
              <a:t>Sometimes casing is important.</a:t>
            </a:r>
          </a:p>
          <a:p>
            <a:pPr lvl="2"/>
            <a:endParaRPr lang="en-PH" dirty="0"/>
          </a:p>
          <a:p>
            <a:pPr marL="0" indent="0" algn="ctr">
              <a:buNone/>
            </a:pPr>
            <a:r>
              <a:rPr lang="en-PH" dirty="0"/>
              <a:t>“The </a:t>
            </a:r>
            <a:r>
              <a:rPr lang="en-PH" b="1" dirty="0">
                <a:solidFill>
                  <a:srgbClr val="FF0000"/>
                </a:solidFill>
              </a:rPr>
              <a:t>US</a:t>
            </a:r>
            <a:r>
              <a:rPr lang="en-PH" dirty="0"/>
              <a:t> has a lot of COVID-19 deaths. I hope it doesn’t get worse.”</a:t>
            </a:r>
          </a:p>
          <a:p>
            <a:pPr marL="0" indent="0" algn="ctr">
              <a:buNone/>
            </a:pPr>
            <a:endParaRPr lang="en-PH" dirty="0"/>
          </a:p>
          <a:p>
            <a:pPr marL="0" indent="0" algn="ctr">
              <a:buNone/>
            </a:pPr>
            <a:r>
              <a:rPr lang="en-PH" dirty="0"/>
              <a:t>versus</a:t>
            </a:r>
          </a:p>
          <a:p>
            <a:pPr marL="0" indent="0" algn="ctr">
              <a:buNone/>
            </a:pPr>
            <a:endParaRPr lang="en-PH" dirty="0"/>
          </a:p>
          <a:p>
            <a:pPr marL="0" indent="0" algn="ctr">
              <a:buNone/>
            </a:pPr>
            <a:r>
              <a:rPr lang="en-PH" dirty="0"/>
              <a:t>“the </a:t>
            </a:r>
            <a:r>
              <a:rPr lang="en-PH" b="1" dirty="0">
                <a:solidFill>
                  <a:srgbClr val="FF0000"/>
                </a:solidFill>
              </a:rPr>
              <a:t>us</a:t>
            </a:r>
            <a:r>
              <a:rPr lang="en-PH" dirty="0"/>
              <a:t> has a lot of covid-19 deaths. </a:t>
            </a:r>
            <a:r>
              <a:rPr lang="en-PH" dirty="0" err="1"/>
              <a:t>i</a:t>
            </a:r>
            <a:r>
              <a:rPr lang="en-PH" dirty="0"/>
              <a:t> hope it doesn’t get worse.”</a:t>
            </a:r>
          </a:p>
          <a:p>
            <a:pPr marL="0" indent="0" algn="ctr">
              <a:buNone/>
            </a:pPr>
            <a:endParaRPr lang="en-PH" dirty="0"/>
          </a:p>
          <a:p>
            <a:pPr marL="0" indent="0" algn="ctr">
              <a:buNone/>
            </a:pPr>
            <a:r>
              <a:rPr lang="en-PH" b="1" dirty="0">
                <a:solidFill>
                  <a:srgbClr val="00B050"/>
                </a:solidFill>
              </a:rPr>
              <a:t>Could we lower case capital words in the middle of the sentence?</a:t>
            </a:r>
          </a:p>
        </p:txBody>
      </p:sp>
    </p:spTree>
    <p:extLst>
      <p:ext uri="{BB962C8B-B14F-4D97-AF65-F5344CB8AC3E}">
        <p14:creationId xmlns:p14="http://schemas.microsoft.com/office/powerpoint/2010/main" val="3878588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15303-A5D6-49C3-AE85-F15A9E2A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PH" sz="3700" dirty="0">
                <a:solidFill>
                  <a:srgbClr val="FFFFFF"/>
                </a:solidFill>
              </a:rPr>
              <a:t>Normalization</a:t>
            </a:r>
            <a:br>
              <a:rPr lang="en-PH" sz="3700" dirty="0">
                <a:solidFill>
                  <a:srgbClr val="FFFFFF"/>
                </a:solidFill>
              </a:rPr>
            </a:br>
            <a:r>
              <a:rPr lang="en-PH" sz="3700" dirty="0">
                <a:solidFill>
                  <a:srgbClr val="FFFFFF"/>
                </a:solidFill>
              </a:rPr>
              <a:t>Stemming</a:t>
            </a:r>
            <a:br>
              <a:rPr lang="en-PH" sz="3700" dirty="0">
                <a:solidFill>
                  <a:srgbClr val="FFFFFF"/>
                </a:solidFill>
              </a:rPr>
            </a:br>
            <a:r>
              <a:rPr lang="en-PH" sz="3700" dirty="0">
                <a:solidFill>
                  <a:srgbClr val="FFFFFF"/>
                </a:solidFill>
              </a:rPr>
              <a:t>and</a:t>
            </a:r>
            <a:br>
              <a:rPr lang="en-PH" sz="3700" dirty="0">
                <a:solidFill>
                  <a:srgbClr val="FFFFFF"/>
                </a:solidFill>
              </a:rPr>
            </a:br>
            <a:r>
              <a:rPr lang="en-PH" sz="3700" dirty="0">
                <a:solidFill>
                  <a:srgbClr val="FFFFFF"/>
                </a:solidFill>
              </a:rPr>
              <a:t>Lemmatization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D5058-0D94-419E-A3B6-82EC7ECB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PH" b="1" dirty="0"/>
              <a:t>Morphemes</a:t>
            </a:r>
          </a:p>
          <a:p>
            <a:r>
              <a:rPr lang="en-PH" b="1" dirty="0">
                <a:solidFill>
                  <a:srgbClr val="00B050"/>
                </a:solidFill>
              </a:rPr>
              <a:t>Small units of a word.</a:t>
            </a:r>
          </a:p>
          <a:p>
            <a:r>
              <a:rPr lang="en-PH" dirty="0"/>
              <a:t>Words can always stand alone, morphemes can only stand alone if it is a root.</a:t>
            </a:r>
          </a:p>
          <a:p>
            <a:pPr lvl="1"/>
            <a:r>
              <a:rPr lang="en-PH" dirty="0"/>
              <a:t>Stems – core unit that contains the meaning </a:t>
            </a:r>
          </a:p>
          <a:p>
            <a:pPr lvl="2"/>
            <a:r>
              <a:rPr lang="en-PH" dirty="0"/>
              <a:t>e.g. </a:t>
            </a:r>
            <a:r>
              <a:rPr lang="en-PH" b="1" dirty="0">
                <a:solidFill>
                  <a:srgbClr val="FF0000"/>
                </a:solidFill>
              </a:rPr>
              <a:t>run</a:t>
            </a:r>
            <a:r>
              <a:rPr lang="en-PH" dirty="0"/>
              <a:t>ning</a:t>
            </a:r>
          </a:p>
          <a:p>
            <a:pPr lvl="1"/>
            <a:r>
              <a:rPr lang="en-PH" dirty="0"/>
              <a:t>Affixes – additional characters for grammatical purposes</a:t>
            </a:r>
          </a:p>
          <a:p>
            <a:pPr lvl="2"/>
            <a:r>
              <a:rPr lang="en-PH" dirty="0"/>
              <a:t>e.g. run</a:t>
            </a:r>
            <a:r>
              <a:rPr lang="en-PH" b="1" dirty="0">
                <a:solidFill>
                  <a:srgbClr val="FF0000"/>
                </a:solidFill>
              </a:rPr>
              <a:t>ning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675384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15303-A5D6-49C3-AE85-F15A9E2A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PH" sz="3700" dirty="0">
                <a:solidFill>
                  <a:srgbClr val="FFFFFF"/>
                </a:solidFill>
              </a:rPr>
              <a:t>Normalization</a:t>
            </a:r>
            <a:br>
              <a:rPr lang="en-PH" sz="3700" dirty="0">
                <a:solidFill>
                  <a:srgbClr val="FFFFFF"/>
                </a:solidFill>
              </a:rPr>
            </a:br>
            <a:r>
              <a:rPr lang="en-PH" sz="3700" dirty="0">
                <a:solidFill>
                  <a:srgbClr val="FFFFFF"/>
                </a:solidFill>
              </a:rPr>
              <a:t>Stemming</a:t>
            </a:r>
            <a:br>
              <a:rPr lang="en-PH" sz="3700" dirty="0">
                <a:solidFill>
                  <a:srgbClr val="FFFFFF"/>
                </a:solidFill>
              </a:rPr>
            </a:br>
            <a:r>
              <a:rPr lang="en-PH" sz="3700" dirty="0">
                <a:solidFill>
                  <a:srgbClr val="FFFFFF"/>
                </a:solidFill>
              </a:rPr>
              <a:t>and</a:t>
            </a:r>
            <a:br>
              <a:rPr lang="en-PH" sz="3700" dirty="0">
                <a:solidFill>
                  <a:srgbClr val="FFFFFF"/>
                </a:solidFill>
              </a:rPr>
            </a:br>
            <a:r>
              <a:rPr lang="en-PH" sz="3700" dirty="0">
                <a:solidFill>
                  <a:srgbClr val="FFFFFF"/>
                </a:solidFill>
              </a:rPr>
              <a:t>Lemmatization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D5058-0D94-419E-A3B6-82EC7ECB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PH" dirty="0"/>
              <a:t>Lemmatization</a:t>
            </a:r>
          </a:p>
          <a:p>
            <a:r>
              <a:rPr lang="en-PH" dirty="0"/>
              <a:t>Transform different </a:t>
            </a:r>
            <a:r>
              <a:rPr lang="en-PH" b="1" dirty="0">
                <a:solidFill>
                  <a:srgbClr val="00B050"/>
                </a:solidFill>
              </a:rPr>
              <a:t>wordforms</a:t>
            </a:r>
            <a:r>
              <a:rPr lang="en-PH" dirty="0"/>
              <a:t> to its </a:t>
            </a:r>
            <a:r>
              <a:rPr lang="en-PH" b="1" dirty="0">
                <a:solidFill>
                  <a:srgbClr val="00B050"/>
                </a:solidFill>
              </a:rPr>
              <a:t>lemma</a:t>
            </a:r>
            <a:r>
              <a:rPr lang="en-PH" dirty="0"/>
              <a:t>.</a:t>
            </a:r>
          </a:p>
          <a:p>
            <a:r>
              <a:rPr lang="en-PH" dirty="0"/>
              <a:t>Must find correct dictionary headword form (</a:t>
            </a:r>
            <a:r>
              <a:rPr lang="en-PH" dirty="0">
                <a:solidFill>
                  <a:srgbClr val="FF0000"/>
                </a:solidFill>
              </a:rPr>
              <a:t>surrounding words as context</a:t>
            </a:r>
            <a:r>
              <a:rPr lang="en-PH" dirty="0"/>
              <a:t>)</a:t>
            </a:r>
          </a:p>
          <a:p>
            <a:pPr lvl="1"/>
            <a:r>
              <a:rPr lang="en-PH" dirty="0"/>
              <a:t>providing, provided, provides </a:t>
            </a:r>
            <a:r>
              <a:rPr lang="en-PH" dirty="0">
                <a:sym typeface="Wingdings" panose="05000000000000000000" pitchFamily="2" charset="2"/>
              </a:rPr>
              <a:t> provide</a:t>
            </a:r>
            <a:endParaRPr lang="en-PH" dirty="0"/>
          </a:p>
          <a:p>
            <a:pPr marL="0" indent="0">
              <a:buNone/>
            </a:pPr>
            <a:r>
              <a:rPr lang="en-PH" dirty="0"/>
              <a:t>Stemming</a:t>
            </a:r>
          </a:p>
          <a:p>
            <a:r>
              <a:rPr lang="en-PH" dirty="0"/>
              <a:t>Chopping off of affixes</a:t>
            </a:r>
          </a:p>
        </p:txBody>
      </p:sp>
    </p:spTree>
    <p:extLst>
      <p:ext uri="{BB962C8B-B14F-4D97-AF65-F5344CB8AC3E}">
        <p14:creationId xmlns:p14="http://schemas.microsoft.com/office/powerpoint/2010/main" val="97654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001AFEA-2442-4A9F-BA37-8C469F306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735B2-53AE-419C-A3C3-A173D28B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65" y="230043"/>
            <a:ext cx="6587180" cy="11549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Basic Pi</a:t>
            </a:r>
            <a:r>
              <a:rPr lang="en-US" sz="6000" b="1" dirty="0">
                <a:solidFill>
                  <a:srgbClr val="FFFFFF"/>
                </a:solidFill>
              </a:rPr>
              <a:t>peline</a:t>
            </a:r>
            <a:endParaRPr lang="en-US" sz="6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872052">
            <a:off x="611325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8A738F-D87C-4FC0-86AE-C35CA3AF3E96}"/>
              </a:ext>
            </a:extLst>
          </p:cNvPr>
          <p:cNvSpPr/>
          <p:nvPr/>
        </p:nvSpPr>
        <p:spPr>
          <a:xfrm>
            <a:off x="2191779" y="2879553"/>
            <a:ext cx="1738859" cy="822053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accent2"/>
                </a:solidFill>
              </a:rPr>
              <a:t>Tokenization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D73483-2027-4F80-8FA8-462360D40893}"/>
              </a:ext>
            </a:extLst>
          </p:cNvPr>
          <p:cNvSpPr/>
          <p:nvPr/>
        </p:nvSpPr>
        <p:spPr>
          <a:xfrm>
            <a:off x="2191779" y="4252237"/>
            <a:ext cx="1738859" cy="822053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accent2"/>
                </a:solidFill>
              </a:rPr>
              <a:t>Case Folding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47EC13-8DEE-4417-A585-6AE7EEC22923}"/>
              </a:ext>
            </a:extLst>
          </p:cNvPr>
          <p:cNvSpPr/>
          <p:nvPr/>
        </p:nvSpPr>
        <p:spPr>
          <a:xfrm>
            <a:off x="2196981" y="5624921"/>
            <a:ext cx="1738859" cy="822053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accent2"/>
                </a:solidFill>
              </a:rPr>
              <a:t>Stemming or</a:t>
            </a:r>
          </a:p>
          <a:p>
            <a:pPr algn="ctr"/>
            <a:r>
              <a:rPr lang="en-PH" dirty="0">
                <a:solidFill>
                  <a:schemeClr val="accent2"/>
                </a:solidFill>
              </a:rPr>
              <a:t>Lemmatization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140E43-0D6A-4062-8911-70C7DDA9FBA3}"/>
              </a:ext>
            </a:extLst>
          </p:cNvPr>
          <p:cNvSpPr/>
          <p:nvPr/>
        </p:nvSpPr>
        <p:spPr>
          <a:xfrm>
            <a:off x="2191778" y="1502040"/>
            <a:ext cx="1738859" cy="822053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accent2"/>
                </a:solidFill>
              </a:rPr>
              <a:t>Segmentation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0ED5F1-D1CD-46D7-88CC-840996588103}"/>
              </a:ext>
            </a:extLst>
          </p:cNvPr>
          <p:cNvCxnSpPr>
            <a:stCxn id="3" idx="2"/>
            <a:endCxn id="14" idx="0"/>
          </p:cNvCxnSpPr>
          <p:nvPr/>
        </p:nvCxnSpPr>
        <p:spPr>
          <a:xfrm>
            <a:off x="3061209" y="3701606"/>
            <a:ext cx="0" cy="55063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772995-5928-4D30-B96F-7121175983B1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3061209" y="5074290"/>
            <a:ext cx="5202" cy="55063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15D185-A57A-45EC-BEDB-EBD60B52ACC1}"/>
              </a:ext>
            </a:extLst>
          </p:cNvPr>
          <p:cNvCxnSpPr>
            <a:cxnSpLocks/>
            <a:stCxn id="18" idx="2"/>
            <a:endCxn id="3" idx="0"/>
          </p:cNvCxnSpPr>
          <p:nvPr/>
        </p:nvCxnSpPr>
        <p:spPr>
          <a:xfrm>
            <a:off x="3061208" y="2324093"/>
            <a:ext cx="1" cy="55546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7607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Stemming vs Lemmatization ? - Towards Data Science">
            <a:extLst>
              <a:ext uri="{FF2B5EF4-FFF2-40B4-BE49-F238E27FC236}">
                <a16:creationId xmlns:a16="http://schemas.microsoft.com/office/drawing/2014/main" id="{DAC0C7CA-D05B-438F-809B-BA36F73D8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698" y="1243584"/>
            <a:ext cx="7712064" cy="428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15303-A5D6-49C3-AE85-F15A9E2A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PH" sz="3700" dirty="0">
                <a:solidFill>
                  <a:srgbClr val="FFFFFF"/>
                </a:solidFill>
              </a:rPr>
              <a:t>Normalization</a:t>
            </a:r>
            <a:br>
              <a:rPr lang="en-PH" sz="3700" dirty="0">
                <a:solidFill>
                  <a:srgbClr val="FFFFFF"/>
                </a:solidFill>
              </a:rPr>
            </a:br>
            <a:r>
              <a:rPr lang="en-PH" sz="3700" dirty="0">
                <a:solidFill>
                  <a:srgbClr val="FFFFFF"/>
                </a:solidFill>
              </a:rPr>
              <a:t>Stemming</a:t>
            </a:r>
            <a:br>
              <a:rPr lang="en-PH" sz="3700" dirty="0">
                <a:solidFill>
                  <a:srgbClr val="FFFFFF"/>
                </a:solidFill>
              </a:rPr>
            </a:br>
            <a:r>
              <a:rPr lang="en-PH" sz="3700" dirty="0">
                <a:solidFill>
                  <a:srgbClr val="FFFFFF"/>
                </a:solidFill>
              </a:rPr>
              <a:t>and</a:t>
            </a:r>
            <a:br>
              <a:rPr lang="en-PH" sz="3700" dirty="0">
                <a:solidFill>
                  <a:srgbClr val="FFFFFF"/>
                </a:solidFill>
              </a:rPr>
            </a:br>
            <a:r>
              <a:rPr lang="en-PH" sz="3700" dirty="0">
                <a:solidFill>
                  <a:srgbClr val="FFFFFF"/>
                </a:solidFill>
              </a:rPr>
              <a:t>Lemmatization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020627-D832-4583-BE2E-65241F9AE9D6}"/>
              </a:ext>
            </a:extLst>
          </p:cNvPr>
          <p:cNvSpPr txBox="1"/>
          <p:nvPr/>
        </p:nvSpPr>
        <p:spPr>
          <a:xfrm>
            <a:off x="6048618" y="5421919"/>
            <a:ext cx="3952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200" b="1" dirty="0">
                <a:solidFill>
                  <a:srgbClr val="FF0000"/>
                </a:solidFill>
              </a:rPr>
              <a:t>There are various Stemmers and </a:t>
            </a:r>
            <a:r>
              <a:rPr lang="en-PH" sz="2200" b="1" dirty="0" err="1">
                <a:solidFill>
                  <a:srgbClr val="FF0000"/>
                </a:solidFill>
              </a:rPr>
              <a:t>Lemmatizers</a:t>
            </a:r>
            <a:r>
              <a:rPr lang="en-PH" sz="2200" b="1" dirty="0">
                <a:solidFill>
                  <a:srgbClr val="FF0000"/>
                </a:solidFill>
              </a:rPr>
              <a:t> available.</a:t>
            </a:r>
          </a:p>
        </p:txBody>
      </p:sp>
    </p:spTree>
    <p:extLst>
      <p:ext uri="{BB962C8B-B14F-4D97-AF65-F5344CB8AC3E}">
        <p14:creationId xmlns:p14="http://schemas.microsoft.com/office/powerpoint/2010/main" val="24639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Stemming vs Lemmatization ? - Towards Data Science">
            <a:extLst>
              <a:ext uri="{FF2B5EF4-FFF2-40B4-BE49-F238E27FC236}">
                <a16:creationId xmlns:a16="http://schemas.microsoft.com/office/drawing/2014/main" id="{DAC0C7CA-D05B-438F-809B-BA36F73D8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698" y="1243584"/>
            <a:ext cx="7712064" cy="428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15303-A5D6-49C3-AE85-F15A9E2A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PH" sz="3700" dirty="0">
                <a:solidFill>
                  <a:srgbClr val="FFFFFF"/>
                </a:solidFill>
              </a:rPr>
              <a:t>Normalization</a:t>
            </a:r>
            <a:br>
              <a:rPr lang="en-PH" sz="3700" dirty="0">
                <a:solidFill>
                  <a:srgbClr val="FFFFFF"/>
                </a:solidFill>
              </a:rPr>
            </a:br>
            <a:r>
              <a:rPr lang="en-PH" sz="3700" dirty="0">
                <a:solidFill>
                  <a:srgbClr val="FFFFFF"/>
                </a:solidFill>
              </a:rPr>
              <a:t>Stemming</a:t>
            </a:r>
            <a:br>
              <a:rPr lang="en-PH" sz="3700" dirty="0">
                <a:solidFill>
                  <a:srgbClr val="FFFFFF"/>
                </a:solidFill>
              </a:rPr>
            </a:br>
            <a:r>
              <a:rPr lang="en-PH" sz="3700" dirty="0">
                <a:solidFill>
                  <a:srgbClr val="FFFFFF"/>
                </a:solidFill>
              </a:rPr>
              <a:t>and</a:t>
            </a:r>
            <a:br>
              <a:rPr lang="en-PH" sz="3700" dirty="0">
                <a:solidFill>
                  <a:srgbClr val="FFFFFF"/>
                </a:solidFill>
              </a:rPr>
            </a:br>
            <a:r>
              <a:rPr lang="en-PH" sz="3700" dirty="0">
                <a:solidFill>
                  <a:srgbClr val="FFFFFF"/>
                </a:solidFill>
              </a:rPr>
              <a:t>Lemmatization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020627-D832-4583-BE2E-65241F9AE9D6}"/>
              </a:ext>
            </a:extLst>
          </p:cNvPr>
          <p:cNvSpPr txBox="1"/>
          <p:nvPr/>
        </p:nvSpPr>
        <p:spPr>
          <a:xfrm>
            <a:off x="5160408" y="5453433"/>
            <a:ext cx="5728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rgbClr val="FF0000"/>
                </a:solidFill>
              </a:rPr>
              <a:t>Advantage of Stemming vs Lemmatization?</a:t>
            </a:r>
          </a:p>
        </p:txBody>
      </p:sp>
    </p:spTree>
    <p:extLst>
      <p:ext uri="{BB962C8B-B14F-4D97-AF65-F5344CB8AC3E}">
        <p14:creationId xmlns:p14="http://schemas.microsoft.com/office/powerpoint/2010/main" val="17783672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9E8B2-B9EC-4F78-9892-BD14E5FE4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2486206"/>
            <a:ext cx="5561938" cy="18855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Words can have </a:t>
            </a:r>
            <a:r>
              <a:rPr lang="en-US" sz="42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multiple definitions</a:t>
            </a: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and this can affect lemmatization.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919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E70CE9-002F-49D9-A4BF-7DD5B034A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137" y="1151648"/>
            <a:ext cx="7597578" cy="455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955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D0693-E8BD-48DE-A3CA-3B4448E41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9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PH" b="1" dirty="0">
                <a:solidFill>
                  <a:srgbClr val="FF0000"/>
                </a:solidFill>
              </a:rPr>
              <a:t>Different languages can have their own set of linguistic rules.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6AA65C-F95E-4DFD-90D4-AED14D30C59F}"/>
              </a:ext>
            </a:extLst>
          </p:cNvPr>
          <p:cNvSpPr txBox="1"/>
          <p:nvPr/>
        </p:nvSpPr>
        <p:spPr>
          <a:xfrm>
            <a:off x="1098439" y="2715478"/>
            <a:ext cx="96777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PH" sz="2400" b="1" dirty="0"/>
              <a:t>Chinese text have no space.</a:t>
            </a:r>
          </a:p>
          <a:p>
            <a:pPr algn="ctr">
              <a:spcAft>
                <a:spcPts val="600"/>
              </a:spcAft>
            </a:pPr>
            <a:endParaRPr lang="en-PH" sz="2400" b="1" dirty="0"/>
          </a:p>
          <a:p>
            <a:pPr algn="ctr">
              <a:spcAft>
                <a:spcPts val="600"/>
              </a:spcAft>
            </a:pPr>
            <a:r>
              <a:rPr lang="en-PH" sz="2400" b="1" dirty="0"/>
              <a:t>Japanese text mixes characters from different writing systems. </a:t>
            </a:r>
          </a:p>
          <a:p>
            <a:pPr algn="ctr">
              <a:spcAft>
                <a:spcPts val="600"/>
              </a:spcAft>
            </a:pPr>
            <a:r>
              <a:rPr lang="en-PH" sz="2400" b="1" dirty="0"/>
              <a:t>(e.g. Kanji, Kana, etc.)</a:t>
            </a:r>
          </a:p>
          <a:p>
            <a:pPr algn="ctr">
              <a:spcAft>
                <a:spcPts val="600"/>
              </a:spcAft>
            </a:pPr>
            <a:endParaRPr lang="en-PH" sz="2400" b="1" dirty="0"/>
          </a:p>
          <a:p>
            <a:pPr algn="ctr">
              <a:spcAft>
                <a:spcPts val="600"/>
              </a:spcAft>
            </a:pPr>
            <a:r>
              <a:rPr lang="en-PH" sz="2400" b="1" dirty="0"/>
              <a:t>German text have compound nouns.</a:t>
            </a:r>
          </a:p>
          <a:p>
            <a:pPr algn="ctr">
              <a:spcAft>
                <a:spcPts val="600"/>
              </a:spcAft>
            </a:pPr>
            <a:r>
              <a:rPr lang="en-PH" sz="2400" b="1" dirty="0"/>
              <a:t>(e.g. Flame Thrower = </a:t>
            </a:r>
            <a:r>
              <a:rPr lang="en-PH" sz="2400" b="1" dirty="0" err="1"/>
              <a:t>Flammenwerfer</a:t>
            </a:r>
            <a:r>
              <a:rPr lang="en-PH" sz="2400" b="1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11604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1E879-C970-46C8-911E-42229F5B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Hands On (work as a 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AE4E4-ECEE-4E6A-A203-B8A200C2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3750"/>
          </a:xfrm>
        </p:spPr>
        <p:txBody>
          <a:bodyPr>
            <a:normAutofit/>
          </a:bodyPr>
          <a:lstStyle/>
          <a:p>
            <a:r>
              <a:rPr lang="en-PH" dirty="0"/>
              <a:t>Download the following dataset:</a:t>
            </a:r>
          </a:p>
          <a:p>
            <a:pPr marL="457200" lvl="1" indent="0">
              <a:buNone/>
            </a:pPr>
            <a:r>
              <a:rPr lang="en-PH" dirty="0">
                <a:hlinkClick r:id="rId2"/>
              </a:rPr>
              <a:t>https://drive.google.com/file/d/1nUIasJCG4lKSMXi8THBIBHN5I7ZIJPcf/view?usp=sharing</a:t>
            </a:r>
            <a:endParaRPr lang="en-PH" dirty="0"/>
          </a:p>
          <a:p>
            <a:r>
              <a:rPr lang="en-PH" dirty="0"/>
              <a:t>Execute the pipeline on the first 50 documents. Use any NLP package.</a:t>
            </a:r>
          </a:p>
          <a:p>
            <a:endParaRPr lang="en-PH" dirty="0"/>
          </a:p>
          <a:p>
            <a:endParaRPr lang="en-PH" dirty="0"/>
          </a:p>
          <a:p>
            <a:r>
              <a:rPr lang="en-PH" dirty="0"/>
              <a:t>Count the number of unique tokens before and after each pipeline component.</a:t>
            </a:r>
          </a:p>
          <a:p>
            <a:pPr lvl="1"/>
            <a:r>
              <a:rPr lang="en-PH" dirty="0"/>
              <a:t>When is it good / bad to decrease the “vocabulary”?</a:t>
            </a:r>
          </a:p>
          <a:p>
            <a:pPr lvl="1"/>
            <a:r>
              <a:rPr lang="en-PH" dirty="0"/>
              <a:t>Aren’t we technically loosing information? Is that good or bad?</a:t>
            </a:r>
          </a:p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pPr lvl="1"/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685D18-D32C-4233-8BA0-2E557F8AF023}"/>
              </a:ext>
            </a:extLst>
          </p:cNvPr>
          <p:cNvSpPr txBox="1"/>
          <p:nvPr/>
        </p:nvSpPr>
        <p:spPr>
          <a:xfrm>
            <a:off x="2998394" y="3429000"/>
            <a:ext cx="6195211" cy="178510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en-PH" sz="2200" dirty="0">
                <a:solidFill>
                  <a:srgbClr val="00B050"/>
                </a:solidFill>
              </a:rPr>
              <a:t>NLTK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en-PH" sz="2200" dirty="0" err="1">
                <a:solidFill>
                  <a:srgbClr val="00B050"/>
                </a:solidFill>
              </a:rPr>
              <a:t>SpaCy</a:t>
            </a:r>
            <a:endParaRPr lang="en-PH" sz="2200" dirty="0">
              <a:solidFill>
                <a:srgbClr val="00B050"/>
              </a:solidFill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en-PH" sz="2200" dirty="0" err="1">
                <a:solidFill>
                  <a:srgbClr val="00B050"/>
                </a:solidFill>
              </a:rPr>
              <a:t>TextBlob</a:t>
            </a:r>
            <a:endParaRPr lang="en-PH" sz="2200" dirty="0">
              <a:solidFill>
                <a:srgbClr val="00B050"/>
              </a:solidFill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PH" sz="2200" dirty="0">
              <a:solidFill>
                <a:srgbClr val="00B050"/>
              </a:solidFill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PH" sz="2200" dirty="0">
              <a:solidFill>
                <a:srgbClr val="00B050"/>
              </a:solidFill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en-PH" sz="2200" dirty="0" err="1">
                <a:solidFill>
                  <a:srgbClr val="00B050"/>
                </a:solidFill>
              </a:rPr>
              <a:t>CoreNLP</a:t>
            </a:r>
            <a:endParaRPr lang="en-PH" sz="2200" dirty="0">
              <a:solidFill>
                <a:srgbClr val="00B050"/>
              </a:solidFill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en-PH" sz="2200" dirty="0">
                <a:solidFill>
                  <a:srgbClr val="00B050"/>
                </a:solidFill>
              </a:rPr>
              <a:t>polyglot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en-PH" sz="2200" dirty="0">
                <a:solidFill>
                  <a:srgbClr val="00B050"/>
                </a:solidFill>
              </a:rPr>
              <a:t>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591885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AC9B2F-CD35-4109-BDFC-10E819CA1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47615"/>
            <a:ext cx="12192000" cy="47963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C8A05D-0B1E-4793-B624-B03BD9B4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dirty="0"/>
              <a:t>Bag Of Words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496100-4282-49F1-B6BB-5A507C3CD9B8}"/>
              </a:ext>
            </a:extLst>
          </p:cNvPr>
          <p:cNvSpPr txBox="1"/>
          <p:nvPr/>
        </p:nvSpPr>
        <p:spPr>
          <a:xfrm>
            <a:off x="3976862" y="5782314"/>
            <a:ext cx="4238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b="1" dirty="0"/>
              <a:t>1 Row = 1 Document (variable length text)</a:t>
            </a:r>
          </a:p>
          <a:p>
            <a:pPr algn="ctr"/>
            <a:r>
              <a:rPr lang="en-PH" b="1" dirty="0"/>
              <a:t>1 Column = 1 Word (token)</a:t>
            </a:r>
          </a:p>
          <a:p>
            <a:pPr algn="ctr"/>
            <a:r>
              <a:rPr lang="en-PH" b="1" dirty="0"/>
              <a:t>Values = Frequency of the Word per Doc</a:t>
            </a:r>
            <a:endParaRPr lang="en-PH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0296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AC9B2F-CD35-4109-BDFC-10E819CA1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47615"/>
            <a:ext cx="12192000" cy="47963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C8A05D-0B1E-4793-B624-B03BD9B4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dirty="0"/>
              <a:t>Bag Of Words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8DBC07-1B01-4C67-8127-CE8BC0DFCBA8}"/>
              </a:ext>
            </a:extLst>
          </p:cNvPr>
          <p:cNvSpPr txBox="1"/>
          <p:nvPr/>
        </p:nvSpPr>
        <p:spPr>
          <a:xfrm>
            <a:off x="2809522" y="5692656"/>
            <a:ext cx="657295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600" b="1" dirty="0">
                <a:solidFill>
                  <a:srgbClr val="FF0000"/>
                </a:solidFill>
              </a:rPr>
              <a:t>What’s the problem here?</a:t>
            </a:r>
          </a:p>
        </p:txBody>
      </p:sp>
    </p:spTree>
    <p:extLst>
      <p:ext uri="{BB962C8B-B14F-4D97-AF65-F5344CB8AC3E}">
        <p14:creationId xmlns:p14="http://schemas.microsoft.com/office/powerpoint/2010/main" val="30303882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AC9B2F-CD35-4109-BDFC-10E819CA1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47615"/>
            <a:ext cx="12192000" cy="47963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C8A05D-0B1E-4793-B624-B03BD9B4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dirty="0"/>
              <a:t>Bag Of Words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71EC0F-06BC-43C1-93EC-E1F0F32A2444}"/>
              </a:ext>
            </a:extLst>
          </p:cNvPr>
          <p:cNvSpPr txBox="1"/>
          <p:nvPr/>
        </p:nvSpPr>
        <p:spPr>
          <a:xfrm>
            <a:off x="2093044" y="5843869"/>
            <a:ext cx="800591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600" b="1" dirty="0">
                <a:solidFill>
                  <a:srgbClr val="FF0000"/>
                </a:solidFill>
              </a:rPr>
              <a:t>High Dimensional Sparse Matrix</a:t>
            </a:r>
          </a:p>
        </p:txBody>
      </p:sp>
    </p:spTree>
    <p:extLst>
      <p:ext uri="{BB962C8B-B14F-4D97-AF65-F5344CB8AC3E}">
        <p14:creationId xmlns:p14="http://schemas.microsoft.com/office/powerpoint/2010/main" val="14339580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9D63-2B55-4F0E-B037-2A248B75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Problems with Bag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0CAA3-97DA-4EEF-A153-0ECD3F280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b="1" dirty="0">
                <a:solidFill>
                  <a:srgbClr val="FF0000"/>
                </a:solidFill>
              </a:rPr>
              <a:t>Sparse</a:t>
            </a:r>
            <a:r>
              <a:rPr lang="en-PH" dirty="0"/>
              <a:t>: many zero entries.</a:t>
            </a:r>
          </a:p>
          <a:p>
            <a:pPr lvl="1"/>
            <a:r>
              <a:rPr lang="en-PH" b="1" dirty="0">
                <a:solidFill>
                  <a:srgbClr val="FF0000"/>
                </a:solidFill>
              </a:rPr>
              <a:t>Zeroes do not add information, and is expensive to store and process.</a:t>
            </a:r>
          </a:p>
          <a:p>
            <a:pPr lvl="1"/>
            <a:r>
              <a:rPr lang="en-PH" b="1" dirty="0">
                <a:solidFill>
                  <a:srgbClr val="00B050"/>
                </a:solidFill>
              </a:rPr>
              <a:t>Somewhat remedied by storing only non-zero elements.</a:t>
            </a:r>
          </a:p>
          <a:p>
            <a:pPr lvl="2"/>
            <a:endParaRPr lang="en-PH" dirty="0"/>
          </a:p>
          <a:p>
            <a:endParaRPr lang="en-PH" dirty="0"/>
          </a:p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A8F10-D8BA-41BF-8584-53CAAD93C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894" y="3191405"/>
            <a:ext cx="9320212" cy="366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72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001AFEA-2442-4A9F-BA37-8C469F306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735B2-53AE-419C-A3C3-A173D28B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637046"/>
            <a:ext cx="5174207" cy="29714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Segmentation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872052">
            <a:off x="611325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456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9D63-2B55-4F0E-B037-2A248B75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Problems with Bag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0CAA3-97DA-4EEF-A153-0ECD3F280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b="1" dirty="0">
                <a:solidFill>
                  <a:srgbClr val="FF0000"/>
                </a:solidFill>
              </a:rPr>
              <a:t>High Dimensional</a:t>
            </a:r>
          </a:p>
          <a:p>
            <a:pPr lvl="1"/>
            <a:r>
              <a:rPr lang="en-PH" dirty="0"/>
              <a:t>Dimensions increases as you add more documents.</a:t>
            </a:r>
          </a:p>
          <a:p>
            <a:endParaRPr lang="en-PH" dirty="0"/>
          </a:p>
          <a:p>
            <a:endParaRPr lang="en-PH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F99978-8D1C-4600-9580-C1F5909BA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515" y="2740500"/>
            <a:ext cx="6708970" cy="401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1779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9D63-2B55-4F0E-B037-2A248B75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Problems with Bag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0CAA3-97DA-4EEF-A153-0ECD3F280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PH" b="1" dirty="0">
                <a:solidFill>
                  <a:srgbClr val="FF0000"/>
                </a:solidFill>
              </a:rPr>
              <a:t>Curse of Dimensionality</a:t>
            </a:r>
          </a:p>
          <a:p>
            <a:pPr marL="457200" lvl="1" indent="0" algn="ctr">
              <a:buNone/>
            </a:pPr>
            <a:r>
              <a:rPr lang="en-US" dirty="0"/>
              <a:t>The more dimensions you have, the more data you need to arrive at a statistically significant conclusion.</a:t>
            </a:r>
          </a:p>
          <a:p>
            <a:endParaRPr lang="en-PH" dirty="0"/>
          </a:p>
          <a:p>
            <a:endParaRPr lang="en-PH" dirty="0"/>
          </a:p>
        </p:txBody>
      </p:sp>
      <p:pic>
        <p:nvPicPr>
          <p:cNvPr id="1026" name="Picture 2" descr="Curse of Dimensionality | Python | PCA - AI ASPIRANT">
            <a:extLst>
              <a:ext uri="{FF2B5EF4-FFF2-40B4-BE49-F238E27FC236}">
                <a16:creationId xmlns:a16="http://schemas.microsoft.com/office/drawing/2014/main" id="{48DAE008-6BA4-4964-BA6B-175433896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01975"/>
            <a:ext cx="12192000" cy="375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06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101F35-BA42-4E96-8568-FBE858C0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FFFFFF"/>
                </a:solidFill>
              </a:rPr>
              <a:t>Segmentation</a:t>
            </a:r>
            <a:endParaRPr lang="en-PH" sz="4100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C0982-D8F7-4933-A026-825CD6FFD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Segment the text per sentence</a:t>
            </a:r>
            <a:endParaRPr lang="en-US" dirty="0"/>
          </a:p>
          <a:p>
            <a:pPr marL="0" indent="0" algn="ctr">
              <a:buNone/>
            </a:pPr>
            <a:r>
              <a:rPr lang="en-US" i="1" dirty="0"/>
              <a:t>(maybe even per paragraph).</a:t>
            </a:r>
          </a:p>
          <a:p>
            <a:pPr marL="0" indent="0" algn="ctr">
              <a:buNone/>
            </a:pPr>
            <a:endParaRPr lang="en-US" dirty="0"/>
          </a:p>
          <a:p>
            <a:pPr lvl="1"/>
            <a:r>
              <a:rPr lang="en-US" dirty="0"/>
              <a:t>“?”, “!” are good sentence separators</a:t>
            </a:r>
          </a:p>
          <a:p>
            <a:pPr lvl="1"/>
            <a:r>
              <a:rPr lang="en-US" dirty="0"/>
              <a:t>“.” more ambiguous (abbreviations, or trailing periods “…”)</a:t>
            </a:r>
          </a:p>
          <a:p>
            <a:pPr lvl="1"/>
            <a:r>
              <a:rPr lang="en-US" dirty="0"/>
              <a:t>Also possible to segment text based on POS tags</a:t>
            </a:r>
          </a:p>
          <a:p>
            <a:pPr lvl="2"/>
            <a:r>
              <a:rPr lang="en-US" dirty="0"/>
              <a:t>Rule based phrase segmentation.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8616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7029A-059A-4E79-B098-148E35235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Segmentation Considerations</a:t>
            </a:r>
            <a:endParaRPr lang="en-PH" sz="3700">
              <a:solidFill>
                <a:srgbClr val="FFFFFF"/>
              </a:solidFill>
            </a:endParaRPr>
          </a:p>
        </p:txBody>
      </p:sp>
      <p:pic>
        <p:nvPicPr>
          <p:cNvPr id="1028" name="Picture 4" descr="Word embedding with &quot; language model &quot; using a neural network (NN ...">
            <a:extLst>
              <a:ext uri="{FF2B5EF4-FFF2-40B4-BE49-F238E27FC236}">
                <a16:creationId xmlns:a16="http://schemas.microsoft.com/office/drawing/2014/main" id="{9D3179CE-F93D-4ACB-9B2E-7F5431C49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859" y="3007028"/>
            <a:ext cx="5497388" cy="325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679BE-077E-49C5-A83B-3410F820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There are fields in NLP that require that the text be split on a per sentence / per paragraph level.</a:t>
            </a:r>
          </a:p>
          <a:p>
            <a:pPr marL="0" indent="0" algn="ctr">
              <a:buNone/>
            </a:pPr>
            <a:endParaRPr lang="en-US" dirty="0"/>
          </a:p>
          <a:p>
            <a:pPr lvl="1"/>
            <a:r>
              <a:rPr lang="en-US" dirty="0">
                <a:solidFill>
                  <a:srgbClr val="00B050"/>
                </a:solidFill>
              </a:rPr>
              <a:t>Word Embeddings (used in state-of-the-art AIs)</a:t>
            </a: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433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7029A-059A-4E79-B098-148E35235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Segmentation Considerations</a:t>
            </a:r>
            <a:endParaRPr lang="en-PH" sz="37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679BE-077E-49C5-A83B-3410F820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There are fields in NLP that require that the text be split on a per sentence / per paragraph level.</a:t>
            </a:r>
          </a:p>
          <a:p>
            <a:pPr marL="0" indent="0" algn="ctr">
              <a:buNone/>
            </a:pPr>
            <a:endParaRPr lang="en-US" dirty="0"/>
          </a:p>
          <a:p>
            <a:pPr lvl="1"/>
            <a:r>
              <a:rPr lang="en-US" dirty="0">
                <a:solidFill>
                  <a:srgbClr val="00B050"/>
                </a:solidFill>
              </a:rPr>
              <a:t>Named Entity Recognition (NER)</a:t>
            </a: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188C4-C231-4F0C-BFA3-54C49281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954" y="3113546"/>
            <a:ext cx="7843359" cy="138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63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7029A-059A-4E79-B098-148E35235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Segmentation Considerations</a:t>
            </a:r>
            <a:endParaRPr lang="en-PH" sz="3700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679BE-077E-49C5-A83B-3410F820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There are fields in NLP that require that the text be split on a per sentence / per paragraph level.</a:t>
            </a:r>
          </a:p>
          <a:p>
            <a:pPr marL="0" indent="0" algn="ctr">
              <a:buNone/>
            </a:pPr>
            <a:endParaRPr lang="en-US" dirty="0"/>
          </a:p>
          <a:p>
            <a:pPr lvl="1"/>
            <a:r>
              <a:rPr lang="en-US" dirty="0">
                <a:solidFill>
                  <a:srgbClr val="00B050"/>
                </a:solidFill>
              </a:rPr>
              <a:t>Summarization (Extractive and Abstractive)</a:t>
            </a: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2050" name="Picture 2" descr="📚 Summarization With Wine Reviews Using spaCy📋 | Hacker Noon">
            <a:extLst>
              <a:ext uri="{FF2B5EF4-FFF2-40B4-BE49-F238E27FC236}">
                <a16:creationId xmlns:a16="http://schemas.microsoft.com/office/drawing/2014/main" id="{2823465B-D756-4ED4-8F17-8A57B3803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308" y="2956203"/>
            <a:ext cx="6584798" cy="308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992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1249</Words>
  <Application>Microsoft Office PowerPoint</Application>
  <PresentationFormat>Widescreen</PresentationFormat>
  <Paragraphs>263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Office Theme</vt:lpstr>
      <vt:lpstr>Terms and Definitions</vt:lpstr>
      <vt:lpstr>PowerPoint Presentation</vt:lpstr>
      <vt:lpstr>Basic Text  Pre-processing</vt:lpstr>
      <vt:lpstr>The Basic Pipeline</vt:lpstr>
      <vt:lpstr>Segmentation</vt:lpstr>
      <vt:lpstr>Segmentation</vt:lpstr>
      <vt:lpstr>Segmentation Considerations</vt:lpstr>
      <vt:lpstr>Segmentation Considerations</vt:lpstr>
      <vt:lpstr>Segmentation Considerations</vt:lpstr>
      <vt:lpstr>Tokenization</vt:lpstr>
      <vt:lpstr>Tokenization</vt:lpstr>
      <vt:lpstr>Tokenization</vt:lpstr>
      <vt:lpstr>Tokenization Significance</vt:lpstr>
      <vt:lpstr>Tokenization Significance</vt:lpstr>
      <vt:lpstr>Tokenization Significance</vt:lpstr>
      <vt:lpstr>Tokenization Significance</vt:lpstr>
      <vt:lpstr>Tokenization Significance</vt:lpstr>
      <vt:lpstr>Tokenization Significance</vt:lpstr>
      <vt:lpstr>Tokenization Significance</vt:lpstr>
      <vt:lpstr>Tokenization Significance</vt:lpstr>
      <vt:lpstr>Tokenization Significance</vt:lpstr>
      <vt:lpstr>Tokenization Significance</vt:lpstr>
      <vt:lpstr>Tokenization Significance</vt:lpstr>
      <vt:lpstr>Tokenization Significance</vt:lpstr>
      <vt:lpstr>Tokenization Significance</vt:lpstr>
      <vt:lpstr>Tokenization Significance</vt:lpstr>
      <vt:lpstr>Tokenization Significance</vt:lpstr>
      <vt:lpstr>Tokenization Considerations</vt:lpstr>
      <vt:lpstr>Tokenization Considerations</vt:lpstr>
      <vt:lpstr>Reflection</vt:lpstr>
      <vt:lpstr>Normalization</vt:lpstr>
      <vt:lpstr>Normalization</vt:lpstr>
      <vt:lpstr>Normalization</vt:lpstr>
      <vt:lpstr>Normalization Case Folding</vt:lpstr>
      <vt:lpstr>Normalization Case Folding</vt:lpstr>
      <vt:lpstr>Normalization Case Folding</vt:lpstr>
      <vt:lpstr>Normalization Case Folding</vt:lpstr>
      <vt:lpstr>Normalization Stemming and Lemmatization</vt:lpstr>
      <vt:lpstr>Normalization Stemming and Lemmatization</vt:lpstr>
      <vt:lpstr>Normalization Stemming and Lemmatization</vt:lpstr>
      <vt:lpstr>Normalization Stemming and Lemmatization</vt:lpstr>
      <vt:lpstr>Words can have multiple definitions, and this can affect lemmatization.</vt:lpstr>
      <vt:lpstr>PowerPoint Presentation</vt:lpstr>
      <vt:lpstr>PowerPoint Presentation</vt:lpstr>
      <vt:lpstr>Hands On (work as a class)</vt:lpstr>
      <vt:lpstr>Bag Of Words Model</vt:lpstr>
      <vt:lpstr>Bag Of Words Model</vt:lpstr>
      <vt:lpstr>Bag Of Words</vt:lpstr>
      <vt:lpstr>Problems with Bag Of Words</vt:lpstr>
      <vt:lpstr>Problems with Bag Of Words</vt:lpstr>
      <vt:lpstr>Problems with Bag Of 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Written Assessment #1!</dc:title>
  <dc:creator> </dc:creator>
  <cp:lastModifiedBy> </cp:lastModifiedBy>
  <cp:revision>14</cp:revision>
  <dcterms:created xsi:type="dcterms:W3CDTF">2020-06-25T14:45:43Z</dcterms:created>
  <dcterms:modified xsi:type="dcterms:W3CDTF">2020-07-10T07:25:41Z</dcterms:modified>
</cp:coreProperties>
</file>