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jpg" ContentType="image/jp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475" y="6343008"/>
            <a:ext cx="11575415" cy="0"/>
          </a:xfrm>
          <a:custGeom>
            <a:avLst/>
            <a:gdLst/>
            <a:ahLst/>
            <a:cxnLst/>
            <a:rect l="l" t="t" r="r" b="b"/>
            <a:pathLst>
              <a:path w="11575415" h="0">
                <a:moveTo>
                  <a:pt x="0" y="0"/>
                </a:moveTo>
                <a:lnTo>
                  <a:pt x="11575106" y="1"/>
                </a:lnTo>
              </a:path>
            </a:pathLst>
          </a:custGeom>
          <a:ln w="19050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122362"/>
            <a:ext cx="12192000" cy="2387600"/>
          </a:xfrm>
          <a:custGeom>
            <a:avLst/>
            <a:gdLst/>
            <a:ahLst/>
            <a:cxnLst/>
            <a:rect l="l" t="t" r="r" b="b"/>
            <a:pathLst>
              <a:path w="12192000" h="2387600">
                <a:moveTo>
                  <a:pt x="12192000" y="0"/>
                </a:moveTo>
                <a:lnTo>
                  <a:pt x="0" y="0"/>
                </a:lnTo>
                <a:lnTo>
                  <a:pt x="0" y="2387600"/>
                </a:lnTo>
                <a:lnTo>
                  <a:pt x="12192000" y="2387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6620" y="1462532"/>
            <a:ext cx="7958759" cy="1583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WenQuanYi Micro Hei"/>
                <a:cs typeface="WenQuanYi Micro 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7602" y="1437640"/>
            <a:ext cx="4708525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475" y="6343008"/>
            <a:ext cx="11575415" cy="0"/>
          </a:xfrm>
          <a:custGeom>
            <a:avLst/>
            <a:gdLst/>
            <a:ahLst/>
            <a:cxnLst/>
            <a:rect l="l" t="t" r="r" b="b"/>
            <a:pathLst>
              <a:path w="11575415" h="0">
                <a:moveTo>
                  <a:pt x="0" y="0"/>
                </a:moveTo>
                <a:lnTo>
                  <a:pt x="11575106" y="1"/>
                </a:lnTo>
              </a:path>
            </a:pathLst>
          </a:custGeom>
          <a:ln w="19050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475" y="6343008"/>
            <a:ext cx="11575415" cy="0"/>
          </a:xfrm>
          <a:custGeom>
            <a:avLst/>
            <a:gdLst/>
            <a:ahLst/>
            <a:cxnLst/>
            <a:rect l="l" t="t" r="r" b="b"/>
            <a:pathLst>
              <a:path w="11575415" h="0">
                <a:moveTo>
                  <a:pt x="0" y="0"/>
                </a:moveTo>
                <a:lnTo>
                  <a:pt x="11575106" y="1"/>
                </a:lnTo>
              </a:path>
            </a:pathLst>
          </a:custGeom>
          <a:ln w="19050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9520" y="1462532"/>
            <a:ext cx="7272959" cy="1583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552" y="1489964"/>
            <a:ext cx="6226809" cy="222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WenQuanYi Micro Hei"/>
                <a:cs typeface="WenQuanYi Micro He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7210" y="6417326"/>
            <a:ext cx="2962910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542BC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43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jpg"/><Relationship Id="rId3" Type="http://schemas.openxmlformats.org/officeDocument/2006/relationships/image" Target="../media/image73.jpg"/><Relationship Id="rId4" Type="http://schemas.openxmlformats.org/officeDocument/2006/relationships/image" Target="../media/image74.jpg"/><Relationship Id="rId5" Type="http://schemas.openxmlformats.org/officeDocument/2006/relationships/image" Target="../media/image75.jpg"/><Relationship Id="rId6" Type="http://schemas.openxmlformats.org/officeDocument/2006/relationships/image" Target="../media/image76.jpg"/><Relationship Id="rId7" Type="http://schemas.openxmlformats.org/officeDocument/2006/relationships/image" Target="../media/image77.jpg"/><Relationship Id="rId8" Type="http://schemas.openxmlformats.org/officeDocument/2006/relationships/image" Target="../media/image78.jpg"/><Relationship Id="rId9" Type="http://schemas.openxmlformats.org/officeDocument/2006/relationships/image" Target="../media/image79.jpg"/><Relationship Id="rId10" Type="http://schemas.openxmlformats.org/officeDocument/2006/relationships/image" Target="../media/image80.jpg"/><Relationship Id="rId11" Type="http://schemas.openxmlformats.org/officeDocument/2006/relationships/image" Target="../media/image81.jpg"/><Relationship Id="rId12" Type="http://schemas.openxmlformats.org/officeDocument/2006/relationships/image" Target="../media/image82.jpg"/><Relationship Id="rId13" Type="http://schemas.openxmlformats.org/officeDocument/2006/relationships/image" Target="../media/image83.jpg"/><Relationship Id="rId14" Type="http://schemas.openxmlformats.org/officeDocument/2006/relationships/image" Target="../media/image84.jpg"/><Relationship Id="rId15" Type="http://schemas.openxmlformats.org/officeDocument/2006/relationships/image" Target="../media/image85.jpg"/><Relationship Id="rId16" Type="http://schemas.openxmlformats.org/officeDocument/2006/relationships/image" Target="../media/image86.jp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9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Relationship Id="rId4" Type="http://schemas.openxmlformats.org/officeDocument/2006/relationships/image" Target="../media/image93.jpg"/><Relationship Id="rId5" Type="http://schemas.openxmlformats.org/officeDocument/2006/relationships/image" Target="../media/image94.jpg"/><Relationship Id="rId6" Type="http://schemas.openxmlformats.org/officeDocument/2006/relationships/image" Target="../media/image95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475" y="6343008"/>
            <a:ext cx="11575415" cy="0"/>
          </a:xfrm>
          <a:custGeom>
            <a:avLst/>
            <a:gdLst/>
            <a:ahLst/>
            <a:cxnLst/>
            <a:rect l="l" t="t" r="r" b="b"/>
            <a:pathLst>
              <a:path w="11575415" h="0">
                <a:moveTo>
                  <a:pt x="0" y="0"/>
                </a:moveTo>
                <a:lnTo>
                  <a:pt x="11575106" y="1"/>
                </a:lnTo>
              </a:path>
            </a:pathLst>
          </a:custGeom>
          <a:ln w="19050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122362"/>
            <a:ext cx="12192000" cy="2387600"/>
          </a:xfrm>
          <a:custGeom>
            <a:avLst/>
            <a:gdLst/>
            <a:ahLst/>
            <a:cxnLst/>
            <a:rect l="l" t="t" r="r" b="b"/>
            <a:pathLst>
              <a:path w="12192000" h="2387600">
                <a:moveTo>
                  <a:pt x="12192000" y="0"/>
                </a:moveTo>
                <a:lnTo>
                  <a:pt x="0" y="0"/>
                </a:lnTo>
                <a:lnTo>
                  <a:pt x="0" y="2387600"/>
                </a:lnTo>
                <a:lnTo>
                  <a:pt x="12192000" y="2387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1125" rIns="0" bIns="0" rtlCol="0" vert="horz">
            <a:spAutoFit/>
          </a:bodyPr>
          <a:lstStyle/>
          <a:p>
            <a:pPr marL="403860" marR="5080" indent="-390525">
              <a:lnSpc>
                <a:spcPts val="5780"/>
              </a:lnSpc>
              <a:spcBef>
                <a:spcPts val="875"/>
              </a:spcBef>
              <a:tabLst>
                <a:tab pos="4410710" algn="l"/>
              </a:tabLst>
            </a:pPr>
            <a:r>
              <a:rPr dirty="0" spc="-5"/>
              <a:t>OS </a:t>
            </a:r>
            <a:r>
              <a:rPr dirty="0"/>
              <a:t>for </a:t>
            </a:r>
            <a:r>
              <a:rPr dirty="0" spc="-5"/>
              <a:t>Database</a:t>
            </a:r>
            <a:r>
              <a:rPr dirty="0" spc="-135"/>
              <a:t> </a:t>
            </a:r>
            <a:r>
              <a:rPr dirty="0" spc="-5"/>
              <a:t>systems  </a:t>
            </a:r>
            <a:r>
              <a:rPr dirty="0" spc="-10"/>
              <a:t>Concurrency	</a:t>
            </a:r>
            <a:r>
              <a:rPr dirty="0" spc="-5"/>
              <a:t>and</a:t>
            </a:r>
            <a:r>
              <a:rPr dirty="0" spc="-30"/>
              <a:t> </a:t>
            </a:r>
            <a:r>
              <a:rPr dirty="0" spc="-5"/>
              <a:t>IPC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92688" y="3535171"/>
            <a:ext cx="25050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09575">
              <a:lnSpc>
                <a:spcPct val="125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Seehwan </a:t>
            </a:r>
            <a:r>
              <a:rPr dirty="0" sz="2400" spc="-80">
                <a:latin typeface="Times New Roman"/>
                <a:cs typeface="Times New Roman"/>
              </a:rPr>
              <a:t>Yoo  </a:t>
            </a:r>
            <a:r>
              <a:rPr dirty="0" sz="2400" spc="-5">
                <a:latin typeface="Times New Roman"/>
                <a:cs typeface="Times New Roman"/>
              </a:rPr>
              <a:t>Dankook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9536" y="5924803"/>
            <a:ext cx="8731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Disclaimer: Some slides </a:t>
            </a:r>
            <a:r>
              <a:rPr dirty="0" sz="1800">
                <a:latin typeface="Times New Roman"/>
                <a:cs typeface="Times New Roman"/>
              </a:rPr>
              <a:t>are borrowed from </a:t>
            </a:r>
            <a:r>
              <a:rPr dirty="0" sz="1800" spc="-5">
                <a:latin typeface="Times New Roman"/>
                <a:cs typeface="Times New Roman"/>
              </a:rPr>
              <a:t>UC. </a:t>
            </a:r>
            <a:r>
              <a:rPr dirty="0" sz="1800" spc="-15">
                <a:latin typeface="Times New Roman"/>
                <a:cs typeface="Times New Roman"/>
              </a:rPr>
              <a:t>Berkeley’s </a:t>
            </a:r>
            <a:r>
              <a:rPr dirty="0" sz="1800">
                <a:latin typeface="Times New Roman"/>
                <a:cs typeface="Times New Roman"/>
              </a:rPr>
              <a:t>2014 OS and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programming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79745" y="3141979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34188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/>
              <a:t>Thread</a:t>
            </a:r>
            <a:r>
              <a:rPr dirty="0" sz="4800" spc="-70"/>
              <a:t> </a:t>
            </a:r>
            <a:r>
              <a:rPr dirty="0" sz="4800"/>
              <a:t>State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29715"/>
            <a:ext cx="7507605" cy="485394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State </a:t>
            </a:r>
            <a:r>
              <a:rPr dirty="0" sz="2400" spc="-5">
                <a:latin typeface="WenQuanYi Micro Hei"/>
                <a:cs typeface="WenQuanYi Micro Hei"/>
              </a:rPr>
              <a:t>shared </a:t>
            </a:r>
            <a:r>
              <a:rPr dirty="0" sz="2400" spc="-10">
                <a:latin typeface="WenQuanYi Micro Hei"/>
                <a:cs typeface="WenQuanYi Micro Hei"/>
              </a:rPr>
              <a:t>by </a:t>
            </a:r>
            <a:r>
              <a:rPr dirty="0" sz="2400" spc="-20">
                <a:latin typeface="WenQuanYi Micro Hei"/>
                <a:cs typeface="WenQuanYi Micro Hei"/>
              </a:rPr>
              <a:t>all </a:t>
            </a:r>
            <a:r>
              <a:rPr dirty="0" sz="2400" spc="5">
                <a:latin typeface="WenQuanYi Micro Hei"/>
                <a:cs typeface="WenQuanYi Micro Hei"/>
              </a:rPr>
              <a:t>threads </a:t>
            </a:r>
            <a:r>
              <a:rPr dirty="0" sz="2400" spc="-5">
                <a:latin typeface="WenQuanYi Micro Hei"/>
                <a:cs typeface="WenQuanYi Micro Hei"/>
              </a:rPr>
              <a:t>in process/addr</a:t>
            </a:r>
            <a:r>
              <a:rPr dirty="0" sz="2400" spc="330">
                <a:latin typeface="WenQuanYi Micro Hei"/>
                <a:cs typeface="WenQuanYi Micro Hei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space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50">
                <a:latin typeface="WenQuanYi Micro Hei"/>
                <a:cs typeface="WenQuanYi Micro Hei"/>
              </a:rPr>
              <a:t>Content </a:t>
            </a:r>
            <a:r>
              <a:rPr dirty="0" sz="2000" spc="60">
                <a:latin typeface="WenQuanYi Micro Hei"/>
                <a:cs typeface="WenQuanYi Micro Hei"/>
              </a:rPr>
              <a:t>of </a:t>
            </a:r>
            <a:r>
              <a:rPr dirty="0" sz="2000" spc="-5">
                <a:latin typeface="WenQuanYi Micro Hei"/>
                <a:cs typeface="WenQuanYi Micro Hei"/>
              </a:rPr>
              <a:t>memory </a:t>
            </a:r>
            <a:r>
              <a:rPr dirty="0" sz="2000" spc="45">
                <a:latin typeface="WenQuanYi Micro Hei"/>
                <a:cs typeface="WenQuanYi Micro Hei"/>
              </a:rPr>
              <a:t>(global </a:t>
            </a:r>
            <a:r>
              <a:rPr dirty="0" sz="2000">
                <a:latin typeface="WenQuanYi Micro Hei"/>
                <a:cs typeface="WenQuanYi Micro Hei"/>
              </a:rPr>
              <a:t>variables,</a:t>
            </a:r>
            <a:r>
              <a:rPr dirty="0" sz="2000" spc="45">
                <a:latin typeface="WenQuanYi Micro Hei"/>
                <a:cs typeface="WenQuanYi Micro Hei"/>
              </a:rPr>
              <a:t> heap)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35">
                <a:latin typeface="WenQuanYi Micro Hei"/>
                <a:cs typeface="WenQuanYi Micro Hei"/>
              </a:rPr>
              <a:t>I/O </a:t>
            </a:r>
            <a:r>
              <a:rPr dirty="0" sz="2000" spc="15">
                <a:latin typeface="WenQuanYi Micro Hei"/>
                <a:cs typeface="WenQuanYi Micro Hei"/>
              </a:rPr>
              <a:t>state </a:t>
            </a:r>
            <a:r>
              <a:rPr dirty="0" sz="2000" spc="25">
                <a:latin typeface="WenQuanYi Micro Hei"/>
                <a:cs typeface="WenQuanYi Micro Hei"/>
              </a:rPr>
              <a:t>(file </a:t>
            </a:r>
            <a:r>
              <a:rPr dirty="0" sz="2000">
                <a:latin typeface="WenQuanYi Micro Hei"/>
                <a:cs typeface="WenQuanYi Micro Hei"/>
              </a:rPr>
              <a:t>system, </a:t>
            </a:r>
            <a:r>
              <a:rPr dirty="0" sz="2000" spc="45">
                <a:latin typeface="WenQuanYi Micro Hei"/>
                <a:cs typeface="WenQuanYi Micro Hei"/>
              </a:rPr>
              <a:t>network </a:t>
            </a:r>
            <a:r>
              <a:rPr dirty="0" sz="2000" spc="25">
                <a:latin typeface="WenQuanYi Micro Hei"/>
                <a:cs typeface="WenQuanYi Micro Hei"/>
              </a:rPr>
              <a:t>connections,</a:t>
            </a:r>
            <a:r>
              <a:rPr dirty="0" sz="2000" spc="180">
                <a:latin typeface="WenQuanYi Micro Hei"/>
                <a:cs typeface="WenQuanYi Micro Hei"/>
              </a:rPr>
              <a:t> </a:t>
            </a:r>
            <a:r>
              <a:rPr dirty="0" sz="2000" spc="50">
                <a:latin typeface="WenQuanYi Micro Hei"/>
                <a:cs typeface="WenQuanYi Micro Hei"/>
              </a:rPr>
              <a:t>etc)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Execution </a:t>
            </a:r>
            <a:r>
              <a:rPr dirty="0" sz="2400" spc="50">
                <a:latin typeface="WenQuanYi Micro Hei"/>
                <a:cs typeface="WenQuanYi Micro Hei"/>
              </a:rPr>
              <a:t>Stack </a:t>
            </a:r>
            <a:r>
              <a:rPr dirty="0" sz="2400" spc="20">
                <a:latin typeface="WenQuanYi Micro Hei"/>
                <a:cs typeface="WenQuanYi Micro Hei"/>
              </a:rPr>
              <a:t>(logically</a:t>
            </a:r>
            <a:r>
              <a:rPr dirty="0" sz="2400" spc="50">
                <a:latin typeface="WenQuanYi Micro Hei"/>
                <a:cs typeface="WenQuanYi Micro Hei"/>
              </a:rPr>
              <a:t> </a:t>
            </a:r>
            <a:r>
              <a:rPr dirty="0" sz="2400" spc="20">
                <a:latin typeface="WenQuanYi Micro Hei"/>
                <a:cs typeface="WenQuanYi Micro Hei"/>
              </a:rPr>
              <a:t>private)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WenQuanYi Micro Hei"/>
                <a:cs typeface="WenQuanYi Micro Hei"/>
              </a:rPr>
              <a:t>Parameters, </a:t>
            </a:r>
            <a:r>
              <a:rPr dirty="0" sz="2000">
                <a:latin typeface="WenQuanYi Micro Hei"/>
                <a:cs typeface="WenQuanYi Micro Hei"/>
              </a:rPr>
              <a:t>temporary</a:t>
            </a:r>
            <a:r>
              <a:rPr dirty="0" sz="2000" spc="75">
                <a:latin typeface="WenQuanYi Micro Hei"/>
                <a:cs typeface="WenQuanYi Micro Hei"/>
              </a:rPr>
              <a:t> </a:t>
            </a:r>
            <a:r>
              <a:rPr dirty="0" sz="2000" spc="-15">
                <a:latin typeface="WenQuanYi Micro Hei"/>
                <a:cs typeface="WenQuanYi Micro Hei"/>
              </a:rPr>
              <a:t>variables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15">
                <a:latin typeface="WenQuanYi Micro Hei"/>
                <a:cs typeface="WenQuanYi Micro Hei"/>
              </a:rPr>
              <a:t>Return </a:t>
            </a:r>
            <a:r>
              <a:rPr dirty="0" sz="2000" spc="25">
                <a:latin typeface="WenQuanYi Micro Hei"/>
                <a:cs typeface="WenQuanYi Micro Hei"/>
              </a:rPr>
              <a:t>PCs </a:t>
            </a:r>
            <a:r>
              <a:rPr dirty="0" sz="2000" spc="-15">
                <a:latin typeface="WenQuanYi Micro Hei"/>
                <a:cs typeface="WenQuanYi Micro Hei"/>
              </a:rPr>
              <a:t>are </a:t>
            </a:r>
            <a:r>
              <a:rPr dirty="0" sz="2000" spc="35">
                <a:latin typeface="WenQuanYi Micro Hei"/>
                <a:cs typeface="WenQuanYi Micro Hei"/>
              </a:rPr>
              <a:t>kept while </a:t>
            </a:r>
            <a:r>
              <a:rPr dirty="0" sz="2000" spc="5">
                <a:latin typeface="WenQuanYi Micro Hei"/>
                <a:cs typeface="WenQuanYi Micro Hei"/>
              </a:rPr>
              <a:t>called </a:t>
            </a:r>
            <a:r>
              <a:rPr dirty="0" sz="2000">
                <a:latin typeface="WenQuanYi Micro Hei"/>
                <a:cs typeface="WenQuanYi Micro Hei"/>
              </a:rPr>
              <a:t>procedures </a:t>
            </a:r>
            <a:r>
              <a:rPr dirty="0" sz="2000" spc="-15">
                <a:latin typeface="WenQuanYi Micro Hei"/>
                <a:cs typeface="WenQuanYi Micro Hei"/>
              </a:rPr>
              <a:t>are</a:t>
            </a:r>
            <a:r>
              <a:rPr dirty="0" sz="2000" spc="260">
                <a:latin typeface="WenQuanYi Micro Hei"/>
                <a:cs typeface="WenQuanYi Micro Hei"/>
              </a:rPr>
              <a:t> </a:t>
            </a:r>
            <a:r>
              <a:rPr dirty="0" sz="2000" spc="35">
                <a:latin typeface="WenQuanYi Micro Hei"/>
                <a:cs typeface="WenQuanYi Micro Hei"/>
              </a:rPr>
              <a:t>executing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State </a:t>
            </a:r>
            <a:r>
              <a:rPr dirty="0" sz="2400" spc="-345">
                <a:latin typeface="WenQuanYi Micro Hei"/>
                <a:cs typeface="WenQuanYi Micro Hei"/>
              </a:rPr>
              <a:t>“private”</a:t>
            </a:r>
            <a:r>
              <a:rPr dirty="0" sz="2400" spc="-70">
                <a:latin typeface="WenQuanYi Micro Hei"/>
                <a:cs typeface="WenQuanYi Micro Hei"/>
              </a:rPr>
              <a:t>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35">
                <a:latin typeface="WenQuanYi Micro Hei"/>
                <a:cs typeface="WenQuanYi Micro Hei"/>
              </a:rPr>
              <a:t>each</a:t>
            </a:r>
            <a:r>
              <a:rPr dirty="0" sz="2400" spc="-130">
                <a:latin typeface="WenQuanYi Micro Hei"/>
                <a:cs typeface="WenQuanYi Micro Hei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thread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65">
                <a:latin typeface="WenQuanYi Micro Hei"/>
                <a:cs typeface="WenQuanYi Micro Hei"/>
              </a:rPr>
              <a:t>CPU </a:t>
            </a:r>
            <a:r>
              <a:rPr dirty="0" sz="2000" spc="-10">
                <a:latin typeface="WenQuanYi Micro Hei"/>
                <a:cs typeface="WenQuanYi Micro Hei"/>
              </a:rPr>
              <a:t>registers </a:t>
            </a:r>
            <a:r>
              <a:rPr dirty="0" sz="2000" spc="40">
                <a:latin typeface="WenQuanYi Micro Hei"/>
                <a:cs typeface="WenQuanYi Micro Hei"/>
              </a:rPr>
              <a:t>(including, </a:t>
            </a:r>
            <a:r>
              <a:rPr dirty="0" sz="2000" spc="20">
                <a:latin typeface="WenQuanYi Micro Hei"/>
                <a:cs typeface="WenQuanYi Micro Hei"/>
              </a:rPr>
              <a:t>program</a:t>
            </a:r>
            <a:r>
              <a:rPr dirty="0" sz="2000" spc="50">
                <a:latin typeface="WenQuanYi Micro Hei"/>
                <a:cs typeface="WenQuanYi Micro Hei"/>
              </a:rPr>
              <a:t> </a:t>
            </a:r>
            <a:r>
              <a:rPr dirty="0" sz="2000" spc="30">
                <a:latin typeface="WenQuanYi Micro Hei"/>
                <a:cs typeface="WenQuanYi Micro Hei"/>
              </a:rPr>
              <a:t>counter)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latin typeface="WenQuanYi Micro Hei"/>
                <a:cs typeface="WenQuanYi Micro Hei"/>
              </a:rPr>
              <a:t>Ptr </a:t>
            </a:r>
            <a:r>
              <a:rPr dirty="0" sz="2000" spc="50">
                <a:latin typeface="WenQuanYi Micro Hei"/>
                <a:cs typeface="WenQuanYi Micro Hei"/>
              </a:rPr>
              <a:t>to </a:t>
            </a:r>
            <a:r>
              <a:rPr dirty="0" sz="2000" spc="30">
                <a:latin typeface="WenQuanYi Micro Hei"/>
                <a:cs typeface="WenQuanYi Micro Hei"/>
              </a:rPr>
              <a:t>Execution</a:t>
            </a:r>
            <a:r>
              <a:rPr dirty="0" sz="2000" spc="75">
                <a:latin typeface="WenQuanYi Micro Hei"/>
                <a:cs typeface="WenQuanYi Micro Hei"/>
              </a:rPr>
              <a:t> </a:t>
            </a:r>
            <a:r>
              <a:rPr dirty="0" sz="2000" spc="15">
                <a:latin typeface="WenQuanYi Micro Hei"/>
                <a:cs typeface="WenQuanYi Micro Hei"/>
              </a:rPr>
              <a:t>stack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55">
                <a:latin typeface="WenQuanYi Micro Hei"/>
                <a:cs typeface="WenQuanYi Micro Hei"/>
              </a:rPr>
              <a:t>Kept </a:t>
            </a:r>
            <a:r>
              <a:rPr dirty="0" sz="2000">
                <a:latin typeface="WenQuanYi Micro Hei"/>
                <a:cs typeface="WenQuanYi Micro Hei"/>
              </a:rPr>
              <a:t>in </a:t>
            </a:r>
            <a:r>
              <a:rPr dirty="0" sz="2000" spc="10">
                <a:latin typeface="WenQuanYi Micro Hei"/>
                <a:cs typeface="WenQuanYi Micro Hei"/>
              </a:rPr>
              <a:t>TCB </a:t>
            </a:r>
            <a:r>
              <a:rPr dirty="0" sz="2000">
                <a:latin typeface="Symbol"/>
                <a:cs typeface="Symbol"/>
              </a:rPr>
              <a:t>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WenQuanYi Micro Hei"/>
                <a:cs typeface="WenQuanYi Micro Hei"/>
              </a:rPr>
              <a:t>Thread </a:t>
            </a:r>
            <a:r>
              <a:rPr dirty="0" sz="2000" spc="30">
                <a:latin typeface="WenQuanYi Micro Hei"/>
                <a:cs typeface="WenQuanYi Micro Hei"/>
              </a:rPr>
              <a:t>Control</a:t>
            </a:r>
            <a:r>
              <a:rPr dirty="0" sz="2000" spc="185">
                <a:latin typeface="WenQuanYi Micro Hei"/>
                <a:cs typeface="WenQuanYi Micro Hei"/>
              </a:rPr>
              <a:t> </a:t>
            </a:r>
            <a:r>
              <a:rPr dirty="0" sz="2000" spc="10">
                <a:latin typeface="WenQuanYi Micro Hei"/>
                <a:cs typeface="WenQuanYi Micro Hei"/>
              </a:rPr>
              <a:t>Block</a:t>
            </a:r>
            <a:endParaRPr sz="20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700" spc="75">
                <a:latin typeface="WenQuanYi Micro Hei"/>
                <a:cs typeface="WenQuanYi Micro Hei"/>
              </a:rPr>
              <a:t>When </a:t>
            </a:r>
            <a:r>
              <a:rPr dirty="0" sz="1700" spc="5">
                <a:latin typeface="WenQuanYi Micro Hei"/>
                <a:cs typeface="WenQuanYi Micro Hei"/>
              </a:rPr>
              <a:t>thread </a:t>
            </a:r>
            <a:r>
              <a:rPr dirty="0" sz="1700" spc="-40">
                <a:latin typeface="WenQuanYi Micro Hei"/>
                <a:cs typeface="WenQuanYi Micro Hei"/>
              </a:rPr>
              <a:t>is </a:t>
            </a:r>
            <a:r>
              <a:rPr dirty="0" sz="1700" spc="30">
                <a:latin typeface="WenQuanYi Micro Hei"/>
                <a:cs typeface="WenQuanYi Micro Hei"/>
              </a:rPr>
              <a:t>not</a:t>
            </a:r>
            <a:r>
              <a:rPr dirty="0" sz="1700" spc="65">
                <a:latin typeface="WenQuanYi Micro Hei"/>
                <a:cs typeface="WenQuanYi Micro Hei"/>
              </a:rPr>
              <a:t> </a:t>
            </a:r>
            <a:r>
              <a:rPr dirty="0" sz="1700" spc="15">
                <a:latin typeface="WenQuanYi Micro Hei"/>
                <a:cs typeface="WenQuanYi Micro Hei"/>
              </a:rPr>
              <a:t>running</a:t>
            </a:r>
            <a:endParaRPr sz="17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15">
                <a:latin typeface="WenQuanYi Micro Hei"/>
                <a:cs typeface="WenQuanYi Micro Hei"/>
              </a:rPr>
              <a:t>Scheduler </a:t>
            </a:r>
            <a:r>
              <a:rPr dirty="0" sz="2400" spc="40">
                <a:latin typeface="WenQuanYi Micro Hei"/>
                <a:cs typeface="WenQuanYi Micro Hei"/>
              </a:rPr>
              <a:t>works </a:t>
            </a:r>
            <a:r>
              <a:rPr dirty="0" sz="2400" spc="50">
                <a:latin typeface="WenQuanYi Micro Hei"/>
                <a:cs typeface="WenQuanYi Micro Hei"/>
              </a:rPr>
              <a:t>on</a:t>
            </a:r>
            <a:r>
              <a:rPr dirty="0" sz="2400" spc="85">
                <a:latin typeface="WenQuanYi Micro Hei"/>
                <a:cs typeface="WenQuanYi Micro Hei"/>
              </a:rPr>
              <a:t> </a:t>
            </a:r>
            <a:r>
              <a:rPr dirty="0" sz="2400" spc="-10">
                <a:latin typeface="WenQuanYi Micro Hei"/>
                <a:cs typeface="WenQuanYi Micro Hei"/>
              </a:rPr>
              <a:t>TCBs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100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24091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C</a:t>
            </a:r>
            <a:r>
              <a:rPr dirty="0" sz="4800"/>
              <a:t>o</a:t>
            </a:r>
            <a:r>
              <a:rPr dirty="0" sz="4800" spc="5"/>
              <a:t>nd</a:t>
            </a:r>
            <a:r>
              <a:rPr dirty="0" sz="4800" spc="-445"/>
              <a:t>V</a:t>
            </a:r>
            <a:r>
              <a:rPr dirty="0" sz="4800"/>
              <a:t>ar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295775" y="1073402"/>
            <a:ext cx="11600815" cy="527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2425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3060" algn="l"/>
              </a:tabLst>
            </a:pPr>
            <a:r>
              <a:rPr dirty="0" sz="2800" spc="75">
                <a:latin typeface="WenQuanYi Micro Hei"/>
                <a:cs typeface="WenQuanYi Micro Hei"/>
              </a:rPr>
              <a:t>Wait </a:t>
            </a:r>
            <a:r>
              <a:rPr dirty="0" sz="2800" spc="60">
                <a:latin typeface="WenQuanYi Micro Hei"/>
                <a:cs typeface="WenQuanYi Micro Hei"/>
              </a:rPr>
              <a:t>on </a:t>
            </a:r>
            <a:r>
              <a:rPr dirty="0" sz="2800" spc="45">
                <a:latin typeface="WenQuanYi Micro Hei"/>
                <a:cs typeface="WenQuanYi Micro Hei"/>
              </a:rPr>
              <a:t>the</a:t>
            </a:r>
            <a:r>
              <a:rPr dirty="0" sz="2800" spc="35">
                <a:latin typeface="WenQuanYi Micro Hei"/>
                <a:cs typeface="WenQuanYi Micro Hei"/>
              </a:rPr>
              <a:t> condition</a:t>
            </a:r>
            <a:endParaRPr sz="2800">
              <a:latin typeface="WenQuanYi Micro Hei"/>
              <a:cs typeface="WenQuanYi Micro Hei"/>
            </a:endParaRPr>
          </a:p>
          <a:p>
            <a:pPr lvl="1" marL="809625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810260" algn="l"/>
              </a:tabLst>
            </a:pPr>
            <a:r>
              <a:rPr dirty="0" sz="2400" spc="70">
                <a:latin typeface="WenQuanYi Micro Hei"/>
                <a:cs typeface="WenQuanYi Micro Hei"/>
              </a:rPr>
              <a:t>Wait </a:t>
            </a:r>
            <a:r>
              <a:rPr dirty="0" sz="2400" spc="5">
                <a:latin typeface="WenQuanYi Micro Hei"/>
                <a:cs typeface="WenQuanYi Micro Hei"/>
              </a:rPr>
              <a:t>until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condition </a:t>
            </a:r>
            <a:r>
              <a:rPr dirty="0" sz="2400" spc="20">
                <a:latin typeface="WenQuanYi Micro Hei"/>
                <a:cs typeface="WenQuanYi Micro Hei"/>
              </a:rPr>
              <a:t>becomes</a:t>
            </a:r>
            <a:r>
              <a:rPr dirty="0" sz="2400" spc="100">
                <a:latin typeface="WenQuanYi Micro Hei"/>
                <a:cs typeface="WenQuanYi Micro Hei"/>
              </a:rPr>
              <a:t> </a:t>
            </a:r>
            <a:r>
              <a:rPr dirty="0" sz="2400">
                <a:latin typeface="WenQuanYi Micro Hei"/>
                <a:cs typeface="WenQuanYi Micro Hei"/>
              </a:rPr>
              <a:t>false</a:t>
            </a:r>
            <a:endParaRPr sz="2400">
              <a:latin typeface="WenQuanYi Micro Hei"/>
              <a:cs typeface="WenQuanYi Micro Hei"/>
            </a:endParaRPr>
          </a:p>
          <a:p>
            <a:pPr lvl="1" marL="809625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10260" algn="l"/>
              </a:tabLst>
            </a:pPr>
            <a:r>
              <a:rPr dirty="0" sz="2400" spc="30">
                <a:latin typeface="WenQuanYi Micro Hei"/>
                <a:cs typeface="WenQuanYi Micro Hei"/>
              </a:rPr>
              <a:t>Enter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-5">
                <a:latin typeface="WenQuanYi Micro Hei"/>
                <a:cs typeface="WenQuanYi Micro Hei"/>
              </a:rPr>
              <a:t>critical </a:t>
            </a:r>
            <a:r>
              <a:rPr dirty="0" sz="2400" spc="30">
                <a:latin typeface="WenQuanYi Micro Hei"/>
                <a:cs typeface="WenQuanYi Micro Hei"/>
              </a:rPr>
              <a:t>section, </a:t>
            </a:r>
            <a:r>
              <a:rPr dirty="0" sz="2400" spc="40">
                <a:latin typeface="WenQuanYi Micro Hei"/>
                <a:cs typeface="WenQuanYi Micro Hei"/>
              </a:rPr>
              <a:t>holding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155">
                <a:latin typeface="WenQuanYi Micro Hei"/>
                <a:cs typeface="WenQuanYi Micro Hei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lock</a:t>
            </a:r>
            <a:endParaRPr sz="2400">
              <a:latin typeface="WenQuanYi Micro Hei"/>
              <a:cs typeface="WenQuanYi Micro Hei"/>
            </a:endParaRPr>
          </a:p>
          <a:p>
            <a:pPr lvl="1" marL="809625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810260" algn="l"/>
              </a:tabLst>
            </a:pPr>
            <a:r>
              <a:rPr dirty="0" sz="2400" spc="35">
                <a:latin typeface="WenQuanYi Micro Hei"/>
                <a:cs typeface="WenQuanYi Micro Hei"/>
              </a:rPr>
              <a:t>Exit the </a:t>
            </a:r>
            <a:r>
              <a:rPr dirty="0" sz="2400" spc="-5">
                <a:latin typeface="WenQuanYi Micro Hei"/>
                <a:cs typeface="WenQuanYi Micro Hei"/>
              </a:rPr>
              <a:t>critical </a:t>
            </a:r>
            <a:r>
              <a:rPr dirty="0" sz="2400" spc="30">
                <a:latin typeface="WenQuanYi Micro Hei"/>
                <a:cs typeface="WenQuanYi Micro Hei"/>
              </a:rPr>
              <a:t>section, </a:t>
            </a:r>
            <a:r>
              <a:rPr dirty="0" sz="2400" spc="70">
                <a:latin typeface="WenQuanYi Micro Hei"/>
                <a:cs typeface="WenQuanYi Micro Hei"/>
              </a:rPr>
              <a:t>awakening </a:t>
            </a:r>
            <a:r>
              <a:rPr dirty="0" sz="2400" spc="25">
                <a:latin typeface="WenQuanYi Micro Hei"/>
                <a:cs typeface="WenQuanYi Micro Hei"/>
              </a:rPr>
              <a:t>another </a:t>
            </a:r>
            <a:r>
              <a:rPr dirty="0" sz="2400" spc="65">
                <a:latin typeface="WenQuanYi Micro Hei"/>
                <a:cs typeface="WenQuanYi Micro Hei"/>
              </a:rPr>
              <a:t>waiting</a:t>
            </a:r>
            <a:r>
              <a:rPr dirty="0" sz="2400" spc="135">
                <a:latin typeface="WenQuanYi Micro Hei"/>
                <a:cs typeface="WenQuanYi Micro Hei"/>
              </a:rPr>
              <a:t> </a:t>
            </a:r>
            <a:r>
              <a:rPr dirty="0" sz="2400" spc="20">
                <a:latin typeface="WenQuanYi Micro Hei"/>
                <a:cs typeface="WenQuanYi Micro Hei"/>
              </a:rPr>
              <a:t>thread</a:t>
            </a:r>
            <a:endParaRPr sz="2400">
              <a:latin typeface="WenQuanYi Micro Hei"/>
              <a:cs typeface="WenQuanYi Micro Hei"/>
            </a:endParaRPr>
          </a:p>
          <a:p>
            <a:pPr marL="352425" indent="-22923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3060" algn="l"/>
              </a:tabLst>
            </a:pPr>
            <a:r>
              <a:rPr dirty="0" sz="2800" spc="85">
                <a:solidFill>
                  <a:srgbClr val="FF0000"/>
                </a:solidFill>
                <a:latin typeface="WenQuanYi Micro Hei"/>
                <a:cs typeface="WenQuanYi Micro Hei"/>
              </a:rPr>
              <a:t>pthread_cond_wait(cv, </a:t>
            </a:r>
            <a:r>
              <a:rPr dirty="0" sz="2800" spc="60">
                <a:solidFill>
                  <a:srgbClr val="FF0000"/>
                </a:solidFill>
                <a:latin typeface="WenQuanYi Micro Hei"/>
                <a:cs typeface="WenQuanYi Micro Hei"/>
              </a:rPr>
              <a:t>lock) </a:t>
            </a:r>
            <a:r>
              <a:rPr dirty="0" sz="2800" spc="5">
                <a:solidFill>
                  <a:srgbClr val="FF0000"/>
                </a:solidFill>
                <a:latin typeface="WenQuanYi Micro Hei"/>
                <a:cs typeface="WenQuanYi Micro Hei"/>
              </a:rPr>
              <a:t>/</a:t>
            </a:r>
            <a:r>
              <a:rPr dirty="0" sz="2800" spc="35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dirty="0" sz="2800" spc="70">
                <a:solidFill>
                  <a:srgbClr val="FF0000"/>
                </a:solidFill>
                <a:latin typeface="WenQuanYi Micro Hei"/>
                <a:cs typeface="WenQuanYi Micro Hei"/>
              </a:rPr>
              <a:t>pthread_cond_signal(cv)</a:t>
            </a:r>
            <a:endParaRPr sz="2800">
              <a:latin typeface="WenQuanYi Micro Hei"/>
              <a:cs typeface="WenQuanYi Micro Hei"/>
            </a:endParaRPr>
          </a:p>
          <a:p>
            <a:pPr lvl="1" marL="809625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810260" algn="l"/>
              </a:tabLst>
            </a:pPr>
            <a:r>
              <a:rPr dirty="0" sz="2400" spc="60">
                <a:latin typeface="WenQuanYi Micro Hei"/>
                <a:cs typeface="WenQuanYi Micro Hei"/>
              </a:rPr>
              <a:t>pthread_mutex_lock </a:t>
            </a:r>
            <a:r>
              <a:rPr dirty="0" sz="2400" spc="10">
                <a:latin typeface="WenQuanYi Micro Hei"/>
                <a:cs typeface="WenQuanYi Micro Hei"/>
              </a:rPr>
              <a:t>should </a:t>
            </a:r>
            <a:r>
              <a:rPr dirty="0" sz="2400" spc="30">
                <a:latin typeface="WenQuanYi Micro Hei"/>
                <a:cs typeface="WenQuanYi Micro Hei"/>
              </a:rPr>
              <a:t>be </a:t>
            </a:r>
            <a:r>
              <a:rPr dirty="0" sz="2400" spc="10">
                <a:latin typeface="WenQuanYi Micro Hei"/>
                <a:cs typeface="WenQuanYi Micro Hei"/>
              </a:rPr>
              <a:t>called </a:t>
            </a:r>
            <a:r>
              <a:rPr dirty="0" sz="2400" spc="25">
                <a:latin typeface="WenQuanYi Micro Hei"/>
                <a:cs typeface="WenQuanYi Micro Hei"/>
              </a:rPr>
              <a:t>before</a:t>
            </a:r>
            <a:r>
              <a:rPr dirty="0" sz="2400" spc="135">
                <a:latin typeface="WenQuanYi Micro Hei"/>
                <a:cs typeface="WenQuanYi Micro Hei"/>
              </a:rPr>
              <a:t> </a:t>
            </a:r>
            <a:r>
              <a:rPr dirty="0" sz="2400" spc="70">
                <a:latin typeface="WenQuanYi Micro Hei"/>
                <a:cs typeface="WenQuanYi Micro Hei"/>
              </a:rPr>
              <a:t>wait</a:t>
            </a:r>
            <a:endParaRPr sz="2400">
              <a:latin typeface="WenQuanYi Micro Hei"/>
              <a:cs typeface="WenQuanYi Micro Hei"/>
            </a:endParaRPr>
          </a:p>
          <a:p>
            <a:pPr lvl="1" marL="466725" marR="4143375" indent="114300">
              <a:lnSpc>
                <a:spcPct val="107500"/>
              </a:lnSpc>
              <a:buFont typeface="Arial"/>
              <a:buChar char="•"/>
              <a:tabLst>
                <a:tab pos="810260" algn="l"/>
              </a:tabLst>
            </a:pPr>
            <a:r>
              <a:rPr dirty="0" sz="2400" spc="80">
                <a:latin typeface="WenQuanYi Micro Hei"/>
                <a:cs typeface="WenQuanYi Micro Hei"/>
              </a:rPr>
              <a:t>pthread_cond_wait() </a:t>
            </a:r>
            <a:r>
              <a:rPr dirty="0" sz="2400" spc="5">
                <a:latin typeface="WenQuanYi Micro Hei"/>
                <a:cs typeface="WenQuanYi Micro Hei"/>
              </a:rPr>
              <a:t>should </a:t>
            </a:r>
            <a:r>
              <a:rPr dirty="0" sz="2400" spc="30">
                <a:latin typeface="WenQuanYi Micro Hei"/>
                <a:cs typeface="WenQuanYi Micro Hei"/>
              </a:rPr>
              <a:t>be </a:t>
            </a:r>
            <a:r>
              <a:rPr dirty="0" sz="2400" spc="5">
                <a:latin typeface="WenQuanYi Micro Hei"/>
                <a:cs typeface="WenQuanYi Micro Hei"/>
              </a:rPr>
              <a:t>called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30">
                <a:latin typeface="WenQuanYi Micro Hei"/>
                <a:cs typeface="WenQuanYi Micro Hei"/>
              </a:rPr>
              <a:t>a loop  </a:t>
            </a:r>
            <a:r>
              <a:rPr dirty="0" sz="2400" spc="60">
                <a:latin typeface="WenQuanYi Micro Hei"/>
                <a:cs typeface="WenQuanYi Micro Hei"/>
              </a:rPr>
              <a:t>pthread_mutex_lock(lock);</a:t>
            </a:r>
            <a:endParaRPr sz="2400">
              <a:latin typeface="WenQuanYi Micro Hei"/>
              <a:cs typeface="WenQuanYi Micro Hei"/>
            </a:endParaRPr>
          </a:p>
          <a:p>
            <a:pPr marL="1038225" marR="6450965" indent="-571500">
              <a:lnSpc>
                <a:spcPts val="3120"/>
              </a:lnSpc>
              <a:spcBef>
                <a:spcPts val="120"/>
              </a:spcBef>
            </a:pPr>
            <a:r>
              <a:rPr dirty="0" sz="2400" spc="40">
                <a:latin typeface="WenQuanYi Micro Hei"/>
                <a:cs typeface="WenQuanYi Micro Hei"/>
              </a:rPr>
              <a:t>while </a:t>
            </a:r>
            <a:r>
              <a:rPr dirty="0" sz="2400" spc="120">
                <a:latin typeface="WenQuanYi Micro Hei"/>
                <a:cs typeface="WenQuanYi Micro Hei"/>
              </a:rPr>
              <a:t>(!cond) </a:t>
            </a:r>
            <a:r>
              <a:rPr dirty="0" sz="2400" spc="-125">
                <a:latin typeface="WenQuanYi Micro Hei"/>
                <a:cs typeface="WenQuanYi Micro Hei"/>
              </a:rPr>
              <a:t>{  </a:t>
            </a:r>
            <a:r>
              <a:rPr dirty="0" sz="2400" spc="75">
                <a:latin typeface="WenQuanYi Micro Hei"/>
                <a:cs typeface="WenQuanYi Micro Hei"/>
              </a:rPr>
              <a:t>pthread_cond_wait(cv,</a:t>
            </a:r>
            <a:r>
              <a:rPr dirty="0" sz="2400" spc="35">
                <a:latin typeface="WenQuanYi Micro Hei"/>
                <a:cs typeface="WenQuanYi Micro Hei"/>
              </a:rPr>
              <a:t> </a:t>
            </a:r>
            <a:r>
              <a:rPr dirty="0" sz="2400" spc="55">
                <a:latin typeface="WenQuanYi Micro Hei"/>
                <a:cs typeface="WenQuanYi Micro Hei"/>
              </a:rPr>
              <a:t>lock);</a:t>
            </a:r>
            <a:endParaRPr sz="2400">
              <a:latin typeface="WenQuanYi Micro Hei"/>
              <a:cs typeface="WenQuanYi Micro Hei"/>
            </a:endParaRPr>
          </a:p>
          <a:p>
            <a:pPr marL="466725">
              <a:lnSpc>
                <a:spcPct val="100000"/>
              </a:lnSpc>
              <a:spcBef>
                <a:spcPts val="75"/>
              </a:spcBef>
            </a:pPr>
            <a:r>
              <a:rPr dirty="0" sz="2400" spc="-125">
                <a:latin typeface="WenQuanYi Micro Hei"/>
                <a:cs typeface="WenQuanYi Micro Hei"/>
              </a:rPr>
              <a:t>}</a:t>
            </a:r>
            <a:endParaRPr sz="2400">
              <a:latin typeface="WenQuanYi Micro Hei"/>
              <a:cs typeface="WenQuanYi Micro Hei"/>
            </a:endParaRPr>
          </a:p>
          <a:p>
            <a:pPr marL="466725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WenQuanYi Micro Hei"/>
                <a:cs typeface="WenQuanYi Micro Hei"/>
              </a:rPr>
              <a:t>// </a:t>
            </a:r>
            <a:r>
              <a:rPr dirty="0" sz="2400" spc="30">
                <a:latin typeface="WenQuanYi Micro Hei"/>
                <a:cs typeface="WenQuanYi Micro Hei"/>
              </a:rPr>
              <a:t>Enter</a:t>
            </a:r>
            <a:r>
              <a:rPr dirty="0" sz="2400" spc="95">
                <a:latin typeface="WenQuanYi Micro Hei"/>
                <a:cs typeface="WenQuanYi Micro Hei"/>
              </a:rPr>
              <a:t> </a:t>
            </a:r>
            <a:r>
              <a:rPr dirty="0" sz="2400" spc="110">
                <a:latin typeface="WenQuanYi Micro Hei"/>
                <a:cs typeface="WenQuanYi Micro Hei"/>
              </a:rPr>
              <a:t>CS</a:t>
            </a:r>
            <a:endParaRPr sz="2400">
              <a:latin typeface="WenQuanYi Micro Hei"/>
              <a:cs typeface="WenQuanYi Micro He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466725" algn="l"/>
                <a:tab pos="11587480" algn="l"/>
              </a:tabLst>
            </a:pPr>
            <a:r>
              <a:rPr dirty="0" u="heavy" sz="2400">
                <a:uFill>
                  <a:solidFill>
                    <a:srgbClr val="5B9BD5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2400" spc="60">
                <a:uFill>
                  <a:solidFill>
                    <a:srgbClr val="5B9BD5"/>
                  </a:solidFill>
                </a:uFill>
                <a:latin typeface="WenQuanYi Micro Hei"/>
                <a:cs typeface="WenQuanYi Micro Hei"/>
              </a:rPr>
              <a:t>pthread_mutex_unlock(lock);	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101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5302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Some</a:t>
            </a:r>
            <a:r>
              <a:rPr dirty="0" sz="4800" spc="-55"/>
              <a:t> </a:t>
            </a:r>
            <a:r>
              <a:rPr dirty="0" sz="4800" spc="-5"/>
              <a:t>Considerations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8693785" cy="2524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35">
                <a:latin typeface="WenQuanYi Micro Hei"/>
                <a:cs typeface="WenQuanYi Micro Hei"/>
              </a:rPr>
              <a:t>What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20">
                <a:latin typeface="WenQuanYi Micro Hei"/>
                <a:cs typeface="WenQuanYi Micro Hei"/>
              </a:rPr>
              <a:t>if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">
                <a:latin typeface="WenQuanYi Micro Hei"/>
                <a:cs typeface="WenQuanYi Micro Hei"/>
              </a:rPr>
              <a:t>There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50">
                <a:latin typeface="WenQuanYi Micro Hei"/>
                <a:cs typeface="WenQuanYi Micro Hei"/>
              </a:rPr>
              <a:t>no </a:t>
            </a:r>
            <a:r>
              <a:rPr dirty="0" sz="2400" spc="30">
                <a:latin typeface="WenQuanYi Micro Hei"/>
                <a:cs typeface="WenQuanYi Micro Hei"/>
              </a:rPr>
              <a:t>mutex lock </a:t>
            </a:r>
            <a:r>
              <a:rPr dirty="0" sz="2400" spc="-5">
                <a:latin typeface="WenQuanYi Micro Hei"/>
                <a:cs typeface="WenQuanYi Micro Hei"/>
              </a:rPr>
              <a:t>variable in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condition</a:t>
            </a:r>
            <a:r>
              <a:rPr dirty="0" sz="2400" spc="385">
                <a:latin typeface="WenQuanYi Micro Hei"/>
                <a:cs typeface="WenQuanYi Micro Hei"/>
              </a:rPr>
              <a:t> </a:t>
            </a:r>
            <a:r>
              <a:rPr dirty="0" sz="2400" spc="25">
                <a:latin typeface="WenQuanYi Micro Hei"/>
                <a:cs typeface="WenQuanYi Micro Hei"/>
              </a:rPr>
              <a:t>variable?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">
                <a:latin typeface="WenQuanYi Micro Hei"/>
                <a:cs typeface="WenQuanYi Micro Hei"/>
              </a:rPr>
              <a:t>There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50">
                <a:latin typeface="WenQuanYi Micro Hei"/>
                <a:cs typeface="WenQuanYi Micro Hei"/>
              </a:rPr>
              <a:t>no </a:t>
            </a:r>
            <a:r>
              <a:rPr dirty="0" sz="2400" spc="30">
                <a:latin typeface="WenQuanYi Micro Hei"/>
                <a:cs typeface="WenQuanYi Micro Hei"/>
              </a:rPr>
              <a:t>loop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condition</a:t>
            </a:r>
            <a:r>
              <a:rPr dirty="0" sz="2400" spc="275">
                <a:latin typeface="WenQuanYi Micro Hei"/>
                <a:cs typeface="WenQuanYi Micro Hei"/>
              </a:rPr>
              <a:t> </a:t>
            </a:r>
            <a:r>
              <a:rPr dirty="0" sz="2400" spc="25">
                <a:latin typeface="WenQuanYi Micro Hei"/>
                <a:cs typeface="WenQuanYi Micro Hei"/>
              </a:rPr>
              <a:t>variable?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">
                <a:latin typeface="WenQuanYi Micro Hei"/>
                <a:cs typeface="WenQuanYi Micro Hei"/>
              </a:rPr>
              <a:t>There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50">
                <a:latin typeface="WenQuanYi Micro Hei"/>
                <a:cs typeface="WenQuanYi Micro Hei"/>
              </a:rPr>
              <a:t>no </a:t>
            </a:r>
            <a:r>
              <a:rPr dirty="0" sz="2400" spc="30">
                <a:latin typeface="WenQuanYi Micro Hei"/>
                <a:cs typeface="WenQuanYi Micro Hei"/>
              </a:rPr>
              <a:t>mutex</a:t>
            </a:r>
            <a:r>
              <a:rPr dirty="0" sz="2400" spc="190">
                <a:latin typeface="WenQuanYi Micro Hei"/>
                <a:cs typeface="WenQuanYi Micro Hei"/>
              </a:rPr>
              <a:t> </a:t>
            </a:r>
            <a:r>
              <a:rPr dirty="0" sz="2400" spc="65">
                <a:latin typeface="WenQuanYi Micro Hei"/>
                <a:cs typeface="WenQuanYi Micro Hei"/>
              </a:rPr>
              <a:t>unlock?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75">
                <a:latin typeface="WenQuanYi Micro Hei"/>
                <a:cs typeface="WenQuanYi Micro Hei"/>
              </a:rPr>
              <a:t>Who </a:t>
            </a:r>
            <a:r>
              <a:rPr dirty="0" sz="2800" spc="40">
                <a:latin typeface="WenQuanYi Micro Hei"/>
                <a:cs typeface="WenQuanYi Micro Hei"/>
              </a:rPr>
              <a:t>can </a:t>
            </a:r>
            <a:r>
              <a:rPr dirty="0" sz="2800" spc="95">
                <a:latin typeface="WenQuanYi Micro Hei"/>
                <a:cs typeface="WenQuanYi Micro Hei"/>
              </a:rPr>
              <a:t>wake </a:t>
            </a:r>
            <a:r>
              <a:rPr dirty="0" sz="2800" spc="50">
                <a:latin typeface="WenQuanYi Micro Hei"/>
                <a:cs typeface="WenQuanYi Micro Hei"/>
              </a:rPr>
              <a:t>up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25">
                <a:latin typeface="WenQuanYi Micro Hei"/>
                <a:cs typeface="WenQuanYi Micro Hei"/>
              </a:rPr>
              <a:t>sleeping</a:t>
            </a:r>
            <a:r>
              <a:rPr dirty="0" sz="2800" spc="-50">
                <a:latin typeface="WenQuanYi Micro Hei"/>
                <a:cs typeface="WenQuanYi Micro Hei"/>
              </a:rPr>
              <a:t> </a:t>
            </a:r>
            <a:r>
              <a:rPr dirty="0" sz="2800" spc="60">
                <a:latin typeface="WenQuanYi Micro Hei"/>
                <a:cs typeface="WenQuanYi Micro Hei"/>
              </a:rPr>
              <a:t>thread?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WenQuanYi Micro Hei"/>
                <a:cs typeface="WenQuanYi Micro Hei"/>
              </a:rPr>
              <a:t>When </a:t>
            </a:r>
            <a:r>
              <a:rPr dirty="0" sz="2400" spc="40">
                <a:latin typeface="WenQuanYi Micro Hei"/>
                <a:cs typeface="WenQuanYi Micro Hei"/>
              </a:rPr>
              <a:t>and</a:t>
            </a:r>
            <a:r>
              <a:rPr dirty="0" sz="2400" spc="-25">
                <a:latin typeface="WenQuanYi Micro Hei"/>
                <a:cs typeface="WenQuanYi Micro Hei"/>
              </a:rPr>
              <a:t> </a:t>
            </a:r>
            <a:r>
              <a:rPr dirty="0" sz="2400" spc="155">
                <a:latin typeface="WenQuanYi Micro Hei"/>
                <a:cs typeface="WenQuanYi Micro Hei"/>
              </a:rPr>
              <a:t>how?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22362"/>
            <a:ext cx="12192000" cy="2387600"/>
          </a:xfrm>
          <a:custGeom>
            <a:avLst/>
            <a:gdLst/>
            <a:ahLst/>
            <a:cxnLst/>
            <a:rect l="l" t="t" r="r" b="b"/>
            <a:pathLst>
              <a:path w="12192000" h="2387600">
                <a:moveTo>
                  <a:pt x="12192000" y="0"/>
                </a:moveTo>
                <a:lnTo>
                  <a:pt x="0" y="0"/>
                </a:lnTo>
                <a:lnTo>
                  <a:pt x="0" y="2387600"/>
                </a:lnTo>
                <a:lnTo>
                  <a:pt x="12192000" y="2387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6647" y="1090676"/>
            <a:ext cx="7518400" cy="2320925"/>
          </a:xfrm>
          <a:prstGeom prst="rect"/>
        </p:spPr>
        <p:txBody>
          <a:bodyPr wrap="square" lIns="0" tIns="99695" rIns="0" bIns="0" rtlCol="0" vert="horz">
            <a:spAutoFit/>
          </a:bodyPr>
          <a:lstStyle/>
          <a:p>
            <a:pPr marL="749300" marR="5080" indent="-737235">
              <a:lnSpc>
                <a:spcPct val="89400"/>
              </a:lnSpc>
              <a:spcBef>
                <a:spcPts val="785"/>
              </a:spcBef>
            </a:pPr>
            <a:r>
              <a:rPr dirty="0" spc="-5"/>
              <a:t>Some practical </a:t>
            </a:r>
            <a:r>
              <a:rPr dirty="0" spc="-15"/>
              <a:t>problems:  </a:t>
            </a:r>
            <a:r>
              <a:rPr dirty="0" spc="-20"/>
              <a:t>producer-consumer  </a:t>
            </a:r>
            <a:r>
              <a:rPr dirty="0" spc="-5"/>
              <a:t>with bounded</a:t>
            </a:r>
            <a:r>
              <a:rPr dirty="0" spc="-25"/>
              <a:t> </a:t>
            </a:r>
            <a:r>
              <a:rPr dirty="0" spc="-5"/>
              <a:t>buffer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6220" y="3141979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102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103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4189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Simple </a:t>
            </a:r>
            <a:r>
              <a:rPr dirty="0" sz="4800" spc="-20"/>
              <a:t>producer-consumer</a:t>
            </a:r>
            <a:r>
              <a:rPr dirty="0" sz="4800" spc="-150"/>
              <a:t> </a:t>
            </a:r>
            <a:r>
              <a:rPr dirty="0" sz="4800" spc="-15"/>
              <a:t>problem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9229725" cy="5179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WenQuanYi Micro Hei"/>
                <a:cs typeface="WenQuanYi Micro Hei"/>
              </a:rPr>
              <a:t>Producer </a:t>
            </a:r>
            <a:r>
              <a:rPr dirty="0" sz="2800" spc="245">
                <a:latin typeface="WenQuanYi Micro Hei"/>
                <a:cs typeface="WenQuanYi Micro Hei"/>
              </a:rPr>
              <a:t>­ </a:t>
            </a:r>
            <a:r>
              <a:rPr dirty="0" sz="2800" spc="10">
                <a:latin typeface="WenQuanYi Micro Hei"/>
                <a:cs typeface="WenQuanYi Micro Hei"/>
              </a:rPr>
              <a:t>consumer</a:t>
            </a:r>
            <a:r>
              <a:rPr dirty="0" sz="2800" spc="-85">
                <a:latin typeface="WenQuanYi Micro Hei"/>
                <a:cs typeface="WenQuanYi Micro Hei"/>
              </a:rPr>
              <a:t> </a:t>
            </a:r>
            <a:r>
              <a:rPr dirty="0" sz="2800" spc="5">
                <a:latin typeface="WenQuanYi Micro Hei"/>
                <a:cs typeface="WenQuanYi Micro Hei"/>
              </a:rPr>
              <a:t>threads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5">
                <a:latin typeface="WenQuanYi Micro Hei"/>
                <a:cs typeface="WenQuanYi Micro Hei"/>
              </a:rPr>
              <a:t>Shared </a:t>
            </a:r>
            <a:r>
              <a:rPr dirty="0" sz="2400" spc="25">
                <a:latin typeface="WenQuanYi Micro Hei"/>
                <a:cs typeface="WenQuanYi Micro Hei"/>
              </a:rPr>
              <a:t>buffer </a:t>
            </a:r>
            <a:r>
              <a:rPr dirty="0" sz="2400" spc="70">
                <a:latin typeface="WenQuanYi Micro Hei"/>
                <a:cs typeface="WenQuanYi Micro Hei"/>
              </a:rPr>
              <a:t>with</a:t>
            </a:r>
            <a:r>
              <a:rPr dirty="0" sz="2400" spc="100">
                <a:latin typeface="WenQuanYi Micro Hei"/>
                <a:cs typeface="WenQuanYi Micro Hei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lock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">
                <a:latin typeface="WenQuanYi Micro Hei"/>
                <a:cs typeface="WenQuanYi Micro Hei"/>
              </a:rPr>
              <a:t>Producer</a:t>
            </a:r>
            <a:r>
              <a:rPr dirty="0" sz="2400" spc="50">
                <a:latin typeface="WenQuanYi Micro Hei"/>
                <a:cs typeface="WenQuanYi Micro Hei"/>
              </a:rPr>
              <a:t> </a:t>
            </a:r>
            <a:r>
              <a:rPr dirty="0" sz="2400" spc="20">
                <a:latin typeface="WenQuanYi Micro Hei"/>
                <a:cs typeface="WenQuanYi Micro Hei"/>
              </a:rPr>
              <a:t>thread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35">
                <a:latin typeface="WenQuanYi Micro Hei"/>
                <a:cs typeface="WenQuanYi Micro Hei"/>
              </a:rPr>
              <a:t>Read </a:t>
            </a:r>
            <a:r>
              <a:rPr dirty="0" sz="2000">
                <a:latin typeface="WenQuanYi Micro Hei"/>
                <a:cs typeface="WenQuanYi Micro Hei"/>
              </a:rPr>
              <a:t>in </a:t>
            </a:r>
            <a:r>
              <a:rPr dirty="0" sz="2000" spc="30">
                <a:latin typeface="WenQuanYi Micro Hei"/>
                <a:cs typeface="WenQuanYi Micro Hei"/>
              </a:rPr>
              <a:t>data </a:t>
            </a:r>
            <a:r>
              <a:rPr dirty="0" sz="2000" spc="15">
                <a:latin typeface="WenQuanYi Micro Hei"/>
                <a:cs typeface="WenQuanYi Micro Hei"/>
              </a:rPr>
              <a:t>from </a:t>
            </a:r>
            <a:r>
              <a:rPr dirty="0" sz="2000" spc="20">
                <a:latin typeface="WenQuanYi Micro Hei"/>
                <a:cs typeface="WenQuanYi Micro Hei"/>
              </a:rPr>
              <a:t>input </a:t>
            </a:r>
            <a:r>
              <a:rPr dirty="0" sz="2000" spc="50">
                <a:latin typeface="WenQuanYi Micro Hei"/>
                <a:cs typeface="WenQuanYi Micro Hei"/>
              </a:rPr>
              <a:t>to </a:t>
            </a:r>
            <a:r>
              <a:rPr dirty="0" sz="2000" spc="5">
                <a:latin typeface="WenQuanYi Micro Hei"/>
                <a:cs typeface="WenQuanYi Micro Hei"/>
              </a:rPr>
              <a:t>local</a:t>
            </a:r>
            <a:r>
              <a:rPr dirty="0" sz="2000" spc="130">
                <a:latin typeface="WenQuanYi Micro Hei"/>
                <a:cs typeface="WenQuanYi Micro Hei"/>
              </a:rPr>
              <a:t> </a:t>
            </a:r>
            <a:r>
              <a:rPr dirty="0" sz="2000" spc="20">
                <a:latin typeface="WenQuanYi Micro Hei"/>
                <a:cs typeface="WenQuanYi Micro Hei"/>
              </a:rPr>
              <a:t>buffer</a:t>
            </a:r>
            <a:endParaRPr sz="20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FF0000"/>
                </a:solidFill>
                <a:latin typeface="WenQuanYi Micro Hei"/>
                <a:cs typeface="WenQuanYi Micro Hei"/>
              </a:rPr>
              <a:t>Put </a:t>
            </a:r>
            <a:r>
              <a:rPr dirty="0" sz="2000" spc="30">
                <a:solidFill>
                  <a:srgbClr val="FF0000"/>
                </a:solidFill>
                <a:latin typeface="WenQuanYi Micro Hei"/>
                <a:cs typeface="WenQuanYi Micro Hei"/>
              </a:rPr>
              <a:t>the </a:t>
            </a:r>
            <a:r>
              <a:rPr dirty="0" sz="2000" spc="35">
                <a:solidFill>
                  <a:srgbClr val="FF0000"/>
                </a:solidFill>
                <a:latin typeface="WenQuanYi Micro Hei"/>
                <a:cs typeface="WenQuanYi Micro Hei"/>
              </a:rPr>
              <a:t>data </a:t>
            </a:r>
            <a:r>
              <a:rPr dirty="0" sz="2000" spc="45">
                <a:solidFill>
                  <a:srgbClr val="FF0000"/>
                </a:solidFill>
                <a:latin typeface="WenQuanYi Micro Hei"/>
                <a:cs typeface="WenQuanYi Micro Hei"/>
              </a:rPr>
              <a:t>on </a:t>
            </a:r>
            <a:r>
              <a:rPr dirty="0" sz="2000" spc="50">
                <a:solidFill>
                  <a:srgbClr val="FF0000"/>
                </a:solidFill>
                <a:latin typeface="WenQuanYi Micro Hei"/>
                <a:cs typeface="WenQuanYi Micro Hei"/>
              </a:rPr>
              <a:t>to </a:t>
            </a:r>
            <a:r>
              <a:rPr dirty="0" sz="2000" spc="30">
                <a:solidFill>
                  <a:srgbClr val="FF0000"/>
                </a:solidFill>
                <a:latin typeface="WenQuanYi Micro Hei"/>
                <a:cs typeface="WenQuanYi Micro Hei"/>
              </a:rPr>
              <a:t>the </a:t>
            </a:r>
            <a:r>
              <a:rPr dirty="0" sz="2000" spc="-5">
                <a:solidFill>
                  <a:srgbClr val="FF0000"/>
                </a:solidFill>
                <a:latin typeface="WenQuanYi Micro Hei"/>
                <a:cs typeface="WenQuanYi Micro Hei"/>
              </a:rPr>
              <a:t>shared</a:t>
            </a:r>
            <a:r>
              <a:rPr dirty="0" sz="2000" spc="90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dirty="0" sz="2000" spc="25">
                <a:solidFill>
                  <a:srgbClr val="FF0000"/>
                </a:solidFill>
                <a:latin typeface="WenQuanYi Micro Hei"/>
                <a:cs typeface="WenQuanYi Micro Hei"/>
              </a:rPr>
              <a:t>buffer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0">
                <a:latin typeface="WenQuanYi Micro Hei"/>
                <a:cs typeface="WenQuanYi Micro Hei"/>
              </a:rPr>
              <a:t>Consumer</a:t>
            </a:r>
            <a:r>
              <a:rPr dirty="0" sz="2400" spc="50">
                <a:latin typeface="WenQuanYi Micro Hei"/>
                <a:cs typeface="WenQuanYi Micro Hei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thread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90">
                <a:solidFill>
                  <a:srgbClr val="FF0000"/>
                </a:solidFill>
                <a:latin typeface="WenQuanYi Micro Hei"/>
                <a:cs typeface="WenQuanYi Micro Hei"/>
              </a:rPr>
              <a:t>Get </a:t>
            </a:r>
            <a:r>
              <a:rPr dirty="0" sz="2000" spc="30">
                <a:solidFill>
                  <a:srgbClr val="FF0000"/>
                </a:solidFill>
                <a:latin typeface="WenQuanYi Micro Hei"/>
                <a:cs typeface="WenQuanYi Micro Hei"/>
              </a:rPr>
              <a:t>data </a:t>
            </a:r>
            <a:r>
              <a:rPr dirty="0" sz="2000" spc="15">
                <a:solidFill>
                  <a:srgbClr val="FF0000"/>
                </a:solidFill>
                <a:latin typeface="WenQuanYi Micro Hei"/>
                <a:cs typeface="WenQuanYi Micro Hei"/>
              </a:rPr>
              <a:t>from </a:t>
            </a:r>
            <a:r>
              <a:rPr dirty="0" sz="2000" spc="30">
                <a:solidFill>
                  <a:srgbClr val="FF0000"/>
                </a:solidFill>
                <a:latin typeface="WenQuanYi Micro Hei"/>
                <a:cs typeface="WenQuanYi Micro Hei"/>
              </a:rPr>
              <a:t>the </a:t>
            </a:r>
            <a:r>
              <a:rPr dirty="0" sz="2000" spc="-5">
                <a:solidFill>
                  <a:srgbClr val="FF0000"/>
                </a:solidFill>
                <a:latin typeface="WenQuanYi Micro Hei"/>
                <a:cs typeface="WenQuanYi Micro Hei"/>
              </a:rPr>
              <a:t>shared </a:t>
            </a:r>
            <a:r>
              <a:rPr dirty="0" sz="2000" spc="20">
                <a:solidFill>
                  <a:srgbClr val="FF0000"/>
                </a:solidFill>
                <a:latin typeface="WenQuanYi Micro Hei"/>
                <a:cs typeface="WenQuanYi Micro Hei"/>
              </a:rPr>
              <a:t>buffer </a:t>
            </a:r>
            <a:r>
              <a:rPr dirty="0" sz="2000" spc="50">
                <a:solidFill>
                  <a:srgbClr val="FF0000"/>
                </a:solidFill>
                <a:latin typeface="WenQuanYi Micro Hei"/>
                <a:cs typeface="WenQuanYi Micro Hei"/>
              </a:rPr>
              <a:t>to </a:t>
            </a:r>
            <a:r>
              <a:rPr dirty="0" sz="2000" spc="5">
                <a:solidFill>
                  <a:srgbClr val="FF0000"/>
                </a:solidFill>
                <a:latin typeface="WenQuanYi Micro Hei"/>
                <a:cs typeface="WenQuanYi Micro Hei"/>
              </a:rPr>
              <a:t>local</a:t>
            </a:r>
            <a:r>
              <a:rPr dirty="0" sz="2000" spc="90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dirty="0" sz="2000" spc="20">
                <a:solidFill>
                  <a:srgbClr val="FF0000"/>
                </a:solidFill>
                <a:latin typeface="WenQuanYi Micro Hei"/>
                <a:cs typeface="WenQuanYi Micro Hei"/>
              </a:rPr>
              <a:t>buffer</a:t>
            </a:r>
            <a:endParaRPr sz="2000">
              <a:latin typeface="WenQuanYi Micro Hei"/>
              <a:cs typeface="WenQuanYi Micro Hei"/>
            </a:endParaRPr>
          </a:p>
          <a:p>
            <a:pPr lvl="2" marL="1226820" indent="-30035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226820" algn="l"/>
                <a:tab pos="1227455" algn="l"/>
              </a:tabLst>
            </a:pPr>
            <a:r>
              <a:rPr dirty="0" sz="2000" spc="35">
                <a:latin typeface="WenQuanYi Micro Hei"/>
                <a:cs typeface="WenQuanYi Micro Hei"/>
              </a:rPr>
              <a:t>Write </a:t>
            </a:r>
            <a:r>
              <a:rPr dirty="0" sz="2000" spc="30">
                <a:latin typeface="WenQuanYi Micro Hei"/>
                <a:cs typeface="WenQuanYi Micro Hei"/>
              </a:rPr>
              <a:t>the data </a:t>
            </a:r>
            <a:r>
              <a:rPr dirty="0" sz="2000" spc="50">
                <a:latin typeface="WenQuanYi Micro Hei"/>
                <a:cs typeface="WenQuanYi Micro Hei"/>
              </a:rPr>
              <a:t>to</a:t>
            </a:r>
            <a:r>
              <a:rPr dirty="0" sz="2000" spc="55">
                <a:latin typeface="WenQuanYi Micro Hei"/>
                <a:cs typeface="WenQuanYi Micro Hei"/>
              </a:rPr>
              <a:t> </a:t>
            </a:r>
            <a:r>
              <a:rPr dirty="0" sz="2000" spc="40">
                <a:latin typeface="WenQuanYi Micro Hei"/>
                <a:cs typeface="WenQuanYi Micro Hei"/>
              </a:rPr>
              <a:t>output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5">
                <a:latin typeface="WenQuanYi Micro Hei"/>
                <a:cs typeface="WenQuanYi Micro Hei"/>
              </a:rPr>
              <a:t>Mutex with </a:t>
            </a:r>
            <a:r>
              <a:rPr dirty="0" sz="2800" spc="-5">
                <a:latin typeface="WenQuanYi Micro Hei"/>
                <a:cs typeface="WenQuanYi Micro Hei"/>
              </a:rPr>
              <a:t>shared</a:t>
            </a:r>
            <a:r>
              <a:rPr dirty="0" sz="2800">
                <a:latin typeface="WenQuanYi Micro Hei"/>
                <a:cs typeface="WenQuanYi Micro Hei"/>
              </a:rPr>
              <a:t> </a:t>
            </a:r>
            <a:r>
              <a:rPr dirty="0" sz="2800" spc="30">
                <a:latin typeface="WenQuanYi Micro Hei"/>
                <a:cs typeface="WenQuanYi Micro Hei"/>
              </a:rPr>
              <a:t>buffer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0">
                <a:latin typeface="WenQuanYi Micro Hei"/>
                <a:cs typeface="WenQuanYi Micro Hei"/>
              </a:rPr>
              <a:t>Allows </a:t>
            </a:r>
            <a:r>
              <a:rPr dirty="0" sz="2400" spc="25">
                <a:latin typeface="WenQuanYi Micro Hei"/>
                <a:cs typeface="WenQuanYi Micro Hei"/>
              </a:rPr>
              <a:t>mutual </a:t>
            </a:r>
            <a:r>
              <a:rPr dirty="0" sz="2400">
                <a:latin typeface="WenQuanYi Micro Hei"/>
                <a:cs typeface="WenQuanYi Micro Hei"/>
              </a:rPr>
              <a:t>exclusive </a:t>
            </a:r>
            <a:r>
              <a:rPr dirty="0" sz="2400" spc="5">
                <a:latin typeface="WenQuanYi Micro Hei"/>
                <a:cs typeface="WenQuanYi Micro Hei"/>
              </a:rPr>
              <a:t>access </a:t>
            </a:r>
            <a:r>
              <a:rPr dirty="0" sz="2400" spc="20">
                <a:latin typeface="WenQuanYi Micro Hei"/>
                <a:cs typeface="WenQuanYi Micro Hei"/>
              </a:rPr>
              <a:t>from </a:t>
            </a:r>
            <a:r>
              <a:rPr dirty="0" sz="2400" spc="10">
                <a:latin typeface="WenQuanYi Micro Hei"/>
                <a:cs typeface="WenQuanYi Micro Hei"/>
              </a:rPr>
              <a:t>producer </a:t>
            </a:r>
            <a:r>
              <a:rPr dirty="0" sz="2400" spc="-15">
                <a:latin typeface="WenQuanYi Micro Hei"/>
                <a:cs typeface="WenQuanYi Micro Hei"/>
              </a:rPr>
              <a:t>or</a:t>
            </a:r>
            <a:r>
              <a:rPr dirty="0" sz="2400" spc="170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consumer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35">
                <a:latin typeface="WenQuanYi Micro Hei"/>
                <a:cs typeface="WenQuanYi Micro Hei"/>
              </a:rPr>
              <a:t>What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120">
                <a:latin typeface="WenQuanYi Micro Hei"/>
                <a:cs typeface="WenQuanYi Micro Hei"/>
              </a:rPr>
              <a:t>if?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The </a:t>
            </a:r>
            <a:r>
              <a:rPr dirty="0" sz="2400" spc="-5">
                <a:latin typeface="WenQuanYi Micro Hei"/>
                <a:cs typeface="WenQuanYi Micro Hei"/>
              </a:rPr>
              <a:t>shared </a:t>
            </a:r>
            <a:r>
              <a:rPr dirty="0" sz="2400" spc="25">
                <a:latin typeface="WenQuanYi Micro Hei"/>
                <a:cs typeface="WenQuanYi Micro Hei"/>
              </a:rPr>
              <a:t>buffer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30">
                <a:latin typeface="WenQuanYi Micro Hei"/>
                <a:cs typeface="WenQuanYi Micro Hei"/>
              </a:rPr>
              <a:t>full, </a:t>
            </a:r>
            <a:r>
              <a:rPr dirty="0" sz="2400" spc="35">
                <a:latin typeface="WenQuanYi Micro Hei"/>
                <a:cs typeface="WenQuanYi Micro Hei"/>
              </a:rPr>
              <a:t>and the </a:t>
            </a:r>
            <a:r>
              <a:rPr dirty="0" sz="2400" spc="10">
                <a:latin typeface="WenQuanYi Micro Hei"/>
                <a:cs typeface="WenQuanYi Micro Hei"/>
              </a:rPr>
              <a:t>producer </a:t>
            </a:r>
            <a:r>
              <a:rPr dirty="0" sz="2400" spc="55">
                <a:latin typeface="WenQuanYi Micro Hei"/>
                <a:cs typeface="WenQuanYi Micro Hei"/>
              </a:rPr>
              <a:t>gets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345">
                <a:latin typeface="WenQuanYi Micro Hei"/>
                <a:cs typeface="WenQuanYi Micro Hei"/>
              </a:rPr>
              <a:t> </a:t>
            </a:r>
            <a:r>
              <a:rPr dirty="0" sz="2400" spc="80">
                <a:latin typeface="WenQuanYi Micro Hei"/>
                <a:cs typeface="WenQuanYi Micro Hei"/>
              </a:rPr>
              <a:t>lock?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The </a:t>
            </a:r>
            <a:r>
              <a:rPr dirty="0" sz="2400" spc="-5">
                <a:latin typeface="WenQuanYi Micro Hei"/>
                <a:cs typeface="WenQuanYi Micro Hei"/>
              </a:rPr>
              <a:t>shared </a:t>
            </a:r>
            <a:r>
              <a:rPr dirty="0" sz="2400" spc="25">
                <a:latin typeface="WenQuanYi Micro Hei"/>
                <a:cs typeface="WenQuanYi Micro Hei"/>
              </a:rPr>
              <a:t>buffer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35">
                <a:latin typeface="WenQuanYi Micro Hei"/>
                <a:cs typeface="WenQuanYi Micro Hei"/>
              </a:rPr>
              <a:t>empty, and the </a:t>
            </a:r>
            <a:r>
              <a:rPr dirty="0" sz="2400" spc="5">
                <a:latin typeface="WenQuanYi Micro Hei"/>
                <a:cs typeface="WenQuanYi Micro Hei"/>
              </a:rPr>
              <a:t>consumer </a:t>
            </a:r>
            <a:r>
              <a:rPr dirty="0" sz="2400" spc="55">
                <a:latin typeface="WenQuanYi Micro Hei"/>
                <a:cs typeface="WenQuanYi Micro Hei"/>
              </a:rPr>
              <a:t>gets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375">
                <a:latin typeface="WenQuanYi Micro Hei"/>
                <a:cs typeface="WenQuanYi Micro Hei"/>
              </a:rPr>
              <a:t> </a:t>
            </a:r>
            <a:r>
              <a:rPr dirty="0" sz="2400" spc="80">
                <a:latin typeface="WenQuanYi Micro Hei"/>
                <a:cs typeface="WenQuanYi Micro Hei"/>
              </a:rPr>
              <a:t>lock?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104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7515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/>
              <a:t>Producer-consumer </a:t>
            </a:r>
            <a:r>
              <a:rPr dirty="0" sz="4800" spc="-5"/>
              <a:t>with</a:t>
            </a:r>
            <a:r>
              <a:rPr dirty="0" sz="4800" spc="-120"/>
              <a:t> </a:t>
            </a:r>
            <a:r>
              <a:rPr dirty="0" sz="4800"/>
              <a:t>condvar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50177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WenQuanYi Micro Hei"/>
                <a:cs typeface="WenQuanYi Micro Hei"/>
              </a:rPr>
              <a:t>Producer </a:t>
            </a:r>
            <a:r>
              <a:rPr dirty="0" sz="2800" spc="245">
                <a:latin typeface="WenQuanYi Micro Hei"/>
                <a:cs typeface="WenQuanYi Micro Hei"/>
              </a:rPr>
              <a:t>­ </a:t>
            </a:r>
            <a:r>
              <a:rPr dirty="0" sz="2800" spc="10">
                <a:latin typeface="WenQuanYi Micro Hei"/>
                <a:cs typeface="WenQuanYi Micro Hei"/>
              </a:rPr>
              <a:t>consumer</a:t>
            </a:r>
            <a:r>
              <a:rPr dirty="0" sz="2800" spc="-130">
                <a:latin typeface="WenQuanYi Micro Hei"/>
                <a:cs typeface="WenQuanYi Micro Hei"/>
              </a:rPr>
              <a:t> </a:t>
            </a:r>
            <a:r>
              <a:rPr dirty="0" sz="2800" spc="5">
                <a:latin typeface="WenQuanYi Micro Hei"/>
                <a:cs typeface="WenQuanYi Micro Hei"/>
              </a:rPr>
              <a:t>threads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pc="15"/>
              <a:t>Shared </a:t>
            </a:r>
            <a:r>
              <a:rPr dirty="0" spc="25"/>
              <a:t>buffer </a:t>
            </a:r>
            <a:r>
              <a:rPr dirty="0" spc="70"/>
              <a:t>with </a:t>
            </a:r>
            <a:r>
              <a:rPr dirty="0" spc="45"/>
              <a:t>lock, </a:t>
            </a:r>
            <a:r>
              <a:rPr dirty="0" spc="25"/>
              <a:t>condition</a:t>
            </a:r>
            <a:r>
              <a:rPr dirty="0" spc="120"/>
              <a:t> </a:t>
            </a:r>
            <a:r>
              <a:rPr dirty="0" spc="-5"/>
              <a:t>variable</a:t>
            </a: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pc="5"/>
              <a:t>Producer</a:t>
            </a:r>
            <a:r>
              <a:rPr dirty="0" spc="50"/>
              <a:t> </a:t>
            </a:r>
            <a:r>
              <a:rPr dirty="0" spc="20"/>
              <a:t>thread</a:t>
            </a:r>
          </a:p>
          <a:p>
            <a:pPr lvl="1" marL="6985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35">
                <a:latin typeface="WenQuanYi Micro Hei"/>
                <a:cs typeface="WenQuanYi Micro Hei"/>
              </a:rPr>
              <a:t>Read </a:t>
            </a:r>
            <a:r>
              <a:rPr dirty="0" sz="2000">
                <a:latin typeface="WenQuanYi Micro Hei"/>
                <a:cs typeface="WenQuanYi Micro Hei"/>
              </a:rPr>
              <a:t>in </a:t>
            </a:r>
            <a:r>
              <a:rPr dirty="0" sz="2000" spc="30">
                <a:latin typeface="WenQuanYi Micro Hei"/>
                <a:cs typeface="WenQuanYi Micro Hei"/>
              </a:rPr>
              <a:t>data </a:t>
            </a:r>
            <a:r>
              <a:rPr dirty="0" sz="2000" spc="15">
                <a:latin typeface="WenQuanYi Micro Hei"/>
                <a:cs typeface="WenQuanYi Micro Hei"/>
              </a:rPr>
              <a:t>from </a:t>
            </a:r>
            <a:r>
              <a:rPr dirty="0" sz="2000" spc="20">
                <a:latin typeface="WenQuanYi Micro Hei"/>
                <a:cs typeface="WenQuanYi Micro Hei"/>
              </a:rPr>
              <a:t>input </a:t>
            </a:r>
            <a:r>
              <a:rPr dirty="0" sz="2000" spc="50">
                <a:latin typeface="WenQuanYi Micro Hei"/>
                <a:cs typeface="WenQuanYi Micro Hei"/>
              </a:rPr>
              <a:t>to </a:t>
            </a:r>
            <a:r>
              <a:rPr dirty="0" sz="2000" spc="5">
                <a:latin typeface="WenQuanYi Micro Hei"/>
                <a:cs typeface="WenQuanYi Micro Hei"/>
              </a:rPr>
              <a:t>local</a:t>
            </a:r>
            <a:r>
              <a:rPr dirty="0" sz="2000" spc="125">
                <a:latin typeface="WenQuanYi Micro Hei"/>
                <a:cs typeface="WenQuanYi Micro Hei"/>
              </a:rPr>
              <a:t> </a:t>
            </a:r>
            <a:r>
              <a:rPr dirty="0" sz="2000" spc="20">
                <a:latin typeface="WenQuanYi Micro Hei"/>
                <a:cs typeface="WenQuanYi Micro Hei"/>
              </a:rPr>
              <a:t>buffer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solidFill>
                  <a:srgbClr val="FF0000"/>
                </a:solidFill>
                <a:latin typeface="WenQuanYi Micro Hei"/>
                <a:cs typeface="WenQuanYi Micro Hei"/>
              </a:rPr>
              <a:t>Put </a:t>
            </a:r>
            <a:r>
              <a:rPr dirty="0" sz="2000" spc="30">
                <a:solidFill>
                  <a:srgbClr val="FF0000"/>
                </a:solidFill>
                <a:latin typeface="WenQuanYi Micro Hei"/>
                <a:cs typeface="WenQuanYi Micro Hei"/>
              </a:rPr>
              <a:t>the </a:t>
            </a:r>
            <a:r>
              <a:rPr dirty="0" sz="2000" spc="35">
                <a:solidFill>
                  <a:srgbClr val="FF0000"/>
                </a:solidFill>
                <a:latin typeface="WenQuanYi Micro Hei"/>
                <a:cs typeface="WenQuanYi Micro Hei"/>
              </a:rPr>
              <a:t>data </a:t>
            </a:r>
            <a:r>
              <a:rPr dirty="0" sz="2000" spc="45">
                <a:solidFill>
                  <a:srgbClr val="FF0000"/>
                </a:solidFill>
                <a:latin typeface="WenQuanYi Micro Hei"/>
                <a:cs typeface="WenQuanYi Micro Hei"/>
              </a:rPr>
              <a:t>on </a:t>
            </a:r>
            <a:r>
              <a:rPr dirty="0" sz="2000" spc="50">
                <a:solidFill>
                  <a:srgbClr val="FF0000"/>
                </a:solidFill>
                <a:latin typeface="WenQuanYi Micro Hei"/>
                <a:cs typeface="WenQuanYi Micro Hei"/>
              </a:rPr>
              <a:t>to </a:t>
            </a:r>
            <a:r>
              <a:rPr dirty="0" sz="2000" spc="30">
                <a:solidFill>
                  <a:srgbClr val="FF0000"/>
                </a:solidFill>
                <a:latin typeface="WenQuanYi Micro Hei"/>
                <a:cs typeface="WenQuanYi Micro Hei"/>
              </a:rPr>
              <a:t>the </a:t>
            </a:r>
            <a:r>
              <a:rPr dirty="0" sz="2000" spc="-5">
                <a:solidFill>
                  <a:srgbClr val="FF0000"/>
                </a:solidFill>
                <a:latin typeface="WenQuanYi Micro Hei"/>
                <a:cs typeface="WenQuanYi Micro Hei"/>
              </a:rPr>
              <a:t>shared</a:t>
            </a:r>
            <a:r>
              <a:rPr dirty="0" sz="2000" spc="80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dirty="0" sz="2000" spc="25">
                <a:solidFill>
                  <a:srgbClr val="FF0000"/>
                </a:solidFill>
                <a:latin typeface="WenQuanYi Micro Hei"/>
                <a:cs typeface="WenQuanYi Micro Hei"/>
              </a:rPr>
              <a:t>buffer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pc="20"/>
              <a:t>Consumer</a:t>
            </a:r>
            <a:r>
              <a:rPr dirty="0" spc="50"/>
              <a:t> </a:t>
            </a:r>
            <a:r>
              <a:rPr dirty="0" spc="15"/>
              <a:t>thread</a:t>
            </a:r>
          </a:p>
          <a:p>
            <a:pPr lvl="1" marL="6985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90">
                <a:solidFill>
                  <a:srgbClr val="FF0000"/>
                </a:solidFill>
                <a:latin typeface="WenQuanYi Micro Hei"/>
                <a:cs typeface="WenQuanYi Micro Hei"/>
              </a:rPr>
              <a:t>Get </a:t>
            </a:r>
            <a:r>
              <a:rPr dirty="0" sz="2000" spc="30">
                <a:solidFill>
                  <a:srgbClr val="FF0000"/>
                </a:solidFill>
                <a:latin typeface="WenQuanYi Micro Hei"/>
                <a:cs typeface="WenQuanYi Micro Hei"/>
              </a:rPr>
              <a:t>data </a:t>
            </a:r>
            <a:r>
              <a:rPr dirty="0" sz="2000" spc="15">
                <a:solidFill>
                  <a:srgbClr val="FF0000"/>
                </a:solidFill>
                <a:latin typeface="WenQuanYi Micro Hei"/>
                <a:cs typeface="WenQuanYi Micro Hei"/>
              </a:rPr>
              <a:t>from </a:t>
            </a:r>
            <a:r>
              <a:rPr dirty="0" sz="2000" spc="30">
                <a:solidFill>
                  <a:srgbClr val="FF0000"/>
                </a:solidFill>
                <a:latin typeface="WenQuanYi Micro Hei"/>
                <a:cs typeface="WenQuanYi Micro Hei"/>
              </a:rPr>
              <a:t>the </a:t>
            </a:r>
            <a:r>
              <a:rPr dirty="0" sz="2000" spc="-5">
                <a:solidFill>
                  <a:srgbClr val="FF0000"/>
                </a:solidFill>
                <a:latin typeface="WenQuanYi Micro Hei"/>
                <a:cs typeface="WenQuanYi Micro Hei"/>
              </a:rPr>
              <a:t>shared </a:t>
            </a:r>
            <a:r>
              <a:rPr dirty="0" sz="2000" spc="20">
                <a:solidFill>
                  <a:srgbClr val="FF0000"/>
                </a:solidFill>
                <a:latin typeface="WenQuanYi Micro Hei"/>
                <a:cs typeface="WenQuanYi Micro Hei"/>
              </a:rPr>
              <a:t>buffer </a:t>
            </a:r>
            <a:r>
              <a:rPr dirty="0" sz="2000" spc="50">
                <a:solidFill>
                  <a:srgbClr val="FF0000"/>
                </a:solidFill>
                <a:latin typeface="WenQuanYi Micro Hei"/>
                <a:cs typeface="WenQuanYi Micro Hei"/>
              </a:rPr>
              <a:t>to </a:t>
            </a:r>
            <a:r>
              <a:rPr dirty="0" sz="2000" spc="5">
                <a:solidFill>
                  <a:srgbClr val="FF0000"/>
                </a:solidFill>
                <a:latin typeface="WenQuanYi Micro Hei"/>
                <a:cs typeface="WenQuanYi Micro Hei"/>
              </a:rPr>
              <a:t>local</a:t>
            </a:r>
            <a:r>
              <a:rPr dirty="0" sz="2000" spc="105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dirty="0" sz="2000" spc="20">
                <a:solidFill>
                  <a:srgbClr val="FF0000"/>
                </a:solidFill>
                <a:latin typeface="WenQuanYi Micro Hei"/>
                <a:cs typeface="WenQuanYi Micro Hei"/>
              </a:rPr>
              <a:t>buffer</a:t>
            </a:r>
            <a:endParaRPr sz="200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352" y="3672477"/>
            <a:ext cx="9009380" cy="258000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26820" indent="-300355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1226820" algn="l"/>
                <a:tab pos="1227455" algn="l"/>
              </a:tabLst>
            </a:pPr>
            <a:r>
              <a:rPr dirty="0" sz="2000" spc="35">
                <a:latin typeface="WenQuanYi Micro Hei"/>
                <a:cs typeface="WenQuanYi Micro Hei"/>
              </a:rPr>
              <a:t>Write </a:t>
            </a:r>
            <a:r>
              <a:rPr dirty="0" sz="2000" spc="30">
                <a:latin typeface="WenQuanYi Micro Hei"/>
                <a:cs typeface="WenQuanYi Micro Hei"/>
              </a:rPr>
              <a:t>the data </a:t>
            </a:r>
            <a:r>
              <a:rPr dirty="0" sz="2000" spc="50">
                <a:latin typeface="WenQuanYi Micro Hei"/>
                <a:cs typeface="WenQuanYi Micro Hei"/>
              </a:rPr>
              <a:t>to</a:t>
            </a:r>
            <a:r>
              <a:rPr dirty="0" sz="2000" spc="55">
                <a:latin typeface="WenQuanYi Micro Hei"/>
                <a:cs typeface="WenQuanYi Micro Hei"/>
              </a:rPr>
              <a:t> </a:t>
            </a:r>
            <a:r>
              <a:rPr dirty="0" sz="2000" spc="40">
                <a:latin typeface="WenQuanYi Micro Hei"/>
                <a:cs typeface="WenQuanYi Micro Hei"/>
              </a:rPr>
              <a:t>output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5">
                <a:latin typeface="WenQuanYi Micro Hei"/>
                <a:cs typeface="WenQuanYi Micro Hei"/>
              </a:rPr>
              <a:t>Mutex with </a:t>
            </a:r>
            <a:r>
              <a:rPr dirty="0" sz="2800" spc="-5">
                <a:latin typeface="WenQuanYi Micro Hei"/>
                <a:cs typeface="WenQuanYi Micro Hei"/>
              </a:rPr>
              <a:t>shared</a:t>
            </a:r>
            <a:r>
              <a:rPr dirty="0" sz="2800">
                <a:latin typeface="WenQuanYi Micro Hei"/>
                <a:cs typeface="WenQuanYi Micro Hei"/>
              </a:rPr>
              <a:t> </a:t>
            </a:r>
            <a:r>
              <a:rPr dirty="0" sz="2800" spc="30">
                <a:latin typeface="WenQuanYi Micro Hei"/>
                <a:cs typeface="WenQuanYi Micro Hei"/>
              </a:rPr>
              <a:t>buffer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0">
                <a:latin typeface="WenQuanYi Micro Hei"/>
                <a:cs typeface="WenQuanYi Micro Hei"/>
              </a:rPr>
              <a:t>Allows </a:t>
            </a:r>
            <a:r>
              <a:rPr dirty="0" sz="2400" spc="25">
                <a:latin typeface="WenQuanYi Micro Hei"/>
                <a:cs typeface="WenQuanYi Micro Hei"/>
              </a:rPr>
              <a:t>mutual </a:t>
            </a:r>
            <a:r>
              <a:rPr dirty="0" sz="2400">
                <a:latin typeface="WenQuanYi Micro Hei"/>
                <a:cs typeface="WenQuanYi Micro Hei"/>
              </a:rPr>
              <a:t>exclusive </a:t>
            </a:r>
            <a:r>
              <a:rPr dirty="0" sz="2400" spc="5">
                <a:latin typeface="WenQuanYi Micro Hei"/>
                <a:cs typeface="WenQuanYi Micro Hei"/>
              </a:rPr>
              <a:t>access </a:t>
            </a:r>
            <a:r>
              <a:rPr dirty="0" sz="2400" spc="20">
                <a:latin typeface="WenQuanYi Micro Hei"/>
                <a:cs typeface="WenQuanYi Micro Hei"/>
              </a:rPr>
              <a:t>from </a:t>
            </a:r>
            <a:r>
              <a:rPr dirty="0" sz="2400" spc="10">
                <a:latin typeface="WenQuanYi Micro Hei"/>
                <a:cs typeface="WenQuanYi Micro Hei"/>
              </a:rPr>
              <a:t>producer </a:t>
            </a:r>
            <a:r>
              <a:rPr dirty="0" sz="2400" spc="-15">
                <a:latin typeface="WenQuanYi Micro Hei"/>
                <a:cs typeface="WenQuanYi Micro Hei"/>
              </a:rPr>
              <a:t>or</a:t>
            </a:r>
            <a:r>
              <a:rPr dirty="0" sz="2400" spc="160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consumer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5">
                <a:latin typeface="WenQuanYi Micro Hei"/>
                <a:cs typeface="WenQuanYi Micro Hei"/>
              </a:rPr>
              <a:t>Check </a:t>
            </a:r>
            <a:r>
              <a:rPr dirty="0" sz="2800" spc="35">
                <a:latin typeface="WenQuanYi Micro Hei"/>
                <a:cs typeface="WenQuanYi Micro Hei"/>
              </a:rPr>
              <a:t>condition </a:t>
            </a:r>
            <a:r>
              <a:rPr dirty="0" sz="2800" spc="25">
                <a:latin typeface="WenQuanYi Micro Hei"/>
                <a:cs typeface="WenQuanYi Micro Hei"/>
              </a:rPr>
              <a:t>before </a:t>
            </a:r>
            <a:r>
              <a:rPr dirty="0" sz="2800" spc="10">
                <a:latin typeface="WenQuanYi Micro Hei"/>
                <a:cs typeface="WenQuanYi Micro Hei"/>
              </a:rPr>
              <a:t>enter </a:t>
            </a:r>
            <a:r>
              <a:rPr dirty="0" sz="2800" spc="40">
                <a:latin typeface="WenQuanYi Micro Hei"/>
                <a:cs typeface="WenQuanYi Micro Hei"/>
              </a:rPr>
              <a:t>the </a:t>
            </a:r>
            <a:r>
              <a:rPr dirty="0" sz="2800" spc="-10">
                <a:latin typeface="WenQuanYi Micro Hei"/>
                <a:cs typeface="WenQuanYi Micro Hei"/>
              </a:rPr>
              <a:t>critical</a:t>
            </a:r>
            <a:r>
              <a:rPr dirty="0" sz="2800" spc="125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section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WenQuanYi Micro Hei"/>
                <a:cs typeface="WenQuanYi Micro Hei"/>
              </a:rPr>
              <a:t>Check </a:t>
            </a:r>
            <a:r>
              <a:rPr dirty="0" sz="2400" spc="25">
                <a:latin typeface="WenQuanYi Micro Hei"/>
                <a:cs typeface="WenQuanYi Micro Hei"/>
              </a:rPr>
              <a:t>condition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30">
                <a:latin typeface="WenQuanYi Micro Hei"/>
                <a:cs typeface="WenQuanYi Micro Hei"/>
              </a:rPr>
              <a:t>a</a:t>
            </a:r>
            <a:r>
              <a:rPr dirty="0" sz="2400" spc="105">
                <a:latin typeface="WenQuanYi Micro Hei"/>
                <a:cs typeface="WenQuanYi Micro Hei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loop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85">
                <a:latin typeface="WenQuanYi Micro Hei"/>
                <a:cs typeface="WenQuanYi Micro Hei"/>
              </a:rPr>
              <a:t>Wake </a:t>
            </a:r>
            <a:r>
              <a:rPr dirty="0" sz="2400" spc="40">
                <a:latin typeface="WenQuanYi Micro Hei"/>
                <a:cs typeface="WenQuanYi Micro Hei"/>
              </a:rPr>
              <a:t>up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65">
                <a:latin typeface="WenQuanYi Micro Hei"/>
                <a:cs typeface="WenQuanYi Micro Hei"/>
              </a:rPr>
              <a:t>waiting </a:t>
            </a:r>
            <a:r>
              <a:rPr dirty="0" sz="2400" spc="20">
                <a:latin typeface="WenQuanYi Micro Hei"/>
                <a:cs typeface="WenQuanYi Micro Hei"/>
              </a:rPr>
              <a:t>threads, </a:t>
            </a:r>
            <a:r>
              <a:rPr dirty="0" sz="2400" spc="45">
                <a:latin typeface="WenQuanYi Micro Hei"/>
                <a:cs typeface="WenQuanYi Micro Hei"/>
              </a:rPr>
              <a:t>at </a:t>
            </a:r>
            <a:r>
              <a:rPr dirty="0" sz="2400" spc="25">
                <a:latin typeface="WenQuanYi Micro Hei"/>
                <a:cs typeface="WenQuanYi Micro Hei"/>
              </a:rPr>
              <a:t>completion</a:t>
            </a:r>
            <a:r>
              <a:rPr dirty="0" sz="2400" spc="55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time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549" y="1110996"/>
            <a:ext cx="9048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What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if?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0749" y="1413764"/>
            <a:ext cx="4307840" cy="11258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shared </a:t>
            </a:r>
            <a:r>
              <a:rPr dirty="0" sz="1800" spc="-10">
                <a:latin typeface="Times New Roman"/>
                <a:cs typeface="Times New Roman"/>
              </a:rPr>
              <a:t>buffer </a:t>
            </a:r>
            <a:r>
              <a:rPr dirty="0" sz="1800" spc="-5">
                <a:latin typeface="Times New Roman"/>
                <a:cs typeface="Times New Roman"/>
              </a:rPr>
              <a:t>is full,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producer </a:t>
            </a:r>
            <a:r>
              <a:rPr dirty="0" sz="1800" spc="-5">
                <a:latin typeface="Times New Roman"/>
                <a:cs typeface="Times New Roman"/>
              </a:rPr>
              <a:t>gets  the lock?</a:t>
            </a:r>
            <a:endParaRPr sz="1800">
              <a:latin typeface="Times New Roman"/>
              <a:cs typeface="Times New Roman"/>
            </a:endParaRPr>
          </a:p>
          <a:p>
            <a:pPr marL="12700" marR="114935">
              <a:lnSpc>
                <a:spcPts val="2090"/>
              </a:lnSpc>
              <a:spcBef>
                <a:spcPts val="175"/>
              </a:spcBef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shared </a:t>
            </a:r>
            <a:r>
              <a:rPr dirty="0" sz="1800" spc="-10">
                <a:latin typeface="Times New Roman"/>
                <a:cs typeface="Times New Roman"/>
              </a:rPr>
              <a:t>buffer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 spc="-25">
                <a:latin typeface="Times New Roman"/>
                <a:cs typeface="Times New Roman"/>
              </a:rPr>
              <a:t>empty,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the consumer  gets the lock?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105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3084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Producer</a:t>
            </a:r>
            <a:r>
              <a:rPr dirty="0" sz="4800" spc="-150"/>
              <a:t> </a:t>
            </a:r>
            <a:r>
              <a:rPr dirty="0" sz="4800" spc="-20"/>
              <a:t>thread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7844155" cy="47713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Produce </a:t>
            </a:r>
            <a:r>
              <a:rPr dirty="0" sz="2800" spc="40">
                <a:latin typeface="WenQuanYi Micro Hei"/>
                <a:cs typeface="WenQuanYi Micro Hei"/>
              </a:rPr>
              <a:t>an </a:t>
            </a:r>
            <a:r>
              <a:rPr dirty="0" sz="2800" spc="20">
                <a:latin typeface="WenQuanYi Micro Hei"/>
                <a:cs typeface="WenQuanYi Micro Hei"/>
              </a:rPr>
              <a:t>element </a:t>
            </a:r>
            <a:r>
              <a:rPr dirty="0" sz="2800" spc="65">
                <a:latin typeface="WenQuanYi Micro Hei"/>
                <a:cs typeface="WenQuanYi Micro Hei"/>
              </a:rPr>
              <a:t>&amp; </a:t>
            </a:r>
            <a:r>
              <a:rPr dirty="0" sz="2800" spc="-10">
                <a:latin typeface="WenQuanYi Micro Hei"/>
                <a:cs typeface="WenQuanYi Micro Hei"/>
              </a:rPr>
              <a:t>ship </a:t>
            </a:r>
            <a:r>
              <a:rPr dirty="0" sz="2800" spc="5">
                <a:latin typeface="WenQuanYi Micro Hei"/>
                <a:cs typeface="WenQuanYi Micro Hei"/>
              </a:rPr>
              <a:t>it </a:t>
            </a:r>
            <a:r>
              <a:rPr dirty="0" sz="2800" spc="-5">
                <a:latin typeface="WenQuanYi Micro Hei"/>
                <a:cs typeface="WenQuanYi Micro Hei"/>
              </a:rPr>
              <a:t>in </a:t>
            </a:r>
            <a:r>
              <a:rPr dirty="0" sz="2800" spc="45">
                <a:latin typeface="WenQuanYi Micro Hei"/>
                <a:cs typeface="WenQuanYi Micro Hei"/>
              </a:rPr>
              <a:t>the</a:t>
            </a:r>
            <a:r>
              <a:rPr dirty="0" sz="2800" spc="315">
                <a:latin typeface="WenQuanYi Micro Hei"/>
                <a:cs typeface="WenQuanYi Micro Hei"/>
              </a:rPr>
              <a:t> </a:t>
            </a:r>
            <a:r>
              <a:rPr dirty="0" sz="2800" spc="30">
                <a:latin typeface="WenQuanYi Micro Hei"/>
                <a:cs typeface="WenQuanYi Micro Hei"/>
              </a:rPr>
              <a:t>buffer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95">
                <a:latin typeface="WenQuanYi Micro Hei"/>
                <a:cs typeface="WenQuanYi Micro Hei"/>
              </a:rPr>
              <a:t>If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35">
                <a:latin typeface="WenQuanYi Micro Hei"/>
                <a:cs typeface="WenQuanYi Micro Hei"/>
              </a:rPr>
              <a:t>buffer </a:t>
            </a:r>
            <a:r>
              <a:rPr dirty="0" sz="2800" spc="-65">
                <a:latin typeface="WenQuanYi Micro Hei"/>
                <a:cs typeface="WenQuanYi Micro Hei"/>
              </a:rPr>
              <a:t>is </a:t>
            </a:r>
            <a:r>
              <a:rPr dirty="0" sz="2800" spc="35">
                <a:latin typeface="WenQuanYi Micro Hei"/>
                <a:cs typeface="WenQuanYi Micro Hei"/>
              </a:rPr>
              <a:t>full, </a:t>
            </a:r>
            <a:r>
              <a:rPr dirty="0" sz="2800" spc="155">
                <a:latin typeface="WenQuanYi Micro Hei"/>
                <a:cs typeface="WenQuanYi Micro Hei"/>
              </a:rPr>
              <a:t>we </a:t>
            </a:r>
            <a:r>
              <a:rPr dirty="0" sz="2800" spc="55">
                <a:latin typeface="WenQuanYi Micro Hei"/>
                <a:cs typeface="WenQuanYi Micro Hei"/>
              </a:rPr>
              <a:t>cannot </a:t>
            </a:r>
            <a:r>
              <a:rPr dirty="0" sz="2800" spc="-10">
                <a:latin typeface="WenQuanYi Micro Hei"/>
                <a:cs typeface="WenQuanYi Micro Hei"/>
              </a:rPr>
              <a:t>ship</a:t>
            </a:r>
            <a:r>
              <a:rPr dirty="0" sz="2800" spc="280">
                <a:latin typeface="WenQuanYi Micro Hei"/>
                <a:cs typeface="WenQuanYi Micro Hei"/>
              </a:rPr>
              <a:t> </a:t>
            </a:r>
            <a:r>
              <a:rPr dirty="0" sz="2800" spc="5">
                <a:latin typeface="WenQuanYi Micro Hei"/>
                <a:cs typeface="WenQuanYi Micro Hei"/>
              </a:rPr>
              <a:t>it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so, </a:t>
            </a:r>
            <a:r>
              <a:rPr dirty="0" sz="2400" spc="70">
                <a:latin typeface="WenQuanYi Micro Hei"/>
                <a:cs typeface="WenQuanYi Micro Hei"/>
              </a:rPr>
              <a:t>wait </a:t>
            </a:r>
            <a:r>
              <a:rPr dirty="0" sz="2400" spc="5">
                <a:latin typeface="WenQuanYi Micro Hei"/>
                <a:cs typeface="WenQuanYi Micro Hei"/>
              </a:rPr>
              <a:t>until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 </a:t>
            </a:r>
            <a:r>
              <a:rPr dirty="0" sz="2400" spc="-60">
                <a:latin typeface="WenQuanYi Micro Hei"/>
                <a:cs typeface="WenQuanYi Micro Hei"/>
              </a:rPr>
              <a:t>is</a:t>
            </a:r>
            <a:r>
              <a:rPr dirty="0" sz="2400" spc="120">
                <a:latin typeface="WenQuanYi Micro Hei"/>
                <a:cs typeface="WenQuanYi Micro Hei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empty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0">
                <a:latin typeface="WenQuanYi Micro Hei"/>
                <a:cs typeface="WenQuanYi Micro Hei"/>
              </a:rPr>
              <a:t>wait </a:t>
            </a:r>
            <a:r>
              <a:rPr dirty="0" sz="2400" spc="5">
                <a:latin typeface="WenQuanYi Micro Hei"/>
                <a:cs typeface="WenQuanYi Micro Hei"/>
              </a:rPr>
              <a:t>until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condition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114">
                <a:latin typeface="WenQuanYi Micro Hei"/>
                <a:cs typeface="WenQuanYi Micro Hei"/>
              </a:rPr>
              <a:t>met! </a:t>
            </a:r>
            <a:r>
              <a:rPr dirty="0" sz="2400" spc="210">
                <a:latin typeface="WenQuanYi Micro Hei"/>
                <a:cs typeface="WenQuanYi Micro Hei"/>
              </a:rPr>
              <a:t>­ </a:t>
            </a:r>
            <a:r>
              <a:rPr dirty="0" sz="2400" spc="25">
                <a:latin typeface="WenQuanYi Micro Hei"/>
                <a:cs typeface="WenQuanYi Micro Hei"/>
              </a:rPr>
              <a:t>condition</a:t>
            </a:r>
            <a:r>
              <a:rPr dirty="0" sz="2400" spc="35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variable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0">
                <a:latin typeface="WenQuanYi Micro Hei"/>
                <a:cs typeface="WenQuanYi Micro Hei"/>
              </a:rPr>
              <a:t>mutex_lock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75">
                <a:latin typeface="WenQuanYi Micro Hei"/>
                <a:cs typeface="WenQuanYi Micro Hei"/>
              </a:rPr>
              <a:t>(lock)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0">
                <a:latin typeface="WenQuanYi Micro Hei"/>
                <a:cs typeface="WenQuanYi Micro Hei"/>
              </a:rPr>
              <a:t>while </a:t>
            </a:r>
            <a:r>
              <a:rPr dirty="0" sz="2800" spc="95">
                <a:latin typeface="WenQuanYi Micro Hei"/>
                <a:cs typeface="WenQuanYi Micro Hei"/>
              </a:rPr>
              <a:t>(!buffer_empty)</a:t>
            </a:r>
            <a:r>
              <a:rPr dirty="0" sz="2800" spc="-25">
                <a:latin typeface="WenQuanYi Micro Hei"/>
                <a:cs typeface="WenQuanYi Micro Hei"/>
              </a:rPr>
              <a:t> </a:t>
            </a:r>
            <a:r>
              <a:rPr dirty="0" sz="2800" spc="-145">
                <a:latin typeface="WenQuanYi Micro Hei"/>
                <a:cs typeface="WenQuanYi Micro Hei"/>
              </a:rPr>
              <a:t>{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90">
                <a:latin typeface="WenQuanYi Micro Hei"/>
                <a:cs typeface="WenQuanYi Micro Hei"/>
              </a:rPr>
              <a:t>cond_wait </a:t>
            </a:r>
            <a:r>
              <a:rPr dirty="0" sz="2400" spc="80">
                <a:latin typeface="WenQuanYi Micro Hei"/>
                <a:cs typeface="WenQuanYi Micro Hei"/>
              </a:rPr>
              <a:t>(cv,</a:t>
            </a:r>
            <a:r>
              <a:rPr dirty="0" sz="2400" spc="-50">
                <a:latin typeface="WenQuanYi Micro Hei"/>
                <a:cs typeface="WenQuanYi Micro Hei"/>
              </a:rPr>
              <a:t> </a:t>
            </a:r>
            <a:r>
              <a:rPr dirty="0" sz="2400" spc="55">
                <a:latin typeface="WenQuanYi Micro Hei"/>
                <a:cs typeface="WenQuanYi Micro Hei"/>
              </a:rPr>
              <a:t>lock);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45">
                <a:latin typeface="WenQuanYi Micro Hei"/>
                <a:cs typeface="WenQuanYi Micro Hei"/>
              </a:rPr>
              <a:t>}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WenQuanYi Micro Hei"/>
                <a:cs typeface="WenQuanYi Micro Hei"/>
              </a:rPr>
              <a:t>// </a:t>
            </a:r>
            <a:r>
              <a:rPr dirty="0" sz="2800" spc="-5">
                <a:latin typeface="WenQuanYi Micro Hei"/>
                <a:cs typeface="WenQuanYi Micro Hei"/>
              </a:rPr>
              <a:t>in </a:t>
            </a:r>
            <a:r>
              <a:rPr dirty="0" sz="2800" spc="45">
                <a:latin typeface="WenQuanYi Micro Hei"/>
                <a:cs typeface="WenQuanYi Micro Hei"/>
              </a:rPr>
              <a:t>the</a:t>
            </a:r>
            <a:r>
              <a:rPr dirty="0" sz="2800" spc="170">
                <a:latin typeface="WenQuanYi Micro Hei"/>
                <a:cs typeface="WenQuanYi Micro Hei"/>
              </a:rPr>
              <a:t> </a:t>
            </a:r>
            <a:r>
              <a:rPr dirty="0" sz="2800" spc="135">
                <a:latin typeface="WenQuanYi Micro Hei"/>
                <a:cs typeface="WenQuanYi Micro Hei"/>
              </a:rPr>
              <a:t>CS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65">
                <a:latin typeface="WenQuanYi Micro Hei"/>
                <a:cs typeface="WenQuanYi Micro Hei"/>
              </a:rPr>
              <a:t>mutex_unlock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80">
                <a:latin typeface="WenQuanYi Micro Hei"/>
                <a:cs typeface="WenQuanYi Micro Hei"/>
              </a:rPr>
              <a:t>(lock);</a:t>
            </a:r>
            <a:endParaRPr sz="2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106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5910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Consumer</a:t>
            </a:r>
            <a:r>
              <a:rPr dirty="0" sz="4800" spc="-145"/>
              <a:t> </a:t>
            </a:r>
            <a:r>
              <a:rPr dirty="0" sz="4800" spc="-20"/>
              <a:t>thread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7844155" cy="52806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WenQuanYi Micro Hei"/>
                <a:cs typeface="WenQuanYi Micro Hei"/>
              </a:rPr>
              <a:t>Put </a:t>
            </a:r>
            <a:r>
              <a:rPr dirty="0" sz="2800" spc="65">
                <a:latin typeface="WenQuanYi Micro Hei"/>
                <a:cs typeface="WenQuanYi Micro Hei"/>
              </a:rPr>
              <a:t>out </a:t>
            </a:r>
            <a:r>
              <a:rPr dirty="0" sz="2800" spc="40">
                <a:latin typeface="WenQuanYi Micro Hei"/>
                <a:cs typeface="WenQuanYi Micro Hei"/>
              </a:rPr>
              <a:t>an </a:t>
            </a:r>
            <a:r>
              <a:rPr dirty="0" sz="2800" spc="20">
                <a:latin typeface="WenQuanYi Micro Hei"/>
                <a:cs typeface="WenQuanYi Micro Hei"/>
              </a:rPr>
              <a:t>element from </a:t>
            </a:r>
            <a:r>
              <a:rPr dirty="0" sz="2800" spc="45">
                <a:latin typeface="WenQuanYi Micro Hei"/>
                <a:cs typeface="WenQuanYi Micro Hei"/>
              </a:rPr>
              <a:t>the</a:t>
            </a:r>
            <a:r>
              <a:rPr dirty="0" sz="2800" spc="180">
                <a:latin typeface="WenQuanYi Micro Hei"/>
                <a:cs typeface="WenQuanYi Micro Hei"/>
              </a:rPr>
              <a:t> </a:t>
            </a:r>
            <a:r>
              <a:rPr dirty="0" sz="2800" spc="30">
                <a:latin typeface="WenQuanYi Micro Hei"/>
                <a:cs typeface="WenQuanYi Micro Hei"/>
              </a:rPr>
              <a:t>buffer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95">
                <a:latin typeface="WenQuanYi Micro Hei"/>
                <a:cs typeface="WenQuanYi Micro Hei"/>
              </a:rPr>
              <a:t>If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35">
                <a:latin typeface="WenQuanYi Micro Hei"/>
                <a:cs typeface="WenQuanYi Micro Hei"/>
              </a:rPr>
              <a:t>buffer </a:t>
            </a:r>
            <a:r>
              <a:rPr dirty="0" sz="2800" spc="-65">
                <a:latin typeface="WenQuanYi Micro Hei"/>
                <a:cs typeface="WenQuanYi Micro Hei"/>
              </a:rPr>
              <a:t>is </a:t>
            </a:r>
            <a:r>
              <a:rPr dirty="0" sz="2800" spc="40">
                <a:latin typeface="WenQuanYi Micro Hei"/>
                <a:cs typeface="WenQuanYi Micro Hei"/>
              </a:rPr>
              <a:t>empty, </a:t>
            </a:r>
            <a:r>
              <a:rPr dirty="0" sz="2800" spc="155">
                <a:latin typeface="WenQuanYi Micro Hei"/>
                <a:cs typeface="WenQuanYi Micro Hei"/>
              </a:rPr>
              <a:t>we </a:t>
            </a:r>
            <a:r>
              <a:rPr dirty="0" sz="2800" spc="55">
                <a:latin typeface="WenQuanYi Micro Hei"/>
                <a:cs typeface="WenQuanYi Micro Hei"/>
              </a:rPr>
              <a:t>cannot </a:t>
            </a:r>
            <a:r>
              <a:rPr dirty="0" sz="2800" spc="110">
                <a:latin typeface="WenQuanYi Micro Hei"/>
                <a:cs typeface="WenQuanYi Micro Hei"/>
              </a:rPr>
              <a:t>get</a:t>
            </a:r>
            <a:r>
              <a:rPr dirty="0" sz="2800" spc="265">
                <a:latin typeface="WenQuanYi Micro Hei"/>
                <a:cs typeface="WenQuanYi Micro Hei"/>
              </a:rPr>
              <a:t> </a:t>
            </a:r>
            <a:r>
              <a:rPr dirty="0" sz="2800" spc="5">
                <a:latin typeface="WenQuanYi Micro Hei"/>
                <a:cs typeface="WenQuanYi Micro Hei"/>
              </a:rPr>
              <a:t>it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so, </a:t>
            </a:r>
            <a:r>
              <a:rPr dirty="0" sz="2400" spc="70">
                <a:latin typeface="WenQuanYi Micro Hei"/>
                <a:cs typeface="WenQuanYi Micro Hei"/>
              </a:rPr>
              <a:t>wait </a:t>
            </a:r>
            <a:r>
              <a:rPr dirty="0" sz="2400" spc="5">
                <a:latin typeface="WenQuanYi Micro Hei"/>
                <a:cs typeface="WenQuanYi Micro Hei"/>
              </a:rPr>
              <a:t>until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 </a:t>
            </a:r>
            <a:r>
              <a:rPr dirty="0" sz="2400" spc="-60">
                <a:latin typeface="WenQuanYi Micro Hei"/>
                <a:cs typeface="WenQuanYi Micro Hei"/>
              </a:rPr>
              <a:t>is</a:t>
            </a:r>
            <a:r>
              <a:rPr dirty="0" sz="2400" spc="120">
                <a:latin typeface="WenQuanYi Micro Hei"/>
                <a:cs typeface="WenQuanYi Micro Hei"/>
              </a:rPr>
              <a:t> </a:t>
            </a:r>
            <a:r>
              <a:rPr dirty="0" sz="2400" spc="5">
                <a:latin typeface="WenQuanYi Micro Hei"/>
                <a:cs typeface="WenQuanYi Micro Hei"/>
              </a:rPr>
              <a:t>full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0">
                <a:latin typeface="WenQuanYi Micro Hei"/>
                <a:cs typeface="WenQuanYi Micro Hei"/>
              </a:rPr>
              <a:t>wait </a:t>
            </a:r>
            <a:r>
              <a:rPr dirty="0" sz="2400" spc="5">
                <a:latin typeface="WenQuanYi Micro Hei"/>
                <a:cs typeface="WenQuanYi Micro Hei"/>
              </a:rPr>
              <a:t>until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condition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114">
                <a:latin typeface="WenQuanYi Micro Hei"/>
                <a:cs typeface="WenQuanYi Micro Hei"/>
              </a:rPr>
              <a:t>met! </a:t>
            </a:r>
            <a:r>
              <a:rPr dirty="0" sz="2400" spc="210">
                <a:latin typeface="WenQuanYi Micro Hei"/>
                <a:cs typeface="WenQuanYi Micro Hei"/>
              </a:rPr>
              <a:t>­ </a:t>
            </a:r>
            <a:r>
              <a:rPr dirty="0" sz="2400" spc="25">
                <a:latin typeface="WenQuanYi Micro Hei"/>
                <a:cs typeface="WenQuanYi Micro Hei"/>
              </a:rPr>
              <a:t>condition</a:t>
            </a:r>
            <a:r>
              <a:rPr dirty="0" sz="2400" spc="35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variable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0">
                <a:latin typeface="WenQuanYi Micro Hei"/>
                <a:cs typeface="WenQuanYi Micro Hei"/>
              </a:rPr>
              <a:t>mutex_lock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110">
                <a:latin typeface="WenQuanYi Micro Hei"/>
                <a:cs typeface="WenQuanYi Micro Hei"/>
              </a:rPr>
              <a:t>(c_lock)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0">
                <a:latin typeface="WenQuanYi Micro Hei"/>
                <a:cs typeface="WenQuanYi Micro Hei"/>
              </a:rPr>
              <a:t>while </a:t>
            </a:r>
            <a:r>
              <a:rPr dirty="0" sz="2800" spc="95">
                <a:latin typeface="WenQuanYi Micro Hei"/>
                <a:cs typeface="WenQuanYi Micro Hei"/>
              </a:rPr>
              <a:t>(!buffer_full)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-145">
                <a:latin typeface="WenQuanYi Micro Hei"/>
                <a:cs typeface="WenQuanYi Micro Hei"/>
              </a:rPr>
              <a:t>{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90">
                <a:latin typeface="WenQuanYi Micro Hei"/>
                <a:cs typeface="WenQuanYi Micro Hei"/>
              </a:rPr>
              <a:t>cond_wait (cv2,</a:t>
            </a:r>
            <a:r>
              <a:rPr dirty="0" sz="2400">
                <a:latin typeface="WenQuanYi Micro Hei"/>
                <a:cs typeface="WenQuanYi Micro Hei"/>
              </a:rPr>
              <a:t> </a:t>
            </a:r>
            <a:r>
              <a:rPr dirty="0" sz="2400" spc="90">
                <a:latin typeface="WenQuanYi Micro Hei"/>
                <a:cs typeface="WenQuanYi Micro Hei"/>
              </a:rPr>
              <a:t>c_lock);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45">
                <a:latin typeface="WenQuanYi Micro Hei"/>
                <a:cs typeface="WenQuanYi Micro Hei"/>
              </a:rPr>
              <a:t>}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WenQuanYi Micro Hei"/>
                <a:cs typeface="WenQuanYi Micro Hei"/>
              </a:rPr>
              <a:t>// </a:t>
            </a:r>
            <a:r>
              <a:rPr dirty="0" sz="2800" spc="-5">
                <a:latin typeface="WenQuanYi Micro Hei"/>
                <a:cs typeface="WenQuanYi Micro Hei"/>
              </a:rPr>
              <a:t>in </a:t>
            </a:r>
            <a:r>
              <a:rPr dirty="0" sz="2800" spc="45">
                <a:latin typeface="WenQuanYi Micro Hei"/>
                <a:cs typeface="WenQuanYi Micro Hei"/>
              </a:rPr>
              <a:t>the</a:t>
            </a:r>
            <a:r>
              <a:rPr dirty="0" sz="2800" spc="170">
                <a:latin typeface="WenQuanYi Micro Hei"/>
                <a:cs typeface="WenQuanYi Micro Hei"/>
              </a:rPr>
              <a:t> </a:t>
            </a:r>
            <a:r>
              <a:rPr dirty="0" sz="2800" spc="135">
                <a:latin typeface="WenQuanYi Micro Hei"/>
                <a:cs typeface="WenQuanYi Micro Hei"/>
              </a:rPr>
              <a:t>CS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5">
                <a:latin typeface="WenQuanYi Micro Hei"/>
                <a:cs typeface="WenQuanYi Micro Hei"/>
              </a:rPr>
              <a:t>mutex_unlock(c_lock);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5">
                <a:latin typeface="WenQuanYi Micro Hei"/>
                <a:cs typeface="WenQuanYi Micro Hei"/>
              </a:rPr>
              <a:t>cond_signal(cv);</a:t>
            </a:r>
            <a:endParaRPr sz="2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107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78231"/>
            <a:ext cx="1041971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/>
              <a:t>single buffer case: single</a:t>
            </a:r>
            <a:r>
              <a:rPr dirty="0" sz="4300" spc="-90"/>
              <a:t> </a:t>
            </a:r>
            <a:r>
              <a:rPr dirty="0" sz="4300" spc="-10"/>
              <a:t>producer/consumer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381952" y="1073402"/>
            <a:ext cx="7258050" cy="4529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indent="-228600">
              <a:lnSpc>
                <a:spcPts val="3180"/>
              </a:lnSpc>
              <a:spcBef>
                <a:spcPts val="100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single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45">
                <a:latin typeface="WenQuanYi Micro Hei"/>
                <a:cs typeface="WenQuanYi Micro Hei"/>
              </a:rPr>
              <a:t>buffer,</a:t>
            </a:r>
            <a:endParaRPr sz="2800">
              <a:latin typeface="WenQuanYi Micro Hei"/>
              <a:cs typeface="WenQuanYi Micro Hei"/>
            </a:endParaRPr>
          </a:p>
          <a:p>
            <a:pPr marL="266700" marR="2139950">
              <a:lnSpc>
                <a:spcPts val="3000"/>
              </a:lnSpc>
              <a:spcBef>
                <a:spcPts val="220"/>
              </a:spcBef>
            </a:pPr>
            <a:r>
              <a:rPr dirty="0" sz="2800" spc="10">
                <a:latin typeface="WenQuanYi Micro Hei"/>
                <a:cs typeface="WenQuanYi Micro Hei"/>
              </a:rPr>
              <a:t>synchronized </a:t>
            </a:r>
            <a:r>
              <a:rPr dirty="0" sz="2800" spc="80">
                <a:latin typeface="WenQuanYi Micro Hei"/>
                <a:cs typeface="WenQuanYi Micro Hei"/>
              </a:rPr>
              <a:t>with </a:t>
            </a:r>
            <a:r>
              <a:rPr dirty="0" sz="2800" spc="35">
                <a:latin typeface="WenQuanYi Micro Hei"/>
                <a:cs typeface="WenQuanYi Micro Hei"/>
              </a:rPr>
              <a:t>mutex </a:t>
            </a:r>
            <a:r>
              <a:rPr dirty="0" sz="2800" spc="45">
                <a:latin typeface="WenQuanYi Micro Hei"/>
                <a:cs typeface="WenQuanYi Micro Hei"/>
              </a:rPr>
              <a:t>and  </a:t>
            </a:r>
            <a:r>
              <a:rPr dirty="0" sz="2800" spc="35">
                <a:latin typeface="WenQuanYi Micro Hei"/>
                <a:cs typeface="WenQuanYi Micro Hei"/>
              </a:rPr>
              <a:t>condition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-10">
                <a:latin typeface="WenQuanYi Micro Hei"/>
                <a:cs typeface="WenQuanYi Micro Hei"/>
              </a:rPr>
              <a:t>variable</a:t>
            </a:r>
            <a:endParaRPr sz="280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140">
                <a:latin typeface="WenQuanYi Micro Hei"/>
                <a:cs typeface="WenQuanYi Micro Hei"/>
              </a:rPr>
              <a:t>two </a:t>
            </a:r>
            <a:r>
              <a:rPr dirty="0" sz="2800" spc="5">
                <a:latin typeface="WenQuanYi Micro Hei"/>
                <a:cs typeface="WenQuanYi Micro Hei"/>
              </a:rPr>
              <a:t>threads </a:t>
            </a:r>
            <a:r>
              <a:rPr dirty="0" sz="2800" spc="95">
                <a:latin typeface="WenQuanYi Micro Hei"/>
                <a:cs typeface="WenQuanYi Micro Hei"/>
              </a:rPr>
              <a:t>(P</a:t>
            </a:r>
            <a:r>
              <a:rPr dirty="0" baseline="-17543" sz="2850" spc="142">
                <a:latin typeface="WenQuanYi Micro Hei"/>
                <a:cs typeface="WenQuanYi Micro Hei"/>
              </a:rPr>
              <a:t>1</a:t>
            </a:r>
            <a:r>
              <a:rPr dirty="0" sz="2800" spc="95">
                <a:latin typeface="WenQuanYi Micro Hei"/>
                <a:cs typeface="WenQuanYi Micro Hei"/>
              </a:rPr>
              <a:t>,</a:t>
            </a:r>
            <a:r>
              <a:rPr dirty="0" sz="2800" spc="30">
                <a:latin typeface="WenQuanYi Micro Hei"/>
                <a:cs typeface="WenQuanYi Micro Hei"/>
              </a:rPr>
              <a:t> </a:t>
            </a:r>
            <a:r>
              <a:rPr dirty="0" sz="2800" spc="145">
                <a:latin typeface="WenQuanYi Micro Hei"/>
                <a:cs typeface="WenQuanYi Micro Hei"/>
              </a:rPr>
              <a:t>C</a:t>
            </a:r>
            <a:r>
              <a:rPr dirty="0" baseline="-17543" sz="2850" spc="217">
                <a:latin typeface="WenQuanYi Micro Hei"/>
                <a:cs typeface="WenQuanYi Micro Hei"/>
              </a:rPr>
              <a:t>1</a:t>
            </a:r>
            <a:r>
              <a:rPr dirty="0" sz="2800" spc="145">
                <a:latin typeface="WenQuanYi Micro Hei"/>
                <a:cs typeface="WenQuanYi Micro Hei"/>
              </a:rPr>
              <a:t>)</a:t>
            </a:r>
            <a:endParaRPr sz="2800">
              <a:latin typeface="WenQuanYi Micro Hei"/>
              <a:cs typeface="WenQuanYi Micro Hei"/>
            </a:endParaRPr>
          </a:p>
          <a:p>
            <a:pPr lvl="1" marL="723900" marR="2411730" indent="-228600">
              <a:lnSpc>
                <a:spcPts val="2590"/>
              </a:lnSpc>
              <a:spcBef>
                <a:spcPts val="580"/>
              </a:spcBef>
              <a:buFont typeface="Arial"/>
              <a:buChar char="•"/>
              <a:tabLst>
                <a:tab pos="7239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one </a:t>
            </a:r>
            <a:r>
              <a:rPr dirty="0" sz="2400" spc="-10">
                <a:latin typeface="WenQuanYi Micro Hei"/>
                <a:cs typeface="WenQuanYi Micro Hei"/>
              </a:rPr>
              <a:t>reads </a:t>
            </a:r>
            <a:r>
              <a:rPr dirty="0" sz="2400" spc="30">
                <a:latin typeface="WenQuanYi Micro Hei"/>
                <a:cs typeface="WenQuanYi Micro Hei"/>
              </a:rPr>
              <a:t>a </a:t>
            </a:r>
            <a:r>
              <a:rPr dirty="0" sz="2400" spc="-15">
                <a:latin typeface="WenQuanYi Micro Hei"/>
                <a:cs typeface="WenQuanYi Micro Hei"/>
              </a:rPr>
              <a:t>line </a:t>
            </a:r>
            <a:r>
              <a:rPr dirty="0" sz="2400" spc="20">
                <a:latin typeface="WenQuanYi Micro Hei"/>
                <a:cs typeface="WenQuanYi Micro Hei"/>
              </a:rPr>
              <a:t>from </a:t>
            </a:r>
            <a:r>
              <a:rPr dirty="0" sz="2400" spc="30">
                <a:latin typeface="WenQuanYi Micro Hei"/>
                <a:cs typeface="WenQuanYi Micro Hei"/>
              </a:rPr>
              <a:t>a </a:t>
            </a:r>
            <a:r>
              <a:rPr dirty="0" sz="2400" spc="25">
                <a:latin typeface="WenQuanYi Micro Hei"/>
                <a:cs typeface="WenQuanYi Micro Hei"/>
              </a:rPr>
              <a:t>file, 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15">
                <a:latin typeface="WenQuanYi Micro Hei"/>
                <a:cs typeface="WenQuanYi Micro Hei"/>
              </a:rPr>
              <a:t>other puts </a:t>
            </a:r>
            <a:r>
              <a:rPr dirty="0" sz="2400">
                <a:latin typeface="WenQuanYi Micro Hei"/>
                <a:cs typeface="WenQuanYi Micro Hei"/>
              </a:rPr>
              <a:t>it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245">
                <a:latin typeface="WenQuanYi Micro Hei"/>
                <a:cs typeface="WenQuanYi Micro Hei"/>
              </a:rPr>
              <a:t> </a:t>
            </a:r>
            <a:r>
              <a:rPr dirty="0" sz="2400" spc="25">
                <a:latin typeface="WenQuanYi Micro Hei"/>
                <a:cs typeface="WenQuanYi Micro Hei"/>
              </a:rPr>
              <a:t>buffer</a:t>
            </a:r>
            <a:endParaRPr sz="240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50">
                <a:latin typeface="WenQuanYi Micro Hei"/>
                <a:cs typeface="WenQuanYi Micro Hei"/>
              </a:rPr>
              <a:t>Design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35">
                <a:latin typeface="WenQuanYi Micro Hei"/>
                <a:cs typeface="WenQuanYi Micro Hei"/>
              </a:rPr>
              <a:t>(shared) </a:t>
            </a:r>
            <a:r>
              <a:rPr dirty="0" sz="2800" spc="30">
                <a:latin typeface="WenQuanYi Micro Hei"/>
                <a:cs typeface="WenQuanYi Micro Hei"/>
              </a:rPr>
              <a:t>buffer</a:t>
            </a:r>
            <a:r>
              <a:rPr dirty="0" sz="2800" spc="90">
                <a:latin typeface="WenQuanYi Micro Hei"/>
                <a:cs typeface="WenQuanYi Micro Hei"/>
              </a:rPr>
              <a:t> </a:t>
            </a:r>
            <a:r>
              <a:rPr dirty="0" sz="2800">
                <a:latin typeface="WenQuanYi Micro Hei"/>
                <a:cs typeface="WenQuanYi Micro Hei"/>
              </a:rPr>
              <a:t>structure</a:t>
            </a:r>
            <a:endParaRPr sz="2800">
              <a:latin typeface="WenQuanYi Micro Hei"/>
              <a:cs typeface="WenQuanYi Micro Hei"/>
            </a:endParaRPr>
          </a:p>
          <a:p>
            <a:pPr lvl="1" marL="7239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23900" algn="l"/>
              </a:tabLst>
            </a:pPr>
            <a:r>
              <a:rPr dirty="0" sz="2400" spc="10">
                <a:latin typeface="WenQuanYi Micro Hei"/>
                <a:cs typeface="WenQuanYi Micro Hei"/>
              </a:rPr>
              <a:t>pointer </a:t>
            </a:r>
            <a:r>
              <a:rPr dirty="0" sz="2400" spc="65">
                <a:latin typeface="WenQuanYi Micro Hei"/>
                <a:cs typeface="WenQuanYi Micro Hei"/>
              </a:rPr>
              <a:t>(and </a:t>
            </a:r>
            <a:r>
              <a:rPr dirty="0" sz="2400" spc="15">
                <a:latin typeface="WenQuanYi Micro Hei"/>
                <a:cs typeface="WenQuanYi Micro Hei"/>
              </a:rPr>
              <a:t>memory)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-5">
                <a:latin typeface="WenQuanYi Micro Hei"/>
                <a:cs typeface="WenQuanYi Micro Hei"/>
              </a:rPr>
              <a:t>store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15">
                <a:latin typeface="WenQuanYi Micro Hei"/>
                <a:cs typeface="WenQuanYi Micro Hei"/>
              </a:rPr>
              <a:t>string</a:t>
            </a:r>
            <a:r>
              <a:rPr dirty="0" sz="2400" spc="195">
                <a:latin typeface="WenQuanYi Micro Hei"/>
                <a:cs typeface="WenQuanYi Micro Hei"/>
              </a:rPr>
              <a:t> </a:t>
            </a:r>
            <a:r>
              <a:rPr dirty="0" sz="2400" spc="40">
                <a:latin typeface="WenQuanYi Micro Hei"/>
                <a:cs typeface="WenQuanYi Micro Hei"/>
              </a:rPr>
              <a:t>(line)</a:t>
            </a:r>
            <a:endParaRPr sz="2400">
              <a:latin typeface="WenQuanYi Micro Hei"/>
              <a:cs typeface="WenQuanYi Micro Hei"/>
            </a:endParaRPr>
          </a:p>
          <a:p>
            <a:pPr lvl="1" marL="7239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23900" algn="l"/>
              </a:tabLst>
            </a:pPr>
            <a:r>
              <a:rPr dirty="0" sz="2400" spc="30">
                <a:latin typeface="WenQuanYi Micro Hei"/>
                <a:cs typeface="WenQuanYi Micro Hei"/>
              </a:rPr>
              <a:t>buffer </a:t>
            </a:r>
            <a:r>
              <a:rPr dirty="0" sz="2400" spc="20">
                <a:latin typeface="WenQuanYi Micro Hei"/>
                <a:cs typeface="WenQuanYi Micro Hei"/>
              </a:rPr>
              <a:t>state </a:t>
            </a:r>
            <a:r>
              <a:rPr dirty="0" sz="2400" spc="40">
                <a:latin typeface="WenQuanYi Micro Hei"/>
                <a:cs typeface="WenQuanYi Micro Hei"/>
              </a:rPr>
              <a:t>(empty </a:t>
            </a:r>
            <a:r>
              <a:rPr dirty="0" sz="2400" spc="-15">
                <a:latin typeface="WenQuanYi Micro Hei"/>
                <a:cs typeface="WenQuanYi Micro Hei"/>
              </a:rPr>
              <a:t>or</a:t>
            </a:r>
            <a:r>
              <a:rPr dirty="0" sz="2400" spc="100">
                <a:latin typeface="WenQuanYi Micro Hei"/>
                <a:cs typeface="WenQuanYi Micro Hei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full)</a:t>
            </a:r>
            <a:endParaRPr sz="2400">
              <a:latin typeface="WenQuanYi Micro Hei"/>
              <a:cs typeface="WenQuanYi Micro Hei"/>
            </a:endParaRPr>
          </a:p>
          <a:p>
            <a:pPr lvl="1" marL="7239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23900" algn="l"/>
              </a:tabLst>
            </a:pPr>
            <a:r>
              <a:rPr dirty="0" sz="2400" spc="30">
                <a:latin typeface="WenQuanYi Micro Hei"/>
                <a:cs typeface="WenQuanYi Micro Hei"/>
              </a:rPr>
              <a:t>mutex lock </a:t>
            </a:r>
            <a:r>
              <a:rPr dirty="0" sz="2400" spc="15">
                <a:latin typeface="WenQuanYi Micro Hei"/>
                <a:cs typeface="WenQuanYi Micro Hei"/>
              </a:rPr>
              <a:t>for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30">
                <a:latin typeface="WenQuanYi Micro Hei"/>
                <a:cs typeface="WenQuanYi Micro Hei"/>
              </a:rPr>
              <a:t>buffer </a:t>
            </a:r>
            <a:r>
              <a:rPr dirty="0" sz="2400" spc="20">
                <a:latin typeface="WenQuanYi Micro Hei"/>
                <a:cs typeface="WenQuanYi Micro Hei"/>
              </a:rPr>
              <a:t>state</a:t>
            </a:r>
            <a:r>
              <a:rPr dirty="0" sz="2400" spc="165">
                <a:latin typeface="WenQuanYi Micro Hei"/>
                <a:cs typeface="WenQuanYi Micro Hei"/>
              </a:rPr>
              <a:t> </a:t>
            </a:r>
            <a:r>
              <a:rPr dirty="0" sz="2400" spc="60">
                <a:latin typeface="WenQuanYi Micro Hei"/>
                <a:cs typeface="WenQuanYi Micro Hei"/>
              </a:rPr>
              <a:t>change</a:t>
            </a:r>
            <a:endParaRPr sz="2400">
              <a:latin typeface="WenQuanYi Micro Hei"/>
              <a:cs typeface="WenQuanYi Micro Hei"/>
            </a:endParaRPr>
          </a:p>
          <a:p>
            <a:pPr lvl="1" marL="7239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723900" algn="l"/>
              </a:tabLst>
            </a:pPr>
            <a:r>
              <a:rPr dirty="0" sz="2400" spc="25">
                <a:latin typeface="WenQuanYi Micro Hei"/>
                <a:cs typeface="WenQuanYi Micro Hei"/>
              </a:rPr>
              <a:t>condition </a:t>
            </a:r>
            <a:r>
              <a:rPr dirty="0" sz="2400" spc="-5">
                <a:latin typeface="WenQuanYi Micro Hei"/>
                <a:cs typeface="WenQuanYi Micro Hei"/>
              </a:rPr>
              <a:t>variable </a:t>
            </a:r>
            <a:r>
              <a:rPr dirty="0" sz="2400" spc="15">
                <a:latin typeface="WenQuanYi Micro Hei"/>
                <a:cs typeface="WenQuanYi Micro Hei"/>
              </a:rPr>
              <a:t>for </a:t>
            </a:r>
            <a:r>
              <a:rPr dirty="0" sz="2400" spc="20">
                <a:latin typeface="WenQuanYi Micro Hei"/>
                <a:cs typeface="WenQuanYi Micro Hei"/>
              </a:rPr>
              <a:t>producer,</a:t>
            </a:r>
            <a:r>
              <a:rPr dirty="0" sz="2400" spc="180">
                <a:latin typeface="WenQuanYi Micro Hei"/>
                <a:cs typeface="WenQuanYi Micro Hei"/>
              </a:rPr>
              <a:t> </a:t>
            </a:r>
            <a:r>
              <a:rPr dirty="0" sz="2400" spc="5">
                <a:latin typeface="WenQuanYi Micro Hei"/>
                <a:cs typeface="WenQuanYi Micro Hei"/>
              </a:rPr>
              <a:t>consumer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04085" y="2092236"/>
            <a:ext cx="1883625" cy="766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49948" y="1790141"/>
            <a:ext cx="773950" cy="331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77450" y="1677923"/>
            <a:ext cx="753160" cy="299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981690" y="1537347"/>
            <a:ext cx="268605" cy="317500"/>
          </a:xfrm>
          <a:custGeom>
            <a:avLst/>
            <a:gdLst/>
            <a:ahLst/>
            <a:cxnLst/>
            <a:rect l="l" t="t" r="r" b="b"/>
            <a:pathLst>
              <a:path w="268604" h="317500">
                <a:moveTo>
                  <a:pt x="33223" y="243839"/>
                </a:moveTo>
                <a:lnTo>
                  <a:pt x="14350" y="243839"/>
                </a:lnTo>
                <a:lnTo>
                  <a:pt x="19545" y="252729"/>
                </a:lnTo>
                <a:lnTo>
                  <a:pt x="22161" y="256539"/>
                </a:lnTo>
                <a:lnTo>
                  <a:pt x="25031" y="261620"/>
                </a:lnTo>
                <a:lnTo>
                  <a:pt x="25755" y="261620"/>
                </a:lnTo>
                <a:lnTo>
                  <a:pt x="28994" y="265429"/>
                </a:lnTo>
                <a:lnTo>
                  <a:pt x="28740" y="265429"/>
                </a:lnTo>
                <a:lnTo>
                  <a:pt x="32219" y="269239"/>
                </a:lnTo>
                <a:lnTo>
                  <a:pt x="35458" y="273050"/>
                </a:lnTo>
                <a:lnTo>
                  <a:pt x="36067" y="274320"/>
                </a:lnTo>
                <a:lnTo>
                  <a:pt x="43548" y="280670"/>
                </a:lnTo>
                <a:lnTo>
                  <a:pt x="47510" y="284479"/>
                </a:lnTo>
                <a:lnTo>
                  <a:pt x="47955" y="284479"/>
                </a:lnTo>
                <a:lnTo>
                  <a:pt x="56591" y="290829"/>
                </a:lnTo>
                <a:lnTo>
                  <a:pt x="57340" y="290829"/>
                </a:lnTo>
                <a:lnTo>
                  <a:pt x="63982" y="294639"/>
                </a:lnTo>
                <a:lnTo>
                  <a:pt x="70815" y="298450"/>
                </a:lnTo>
                <a:lnTo>
                  <a:pt x="71450" y="298450"/>
                </a:lnTo>
                <a:lnTo>
                  <a:pt x="78422" y="300989"/>
                </a:lnTo>
                <a:lnTo>
                  <a:pt x="85953" y="304800"/>
                </a:lnTo>
                <a:lnTo>
                  <a:pt x="101066" y="309879"/>
                </a:lnTo>
                <a:lnTo>
                  <a:pt x="108254" y="311150"/>
                </a:lnTo>
                <a:lnTo>
                  <a:pt x="108915" y="311150"/>
                </a:lnTo>
                <a:lnTo>
                  <a:pt x="124028" y="313689"/>
                </a:lnTo>
                <a:lnTo>
                  <a:pt x="124891" y="313689"/>
                </a:lnTo>
                <a:lnTo>
                  <a:pt x="193687" y="317500"/>
                </a:lnTo>
                <a:lnTo>
                  <a:pt x="234480" y="317500"/>
                </a:lnTo>
                <a:lnTo>
                  <a:pt x="243725" y="314960"/>
                </a:lnTo>
                <a:lnTo>
                  <a:pt x="244487" y="313689"/>
                </a:lnTo>
                <a:lnTo>
                  <a:pt x="244081" y="312420"/>
                </a:lnTo>
                <a:lnTo>
                  <a:pt x="243636" y="311150"/>
                </a:lnTo>
                <a:lnTo>
                  <a:pt x="235673" y="307339"/>
                </a:lnTo>
                <a:lnTo>
                  <a:pt x="233959" y="307339"/>
                </a:lnTo>
                <a:lnTo>
                  <a:pt x="194729" y="302260"/>
                </a:lnTo>
                <a:lnTo>
                  <a:pt x="126009" y="297179"/>
                </a:lnTo>
                <a:lnTo>
                  <a:pt x="126733" y="297179"/>
                </a:lnTo>
                <a:lnTo>
                  <a:pt x="111620" y="294639"/>
                </a:lnTo>
                <a:lnTo>
                  <a:pt x="112255" y="294639"/>
                </a:lnTo>
                <a:lnTo>
                  <a:pt x="105054" y="293370"/>
                </a:lnTo>
                <a:lnTo>
                  <a:pt x="105422" y="293370"/>
                </a:lnTo>
                <a:lnTo>
                  <a:pt x="101815" y="292100"/>
                </a:lnTo>
                <a:lnTo>
                  <a:pt x="98564" y="292100"/>
                </a:lnTo>
                <a:lnTo>
                  <a:pt x="91363" y="289560"/>
                </a:lnTo>
                <a:lnTo>
                  <a:pt x="91693" y="289560"/>
                </a:lnTo>
                <a:lnTo>
                  <a:pt x="84493" y="285750"/>
                </a:lnTo>
                <a:lnTo>
                  <a:pt x="84632" y="285750"/>
                </a:lnTo>
                <a:lnTo>
                  <a:pt x="77787" y="283210"/>
                </a:lnTo>
                <a:lnTo>
                  <a:pt x="78422" y="283210"/>
                </a:lnTo>
                <a:lnTo>
                  <a:pt x="71577" y="280670"/>
                </a:lnTo>
                <a:lnTo>
                  <a:pt x="71742" y="280670"/>
                </a:lnTo>
                <a:lnTo>
                  <a:pt x="65252" y="276860"/>
                </a:lnTo>
                <a:lnTo>
                  <a:pt x="66014" y="276860"/>
                </a:lnTo>
                <a:lnTo>
                  <a:pt x="59095" y="271779"/>
                </a:lnTo>
                <a:lnTo>
                  <a:pt x="57823" y="271779"/>
                </a:lnTo>
                <a:lnTo>
                  <a:pt x="53848" y="267970"/>
                </a:lnTo>
                <a:lnTo>
                  <a:pt x="54140" y="267970"/>
                </a:lnTo>
                <a:lnTo>
                  <a:pt x="48379" y="262889"/>
                </a:lnTo>
                <a:lnTo>
                  <a:pt x="47548" y="262889"/>
                </a:lnTo>
                <a:lnTo>
                  <a:pt x="44297" y="259079"/>
                </a:lnTo>
                <a:lnTo>
                  <a:pt x="44551" y="259079"/>
                </a:lnTo>
                <a:lnTo>
                  <a:pt x="41059" y="255270"/>
                </a:lnTo>
                <a:lnTo>
                  <a:pt x="38891" y="252729"/>
                </a:lnTo>
                <a:lnTo>
                  <a:pt x="38531" y="252729"/>
                </a:lnTo>
                <a:lnTo>
                  <a:pt x="35648" y="247650"/>
                </a:lnTo>
                <a:lnTo>
                  <a:pt x="33223" y="243839"/>
                </a:lnTo>
                <a:close/>
              </a:path>
              <a:path w="268604" h="317500">
                <a:moveTo>
                  <a:pt x="98209" y="290829"/>
                </a:moveTo>
                <a:lnTo>
                  <a:pt x="98564" y="292100"/>
                </a:lnTo>
                <a:lnTo>
                  <a:pt x="101815" y="292100"/>
                </a:lnTo>
                <a:lnTo>
                  <a:pt x="98209" y="290829"/>
                </a:lnTo>
                <a:close/>
              </a:path>
              <a:path w="268604" h="317500">
                <a:moveTo>
                  <a:pt x="57365" y="270510"/>
                </a:moveTo>
                <a:lnTo>
                  <a:pt x="57823" y="271779"/>
                </a:lnTo>
                <a:lnTo>
                  <a:pt x="59095" y="271779"/>
                </a:lnTo>
                <a:lnTo>
                  <a:pt x="57365" y="270510"/>
                </a:lnTo>
                <a:close/>
              </a:path>
              <a:path w="268604" h="317500">
                <a:moveTo>
                  <a:pt x="46939" y="261620"/>
                </a:moveTo>
                <a:lnTo>
                  <a:pt x="47548" y="262889"/>
                </a:lnTo>
                <a:lnTo>
                  <a:pt x="48379" y="262889"/>
                </a:lnTo>
                <a:lnTo>
                  <a:pt x="46939" y="261620"/>
                </a:lnTo>
                <a:close/>
              </a:path>
              <a:path w="268604" h="317500">
                <a:moveTo>
                  <a:pt x="37817" y="251471"/>
                </a:moveTo>
                <a:lnTo>
                  <a:pt x="38531" y="252729"/>
                </a:lnTo>
                <a:lnTo>
                  <a:pt x="38891" y="252729"/>
                </a:lnTo>
                <a:lnTo>
                  <a:pt x="37817" y="251471"/>
                </a:lnTo>
                <a:close/>
              </a:path>
              <a:path w="268604" h="317500">
                <a:moveTo>
                  <a:pt x="37811" y="251460"/>
                </a:moveTo>
                <a:close/>
              </a:path>
              <a:path w="268604" h="317500">
                <a:moveTo>
                  <a:pt x="212699" y="1270"/>
                </a:moveTo>
                <a:lnTo>
                  <a:pt x="158991" y="1270"/>
                </a:lnTo>
                <a:lnTo>
                  <a:pt x="150672" y="2539"/>
                </a:lnTo>
                <a:lnTo>
                  <a:pt x="150088" y="2539"/>
                </a:lnTo>
                <a:lnTo>
                  <a:pt x="141389" y="5079"/>
                </a:lnTo>
                <a:lnTo>
                  <a:pt x="133108" y="6350"/>
                </a:lnTo>
                <a:lnTo>
                  <a:pt x="132372" y="6350"/>
                </a:lnTo>
                <a:lnTo>
                  <a:pt x="112204" y="12700"/>
                </a:lnTo>
                <a:lnTo>
                  <a:pt x="111264" y="13970"/>
                </a:lnTo>
                <a:lnTo>
                  <a:pt x="104978" y="16510"/>
                </a:lnTo>
                <a:lnTo>
                  <a:pt x="93459" y="22860"/>
                </a:lnTo>
                <a:lnTo>
                  <a:pt x="92811" y="22860"/>
                </a:lnTo>
                <a:lnTo>
                  <a:pt x="85679" y="27467"/>
                </a:lnTo>
                <a:lnTo>
                  <a:pt x="81111" y="30578"/>
                </a:lnTo>
                <a:lnTo>
                  <a:pt x="76200" y="34289"/>
                </a:lnTo>
                <a:lnTo>
                  <a:pt x="70459" y="38100"/>
                </a:lnTo>
                <a:lnTo>
                  <a:pt x="69976" y="38100"/>
                </a:lnTo>
                <a:lnTo>
                  <a:pt x="58102" y="49529"/>
                </a:lnTo>
                <a:lnTo>
                  <a:pt x="51155" y="57150"/>
                </a:lnTo>
                <a:lnTo>
                  <a:pt x="44665" y="64770"/>
                </a:lnTo>
                <a:lnTo>
                  <a:pt x="38265" y="72389"/>
                </a:lnTo>
                <a:lnTo>
                  <a:pt x="37871" y="72389"/>
                </a:lnTo>
                <a:lnTo>
                  <a:pt x="32283" y="81279"/>
                </a:lnTo>
                <a:lnTo>
                  <a:pt x="19672" y="101600"/>
                </a:lnTo>
                <a:lnTo>
                  <a:pt x="19392" y="101600"/>
                </a:lnTo>
                <a:lnTo>
                  <a:pt x="16141" y="107950"/>
                </a:lnTo>
                <a:lnTo>
                  <a:pt x="15824" y="107950"/>
                </a:lnTo>
                <a:lnTo>
                  <a:pt x="13233" y="114300"/>
                </a:lnTo>
                <a:lnTo>
                  <a:pt x="8166" y="127000"/>
                </a:lnTo>
                <a:lnTo>
                  <a:pt x="7924" y="128270"/>
                </a:lnTo>
                <a:lnTo>
                  <a:pt x="4292" y="140970"/>
                </a:lnTo>
                <a:lnTo>
                  <a:pt x="2654" y="148589"/>
                </a:lnTo>
                <a:lnTo>
                  <a:pt x="1562" y="156210"/>
                </a:lnTo>
                <a:lnTo>
                  <a:pt x="736" y="163829"/>
                </a:lnTo>
                <a:lnTo>
                  <a:pt x="0" y="177800"/>
                </a:lnTo>
                <a:lnTo>
                  <a:pt x="342" y="185420"/>
                </a:lnTo>
                <a:lnTo>
                  <a:pt x="1841" y="203200"/>
                </a:lnTo>
                <a:lnTo>
                  <a:pt x="2565" y="208279"/>
                </a:lnTo>
                <a:lnTo>
                  <a:pt x="2692" y="209550"/>
                </a:lnTo>
                <a:lnTo>
                  <a:pt x="4838" y="218439"/>
                </a:lnTo>
                <a:lnTo>
                  <a:pt x="4991" y="219710"/>
                </a:lnTo>
                <a:lnTo>
                  <a:pt x="7861" y="228600"/>
                </a:lnTo>
                <a:lnTo>
                  <a:pt x="8039" y="228600"/>
                </a:lnTo>
                <a:lnTo>
                  <a:pt x="11633" y="238760"/>
                </a:lnTo>
                <a:lnTo>
                  <a:pt x="11950" y="238760"/>
                </a:lnTo>
                <a:lnTo>
                  <a:pt x="14096" y="243839"/>
                </a:lnTo>
                <a:lnTo>
                  <a:pt x="33388" y="243839"/>
                </a:lnTo>
                <a:lnTo>
                  <a:pt x="28333" y="236220"/>
                </a:lnTo>
                <a:lnTo>
                  <a:pt x="28587" y="236220"/>
                </a:lnTo>
                <a:lnTo>
                  <a:pt x="26428" y="232410"/>
                </a:lnTo>
                <a:lnTo>
                  <a:pt x="26733" y="232410"/>
                </a:lnTo>
                <a:lnTo>
                  <a:pt x="23126" y="223520"/>
                </a:lnTo>
                <a:lnTo>
                  <a:pt x="23317" y="223520"/>
                </a:lnTo>
                <a:lnTo>
                  <a:pt x="20421" y="214629"/>
                </a:lnTo>
                <a:lnTo>
                  <a:pt x="20574" y="214629"/>
                </a:lnTo>
                <a:lnTo>
                  <a:pt x="18402" y="205739"/>
                </a:lnTo>
                <a:lnTo>
                  <a:pt x="17805" y="201929"/>
                </a:lnTo>
                <a:lnTo>
                  <a:pt x="16512" y="185420"/>
                </a:lnTo>
                <a:lnTo>
                  <a:pt x="16052" y="177800"/>
                </a:lnTo>
                <a:lnTo>
                  <a:pt x="16408" y="171450"/>
                </a:lnTo>
                <a:lnTo>
                  <a:pt x="16751" y="163829"/>
                </a:lnTo>
                <a:lnTo>
                  <a:pt x="17437" y="157479"/>
                </a:lnTo>
                <a:lnTo>
                  <a:pt x="18453" y="151129"/>
                </a:lnTo>
                <a:lnTo>
                  <a:pt x="18613" y="151129"/>
                </a:lnTo>
                <a:lnTo>
                  <a:pt x="19799" y="144779"/>
                </a:lnTo>
                <a:lnTo>
                  <a:pt x="20010" y="144779"/>
                </a:lnTo>
                <a:lnTo>
                  <a:pt x="23266" y="132079"/>
                </a:lnTo>
                <a:lnTo>
                  <a:pt x="23515" y="132079"/>
                </a:lnTo>
                <a:lnTo>
                  <a:pt x="28041" y="120650"/>
                </a:lnTo>
                <a:lnTo>
                  <a:pt x="30492" y="114300"/>
                </a:lnTo>
                <a:lnTo>
                  <a:pt x="30807" y="114300"/>
                </a:lnTo>
                <a:lnTo>
                  <a:pt x="33388" y="109220"/>
                </a:lnTo>
                <a:lnTo>
                  <a:pt x="33108" y="109220"/>
                </a:lnTo>
                <a:lnTo>
                  <a:pt x="45694" y="88900"/>
                </a:lnTo>
                <a:lnTo>
                  <a:pt x="45529" y="88900"/>
                </a:lnTo>
                <a:lnTo>
                  <a:pt x="50914" y="81279"/>
                </a:lnTo>
                <a:lnTo>
                  <a:pt x="51551" y="81279"/>
                </a:lnTo>
                <a:lnTo>
                  <a:pt x="56641" y="74929"/>
                </a:lnTo>
                <a:lnTo>
                  <a:pt x="56375" y="74929"/>
                </a:lnTo>
                <a:lnTo>
                  <a:pt x="62839" y="67310"/>
                </a:lnTo>
                <a:lnTo>
                  <a:pt x="62699" y="67310"/>
                </a:lnTo>
                <a:lnTo>
                  <a:pt x="69176" y="60960"/>
                </a:lnTo>
                <a:lnTo>
                  <a:pt x="68846" y="60960"/>
                </a:lnTo>
                <a:lnTo>
                  <a:pt x="80721" y="49529"/>
                </a:lnTo>
                <a:lnTo>
                  <a:pt x="81600" y="49529"/>
                </a:lnTo>
                <a:lnTo>
                  <a:pt x="85648" y="45720"/>
                </a:lnTo>
                <a:lnTo>
                  <a:pt x="86986" y="45720"/>
                </a:lnTo>
                <a:lnTo>
                  <a:pt x="90347" y="43179"/>
                </a:lnTo>
                <a:lnTo>
                  <a:pt x="90131" y="43179"/>
                </a:lnTo>
                <a:lnTo>
                  <a:pt x="95529" y="39370"/>
                </a:lnTo>
                <a:lnTo>
                  <a:pt x="95338" y="39370"/>
                </a:lnTo>
                <a:lnTo>
                  <a:pt x="101091" y="35560"/>
                </a:lnTo>
                <a:lnTo>
                  <a:pt x="102758" y="35560"/>
                </a:lnTo>
                <a:lnTo>
                  <a:pt x="111963" y="30479"/>
                </a:lnTo>
                <a:lnTo>
                  <a:pt x="111798" y="30479"/>
                </a:lnTo>
                <a:lnTo>
                  <a:pt x="117919" y="27939"/>
                </a:lnTo>
                <a:lnTo>
                  <a:pt x="116979" y="27939"/>
                </a:lnTo>
                <a:lnTo>
                  <a:pt x="137134" y="21589"/>
                </a:lnTo>
                <a:lnTo>
                  <a:pt x="136410" y="21589"/>
                </a:lnTo>
                <a:lnTo>
                  <a:pt x="144691" y="20320"/>
                </a:lnTo>
                <a:lnTo>
                  <a:pt x="153263" y="17779"/>
                </a:lnTo>
                <a:lnTo>
                  <a:pt x="160921" y="17779"/>
                </a:lnTo>
                <a:lnTo>
                  <a:pt x="169557" y="16510"/>
                </a:lnTo>
                <a:lnTo>
                  <a:pt x="168922" y="16510"/>
                </a:lnTo>
                <a:lnTo>
                  <a:pt x="186194" y="15239"/>
                </a:lnTo>
                <a:lnTo>
                  <a:pt x="256015" y="15239"/>
                </a:lnTo>
                <a:lnTo>
                  <a:pt x="255904" y="15110"/>
                </a:lnTo>
                <a:lnTo>
                  <a:pt x="254215" y="13970"/>
                </a:lnTo>
                <a:lnTo>
                  <a:pt x="253631" y="13970"/>
                </a:lnTo>
                <a:lnTo>
                  <a:pt x="252158" y="12700"/>
                </a:lnTo>
                <a:lnTo>
                  <a:pt x="251752" y="12700"/>
                </a:lnTo>
                <a:lnTo>
                  <a:pt x="250685" y="11429"/>
                </a:lnTo>
                <a:lnTo>
                  <a:pt x="250304" y="11429"/>
                </a:lnTo>
                <a:lnTo>
                  <a:pt x="248297" y="10160"/>
                </a:lnTo>
                <a:lnTo>
                  <a:pt x="247141" y="10160"/>
                </a:lnTo>
                <a:lnTo>
                  <a:pt x="229984" y="5079"/>
                </a:lnTo>
                <a:lnTo>
                  <a:pt x="221716" y="3810"/>
                </a:lnTo>
                <a:lnTo>
                  <a:pt x="212699" y="1270"/>
                </a:lnTo>
                <a:close/>
              </a:path>
              <a:path w="268604" h="317500">
                <a:moveTo>
                  <a:pt x="16844" y="163829"/>
                </a:moveTo>
                <a:lnTo>
                  <a:pt x="16725" y="165100"/>
                </a:lnTo>
                <a:lnTo>
                  <a:pt x="16844" y="163829"/>
                </a:lnTo>
                <a:close/>
              </a:path>
              <a:path w="268604" h="317500">
                <a:moveTo>
                  <a:pt x="17553" y="157479"/>
                </a:moveTo>
                <a:lnTo>
                  <a:pt x="17373" y="158750"/>
                </a:lnTo>
                <a:lnTo>
                  <a:pt x="17553" y="157479"/>
                </a:lnTo>
                <a:close/>
              </a:path>
              <a:path w="268604" h="317500">
                <a:moveTo>
                  <a:pt x="18613" y="151129"/>
                </a:moveTo>
                <a:lnTo>
                  <a:pt x="18453" y="151129"/>
                </a:lnTo>
                <a:lnTo>
                  <a:pt x="18376" y="152400"/>
                </a:lnTo>
                <a:lnTo>
                  <a:pt x="18613" y="151129"/>
                </a:lnTo>
                <a:close/>
              </a:path>
              <a:path w="268604" h="317500">
                <a:moveTo>
                  <a:pt x="20010" y="144779"/>
                </a:moveTo>
                <a:lnTo>
                  <a:pt x="19799" y="144779"/>
                </a:lnTo>
                <a:lnTo>
                  <a:pt x="19684" y="146050"/>
                </a:lnTo>
                <a:lnTo>
                  <a:pt x="20010" y="144779"/>
                </a:lnTo>
                <a:close/>
              </a:path>
              <a:path w="268604" h="317500">
                <a:moveTo>
                  <a:pt x="23515" y="132079"/>
                </a:moveTo>
                <a:lnTo>
                  <a:pt x="23266" y="132079"/>
                </a:lnTo>
                <a:lnTo>
                  <a:pt x="23012" y="133350"/>
                </a:lnTo>
                <a:lnTo>
                  <a:pt x="23515" y="132079"/>
                </a:lnTo>
                <a:close/>
              </a:path>
              <a:path w="268604" h="317500">
                <a:moveTo>
                  <a:pt x="30807" y="114300"/>
                </a:moveTo>
                <a:lnTo>
                  <a:pt x="30492" y="114300"/>
                </a:lnTo>
                <a:lnTo>
                  <a:pt x="30162" y="115570"/>
                </a:lnTo>
                <a:lnTo>
                  <a:pt x="30807" y="114300"/>
                </a:lnTo>
                <a:close/>
              </a:path>
              <a:path w="268604" h="317500">
                <a:moveTo>
                  <a:pt x="51551" y="81279"/>
                </a:moveTo>
                <a:lnTo>
                  <a:pt x="50914" y="81279"/>
                </a:lnTo>
                <a:lnTo>
                  <a:pt x="50533" y="82550"/>
                </a:lnTo>
                <a:lnTo>
                  <a:pt x="51551" y="81279"/>
                </a:lnTo>
                <a:close/>
              </a:path>
              <a:path w="268604" h="317500">
                <a:moveTo>
                  <a:pt x="266979" y="39370"/>
                </a:moveTo>
                <a:lnTo>
                  <a:pt x="253428" y="39370"/>
                </a:lnTo>
                <a:lnTo>
                  <a:pt x="254469" y="43179"/>
                </a:lnTo>
                <a:lnTo>
                  <a:pt x="254647" y="44450"/>
                </a:lnTo>
                <a:lnTo>
                  <a:pt x="259079" y="57150"/>
                </a:lnTo>
                <a:lnTo>
                  <a:pt x="261950" y="58420"/>
                </a:lnTo>
                <a:lnTo>
                  <a:pt x="266725" y="55879"/>
                </a:lnTo>
                <a:lnTo>
                  <a:pt x="268096" y="54610"/>
                </a:lnTo>
                <a:lnTo>
                  <a:pt x="266979" y="39370"/>
                </a:lnTo>
                <a:close/>
              </a:path>
              <a:path w="268604" h="317500">
                <a:moveTo>
                  <a:pt x="81600" y="49529"/>
                </a:moveTo>
                <a:lnTo>
                  <a:pt x="80721" y="49529"/>
                </a:lnTo>
                <a:lnTo>
                  <a:pt x="80251" y="50800"/>
                </a:lnTo>
                <a:lnTo>
                  <a:pt x="81600" y="49529"/>
                </a:lnTo>
                <a:close/>
              </a:path>
              <a:path w="268604" h="317500">
                <a:moveTo>
                  <a:pt x="86986" y="45720"/>
                </a:moveTo>
                <a:lnTo>
                  <a:pt x="85648" y="45720"/>
                </a:lnTo>
                <a:lnTo>
                  <a:pt x="85305" y="46989"/>
                </a:lnTo>
                <a:lnTo>
                  <a:pt x="86986" y="45720"/>
                </a:lnTo>
                <a:close/>
              </a:path>
              <a:path w="268604" h="317500">
                <a:moveTo>
                  <a:pt x="263398" y="24129"/>
                </a:moveTo>
                <a:lnTo>
                  <a:pt x="244767" y="24129"/>
                </a:lnTo>
                <a:lnTo>
                  <a:pt x="246512" y="26062"/>
                </a:lnTo>
                <a:lnTo>
                  <a:pt x="247484" y="26670"/>
                </a:lnTo>
                <a:lnTo>
                  <a:pt x="247585" y="26846"/>
                </a:lnTo>
                <a:lnTo>
                  <a:pt x="249313" y="27939"/>
                </a:lnTo>
                <a:lnTo>
                  <a:pt x="248792" y="27939"/>
                </a:lnTo>
                <a:lnTo>
                  <a:pt x="248973" y="28312"/>
                </a:lnTo>
                <a:lnTo>
                  <a:pt x="251866" y="30479"/>
                </a:lnTo>
                <a:lnTo>
                  <a:pt x="250037" y="30479"/>
                </a:lnTo>
                <a:lnTo>
                  <a:pt x="251371" y="31750"/>
                </a:lnTo>
                <a:lnTo>
                  <a:pt x="250615" y="31750"/>
                </a:lnTo>
                <a:lnTo>
                  <a:pt x="252349" y="35560"/>
                </a:lnTo>
                <a:lnTo>
                  <a:pt x="252031" y="35560"/>
                </a:lnTo>
                <a:lnTo>
                  <a:pt x="252552" y="36829"/>
                </a:lnTo>
                <a:lnTo>
                  <a:pt x="252882" y="38100"/>
                </a:lnTo>
                <a:lnTo>
                  <a:pt x="253758" y="40639"/>
                </a:lnTo>
                <a:lnTo>
                  <a:pt x="253428" y="39370"/>
                </a:lnTo>
                <a:lnTo>
                  <a:pt x="266979" y="39370"/>
                </a:lnTo>
                <a:lnTo>
                  <a:pt x="266788" y="36829"/>
                </a:lnTo>
                <a:lnTo>
                  <a:pt x="266611" y="35560"/>
                </a:lnTo>
                <a:lnTo>
                  <a:pt x="266052" y="34289"/>
                </a:lnTo>
                <a:lnTo>
                  <a:pt x="266242" y="34289"/>
                </a:lnTo>
                <a:lnTo>
                  <a:pt x="265683" y="30479"/>
                </a:lnTo>
                <a:lnTo>
                  <a:pt x="263677" y="25400"/>
                </a:lnTo>
                <a:lnTo>
                  <a:pt x="263398" y="24129"/>
                </a:lnTo>
                <a:close/>
              </a:path>
              <a:path w="268604" h="317500">
                <a:moveTo>
                  <a:pt x="102758" y="35560"/>
                </a:moveTo>
                <a:lnTo>
                  <a:pt x="101091" y="35560"/>
                </a:lnTo>
                <a:lnTo>
                  <a:pt x="100456" y="36829"/>
                </a:lnTo>
                <a:lnTo>
                  <a:pt x="102758" y="35560"/>
                </a:lnTo>
                <a:close/>
              </a:path>
              <a:path w="268604" h="317500">
                <a:moveTo>
                  <a:pt x="250309" y="31077"/>
                </a:moveTo>
                <a:lnTo>
                  <a:pt x="250615" y="31750"/>
                </a:lnTo>
                <a:lnTo>
                  <a:pt x="250309" y="31077"/>
                </a:lnTo>
                <a:close/>
              </a:path>
              <a:path w="268604" h="317500">
                <a:moveTo>
                  <a:pt x="250082" y="30578"/>
                </a:moveTo>
                <a:lnTo>
                  <a:pt x="250634" y="31750"/>
                </a:lnTo>
                <a:lnTo>
                  <a:pt x="251371" y="31750"/>
                </a:lnTo>
                <a:lnTo>
                  <a:pt x="250082" y="30578"/>
                </a:lnTo>
                <a:close/>
              </a:path>
              <a:path w="268604" h="317500">
                <a:moveTo>
                  <a:pt x="250057" y="30555"/>
                </a:moveTo>
                <a:lnTo>
                  <a:pt x="250309" y="31077"/>
                </a:lnTo>
                <a:lnTo>
                  <a:pt x="250082" y="30578"/>
                </a:lnTo>
                <a:close/>
              </a:path>
              <a:path w="268604" h="317500">
                <a:moveTo>
                  <a:pt x="250020" y="30479"/>
                </a:moveTo>
                <a:close/>
              </a:path>
              <a:path w="268604" h="317500">
                <a:moveTo>
                  <a:pt x="249387" y="29170"/>
                </a:moveTo>
                <a:lnTo>
                  <a:pt x="250020" y="30479"/>
                </a:lnTo>
                <a:lnTo>
                  <a:pt x="251142" y="30479"/>
                </a:lnTo>
                <a:lnTo>
                  <a:pt x="249387" y="29170"/>
                </a:lnTo>
                <a:close/>
              </a:path>
              <a:path w="268604" h="317500">
                <a:moveTo>
                  <a:pt x="248973" y="28312"/>
                </a:moveTo>
                <a:lnTo>
                  <a:pt x="249387" y="29170"/>
                </a:lnTo>
                <a:lnTo>
                  <a:pt x="251142" y="30479"/>
                </a:lnTo>
                <a:lnTo>
                  <a:pt x="251866" y="30479"/>
                </a:lnTo>
                <a:lnTo>
                  <a:pt x="248973" y="28312"/>
                </a:lnTo>
                <a:close/>
              </a:path>
              <a:path w="268604" h="317500">
                <a:moveTo>
                  <a:pt x="247505" y="27161"/>
                </a:moveTo>
                <a:lnTo>
                  <a:pt x="247738" y="27939"/>
                </a:lnTo>
                <a:lnTo>
                  <a:pt x="249387" y="29170"/>
                </a:lnTo>
                <a:lnTo>
                  <a:pt x="248973" y="28312"/>
                </a:lnTo>
                <a:lnTo>
                  <a:pt x="248475" y="27939"/>
                </a:lnTo>
                <a:lnTo>
                  <a:pt x="248043" y="27939"/>
                </a:lnTo>
                <a:lnTo>
                  <a:pt x="247747" y="27429"/>
                </a:lnTo>
                <a:lnTo>
                  <a:pt x="247505" y="27161"/>
                </a:lnTo>
                <a:close/>
              </a:path>
              <a:path w="268604" h="317500">
                <a:moveTo>
                  <a:pt x="247747" y="27429"/>
                </a:moveTo>
                <a:lnTo>
                  <a:pt x="248043" y="27939"/>
                </a:lnTo>
                <a:lnTo>
                  <a:pt x="248208" y="27939"/>
                </a:lnTo>
                <a:lnTo>
                  <a:pt x="247747" y="27429"/>
                </a:lnTo>
                <a:close/>
              </a:path>
              <a:path w="268604" h="317500">
                <a:moveTo>
                  <a:pt x="247641" y="27247"/>
                </a:moveTo>
                <a:lnTo>
                  <a:pt x="247782" y="27467"/>
                </a:lnTo>
                <a:lnTo>
                  <a:pt x="248208" y="27939"/>
                </a:lnTo>
                <a:lnTo>
                  <a:pt x="247939" y="27467"/>
                </a:lnTo>
                <a:lnTo>
                  <a:pt x="247641" y="27247"/>
                </a:lnTo>
                <a:close/>
              </a:path>
              <a:path w="268604" h="317500">
                <a:moveTo>
                  <a:pt x="247939" y="27467"/>
                </a:moveTo>
                <a:lnTo>
                  <a:pt x="248208" y="27939"/>
                </a:lnTo>
                <a:lnTo>
                  <a:pt x="248577" y="27939"/>
                </a:lnTo>
                <a:lnTo>
                  <a:pt x="247939" y="27467"/>
                </a:lnTo>
                <a:close/>
              </a:path>
              <a:path w="268604" h="317500">
                <a:moveTo>
                  <a:pt x="247618" y="26905"/>
                </a:moveTo>
                <a:lnTo>
                  <a:pt x="247939" y="27467"/>
                </a:lnTo>
                <a:lnTo>
                  <a:pt x="248577" y="27939"/>
                </a:lnTo>
                <a:lnTo>
                  <a:pt x="248767" y="27939"/>
                </a:lnTo>
                <a:lnTo>
                  <a:pt x="247618" y="26905"/>
                </a:lnTo>
                <a:close/>
              </a:path>
              <a:path w="268604" h="317500">
                <a:moveTo>
                  <a:pt x="247585" y="26846"/>
                </a:moveTo>
                <a:lnTo>
                  <a:pt x="248767" y="27939"/>
                </a:lnTo>
                <a:lnTo>
                  <a:pt x="249313" y="27939"/>
                </a:lnTo>
                <a:lnTo>
                  <a:pt x="247585" y="26846"/>
                </a:lnTo>
                <a:close/>
              </a:path>
              <a:path w="268604" h="317500">
                <a:moveTo>
                  <a:pt x="247369" y="26709"/>
                </a:moveTo>
                <a:lnTo>
                  <a:pt x="247443" y="26905"/>
                </a:lnTo>
                <a:lnTo>
                  <a:pt x="247641" y="27247"/>
                </a:lnTo>
                <a:lnTo>
                  <a:pt x="247939" y="27467"/>
                </a:lnTo>
                <a:lnTo>
                  <a:pt x="247618" y="26905"/>
                </a:lnTo>
                <a:lnTo>
                  <a:pt x="247477" y="26778"/>
                </a:lnTo>
                <a:close/>
              </a:path>
              <a:path w="268604" h="317500">
                <a:moveTo>
                  <a:pt x="247412" y="26851"/>
                </a:moveTo>
                <a:lnTo>
                  <a:pt x="247525" y="27161"/>
                </a:lnTo>
                <a:lnTo>
                  <a:pt x="247412" y="26851"/>
                </a:lnTo>
                <a:close/>
              </a:path>
              <a:path w="268604" h="317500">
                <a:moveTo>
                  <a:pt x="245107" y="25265"/>
                </a:moveTo>
                <a:lnTo>
                  <a:pt x="245148" y="25400"/>
                </a:lnTo>
                <a:lnTo>
                  <a:pt x="247463" y="27115"/>
                </a:lnTo>
                <a:lnTo>
                  <a:pt x="246512" y="26062"/>
                </a:lnTo>
                <a:lnTo>
                  <a:pt x="245452" y="25400"/>
                </a:lnTo>
                <a:lnTo>
                  <a:pt x="245300" y="25400"/>
                </a:lnTo>
                <a:lnTo>
                  <a:pt x="245107" y="25265"/>
                </a:lnTo>
                <a:close/>
              </a:path>
              <a:path w="268604" h="317500">
                <a:moveTo>
                  <a:pt x="247477" y="26778"/>
                </a:moveTo>
                <a:lnTo>
                  <a:pt x="247618" y="26905"/>
                </a:lnTo>
                <a:lnTo>
                  <a:pt x="247477" y="26778"/>
                </a:lnTo>
                <a:close/>
              </a:path>
              <a:path w="268604" h="317500">
                <a:moveTo>
                  <a:pt x="243484" y="24129"/>
                </a:moveTo>
                <a:lnTo>
                  <a:pt x="244034" y="25095"/>
                </a:lnTo>
                <a:lnTo>
                  <a:pt x="245884" y="26670"/>
                </a:lnTo>
                <a:lnTo>
                  <a:pt x="246748" y="26670"/>
                </a:lnTo>
                <a:lnTo>
                  <a:pt x="244728" y="25400"/>
                </a:lnTo>
                <a:lnTo>
                  <a:pt x="245148" y="25400"/>
                </a:lnTo>
                <a:lnTo>
                  <a:pt x="245107" y="25265"/>
                </a:lnTo>
                <a:lnTo>
                  <a:pt x="243484" y="24129"/>
                </a:lnTo>
                <a:close/>
              </a:path>
              <a:path w="268604" h="317500">
                <a:moveTo>
                  <a:pt x="244767" y="24129"/>
                </a:moveTo>
                <a:lnTo>
                  <a:pt x="245107" y="25265"/>
                </a:lnTo>
                <a:lnTo>
                  <a:pt x="245300" y="25400"/>
                </a:lnTo>
                <a:lnTo>
                  <a:pt x="245452" y="25400"/>
                </a:lnTo>
                <a:lnTo>
                  <a:pt x="246512" y="26062"/>
                </a:lnTo>
                <a:lnTo>
                  <a:pt x="244767" y="24129"/>
                </a:lnTo>
                <a:close/>
              </a:path>
              <a:path w="268604" h="317500">
                <a:moveTo>
                  <a:pt x="243027" y="24666"/>
                </a:moveTo>
                <a:lnTo>
                  <a:pt x="243497" y="25400"/>
                </a:lnTo>
                <a:lnTo>
                  <a:pt x="244208" y="25400"/>
                </a:lnTo>
                <a:lnTo>
                  <a:pt x="243027" y="24666"/>
                </a:lnTo>
                <a:close/>
              </a:path>
              <a:path w="268604" h="317500">
                <a:moveTo>
                  <a:pt x="244034" y="25095"/>
                </a:moveTo>
                <a:lnTo>
                  <a:pt x="244208" y="25400"/>
                </a:lnTo>
                <a:lnTo>
                  <a:pt x="244392" y="25400"/>
                </a:lnTo>
                <a:lnTo>
                  <a:pt x="244034" y="25095"/>
                </a:lnTo>
                <a:close/>
              </a:path>
              <a:path w="268604" h="317500">
                <a:moveTo>
                  <a:pt x="244767" y="24129"/>
                </a:moveTo>
                <a:lnTo>
                  <a:pt x="243484" y="24129"/>
                </a:lnTo>
                <a:lnTo>
                  <a:pt x="245107" y="25265"/>
                </a:lnTo>
                <a:lnTo>
                  <a:pt x="244767" y="24129"/>
                </a:lnTo>
                <a:close/>
              </a:path>
              <a:path w="268604" h="317500">
                <a:moveTo>
                  <a:pt x="243484" y="24129"/>
                </a:moveTo>
                <a:lnTo>
                  <a:pt x="242900" y="24129"/>
                </a:lnTo>
                <a:lnTo>
                  <a:pt x="244034" y="25095"/>
                </a:lnTo>
                <a:lnTo>
                  <a:pt x="243484" y="24129"/>
                </a:lnTo>
                <a:close/>
              </a:path>
              <a:path w="268604" h="317500">
                <a:moveTo>
                  <a:pt x="242684" y="24129"/>
                </a:moveTo>
                <a:lnTo>
                  <a:pt x="242163" y="24129"/>
                </a:lnTo>
                <a:lnTo>
                  <a:pt x="243027" y="24666"/>
                </a:lnTo>
                <a:lnTo>
                  <a:pt x="242684" y="24129"/>
                </a:lnTo>
                <a:close/>
              </a:path>
              <a:path w="268604" h="317500">
                <a:moveTo>
                  <a:pt x="260997" y="21589"/>
                </a:moveTo>
                <a:lnTo>
                  <a:pt x="234403" y="21589"/>
                </a:lnTo>
                <a:lnTo>
                  <a:pt x="242684" y="24129"/>
                </a:lnTo>
                <a:lnTo>
                  <a:pt x="262712" y="24129"/>
                </a:lnTo>
                <a:lnTo>
                  <a:pt x="260997" y="21589"/>
                </a:lnTo>
                <a:close/>
              </a:path>
              <a:path w="268604" h="317500">
                <a:moveTo>
                  <a:pt x="261708" y="21589"/>
                </a:moveTo>
                <a:lnTo>
                  <a:pt x="260997" y="21589"/>
                </a:lnTo>
                <a:lnTo>
                  <a:pt x="262712" y="24129"/>
                </a:lnTo>
                <a:lnTo>
                  <a:pt x="262342" y="22785"/>
                </a:lnTo>
                <a:lnTo>
                  <a:pt x="261708" y="21589"/>
                </a:lnTo>
                <a:close/>
              </a:path>
              <a:path w="268604" h="317500">
                <a:moveTo>
                  <a:pt x="262342" y="22785"/>
                </a:moveTo>
                <a:lnTo>
                  <a:pt x="262712" y="24129"/>
                </a:lnTo>
                <a:lnTo>
                  <a:pt x="263055" y="24129"/>
                </a:lnTo>
                <a:lnTo>
                  <a:pt x="262342" y="22785"/>
                </a:lnTo>
                <a:close/>
              </a:path>
              <a:path w="268604" h="317500">
                <a:moveTo>
                  <a:pt x="256901" y="16510"/>
                </a:moveTo>
                <a:lnTo>
                  <a:pt x="210172" y="16510"/>
                </a:lnTo>
                <a:lnTo>
                  <a:pt x="218820" y="19050"/>
                </a:lnTo>
                <a:lnTo>
                  <a:pt x="218439" y="19050"/>
                </a:lnTo>
                <a:lnTo>
                  <a:pt x="226733" y="20320"/>
                </a:lnTo>
                <a:lnTo>
                  <a:pt x="226415" y="20320"/>
                </a:lnTo>
                <a:lnTo>
                  <a:pt x="234708" y="22860"/>
                </a:lnTo>
                <a:lnTo>
                  <a:pt x="234403" y="21589"/>
                </a:lnTo>
                <a:lnTo>
                  <a:pt x="261670" y="21589"/>
                </a:lnTo>
                <a:lnTo>
                  <a:pt x="259863" y="19446"/>
                </a:lnTo>
                <a:lnTo>
                  <a:pt x="257746" y="17779"/>
                </a:lnTo>
                <a:lnTo>
                  <a:pt x="258190" y="17779"/>
                </a:lnTo>
                <a:lnTo>
                  <a:pt x="257505" y="16979"/>
                </a:lnTo>
                <a:lnTo>
                  <a:pt x="256901" y="16510"/>
                </a:lnTo>
                <a:close/>
              </a:path>
              <a:path w="268604" h="317500">
                <a:moveTo>
                  <a:pt x="262013" y="21589"/>
                </a:moveTo>
                <a:lnTo>
                  <a:pt x="261708" y="21589"/>
                </a:lnTo>
                <a:lnTo>
                  <a:pt x="262342" y="22785"/>
                </a:lnTo>
                <a:lnTo>
                  <a:pt x="262013" y="21589"/>
                </a:lnTo>
                <a:close/>
              </a:path>
              <a:path w="268604" h="317500">
                <a:moveTo>
                  <a:pt x="260375" y="19850"/>
                </a:moveTo>
                <a:lnTo>
                  <a:pt x="260629" y="20320"/>
                </a:lnTo>
                <a:lnTo>
                  <a:pt x="260972" y="20320"/>
                </a:lnTo>
                <a:lnTo>
                  <a:pt x="260375" y="19850"/>
                </a:lnTo>
                <a:close/>
              </a:path>
              <a:path w="268604" h="317500">
                <a:moveTo>
                  <a:pt x="256062" y="15295"/>
                </a:moveTo>
                <a:lnTo>
                  <a:pt x="257505" y="16979"/>
                </a:lnTo>
                <a:lnTo>
                  <a:pt x="258533" y="17779"/>
                </a:lnTo>
                <a:lnTo>
                  <a:pt x="259863" y="19446"/>
                </a:lnTo>
                <a:lnTo>
                  <a:pt x="260375" y="19850"/>
                </a:lnTo>
                <a:lnTo>
                  <a:pt x="259257" y="17779"/>
                </a:lnTo>
                <a:lnTo>
                  <a:pt x="257848" y="16510"/>
                </a:lnTo>
                <a:lnTo>
                  <a:pt x="256062" y="15295"/>
                </a:lnTo>
                <a:close/>
              </a:path>
              <a:path w="268604" h="317500">
                <a:moveTo>
                  <a:pt x="258457" y="17779"/>
                </a:moveTo>
                <a:lnTo>
                  <a:pt x="257746" y="17779"/>
                </a:lnTo>
                <a:lnTo>
                  <a:pt x="259863" y="19446"/>
                </a:lnTo>
                <a:lnTo>
                  <a:pt x="258457" y="17779"/>
                </a:lnTo>
                <a:close/>
              </a:path>
              <a:path w="268604" h="317500">
                <a:moveTo>
                  <a:pt x="255269" y="15239"/>
                </a:moveTo>
                <a:lnTo>
                  <a:pt x="193852" y="15239"/>
                </a:lnTo>
                <a:lnTo>
                  <a:pt x="210794" y="17779"/>
                </a:lnTo>
                <a:lnTo>
                  <a:pt x="210172" y="16510"/>
                </a:lnTo>
                <a:lnTo>
                  <a:pt x="256901" y="16510"/>
                </a:lnTo>
                <a:lnTo>
                  <a:pt x="255269" y="15239"/>
                </a:lnTo>
                <a:close/>
              </a:path>
              <a:path w="268604" h="317500">
                <a:moveTo>
                  <a:pt x="255981" y="15239"/>
                </a:moveTo>
                <a:lnTo>
                  <a:pt x="255269" y="15239"/>
                </a:lnTo>
                <a:lnTo>
                  <a:pt x="257505" y="16979"/>
                </a:lnTo>
                <a:lnTo>
                  <a:pt x="256062" y="15295"/>
                </a:lnTo>
                <a:close/>
              </a:path>
              <a:path w="268604" h="317500">
                <a:moveTo>
                  <a:pt x="256015" y="15239"/>
                </a:moveTo>
                <a:close/>
              </a:path>
              <a:path w="268604" h="317500">
                <a:moveTo>
                  <a:pt x="253504" y="12700"/>
                </a:moveTo>
                <a:lnTo>
                  <a:pt x="252920" y="12700"/>
                </a:lnTo>
                <a:lnTo>
                  <a:pt x="253631" y="13970"/>
                </a:lnTo>
                <a:lnTo>
                  <a:pt x="254927" y="13970"/>
                </a:lnTo>
                <a:lnTo>
                  <a:pt x="255904" y="15110"/>
                </a:lnTo>
                <a:lnTo>
                  <a:pt x="256095" y="15239"/>
                </a:lnTo>
                <a:lnTo>
                  <a:pt x="255396" y="13970"/>
                </a:lnTo>
                <a:lnTo>
                  <a:pt x="253504" y="12700"/>
                </a:lnTo>
                <a:close/>
              </a:path>
              <a:path w="268604" h="317500">
                <a:moveTo>
                  <a:pt x="254927" y="13970"/>
                </a:moveTo>
                <a:lnTo>
                  <a:pt x="254215" y="13970"/>
                </a:lnTo>
                <a:lnTo>
                  <a:pt x="255904" y="15110"/>
                </a:lnTo>
                <a:lnTo>
                  <a:pt x="254927" y="13970"/>
                </a:lnTo>
                <a:close/>
              </a:path>
              <a:path w="268604" h="317500">
                <a:moveTo>
                  <a:pt x="251015" y="11429"/>
                </a:moveTo>
                <a:lnTo>
                  <a:pt x="250685" y="11429"/>
                </a:lnTo>
                <a:lnTo>
                  <a:pt x="253631" y="13970"/>
                </a:lnTo>
                <a:lnTo>
                  <a:pt x="252920" y="12700"/>
                </a:lnTo>
                <a:lnTo>
                  <a:pt x="251015" y="11429"/>
                </a:lnTo>
                <a:close/>
              </a:path>
              <a:path w="268604" h="317500">
                <a:moveTo>
                  <a:pt x="194843" y="0"/>
                </a:moveTo>
                <a:lnTo>
                  <a:pt x="185559" y="0"/>
                </a:lnTo>
                <a:lnTo>
                  <a:pt x="168275" y="1270"/>
                </a:lnTo>
                <a:lnTo>
                  <a:pt x="203466" y="1270"/>
                </a:lnTo>
                <a:lnTo>
                  <a:pt x="194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331994" y="1753654"/>
            <a:ext cx="41197" cy="1538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73926" y="1626158"/>
            <a:ext cx="333540" cy="4593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108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8888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What if multiple</a:t>
            </a:r>
            <a:r>
              <a:rPr dirty="0" sz="4800" spc="-55"/>
              <a:t> </a:t>
            </a:r>
            <a:r>
              <a:rPr dirty="0" sz="4800" spc="-10"/>
              <a:t>producer/consumer?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1127740" cy="155765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18605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95">
                <a:latin typeface="WenQuanYi Micro Hei"/>
                <a:cs typeface="WenQuanYi Micro Hei"/>
              </a:rPr>
              <a:t>If </a:t>
            </a:r>
            <a:r>
              <a:rPr dirty="0" sz="2800" spc="-330">
                <a:latin typeface="WenQuanYi Micro Hei"/>
                <a:cs typeface="WenQuanYi Micro Hei"/>
              </a:rPr>
              <a:t>there’s </a:t>
            </a:r>
            <a:r>
              <a:rPr dirty="0" sz="2800" spc="50">
                <a:latin typeface="WenQuanYi Micro Hei"/>
                <a:cs typeface="WenQuanYi Micro Hei"/>
              </a:rPr>
              <a:t>one </a:t>
            </a:r>
            <a:r>
              <a:rPr dirty="0" sz="2800" spc="-5">
                <a:latin typeface="WenQuanYi Micro Hei"/>
                <a:cs typeface="WenQuanYi Micro Hei"/>
              </a:rPr>
              <a:t>shared </a:t>
            </a:r>
            <a:r>
              <a:rPr dirty="0" sz="2800" spc="50">
                <a:latin typeface="WenQuanYi Micro Hei"/>
                <a:cs typeface="WenQuanYi Micro Hei"/>
              </a:rPr>
              <a:t>buffer, one </a:t>
            </a:r>
            <a:r>
              <a:rPr dirty="0" sz="2800" spc="10">
                <a:latin typeface="WenQuanYi Micro Hei"/>
                <a:cs typeface="WenQuanYi Micro Hei"/>
              </a:rPr>
              <a:t>producer </a:t>
            </a:r>
            <a:r>
              <a:rPr dirty="0" sz="2800" spc="45">
                <a:latin typeface="WenQuanYi Micro Hei"/>
                <a:cs typeface="WenQuanYi Micro Hei"/>
              </a:rPr>
              <a:t>and </a:t>
            </a:r>
            <a:r>
              <a:rPr dirty="0" sz="2800" spc="50">
                <a:latin typeface="WenQuanYi Micro Hei"/>
                <a:cs typeface="WenQuanYi Micro Hei"/>
              </a:rPr>
              <a:t>one </a:t>
            </a:r>
            <a:r>
              <a:rPr dirty="0" sz="2800" spc="10">
                <a:latin typeface="WenQuanYi Micro Hei"/>
                <a:cs typeface="WenQuanYi Micro Hei"/>
              </a:rPr>
              <a:t>consumer </a:t>
            </a:r>
            <a:r>
              <a:rPr dirty="0" sz="2800" spc="45">
                <a:latin typeface="WenQuanYi Micro Hei"/>
                <a:cs typeface="WenQuanYi Micro Hei"/>
              </a:rPr>
              <a:t>can  </a:t>
            </a:r>
            <a:r>
              <a:rPr dirty="0" sz="2800" spc="80">
                <a:latin typeface="WenQuanYi Micro Hei"/>
                <a:cs typeface="WenQuanYi Micro Hei"/>
              </a:rPr>
              <a:t>work</a:t>
            </a:r>
            <a:endParaRPr sz="2800">
              <a:latin typeface="WenQuanYi Micro Hei"/>
              <a:cs typeface="WenQuanYi Micro Hei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0">
                <a:latin typeface="WenQuanYi Micro Hei"/>
                <a:cs typeface="WenQuanYi Micro Hei"/>
              </a:rPr>
              <a:t>Even </a:t>
            </a:r>
            <a:r>
              <a:rPr dirty="0" sz="2400" spc="70">
                <a:latin typeface="WenQuanYi Micro Hei"/>
                <a:cs typeface="WenQuanYi Micro Hei"/>
              </a:rPr>
              <a:t>though </a:t>
            </a:r>
            <a:r>
              <a:rPr dirty="0" sz="2400">
                <a:latin typeface="WenQuanYi Micro Hei"/>
                <a:cs typeface="WenQuanYi Micro Hei"/>
              </a:rPr>
              <a:t>multiple consumers </a:t>
            </a:r>
            <a:r>
              <a:rPr dirty="0" sz="2400" spc="5">
                <a:latin typeface="WenQuanYi Micro Hei"/>
                <a:cs typeface="WenQuanYi Micro Hei"/>
              </a:rPr>
              <a:t>exists, </a:t>
            </a:r>
            <a:r>
              <a:rPr dirty="0" sz="2400" spc="-5">
                <a:latin typeface="WenQuanYi Micro Hei"/>
                <a:cs typeface="WenQuanYi Micro Hei"/>
              </a:rPr>
              <a:t>only </a:t>
            </a:r>
            <a:r>
              <a:rPr dirty="0" sz="2400" spc="40">
                <a:latin typeface="WenQuanYi Micro Hei"/>
                <a:cs typeface="WenQuanYi Micro Hei"/>
              </a:rPr>
              <a:t>one </a:t>
            </a:r>
            <a:r>
              <a:rPr dirty="0" sz="2400" spc="10">
                <a:latin typeface="WenQuanYi Micro Hei"/>
                <a:cs typeface="WenQuanYi Micro Hei"/>
              </a:rPr>
              <a:t>consumer </a:t>
            </a:r>
            <a:r>
              <a:rPr dirty="0" sz="2400" spc="40">
                <a:latin typeface="WenQuanYi Micro Hei"/>
                <a:cs typeface="WenQuanYi Micro Hei"/>
              </a:rPr>
              <a:t>can </a:t>
            </a:r>
            <a:r>
              <a:rPr dirty="0" sz="2400" spc="5">
                <a:latin typeface="WenQuanYi Micro Hei"/>
                <a:cs typeface="WenQuanYi Micro Hei"/>
              </a:rPr>
              <a:t>access </a:t>
            </a:r>
            <a:r>
              <a:rPr dirty="0" sz="2400" spc="35">
                <a:latin typeface="WenQuanYi Micro Hei"/>
                <a:cs typeface="WenQuanYi Micro Hei"/>
              </a:rPr>
              <a:t>the  </a:t>
            </a:r>
            <a:r>
              <a:rPr dirty="0" sz="2400" spc="-5">
                <a:latin typeface="WenQuanYi Micro Hei"/>
                <a:cs typeface="WenQuanYi Micro Hei"/>
              </a:rPr>
              <a:t>shared</a:t>
            </a:r>
            <a:r>
              <a:rPr dirty="0" sz="2400" spc="40">
                <a:latin typeface="WenQuanYi Micro Hei"/>
                <a:cs typeface="WenQuanYi Micro Hei"/>
              </a:rPr>
              <a:t> </a:t>
            </a:r>
            <a:r>
              <a:rPr dirty="0" sz="2400" spc="25">
                <a:latin typeface="WenQuanYi Micro Hei"/>
                <a:cs typeface="WenQuanYi Micro Hei"/>
              </a:rPr>
              <a:t>buffer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2" y="5236971"/>
            <a:ext cx="98425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0">
                <a:latin typeface="WenQuanYi Micro Hei"/>
                <a:cs typeface="WenQuanYi Micro Hei"/>
              </a:rPr>
              <a:t>Instead </a:t>
            </a:r>
            <a:r>
              <a:rPr dirty="0" sz="2800" spc="85">
                <a:latin typeface="WenQuanYi Micro Hei"/>
                <a:cs typeface="WenQuanYi Micro Hei"/>
              </a:rPr>
              <a:t>of </a:t>
            </a:r>
            <a:r>
              <a:rPr dirty="0" sz="2800" spc="40">
                <a:latin typeface="WenQuanYi Micro Hei"/>
                <a:cs typeface="WenQuanYi Micro Hei"/>
              </a:rPr>
              <a:t>using </a:t>
            </a:r>
            <a:r>
              <a:rPr dirty="0" sz="2800" spc="20">
                <a:latin typeface="WenQuanYi Micro Hei"/>
                <a:cs typeface="WenQuanYi Micro Hei"/>
              </a:rPr>
              <a:t>single </a:t>
            </a:r>
            <a:r>
              <a:rPr dirty="0" sz="2800" spc="-5">
                <a:latin typeface="WenQuanYi Micro Hei"/>
                <a:cs typeface="WenQuanYi Micro Hei"/>
              </a:rPr>
              <a:t>shared </a:t>
            </a:r>
            <a:r>
              <a:rPr dirty="0" sz="2800" spc="50">
                <a:latin typeface="WenQuanYi Micro Hei"/>
                <a:cs typeface="WenQuanYi Micro Hei"/>
              </a:rPr>
              <a:t>buffer, </a:t>
            </a:r>
            <a:r>
              <a:rPr dirty="0" sz="2800" spc="-5">
                <a:latin typeface="WenQuanYi Micro Hei"/>
                <a:cs typeface="WenQuanYi Micro Hei"/>
              </a:rPr>
              <a:t>use </a:t>
            </a:r>
            <a:r>
              <a:rPr dirty="0" sz="2800" spc="5">
                <a:latin typeface="WenQuanYi Micro Hei"/>
                <a:cs typeface="WenQuanYi Micro Hei"/>
              </a:rPr>
              <a:t>multiple</a:t>
            </a:r>
            <a:r>
              <a:rPr dirty="0" sz="2800" spc="335">
                <a:latin typeface="WenQuanYi Micro Hei"/>
                <a:cs typeface="WenQuanYi Micro Hei"/>
              </a:rPr>
              <a:t> </a:t>
            </a:r>
            <a:r>
              <a:rPr dirty="0" sz="2800" spc="70">
                <a:latin typeface="WenQuanYi Micro Hei"/>
                <a:cs typeface="WenQuanYi Micro Hei"/>
              </a:rPr>
              <a:t>buffers!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34572" y="3398316"/>
            <a:ext cx="1883625" cy="766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80726" y="4391685"/>
            <a:ext cx="557161" cy="437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80434" y="3096221"/>
            <a:ext cx="773937" cy="331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72744" y="3652685"/>
            <a:ext cx="751928" cy="197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05167" y="4077550"/>
            <a:ext cx="783599" cy="5743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6531" y="3816248"/>
            <a:ext cx="1112570" cy="401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07923" y="2984004"/>
            <a:ext cx="753160" cy="2991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12164" y="2843428"/>
            <a:ext cx="268605" cy="317500"/>
          </a:xfrm>
          <a:custGeom>
            <a:avLst/>
            <a:gdLst/>
            <a:ahLst/>
            <a:cxnLst/>
            <a:rect l="l" t="t" r="r" b="b"/>
            <a:pathLst>
              <a:path w="268604" h="317500">
                <a:moveTo>
                  <a:pt x="212712" y="1270"/>
                </a:moveTo>
                <a:lnTo>
                  <a:pt x="159004" y="1270"/>
                </a:lnTo>
                <a:lnTo>
                  <a:pt x="150685" y="2539"/>
                </a:lnTo>
                <a:lnTo>
                  <a:pt x="150101" y="2539"/>
                </a:lnTo>
                <a:lnTo>
                  <a:pt x="141389" y="5079"/>
                </a:lnTo>
                <a:lnTo>
                  <a:pt x="133108" y="6350"/>
                </a:lnTo>
                <a:lnTo>
                  <a:pt x="132372" y="6350"/>
                </a:lnTo>
                <a:lnTo>
                  <a:pt x="112217" y="12700"/>
                </a:lnTo>
                <a:lnTo>
                  <a:pt x="111277" y="13970"/>
                </a:lnTo>
                <a:lnTo>
                  <a:pt x="104990" y="16510"/>
                </a:lnTo>
                <a:lnTo>
                  <a:pt x="93459" y="22860"/>
                </a:lnTo>
                <a:lnTo>
                  <a:pt x="92811" y="22860"/>
                </a:lnTo>
                <a:lnTo>
                  <a:pt x="86133" y="27161"/>
                </a:lnTo>
                <a:lnTo>
                  <a:pt x="81141" y="30559"/>
                </a:lnTo>
                <a:lnTo>
                  <a:pt x="70459" y="38100"/>
                </a:lnTo>
                <a:lnTo>
                  <a:pt x="69989" y="38100"/>
                </a:lnTo>
                <a:lnTo>
                  <a:pt x="58102" y="49529"/>
                </a:lnTo>
                <a:lnTo>
                  <a:pt x="51168" y="57150"/>
                </a:lnTo>
                <a:lnTo>
                  <a:pt x="44665" y="64770"/>
                </a:lnTo>
                <a:lnTo>
                  <a:pt x="38265" y="72389"/>
                </a:lnTo>
                <a:lnTo>
                  <a:pt x="37884" y="72389"/>
                </a:lnTo>
                <a:lnTo>
                  <a:pt x="32296" y="81279"/>
                </a:lnTo>
                <a:lnTo>
                  <a:pt x="19685" y="101600"/>
                </a:lnTo>
                <a:lnTo>
                  <a:pt x="19405" y="101600"/>
                </a:lnTo>
                <a:lnTo>
                  <a:pt x="16154" y="107950"/>
                </a:lnTo>
                <a:lnTo>
                  <a:pt x="15824" y="107950"/>
                </a:lnTo>
                <a:lnTo>
                  <a:pt x="13233" y="114300"/>
                </a:lnTo>
                <a:lnTo>
                  <a:pt x="8178" y="127000"/>
                </a:lnTo>
                <a:lnTo>
                  <a:pt x="7924" y="128270"/>
                </a:lnTo>
                <a:lnTo>
                  <a:pt x="4178" y="142239"/>
                </a:lnTo>
                <a:lnTo>
                  <a:pt x="0" y="177800"/>
                </a:lnTo>
                <a:lnTo>
                  <a:pt x="368" y="185420"/>
                </a:lnTo>
                <a:lnTo>
                  <a:pt x="1854" y="203200"/>
                </a:lnTo>
                <a:lnTo>
                  <a:pt x="2565" y="208279"/>
                </a:lnTo>
                <a:lnTo>
                  <a:pt x="2692" y="209550"/>
                </a:lnTo>
                <a:lnTo>
                  <a:pt x="4991" y="219710"/>
                </a:lnTo>
                <a:lnTo>
                  <a:pt x="7861" y="228600"/>
                </a:lnTo>
                <a:lnTo>
                  <a:pt x="11645" y="238760"/>
                </a:lnTo>
                <a:lnTo>
                  <a:pt x="11950" y="238760"/>
                </a:lnTo>
                <a:lnTo>
                  <a:pt x="14109" y="243839"/>
                </a:lnTo>
                <a:lnTo>
                  <a:pt x="19558" y="252729"/>
                </a:lnTo>
                <a:lnTo>
                  <a:pt x="22161" y="256539"/>
                </a:lnTo>
                <a:lnTo>
                  <a:pt x="25044" y="261620"/>
                </a:lnTo>
                <a:lnTo>
                  <a:pt x="25755" y="261620"/>
                </a:lnTo>
                <a:lnTo>
                  <a:pt x="28994" y="265429"/>
                </a:lnTo>
                <a:lnTo>
                  <a:pt x="28752" y="265429"/>
                </a:lnTo>
                <a:lnTo>
                  <a:pt x="32232" y="269239"/>
                </a:lnTo>
                <a:lnTo>
                  <a:pt x="35471" y="273050"/>
                </a:lnTo>
                <a:lnTo>
                  <a:pt x="36068" y="274320"/>
                </a:lnTo>
                <a:lnTo>
                  <a:pt x="43268" y="280670"/>
                </a:lnTo>
                <a:lnTo>
                  <a:pt x="47510" y="284479"/>
                </a:lnTo>
                <a:lnTo>
                  <a:pt x="47967" y="284479"/>
                </a:lnTo>
                <a:lnTo>
                  <a:pt x="56603" y="290829"/>
                </a:lnTo>
                <a:lnTo>
                  <a:pt x="57353" y="290829"/>
                </a:lnTo>
                <a:lnTo>
                  <a:pt x="63982" y="294639"/>
                </a:lnTo>
                <a:lnTo>
                  <a:pt x="70815" y="298450"/>
                </a:lnTo>
                <a:lnTo>
                  <a:pt x="71450" y="298450"/>
                </a:lnTo>
                <a:lnTo>
                  <a:pt x="78422" y="300989"/>
                </a:lnTo>
                <a:lnTo>
                  <a:pt x="85953" y="304800"/>
                </a:lnTo>
                <a:lnTo>
                  <a:pt x="101066" y="309879"/>
                </a:lnTo>
                <a:lnTo>
                  <a:pt x="108267" y="311150"/>
                </a:lnTo>
                <a:lnTo>
                  <a:pt x="108915" y="311150"/>
                </a:lnTo>
                <a:lnTo>
                  <a:pt x="124040" y="313689"/>
                </a:lnTo>
                <a:lnTo>
                  <a:pt x="124904" y="313689"/>
                </a:lnTo>
                <a:lnTo>
                  <a:pt x="193687" y="317500"/>
                </a:lnTo>
                <a:lnTo>
                  <a:pt x="234480" y="317500"/>
                </a:lnTo>
                <a:lnTo>
                  <a:pt x="243725" y="314960"/>
                </a:lnTo>
                <a:lnTo>
                  <a:pt x="244500" y="313689"/>
                </a:lnTo>
                <a:lnTo>
                  <a:pt x="244094" y="312420"/>
                </a:lnTo>
                <a:lnTo>
                  <a:pt x="243649" y="311150"/>
                </a:lnTo>
                <a:lnTo>
                  <a:pt x="235686" y="307339"/>
                </a:lnTo>
                <a:lnTo>
                  <a:pt x="233959" y="307339"/>
                </a:lnTo>
                <a:lnTo>
                  <a:pt x="194741" y="302260"/>
                </a:lnTo>
                <a:lnTo>
                  <a:pt x="126022" y="297179"/>
                </a:lnTo>
                <a:lnTo>
                  <a:pt x="126746" y="297179"/>
                </a:lnTo>
                <a:lnTo>
                  <a:pt x="111620" y="294639"/>
                </a:lnTo>
                <a:lnTo>
                  <a:pt x="112255" y="294639"/>
                </a:lnTo>
                <a:lnTo>
                  <a:pt x="105054" y="293370"/>
                </a:lnTo>
                <a:lnTo>
                  <a:pt x="105422" y="293370"/>
                </a:lnTo>
                <a:lnTo>
                  <a:pt x="101822" y="292100"/>
                </a:lnTo>
                <a:lnTo>
                  <a:pt x="98577" y="292100"/>
                </a:lnTo>
                <a:lnTo>
                  <a:pt x="91363" y="289560"/>
                </a:lnTo>
                <a:lnTo>
                  <a:pt x="91706" y="289560"/>
                </a:lnTo>
                <a:lnTo>
                  <a:pt x="84505" y="285750"/>
                </a:lnTo>
                <a:lnTo>
                  <a:pt x="84632" y="285750"/>
                </a:lnTo>
                <a:lnTo>
                  <a:pt x="77787" y="283210"/>
                </a:lnTo>
                <a:lnTo>
                  <a:pt x="78422" y="283210"/>
                </a:lnTo>
                <a:lnTo>
                  <a:pt x="71589" y="280670"/>
                </a:lnTo>
                <a:lnTo>
                  <a:pt x="71742" y="280670"/>
                </a:lnTo>
                <a:lnTo>
                  <a:pt x="65265" y="276860"/>
                </a:lnTo>
                <a:lnTo>
                  <a:pt x="66014" y="276860"/>
                </a:lnTo>
                <a:lnTo>
                  <a:pt x="59105" y="271779"/>
                </a:lnTo>
                <a:lnTo>
                  <a:pt x="57823" y="271779"/>
                </a:lnTo>
                <a:lnTo>
                  <a:pt x="53860" y="267970"/>
                </a:lnTo>
                <a:lnTo>
                  <a:pt x="54152" y="267970"/>
                </a:lnTo>
                <a:lnTo>
                  <a:pt x="48392" y="262889"/>
                </a:lnTo>
                <a:lnTo>
                  <a:pt x="47548" y="262889"/>
                </a:lnTo>
                <a:lnTo>
                  <a:pt x="44310" y="259079"/>
                </a:lnTo>
                <a:lnTo>
                  <a:pt x="44551" y="259079"/>
                </a:lnTo>
                <a:lnTo>
                  <a:pt x="41059" y="255270"/>
                </a:lnTo>
                <a:lnTo>
                  <a:pt x="38900" y="252729"/>
                </a:lnTo>
                <a:lnTo>
                  <a:pt x="38544" y="252729"/>
                </a:lnTo>
                <a:lnTo>
                  <a:pt x="35661" y="247650"/>
                </a:lnTo>
                <a:lnTo>
                  <a:pt x="33235" y="243839"/>
                </a:lnTo>
                <a:lnTo>
                  <a:pt x="33388" y="243839"/>
                </a:lnTo>
                <a:lnTo>
                  <a:pt x="28346" y="236220"/>
                </a:lnTo>
                <a:lnTo>
                  <a:pt x="28587" y="236220"/>
                </a:lnTo>
                <a:lnTo>
                  <a:pt x="26428" y="232410"/>
                </a:lnTo>
                <a:lnTo>
                  <a:pt x="26746" y="232410"/>
                </a:lnTo>
                <a:lnTo>
                  <a:pt x="23139" y="223520"/>
                </a:lnTo>
                <a:lnTo>
                  <a:pt x="23317" y="223520"/>
                </a:lnTo>
                <a:lnTo>
                  <a:pt x="21869" y="219710"/>
                </a:lnTo>
                <a:lnTo>
                  <a:pt x="20434" y="214629"/>
                </a:lnTo>
                <a:lnTo>
                  <a:pt x="20586" y="214629"/>
                </a:lnTo>
                <a:lnTo>
                  <a:pt x="18415" y="205739"/>
                </a:lnTo>
                <a:lnTo>
                  <a:pt x="17818" y="201929"/>
                </a:lnTo>
                <a:lnTo>
                  <a:pt x="16433" y="184150"/>
                </a:lnTo>
                <a:lnTo>
                  <a:pt x="16065" y="177800"/>
                </a:lnTo>
                <a:lnTo>
                  <a:pt x="16764" y="163829"/>
                </a:lnTo>
                <a:lnTo>
                  <a:pt x="17437" y="157479"/>
                </a:lnTo>
                <a:lnTo>
                  <a:pt x="18453" y="151129"/>
                </a:lnTo>
                <a:lnTo>
                  <a:pt x="18626" y="151129"/>
                </a:lnTo>
                <a:lnTo>
                  <a:pt x="19812" y="144779"/>
                </a:lnTo>
                <a:lnTo>
                  <a:pt x="20023" y="144779"/>
                </a:lnTo>
                <a:lnTo>
                  <a:pt x="23279" y="132079"/>
                </a:lnTo>
                <a:lnTo>
                  <a:pt x="23526" y="132079"/>
                </a:lnTo>
                <a:lnTo>
                  <a:pt x="28041" y="120650"/>
                </a:lnTo>
                <a:lnTo>
                  <a:pt x="30492" y="114300"/>
                </a:lnTo>
                <a:lnTo>
                  <a:pt x="30820" y="114300"/>
                </a:lnTo>
                <a:lnTo>
                  <a:pt x="33400" y="109220"/>
                </a:lnTo>
                <a:lnTo>
                  <a:pt x="33121" y="109220"/>
                </a:lnTo>
                <a:lnTo>
                  <a:pt x="45707" y="88900"/>
                </a:lnTo>
                <a:lnTo>
                  <a:pt x="45529" y="88900"/>
                </a:lnTo>
                <a:lnTo>
                  <a:pt x="50927" y="81279"/>
                </a:lnTo>
                <a:lnTo>
                  <a:pt x="51551" y="81279"/>
                </a:lnTo>
                <a:lnTo>
                  <a:pt x="56642" y="74929"/>
                </a:lnTo>
                <a:lnTo>
                  <a:pt x="56375" y="74929"/>
                </a:lnTo>
                <a:lnTo>
                  <a:pt x="62852" y="67310"/>
                </a:lnTo>
                <a:lnTo>
                  <a:pt x="62712" y="67310"/>
                </a:lnTo>
                <a:lnTo>
                  <a:pt x="69176" y="60960"/>
                </a:lnTo>
                <a:lnTo>
                  <a:pt x="68846" y="60960"/>
                </a:lnTo>
                <a:lnTo>
                  <a:pt x="80721" y="49529"/>
                </a:lnTo>
                <a:lnTo>
                  <a:pt x="81600" y="49529"/>
                </a:lnTo>
                <a:lnTo>
                  <a:pt x="85648" y="45720"/>
                </a:lnTo>
                <a:lnTo>
                  <a:pt x="86995" y="45720"/>
                </a:lnTo>
                <a:lnTo>
                  <a:pt x="90347" y="43179"/>
                </a:lnTo>
                <a:lnTo>
                  <a:pt x="90144" y="43179"/>
                </a:lnTo>
                <a:lnTo>
                  <a:pt x="95542" y="39370"/>
                </a:lnTo>
                <a:lnTo>
                  <a:pt x="95351" y="39370"/>
                </a:lnTo>
                <a:lnTo>
                  <a:pt x="101104" y="35560"/>
                </a:lnTo>
                <a:lnTo>
                  <a:pt x="102760" y="35560"/>
                </a:lnTo>
                <a:lnTo>
                  <a:pt x="111975" y="30479"/>
                </a:lnTo>
                <a:lnTo>
                  <a:pt x="111810" y="30479"/>
                </a:lnTo>
                <a:lnTo>
                  <a:pt x="117919" y="27939"/>
                </a:lnTo>
                <a:lnTo>
                  <a:pt x="116992" y="27939"/>
                </a:lnTo>
                <a:lnTo>
                  <a:pt x="137147" y="21589"/>
                </a:lnTo>
                <a:lnTo>
                  <a:pt x="136423" y="21589"/>
                </a:lnTo>
                <a:lnTo>
                  <a:pt x="144703" y="20320"/>
                </a:lnTo>
                <a:lnTo>
                  <a:pt x="153263" y="17779"/>
                </a:lnTo>
                <a:lnTo>
                  <a:pt x="160921" y="17779"/>
                </a:lnTo>
                <a:lnTo>
                  <a:pt x="169570" y="16510"/>
                </a:lnTo>
                <a:lnTo>
                  <a:pt x="168922" y="16510"/>
                </a:lnTo>
                <a:lnTo>
                  <a:pt x="186207" y="15239"/>
                </a:lnTo>
                <a:lnTo>
                  <a:pt x="256015" y="15239"/>
                </a:lnTo>
                <a:lnTo>
                  <a:pt x="255889" y="15092"/>
                </a:lnTo>
                <a:lnTo>
                  <a:pt x="254215" y="13970"/>
                </a:lnTo>
                <a:lnTo>
                  <a:pt x="253631" y="13970"/>
                </a:lnTo>
                <a:lnTo>
                  <a:pt x="252158" y="12700"/>
                </a:lnTo>
                <a:lnTo>
                  <a:pt x="251764" y="12700"/>
                </a:lnTo>
                <a:lnTo>
                  <a:pt x="250685" y="11429"/>
                </a:lnTo>
                <a:lnTo>
                  <a:pt x="250304" y="11429"/>
                </a:lnTo>
                <a:lnTo>
                  <a:pt x="248297" y="10160"/>
                </a:lnTo>
                <a:lnTo>
                  <a:pt x="247154" y="10160"/>
                </a:lnTo>
                <a:lnTo>
                  <a:pt x="238582" y="7620"/>
                </a:lnTo>
                <a:lnTo>
                  <a:pt x="230301" y="5079"/>
                </a:lnTo>
                <a:lnTo>
                  <a:pt x="221348" y="3810"/>
                </a:lnTo>
                <a:lnTo>
                  <a:pt x="212712" y="1270"/>
                </a:lnTo>
                <a:close/>
              </a:path>
              <a:path w="268604" h="317500">
                <a:moveTo>
                  <a:pt x="98221" y="290829"/>
                </a:moveTo>
                <a:lnTo>
                  <a:pt x="98577" y="292100"/>
                </a:lnTo>
                <a:lnTo>
                  <a:pt x="101822" y="292100"/>
                </a:lnTo>
                <a:lnTo>
                  <a:pt x="98221" y="290829"/>
                </a:lnTo>
                <a:close/>
              </a:path>
              <a:path w="268604" h="317500">
                <a:moveTo>
                  <a:pt x="57378" y="270510"/>
                </a:moveTo>
                <a:lnTo>
                  <a:pt x="57823" y="271779"/>
                </a:lnTo>
                <a:lnTo>
                  <a:pt x="59105" y="271779"/>
                </a:lnTo>
                <a:lnTo>
                  <a:pt x="57378" y="270510"/>
                </a:lnTo>
                <a:close/>
              </a:path>
              <a:path w="268604" h="317500">
                <a:moveTo>
                  <a:pt x="46951" y="261620"/>
                </a:moveTo>
                <a:lnTo>
                  <a:pt x="47548" y="262889"/>
                </a:lnTo>
                <a:lnTo>
                  <a:pt x="48392" y="262889"/>
                </a:lnTo>
                <a:lnTo>
                  <a:pt x="46951" y="261620"/>
                </a:lnTo>
                <a:close/>
              </a:path>
              <a:path w="268604" h="317500">
                <a:moveTo>
                  <a:pt x="37830" y="251471"/>
                </a:moveTo>
                <a:lnTo>
                  <a:pt x="38544" y="252729"/>
                </a:lnTo>
                <a:lnTo>
                  <a:pt x="38900" y="252729"/>
                </a:lnTo>
                <a:lnTo>
                  <a:pt x="37830" y="251471"/>
                </a:lnTo>
                <a:close/>
              </a:path>
              <a:path w="268604" h="317500">
                <a:moveTo>
                  <a:pt x="37823" y="251460"/>
                </a:moveTo>
                <a:close/>
              </a:path>
              <a:path w="268604" h="317500">
                <a:moveTo>
                  <a:pt x="16844" y="163829"/>
                </a:moveTo>
                <a:lnTo>
                  <a:pt x="16725" y="165100"/>
                </a:lnTo>
                <a:lnTo>
                  <a:pt x="16844" y="163829"/>
                </a:lnTo>
                <a:close/>
              </a:path>
              <a:path w="268604" h="317500">
                <a:moveTo>
                  <a:pt x="17564" y="157479"/>
                </a:moveTo>
                <a:lnTo>
                  <a:pt x="17386" y="158750"/>
                </a:lnTo>
                <a:lnTo>
                  <a:pt x="17564" y="157479"/>
                </a:lnTo>
                <a:close/>
              </a:path>
              <a:path w="268604" h="317500">
                <a:moveTo>
                  <a:pt x="18626" y="151129"/>
                </a:moveTo>
                <a:lnTo>
                  <a:pt x="18453" y="151129"/>
                </a:lnTo>
                <a:lnTo>
                  <a:pt x="18389" y="152400"/>
                </a:lnTo>
                <a:lnTo>
                  <a:pt x="18626" y="151129"/>
                </a:lnTo>
                <a:close/>
              </a:path>
              <a:path w="268604" h="317500">
                <a:moveTo>
                  <a:pt x="20023" y="144779"/>
                </a:moveTo>
                <a:lnTo>
                  <a:pt x="19812" y="144779"/>
                </a:lnTo>
                <a:lnTo>
                  <a:pt x="19697" y="146050"/>
                </a:lnTo>
                <a:lnTo>
                  <a:pt x="20023" y="144779"/>
                </a:lnTo>
                <a:close/>
              </a:path>
              <a:path w="268604" h="317500">
                <a:moveTo>
                  <a:pt x="23526" y="132079"/>
                </a:moveTo>
                <a:lnTo>
                  <a:pt x="23279" y="132079"/>
                </a:lnTo>
                <a:lnTo>
                  <a:pt x="23025" y="133350"/>
                </a:lnTo>
                <a:lnTo>
                  <a:pt x="23526" y="132079"/>
                </a:lnTo>
                <a:close/>
              </a:path>
              <a:path w="268604" h="317500">
                <a:moveTo>
                  <a:pt x="30820" y="114300"/>
                </a:moveTo>
                <a:lnTo>
                  <a:pt x="30492" y="114300"/>
                </a:lnTo>
                <a:lnTo>
                  <a:pt x="30175" y="115570"/>
                </a:lnTo>
                <a:lnTo>
                  <a:pt x="30820" y="114300"/>
                </a:lnTo>
                <a:close/>
              </a:path>
              <a:path w="268604" h="317500">
                <a:moveTo>
                  <a:pt x="51551" y="81279"/>
                </a:moveTo>
                <a:lnTo>
                  <a:pt x="50927" y="81279"/>
                </a:lnTo>
                <a:lnTo>
                  <a:pt x="50533" y="82550"/>
                </a:lnTo>
                <a:lnTo>
                  <a:pt x="51551" y="81279"/>
                </a:lnTo>
                <a:close/>
              </a:path>
              <a:path w="268604" h="317500">
                <a:moveTo>
                  <a:pt x="266992" y="39370"/>
                </a:moveTo>
                <a:lnTo>
                  <a:pt x="253441" y="39370"/>
                </a:lnTo>
                <a:lnTo>
                  <a:pt x="254482" y="43179"/>
                </a:lnTo>
                <a:lnTo>
                  <a:pt x="254660" y="44450"/>
                </a:lnTo>
                <a:lnTo>
                  <a:pt x="259080" y="57150"/>
                </a:lnTo>
                <a:lnTo>
                  <a:pt x="261962" y="58420"/>
                </a:lnTo>
                <a:lnTo>
                  <a:pt x="266725" y="55879"/>
                </a:lnTo>
                <a:lnTo>
                  <a:pt x="268097" y="54610"/>
                </a:lnTo>
                <a:lnTo>
                  <a:pt x="266992" y="39370"/>
                </a:lnTo>
                <a:close/>
              </a:path>
              <a:path w="268604" h="317500">
                <a:moveTo>
                  <a:pt x="81600" y="49529"/>
                </a:moveTo>
                <a:lnTo>
                  <a:pt x="80721" y="49529"/>
                </a:lnTo>
                <a:lnTo>
                  <a:pt x="80251" y="50800"/>
                </a:lnTo>
                <a:lnTo>
                  <a:pt x="81600" y="49529"/>
                </a:lnTo>
                <a:close/>
              </a:path>
              <a:path w="268604" h="317500">
                <a:moveTo>
                  <a:pt x="86995" y="45720"/>
                </a:moveTo>
                <a:lnTo>
                  <a:pt x="85648" y="45720"/>
                </a:lnTo>
                <a:lnTo>
                  <a:pt x="85318" y="46989"/>
                </a:lnTo>
                <a:lnTo>
                  <a:pt x="86995" y="45720"/>
                </a:lnTo>
                <a:close/>
              </a:path>
              <a:path w="268604" h="317500">
                <a:moveTo>
                  <a:pt x="263398" y="24129"/>
                </a:moveTo>
                <a:lnTo>
                  <a:pt x="244779" y="24129"/>
                </a:lnTo>
                <a:lnTo>
                  <a:pt x="246534" y="26071"/>
                </a:lnTo>
                <a:lnTo>
                  <a:pt x="247484" y="26670"/>
                </a:lnTo>
                <a:lnTo>
                  <a:pt x="247647" y="26885"/>
                </a:lnTo>
                <a:lnTo>
                  <a:pt x="249313" y="27939"/>
                </a:lnTo>
                <a:lnTo>
                  <a:pt x="248805" y="27939"/>
                </a:lnTo>
                <a:lnTo>
                  <a:pt x="248983" y="28311"/>
                </a:lnTo>
                <a:lnTo>
                  <a:pt x="251879" y="30479"/>
                </a:lnTo>
                <a:lnTo>
                  <a:pt x="250037" y="30479"/>
                </a:lnTo>
                <a:lnTo>
                  <a:pt x="251371" y="31750"/>
                </a:lnTo>
                <a:lnTo>
                  <a:pt x="250615" y="31750"/>
                </a:lnTo>
                <a:lnTo>
                  <a:pt x="252349" y="35560"/>
                </a:lnTo>
                <a:lnTo>
                  <a:pt x="252031" y="35560"/>
                </a:lnTo>
                <a:lnTo>
                  <a:pt x="252564" y="36829"/>
                </a:lnTo>
                <a:lnTo>
                  <a:pt x="252895" y="38100"/>
                </a:lnTo>
                <a:lnTo>
                  <a:pt x="253771" y="40639"/>
                </a:lnTo>
                <a:lnTo>
                  <a:pt x="253441" y="39370"/>
                </a:lnTo>
                <a:lnTo>
                  <a:pt x="266992" y="39370"/>
                </a:lnTo>
                <a:lnTo>
                  <a:pt x="266801" y="36829"/>
                </a:lnTo>
                <a:lnTo>
                  <a:pt x="266623" y="35560"/>
                </a:lnTo>
                <a:lnTo>
                  <a:pt x="266065" y="34289"/>
                </a:lnTo>
                <a:lnTo>
                  <a:pt x="266242" y="34289"/>
                </a:lnTo>
                <a:lnTo>
                  <a:pt x="265696" y="30479"/>
                </a:lnTo>
                <a:lnTo>
                  <a:pt x="263690" y="25400"/>
                </a:lnTo>
                <a:lnTo>
                  <a:pt x="263398" y="24129"/>
                </a:lnTo>
                <a:close/>
              </a:path>
              <a:path w="268604" h="317500">
                <a:moveTo>
                  <a:pt x="102760" y="35560"/>
                </a:moveTo>
                <a:lnTo>
                  <a:pt x="101104" y="35560"/>
                </a:lnTo>
                <a:lnTo>
                  <a:pt x="100457" y="36829"/>
                </a:lnTo>
                <a:lnTo>
                  <a:pt x="102760" y="35560"/>
                </a:lnTo>
                <a:close/>
              </a:path>
              <a:path w="268604" h="317500">
                <a:moveTo>
                  <a:pt x="250268" y="30988"/>
                </a:moveTo>
                <a:lnTo>
                  <a:pt x="250615" y="31750"/>
                </a:lnTo>
                <a:lnTo>
                  <a:pt x="250268" y="30988"/>
                </a:lnTo>
                <a:close/>
              </a:path>
              <a:path w="268604" h="317500">
                <a:moveTo>
                  <a:pt x="250074" y="30559"/>
                </a:moveTo>
                <a:lnTo>
                  <a:pt x="250634" y="31750"/>
                </a:lnTo>
                <a:lnTo>
                  <a:pt x="251371" y="31750"/>
                </a:lnTo>
                <a:lnTo>
                  <a:pt x="250074" y="30559"/>
                </a:lnTo>
                <a:close/>
              </a:path>
              <a:path w="268604" h="317500">
                <a:moveTo>
                  <a:pt x="250024" y="30479"/>
                </a:moveTo>
                <a:close/>
              </a:path>
              <a:path w="268604" h="317500">
                <a:moveTo>
                  <a:pt x="249397" y="29172"/>
                </a:moveTo>
                <a:lnTo>
                  <a:pt x="250024" y="30479"/>
                </a:lnTo>
                <a:lnTo>
                  <a:pt x="251142" y="30479"/>
                </a:lnTo>
                <a:lnTo>
                  <a:pt x="249397" y="29172"/>
                </a:lnTo>
                <a:close/>
              </a:path>
              <a:path w="268604" h="317500">
                <a:moveTo>
                  <a:pt x="248983" y="28311"/>
                </a:moveTo>
                <a:lnTo>
                  <a:pt x="249397" y="29172"/>
                </a:lnTo>
                <a:lnTo>
                  <a:pt x="251142" y="30479"/>
                </a:lnTo>
                <a:lnTo>
                  <a:pt x="251879" y="30479"/>
                </a:lnTo>
                <a:lnTo>
                  <a:pt x="248983" y="28311"/>
                </a:lnTo>
                <a:close/>
              </a:path>
              <a:path w="268604" h="317500">
                <a:moveTo>
                  <a:pt x="247517" y="27161"/>
                </a:moveTo>
                <a:lnTo>
                  <a:pt x="247751" y="27939"/>
                </a:lnTo>
                <a:lnTo>
                  <a:pt x="249397" y="29172"/>
                </a:lnTo>
                <a:lnTo>
                  <a:pt x="248983" y="28311"/>
                </a:lnTo>
                <a:lnTo>
                  <a:pt x="248488" y="27939"/>
                </a:lnTo>
                <a:lnTo>
                  <a:pt x="248221" y="27939"/>
                </a:lnTo>
                <a:lnTo>
                  <a:pt x="247517" y="27161"/>
                </a:lnTo>
                <a:close/>
              </a:path>
              <a:path w="268604" h="317500">
                <a:moveTo>
                  <a:pt x="247945" y="27464"/>
                </a:moveTo>
                <a:lnTo>
                  <a:pt x="248221" y="27939"/>
                </a:lnTo>
                <a:lnTo>
                  <a:pt x="248589" y="27939"/>
                </a:lnTo>
                <a:lnTo>
                  <a:pt x="247945" y="27464"/>
                </a:lnTo>
                <a:close/>
              </a:path>
              <a:path w="268604" h="317500">
                <a:moveTo>
                  <a:pt x="247662" y="26976"/>
                </a:moveTo>
                <a:lnTo>
                  <a:pt x="247945" y="27464"/>
                </a:lnTo>
                <a:lnTo>
                  <a:pt x="248589" y="27939"/>
                </a:lnTo>
                <a:lnTo>
                  <a:pt x="248780" y="27939"/>
                </a:lnTo>
                <a:lnTo>
                  <a:pt x="247662" y="26976"/>
                </a:lnTo>
                <a:close/>
              </a:path>
              <a:path w="268604" h="317500">
                <a:moveTo>
                  <a:pt x="247609" y="26885"/>
                </a:moveTo>
                <a:lnTo>
                  <a:pt x="248780" y="27939"/>
                </a:lnTo>
                <a:lnTo>
                  <a:pt x="247609" y="26885"/>
                </a:lnTo>
                <a:close/>
              </a:path>
              <a:path w="268604" h="317500">
                <a:moveTo>
                  <a:pt x="247588" y="26847"/>
                </a:moveTo>
                <a:lnTo>
                  <a:pt x="248780" y="27939"/>
                </a:lnTo>
                <a:lnTo>
                  <a:pt x="249313" y="27939"/>
                </a:lnTo>
                <a:lnTo>
                  <a:pt x="247588" y="26847"/>
                </a:lnTo>
                <a:close/>
              </a:path>
              <a:path w="268604" h="317500">
                <a:moveTo>
                  <a:pt x="247392" y="26743"/>
                </a:moveTo>
                <a:lnTo>
                  <a:pt x="247534" y="27161"/>
                </a:lnTo>
                <a:lnTo>
                  <a:pt x="247945" y="27464"/>
                </a:lnTo>
                <a:lnTo>
                  <a:pt x="247662" y="26976"/>
                </a:lnTo>
                <a:lnTo>
                  <a:pt x="247392" y="26743"/>
                </a:lnTo>
                <a:close/>
              </a:path>
              <a:path w="268604" h="317500">
                <a:moveTo>
                  <a:pt x="245109" y="25266"/>
                </a:moveTo>
                <a:lnTo>
                  <a:pt x="245148" y="25400"/>
                </a:lnTo>
                <a:lnTo>
                  <a:pt x="247484" y="27124"/>
                </a:lnTo>
                <a:lnTo>
                  <a:pt x="246534" y="26071"/>
                </a:lnTo>
                <a:lnTo>
                  <a:pt x="245465" y="25400"/>
                </a:lnTo>
                <a:lnTo>
                  <a:pt x="245300" y="25400"/>
                </a:lnTo>
                <a:lnTo>
                  <a:pt x="245109" y="25266"/>
                </a:lnTo>
                <a:close/>
              </a:path>
              <a:path w="268604" h="317500">
                <a:moveTo>
                  <a:pt x="247385" y="26719"/>
                </a:moveTo>
                <a:lnTo>
                  <a:pt x="247662" y="26976"/>
                </a:lnTo>
                <a:lnTo>
                  <a:pt x="247520" y="26805"/>
                </a:lnTo>
                <a:lnTo>
                  <a:pt x="247385" y="26719"/>
                </a:lnTo>
                <a:close/>
              </a:path>
              <a:path w="268604" h="317500">
                <a:moveTo>
                  <a:pt x="247370" y="26670"/>
                </a:moveTo>
                <a:lnTo>
                  <a:pt x="247520" y="26805"/>
                </a:lnTo>
                <a:lnTo>
                  <a:pt x="247370" y="26670"/>
                </a:lnTo>
                <a:close/>
              </a:path>
              <a:path w="268604" h="317500">
                <a:moveTo>
                  <a:pt x="243484" y="24129"/>
                </a:moveTo>
                <a:lnTo>
                  <a:pt x="244034" y="25095"/>
                </a:lnTo>
                <a:lnTo>
                  <a:pt x="245884" y="26670"/>
                </a:lnTo>
                <a:lnTo>
                  <a:pt x="246761" y="26670"/>
                </a:lnTo>
                <a:lnTo>
                  <a:pt x="244729" y="25400"/>
                </a:lnTo>
                <a:lnTo>
                  <a:pt x="245148" y="25400"/>
                </a:lnTo>
                <a:lnTo>
                  <a:pt x="245109" y="25266"/>
                </a:lnTo>
                <a:lnTo>
                  <a:pt x="243484" y="24129"/>
                </a:lnTo>
                <a:close/>
              </a:path>
              <a:path w="268604" h="317500">
                <a:moveTo>
                  <a:pt x="244779" y="24129"/>
                </a:moveTo>
                <a:lnTo>
                  <a:pt x="245109" y="25266"/>
                </a:lnTo>
                <a:lnTo>
                  <a:pt x="245300" y="25400"/>
                </a:lnTo>
                <a:lnTo>
                  <a:pt x="245465" y="25400"/>
                </a:lnTo>
                <a:lnTo>
                  <a:pt x="246534" y="26071"/>
                </a:lnTo>
                <a:lnTo>
                  <a:pt x="244779" y="24129"/>
                </a:lnTo>
                <a:close/>
              </a:path>
              <a:path w="268604" h="317500">
                <a:moveTo>
                  <a:pt x="243039" y="24674"/>
                </a:moveTo>
                <a:lnTo>
                  <a:pt x="243497" y="25400"/>
                </a:lnTo>
                <a:lnTo>
                  <a:pt x="244208" y="25400"/>
                </a:lnTo>
                <a:lnTo>
                  <a:pt x="243039" y="24674"/>
                </a:lnTo>
                <a:close/>
              </a:path>
              <a:path w="268604" h="317500">
                <a:moveTo>
                  <a:pt x="244034" y="25095"/>
                </a:moveTo>
                <a:lnTo>
                  <a:pt x="244208" y="25400"/>
                </a:lnTo>
                <a:lnTo>
                  <a:pt x="244392" y="25400"/>
                </a:lnTo>
                <a:lnTo>
                  <a:pt x="244034" y="25095"/>
                </a:lnTo>
                <a:close/>
              </a:path>
              <a:path w="268604" h="317500">
                <a:moveTo>
                  <a:pt x="244779" y="24129"/>
                </a:moveTo>
                <a:lnTo>
                  <a:pt x="243484" y="24129"/>
                </a:lnTo>
                <a:lnTo>
                  <a:pt x="245109" y="25266"/>
                </a:lnTo>
                <a:lnTo>
                  <a:pt x="244779" y="24129"/>
                </a:lnTo>
                <a:close/>
              </a:path>
              <a:path w="268604" h="317500">
                <a:moveTo>
                  <a:pt x="243484" y="24129"/>
                </a:moveTo>
                <a:lnTo>
                  <a:pt x="242900" y="24129"/>
                </a:lnTo>
                <a:lnTo>
                  <a:pt x="244034" y="25095"/>
                </a:lnTo>
                <a:lnTo>
                  <a:pt x="243484" y="24129"/>
                </a:lnTo>
                <a:close/>
              </a:path>
              <a:path w="268604" h="317500">
                <a:moveTo>
                  <a:pt x="242697" y="24129"/>
                </a:moveTo>
                <a:lnTo>
                  <a:pt x="242163" y="24129"/>
                </a:lnTo>
                <a:lnTo>
                  <a:pt x="243039" y="24674"/>
                </a:lnTo>
                <a:lnTo>
                  <a:pt x="242697" y="24129"/>
                </a:lnTo>
                <a:close/>
              </a:path>
              <a:path w="268604" h="317500">
                <a:moveTo>
                  <a:pt x="261010" y="21589"/>
                </a:moveTo>
                <a:lnTo>
                  <a:pt x="234416" y="21589"/>
                </a:lnTo>
                <a:lnTo>
                  <a:pt x="242697" y="24129"/>
                </a:lnTo>
                <a:lnTo>
                  <a:pt x="262712" y="24129"/>
                </a:lnTo>
                <a:lnTo>
                  <a:pt x="261010" y="21589"/>
                </a:lnTo>
                <a:close/>
              </a:path>
              <a:path w="268604" h="317500">
                <a:moveTo>
                  <a:pt x="261708" y="21589"/>
                </a:moveTo>
                <a:lnTo>
                  <a:pt x="261010" y="21589"/>
                </a:lnTo>
                <a:lnTo>
                  <a:pt x="262712" y="24129"/>
                </a:lnTo>
                <a:lnTo>
                  <a:pt x="262382" y="22860"/>
                </a:lnTo>
                <a:lnTo>
                  <a:pt x="261708" y="21589"/>
                </a:lnTo>
                <a:close/>
              </a:path>
              <a:path w="268604" h="317500">
                <a:moveTo>
                  <a:pt x="262382" y="22860"/>
                </a:moveTo>
                <a:lnTo>
                  <a:pt x="262712" y="24129"/>
                </a:lnTo>
                <a:lnTo>
                  <a:pt x="263055" y="24129"/>
                </a:lnTo>
                <a:lnTo>
                  <a:pt x="262382" y="22860"/>
                </a:lnTo>
                <a:close/>
              </a:path>
              <a:path w="268604" h="317500">
                <a:moveTo>
                  <a:pt x="256908" y="16510"/>
                </a:moveTo>
                <a:lnTo>
                  <a:pt x="210185" y="16510"/>
                </a:lnTo>
                <a:lnTo>
                  <a:pt x="218821" y="19050"/>
                </a:lnTo>
                <a:lnTo>
                  <a:pt x="218452" y="19050"/>
                </a:lnTo>
                <a:lnTo>
                  <a:pt x="226733" y="20320"/>
                </a:lnTo>
                <a:lnTo>
                  <a:pt x="226428" y="20320"/>
                </a:lnTo>
                <a:lnTo>
                  <a:pt x="234708" y="22860"/>
                </a:lnTo>
                <a:lnTo>
                  <a:pt x="234416" y="21589"/>
                </a:lnTo>
                <a:lnTo>
                  <a:pt x="261683" y="21589"/>
                </a:lnTo>
                <a:lnTo>
                  <a:pt x="259892" y="19466"/>
                </a:lnTo>
                <a:lnTo>
                  <a:pt x="257759" y="17779"/>
                </a:lnTo>
                <a:lnTo>
                  <a:pt x="258191" y="17779"/>
                </a:lnTo>
                <a:lnTo>
                  <a:pt x="257497" y="16969"/>
                </a:lnTo>
                <a:lnTo>
                  <a:pt x="256908" y="16510"/>
                </a:lnTo>
                <a:close/>
              </a:path>
              <a:path w="268604" h="317500">
                <a:moveTo>
                  <a:pt x="262013" y="21589"/>
                </a:moveTo>
                <a:lnTo>
                  <a:pt x="261708" y="21589"/>
                </a:lnTo>
                <a:lnTo>
                  <a:pt x="262382" y="22860"/>
                </a:lnTo>
                <a:lnTo>
                  <a:pt x="262013" y="21589"/>
                </a:lnTo>
                <a:close/>
              </a:path>
              <a:path w="268604" h="317500">
                <a:moveTo>
                  <a:pt x="260396" y="19864"/>
                </a:moveTo>
                <a:lnTo>
                  <a:pt x="260642" y="20320"/>
                </a:lnTo>
                <a:lnTo>
                  <a:pt x="260972" y="20320"/>
                </a:lnTo>
                <a:lnTo>
                  <a:pt x="260396" y="19864"/>
                </a:lnTo>
                <a:close/>
              </a:path>
              <a:path w="268604" h="317500">
                <a:moveTo>
                  <a:pt x="259270" y="17779"/>
                </a:moveTo>
                <a:lnTo>
                  <a:pt x="258470" y="17779"/>
                </a:lnTo>
                <a:lnTo>
                  <a:pt x="259892" y="19466"/>
                </a:lnTo>
                <a:lnTo>
                  <a:pt x="260396" y="19864"/>
                </a:lnTo>
                <a:lnTo>
                  <a:pt x="259270" y="17779"/>
                </a:lnTo>
                <a:close/>
              </a:path>
              <a:path w="268604" h="317500">
                <a:moveTo>
                  <a:pt x="258470" y="17779"/>
                </a:moveTo>
                <a:lnTo>
                  <a:pt x="257759" y="17779"/>
                </a:lnTo>
                <a:lnTo>
                  <a:pt x="259892" y="19466"/>
                </a:lnTo>
                <a:lnTo>
                  <a:pt x="258470" y="17779"/>
                </a:lnTo>
                <a:close/>
              </a:path>
              <a:path w="268604" h="317500">
                <a:moveTo>
                  <a:pt x="255282" y="15239"/>
                </a:moveTo>
                <a:lnTo>
                  <a:pt x="193852" y="15239"/>
                </a:lnTo>
                <a:lnTo>
                  <a:pt x="210807" y="17779"/>
                </a:lnTo>
                <a:lnTo>
                  <a:pt x="210185" y="16510"/>
                </a:lnTo>
                <a:lnTo>
                  <a:pt x="256908" y="16510"/>
                </a:lnTo>
                <a:lnTo>
                  <a:pt x="255282" y="15239"/>
                </a:lnTo>
                <a:close/>
              </a:path>
              <a:path w="268604" h="317500">
                <a:moveTo>
                  <a:pt x="256044" y="15274"/>
                </a:moveTo>
                <a:lnTo>
                  <a:pt x="257497" y="16969"/>
                </a:lnTo>
                <a:lnTo>
                  <a:pt x="258533" y="17779"/>
                </a:lnTo>
                <a:lnTo>
                  <a:pt x="257860" y="16510"/>
                </a:lnTo>
                <a:lnTo>
                  <a:pt x="256044" y="15274"/>
                </a:lnTo>
                <a:close/>
              </a:path>
              <a:path w="268604" h="317500">
                <a:moveTo>
                  <a:pt x="255993" y="15239"/>
                </a:moveTo>
                <a:lnTo>
                  <a:pt x="255282" y="15239"/>
                </a:lnTo>
                <a:lnTo>
                  <a:pt x="257497" y="16969"/>
                </a:lnTo>
                <a:lnTo>
                  <a:pt x="256044" y="15274"/>
                </a:lnTo>
                <a:close/>
              </a:path>
              <a:path w="268604" h="317500">
                <a:moveTo>
                  <a:pt x="256015" y="15239"/>
                </a:moveTo>
                <a:close/>
              </a:path>
              <a:path w="268604" h="317500">
                <a:moveTo>
                  <a:pt x="253504" y="12700"/>
                </a:moveTo>
                <a:lnTo>
                  <a:pt x="252933" y="12700"/>
                </a:lnTo>
                <a:lnTo>
                  <a:pt x="253631" y="13970"/>
                </a:lnTo>
                <a:lnTo>
                  <a:pt x="254927" y="13970"/>
                </a:lnTo>
                <a:lnTo>
                  <a:pt x="255889" y="15092"/>
                </a:lnTo>
                <a:lnTo>
                  <a:pt x="256108" y="15239"/>
                </a:lnTo>
                <a:lnTo>
                  <a:pt x="255409" y="13970"/>
                </a:lnTo>
                <a:lnTo>
                  <a:pt x="253504" y="12700"/>
                </a:lnTo>
                <a:close/>
              </a:path>
              <a:path w="268604" h="317500">
                <a:moveTo>
                  <a:pt x="254927" y="13970"/>
                </a:moveTo>
                <a:lnTo>
                  <a:pt x="254215" y="13970"/>
                </a:lnTo>
                <a:lnTo>
                  <a:pt x="255889" y="15092"/>
                </a:lnTo>
                <a:lnTo>
                  <a:pt x="254927" y="13970"/>
                </a:lnTo>
                <a:close/>
              </a:path>
              <a:path w="268604" h="317500">
                <a:moveTo>
                  <a:pt x="251015" y="11429"/>
                </a:moveTo>
                <a:lnTo>
                  <a:pt x="250685" y="11429"/>
                </a:lnTo>
                <a:lnTo>
                  <a:pt x="253631" y="13970"/>
                </a:lnTo>
                <a:lnTo>
                  <a:pt x="252933" y="12700"/>
                </a:lnTo>
                <a:lnTo>
                  <a:pt x="251015" y="11429"/>
                </a:lnTo>
                <a:close/>
              </a:path>
              <a:path w="268604" h="317500">
                <a:moveTo>
                  <a:pt x="194843" y="0"/>
                </a:moveTo>
                <a:lnTo>
                  <a:pt x="185559" y="0"/>
                </a:lnTo>
                <a:lnTo>
                  <a:pt x="168287" y="1270"/>
                </a:lnTo>
                <a:lnTo>
                  <a:pt x="203479" y="1270"/>
                </a:lnTo>
                <a:lnTo>
                  <a:pt x="194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9678" y="3559898"/>
            <a:ext cx="215830" cy="3610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06334" y="4424845"/>
            <a:ext cx="238569" cy="28066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62468" y="3059734"/>
            <a:ext cx="41210" cy="1538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90649" y="3874452"/>
            <a:ext cx="138633" cy="1612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21557" y="4611217"/>
            <a:ext cx="149037" cy="1600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04413" y="2932239"/>
            <a:ext cx="333527" cy="45933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19995" y="4564862"/>
            <a:ext cx="356323" cy="4108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85681" y="2599334"/>
            <a:ext cx="103517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053908" y="2975991"/>
            <a:ext cx="30057" cy="3543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109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3842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2895" algn="l"/>
              </a:tabLst>
            </a:pPr>
            <a:r>
              <a:rPr dirty="0" sz="4800"/>
              <a:t>Extending	</a:t>
            </a:r>
            <a:r>
              <a:rPr dirty="0" sz="4800" spc="-20"/>
              <a:t>shared</a:t>
            </a:r>
            <a:r>
              <a:rPr dirty="0" sz="4800" spc="-80"/>
              <a:t> </a:t>
            </a:r>
            <a:r>
              <a:rPr dirty="0" sz="4800"/>
              <a:t>buffer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3043555" cy="1214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30">
                <a:latin typeface="WenQuanYi Micro Hei"/>
                <a:cs typeface="WenQuanYi Micro Hei"/>
              </a:rPr>
              <a:t>Different </a:t>
            </a:r>
            <a:r>
              <a:rPr dirty="0" sz="2800" spc="5">
                <a:latin typeface="WenQuanYi Micro Hei"/>
                <a:cs typeface="WenQuanYi Micro Hei"/>
              </a:rPr>
              <a:t>threads  </a:t>
            </a:r>
            <a:r>
              <a:rPr dirty="0" sz="2800" spc="45">
                <a:latin typeface="WenQuanYi Micro Hei"/>
                <a:cs typeface="WenQuanYi Micro Hei"/>
              </a:rPr>
              <a:t>can </a:t>
            </a:r>
            <a:r>
              <a:rPr dirty="0" sz="2800">
                <a:latin typeface="WenQuanYi Micro Hei"/>
                <a:cs typeface="WenQuanYi Micro Hei"/>
              </a:rPr>
              <a:t>access </a:t>
            </a:r>
            <a:r>
              <a:rPr dirty="0" sz="2800" spc="70">
                <a:latin typeface="WenQuanYi Micro Hei"/>
                <a:cs typeface="WenQuanYi Micro Hei"/>
              </a:rPr>
              <a:t>to  </a:t>
            </a:r>
            <a:r>
              <a:rPr dirty="0" sz="2800" spc="20">
                <a:latin typeface="WenQuanYi Micro Hei"/>
                <a:cs typeface="WenQuanYi Micro Hei"/>
              </a:rPr>
              <a:t>different</a:t>
            </a:r>
            <a:r>
              <a:rPr dirty="0" sz="2800" spc="25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buffers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36631" y="1446771"/>
            <a:ext cx="332105" cy="322580"/>
          </a:xfrm>
          <a:custGeom>
            <a:avLst/>
            <a:gdLst/>
            <a:ahLst/>
            <a:cxnLst/>
            <a:rect l="l" t="t" r="r" b="b"/>
            <a:pathLst>
              <a:path w="332104" h="322580">
                <a:moveTo>
                  <a:pt x="290195" y="314959"/>
                </a:moveTo>
                <a:lnTo>
                  <a:pt x="87210" y="314959"/>
                </a:lnTo>
                <a:lnTo>
                  <a:pt x="101117" y="318769"/>
                </a:lnTo>
                <a:lnTo>
                  <a:pt x="113487" y="321309"/>
                </a:lnTo>
                <a:lnTo>
                  <a:pt x="125729" y="322579"/>
                </a:lnTo>
                <a:lnTo>
                  <a:pt x="151904" y="322579"/>
                </a:lnTo>
                <a:lnTo>
                  <a:pt x="186105" y="321309"/>
                </a:lnTo>
                <a:lnTo>
                  <a:pt x="255143" y="317500"/>
                </a:lnTo>
                <a:lnTo>
                  <a:pt x="290195" y="314959"/>
                </a:lnTo>
                <a:close/>
              </a:path>
              <a:path w="332104" h="322580">
                <a:moveTo>
                  <a:pt x="127114" y="306069"/>
                </a:moveTo>
                <a:lnTo>
                  <a:pt x="64325" y="306069"/>
                </a:lnTo>
                <a:lnTo>
                  <a:pt x="68275" y="308609"/>
                </a:lnTo>
                <a:lnTo>
                  <a:pt x="68008" y="308609"/>
                </a:lnTo>
                <a:lnTo>
                  <a:pt x="72326" y="309879"/>
                </a:lnTo>
                <a:lnTo>
                  <a:pt x="72834" y="309879"/>
                </a:lnTo>
                <a:lnTo>
                  <a:pt x="77685" y="312419"/>
                </a:lnTo>
                <a:lnTo>
                  <a:pt x="86334" y="314959"/>
                </a:lnTo>
                <a:lnTo>
                  <a:pt x="290779" y="314959"/>
                </a:lnTo>
                <a:lnTo>
                  <a:pt x="305104" y="311150"/>
                </a:lnTo>
                <a:lnTo>
                  <a:pt x="305879" y="309879"/>
                </a:lnTo>
                <a:lnTo>
                  <a:pt x="305409" y="307339"/>
                </a:lnTo>
                <a:lnTo>
                  <a:pt x="139712" y="307339"/>
                </a:lnTo>
                <a:lnTo>
                  <a:pt x="127114" y="306069"/>
                </a:lnTo>
                <a:close/>
              </a:path>
              <a:path w="332104" h="322580">
                <a:moveTo>
                  <a:pt x="254711" y="303529"/>
                </a:moveTo>
                <a:lnTo>
                  <a:pt x="254215" y="303529"/>
                </a:lnTo>
                <a:lnTo>
                  <a:pt x="151079" y="307339"/>
                </a:lnTo>
                <a:lnTo>
                  <a:pt x="304685" y="307339"/>
                </a:lnTo>
                <a:lnTo>
                  <a:pt x="290525" y="304800"/>
                </a:lnTo>
                <a:lnTo>
                  <a:pt x="289902" y="304800"/>
                </a:lnTo>
                <a:lnTo>
                  <a:pt x="254711" y="303529"/>
                </a:lnTo>
                <a:close/>
              </a:path>
              <a:path w="332104" h="322580">
                <a:moveTo>
                  <a:pt x="55283" y="280669"/>
                </a:moveTo>
                <a:lnTo>
                  <a:pt x="32613" y="280669"/>
                </a:lnTo>
                <a:lnTo>
                  <a:pt x="35496" y="284479"/>
                </a:lnTo>
                <a:lnTo>
                  <a:pt x="36080" y="284479"/>
                </a:lnTo>
                <a:lnTo>
                  <a:pt x="39624" y="288289"/>
                </a:lnTo>
                <a:lnTo>
                  <a:pt x="43218" y="292100"/>
                </a:lnTo>
                <a:lnTo>
                  <a:pt x="50761" y="297179"/>
                </a:lnTo>
                <a:lnTo>
                  <a:pt x="51460" y="298450"/>
                </a:lnTo>
                <a:lnTo>
                  <a:pt x="55422" y="300989"/>
                </a:lnTo>
                <a:lnTo>
                  <a:pt x="55130" y="300989"/>
                </a:lnTo>
                <a:lnTo>
                  <a:pt x="58737" y="303529"/>
                </a:lnTo>
                <a:lnTo>
                  <a:pt x="59283" y="303529"/>
                </a:lnTo>
                <a:lnTo>
                  <a:pt x="63601" y="306069"/>
                </a:lnTo>
                <a:lnTo>
                  <a:pt x="127584" y="306069"/>
                </a:lnTo>
                <a:lnTo>
                  <a:pt x="115341" y="304800"/>
                </a:lnTo>
                <a:lnTo>
                  <a:pt x="115836" y="304800"/>
                </a:lnTo>
                <a:lnTo>
                  <a:pt x="103962" y="302259"/>
                </a:lnTo>
                <a:lnTo>
                  <a:pt x="104165" y="302259"/>
                </a:lnTo>
                <a:lnTo>
                  <a:pt x="90487" y="299719"/>
                </a:lnTo>
                <a:lnTo>
                  <a:pt x="91363" y="299719"/>
                </a:lnTo>
                <a:lnTo>
                  <a:pt x="82715" y="297179"/>
                </a:lnTo>
                <a:lnTo>
                  <a:pt x="83261" y="297179"/>
                </a:lnTo>
                <a:lnTo>
                  <a:pt x="78943" y="295909"/>
                </a:lnTo>
                <a:lnTo>
                  <a:pt x="79438" y="295909"/>
                </a:lnTo>
                <a:lnTo>
                  <a:pt x="74853" y="293369"/>
                </a:lnTo>
                <a:lnTo>
                  <a:pt x="70891" y="292100"/>
                </a:lnTo>
                <a:lnTo>
                  <a:pt x="71602" y="292100"/>
                </a:lnTo>
                <a:lnTo>
                  <a:pt x="67284" y="289559"/>
                </a:lnTo>
                <a:lnTo>
                  <a:pt x="67843" y="289559"/>
                </a:lnTo>
                <a:lnTo>
                  <a:pt x="61963" y="285750"/>
                </a:lnTo>
                <a:lnTo>
                  <a:pt x="60680" y="285750"/>
                </a:lnTo>
                <a:lnTo>
                  <a:pt x="57073" y="281939"/>
                </a:lnTo>
                <a:lnTo>
                  <a:pt x="55283" y="280669"/>
                </a:lnTo>
                <a:close/>
              </a:path>
              <a:path w="332104" h="322580">
                <a:moveTo>
                  <a:pt x="59982" y="284479"/>
                </a:moveTo>
                <a:lnTo>
                  <a:pt x="60680" y="285750"/>
                </a:lnTo>
                <a:lnTo>
                  <a:pt x="61963" y="285750"/>
                </a:lnTo>
                <a:lnTo>
                  <a:pt x="59982" y="284479"/>
                </a:lnTo>
                <a:close/>
              </a:path>
              <a:path w="332104" h="322580">
                <a:moveTo>
                  <a:pt x="12547" y="124459"/>
                </a:moveTo>
                <a:lnTo>
                  <a:pt x="10591" y="128269"/>
                </a:lnTo>
                <a:lnTo>
                  <a:pt x="9144" y="132079"/>
                </a:lnTo>
                <a:lnTo>
                  <a:pt x="8724" y="132079"/>
                </a:lnTo>
                <a:lnTo>
                  <a:pt x="7594" y="135889"/>
                </a:lnTo>
                <a:lnTo>
                  <a:pt x="5067" y="143509"/>
                </a:lnTo>
                <a:lnTo>
                  <a:pt x="4876" y="144779"/>
                </a:lnTo>
                <a:lnTo>
                  <a:pt x="1981" y="158750"/>
                </a:lnTo>
                <a:lnTo>
                  <a:pt x="368" y="172719"/>
                </a:lnTo>
                <a:lnTo>
                  <a:pt x="0" y="180339"/>
                </a:lnTo>
                <a:lnTo>
                  <a:pt x="0" y="181609"/>
                </a:lnTo>
                <a:lnTo>
                  <a:pt x="355" y="187959"/>
                </a:lnTo>
                <a:lnTo>
                  <a:pt x="380" y="195579"/>
                </a:lnTo>
                <a:lnTo>
                  <a:pt x="1155" y="201929"/>
                </a:lnTo>
                <a:lnTo>
                  <a:pt x="3301" y="215900"/>
                </a:lnTo>
                <a:lnTo>
                  <a:pt x="3467" y="217169"/>
                </a:lnTo>
                <a:lnTo>
                  <a:pt x="7086" y="231139"/>
                </a:lnTo>
                <a:lnTo>
                  <a:pt x="8877" y="237489"/>
                </a:lnTo>
                <a:lnTo>
                  <a:pt x="9118" y="237489"/>
                </a:lnTo>
                <a:lnTo>
                  <a:pt x="11785" y="245109"/>
                </a:lnTo>
                <a:lnTo>
                  <a:pt x="14732" y="251459"/>
                </a:lnTo>
                <a:lnTo>
                  <a:pt x="17602" y="257809"/>
                </a:lnTo>
                <a:lnTo>
                  <a:pt x="17830" y="257809"/>
                </a:lnTo>
                <a:lnTo>
                  <a:pt x="25742" y="271779"/>
                </a:lnTo>
                <a:lnTo>
                  <a:pt x="26276" y="273050"/>
                </a:lnTo>
                <a:lnTo>
                  <a:pt x="29159" y="276859"/>
                </a:lnTo>
                <a:lnTo>
                  <a:pt x="29959" y="278129"/>
                </a:lnTo>
                <a:lnTo>
                  <a:pt x="33197" y="281939"/>
                </a:lnTo>
                <a:lnTo>
                  <a:pt x="32613" y="280669"/>
                </a:lnTo>
                <a:lnTo>
                  <a:pt x="55283" y="280669"/>
                </a:lnTo>
                <a:lnTo>
                  <a:pt x="53479" y="279400"/>
                </a:lnTo>
                <a:lnTo>
                  <a:pt x="53835" y="279400"/>
                </a:lnTo>
                <a:lnTo>
                  <a:pt x="50228" y="276859"/>
                </a:lnTo>
                <a:lnTo>
                  <a:pt x="50533" y="276859"/>
                </a:lnTo>
                <a:lnTo>
                  <a:pt x="47294" y="274319"/>
                </a:lnTo>
                <a:lnTo>
                  <a:pt x="47878" y="274319"/>
                </a:lnTo>
                <a:lnTo>
                  <a:pt x="44996" y="270509"/>
                </a:lnTo>
                <a:lnTo>
                  <a:pt x="44411" y="270509"/>
                </a:lnTo>
                <a:lnTo>
                  <a:pt x="42252" y="267969"/>
                </a:lnTo>
                <a:lnTo>
                  <a:pt x="41973" y="267969"/>
                </a:lnTo>
                <a:lnTo>
                  <a:pt x="39090" y="264159"/>
                </a:lnTo>
                <a:lnTo>
                  <a:pt x="39624" y="264159"/>
                </a:lnTo>
                <a:lnTo>
                  <a:pt x="31699" y="250189"/>
                </a:lnTo>
                <a:lnTo>
                  <a:pt x="31927" y="250189"/>
                </a:lnTo>
                <a:lnTo>
                  <a:pt x="29044" y="245109"/>
                </a:lnTo>
                <a:lnTo>
                  <a:pt x="26225" y="238759"/>
                </a:lnTo>
                <a:lnTo>
                  <a:pt x="26377" y="238759"/>
                </a:lnTo>
                <a:lnTo>
                  <a:pt x="23850" y="232409"/>
                </a:lnTo>
                <a:lnTo>
                  <a:pt x="24091" y="232409"/>
                </a:lnTo>
                <a:lnTo>
                  <a:pt x="22288" y="226059"/>
                </a:lnTo>
                <a:lnTo>
                  <a:pt x="18707" y="213359"/>
                </a:lnTo>
                <a:lnTo>
                  <a:pt x="18872" y="213359"/>
                </a:lnTo>
                <a:lnTo>
                  <a:pt x="16897" y="200659"/>
                </a:lnTo>
                <a:lnTo>
                  <a:pt x="16751" y="200659"/>
                </a:lnTo>
                <a:lnTo>
                  <a:pt x="16148" y="194309"/>
                </a:lnTo>
                <a:lnTo>
                  <a:pt x="16052" y="186689"/>
                </a:lnTo>
                <a:lnTo>
                  <a:pt x="15758" y="181609"/>
                </a:lnTo>
                <a:lnTo>
                  <a:pt x="16040" y="173989"/>
                </a:lnTo>
                <a:lnTo>
                  <a:pt x="17437" y="160019"/>
                </a:lnTo>
                <a:lnTo>
                  <a:pt x="17571" y="160019"/>
                </a:lnTo>
                <a:lnTo>
                  <a:pt x="20180" y="147319"/>
                </a:lnTo>
                <a:lnTo>
                  <a:pt x="20408" y="147319"/>
                </a:lnTo>
                <a:lnTo>
                  <a:pt x="22504" y="140969"/>
                </a:lnTo>
                <a:lnTo>
                  <a:pt x="23185" y="138429"/>
                </a:lnTo>
                <a:lnTo>
                  <a:pt x="23545" y="137159"/>
                </a:lnTo>
                <a:lnTo>
                  <a:pt x="23844" y="137159"/>
                </a:lnTo>
                <a:lnTo>
                  <a:pt x="24561" y="135889"/>
                </a:lnTo>
                <a:lnTo>
                  <a:pt x="24396" y="135889"/>
                </a:lnTo>
                <a:lnTo>
                  <a:pt x="26352" y="132079"/>
                </a:lnTo>
                <a:lnTo>
                  <a:pt x="27787" y="129539"/>
                </a:lnTo>
                <a:lnTo>
                  <a:pt x="27432" y="129539"/>
                </a:lnTo>
                <a:lnTo>
                  <a:pt x="29222" y="127000"/>
                </a:lnTo>
                <a:lnTo>
                  <a:pt x="29715" y="127000"/>
                </a:lnTo>
                <a:lnTo>
                  <a:pt x="30576" y="125729"/>
                </a:lnTo>
                <a:lnTo>
                  <a:pt x="12395" y="125729"/>
                </a:lnTo>
                <a:lnTo>
                  <a:pt x="12547" y="124459"/>
                </a:lnTo>
                <a:close/>
              </a:path>
              <a:path w="332104" h="322580">
                <a:moveTo>
                  <a:pt x="41173" y="266700"/>
                </a:moveTo>
                <a:lnTo>
                  <a:pt x="41973" y="267969"/>
                </a:lnTo>
                <a:lnTo>
                  <a:pt x="42252" y="267969"/>
                </a:lnTo>
                <a:lnTo>
                  <a:pt x="41173" y="266700"/>
                </a:lnTo>
                <a:close/>
              </a:path>
              <a:path w="332104" h="322580">
                <a:moveTo>
                  <a:pt x="16700" y="199389"/>
                </a:moveTo>
                <a:lnTo>
                  <a:pt x="16751" y="200659"/>
                </a:lnTo>
                <a:lnTo>
                  <a:pt x="16897" y="200659"/>
                </a:lnTo>
                <a:lnTo>
                  <a:pt x="16700" y="199389"/>
                </a:lnTo>
                <a:close/>
              </a:path>
              <a:path w="332104" h="322580">
                <a:moveTo>
                  <a:pt x="16064" y="193425"/>
                </a:moveTo>
                <a:lnTo>
                  <a:pt x="16065" y="194309"/>
                </a:lnTo>
                <a:lnTo>
                  <a:pt x="16064" y="193425"/>
                </a:lnTo>
                <a:close/>
              </a:path>
              <a:path w="332104" h="322580">
                <a:moveTo>
                  <a:pt x="16063" y="193039"/>
                </a:moveTo>
                <a:lnTo>
                  <a:pt x="16064" y="193425"/>
                </a:lnTo>
                <a:lnTo>
                  <a:pt x="16063" y="193039"/>
                </a:lnTo>
                <a:close/>
              </a:path>
              <a:path w="332104" h="322580">
                <a:moveTo>
                  <a:pt x="15723" y="181018"/>
                </a:moveTo>
                <a:lnTo>
                  <a:pt x="15697" y="181609"/>
                </a:lnTo>
                <a:lnTo>
                  <a:pt x="15723" y="181018"/>
                </a:lnTo>
                <a:close/>
              </a:path>
              <a:path w="332104" h="322580">
                <a:moveTo>
                  <a:pt x="15754" y="180339"/>
                </a:moveTo>
                <a:lnTo>
                  <a:pt x="15723" y="181018"/>
                </a:lnTo>
                <a:lnTo>
                  <a:pt x="15754" y="180339"/>
                </a:lnTo>
                <a:close/>
              </a:path>
              <a:path w="332104" h="322580">
                <a:moveTo>
                  <a:pt x="17571" y="160019"/>
                </a:moveTo>
                <a:lnTo>
                  <a:pt x="17437" y="160019"/>
                </a:lnTo>
                <a:lnTo>
                  <a:pt x="17310" y="161289"/>
                </a:lnTo>
                <a:lnTo>
                  <a:pt x="17571" y="160019"/>
                </a:lnTo>
                <a:close/>
              </a:path>
              <a:path w="332104" h="322580">
                <a:moveTo>
                  <a:pt x="20408" y="147319"/>
                </a:moveTo>
                <a:lnTo>
                  <a:pt x="20180" y="147319"/>
                </a:lnTo>
                <a:lnTo>
                  <a:pt x="19989" y="148589"/>
                </a:lnTo>
                <a:lnTo>
                  <a:pt x="20408" y="147319"/>
                </a:lnTo>
                <a:close/>
              </a:path>
              <a:path w="332104" h="322580">
                <a:moveTo>
                  <a:pt x="23545" y="137159"/>
                </a:moveTo>
                <a:lnTo>
                  <a:pt x="23126" y="138429"/>
                </a:lnTo>
                <a:lnTo>
                  <a:pt x="23245" y="138219"/>
                </a:lnTo>
                <a:lnTo>
                  <a:pt x="23545" y="137159"/>
                </a:lnTo>
                <a:close/>
              </a:path>
              <a:path w="332104" h="322580">
                <a:moveTo>
                  <a:pt x="23245" y="138219"/>
                </a:moveTo>
                <a:lnTo>
                  <a:pt x="23126" y="138429"/>
                </a:lnTo>
                <a:lnTo>
                  <a:pt x="23245" y="138219"/>
                </a:lnTo>
                <a:close/>
              </a:path>
              <a:path w="332104" h="322580">
                <a:moveTo>
                  <a:pt x="23844" y="137159"/>
                </a:moveTo>
                <a:lnTo>
                  <a:pt x="23545" y="137159"/>
                </a:lnTo>
                <a:lnTo>
                  <a:pt x="23245" y="138219"/>
                </a:lnTo>
                <a:lnTo>
                  <a:pt x="23844" y="137159"/>
                </a:lnTo>
                <a:close/>
              </a:path>
              <a:path w="332104" h="322580">
                <a:moveTo>
                  <a:pt x="29715" y="127000"/>
                </a:moveTo>
                <a:lnTo>
                  <a:pt x="29222" y="127000"/>
                </a:lnTo>
                <a:lnTo>
                  <a:pt x="28854" y="128269"/>
                </a:lnTo>
                <a:lnTo>
                  <a:pt x="29715" y="127000"/>
                </a:lnTo>
                <a:close/>
              </a:path>
              <a:path w="332104" h="322580">
                <a:moveTo>
                  <a:pt x="33159" y="121919"/>
                </a:moveTo>
                <a:lnTo>
                  <a:pt x="13843" y="121919"/>
                </a:lnTo>
                <a:lnTo>
                  <a:pt x="12395" y="125729"/>
                </a:lnTo>
                <a:lnTo>
                  <a:pt x="30576" y="125729"/>
                </a:lnTo>
                <a:lnTo>
                  <a:pt x="33159" y="121919"/>
                </a:lnTo>
                <a:close/>
              </a:path>
              <a:path w="332104" h="322580">
                <a:moveTo>
                  <a:pt x="247180" y="0"/>
                </a:moveTo>
                <a:lnTo>
                  <a:pt x="217868" y="0"/>
                </a:lnTo>
                <a:lnTo>
                  <a:pt x="189204" y="3809"/>
                </a:lnTo>
                <a:lnTo>
                  <a:pt x="188645" y="3809"/>
                </a:lnTo>
                <a:lnTo>
                  <a:pt x="179222" y="6350"/>
                </a:lnTo>
                <a:lnTo>
                  <a:pt x="170218" y="7619"/>
                </a:lnTo>
                <a:lnTo>
                  <a:pt x="169672" y="7619"/>
                </a:lnTo>
                <a:lnTo>
                  <a:pt x="160400" y="11429"/>
                </a:lnTo>
                <a:lnTo>
                  <a:pt x="151155" y="13969"/>
                </a:lnTo>
                <a:lnTo>
                  <a:pt x="142049" y="17779"/>
                </a:lnTo>
                <a:lnTo>
                  <a:pt x="133413" y="21589"/>
                </a:lnTo>
                <a:lnTo>
                  <a:pt x="132816" y="21589"/>
                </a:lnTo>
                <a:lnTo>
                  <a:pt x="124523" y="26669"/>
                </a:lnTo>
                <a:lnTo>
                  <a:pt x="107530" y="36829"/>
                </a:lnTo>
                <a:lnTo>
                  <a:pt x="100736" y="40639"/>
                </a:lnTo>
                <a:lnTo>
                  <a:pt x="88239" y="49529"/>
                </a:lnTo>
                <a:lnTo>
                  <a:pt x="75996" y="58419"/>
                </a:lnTo>
                <a:lnTo>
                  <a:pt x="75501" y="58419"/>
                </a:lnTo>
                <a:lnTo>
                  <a:pt x="47764" y="82550"/>
                </a:lnTo>
                <a:lnTo>
                  <a:pt x="47371" y="83819"/>
                </a:lnTo>
                <a:lnTo>
                  <a:pt x="43294" y="87629"/>
                </a:lnTo>
                <a:lnTo>
                  <a:pt x="35471" y="95250"/>
                </a:lnTo>
                <a:lnTo>
                  <a:pt x="21056" y="111759"/>
                </a:lnTo>
                <a:lnTo>
                  <a:pt x="16383" y="118109"/>
                </a:lnTo>
                <a:lnTo>
                  <a:pt x="16001" y="119379"/>
                </a:lnTo>
                <a:lnTo>
                  <a:pt x="14198" y="121919"/>
                </a:lnTo>
                <a:lnTo>
                  <a:pt x="32804" y="121919"/>
                </a:lnTo>
                <a:lnTo>
                  <a:pt x="47193" y="105409"/>
                </a:lnTo>
                <a:lnTo>
                  <a:pt x="48029" y="105409"/>
                </a:lnTo>
                <a:lnTo>
                  <a:pt x="54495" y="97789"/>
                </a:lnTo>
                <a:lnTo>
                  <a:pt x="58331" y="93979"/>
                </a:lnTo>
                <a:lnTo>
                  <a:pt x="59395" y="93979"/>
                </a:lnTo>
                <a:lnTo>
                  <a:pt x="85648" y="71119"/>
                </a:lnTo>
                <a:lnTo>
                  <a:pt x="85153" y="71119"/>
                </a:lnTo>
                <a:lnTo>
                  <a:pt x="97383" y="62229"/>
                </a:lnTo>
                <a:lnTo>
                  <a:pt x="97142" y="62229"/>
                </a:lnTo>
                <a:lnTo>
                  <a:pt x="109372" y="53339"/>
                </a:lnTo>
                <a:lnTo>
                  <a:pt x="115798" y="49529"/>
                </a:lnTo>
                <a:lnTo>
                  <a:pt x="115531" y="49529"/>
                </a:lnTo>
                <a:lnTo>
                  <a:pt x="132092" y="39369"/>
                </a:lnTo>
                <a:lnTo>
                  <a:pt x="131648" y="39369"/>
                </a:lnTo>
                <a:lnTo>
                  <a:pt x="139928" y="35559"/>
                </a:lnTo>
                <a:lnTo>
                  <a:pt x="139331" y="35559"/>
                </a:lnTo>
                <a:lnTo>
                  <a:pt x="147967" y="31750"/>
                </a:lnTo>
                <a:lnTo>
                  <a:pt x="156870" y="29209"/>
                </a:lnTo>
                <a:lnTo>
                  <a:pt x="156616" y="29209"/>
                </a:lnTo>
                <a:lnTo>
                  <a:pt x="165608" y="25400"/>
                </a:lnTo>
                <a:lnTo>
                  <a:pt x="165353" y="25400"/>
                </a:lnTo>
                <a:lnTo>
                  <a:pt x="174345" y="22859"/>
                </a:lnTo>
                <a:lnTo>
                  <a:pt x="173799" y="22859"/>
                </a:lnTo>
                <a:lnTo>
                  <a:pt x="182803" y="20319"/>
                </a:lnTo>
                <a:lnTo>
                  <a:pt x="192100" y="19050"/>
                </a:lnTo>
                <a:lnTo>
                  <a:pt x="191541" y="19050"/>
                </a:lnTo>
                <a:lnTo>
                  <a:pt x="200901" y="17779"/>
                </a:lnTo>
                <a:lnTo>
                  <a:pt x="200609" y="17779"/>
                </a:lnTo>
                <a:lnTo>
                  <a:pt x="209969" y="16509"/>
                </a:lnTo>
                <a:lnTo>
                  <a:pt x="209676" y="16509"/>
                </a:lnTo>
                <a:lnTo>
                  <a:pt x="219036" y="15239"/>
                </a:lnTo>
                <a:lnTo>
                  <a:pt x="302958" y="15239"/>
                </a:lnTo>
                <a:lnTo>
                  <a:pt x="300799" y="13969"/>
                </a:lnTo>
                <a:lnTo>
                  <a:pt x="300354" y="13969"/>
                </a:lnTo>
                <a:lnTo>
                  <a:pt x="297472" y="11429"/>
                </a:lnTo>
                <a:lnTo>
                  <a:pt x="294195" y="10159"/>
                </a:lnTo>
                <a:lnTo>
                  <a:pt x="289166" y="7619"/>
                </a:lnTo>
                <a:lnTo>
                  <a:pt x="285953" y="6350"/>
                </a:lnTo>
                <a:lnTo>
                  <a:pt x="284949" y="6350"/>
                </a:lnTo>
                <a:lnTo>
                  <a:pt x="276771" y="5079"/>
                </a:lnTo>
                <a:lnTo>
                  <a:pt x="267131" y="2539"/>
                </a:lnTo>
                <a:lnTo>
                  <a:pt x="247180" y="0"/>
                </a:lnTo>
                <a:close/>
              </a:path>
              <a:path w="332104" h="322580">
                <a:moveTo>
                  <a:pt x="48029" y="105409"/>
                </a:moveTo>
                <a:lnTo>
                  <a:pt x="47193" y="105409"/>
                </a:lnTo>
                <a:lnTo>
                  <a:pt x="46951" y="106679"/>
                </a:lnTo>
                <a:lnTo>
                  <a:pt x="48029" y="105409"/>
                </a:lnTo>
                <a:close/>
              </a:path>
              <a:path w="332104" h="322580">
                <a:moveTo>
                  <a:pt x="59395" y="93979"/>
                </a:moveTo>
                <a:lnTo>
                  <a:pt x="58331" y="93979"/>
                </a:lnTo>
                <a:lnTo>
                  <a:pt x="57937" y="95250"/>
                </a:lnTo>
                <a:lnTo>
                  <a:pt x="59395" y="93979"/>
                </a:lnTo>
                <a:close/>
              </a:path>
              <a:path w="332104" h="322580">
                <a:moveTo>
                  <a:pt x="328866" y="45719"/>
                </a:moveTo>
                <a:lnTo>
                  <a:pt x="328980" y="46989"/>
                </a:lnTo>
                <a:lnTo>
                  <a:pt x="314756" y="46989"/>
                </a:lnTo>
                <a:lnTo>
                  <a:pt x="316801" y="49529"/>
                </a:lnTo>
                <a:lnTo>
                  <a:pt x="316585" y="49529"/>
                </a:lnTo>
                <a:lnTo>
                  <a:pt x="322783" y="57150"/>
                </a:lnTo>
                <a:lnTo>
                  <a:pt x="326313" y="58419"/>
                </a:lnTo>
                <a:lnTo>
                  <a:pt x="330923" y="54609"/>
                </a:lnTo>
                <a:lnTo>
                  <a:pt x="331597" y="52069"/>
                </a:lnTo>
                <a:lnTo>
                  <a:pt x="330377" y="49529"/>
                </a:lnTo>
                <a:lnTo>
                  <a:pt x="328866" y="45719"/>
                </a:lnTo>
                <a:close/>
              </a:path>
              <a:path w="332104" h="322580">
                <a:moveTo>
                  <a:pt x="323268" y="35559"/>
                </a:moveTo>
                <a:lnTo>
                  <a:pt x="304812" y="35559"/>
                </a:lnTo>
                <a:lnTo>
                  <a:pt x="310438" y="41909"/>
                </a:lnTo>
                <a:lnTo>
                  <a:pt x="310299" y="41909"/>
                </a:lnTo>
                <a:lnTo>
                  <a:pt x="315087" y="46989"/>
                </a:lnTo>
                <a:lnTo>
                  <a:pt x="328980" y="46989"/>
                </a:lnTo>
                <a:lnTo>
                  <a:pt x="327355" y="43179"/>
                </a:lnTo>
                <a:lnTo>
                  <a:pt x="325831" y="39369"/>
                </a:lnTo>
                <a:lnTo>
                  <a:pt x="325539" y="39369"/>
                </a:lnTo>
                <a:lnTo>
                  <a:pt x="323268" y="35559"/>
                </a:lnTo>
                <a:close/>
              </a:path>
              <a:path w="332104" h="322580">
                <a:moveTo>
                  <a:pt x="319158" y="30479"/>
                </a:moveTo>
                <a:lnTo>
                  <a:pt x="298958" y="30479"/>
                </a:lnTo>
                <a:lnTo>
                  <a:pt x="303301" y="34289"/>
                </a:lnTo>
                <a:lnTo>
                  <a:pt x="302793" y="34289"/>
                </a:lnTo>
                <a:lnTo>
                  <a:pt x="304952" y="36829"/>
                </a:lnTo>
                <a:lnTo>
                  <a:pt x="304812" y="35559"/>
                </a:lnTo>
                <a:lnTo>
                  <a:pt x="323268" y="35559"/>
                </a:lnTo>
                <a:lnTo>
                  <a:pt x="321754" y="33019"/>
                </a:lnTo>
                <a:lnTo>
                  <a:pt x="321221" y="33019"/>
                </a:lnTo>
                <a:lnTo>
                  <a:pt x="319158" y="30479"/>
                </a:lnTo>
                <a:close/>
              </a:path>
              <a:path w="332104" h="322580">
                <a:moveTo>
                  <a:pt x="308622" y="19050"/>
                </a:moveTo>
                <a:lnTo>
                  <a:pt x="273646" y="19050"/>
                </a:lnTo>
                <a:lnTo>
                  <a:pt x="281571" y="21589"/>
                </a:lnTo>
                <a:lnTo>
                  <a:pt x="283146" y="21589"/>
                </a:lnTo>
                <a:lnTo>
                  <a:pt x="288201" y="24129"/>
                </a:lnTo>
                <a:lnTo>
                  <a:pt x="287794" y="24129"/>
                </a:lnTo>
                <a:lnTo>
                  <a:pt x="290677" y="25400"/>
                </a:lnTo>
                <a:lnTo>
                  <a:pt x="290309" y="25400"/>
                </a:lnTo>
                <a:lnTo>
                  <a:pt x="292836" y="26669"/>
                </a:lnTo>
                <a:lnTo>
                  <a:pt x="292392" y="26669"/>
                </a:lnTo>
                <a:lnTo>
                  <a:pt x="294563" y="27939"/>
                </a:lnTo>
                <a:lnTo>
                  <a:pt x="294347" y="27939"/>
                </a:lnTo>
                <a:lnTo>
                  <a:pt x="299402" y="31750"/>
                </a:lnTo>
                <a:lnTo>
                  <a:pt x="298958" y="30479"/>
                </a:lnTo>
                <a:lnTo>
                  <a:pt x="319158" y="30479"/>
                </a:lnTo>
                <a:lnTo>
                  <a:pt x="316064" y="26669"/>
                </a:lnTo>
                <a:lnTo>
                  <a:pt x="315582" y="25400"/>
                </a:lnTo>
                <a:lnTo>
                  <a:pt x="313423" y="22859"/>
                </a:lnTo>
                <a:lnTo>
                  <a:pt x="312927" y="22859"/>
                </a:lnTo>
                <a:lnTo>
                  <a:pt x="308622" y="19050"/>
                </a:lnTo>
                <a:close/>
              </a:path>
              <a:path w="332104" h="322580">
                <a:moveTo>
                  <a:pt x="283146" y="21589"/>
                </a:moveTo>
                <a:lnTo>
                  <a:pt x="280593" y="21589"/>
                </a:lnTo>
                <a:lnTo>
                  <a:pt x="283476" y="22859"/>
                </a:lnTo>
                <a:lnTo>
                  <a:pt x="283146" y="21589"/>
                </a:lnTo>
                <a:close/>
              </a:path>
              <a:path w="332104" h="322580">
                <a:moveTo>
                  <a:pt x="302958" y="15239"/>
                </a:moveTo>
                <a:lnTo>
                  <a:pt x="246037" y="15239"/>
                </a:lnTo>
                <a:lnTo>
                  <a:pt x="255765" y="16509"/>
                </a:lnTo>
                <a:lnTo>
                  <a:pt x="255447" y="16509"/>
                </a:lnTo>
                <a:lnTo>
                  <a:pt x="264807" y="17779"/>
                </a:lnTo>
                <a:lnTo>
                  <a:pt x="264528" y="17779"/>
                </a:lnTo>
                <a:lnTo>
                  <a:pt x="273888" y="20319"/>
                </a:lnTo>
                <a:lnTo>
                  <a:pt x="273646" y="19050"/>
                </a:lnTo>
                <a:lnTo>
                  <a:pt x="308178" y="19050"/>
                </a:lnTo>
                <a:lnTo>
                  <a:pt x="302958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95685" y="1709991"/>
            <a:ext cx="29908" cy="15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26508" y="2275598"/>
            <a:ext cx="306483" cy="359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020818" y="2566161"/>
            <a:ext cx="171928" cy="113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545187" y="3002724"/>
            <a:ext cx="365760" cy="316230"/>
          </a:xfrm>
          <a:custGeom>
            <a:avLst/>
            <a:gdLst/>
            <a:ahLst/>
            <a:cxnLst/>
            <a:rect l="l" t="t" r="r" b="b"/>
            <a:pathLst>
              <a:path w="365759" h="316229">
                <a:moveTo>
                  <a:pt x="226686" y="307339"/>
                </a:moveTo>
                <a:lnTo>
                  <a:pt x="116335" y="307339"/>
                </a:lnTo>
                <a:lnTo>
                  <a:pt x="141672" y="311150"/>
                </a:lnTo>
                <a:lnTo>
                  <a:pt x="203470" y="316229"/>
                </a:lnTo>
                <a:lnTo>
                  <a:pt x="226228" y="316229"/>
                </a:lnTo>
                <a:lnTo>
                  <a:pt x="242281" y="314959"/>
                </a:lnTo>
                <a:lnTo>
                  <a:pt x="243157" y="313689"/>
                </a:lnTo>
                <a:lnTo>
                  <a:pt x="242891" y="311150"/>
                </a:lnTo>
                <a:lnTo>
                  <a:pt x="242192" y="311150"/>
                </a:lnTo>
                <a:lnTo>
                  <a:pt x="226686" y="307339"/>
                </a:lnTo>
                <a:close/>
              </a:path>
              <a:path w="365759" h="316229">
                <a:moveTo>
                  <a:pt x="63084" y="271779"/>
                </a:moveTo>
                <a:lnTo>
                  <a:pt x="34382" y="271779"/>
                </a:lnTo>
                <a:lnTo>
                  <a:pt x="41177" y="276859"/>
                </a:lnTo>
                <a:lnTo>
                  <a:pt x="47895" y="280669"/>
                </a:lnTo>
                <a:lnTo>
                  <a:pt x="55058" y="285750"/>
                </a:lnTo>
                <a:lnTo>
                  <a:pt x="93475" y="302259"/>
                </a:lnTo>
                <a:lnTo>
                  <a:pt x="115459" y="307339"/>
                </a:lnTo>
                <a:lnTo>
                  <a:pt x="226076" y="307339"/>
                </a:lnTo>
                <a:lnTo>
                  <a:pt x="204156" y="304800"/>
                </a:lnTo>
                <a:lnTo>
                  <a:pt x="143183" y="298450"/>
                </a:lnTo>
                <a:lnTo>
                  <a:pt x="143805" y="298450"/>
                </a:lnTo>
                <a:lnTo>
                  <a:pt x="118824" y="293369"/>
                </a:lnTo>
                <a:lnTo>
                  <a:pt x="119193" y="293369"/>
                </a:lnTo>
                <a:lnTo>
                  <a:pt x="101646" y="288289"/>
                </a:lnTo>
                <a:lnTo>
                  <a:pt x="97793" y="288289"/>
                </a:lnTo>
                <a:lnTo>
                  <a:pt x="90262" y="285750"/>
                </a:lnTo>
                <a:lnTo>
                  <a:pt x="90681" y="285750"/>
                </a:lnTo>
                <a:lnTo>
                  <a:pt x="83518" y="281939"/>
                </a:lnTo>
                <a:lnTo>
                  <a:pt x="83684" y="281939"/>
                </a:lnTo>
                <a:lnTo>
                  <a:pt x="76178" y="279400"/>
                </a:lnTo>
                <a:lnTo>
                  <a:pt x="76584" y="279400"/>
                </a:lnTo>
                <a:lnTo>
                  <a:pt x="69447" y="275589"/>
                </a:lnTo>
                <a:lnTo>
                  <a:pt x="69866" y="275589"/>
                </a:lnTo>
                <a:lnTo>
                  <a:pt x="63084" y="271779"/>
                </a:lnTo>
                <a:close/>
              </a:path>
              <a:path w="365759" h="316229">
                <a:moveTo>
                  <a:pt x="97260" y="287019"/>
                </a:moveTo>
                <a:lnTo>
                  <a:pt x="97793" y="288289"/>
                </a:lnTo>
                <a:lnTo>
                  <a:pt x="101646" y="288289"/>
                </a:lnTo>
                <a:lnTo>
                  <a:pt x="97260" y="287019"/>
                </a:lnTo>
                <a:close/>
              </a:path>
              <a:path w="365759" h="316229">
                <a:moveTo>
                  <a:pt x="31029" y="246379"/>
                </a:moveTo>
                <a:lnTo>
                  <a:pt x="11725" y="246379"/>
                </a:lnTo>
                <a:lnTo>
                  <a:pt x="13516" y="250189"/>
                </a:lnTo>
                <a:lnTo>
                  <a:pt x="14138" y="251459"/>
                </a:lnTo>
                <a:lnTo>
                  <a:pt x="18456" y="256539"/>
                </a:lnTo>
                <a:lnTo>
                  <a:pt x="19231" y="257809"/>
                </a:lnTo>
                <a:lnTo>
                  <a:pt x="21746" y="260350"/>
                </a:lnTo>
                <a:lnTo>
                  <a:pt x="21365" y="260350"/>
                </a:lnTo>
                <a:lnTo>
                  <a:pt x="24260" y="262889"/>
                </a:lnTo>
                <a:lnTo>
                  <a:pt x="26788" y="265429"/>
                </a:lnTo>
                <a:lnTo>
                  <a:pt x="27346" y="266700"/>
                </a:lnTo>
                <a:lnTo>
                  <a:pt x="33823" y="271779"/>
                </a:lnTo>
                <a:lnTo>
                  <a:pt x="63338" y="271779"/>
                </a:lnTo>
                <a:lnTo>
                  <a:pt x="56569" y="267969"/>
                </a:lnTo>
                <a:lnTo>
                  <a:pt x="56734" y="267969"/>
                </a:lnTo>
                <a:lnTo>
                  <a:pt x="50321" y="262889"/>
                </a:lnTo>
                <a:lnTo>
                  <a:pt x="50562" y="262889"/>
                </a:lnTo>
                <a:lnTo>
                  <a:pt x="44161" y="259079"/>
                </a:lnTo>
                <a:lnTo>
                  <a:pt x="44517" y="259079"/>
                </a:lnTo>
                <a:lnTo>
                  <a:pt x="38040" y="254000"/>
                </a:lnTo>
                <a:lnTo>
                  <a:pt x="38586" y="254000"/>
                </a:lnTo>
                <a:lnTo>
                  <a:pt x="36071" y="251459"/>
                </a:lnTo>
                <a:lnTo>
                  <a:pt x="36452" y="251459"/>
                </a:lnTo>
                <a:lnTo>
                  <a:pt x="33925" y="248919"/>
                </a:lnTo>
                <a:lnTo>
                  <a:pt x="33544" y="248919"/>
                </a:lnTo>
                <a:lnTo>
                  <a:pt x="31029" y="246379"/>
                </a:lnTo>
                <a:close/>
              </a:path>
              <a:path w="365759" h="316229">
                <a:moveTo>
                  <a:pt x="18164" y="219709"/>
                </a:moveTo>
                <a:lnTo>
                  <a:pt x="1159" y="219709"/>
                </a:lnTo>
                <a:lnTo>
                  <a:pt x="2950" y="228600"/>
                </a:lnTo>
                <a:lnTo>
                  <a:pt x="3356" y="229869"/>
                </a:lnTo>
                <a:lnTo>
                  <a:pt x="4918" y="233679"/>
                </a:lnTo>
                <a:lnTo>
                  <a:pt x="7788" y="240029"/>
                </a:lnTo>
                <a:lnTo>
                  <a:pt x="8119" y="241300"/>
                </a:lnTo>
                <a:lnTo>
                  <a:pt x="10138" y="245109"/>
                </a:lnTo>
                <a:lnTo>
                  <a:pt x="11941" y="247650"/>
                </a:lnTo>
                <a:lnTo>
                  <a:pt x="11725" y="246379"/>
                </a:lnTo>
                <a:lnTo>
                  <a:pt x="31804" y="246379"/>
                </a:lnTo>
                <a:lnTo>
                  <a:pt x="28566" y="242569"/>
                </a:lnTo>
                <a:lnTo>
                  <a:pt x="28096" y="242569"/>
                </a:lnTo>
                <a:lnTo>
                  <a:pt x="26076" y="238759"/>
                </a:lnTo>
                <a:lnTo>
                  <a:pt x="24273" y="236219"/>
                </a:lnTo>
                <a:lnTo>
                  <a:pt x="24502" y="236219"/>
                </a:lnTo>
                <a:lnTo>
                  <a:pt x="23299" y="233679"/>
                </a:lnTo>
                <a:lnTo>
                  <a:pt x="23028" y="233679"/>
                </a:lnTo>
                <a:lnTo>
                  <a:pt x="20145" y="227329"/>
                </a:lnTo>
                <a:lnTo>
                  <a:pt x="19303" y="224789"/>
                </a:lnTo>
                <a:lnTo>
                  <a:pt x="18825" y="223519"/>
                </a:lnTo>
                <a:lnTo>
                  <a:pt x="18964" y="223519"/>
                </a:lnTo>
                <a:lnTo>
                  <a:pt x="18164" y="219709"/>
                </a:lnTo>
                <a:close/>
              </a:path>
              <a:path w="365759" h="316229">
                <a:moveTo>
                  <a:pt x="27486" y="241300"/>
                </a:moveTo>
                <a:lnTo>
                  <a:pt x="28096" y="242569"/>
                </a:lnTo>
                <a:lnTo>
                  <a:pt x="28566" y="242569"/>
                </a:lnTo>
                <a:lnTo>
                  <a:pt x="27486" y="241300"/>
                </a:lnTo>
                <a:close/>
              </a:path>
              <a:path w="365759" h="316229">
                <a:moveTo>
                  <a:pt x="22698" y="232409"/>
                </a:moveTo>
                <a:lnTo>
                  <a:pt x="23028" y="233679"/>
                </a:lnTo>
                <a:lnTo>
                  <a:pt x="23299" y="233679"/>
                </a:lnTo>
                <a:lnTo>
                  <a:pt x="22698" y="232409"/>
                </a:lnTo>
                <a:close/>
              </a:path>
              <a:path w="365759" h="316229">
                <a:moveTo>
                  <a:pt x="18825" y="223519"/>
                </a:moveTo>
                <a:lnTo>
                  <a:pt x="19231" y="224789"/>
                </a:lnTo>
                <a:lnTo>
                  <a:pt x="19140" y="224358"/>
                </a:lnTo>
                <a:lnTo>
                  <a:pt x="18825" y="223519"/>
                </a:lnTo>
                <a:close/>
              </a:path>
              <a:path w="365759" h="316229">
                <a:moveTo>
                  <a:pt x="19140" y="224358"/>
                </a:moveTo>
                <a:lnTo>
                  <a:pt x="19231" y="224789"/>
                </a:lnTo>
                <a:lnTo>
                  <a:pt x="19140" y="224358"/>
                </a:lnTo>
                <a:close/>
              </a:path>
              <a:path w="365759" h="316229">
                <a:moveTo>
                  <a:pt x="18964" y="223519"/>
                </a:moveTo>
                <a:lnTo>
                  <a:pt x="18825" y="223519"/>
                </a:lnTo>
                <a:lnTo>
                  <a:pt x="19140" y="224358"/>
                </a:lnTo>
                <a:lnTo>
                  <a:pt x="18964" y="223519"/>
                </a:lnTo>
                <a:close/>
              </a:path>
              <a:path w="365759" h="316229">
                <a:moveTo>
                  <a:pt x="17792" y="193039"/>
                </a:moveTo>
                <a:lnTo>
                  <a:pt x="994" y="193039"/>
                </a:lnTo>
                <a:lnTo>
                  <a:pt x="511" y="195579"/>
                </a:lnTo>
                <a:lnTo>
                  <a:pt x="321" y="195579"/>
                </a:lnTo>
                <a:lnTo>
                  <a:pt x="84" y="198119"/>
                </a:lnTo>
                <a:lnTo>
                  <a:pt x="0" y="213787"/>
                </a:lnTo>
                <a:lnTo>
                  <a:pt x="295" y="215900"/>
                </a:lnTo>
                <a:lnTo>
                  <a:pt x="499" y="217169"/>
                </a:lnTo>
                <a:lnTo>
                  <a:pt x="1210" y="220979"/>
                </a:lnTo>
                <a:lnTo>
                  <a:pt x="1159" y="219709"/>
                </a:lnTo>
                <a:lnTo>
                  <a:pt x="18164" y="219709"/>
                </a:lnTo>
                <a:lnTo>
                  <a:pt x="17364" y="215900"/>
                </a:lnTo>
                <a:lnTo>
                  <a:pt x="17002" y="214629"/>
                </a:lnTo>
                <a:lnTo>
                  <a:pt x="16843" y="214629"/>
                </a:lnTo>
                <a:lnTo>
                  <a:pt x="16709" y="213787"/>
                </a:lnTo>
                <a:lnTo>
                  <a:pt x="16721" y="213359"/>
                </a:lnTo>
                <a:lnTo>
                  <a:pt x="16598" y="212089"/>
                </a:lnTo>
                <a:lnTo>
                  <a:pt x="16462" y="200659"/>
                </a:lnTo>
                <a:lnTo>
                  <a:pt x="16818" y="198119"/>
                </a:lnTo>
                <a:lnTo>
                  <a:pt x="16996" y="198119"/>
                </a:lnTo>
                <a:lnTo>
                  <a:pt x="17351" y="196850"/>
                </a:lnTo>
                <a:lnTo>
                  <a:pt x="17555" y="195579"/>
                </a:lnTo>
                <a:lnTo>
                  <a:pt x="17792" y="193039"/>
                </a:lnTo>
                <a:close/>
              </a:path>
              <a:path w="365759" h="316229">
                <a:moveTo>
                  <a:pt x="16640" y="213359"/>
                </a:moveTo>
                <a:lnTo>
                  <a:pt x="16843" y="214629"/>
                </a:lnTo>
                <a:lnTo>
                  <a:pt x="16762" y="213787"/>
                </a:lnTo>
                <a:lnTo>
                  <a:pt x="16640" y="213359"/>
                </a:lnTo>
                <a:close/>
              </a:path>
              <a:path w="365759" h="316229">
                <a:moveTo>
                  <a:pt x="16762" y="213787"/>
                </a:moveTo>
                <a:lnTo>
                  <a:pt x="16843" y="214629"/>
                </a:lnTo>
                <a:lnTo>
                  <a:pt x="17002" y="214629"/>
                </a:lnTo>
                <a:lnTo>
                  <a:pt x="16762" y="213787"/>
                </a:lnTo>
                <a:close/>
              </a:path>
              <a:path w="365759" h="316229">
                <a:moveTo>
                  <a:pt x="16721" y="213359"/>
                </a:moveTo>
                <a:lnTo>
                  <a:pt x="16762" y="213787"/>
                </a:lnTo>
                <a:lnTo>
                  <a:pt x="16721" y="213359"/>
                </a:lnTo>
                <a:close/>
              </a:path>
              <a:path w="365759" h="316229">
                <a:moveTo>
                  <a:pt x="16535" y="211443"/>
                </a:moveTo>
                <a:lnTo>
                  <a:pt x="16539" y="212089"/>
                </a:lnTo>
                <a:lnTo>
                  <a:pt x="16535" y="211443"/>
                </a:lnTo>
                <a:close/>
              </a:path>
              <a:path w="365759" h="316229">
                <a:moveTo>
                  <a:pt x="16532" y="210819"/>
                </a:moveTo>
                <a:lnTo>
                  <a:pt x="16535" y="211443"/>
                </a:lnTo>
                <a:lnTo>
                  <a:pt x="16532" y="210819"/>
                </a:lnTo>
                <a:close/>
              </a:path>
              <a:path w="365759" h="316229">
                <a:moveTo>
                  <a:pt x="16996" y="198119"/>
                </a:moveTo>
                <a:lnTo>
                  <a:pt x="16818" y="198119"/>
                </a:lnTo>
                <a:lnTo>
                  <a:pt x="16640" y="199389"/>
                </a:lnTo>
                <a:lnTo>
                  <a:pt x="16996" y="198119"/>
                </a:lnTo>
                <a:close/>
              </a:path>
              <a:path w="365759" h="316229">
                <a:moveTo>
                  <a:pt x="1161" y="192160"/>
                </a:moveTo>
                <a:lnTo>
                  <a:pt x="994" y="193039"/>
                </a:lnTo>
                <a:lnTo>
                  <a:pt x="1161" y="192160"/>
                </a:lnTo>
                <a:close/>
              </a:path>
              <a:path w="365759" h="316229">
                <a:moveTo>
                  <a:pt x="17910" y="191769"/>
                </a:moveTo>
                <a:lnTo>
                  <a:pt x="1235" y="191769"/>
                </a:lnTo>
                <a:lnTo>
                  <a:pt x="1032" y="193039"/>
                </a:lnTo>
                <a:lnTo>
                  <a:pt x="17707" y="193039"/>
                </a:lnTo>
                <a:lnTo>
                  <a:pt x="17910" y="191769"/>
                </a:lnTo>
                <a:close/>
              </a:path>
              <a:path w="365759" h="316229">
                <a:moveTo>
                  <a:pt x="17910" y="191769"/>
                </a:moveTo>
                <a:lnTo>
                  <a:pt x="17707" y="193039"/>
                </a:lnTo>
                <a:lnTo>
                  <a:pt x="17833" y="192598"/>
                </a:lnTo>
                <a:lnTo>
                  <a:pt x="17910" y="191769"/>
                </a:lnTo>
                <a:close/>
              </a:path>
              <a:path w="365759" h="316229">
                <a:moveTo>
                  <a:pt x="17833" y="192598"/>
                </a:moveTo>
                <a:lnTo>
                  <a:pt x="17707" y="193039"/>
                </a:lnTo>
                <a:lnTo>
                  <a:pt x="17833" y="192598"/>
                </a:lnTo>
                <a:close/>
              </a:path>
              <a:path w="365759" h="316229">
                <a:moveTo>
                  <a:pt x="18069" y="191769"/>
                </a:moveTo>
                <a:lnTo>
                  <a:pt x="17910" y="191769"/>
                </a:lnTo>
                <a:lnTo>
                  <a:pt x="17833" y="192598"/>
                </a:lnTo>
                <a:lnTo>
                  <a:pt x="18069" y="191769"/>
                </a:lnTo>
                <a:close/>
              </a:path>
              <a:path w="365759" h="316229">
                <a:moveTo>
                  <a:pt x="21022" y="182879"/>
                </a:moveTo>
                <a:lnTo>
                  <a:pt x="3686" y="182879"/>
                </a:lnTo>
                <a:lnTo>
                  <a:pt x="2594" y="185419"/>
                </a:lnTo>
                <a:lnTo>
                  <a:pt x="2315" y="186689"/>
                </a:lnTo>
                <a:lnTo>
                  <a:pt x="1591" y="189229"/>
                </a:lnTo>
                <a:lnTo>
                  <a:pt x="1161" y="192160"/>
                </a:lnTo>
                <a:lnTo>
                  <a:pt x="1235" y="191769"/>
                </a:lnTo>
                <a:lnTo>
                  <a:pt x="18069" y="191769"/>
                </a:lnTo>
                <a:lnTo>
                  <a:pt x="18431" y="190500"/>
                </a:lnTo>
                <a:lnTo>
                  <a:pt x="19231" y="187959"/>
                </a:lnTo>
                <a:lnTo>
                  <a:pt x="19510" y="187959"/>
                </a:lnTo>
                <a:lnTo>
                  <a:pt x="19985" y="185419"/>
                </a:lnTo>
                <a:lnTo>
                  <a:pt x="20222" y="184150"/>
                </a:lnTo>
                <a:lnTo>
                  <a:pt x="20482" y="184150"/>
                </a:lnTo>
                <a:lnTo>
                  <a:pt x="21022" y="182879"/>
                </a:lnTo>
                <a:close/>
              </a:path>
              <a:path w="365759" h="316229">
                <a:moveTo>
                  <a:pt x="18511" y="190500"/>
                </a:moveTo>
                <a:lnTo>
                  <a:pt x="18152" y="191769"/>
                </a:lnTo>
                <a:lnTo>
                  <a:pt x="18511" y="190500"/>
                </a:lnTo>
                <a:close/>
              </a:path>
              <a:path w="365759" h="316229">
                <a:moveTo>
                  <a:pt x="20222" y="184150"/>
                </a:moveTo>
                <a:lnTo>
                  <a:pt x="19942" y="185419"/>
                </a:lnTo>
                <a:lnTo>
                  <a:pt x="20018" y="185242"/>
                </a:lnTo>
                <a:lnTo>
                  <a:pt x="20222" y="184150"/>
                </a:lnTo>
                <a:close/>
              </a:path>
              <a:path w="365759" h="316229">
                <a:moveTo>
                  <a:pt x="20018" y="185242"/>
                </a:moveTo>
                <a:lnTo>
                  <a:pt x="19942" y="185419"/>
                </a:lnTo>
                <a:lnTo>
                  <a:pt x="20018" y="185242"/>
                </a:lnTo>
                <a:close/>
              </a:path>
              <a:path w="365759" h="316229">
                <a:moveTo>
                  <a:pt x="20482" y="184150"/>
                </a:moveTo>
                <a:lnTo>
                  <a:pt x="20222" y="184150"/>
                </a:lnTo>
                <a:lnTo>
                  <a:pt x="20018" y="185242"/>
                </a:lnTo>
                <a:lnTo>
                  <a:pt x="20482" y="184150"/>
                </a:lnTo>
                <a:close/>
              </a:path>
              <a:path w="365759" h="316229">
                <a:moveTo>
                  <a:pt x="74476" y="107950"/>
                </a:moveTo>
                <a:lnTo>
                  <a:pt x="50511" y="107950"/>
                </a:lnTo>
                <a:lnTo>
                  <a:pt x="44580" y="114300"/>
                </a:lnTo>
                <a:lnTo>
                  <a:pt x="38459" y="120650"/>
                </a:lnTo>
                <a:lnTo>
                  <a:pt x="33277" y="128269"/>
                </a:lnTo>
                <a:lnTo>
                  <a:pt x="27956" y="134619"/>
                </a:lnTo>
                <a:lnTo>
                  <a:pt x="23105" y="142239"/>
                </a:lnTo>
                <a:lnTo>
                  <a:pt x="14443" y="157479"/>
                </a:lnTo>
                <a:lnTo>
                  <a:pt x="13986" y="157479"/>
                </a:lnTo>
                <a:lnTo>
                  <a:pt x="5693" y="176529"/>
                </a:lnTo>
                <a:lnTo>
                  <a:pt x="4397" y="179069"/>
                </a:lnTo>
                <a:lnTo>
                  <a:pt x="4118" y="180339"/>
                </a:lnTo>
                <a:lnTo>
                  <a:pt x="3394" y="182879"/>
                </a:lnTo>
                <a:lnTo>
                  <a:pt x="20819" y="182879"/>
                </a:lnTo>
                <a:lnTo>
                  <a:pt x="29086" y="165100"/>
                </a:lnTo>
                <a:lnTo>
                  <a:pt x="28642" y="165100"/>
                </a:lnTo>
                <a:lnTo>
                  <a:pt x="37252" y="151129"/>
                </a:lnTo>
                <a:lnTo>
                  <a:pt x="37100" y="151129"/>
                </a:lnTo>
                <a:lnTo>
                  <a:pt x="41761" y="143509"/>
                </a:lnTo>
                <a:lnTo>
                  <a:pt x="42330" y="143509"/>
                </a:lnTo>
                <a:lnTo>
                  <a:pt x="46511" y="137159"/>
                </a:lnTo>
                <a:lnTo>
                  <a:pt x="47222" y="137159"/>
                </a:lnTo>
                <a:lnTo>
                  <a:pt x="51413" y="130809"/>
                </a:lnTo>
                <a:lnTo>
                  <a:pt x="52221" y="130809"/>
                </a:lnTo>
                <a:lnTo>
                  <a:pt x="56823" y="125729"/>
                </a:lnTo>
                <a:lnTo>
                  <a:pt x="56671" y="125729"/>
                </a:lnTo>
                <a:lnTo>
                  <a:pt x="62411" y="119379"/>
                </a:lnTo>
                <a:lnTo>
                  <a:pt x="62068" y="119379"/>
                </a:lnTo>
                <a:lnTo>
                  <a:pt x="68177" y="114300"/>
                </a:lnTo>
                <a:lnTo>
                  <a:pt x="67999" y="114300"/>
                </a:lnTo>
                <a:lnTo>
                  <a:pt x="74476" y="107950"/>
                </a:lnTo>
                <a:close/>
              </a:path>
              <a:path w="365759" h="316229">
                <a:moveTo>
                  <a:pt x="42330" y="143509"/>
                </a:moveTo>
                <a:lnTo>
                  <a:pt x="41761" y="143509"/>
                </a:lnTo>
                <a:lnTo>
                  <a:pt x="41494" y="144779"/>
                </a:lnTo>
                <a:lnTo>
                  <a:pt x="42330" y="143509"/>
                </a:lnTo>
                <a:close/>
              </a:path>
              <a:path w="365759" h="316229">
                <a:moveTo>
                  <a:pt x="47222" y="137159"/>
                </a:moveTo>
                <a:lnTo>
                  <a:pt x="46511" y="137159"/>
                </a:lnTo>
                <a:lnTo>
                  <a:pt x="46384" y="138429"/>
                </a:lnTo>
                <a:lnTo>
                  <a:pt x="47222" y="137159"/>
                </a:lnTo>
                <a:close/>
              </a:path>
              <a:path w="365759" h="316229">
                <a:moveTo>
                  <a:pt x="52221" y="130809"/>
                </a:moveTo>
                <a:lnTo>
                  <a:pt x="51413" y="130809"/>
                </a:lnTo>
                <a:lnTo>
                  <a:pt x="51070" y="132079"/>
                </a:lnTo>
                <a:lnTo>
                  <a:pt x="52221" y="130809"/>
                </a:lnTo>
                <a:close/>
              </a:path>
              <a:path w="365759" h="316229">
                <a:moveTo>
                  <a:pt x="322139" y="5079"/>
                </a:moveTo>
                <a:lnTo>
                  <a:pt x="243831" y="5079"/>
                </a:lnTo>
                <a:lnTo>
                  <a:pt x="223142" y="11429"/>
                </a:lnTo>
                <a:lnTo>
                  <a:pt x="202962" y="19050"/>
                </a:lnTo>
                <a:lnTo>
                  <a:pt x="202251" y="19050"/>
                </a:lnTo>
                <a:lnTo>
                  <a:pt x="150041" y="41909"/>
                </a:lnTo>
                <a:lnTo>
                  <a:pt x="146650" y="44450"/>
                </a:lnTo>
                <a:lnTo>
                  <a:pt x="132655" y="50800"/>
                </a:lnTo>
                <a:lnTo>
                  <a:pt x="118507" y="58419"/>
                </a:lnTo>
                <a:lnTo>
                  <a:pt x="92421" y="73659"/>
                </a:lnTo>
                <a:lnTo>
                  <a:pt x="91850" y="74929"/>
                </a:lnTo>
                <a:lnTo>
                  <a:pt x="64100" y="95250"/>
                </a:lnTo>
                <a:lnTo>
                  <a:pt x="56988" y="101600"/>
                </a:lnTo>
                <a:lnTo>
                  <a:pt x="50867" y="107950"/>
                </a:lnTo>
                <a:lnTo>
                  <a:pt x="74476" y="107950"/>
                </a:lnTo>
                <a:lnTo>
                  <a:pt x="74006" y="109219"/>
                </a:lnTo>
                <a:lnTo>
                  <a:pt x="101705" y="87629"/>
                </a:lnTo>
                <a:lnTo>
                  <a:pt x="101146" y="87629"/>
                </a:lnTo>
                <a:lnTo>
                  <a:pt x="114087" y="80009"/>
                </a:lnTo>
                <a:lnTo>
                  <a:pt x="126902" y="71119"/>
                </a:lnTo>
                <a:lnTo>
                  <a:pt x="128735" y="71119"/>
                </a:lnTo>
                <a:lnTo>
                  <a:pt x="140122" y="64769"/>
                </a:lnTo>
                <a:lnTo>
                  <a:pt x="139818" y="64769"/>
                </a:lnTo>
                <a:lnTo>
                  <a:pt x="153483" y="58419"/>
                </a:lnTo>
                <a:lnTo>
                  <a:pt x="153305" y="58419"/>
                </a:lnTo>
                <a:lnTo>
                  <a:pt x="208740" y="33019"/>
                </a:lnTo>
                <a:lnTo>
                  <a:pt x="211412" y="33019"/>
                </a:lnTo>
                <a:lnTo>
                  <a:pt x="228197" y="26669"/>
                </a:lnTo>
                <a:lnTo>
                  <a:pt x="228044" y="26669"/>
                </a:lnTo>
                <a:lnTo>
                  <a:pt x="248542" y="20319"/>
                </a:lnTo>
                <a:lnTo>
                  <a:pt x="247945" y="20319"/>
                </a:lnTo>
                <a:lnTo>
                  <a:pt x="261979" y="17779"/>
                </a:lnTo>
                <a:lnTo>
                  <a:pt x="261153" y="17779"/>
                </a:lnTo>
                <a:lnTo>
                  <a:pt x="273383" y="16509"/>
                </a:lnTo>
                <a:lnTo>
                  <a:pt x="272964" y="16509"/>
                </a:lnTo>
                <a:lnTo>
                  <a:pt x="278717" y="15239"/>
                </a:lnTo>
                <a:lnTo>
                  <a:pt x="348910" y="15239"/>
                </a:lnTo>
                <a:lnTo>
                  <a:pt x="345456" y="13969"/>
                </a:lnTo>
                <a:lnTo>
                  <a:pt x="339919" y="11429"/>
                </a:lnTo>
                <a:lnTo>
                  <a:pt x="334166" y="8889"/>
                </a:lnTo>
                <a:lnTo>
                  <a:pt x="334318" y="8889"/>
                </a:lnTo>
                <a:lnTo>
                  <a:pt x="328921" y="7619"/>
                </a:lnTo>
                <a:lnTo>
                  <a:pt x="328247" y="6350"/>
                </a:lnTo>
                <a:lnTo>
                  <a:pt x="322139" y="5079"/>
                </a:lnTo>
                <a:close/>
              </a:path>
              <a:path w="365759" h="316229">
                <a:moveTo>
                  <a:pt x="128735" y="71119"/>
                </a:moveTo>
                <a:lnTo>
                  <a:pt x="126902" y="71119"/>
                </a:lnTo>
                <a:lnTo>
                  <a:pt x="126457" y="72389"/>
                </a:lnTo>
                <a:lnTo>
                  <a:pt x="128735" y="71119"/>
                </a:lnTo>
                <a:close/>
              </a:path>
              <a:path w="365759" h="316229">
                <a:moveTo>
                  <a:pt x="365154" y="48259"/>
                </a:moveTo>
                <a:lnTo>
                  <a:pt x="353266" y="48259"/>
                </a:lnTo>
                <a:lnTo>
                  <a:pt x="353432" y="49529"/>
                </a:lnTo>
                <a:lnTo>
                  <a:pt x="353559" y="50800"/>
                </a:lnTo>
                <a:lnTo>
                  <a:pt x="353838" y="52069"/>
                </a:lnTo>
                <a:lnTo>
                  <a:pt x="356695" y="60959"/>
                </a:lnTo>
                <a:lnTo>
                  <a:pt x="359375" y="62229"/>
                </a:lnTo>
                <a:lnTo>
                  <a:pt x="363744" y="60959"/>
                </a:lnTo>
                <a:lnTo>
                  <a:pt x="365027" y="58419"/>
                </a:lnTo>
                <a:lnTo>
                  <a:pt x="364900" y="50800"/>
                </a:lnTo>
                <a:lnTo>
                  <a:pt x="365154" y="48259"/>
                </a:lnTo>
                <a:close/>
              </a:path>
              <a:path w="365759" h="316229">
                <a:moveTo>
                  <a:pt x="353397" y="49393"/>
                </a:moveTo>
                <a:lnTo>
                  <a:pt x="353412" y="49529"/>
                </a:lnTo>
                <a:lnTo>
                  <a:pt x="353397" y="49393"/>
                </a:lnTo>
                <a:close/>
              </a:path>
              <a:path w="365759" h="316229">
                <a:moveTo>
                  <a:pt x="353266" y="48259"/>
                </a:moveTo>
                <a:lnTo>
                  <a:pt x="353397" y="49393"/>
                </a:lnTo>
                <a:lnTo>
                  <a:pt x="353432" y="49529"/>
                </a:lnTo>
                <a:lnTo>
                  <a:pt x="353266" y="48259"/>
                </a:lnTo>
                <a:close/>
              </a:path>
              <a:path w="365759" h="316229">
                <a:moveTo>
                  <a:pt x="365154" y="46989"/>
                </a:moveTo>
                <a:lnTo>
                  <a:pt x="352784" y="46989"/>
                </a:lnTo>
                <a:lnTo>
                  <a:pt x="353397" y="49393"/>
                </a:lnTo>
                <a:lnTo>
                  <a:pt x="353266" y="48259"/>
                </a:lnTo>
                <a:lnTo>
                  <a:pt x="365192" y="48259"/>
                </a:lnTo>
                <a:lnTo>
                  <a:pt x="365154" y="46989"/>
                </a:lnTo>
                <a:close/>
              </a:path>
              <a:path w="365759" h="316229">
                <a:moveTo>
                  <a:pt x="364620" y="41909"/>
                </a:moveTo>
                <a:lnTo>
                  <a:pt x="351146" y="41909"/>
                </a:lnTo>
                <a:lnTo>
                  <a:pt x="351781" y="44450"/>
                </a:lnTo>
                <a:lnTo>
                  <a:pt x="351946" y="44450"/>
                </a:lnTo>
                <a:lnTo>
                  <a:pt x="352949" y="48259"/>
                </a:lnTo>
                <a:lnTo>
                  <a:pt x="352784" y="46989"/>
                </a:lnTo>
                <a:lnTo>
                  <a:pt x="365154" y="46989"/>
                </a:lnTo>
                <a:lnTo>
                  <a:pt x="365052" y="44450"/>
                </a:lnTo>
                <a:lnTo>
                  <a:pt x="364836" y="43179"/>
                </a:lnTo>
                <a:lnTo>
                  <a:pt x="364696" y="43179"/>
                </a:lnTo>
                <a:lnTo>
                  <a:pt x="364620" y="41909"/>
                </a:lnTo>
                <a:close/>
              </a:path>
              <a:path w="365759" h="316229">
                <a:moveTo>
                  <a:pt x="362093" y="30479"/>
                </a:moveTo>
                <a:lnTo>
                  <a:pt x="345646" y="30479"/>
                </a:lnTo>
                <a:lnTo>
                  <a:pt x="346599" y="31750"/>
                </a:lnTo>
                <a:lnTo>
                  <a:pt x="346332" y="31750"/>
                </a:lnTo>
                <a:lnTo>
                  <a:pt x="346636" y="32636"/>
                </a:lnTo>
                <a:lnTo>
                  <a:pt x="346967" y="33019"/>
                </a:lnTo>
                <a:lnTo>
                  <a:pt x="347374" y="33019"/>
                </a:lnTo>
                <a:lnTo>
                  <a:pt x="349177" y="35559"/>
                </a:lnTo>
                <a:lnTo>
                  <a:pt x="348923" y="35559"/>
                </a:lnTo>
                <a:lnTo>
                  <a:pt x="349355" y="36829"/>
                </a:lnTo>
                <a:lnTo>
                  <a:pt x="351323" y="43179"/>
                </a:lnTo>
                <a:lnTo>
                  <a:pt x="351146" y="41909"/>
                </a:lnTo>
                <a:lnTo>
                  <a:pt x="364658" y="41909"/>
                </a:lnTo>
                <a:lnTo>
                  <a:pt x="364620" y="40639"/>
                </a:lnTo>
                <a:lnTo>
                  <a:pt x="364392" y="38100"/>
                </a:lnTo>
                <a:lnTo>
                  <a:pt x="362512" y="31750"/>
                </a:lnTo>
                <a:lnTo>
                  <a:pt x="362093" y="30479"/>
                </a:lnTo>
                <a:close/>
              </a:path>
              <a:path w="365759" h="316229">
                <a:moveTo>
                  <a:pt x="364666" y="42182"/>
                </a:moveTo>
                <a:lnTo>
                  <a:pt x="364696" y="43179"/>
                </a:lnTo>
                <a:lnTo>
                  <a:pt x="364836" y="43179"/>
                </a:lnTo>
                <a:lnTo>
                  <a:pt x="364666" y="42182"/>
                </a:lnTo>
                <a:close/>
              </a:path>
              <a:path w="365759" h="316229">
                <a:moveTo>
                  <a:pt x="364658" y="41909"/>
                </a:moveTo>
                <a:lnTo>
                  <a:pt x="364666" y="42182"/>
                </a:lnTo>
                <a:lnTo>
                  <a:pt x="364658" y="41909"/>
                </a:lnTo>
                <a:close/>
              </a:path>
              <a:path w="365759" h="316229">
                <a:moveTo>
                  <a:pt x="349213" y="36585"/>
                </a:moveTo>
                <a:lnTo>
                  <a:pt x="349291" y="36829"/>
                </a:lnTo>
                <a:lnTo>
                  <a:pt x="349213" y="36585"/>
                </a:lnTo>
                <a:close/>
              </a:path>
              <a:path w="365759" h="316229">
                <a:moveTo>
                  <a:pt x="349250" y="36648"/>
                </a:moveTo>
                <a:lnTo>
                  <a:pt x="349304" y="36829"/>
                </a:lnTo>
                <a:lnTo>
                  <a:pt x="349250" y="36648"/>
                </a:lnTo>
                <a:close/>
              </a:path>
              <a:path w="365759" h="316229">
                <a:moveTo>
                  <a:pt x="348923" y="35559"/>
                </a:moveTo>
                <a:lnTo>
                  <a:pt x="349231" y="36585"/>
                </a:lnTo>
                <a:lnTo>
                  <a:pt x="349355" y="36829"/>
                </a:lnTo>
                <a:lnTo>
                  <a:pt x="348923" y="35559"/>
                </a:lnTo>
                <a:close/>
              </a:path>
              <a:path w="365759" h="316229">
                <a:moveTo>
                  <a:pt x="348923" y="35559"/>
                </a:moveTo>
                <a:lnTo>
                  <a:pt x="349250" y="36648"/>
                </a:lnTo>
                <a:lnTo>
                  <a:pt x="348923" y="35559"/>
                </a:lnTo>
                <a:close/>
              </a:path>
              <a:path w="365759" h="316229">
                <a:moveTo>
                  <a:pt x="347374" y="33019"/>
                </a:moveTo>
                <a:lnTo>
                  <a:pt x="347755" y="34289"/>
                </a:lnTo>
                <a:lnTo>
                  <a:pt x="348618" y="35559"/>
                </a:lnTo>
                <a:lnTo>
                  <a:pt x="349213" y="36585"/>
                </a:lnTo>
                <a:lnTo>
                  <a:pt x="348885" y="35559"/>
                </a:lnTo>
                <a:lnTo>
                  <a:pt x="349177" y="35559"/>
                </a:lnTo>
                <a:lnTo>
                  <a:pt x="347374" y="33019"/>
                </a:lnTo>
                <a:close/>
              </a:path>
              <a:path w="365759" h="316229">
                <a:moveTo>
                  <a:pt x="346634" y="32636"/>
                </a:moveTo>
                <a:lnTo>
                  <a:pt x="346764" y="33019"/>
                </a:lnTo>
                <a:lnTo>
                  <a:pt x="347501" y="34289"/>
                </a:lnTo>
                <a:lnTo>
                  <a:pt x="348440" y="35559"/>
                </a:lnTo>
                <a:lnTo>
                  <a:pt x="348618" y="35559"/>
                </a:lnTo>
                <a:lnTo>
                  <a:pt x="347755" y="34289"/>
                </a:lnTo>
                <a:lnTo>
                  <a:pt x="347374" y="33019"/>
                </a:lnTo>
                <a:lnTo>
                  <a:pt x="346967" y="33019"/>
                </a:lnTo>
                <a:lnTo>
                  <a:pt x="346634" y="32636"/>
                </a:lnTo>
                <a:close/>
              </a:path>
              <a:path w="365759" h="316229">
                <a:moveTo>
                  <a:pt x="211412" y="33019"/>
                </a:moveTo>
                <a:lnTo>
                  <a:pt x="208740" y="33019"/>
                </a:lnTo>
                <a:lnTo>
                  <a:pt x="208055" y="34289"/>
                </a:lnTo>
                <a:lnTo>
                  <a:pt x="211412" y="33019"/>
                </a:lnTo>
                <a:close/>
              </a:path>
              <a:path w="365759" h="316229">
                <a:moveTo>
                  <a:pt x="345869" y="31750"/>
                </a:moveTo>
                <a:lnTo>
                  <a:pt x="346634" y="32636"/>
                </a:lnTo>
                <a:lnTo>
                  <a:pt x="345869" y="31750"/>
                </a:lnTo>
                <a:close/>
              </a:path>
              <a:path w="365759" h="316229">
                <a:moveTo>
                  <a:pt x="361750" y="29209"/>
                </a:moveTo>
                <a:lnTo>
                  <a:pt x="343322" y="29209"/>
                </a:lnTo>
                <a:lnTo>
                  <a:pt x="344770" y="30479"/>
                </a:lnTo>
                <a:lnTo>
                  <a:pt x="345869" y="31750"/>
                </a:lnTo>
                <a:lnTo>
                  <a:pt x="346383" y="31750"/>
                </a:lnTo>
                <a:lnTo>
                  <a:pt x="345646" y="30479"/>
                </a:lnTo>
                <a:lnTo>
                  <a:pt x="362093" y="30479"/>
                </a:lnTo>
                <a:lnTo>
                  <a:pt x="361750" y="29209"/>
                </a:lnTo>
                <a:close/>
              </a:path>
              <a:path w="365759" h="316229">
                <a:moveTo>
                  <a:pt x="345646" y="30479"/>
                </a:moveTo>
                <a:lnTo>
                  <a:pt x="346383" y="31750"/>
                </a:lnTo>
                <a:lnTo>
                  <a:pt x="346599" y="31750"/>
                </a:lnTo>
                <a:lnTo>
                  <a:pt x="345646" y="30479"/>
                </a:lnTo>
                <a:close/>
              </a:path>
              <a:path w="365759" h="316229">
                <a:moveTo>
                  <a:pt x="343297" y="29209"/>
                </a:moveTo>
                <a:lnTo>
                  <a:pt x="344415" y="30479"/>
                </a:lnTo>
                <a:lnTo>
                  <a:pt x="343395" y="29294"/>
                </a:lnTo>
                <a:close/>
              </a:path>
              <a:path w="365759" h="316229">
                <a:moveTo>
                  <a:pt x="342165" y="29141"/>
                </a:moveTo>
                <a:close/>
              </a:path>
              <a:path w="365759" h="316229">
                <a:moveTo>
                  <a:pt x="341468" y="27939"/>
                </a:moveTo>
                <a:lnTo>
                  <a:pt x="342165" y="29141"/>
                </a:lnTo>
                <a:lnTo>
                  <a:pt x="341545" y="28027"/>
                </a:lnTo>
                <a:close/>
              </a:path>
              <a:path w="365759" h="316229">
                <a:moveTo>
                  <a:pt x="341545" y="28027"/>
                </a:moveTo>
                <a:lnTo>
                  <a:pt x="342243" y="29209"/>
                </a:lnTo>
                <a:lnTo>
                  <a:pt x="342586" y="29209"/>
                </a:lnTo>
                <a:lnTo>
                  <a:pt x="341545" y="28027"/>
                </a:lnTo>
                <a:close/>
              </a:path>
              <a:path w="365759" h="316229">
                <a:moveTo>
                  <a:pt x="360582" y="27939"/>
                </a:moveTo>
                <a:lnTo>
                  <a:pt x="341494" y="27939"/>
                </a:lnTo>
                <a:lnTo>
                  <a:pt x="342586" y="29209"/>
                </a:lnTo>
                <a:lnTo>
                  <a:pt x="361293" y="29209"/>
                </a:lnTo>
                <a:lnTo>
                  <a:pt x="360582" y="27939"/>
                </a:lnTo>
                <a:close/>
              </a:path>
              <a:path w="365759" h="316229">
                <a:moveTo>
                  <a:pt x="361064" y="27939"/>
                </a:moveTo>
                <a:lnTo>
                  <a:pt x="360582" y="27939"/>
                </a:lnTo>
                <a:lnTo>
                  <a:pt x="361394" y="29209"/>
                </a:lnTo>
                <a:lnTo>
                  <a:pt x="361064" y="27939"/>
                </a:lnTo>
                <a:close/>
              </a:path>
              <a:path w="365759" h="316229">
                <a:moveTo>
                  <a:pt x="360226" y="26669"/>
                </a:moveTo>
                <a:lnTo>
                  <a:pt x="339347" y="26669"/>
                </a:lnTo>
                <a:lnTo>
                  <a:pt x="342165" y="29141"/>
                </a:lnTo>
                <a:lnTo>
                  <a:pt x="341468" y="27939"/>
                </a:lnTo>
                <a:lnTo>
                  <a:pt x="361064" y="27939"/>
                </a:lnTo>
                <a:lnTo>
                  <a:pt x="360226" y="26669"/>
                </a:lnTo>
                <a:close/>
              </a:path>
              <a:path w="365759" h="316229">
                <a:moveTo>
                  <a:pt x="341494" y="27939"/>
                </a:moveTo>
                <a:close/>
              </a:path>
              <a:path w="365759" h="316229">
                <a:moveTo>
                  <a:pt x="359388" y="25400"/>
                </a:moveTo>
                <a:lnTo>
                  <a:pt x="334483" y="25400"/>
                </a:lnTo>
                <a:lnTo>
                  <a:pt x="339893" y="27939"/>
                </a:lnTo>
                <a:lnTo>
                  <a:pt x="339347" y="26669"/>
                </a:lnTo>
                <a:lnTo>
                  <a:pt x="360226" y="26669"/>
                </a:lnTo>
                <a:lnTo>
                  <a:pt x="359388" y="25400"/>
                </a:lnTo>
                <a:close/>
              </a:path>
              <a:path w="365759" h="316229">
                <a:moveTo>
                  <a:pt x="356937" y="21589"/>
                </a:moveTo>
                <a:lnTo>
                  <a:pt x="323307" y="21589"/>
                </a:lnTo>
                <a:lnTo>
                  <a:pt x="328870" y="22859"/>
                </a:lnTo>
                <a:lnTo>
                  <a:pt x="334636" y="25400"/>
                </a:lnTo>
                <a:lnTo>
                  <a:pt x="358969" y="25400"/>
                </a:lnTo>
                <a:lnTo>
                  <a:pt x="358499" y="24129"/>
                </a:lnTo>
                <a:lnTo>
                  <a:pt x="357800" y="22859"/>
                </a:lnTo>
                <a:lnTo>
                  <a:pt x="356937" y="21589"/>
                </a:lnTo>
                <a:close/>
              </a:path>
              <a:path w="365759" h="316229">
                <a:moveTo>
                  <a:pt x="350841" y="16509"/>
                </a:moveTo>
                <a:lnTo>
                  <a:pt x="306632" y="16509"/>
                </a:lnTo>
                <a:lnTo>
                  <a:pt x="312398" y="19050"/>
                </a:lnTo>
                <a:lnTo>
                  <a:pt x="317859" y="19050"/>
                </a:lnTo>
                <a:lnTo>
                  <a:pt x="323980" y="21589"/>
                </a:lnTo>
                <a:lnTo>
                  <a:pt x="356226" y="21589"/>
                </a:lnTo>
                <a:lnTo>
                  <a:pt x="354898" y="20084"/>
                </a:lnTo>
                <a:lnTo>
                  <a:pt x="353749" y="19050"/>
                </a:lnTo>
                <a:lnTo>
                  <a:pt x="352619" y="17779"/>
                </a:lnTo>
                <a:lnTo>
                  <a:pt x="351984" y="17779"/>
                </a:lnTo>
                <a:lnTo>
                  <a:pt x="350841" y="16509"/>
                </a:lnTo>
                <a:close/>
              </a:path>
              <a:path w="365759" h="316229">
                <a:moveTo>
                  <a:pt x="354028" y="19050"/>
                </a:moveTo>
                <a:lnTo>
                  <a:pt x="354898" y="20084"/>
                </a:lnTo>
                <a:lnTo>
                  <a:pt x="355159" y="20319"/>
                </a:lnTo>
                <a:lnTo>
                  <a:pt x="354028" y="19050"/>
                </a:lnTo>
                <a:close/>
              </a:path>
              <a:path w="365759" h="316229">
                <a:moveTo>
                  <a:pt x="349774" y="15239"/>
                </a:moveTo>
                <a:lnTo>
                  <a:pt x="295647" y="15239"/>
                </a:lnTo>
                <a:lnTo>
                  <a:pt x="301463" y="16509"/>
                </a:lnTo>
                <a:lnTo>
                  <a:pt x="307585" y="17779"/>
                </a:lnTo>
                <a:lnTo>
                  <a:pt x="306632" y="16509"/>
                </a:lnTo>
                <a:lnTo>
                  <a:pt x="350841" y="16509"/>
                </a:lnTo>
                <a:lnTo>
                  <a:pt x="349774" y="15239"/>
                </a:lnTo>
                <a:close/>
              </a:path>
              <a:path w="365759" h="316229">
                <a:moveTo>
                  <a:pt x="295647" y="15239"/>
                </a:moveTo>
                <a:lnTo>
                  <a:pt x="290033" y="15239"/>
                </a:lnTo>
                <a:lnTo>
                  <a:pt x="296155" y="16509"/>
                </a:lnTo>
                <a:lnTo>
                  <a:pt x="295647" y="15239"/>
                </a:lnTo>
                <a:close/>
              </a:path>
              <a:path w="365759" h="316229">
                <a:moveTo>
                  <a:pt x="310328" y="2539"/>
                </a:moveTo>
                <a:lnTo>
                  <a:pt x="258474" y="2539"/>
                </a:lnTo>
                <a:lnTo>
                  <a:pt x="244427" y="5079"/>
                </a:lnTo>
                <a:lnTo>
                  <a:pt x="321389" y="5079"/>
                </a:lnTo>
                <a:lnTo>
                  <a:pt x="315636" y="3809"/>
                </a:lnTo>
                <a:lnTo>
                  <a:pt x="316081" y="3809"/>
                </a:lnTo>
                <a:lnTo>
                  <a:pt x="310328" y="2539"/>
                </a:lnTo>
                <a:close/>
              </a:path>
              <a:path w="365759" h="316229">
                <a:moveTo>
                  <a:pt x="297044" y="0"/>
                </a:moveTo>
                <a:lnTo>
                  <a:pt x="271567" y="0"/>
                </a:lnTo>
                <a:lnTo>
                  <a:pt x="259325" y="2539"/>
                </a:lnTo>
                <a:lnTo>
                  <a:pt x="309375" y="2539"/>
                </a:lnTo>
                <a:lnTo>
                  <a:pt x="303254" y="1269"/>
                </a:lnTo>
                <a:lnTo>
                  <a:pt x="297552" y="1269"/>
                </a:lnTo>
                <a:lnTo>
                  <a:pt x="2970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93484" y="3343097"/>
            <a:ext cx="120869" cy="143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850448" y="4027728"/>
            <a:ext cx="15875" cy="26670"/>
          </a:xfrm>
          <a:custGeom>
            <a:avLst/>
            <a:gdLst/>
            <a:ahLst/>
            <a:cxnLst/>
            <a:rect l="l" t="t" r="r" b="b"/>
            <a:pathLst>
              <a:path w="15875" h="26670">
                <a:moveTo>
                  <a:pt x="6355" y="21599"/>
                </a:moveTo>
                <a:lnTo>
                  <a:pt x="6438" y="22606"/>
                </a:lnTo>
                <a:lnTo>
                  <a:pt x="7366" y="24841"/>
                </a:lnTo>
                <a:lnTo>
                  <a:pt x="8432" y="26098"/>
                </a:lnTo>
                <a:lnTo>
                  <a:pt x="9169" y="26390"/>
                </a:lnTo>
                <a:lnTo>
                  <a:pt x="10807" y="26212"/>
                </a:lnTo>
                <a:lnTo>
                  <a:pt x="13563" y="24637"/>
                </a:lnTo>
                <a:lnTo>
                  <a:pt x="14998" y="22732"/>
                </a:lnTo>
                <a:lnTo>
                  <a:pt x="7226" y="22732"/>
                </a:lnTo>
                <a:lnTo>
                  <a:pt x="6355" y="21599"/>
                </a:lnTo>
                <a:close/>
              </a:path>
              <a:path w="15875" h="26670">
                <a:moveTo>
                  <a:pt x="6235" y="20167"/>
                </a:moveTo>
                <a:lnTo>
                  <a:pt x="6355" y="21599"/>
                </a:lnTo>
                <a:lnTo>
                  <a:pt x="7226" y="22732"/>
                </a:lnTo>
                <a:lnTo>
                  <a:pt x="6235" y="20167"/>
                </a:lnTo>
                <a:close/>
              </a:path>
              <a:path w="15875" h="26670">
                <a:moveTo>
                  <a:pt x="15394" y="20167"/>
                </a:moveTo>
                <a:lnTo>
                  <a:pt x="6235" y="20167"/>
                </a:lnTo>
                <a:lnTo>
                  <a:pt x="7226" y="22732"/>
                </a:lnTo>
                <a:lnTo>
                  <a:pt x="14998" y="22732"/>
                </a:lnTo>
                <a:lnTo>
                  <a:pt x="15394" y="20167"/>
                </a:lnTo>
                <a:close/>
              </a:path>
              <a:path w="15875" h="26670">
                <a:moveTo>
                  <a:pt x="10086" y="10223"/>
                </a:moveTo>
                <a:lnTo>
                  <a:pt x="2832" y="10223"/>
                </a:lnTo>
                <a:lnTo>
                  <a:pt x="4470" y="16167"/>
                </a:lnTo>
                <a:lnTo>
                  <a:pt x="2914" y="16167"/>
                </a:lnTo>
                <a:lnTo>
                  <a:pt x="2997" y="16725"/>
                </a:lnTo>
                <a:lnTo>
                  <a:pt x="4711" y="19431"/>
                </a:lnTo>
                <a:lnTo>
                  <a:pt x="4991" y="19824"/>
                </a:lnTo>
                <a:lnTo>
                  <a:pt x="6355" y="21599"/>
                </a:lnTo>
                <a:lnTo>
                  <a:pt x="6235" y="20167"/>
                </a:lnTo>
                <a:lnTo>
                  <a:pt x="15394" y="20167"/>
                </a:lnTo>
                <a:lnTo>
                  <a:pt x="15697" y="18033"/>
                </a:lnTo>
                <a:lnTo>
                  <a:pt x="15060" y="16344"/>
                </a:lnTo>
                <a:lnTo>
                  <a:pt x="12966" y="16344"/>
                </a:lnTo>
                <a:lnTo>
                  <a:pt x="12978" y="16167"/>
                </a:lnTo>
                <a:lnTo>
                  <a:pt x="4470" y="16167"/>
                </a:lnTo>
                <a:lnTo>
                  <a:pt x="2660" y="14446"/>
                </a:lnTo>
                <a:lnTo>
                  <a:pt x="13088" y="14446"/>
                </a:lnTo>
                <a:lnTo>
                  <a:pt x="13163" y="13284"/>
                </a:lnTo>
                <a:lnTo>
                  <a:pt x="7874" y="13284"/>
                </a:lnTo>
                <a:lnTo>
                  <a:pt x="10086" y="10223"/>
                </a:lnTo>
                <a:close/>
              </a:path>
              <a:path w="15875" h="26670">
                <a:moveTo>
                  <a:pt x="13271" y="11595"/>
                </a:moveTo>
                <a:lnTo>
                  <a:pt x="12966" y="16344"/>
                </a:lnTo>
                <a:lnTo>
                  <a:pt x="14191" y="14036"/>
                </a:lnTo>
                <a:lnTo>
                  <a:pt x="13271" y="11595"/>
                </a:lnTo>
                <a:close/>
              </a:path>
              <a:path w="15875" h="26670">
                <a:moveTo>
                  <a:pt x="14191" y="14036"/>
                </a:moveTo>
                <a:lnTo>
                  <a:pt x="12966" y="16344"/>
                </a:lnTo>
                <a:lnTo>
                  <a:pt x="15060" y="16344"/>
                </a:lnTo>
                <a:lnTo>
                  <a:pt x="14191" y="14036"/>
                </a:lnTo>
                <a:close/>
              </a:path>
              <a:path w="15875" h="26670">
                <a:moveTo>
                  <a:pt x="2832" y="10223"/>
                </a:moveTo>
                <a:lnTo>
                  <a:pt x="2446" y="11595"/>
                </a:lnTo>
                <a:lnTo>
                  <a:pt x="2354" y="12369"/>
                </a:lnTo>
                <a:lnTo>
                  <a:pt x="2660" y="14446"/>
                </a:lnTo>
                <a:lnTo>
                  <a:pt x="4470" y="16167"/>
                </a:lnTo>
                <a:lnTo>
                  <a:pt x="2832" y="10223"/>
                </a:lnTo>
                <a:close/>
              </a:path>
              <a:path w="15875" h="26670">
                <a:moveTo>
                  <a:pt x="3245" y="1894"/>
                </a:moveTo>
                <a:lnTo>
                  <a:pt x="2120" y="2108"/>
                </a:lnTo>
                <a:lnTo>
                  <a:pt x="63" y="4546"/>
                </a:lnTo>
                <a:lnTo>
                  <a:pt x="0" y="9220"/>
                </a:lnTo>
                <a:lnTo>
                  <a:pt x="1892" y="13715"/>
                </a:lnTo>
                <a:lnTo>
                  <a:pt x="2660" y="14446"/>
                </a:lnTo>
                <a:lnTo>
                  <a:pt x="2354" y="12369"/>
                </a:lnTo>
                <a:lnTo>
                  <a:pt x="2446" y="11595"/>
                </a:lnTo>
                <a:lnTo>
                  <a:pt x="2832" y="10223"/>
                </a:lnTo>
                <a:lnTo>
                  <a:pt x="10086" y="10223"/>
                </a:lnTo>
                <a:lnTo>
                  <a:pt x="11185" y="8703"/>
                </a:lnTo>
                <a:lnTo>
                  <a:pt x="11357" y="8043"/>
                </a:lnTo>
                <a:lnTo>
                  <a:pt x="11299" y="7150"/>
                </a:lnTo>
                <a:lnTo>
                  <a:pt x="10477" y="5130"/>
                </a:lnTo>
                <a:lnTo>
                  <a:pt x="12118" y="5130"/>
                </a:lnTo>
                <a:lnTo>
                  <a:pt x="12187" y="4864"/>
                </a:lnTo>
                <a:lnTo>
                  <a:pt x="2006" y="4864"/>
                </a:lnTo>
                <a:lnTo>
                  <a:pt x="3245" y="1894"/>
                </a:lnTo>
                <a:close/>
              </a:path>
              <a:path w="15875" h="26670">
                <a:moveTo>
                  <a:pt x="14972" y="11595"/>
                </a:moveTo>
                <a:lnTo>
                  <a:pt x="13271" y="11595"/>
                </a:lnTo>
                <a:lnTo>
                  <a:pt x="14191" y="14036"/>
                </a:lnTo>
                <a:lnTo>
                  <a:pt x="15074" y="12369"/>
                </a:lnTo>
                <a:lnTo>
                  <a:pt x="14972" y="11595"/>
                </a:lnTo>
                <a:close/>
              </a:path>
              <a:path w="15875" h="26670">
                <a:moveTo>
                  <a:pt x="11185" y="8703"/>
                </a:moveTo>
                <a:lnTo>
                  <a:pt x="7874" y="13284"/>
                </a:lnTo>
                <a:lnTo>
                  <a:pt x="12433" y="11861"/>
                </a:lnTo>
                <a:lnTo>
                  <a:pt x="13432" y="9956"/>
                </a:lnTo>
                <a:lnTo>
                  <a:pt x="10858" y="9956"/>
                </a:lnTo>
                <a:lnTo>
                  <a:pt x="11185" y="8703"/>
                </a:lnTo>
                <a:close/>
              </a:path>
              <a:path w="15875" h="26670">
                <a:moveTo>
                  <a:pt x="14014" y="8848"/>
                </a:moveTo>
                <a:lnTo>
                  <a:pt x="12433" y="11861"/>
                </a:lnTo>
                <a:lnTo>
                  <a:pt x="7874" y="13284"/>
                </a:lnTo>
                <a:lnTo>
                  <a:pt x="13163" y="13284"/>
                </a:lnTo>
                <a:lnTo>
                  <a:pt x="13271" y="11595"/>
                </a:lnTo>
                <a:lnTo>
                  <a:pt x="14972" y="11595"/>
                </a:lnTo>
                <a:lnTo>
                  <a:pt x="14706" y="9575"/>
                </a:lnTo>
                <a:lnTo>
                  <a:pt x="14014" y="8848"/>
                </a:lnTo>
                <a:close/>
              </a:path>
              <a:path w="15875" h="26670">
                <a:moveTo>
                  <a:pt x="11662" y="8043"/>
                </a:moveTo>
                <a:lnTo>
                  <a:pt x="11185" y="8703"/>
                </a:lnTo>
                <a:lnTo>
                  <a:pt x="10858" y="9956"/>
                </a:lnTo>
                <a:lnTo>
                  <a:pt x="12057" y="9013"/>
                </a:lnTo>
                <a:lnTo>
                  <a:pt x="11662" y="8043"/>
                </a:lnTo>
                <a:close/>
              </a:path>
              <a:path w="15875" h="26670">
                <a:moveTo>
                  <a:pt x="12057" y="9013"/>
                </a:moveTo>
                <a:lnTo>
                  <a:pt x="10858" y="9956"/>
                </a:lnTo>
                <a:lnTo>
                  <a:pt x="13432" y="9956"/>
                </a:lnTo>
                <a:lnTo>
                  <a:pt x="13819" y="9220"/>
                </a:lnTo>
                <a:lnTo>
                  <a:pt x="12141" y="9220"/>
                </a:lnTo>
                <a:lnTo>
                  <a:pt x="12057" y="9013"/>
                </a:lnTo>
                <a:close/>
              </a:path>
              <a:path w="15875" h="26670">
                <a:moveTo>
                  <a:pt x="13266" y="8062"/>
                </a:moveTo>
                <a:lnTo>
                  <a:pt x="12267" y="8848"/>
                </a:lnTo>
                <a:lnTo>
                  <a:pt x="12141" y="9220"/>
                </a:lnTo>
                <a:lnTo>
                  <a:pt x="13819" y="9220"/>
                </a:lnTo>
                <a:lnTo>
                  <a:pt x="14014" y="8848"/>
                </a:lnTo>
                <a:lnTo>
                  <a:pt x="13266" y="8062"/>
                </a:lnTo>
                <a:close/>
              </a:path>
              <a:path w="15875" h="26670">
                <a:moveTo>
                  <a:pt x="12115" y="7416"/>
                </a:moveTo>
                <a:lnTo>
                  <a:pt x="11662" y="8043"/>
                </a:lnTo>
                <a:lnTo>
                  <a:pt x="12057" y="9013"/>
                </a:lnTo>
                <a:lnTo>
                  <a:pt x="12115" y="7416"/>
                </a:lnTo>
                <a:close/>
              </a:path>
              <a:path w="15875" h="26670">
                <a:moveTo>
                  <a:pt x="12652" y="7416"/>
                </a:moveTo>
                <a:lnTo>
                  <a:pt x="12115" y="7416"/>
                </a:lnTo>
                <a:lnTo>
                  <a:pt x="12137" y="8950"/>
                </a:lnTo>
                <a:lnTo>
                  <a:pt x="13266" y="8062"/>
                </a:lnTo>
                <a:lnTo>
                  <a:pt x="12652" y="7416"/>
                </a:lnTo>
                <a:close/>
              </a:path>
              <a:path w="15875" h="26670">
                <a:moveTo>
                  <a:pt x="13884" y="7577"/>
                </a:moveTo>
                <a:lnTo>
                  <a:pt x="13266" y="8062"/>
                </a:lnTo>
                <a:lnTo>
                  <a:pt x="14014" y="8848"/>
                </a:lnTo>
                <a:lnTo>
                  <a:pt x="14185" y="8521"/>
                </a:lnTo>
                <a:lnTo>
                  <a:pt x="13884" y="7577"/>
                </a:lnTo>
                <a:close/>
              </a:path>
              <a:path w="15875" h="26670">
                <a:moveTo>
                  <a:pt x="11476" y="7587"/>
                </a:moveTo>
                <a:lnTo>
                  <a:pt x="11185" y="8703"/>
                </a:lnTo>
                <a:lnTo>
                  <a:pt x="11662" y="8043"/>
                </a:lnTo>
                <a:lnTo>
                  <a:pt x="11476" y="7587"/>
                </a:lnTo>
                <a:close/>
              </a:path>
              <a:path w="15875" h="26670">
                <a:moveTo>
                  <a:pt x="12509" y="3632"/>
                </a:moveTo>
                <a:lnTo>
                  <a:pt x="11765" y="6484"/>
                </a:lnTo>
                <a:lnTo>
                  <a:pt x="13266" y="8062"/>
                </a:lnTo>
                <a:lnTo>
                  <a:pt x="13870" y="7587"/>
                </a:lnTo>
                <a:lnTo>
                  <a:pt x="13747" y="7150"/>
                </a:lnTo>
                <a:lnTo>
                  <a:pt x="13017" y="4864"/>
                </a:lnTo>
                <a:lnTo>
                  <a:pt x="12509" y="3632"/>
                </a:lnTo>
                <a:close/>
              </a:path>
              <a:path w="15875" h="26670">
                <a:moveTo>
                  <a:pt x="11765" y="6484"/>
                </a:moveTo>
                <a:lnTo>
                  <a:pt x="11476" y="7587"/>
                </a:lnTo>
                <a:lnTo>
                  <a:pt x="11662" y="8043"/>
                </a:lnTo>
                <a:lnTo>
                  <a:pt x="12115" y="7416"/>
                </a:lnTo>
                <a:lnTo>
                  <a:pt x="12652" y="7416"/>
                </a:lnTo>
                <a:lnTo>
                  <a:pt x="11765" y="6484"/>
                </a:lnTo>
                <a:close/>
              </a:path>
              <a:path w="15875" h="26670">
                <a:moveTo>
                  <a:pt x="10477" y="5130"/>
                </a:moveTo>
                <a:lnTo>
                  <a:pt x="11476" y="7587"/>
                </a:lnTo>
                <a:lnTo>
                  <a:pt x="11765" y="6484"/>
                </a:lnTo>
                <a:lnTo>
                  <a:pt x="10477" y="5130"/>
                </a:lnTo>
                <a:close/>
              </a:path>
              <a:path w="15875" h="26670">
                <a:moveTo>
                  <a:pt x="14433" y="3632"/>
                </a:moveTo>
                <a:lnTo>
                  <a:pt x="12509" y="3632"/>
                </a:lnTo>
                <a:lnTo>
                  <a:pt x="13017" y="4864"/>
                </a:lnTo>
                <a:lnTo>
                  <a:pt x="13884" y="7577"/>
                </a:lnTo>
                <a:lnTo>
                  <a:pt x="14427" y="7150"/>
                </a:lnTo>
                <a:lnTo>
                  <a:pt x="14795" y="4089"/>
                </a:lnTo>
                <a:lnTo>
                  <a:pt x="14433" y="3632"/>
                </a:lnTo>
                <a:close/>
              </a:path>
              <a:path w="15875" h="26670">
                <a:moveTo>
                  <a:pt x="12118" y="5130"/>
                </a:moveTo>
                <a:lnTo>
                  <a:pt x="10477" y="5130"/>
                </a:lnTo>
                <a:lnTo>
                  <a:pt x="11765" y="6484"/>
                </a:lnTo>
                <a:lnTo>
                  <a:pt x="12118" y="5130"/>
                </a:lnTo>
                <a:close/>
              </a:path>
              <a:path w="15875" h="26670">
                <a:moveTo>
                  <a:pt x="6400" y="1295"/>
                </a:moveTo>
                <a:lnTo>
                  <a:pt x="3245" y="1894"/>
                </a:lnTo>
                <a:lnTo>
                  <a:pt x="2006" y="4864"/>
                </a:lnTo>
                <a:lnTo>
                  <a:pt x="6400" y="1295"/>
                </a:lnTo>
                <a:close/>
              </a:path>
              <a:path w="15875" h="26670">
                <a:moveTo>
                  <a:pt x="12585" y="1295"/>
                </a:moveTo>
                <a:lnTo>
                  <a:pt x="6400" y="1295"/>
                </a:lnTo>
                <a:lnTo>
                  <a:pt x="2006" y="4864"/>
                </a:lnTo>
                <a:lnTo>
                  <a:pt x="12187" y="4864"/>
                </a:lnTo>
                <a:lnTo>
                  <a:pt x="12509" y="3632"/>
                </a:lnTo>
                <a:lnTo>
                  <a:pt x="14433" y="3632"/>
                </a:lnTo>
                <a:lnTo>
                  <a:pt x="12585" y="1295"/>
                </a:lnTo>
                <a:close/>
              </a:path>
              <a:path w="15875" h="26670">
                <a:moveTo>
                  <a:pt x="10502" y="0"/>
                </a:moveTo>
                <a:lnTo>
                  <a:pt x="5016" y="507"/>
                </a:lnTo>
                <a:lnTo>
                  <a:pt x="3289" y="1790"/>
                </a:lnTo>
                <a:lnTo>
                  <a:pt x="6400" y="1295"/>
                </a:lnTo>
                <a:lnTo>
                  <a:pt x="12585" y="1295"/>
                </a:lnTo>
                <a:lnTo>
                  <a:pt x="12103" y="685"/>
                </a:lnTo>
                <a:lnTo>
                  <a:pt x="10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866183" y="4205630"/>
            <a:ext cx="15875" cy="36195"/>
          </a:xfrm>
          <a:custGeom>
            <a:avLst/>
            <a:gdLst/>
            <a:ahLst/>
            <a:cxnLst/>
            <a:rect l="l" t="t" r="r" b="b"/>
            <a:pathLst>
              <a:path w="15875" h="36195">
                <a:moveTo>
                  <a:pt x="6616" y="34175"/>
                </a:moveTo>
                <a:lnTo>
                  <a:pt x="7734" y="35750"/>
                </a:lnTo>
                <a:lnTo>
                  <a:pt x="8623" y="36106"/>
                </a:lnTo>
                <a:lnTo>
                  <a:pt x="10515" y="35737"/>
                </a:lnTo>
                <a:lnTo>
                  <a:pt x="11379" y="35458"/>
                </a:lnTo>
                <a:lnTo>
                  <a:pt x="8166" y="35458"/>
                </a:lnTo>
                <a:lnTo>
                  <a:pt x="7759" y="35267"/>
                </a:lnTo>
                <a:lnTo>
                  <a:pt x="6825" y="34348"/>
                </a:lnTo>
                <a:lnTo>
                  <a:pt x="6616" y="34175"/>
                </a:lnTo>
                <a:close/>
              </a:path>
              <a:path w="15875" h="36195">
                <a:moveTo>
                  <a:pt x="6825" y="34348"/>
                </a:moveTo>
                <a:lnTo>
                  <a:pt x="7759" y="35267"/>
                </a:lnTo>
                <a:lnTo>
                  <a:pt x="8166" y="35458"/>
                </a:lnTo>
                <a:lnTo>
                  <a:pt x="6825" y="34348"/>
                </a:lnTo>
                <a:close/>
              </a:path>
              <a:path w="15875" h="36195">
                <a:moveTo>
                  <a:pt x="15506" y="29591"/>
                </a:moveTo>
                <a:lnTo>
                  <a:pt x="4038" y="29591"/>
                </a:lnTo>
                <a:lnTo>
                  <a:pt x="4381" y="30365"/>
                </a:lnTo>
                <a:lnTo>
                  <a:pt x="8166" y="35458"/>
                </a:lnTo>
                <a:lnTo>
                  <a:pt x="11379" y="35458"/>
                </a:lnTo>
                <a:lnTo>
                  <a:pt x="11798" y="35267"/>
                </a:lnTo>
                <a:lnTo>
                  <a:pt x="14173" y="32918"/>
                </a:lnTo>
                <a:lnTo>
                  <a:pt x="14731" y="31737"/>
                </a:lnTo>
                <a:lnTo>
                  <a:pt x="14947" y="31191"/>
                </a:lnTo>
                <a:lnTo>
                  <a:pt x="15506" y="29591"/>
                </a:lnTo>
                <a:close/>
              </a:path>
              <a:path w="15875" h="36195">
                <a:moveTo>
                  <a:pt x="4157" y="29931"/>
                </a:moveTo>
                <a:lnTo>
                  <a:pt x="4309" y="30365"/>
                </a:lnTo>
                <a:lnTo>
                  <a:pt x="4157" y="29931"/>
                </a:lnTo>
                <a:close/>
              </a:path>
              <a:path w="15875" h="36195">
                <a:moveTo>
                  <a:pt x="4038" y="29591"/>
                </a:moveTo>
                <a:lnTo>
                  <a:pt x="4157" y="29931"/>
                </a:lnTo>
                <a:lnTo>
                  <a:pt x="4381" y="30365"/>
                </a:lnTo>
                <a:lnTo>
                  <a:pt x="4038" y="29591"/>
                </a:lnTo>
                <a:close/>
              </a:path>
              <a:path w="15875" h="36195">
                <a:moveTo>
                  <a:pt x="2598" y="24648"/>
                </a:moveTo>
                <a:lnTo>
                  <a:pt x="2654" y="25781"/>
                </a:lnTo>
                <a:lnTo>
                  <a:pt x="3352" y="28371"/>
                </a:lnTo>
                <a:lnTo>
                  <a:pt x="4157" y="29931"/>
                </a:lnTo>
                <a:lnTo>
                  <a:pt x="4038" y="29591"/>
                </a:lnTo>
                <a:lnTo>
                  <a:pt x="15506" y="29591"/>
                </a:lnTo>
                <a:lnTo>
                  <a:pt x="15748" y="26581"/>
                </a:lnTo>
                <a:lnTo>
                  <a:pt x="15610" y="25781"/>
                </a:lnTo>
                <a:lnTo>
                  <a:pt x="15455" y="25781"/>
                </a:lnTo>
                <a:lnTo>
                  <a:pt x="15426" y="25311"/>
                </a:lnTo>
                <a:lnTo>
                  <a:pt x="2768" y="25311"/>
                </a:lnTo>
                <a:lnTo>
                  <a:pt x="2598" y="24648"/>
                </a:lnTo>
                <a:close/>
              </a:path>
              <a:path w="15875" h="36195">
                <a:moveTo>
                  <a:pt x="15490" y="25079"/>
                </a:moveTo>
                <a:lnTo>
                  <a:pt x="15455" y="25781"/>
                </a:lnTo>
                <a:lnTo>
                  <a:pt x="15610" y="25781"/>
                </a:lnTo>
                <a:lnTo>
                  <a:pt x="15490" y="25079"/>
                </a:lnTo>
                <a:close/>
              </a:path>
              <a:path w="15875" h="36195">
                <a:moveTo>
                  <a:pt x="2662" y="24612"/>
                </a:moveTo>
                <a:lnTo>
                  <a:pt x="2768" y="25311"/>
                </a:lnTo>
                <a:lnTo>
                  <a:pt x="2662" y="24612"/>
                </a:lnTo>
                <a:close/>
              </a:path>
              <a:path w="15875" h="36195">
                <a:moveTo>
                  <a:pt x="15544" y="23977"/>
                </a:moveTo>
                <a:lnTo>
                  <a:pt x="2565" y="23977"/>
                </a:lnTo>
                <a:lnTo>
                  <a:pt x="2768" y="25311"/>
                </a:lnTo>
                <a:lnTo>
                  <a:pt x="15426" y="25311"/>
                </a:lnTo>
                <a:lnTo>
                  <a:pt x="15367" y="24358"/>
                </a:lnTo>
                <a:lnTo>
                  <a:pt x="15526" y="24358"/>
                </a:lnTo>
                <a:lnTo>
                  <a:pt x="15544" y="23977"/>
                </a:lnTo>
                <a:close/>
              </a:path>
              <a:path w="15875" h="36195">
                <a:moveTo>
                  <a:pt x="15526" y="24358"/>
                </a:moveTo>
                <a:lnTo>
                  <a:pt x="15367" y="24358"/>
                </a:lnTo>
                <a:lnTo>
                  <a:pt x="15490" y="25079"/>
                </a:lnTo>
                <a:lnTo>
                  <a:pt x="15526" y="24358"/>
                </a:lnTo>
                <a:close/>
              </a:path>
              <a:path w="15875" h="36195">
                <a:moveTo>
                  <a:pt x="2590" y="24485"/>
                </a:moveTo>
                <a:lnTo>
                  <a:pt x="2596" y="24612"/>
                </a:lnTo>
                <a:lnTo>
                  <a:pt x="2590" y="24485"/>
                </a:lnTo>
                <a:close/>
              </a:path>
              <a:path w="15875" h="36195">
                <a:moveTo>
                  <a:pt x="2565" y="23977"/>
                </a:moveTo>
                <a:lnTo>
                  <a:pt x="2641" y="24612"/>
                </a:lnTo>
                <a:lnTo>
                  <a:pt x="2565" y="23977"/>
                </a:lnTo>
                <a:close/>
              </a:path>
              <a:path w="15875" h="36195">
                <a:moveTo>
                  <a:pt x="2400" y="23876"/>
                </a:moveTo>
                <a:lnTo>
                  <a:pt x="2496" y="24251"/>
                </a:lnTo>
                <a:lnTo>
                  <a:pt x="2590" y="24485"/>
                </a:lnTo>
                <a:lnTo>
                  <a:pt x="2400" y="23876"/>
                </a:lnTo>
                <a:close/>
              </a:path>
              <a:path w="15875" h="36195">
                <a:moveTo>
                  <a:pt x="15535" y="23876"/>
                </a:moveTo>
                <a:lnTo>
                  <a:pt x="2400" y="23876"/>
                </a:lnTo>
                <a:lnTo>
                  <a:pt x="2588" y="24451"/>
                </a:lnTo>
                <a:lnTo>
                  <a:pt x="2565" y="23977"/>
                </a:lnTo>
                <a:lnTo>
                  <a:pt x="15544" y="23977"/>
                </a:lnTo>
                <a:close/>
              </a:path>
              <a:path w="15875" h="36195">
                <a:moveTo>
                  <a:pt x="1674" y="21386"/>
                </a:moveTo>
                <a:lnTo>
                  <a:pt x="1917" y="22809"/>
                </a:lnTo>
                <a:lnTo>
                  <a:pt x="2496" y="24251"/>
                </a:lnTo>
                <a:lnTo>
                  <a:pt x="2400" y="23876"/>
                </a:lnTo>
                <a:lnTo>
                  <a:pt x="15535" y="23876"/>
                </a:lnTo>
                <a:lnTo>
                  <a:pt x="15420" y="22606"/>
                </a:lnTo>
                <a:lnTo>
                  <a:pt x="2387" y="22606"/>
                </a:lnTo>
                <a:lnTo>
                  <a:pt x="1674" y="21386"/>
                </a:lnTo>
                <a:close/>
              </a:path>
              <a:path w="15875" h="36195">
                <a:moveTo>
                  <a:pt x="1498" y="19126"/>
                </a:moveTo>
                <a:lnTo>
                  <a:pt x="1559" y="20713"/>
                </a:lnTo>
                <a:lnTo>
                  <a:pt x="1674" y="21386"/>
                </a:lnTo>
                <a:lnTo>
                  <a:pt x="2387" y="22606"/>
                </a:lnTo>
                <a:lnTo>
                  <a:pt x="1498" y="19126"/>
                </a:lnTo>
                <a:close/>
              </a:path>
              <a:path w="15875" h="36195">
                <a:moveTo>
                  <a:pt x="14251" y="19126"/>
                </a:moveTo>
                <a:lnTo>
                  <a:pt x="1498" y="19126"/>
                </a:lnTo>
                <a:lnTo>
                  <a:pt x="2387" y="22606"/>
                </a:lnTo>
                <a:lnTo>
                  <a:pt x="15420" y="22606"/>
                </a:lnTo>
                <a:lnTo>
                  <a:pt x="15379" y="22161"/>
                </a:lnTo>
                <a:lnTo>
                  <a:pt x="15036" y="20713"/>
                </a:lnTo>
                <a:lnTo>
                  <a:pt x="14878" y="20205"/>
                </a:lnTo>
                <a:lnTo>
                  <a:pt x="14477" y="20205"/>
                </a:lnTo>
                <a:lnTo>
                  <a:pt x="14251" y="19126"/>
                </a:lnTo>
                <a:close/>
              </a:path>
              <a:path w="15875" h="36195">
                <a:moveTo>
                  <a:pt x="1403" y="9982"/>
                </a:moveTo>
                <a:lnTo>
                  <a:pt x="1028" y="10566"/>
                </a:lnTo>
                <a:lnTo>
                  <a:pt x="114" y="12839"/>
                </a:lnTo>
                <a:lnTo>
                  <a:pt x="0" y="16484"/>
                </a:lnTo>
                <a:lnTo>
                  <a:pt x="658" y="19126"/>
                </a:lnTo>
                <a:lnTo>
                  <a:pt x="1333" y="20802"/>
                </a:lnTo>
                <a:lnTo>
                  <a:pt x="1674" y="21386"/>
                </a:lnTo>
                <a:lnTo>
                  <a:pt x="1559" y="20713"/>
                </a:lnTo>
                <a:lnTo>
                  <a:pt x="1498" y="19126"/>
                </a:lnTo>
                <a:lnTo>
                  <a:pt x="14251" y="19126"/>
                </a:lnTo>
                <a:lnTo>
                  <a:pt x="14197" y="18872"/>
                </a:lnTo>
                <a:lnTo>
                  <a:pt x="14105" y="17970"/>
                </a:lnTo>
                <a:lnTo>
                  <a:pt x="13500" y="15951"/>
                </a:lnTo>
                <a:lnTo>
                  <a:pt x="13221" y="15494"/>
                </a:lnTo>
                <a:lnTo>
                  <a:pt x="13017" y="15494"/>
                </a:lnTo>
                <a:lnTo>
                  <a:pt x="12814" y="15049"/>
                </a:lnTo>
                <a:lnTo>
                  <a:pt x="12230" y="15049"/>
                </a:lnTo>
                <a:lnTo>
                  <a:pt x="12230" y="12839"/>
                </a:lnTo>
                <a:lnTo>
                  <a:pt x="12575" y="12839"/>
                </a:lnTo>
                <a:lnTo>
                  <a:pt x="12585" y="11163"/>
                </a:lnTo>
                <a:lnTo>
                  <a:pt x="1206" y="11163"/>
                </a:lnTo>
                <a:lnTo>
                  <a:pt x="1403" y="9982"/>
                </a:lnTo>
                <a:close/>
              </a:path>
              <a:path w="15875" h="36195">
                <a:moveTo>
                  <a:pt x="14008" y="17970"/>
                </a:moveTo>
                <a:lnTo>
                  <a:pt x="14477" y="20205"/>
                </a:lnTo>
                <a:lnTo>
                  <a:pt x="14376" y="18872"/>
                </a:lnTo>
                <a:lnTo>
                  <a:pt x="14008" y="17970"/>
                </a:lnTo>
                <a:close/>
              </a:path>
              <a:path w="15875" h="36195">
                <a:moveTo>
                  <a:pt x="14376" y="18872"/>
                </a:moveTo>
                <a:lnTo>
                  <a:pt x="14477" y="20205"/>
                </a:lnTo>
                <a:lnTo>
                  <a:pt x="14878" y="20205"/>
                </a:lnTo>
                <a:lnTo>
                  <a:pt x="14744" y="19773"/>
                </a:lnTo>
                <a:lnTo>
                  <a:pt x="14376" y="18872"/>
                </a:lnTo>
                <a:close/>
              </a:path>
              <a:path w="15875" h="36195">
                <a:moveTo>
                  <a:pt x="14105" y="17970"/>
                </a:moveTo>
                <a:lnTo>
                  <a:pt x="14376" y="18872"/>
                </a:lnTo>
                <a:lnTo>
                  <a:pt x="14105" y="17970"/>
                </a:lnTo>
                <a:close/>
              </a:path>
              <a:path w="15875" h="36195">
                <a:moveTo>
                  <a:pt x="12407" y="14160"/>
                </a:moveTo>
                <a:lnTo>
                  <a:pt x="13017" y="15494"/>
                </a:lnTo>
                <a:lnTo>
                  <a:pt x="12774" y="14761"/>
                </a:lnTo>
                <a:lnTo>
                  <a:pt x="12407" y="14160"/>
                </a:lnTo>
                <a:close/>
              </a:path>
              <a:path w="15875" h="36195">
                <a:moveTo>
                  <a:pt x="12774" y="14761"/>
                </a:moveTo>
                <a:lnTo>
                  <a:pt x="13017" y="15494"/>
                </a:lnTo>
                <a:lnTo>
                  <a:pt x="13221" y="15494"/>
                </a:lnTo>
                <a:lnTo>
                  <a:pt x="12774" y="14761"/>
                </a:lnTo>
                <a:close/>
              </a:path>
              <a:path w="15875" h="36195">
                <a:moveTo>
                  <a:pt x="12230" y="13150"/>
                </a:moveTo>
                <a:lnTo>
                  <a:pt x="12230" y="15049"/>
                </a:lnTo>
                <a:lnTo>
                  <a:pt x="12392" y="14160"/>
                </a:lnTo>
                <a:lnTo>
                  <a:pt x="12420" y="13881"/>
                </a:lnTo>
                <a:lnTo>
                  <a:pt x="12230" y="13150"/>
                </a:lnTo>
                <a:close/>
              </a:path>
              <a:path w="15875" h="36195">
                <a:moveTo>
                  <a:pt x="12457" y="13804"/>
                </a:moveTo>
                <a:lnTo>
                  <a:pt x="12230" y="15049"/>
                </a:lnTo>
                <a:lnTo>
                  <a:pt x="12814" y="15049"/>
                </a:lnTo>
                <a:lnTo>
                  <a:pt x="12407" y="14160"/>
                </a:lnTo>
                <a:lnTo>
                  <a:pt x="12575" y="14160"/>
                </a:lnTo>
                <a:lnTo>
                  <a:pt x="12457" y="13804"/>
                </a:lnTo>
                <a:close/>
              </a:path>
              <a:path w="15875" h="36195">
                <a:moveTo>
                  <a:pt x="12575" y="14160"/>
                </a:moveTo>
                <a:lnTo>
                  <a:pt x="12407" y="14160"/>
                </a:lnTo>
                <a:lnTo>
                  <a:pt x="12774" y="14761"/>
                </a:lnTo>
                <a:lnTo>
                  <a:pt x="12575" y="14160"/>
                </a:lnTo>
                <a:close/>
              </a:path>
              <a:path w="15875" h="36195">
                <a:moveTo>
                  <a:pt x="12230" y="13119"/>
                </a:moveTo>
                <a:lnTo>
                  <a:pt x="12420" y="13881"/>
                </a:lnTo>
                <a:lnTo>
                  <a:pt x="12344" y="13464"/>
                </a:lnTo>
                <a:lnTo>
                  <a:pt x="12230" y="13119"/>
                </a:lnTo>
                <a:close/>
              </a:path>
              <a:path w="15875" h="36195">
                <a:moveTo>
                  <a:pt x="12344" y="13464"/>
                </a:moveTo>
                <a:lnTo>
                  <a:pt x="12420" y="13881"/>
                </a:lnTo>
                <a:lnTo>
                  <a:pt x="12344" y="13464"/>
                </a:lnTo>
                <a:close/>
              </a:path>
              <a:path w="15875" h="36195">
                <a:moveTo>
                  <a:pt x="12575" y="12839"/>
                </a:moveTo>
                <a:lnTo>
                  <a:pt x="12230" y="12839"/>
                </a:lnTo>
                <a:lnTo>
                  <a:pt x="12344" y="13464"/>
                </a:lnTo>
                <a:lnTo>
                  <a:pt x="12457" y="13804"/>
                </a:lnTo>
                <a:lnTo>
                  <a:pt x="12575" y="12839"/>
                </a:lnTo>
                <a:close/>
              </a:path>
              <a:path w="15875" h="36195">
                <a:moveTo>
                  <a:pt x="12230" y="13004"/>
                </a:moveTo>
                <a:close/>
              </a:path>
              <a:path w="15875" h="36195">
                <a:moveTo>
                  <a:pt x="2057" y="8966"/>
                </a:moveTo>
                <a:lnTo>
                  <a:pt x="1403" y="9982"/>
                </a:lnTo>
                <a:lnTo>
                  <a:pt x="1206" y="11163"/>
                </a:lnTo>
                <a:lnTo>
                  <a:pt x="2057" y="8966"/>
                </a:lnTo>
                <a:close/>
              </a:path>
              <a:path w="15875" h="36195">
                <a:moveTo>
                  <a:pt x="12210" y="8966"/>
                </a:moveTo>
                <a:lnTo>
                  <a:pt x="2057" y="8966"/>
                </a:lnTo>
                <a:lnTo>
                  <a:pt x="1206" y="11163"/>
                </a:lnTo>
                <a:lnTo>
                  <a:pt x="12585" y="11163"/>
                </a:lnTo>
                <a:lnTo>
                  <a:pt x="12210" y="8966"/>
                </a:lnTo>
                <a:close/>
              </a:path>
              <a:path w="15875" h="36195">
                <a:moveTo>
                  <a:pt x="8635" y="0"/>
                </a:moveTo>
                <a:lnTo>
                  <a:pt x="4216" y="736"/>
                </a:lnTo>
                <a:lnTo>
                  <a:pt x="2705" y="2247"/>
                </a:lnTo>
                <a:lnTo>
                  <a:pt x="1403" y="9982"/>
                </a:lnTo>
                <a:lnTo>
                  <a:pt x="2057" y="8966"/>
                </a:lnTo>
                <a:lnTo>
                  <a:pt x="12210" y="8966"/>
                </a:lnTo>
                <a:lnTo>
                  <a:pt x="10998" y="1676"/>
                </a:lnTo>
                <a:lnTo>
                  <a:pt x="8635" y="0"/>
                </a:lnTo>
                <a:close/>
              </a:path>
              <a:path w="15875" h="36195">
                <a:moveTo>
                  <a:pt x="1790" y="7670"/>
                </a:moveTo>
                <a:close/>
              </a:path>
              <a:path w="15875" h="36195">
                <a:moveTo>
                  <a:pt x="11999" y="767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872139" y="4324629"/>
            <a:ext cx="11430" cy="33020"/>
          </a:xfrm>
          <a:custGeom>
            <a:avLst/>
            <a:gdLst/>
            <a:ahLst/>
            <a:cxnLst/>
            <a:rect l="l" t="t" r="r" b="b"/>
            <a:pathLst>
              <a:path w="11429" h="33020">
                <a:moveTo>
                  <a:pt x="11195" y="24574"/>
                </a:moveTo>
                <a:lnTo>
                  <a:pt x="63" y="24574"/>
                </a:lnTo>
                <a:lnTo>
                  <a:pt x="63" y="25133"/>
                </a:lnTo>
                <a:lnTo>
                  <a:pt x="0" y="25666"/>
                </a:lnTo>
                <a:lnTo>
                  <a:pt x="838" y="28829"/>
                </a:lnTo>
                <a:lnTo>
                  <a:pt x="3048" y="32232"/>
                </a:lnTo>
                <a:lnTo>
                  <a:pt x="6007" y="32854"/>
                </a:lnTo>
                <a:lnTo>
                  <a:pt x="9461" y="30619"/>
                </a:lnTo>
                <a:lnTo>
                  <a:pt x="10261" y="29286"/>
                </a:lnTo>
                <a:lnTo>
                  <a:pt x="10295" y="28879"/>
                </a:lnTo>
                <a:lnTo>
                  <a:pt x="9639" y="28879"/>
                </a:lnTo>
                <a:lnTo>
                  <a:pt x="10502" y="26416"/>
                </a:lnTo>
                <a:lnTo>
                  <a:pt x="10756" y="26416"/>
                </a:lnTo>
                <a:lnTo>
                  <a:pt x="11175" y="25133"/>
                </a:lnTo>
                <a:lnTo>
                  <a:pt x="11195" y="24574"/>
                </a:lnTo>
                <a:close/>
              </a:path>
              <a:path w="11429" h="33020">
                <a:moveTo>
                  <a:pt x="10502" y="26416"/>
                </a:moveTo>
                <a:lnTo>
                  <a:pt x="9639" y="28879"/>
                </a:lnTo>
                <a:lnTo>
                  <a:pt x="10248" y="27965"/>
                </a:lnTo>
                <a:lnTo>
                  <a:pt x="10415" y="27456"/>
                </a:lnTo>
                <a:lnTo>
                  <a:pt x="10502" y="26416"/>
                </a:lnTo>
                <a:close/>
              </a:path>
              <a:path w="11429" h="33020">
                <a:moveTo>
                  <a:pt x="10415" y="27456"/>
                </a:moveTo>
                <a:lnTo>
                  <a:pt x="10248" y="27965"/>
                </a:lnTo>
                <a:lnTo>
                  <a:pt x="9639" y="28879"/>
                </a:lnTo>
                <a:lnTo>
                  <a:pt x="10295" y="28879"/>
                </a:lnTo>
                <a:lnTo>
                  <a:pt x="10415" y="27456"/>
                </a:lnTo>
                <a:close/>
              </a:path>
              <a:path w="11429" h="33020">
                <a:moveTo>
                  <a:pt x="10756" y="26416"/>
                </a:moveTo>
                <a:lnTo>
                  <a:pt x="10502" y="26416"/>
                </a:lnTo>
                <a:lnTo>
                  <a:pt x="10415" y="27456"/>
                </a:lnTo>
                <a:lnTo>
                  <a:pt x="10756" y="26416"/>
                </a:lnTo>
                <a:close/>
              </a:path>
              <a:path w="11429" h="33020">
                <a:moveTo>
                  <a:pt x="48" y="24824"/>
                </a:moveTo>
                <a:lnTo>
                  <a:pt x="31" y="25133"/>
                </a:lnTo>
                <a:lnTo>
                  <a:pt x="48" y="24824"/>
                </a:lnTo>
                <a:close/>
              </a:path>
              <a:path w="11429" h="33020">
                <a:moveTo>
                  <a:pt x="10148" y="7391"/>
                </a:moveTo>
                <a:lnTo>
                  <a:pt x="1090" y="7391"/>
                </a:lnTo>
                <a:lnTo>
                  <a:pt x="596" y="11188"/>
                </a:lnTo>
                <a:lnTo>
                  <a:pt x="400" y="13804"/>
                </a:lnTo>
                <a:lnTo>
                  <a:pt x="237" y="16776"/>
                </a:lnTo>
                <a:lnTo>
                  <a:pt x="12" y="23672"/>
                </a:lnTo>
                <a:lnTo>
                  <a:pt x="48" y="24824"/>
                </a:lnTo>
                <a:lnTo>
                  <a:pt x="63" y="24574"/>
                </a:lnTo>
                <a:lnTo>
                  <a:pt x="11195" y="24574"/>
                </a:lnTo>
                <a:lnTo>
                  <a:pt x="11226" y="23672"/>
                </a:lnTo>
                <a:lnTo>
                  <a:pt x="10992" y="16675"/>
                </a:lnTo>
                <a:lnTo>
                  <a:pt x="10824" y="13690"/>
                </a:lnTo>
                <a:lnTo>
                  <a:pt x="10642" y="11188"/>
                </a:lnTo>
                <a:lnTo>
                  <a:pt x="10148" y="7391"/>
                </a:lnTo>
                <a:close/>
              </a:path>
              <a:path w="11429" h="33020">
                <a:moveTo>
                  <a:pt x="1092" y="7378"/>
                </a:moveTo>
                <a:close/>
              </a:path>
              <a:path w="11429" h="33020">
                <a:moveTo>
                  <a:pt x="7353" y="0"/>
                </a:moveTo>
                <a:lnTo>
                  <a:pt x="3238" y="533"/>
                </a:lnTo>
                <a:lnTo>
                  <a:pt x="1778" y="1993"/>
                </a:lnTo>
                <a:lnTo>
                  <a:pt x="1092" y="7391"/>
                </a:lnTo>
                <a:lnTo>
                  <a:pt x="10147" y="7391"/>
                </a:lnTo>
                <a:lnTo>
                  <a:pt x="9410" y="1600"/>
                </a:lnTo>
                <a:lnTo>
                  <a:pt x="7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5186623" y="1588973"/>
            <a:ext cx="5881370" cy="4187190"/>
            <a:chOff x="5186623" y="1588973"/>
            <a:chExt cx="5881370" cy="4187190"/>
          </a:xfrm>
        </p:grpSpPr>
        <p:sp>
          <p:nvSpPr>
            <p:cNvPr id="15" name="object 15"/>
            <p:cNvSpPr/>
            <p:nvPr/>
          </p:nvSpPr>
          <p:spPr>
            <a:xfrm>
              <a:off x="10396943" y="4817287"/>
              <a:ext cx="670582" cy="509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86623" y="2091626"/>
              <a:ext cx="1826661" cy="15246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74220" y="1819516"/>
              <a:ext cx="5039156" cy="39561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36366" y="1588973"/>
              <a:ext cx="1252715" cy="5560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29254" y="2422156"/>
              <a:ext cx="1139647" cy="2640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0857712" y="4427067"/>
            <a:ext cx="17780" cy="24130"/>
          </a:xfrm>
          <a:custGeom>
            <a:avLst/>
            <a:gdLst/>
            <a:ahLst/>
            <a:cxnLst/>
            <a:rect l="l" t="t" r="r" b="b"/>
            <a:pathLst>
              <a:path w="17779" h="24129">
                <a:moveTo>
                  <a:pt x="7755" y="23292"/>
                </a:moveTo>
                <a:lnTo>
                  <a:pt x="8915" y="24079"/>
                </a:lnTo>
                <a:lnTo>
                  <a:pt x="9798" y="23907"/>
                </a:lnTo>
                <a:lnTo>
                  <a:pt x="8789" y="23444"/>
                </a:lnTo>
                <a:lnTo>
                  <a:pt x="8331" y="23444"/>
                </a:lnTo>
                <a:lnTo>
                  <a:pt x="7755" y="23292"/>
                </a:lnTo>
                <a:close/>
              </a:path>
              <a:path w="17779" h="24129">
                <a:moveTo>
                  <a:pt x="11580" y="23560"/>
                </a:moveTo>
                <a:lnTo>
                  <a:pt x="9798" y="23907"/>
                </a:lnTo>
                <a:lnTo>
                  <a:pt x="10172" y="24079"/>
                </a:lnTo>
                <a:lnTo>
                  <a:pt x="11580" y="23560"/>
                </a:lnTo>
                <a:close/>
              </a:path>
              <a:path w="17779" h="24129">
                <a:moveTo>
                  <a:pt x="15110" y="12008"/>
                </a:moveTo>
                <a:lnTo>
                  <a:pt x="15532" y="13931"/>
                </a:lnTo>
                <a:lnTo>
                  <a:pt x="15323" y="14404"/>
                </a:lnTo>
                <a:lnTo>
                  <a:pt x="15383" y="14973"/>
                </a:lnTo>
                <a:lnTo>
                  <a:pt x="15463" y="15277"/>
                </a:lnTo>
                <a:lnTo>
                  <a:pt x="15585" y="15936"/>
                </a:lnTo>
                <a:lnTo>
                  <a:pt x="12954" y="20434"/>
                </a:lnTo>
                <a:lnTo>
                  <a:pt x="12192" y="21196"/>
                </a:lnTo>
                <a:lnTo>
                  <a:pt x="8533" y="23326"/>
                </a:lnTo>
                <a:lnTo>
                  <a:pt x="9798" y="23907"/>
                </a:lnTo>
                <a:lnTo>
                  <a:pt x="11580" y="23560"/>
                </a:lnTo>
                <a:lnTo>
                  <a:pt x="13331" y="22915"/>
                </a:lnTo>
                <a:lnTo>
                  <a:pt x="15508" y="19706"/>
                </a:lnTo>
                <a:lnTo>
                  <a:pt x="17104" y="16241"/>
                </a:lnTo>
                <a:lnTo>
                  <a:pt x="16748" y="14404"/>
                </a:lnTo>
                <a:lnTo>
                  <a:pt x="16107" y="12678"/>
                </a:lnTo>
                <a:lnTo>
                  <a:pt x="15110" y="12008"/>
                </a:lnTo>
                <a:close/>
              </a:path>
              <a:path w="17779" h="24129">
                <a:moveTo>
                  <a:pt x="13331" y="22915"/>
                </a:moveTo>
                <a:lnTo>
                  <a:pt x="11580" y="23560"/>
                </a:lnTo>
                <a:lnTo>
                  <a:pt x="13093" y="23266"/>
                </a:lnTo>
                <a:lnTo>
                  <a:pt x="13331" y="22915"/>
                </a:lnTo>
                <a:close/>
              </a:path>
              <a:path w="17779" h="24129">
                <a:moveTo>
                  <a:pt x="6275" y="22289"/>
                </a:moveTo>
                <a:lnTo>
                  <a:pt x="7755" y="23292"/>
                </a:lnTo>
                <a:lnTo>
                  <a:pt x="8331" y="23444"/>
                </a:lnTo>
                <a:lnTo>
                  <a:pt x="8533" y="23326"/>
                </a:lnTo>
                <a:lnTo>
                  <a:pt x="6275" y="22289"/>
                </a:lnTo>
                <a:close/>
              </a:path>
              <a:path w="17779" h="24129">
                <a:moveTo>
                  <a:pt x="8533" y="23326"/>
                </a:moveTo>
                <a:lnTo>
                  <a:pt x="8331" y="23444"/>
                </a:lnTo>
                <a:lnTo>
                  <a:pt x="8789" y="23444"/>
                </a:lnTo>
                <a:lnTo>
                  <a:pt x="8533" y="23326"/>
                </a:lnTo>
                <a:close/>
              </a:path>
              <a:path w="17779" h="24129">
                <a:moveTo>
                  <a:pt x="1501" y="16575"/>
                </a:moveTo>
                <a:lnTo>
                  <a:pt x="1582" y="17348"/>
                </a:lnTo>
                <a:lnTo>
                  <a:pt x="3280" y="20259"/>
                </a:lnTo>
                <a:lnTo>
                  <a:pt x="6275" y="22289"/>
                </a:lnTo>
                <a:lnTo>
                  <a:pt x="8533" y="23326"/>
                </a:lnTo>
                <a:lnTo>
                  <a:pt x="12192" y="21196"/>
                </a:lnTo>
                <a:lnTo>
                  <a:pt x="12954" y="20434"/>
                </a:lnTo>
                <a:lnTo>
                  <a:pt x="14150" y="18389"/>
                </a:lnTo>
                <a:lnTo>
                  <a:pt x="3124" y="18389"/>
                </a:lnTo>
                <a:lnTo>
                  <a:pt x="1501" y="16575"/>
                </a:lnTo>
                <a:close/>
              </a:path>
              <a:path w="17779" h="24129">
                <a:moveTo>
                  <a:pt x="3801" y="21153"/>
                </a:moveTo>
                <a:lnTo>
                  <a:pt x="4559" y="22453"/>
                </a:lnTo>
                <a:lnTo>
                  <a:pt x="7755" y="23292"/>
                </a:lnTo>
                <a:lnTo>
                  <a:pt x="6275" y="22289"/>
                </a:lnTo>
                <a:lnTo>
                  <a:pt x="3801" y="21153"/>
                </a:lnTo>
                <a:close/>
              </a:path>
              <a:path w="17779" h="24129">
                <a:moveTo>
                  <a:pt x="15508" y="19706"/>
                </a:moveTo>
                <a:lnTo>
                  <a:pt x="13331" y="22915"/>
                </a:lnTo>
                <a:lnTo>
                  <a:pt x="14173" y="22606"/>
                </a:lnTo>
                <a:lnTo>
                  <a:pt x="15508" y="19706"/>
                </a:lnTo>
                <a:close/>
              </a:path>
              <a:path w="17779" h="24129">
                <a:moveTo>
                  <a:pt x="3280" y="20259"/>
                </a:moveTo>
                <a:lnTo>
                  <a:pt x="3801" y="21153"/>
                </a:lnTo>
                <a:lnTo>
                  <a:pt x="6275" y="22289"/>
                </a:lnTo>
                <a:lnTo>
                  <a:pt x="3280" y="20259"/>
                </a:lnTo>
                <a:close/>
              </a:path>
              <a:path w="17779" h="24129">
                <a:moveTo>
                  <a:pt x="2325" y="19612"/>
                </a:moveTo>
                <a:lnTo>
                  <a:pt x="3645" y="21082"/>
                </a:lnTo>
                <a:lnTo>
                  <a:pt x="3801" y="21153"/>
                </a:lnTo>
                <a:lnTo>
                  <a:pt x="3280" y="20259"/>
                </a:lnTo>
                <a:lnTo>
                  <a:pt x="2325" y="19612"/>
                </a:lnTo>
                <a:close/>
              </a:path>
              <a:path w="17779" h="24129">
                <a:moveTo>
                  <a:pt x="1166" y="16200"/>
                </a:moveTo>
                <a:lnTo>
                  <a:pt x="2325" y="19612"/>
                </a:lnTo>
                <a:lnTo>
                  <a:pt x="3280" y="20259"/>
                </a:lnTo>
                <a:lnTo>
                  <a:pt x="1582" y="17348"/>
                </a:lnTo>
                <a:lnTo>
                  <a:pt x="1501" y="16575"/>
                </a:lnTo>
                <a:lnTo>
                  <a:pt x="1166" y="16200"/>
                </a:lnTo>
                <a:close/>
              </a:path>
              <a:path w="17779" h="24129">
                <a:moveTo>
                  <a:pt x="17104" y="16241"/>
                </a:moveTo>
                <a:lnTo>
                  <a:pt x="15508" y="19706"/>
                </a:lnTo>
                <a:lnTo>
                  <a:pt x="17117" y="17335"/>
                </a:lnTo>
                <a:lnTo>
                  <a:pt x="17104" y="16241"/>
                </a:lnTo>
                <a:close/>
              </a:path>
              <a:path w="17779" h="24129">
                <a:moveTo>
                  <a:pt x="929" y="15936"/>
                </a:moveTo>
                <a:lnTo>
                  <a:pt x="1663" y="19164"/>
                </a:lnTo>
                <a:lnTo>
                  <a:pt x="2325" y="19612"/>
                </a:lnTo>
                <a:lnTo>
                  <a:pt x="1166" y="16200"/>
                </a:lnTo>
                <a:lnTo>
                  <a:pt x="929" y="15936"/>
                </a:lnTo>
                <a:close/>
              </a:path>
              <a:path w="17779" h="24129">
                <a:moveTo>
                  <a:pt x="2489" y="12473"/>
                </a:moveTo>
                <a:lnTo>
                  <a:pt x="2273" y="12842"/>
                </a:lnTo>
                <a:lnTo>
                  <a:pt x="1519" y="14973"/>
                </a:lnTo>
                <a:lnTo>
                  <a:pt x="1501" y="16575"/>
                </a:lnTo>
                <a:lnTo>
                  <a:pt x="3124" y="18389"/>
                </a:lnTo>
                <a:lnTo>
                  <a:pt x="2489" y="12473"/>
                </a:lnTo>
                <a:close/>
              </a:path>
              <a:path w="17779" h="24129">
                <a:moveTo>
                  <a:pt x="7328" y="8510"/>
                </a:moveTo>
                <a:lnTo>
                  <a:pt x="5669" y="8947"/>
                </a:lnTo>
                <a:lnTo>
                  <a:pt x="4102" y="9708"/>
                </a:lnTo>
                <a:lnTo>
                  <a:pt x="2631" y="12229"/>
                </a:lnTo>
                <a:lnTo>
                  <a:pt x="2609" y="13589"/>
                </a:lnTo>
                <a:lnTo>
                  <a:pt x="3124" y="18389"/>
                </a:lnTo>
                <a:lnTo>
                  <a:pt x="14150" y="18389"/>
                </a:lnTo>
                <a:lnTo>
                  <a:pt x="14759" y="17348"/>
                </a:lnTo>
                <a:lnTo>
                  <a:pt x="14021" y="17348"/>
                </a:lnTo>
                <a:lnTo>
                  <a:pt x="14159" y="14566"/>
                </a:lnTo>
                <a:lnTo>
                  <a:pt x="13513" y="14566"/>
                </a:lnTo>
                <a:lnTo>
                  <a:pt x="12467" y="11015"/>
                </a:lnTo>
                <a:lnTo>
                  <a:pt x="11870" y="10300"/>
                </a:lnTo>
                <a:lnTo>
                  <a:pt x="10938" y="9756"/>
                </a:lnTo>
                <a:lnTo>
                  <a:pt x="7328" y="8510"/>
                </a:lnTo>
                <a:close/>
              </a:path>
              <a:path w="17779" h="24129">
                <a:moveTo>
                  <a:pt x="14231" y="13125"/>
                </a:moveTo>
                <a:lnTo>
                  <a:pt x="14021" y="17348"/>
                </a:lnTo>
                <a:lnTo>
                  <a:pt x="15251" y="14566"/>
                </a:lnTo>
                <a:lnTo>
                  <a:pt x="15233" y="14404"/>
                </a:lnTo>
                <a:lnTo>
                  <a:pt x="15018" y="13589"/>
                </a:lnTo>
                <a:lnTo>
                  <a:pt x="14617" y="13589"/>
                </a:lnTo>
                <a:lnTo>
                  <a:pt x="14231" y="13125"/>
                </a:lnTo>
                <a:close/>
              </a:path>
              <a:path w="17779" h="24129">
                <a:moveTo>
                  <a:pt x="15267" y="14531"/>
                </a:moveTo>
                <a:lnTo>
                  <a:pt x="14021" y="17348"/>
                </a:lnTo>
                <a:lnTo>
                  <a:pt x="14766" y="17335"/>
                </a:lnTo>
                <a:lnTo>
                  <a:pt x="15585" y="15936"/>
                </a:lnTo>
                <a:lnTo>
                  <a:pt x="15463" y="15277"/>
                </a:lnTo>
                <a:lnTo>
                  <a:pt x="15267" y="14531"/>
                </a:lnTo>
                <a:close/>
              </a:path>
              <a:path w="17779" h="24129">
                <a:moveTo>
                  <a:pt x="2222" y="12930"/>
                </a:moveTo>
                <a:lnTo>
                  <a:pt x="852" y="15277"/>
                </a:lnTo>
                <a:lnTo>
                  <a:pt x="1076" y="15936"/>
                </a:lnTo>
                <a:lnTo>
                  <a:pt x="1203" y="16241"/>
                </a:lnTo>
                <a:lnTo>
                  <a:pt x="1501" y="16575"/>
                </a:lnTo>
                <a:lnTo>
                  <a:pt x="1519" y="14973"/>
                </a:lnTo>
                <a:lnTo>
                  <a:pt x="2222" y="12930"/>
                </a:lnTo>
                <a:close/>
              </a:path>
              <a:path w="17779" h="24129">
                <a:moveTo>
                  <a:pt x="16748" y="14404"/>
                </a:moveTo>
                <a:lnTo>
                  <a:pt x="17104" y="16241"/>
                </a:lnTo>
                <a:lnTo>
                  <a:pt x="17284" y="15849"/>
                </a:lnTo>
                <a:lnTo>
                  <a:pt x="16748" y="14404"/>
                </a:lnTo>
                <a:close/>
              </a:path>
              <a:path w="17779" h="24129">
                <a:moveTo>
                  <a:pt x="852" y="15277"/>
                </a:moveTo>
                <a:lnTo>
                  <a:pt x="929" y="15936"/>
                </a:lnTo>
                <a:lnTo>
                  <a:pt x="1166" y="16200"/>
                </a:lnTo>
                <a:lnTo>
                  <a:pt x="852" y="15277"/>
                </a:lnTo>
                <a:close/>
              </a:path>
              <a:path w="17779" h="24129">
                <a:moveTo>
                  <a:pt x="8344" y="8242"/>
                </a:moveTo>
                <a:lnTo>
                  <a:pt x="1727" y="8242"/>
                </a:lnTo>
                <a:lnTo>
                  <a:pt x="1371" y="9448"/>
                </a:lnTo>
                <a:lnTo>
                  <a:pt x="87" y="12382"/>
                </a:lnTo>
                <a:lnTo>
                  <a:pt x="0" y="12915"/>
                </a:lnTo>
                <a:lnTo>
                  <a:pt x="432" y="15379"/>
                </a:lnTo>
                <a:lnTo>
                  <a:pt x="929" y="15936"/>
                </a:lnTo>
                <a:lnTo>
                  <a:pt x="803" y="15379"/>
                </a:lnTo>
                <a:lnTo>
                  <a:pt x="924" y="13125"/>
                </a:lnTo>
                <a:lnTo>
                  <a:pt x="1010" y="12842"/>
                </a:lnTo>
                <a:lnTo>
                  <a:pt x="2286" y="10579"/>
                </a:lnTo>
                <a:lnTo>
                  <a:pt x="3031" y="10579"/>
                </a:lnTo>
                <a:lnTo>
                  <a:pt x="3175" y="10160"/>
                </a:lnTo>
                <a:lnTo>
                  <a:pt x="4102" y="9708"/>
                </a:lnTo>
                <a:lnTo>
                  <a:pt x="4343" y="9296"/>
                </a:lnTo>
                <a:lnTo>
                  <a:pt x="5669" y="8947"/>
                </a:lnTo>
                <a:lnTo>
                  <a:pt x="6883" y="8356"/>
                </a:lnTo>
                <a:lnTo>
                  <a:pt x="7910" y="8356"/>
                </a:lnTo>
                <a:lnTo>
                  <a:pt x="8344" y="8242"/>
                </a:lnTo>
                <a:close/>
              </a:path>
              <a:path w="17779" h="24129">
                <a:moveTo>
                  <a:pt x="2286" y="10579"/>
                </a:moveTo>
                <a:lnTo>
                  <a:pt x="968" y="12915"/>
                </a:lnTo>
                <a:lnTo>
                  <a:pt x="852" y="15277"/>
                </a:lnTo>
                <a:lnTo>
                  <a:pt x="2227" y="12915"/>
                </a:lnTo>
                <a:lnTo>
                  <a:pt x="2410" y="12382"/>
                </a:lnTo>
                <a:lnTo>
                  <a:pt x="2286" y="10579"/>
                </a:lnTo>
                <a:close/>
              </a:path>
              <a:path w="17779" h="24129">
                <a:moveTo>
                  <a:pt x="12467" y="11015"/>
                </a:moveTo>
                <a:lnTo>
                  <a:pt x="13513" y="14566"/>
                </a:lnTo>
                <a:lnTo>
                  <a:pt x="13915" y="13125"/>
                </a:lnTo>
                <a:lnTo>
                  <a:pt x="13857" y="12678"/>
                </a:lnTo>
                <a:lnTo>
                  <a:pt x="12467" y="11015"/>
                </a:lnTo>
                <a:close/>
              </a:path>
              <a:path w="17779" h="24129">
                <a:moveTo>
                  <a:pt x="13994" y="12842"/>
                </a:moveTo>
                <a:lnTo>
                  <a:pt x="13513" y="14566"/>
                </a:lnTo>
                <a:lnTo>
                  <a:pt x="14159" y="14566"/>
                </a:lnTo>
                <a:lnTo>
                  <a:pt x="14231" y="13125"/>
                </a:lnTo>
                <a:lnTo>
                  <a:pt x="13994" y="12842"/>
                </a:lnTo>
                <a:close/>
              </a:path>
              <a:path w="17779" h="24129">
                <a:moveTo>
                  <a:pt x="14162" y="11370"/>
                </a:moveTo>
                <a:lnTo>
                  <a:pt x="14151" y="11632"/>
                </a:lnTo>
                <a:lnTo>
                  <a:pt x="14567" y="11874"/>
                </a:lnTo>
                <a:lnTo>
                  <a:pt x="15267" y="14531"/>
                </a:lnTo>
                <a:lnTo>
                  <a:pt x="15532" y="13931"/>
                </a:lnTo>
                <a:lnTo>
                  <a:pt x="15110" y="12008"/>
                </a:lnTo>
                <a:lnTo>
                  <a:pt x="14162" y="11370"/>
                </a:lnTo>
                <a:close/>
              </a:path>
              <a:path w="17779" h="24129">
                <a:moveTo>
                  <a:pt x="16107" y="12678"/>
                </a:moveTo>
                <a:lnTo>
                  <a:pt x="16748" y="14404"/>
                </a:lnTo>
                <a:lnTo>
                  <a:pt x="16469" y="12966"/>
                </a:lnTo>
                <a:lnTo>
                  <a:pt x="16107" y="12678"/>
                </a:lnTo>
                <a:close/>
              </a:path>
              <a:path w="17779" h="24129">
                <a:moveTo>
                  <a:pt x="14262" y="12496"/>
                </a:moveTo>
                <a:lnTo>
                  <a:pt x="14231" y="13125"/>
                </a:lnTo>
                <a:lnTo>
                  <a:pt x="14617" y="13589"/>
                </a:lnTo>
                <a:lnTo>
                  <a:pt x="14262" y="12496"/>
                </a:lnTo>
                <a:close/>
              </a:path>
              <a:path w="17779" h="24129">
                <a:moveTo>
                  <a:pt x="14731" y="12496"/>
                </a:moveTo>
                <a:lnTo>
                  <a:pt x="14262" y="12496"/>
                </a:lnTo>
                <a:lnTo>
                  <a:pt x="14617" y="13589"/>
                </a:lnTo>
                <a:lnTo>
                  <a:pt x="15018" y="13589"/>
                </a:lnTo>
                <a:lnTo>
                  <a:pt x="14731" y="12496"/>
                </a:lnTo>
                <a:close/>
              </a:path>
              <a:path w="17779" h="24129">
                <a:moveTo>
                  <a:pt x="14151" y="11632"/>
                </a:moveTo>
                <a:lnTo>
                  <a:pt x="14097" y="12966"/>
                </a:lnTo>
                <a:lnTo>
                  <a:pt x="14231" y="13125"/>
                </a:lnTo>
                <a:lnTo>
                  <a:pt x="14262" y="12496"/>
                </a:lnTo>
                <a:lnTo>
                  <a:pt x="14731" y="12496"/>
                </a:lnTo>
                <a:lnTo>
                  <a:pt x="14567" y="11874"/>
                </a:lnTo>
                <a:lnTo>
                  <a:pt x="14151" y="11632"/>
                </a:lnTo>
                <a:close/>
              </a:path>
              <a:path w="17779" h="24129">
                <a:moveTo>
                  <a:pt x="2463" y="12229"/>
                </a:moveTo>
                <a:lnTo>
                  <a:pt x="2222" y="12930"/>
                </a:lnTo>
                <a:lnTo>
                  <a:pt x="2369" y="12678"/>
                </a:lnTo>
                <a:lnTo>
                  <a:pt x="2463" y="12229"/>
                </a:lnTo>
                <a:close/>
              </a:path>
              <a:path w="17779" h="24129">
                <a:moveTo>
                  <a:pt x="12337" y="10573"/>
                </a:moveTo>
                <a:lnTo>
                  <a:pt x="12467" y="11015"/>
                </a:lnTo>
                <a:lnTo>
                  <a:pt x="13994" y="12842"/>
                </a:lnTo>
                <a:lnTo>
                  <a:pt x="14097" y="12473"/>
                </a:lnTo>
                <a:lnTo>
                  <a:pt x="14151" y="11632"/>
                </a:lnTo>
                <a:lnTo>
                  <a:pt x="12337" y="10573"/>
                </a:lnTo>
                <a:close/>
              </a:path>
              <a:path w="17779" h="24129">
                <a:moveTo>
                  <a:pt x="14993" y="11477"/>
                </a:moveTo>
                <a:lnTo>
                  <a:pt x="15110" y="12008"/>
                </a:lnTo>
                <a:lnTo>
                  <a:pt x="16107" y="12678"/>
                </a:lnTo>
                <a:lnTo>
                  <a:pt x="15799" y="11849"/>
                </a:lnTo>
                <a:lnTo>
                  <a:pt x="14993" y="11477"/>
                </a:lnTo>
                <a:close/>
              </a:path>
              <a:path w="17779" h="24129">
                <a:moveTo>
                  <a:pt x="4102" y="9708"/>
                </a:moveTo>
                <a:lnTo>
                  <a:pt x="3175" y="10160"/>
                </a:lnTo>
                <a:lnTo>
                  <a:pt x="2594" y="11849"/>
                </a:lnTo>
                <a:lnTo>
                  <a:pt x="2489" y="12473"/>
                </a:lnTo>
                <a:lnTo>
                  <a:pt x="4102" y="9708"/>
                </a:lnTo>
                <a:close/>
              </a:path>
              <a:path w="17779" h="24129">
                <a:moveTo>
                  <a:pt x="3031" y="10579"/>
                </a:moveTo>
                <a:lnTo>
                  <a:pt x="2286" y="10579"/>
                </a:lnTo>
                <a:lnTo>
                  <a:pt x="2463" y="12229"/>
                </a:lnTo>
                <a:lnTo>
                  <a:pt x="3031" y="10579"/>
                </a:lnTo>
                <a:close/>
              </a:path>
              <a:path w="17779" h="24129">
                <a:moveTo>
                  <a:pt x="14172" y="11099"/>
                </a:moveTo>
                <a:lnTo>
                  <a:pt x="14162" y="11370"/>
                </a:lnTo>
                <a:lnTo>
                  <a:pt x="15110" y="12008"/>
                </a:lnTo>
                <a:lnTo>
                  <a:pt x="14993" y="11477"/>
                </a:lnTo>
                <a:lnTo>
                  <a:pt x="14172" y="11099"/>
                </a:lnTo>
                <a:close/>
              </a:path>
              <a:path w="17779" h="24129">
                <a:moveTo>
                  <a:pt x="12228" y="10203"/>
                </a:moveTo>
                <a:lnTo>
                  <a:pt x="12369" y="10591"/>
                </a:lnTo>
                <a:lnTo>
                  <a:pt x="14151" y="11632"/>
                </a:lnTo>
                <a:lnTo>
                  <a:pt x="14162" y="11370"/>
                </a:lnTo>
                <a:lnTo>
                  <a:pt x="12970" y="10573"/>
                </a:lnTo>
                <a:lnTo>
                  <a:pt x="12228" y="10203"/>
                </a:lnTo>
                <a:close/>
              </a:path>
              <a:path w="17779" h="24129">
                <a:moveTo>
                  <a:pt x="14206" y="10233"/>
                </a:moveTo>
                <a:lnTo>
                  <a:pt x="14172" y="11099"/>
                </a:lnTo>
                <a:lnTo>
                  <a:pt x="14993" y="11477"/>
                </a:lnTo>
                <a:lnTo>
                  <a:pt x="14846" y="10807"/>
                </a:lnTo>
                <a:lnTo>
                  <a:pt x="14206" y="10233"/>
                </a:lnTo>
                <a:close/>
              </a:path>
              <a:path w="17779" h="24129">
                <a:moveTo>
                  <a:pt x="12592" y="10370"/>
                </a:moveTo>
                <a:lnTo>
                  <a:pt x="13005" y="10591"/>
                </a:lnTo>
                <a:lnTo>
                  <a:pt x="14162" y="11370"/>
                </a:lnTo>
                <a:lnTo>
                  <a:pt x="14172" y="11099"/>
                </a:lnTo>
                <a:lnTo>
                  <a:pt x="12592" y="10370"/>
                </a:lnTo>
                <a:close/>
              </a:path>
              <a:path w="17779" h="24129">
                <a:moveTo>
                  <a:pt x="11531" y="7835"/>
                </a:moveTo>
                <a:lnTo>
                  <a:pt x="12215" y="10160"/>
                </a:lnTo>
                <a:lnTo>
                  <a:pt x="12592" y="10370"/>
                </a:lnTo>
                <a:lnTo>
                  <a:pt x="14172" y="11099"/>
                </a:lnTo>
                <a:lnTo>
                  <a:pt x="14124" y="10160"/>
                </a:lnTo>
                <a:lnTo>
                  <a:pt x="11531" y="7835"/>
                </a:lnTo>
                <a:close/>
              </a:path>
              <a:path w="17779" h="24129">
                <a:moveTo>
                  <a:pt x="11870" y="10300"/>
                </a:moveTo>
                <a:lnTo>
                  <a:pt x="12467" y="11015"/>
                </a:lnTo>
                <a:lnTo>
                  <a:pt x="12337" y="10573"/>
                </a:lnTo>
                <a:lnTo>
                  <a:pt x="11870" y="10300"/>
                </a:lnTo>
                <a:close/>
              </a:path>
              <a:path w="17779" h="24129">
                <a:moveTo>
                  <a:pt x="11609" y="9988"/>
                </a:moveTo>
                <a:lnTo>
                  <a:pt x="11870" y="10300"/>
                </a:lnTo>
                <a:lnTo>
                  <a:pt x="12337" y="10573"/>
                </a:lnTo>
                <a:lnTo>
                  <a:pt x="12217" y="10198"/>
                </a:lnTo>
                <a:lnTo>
                  <a:pt x="11609" y="9988"/>
                </a:lnTo>
                <a:close/>
              </a:path>
              <a:path w="17779" h="24129">
                <a:moveTo>
                  <a:pt x="12219" y="10171"/>
                </a:moveTo>
                <a:lnTo>
                  <a:pt x="12592" y="10370"/>
                </a:lnTo>
                <a:lnTo>
                  <a:pt x="12219" y="10171"/>
                </a:lnTo>
                <a:close/>
              </a:path>
              <a:path w="17779" h="24129">
                <a:moveTo>
                  <a:pt x="10938" y="9756"/>
                </a:moveTo>
                <a:lnTo>
                  <a:pt x="11870" y="10300"/>
                </a:lnTo>
                <a:lnTo>
                  <a:pt x="11609" y="9988"/>
                </a:lnTo>
                <a:lnTo>
                  <a:pt x="10938" y="9756"/>
                </a:lnTo>
                <a:close/>
              </a:path>
              <a:path w="17779" h="24129">
                <a:moveTo>
                  <a:pt x="13766" y="7835"/>
                </a:moveTo>
                <a:lnTo>
                  <a:pt x="11531" y="7835"/>
                </a:lnTo>
                <a:lnTo>
                  <a:pt x="14206" y="10233"/>
                </a:lnTo>
                <a:lnTo>
                  <a:pt x="14181" y="9144"/>
                </a:lnTo>
                <a:lnTo>
                  <a:pt x="13716" y="9144"/>
                </a:lnTo>
                <a:lnTo>
                  <a:pt x="13766" y="7835"/>
                </a:lnTo>
                <a:close/>
              </a:path>
              <a:path w="17779" h="24129">
                <a:moveTo>
                  <a:pt x="11392" y="9728"/>
                </a:moveTo>
                <a:lnTo>
                  <a:pt x="11609" y="9988"/>
                </a:lnTo>
                <a:lnTo>
                  <a:pt x="12228" y="10203"/>
                </a:lnTo>
                <a:lnTo>
                  <a:pt x="11392" y="9728"/>
                </a:lnTo>
                <a:close/>
              </a:path>
              <a:path w="17779" h="24129">
                <a:moveTo>
                  <a:pt x="12088" y="9728"/>
                </a:moveTo>
                <a:lnTo>
                  <a:pt x="11392" y="9728"/>
                </a:lnTo>
                <a:lnTo>
                  <a:pt x="12219" y="10171"/>
                </a:lnTo>
                <a:lnTo>
                  <a:pt x="12088" y="9728"/>
                </a:lnTo>
                <a:close/>
              </a:path>
              <a:path w="17779" h="24129">
                <a:moveTo>
                  <a:pt x="11651" y="8242"/>
                </a:moveTo>
                <a:lnTo>
                  <a:pt x="8344" y="8242"/>
                </a:lnTo>
                <a:lnTo>
                  <a:pt x="10938" y="9756"/>
                </a:lnTo>
                <a:lnTo>
                  <a:pt x="11609" y="9988"/>
                </a:lnTo>
                <a:lnTo>
                  <a:pt x="11392" y="9728"/>
                </a:lnTo>
                <a:lnTo>
                  <a:pt x="12088" y="9728"/>
                </a:lnTo>
                <a:lnTo>
                  <a:pt x="11651" y="8242"/>
                </a:lnTo>
                <a:close/>
              </a:path>
              <a:path w="17779" h="24129">
                <a:moveTo>
                  <a:pt x="8344" y="8242"/>
                </a:moveTo>
                <a:lnTo>
                  <a:pt x="7328" y="8510"/>
                </a:lnTo>
                <a:lnTo>
                  <a:pt x="10938" y="9756"/>
                </a:lnTo>
                <a:lnTo>
                  <a:pt x="8344" y="8242"/>
                </a:lnTo>
                <a:close/>
              </a:path>
              <a:path w="17779" h="24129">
                <a:moveTo>
                  <a:pt x="5669" y="8947"/>
                </a:moveTo>
                <a:lnTo>
                  <a:pt x="4343" y="9296"/>
                </a:lnTo>
                <a:lnTo>
                  <a:pt x="4102" y="9708"/>
                </a:lnTo>
                <a:lnTo>
                  <a:pt x="5669" y="8947"/>
                </a:lnTo>
                <a:close/>
              </a:path>
              <a:path w="17779" h="24129">
                <a:moveTo>
                  <a:pt x="1476" y="8875"/>
                </a:moveTo>
                <a:lnTo>
                  <a:pt x="1249" y="9448"/>
                </a:lnTo>
                <a:lnTo>
                  <a:pt x="1476" y="8875"/>
                </a:lnTo>
                <a:close/>
              </a:path>
              <a:path w="17779" h="24129">
                <a:moveTo>
                  <a:pt x="1727" y="8242"/>
                </a:moveTo>
                <a:lnTo>
                  <a:pt x="1476" y="8875"/>
                </a:lnTo>
                <a:lnTo>
                  <a:pt x="1371" y="9448"/>
                </a:lnTo>
                <a:lnTo>
                  <a:pt x="1727" y="8242"/>
                </a:lnTo>
                <a:close/>
              </a:path>
              <a:path w="17779" h="24129">
                <a:moveTo>
                  <a:pt x="13805" y="6832"/>
                </a:moveTo>
                <a:lnTo>
                  <a:pt x="13716" y="9144"/>
                </a:lnTo>
                <a:lnTo>
                  <a:pt x="13901" y="8356"/>
                </a:lnTo>
                <a:lnTo>
                  <a:pt x="13805" y="6832"/>
                </a:lnTo>
                <a:close/>
              </a:path>
              <a:path w="17779" h="24129">
                <a:moveTo>
                  <a:pt x="13983" y="8010"/>
                </a:moveTo>
                <a:lnTo>
                  <a:pt x="13716" y="9144"/>
                </a:lnTo>
                <a:lnTo>
                  <a:pt x="14181" y="9144"/>
                </a:lnTo>
                <a:lnTo>
                  <a:pt x="14071" y="8597"/>
                </a:lnTo>
                <a:lnTo>
                  <a:pt x="13983" y="8010"/>
                </a:lnTo>
                <a:close/>
              </a:path>
              <a:path w="17779" h="24129">
                <a:moveTo>
                  <a:pt x="6883" y="8356"/>
                </a:moveTo>
                <a:lnTo>
                  <a:pt x="5669" y="8947"/>
                </a:lnTo>
                <a:lnTo>
                  <a:pt x="7328" y="8510"/>
                </a:lnTo>
                <a:lnTo>
                  <a:pt x="6883" y="8356"/>
                </a:lnTo>
                <a:close/>
              </a:path>
              <a:path w="17779" h="24129">
                <a:moveTo>
                  <a:pt x="1586" y="8597"/>
                </a:moveTo>
                <a:lnTo>
                  <a:pt x="1476" y="8875"/>
                </a:lnTo>
                <a:lnTo>
                  <a:pt x="1586" y="8597"/>
                </a:lnTo>
                <a:close/>
              </a:path>
              <a:path w="17779" h="24129">
                <a:moveTo>
                  <a:pt x="10566" y="0"/>
                </a:moveTo>
                <a:lnTo>
                  <a:pt x="9372" y="0"/>
                </a:lnTo>
                <a:lnTo>
                  <a:pt x="6985" y="889"/>
                </a:lnTo>
                <a:lnTo>
                  <a:pt x="5321" y="1892"/>
                </a:lnTo>
                <a:lnTo>
                  <a:pt x="3822" y="3200"/>
                </a:lnTo>
                <a:lnTo>
                  <a:pt x="1816" y="6832"/>
                </a:lnTo>
                <a:lnTo>
                  <a:pt x="1536" y="8597"/>
                </a:lnTo>
                <a:lnTo>
                  <a:pt x="1727" y="8242"/>
                </a:lnTo>
                <a:lnTo>
                  <a:pt x="11651" y="8242"/>
                </a:lnTo>
                <a:lnTo>
                  <a:pt x="11531" y="7835"/>
                </a:lnTo>
                <a:lnTo>
                  <a:pt x="13766" y="7835"/>
                </a:lnTo>
                <a:lnTo>
                  <a:pt x="13805" y="6832"/>
                </a:lnTo>
                <a:lnTo>
                  <a:pt x="14358" y="6832"/>
                </a:lnTo>
                <a:lnTo>
                  <a:pt x="15379" y="4089"/>
                </a:lnTo>
                <a:lnTo>
                  <a:pt x="14122" y="1333"/>
                </a:lnTo>
                <a:lnTo>
                  <a:pt x="10566" y="0"/>
                </a:lnTo>
                <a:close/>
              </a:path>
              <a:path w="17779" h="24129">
                <a:moveTo>
                  <a:pt x="14046" y="8407"/>
                </a:moveTo>
                <a:lnTo>
                  <a:pt x="14071" y="8597"/>
                </a:lnTo>
                <a:lnTo>
                  <a:pt x="14046" y="8407"/>
                </a:lnTo>
                <a:close/>
              </a:path>
              <a:path w="17779" h="24129">
                <a:moveTo>
                  <a:pt x="7910" y="8356"/>
                </a:moveTo>
                <a:lnTo>
                  <a:pt x="6883" y="8356"/>
                </a:lnTo>
                <a:lnTo>
                  <a:pt x="7328" y="8510"/>
                </a:lnTo>
                <a:lnTo>
                  <a:pt x="7910" y="8356"/>
                </a:lnTo>
                <a:close/>
              </a:path>
              <a:path w="17779" h="24129">
                <a:moveTo>
                  <a:pt x="14015" y="7874"/>
                </a:moveTo>
                <a:lnTo>
                  <a:pt x="13983" y="8010"/>
                </a:lnTo>
                <a:lnTo>
                  <a:pt x="14015" y="7874"/>
                </a:lnTo>
                <a:close/>
              </a:path>
              <a:path w="17779" h="24129">
                <a:moveTo>
                  <a:pt x="14358" y="6832"/>
                </a:moveTo>
                <a:lnTo>
                  <a:pt x="13805" y="6832"/>
                </a:lnTo>
                <a:lnTo>
                  <a:pt x="13962" y="7874"/>
                </a:lnTo>
                <a:lnTo>
                  <a:pt x="14173" y="7200"/>
                </a:lnTo>
                <a:lnTo>
                  <a:pt x="14358" y="6832"/>
                </a:lnTo>
                <a:close/>
              </a:path>
              <a:path w="17779" h="24129">
                <a:moveTo>
                  <a:pt x="14173" y="7200"/>
                </a:moveTo>
                <a:lnTo>
                  <a:pt x="13970" y="7874"/>
                </a:lnTo>
                <a:lnTo>
                  <a:pt x="14091" y="7547"/>
                </a:lnTo>
                <a:lnTo>
                  <a:pt x="14173" y="7200"/>
                </a:lnTo>
                <a:close/>
              </a:path>
              <a:path w="17779" h="24129">
                <a:moveTo>
                  <a:pt x="14091" y="7547"/>
                </a:moveTo>
                <a:lnTo>
                  <a:pt x="13970" y="7874"/>
                </a:lnTo>
                <a:lnTo>
                  <a:pt x="14091" y="7547"/>
                </a:lnTo>
                <a:close/>
              </a:path>
              <a:path w="17779" h="24129">
                <a:moveTo>
                  <a:pt x="14220" y="7200"/>
                </a:moveTo>
                <a:lnTo>
                  <a:pt x="14091" y="7547"/>
                </a:lnTo>
                <a:lnTo>
                  <a:pt x="14220" y="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33201" y="1717814"/>
            <a:ext cx="331698" cy="519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48720" y="2666733"/>
            <a:ext cx="372744" cy="512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34521" y="3683774"/>
            <a:ext cx="391566" cy="4531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68888" y="4306404"/>
            <a:ext cx="30480" cy="47625"/>
          </a:xfrm>
          <a:custGeom>
            <a:avLst/>
            <a:gdLst/>
            <a:ahLst/>
            <a:cxnLst/>
            <a:rect l="l" t="t" r="r" b="b"/>
            <a:pathLst>
              <a:path w="30479" h="47625">
                <a:moveTo>
                  <a:pt x="27182" y="25984"/>
                </a:moveTo>
                <a:lnTo>
                  <a:pt x="11976" y="25984"/>
                </a:lnTo>
                <a:lnTo>
                  <a:pt x="12318" y="27114"/>
                </a:lnTo>
                <a:lnTo>
                  <a:pt x="12270" y="27330"/>
                </a:lnTo>
                <a:lnTo>
                  <a:pt x="24968" y="47383"/>
                </a:lnTo>
                <a:lnTo>
                  <a:pt x="26390" y="47383"/>
                </a:lnTo>
                <a:lnTo>
                  <a:pt x="27470" y="46291"/>
                </a:lnTo>
                <a:lnTo>
                  <a:pt x="27635" y="46050"/>
                </a:lnTo>
                <a:lnTo>
                  <a:pt x="29502" y="41554"/>
                </a:lnTo>
                <a:lnTo>
                  <a:pt x="29883" y="39039"/>
                </a:lnTo>
                <a:lnTo>
                  <a:pt x="29463" y="34239"/>
                </a:lnTo>
                <a:lnTo>
                  <a:pt x="29181" y="32842"/>
                </a:lnTo>
                <a:lnTo>
                  <a:pt x="27516" y="27330"/>
                </a:lnTo>
                <a:lnTo>
                  <a:pt x="27182" y="25984"/>
                </a:lnTo>
                <a:close/>
              </a:path>
              <a:path w="30479" h="47625">
                <a:moveTo>
                  <a:pt x="27474" y="27189"/>
                </a:moveTo>
                <a:lnTo>
                  <a:pt x="27508" y="27330"/>
                </a:lnTo>
                <a:lnTo>
                  <a:pt x="27474" y="27189"/>
                </a:lnTo>
                <a:close/>
              </a:path>
              <a:path w="30479" h="47625">
                <a:moveTo>
                  <a:pt x="27409" y="26924"/>
                </a:moveTo>
                <a:lnTo>
                  <a:pt x="27474" y="27189"/>
                </a:lnTo>
                <a:lnTo>
                  <a:pt x="27409" y="26924"/>
                </a:lnTo>
                <a:close/>
              </a:path>
              <a:path w="30479" h="47625">
                <a:moveTo>
                  <a:pt x="12106" y="26580"/>
                </a:moveTo>
                <a:lnTo>
                  <a:pt x="12223" y="27114"/>
                </a:lnTo>
                <a:lnTo>
                  <a:pt x="12106" y="26580"/>
                </a:lnTo>
                <a:close/>
              </a:path>
              <a:path w="30479" h="47625">
                <a:moveTo>
                  <a:pt x="11976" y="25984"/>
                </a:moveTo>
                <a:lnTo>
                  <a:pt x="12106" y="26580"/>
                </a:lnTo>
                <a:lnTo>
                  <a:pt x="12318" y="27114"/>
                </a:lnTo>
                <a:lnTo>
                  <a:pt x="11976" y="25984"/>
                </a:lnTo>
                <a:close/>
              </a:path>
              <a:path w="30479" h="47625">
                <a:moveTo>
                  <a:pt x="9309" y="18382"/>
                </a:moveTo>
                <a:lnTo>
                  <a:pt x="10252" y="21805"/>
                </a:lnTo>
                <a:lnTo>
                  <a:pt x="10545" y="22656"/>
                </a:lnTo>
                <a:lnTo>
                  <a:pt x="12106" y="26580"/>
                </a:lnTo>
                <a:lnTo>
                  <a:pt x="11976" y="25984"/>
                </a:lnTo>
                <a:lnTo>
                  <a:pt x="27182" y="25984"/>
                </a:lnTo>
                <a:lnTo>
                  <a:pt x="26377" y="22656"/>
                </a:lnTo>
                <a:lnTo>
                  <a:pt x="26063" y="21678"/>
                </a:lnTo>
                <a:lnTo>
                  <a:pt x="25073" y="19024"/>
                </a:lnTo>
                <a:lnTo>
                  <a:pt x="9626" y="19024"/>
                </a:lnTo>
                <a:lnTo>
                  <a:pt x="9309" y="18382"/>
                </a:lnTo>
                <a:close/>
              </a:path>
              <a:path w="30479" h="47625">
                <a:moveTo>
                  <a:pt x="9131" y="17729"/>
                </a:moveTo>
                <a:lnTo>
                  <a:pt x="9309" y="18382"/>
                </a:lnTo>
                <a:lnTo>
                  <a:pt x="9626" y="19024"/>
                </a:lnTo>
                <a:lnTo>
                  <a:pt x="9131" y="17729"/>
                </a:lnTo>
                <a:close/>
              </a:path>
              <a:path w="30479" h="47625">
                <a:moveTo>
                  <a:pt x="24562" y="17729"/>
                </a:moveTo>
                <a:lnTo>
                  <a:pt x="9131" y="17729"/>
                </a:lnTo>
                <a:lnTo>
                  <a:pt x="9626" y="19024"/>
                </a:lnTo>
                <a:lnTo>
                  <a:pt x="25073" y="19024"/>
                </a:lnTo>
                <a:lnTo>
                  <a:pt x="24604" y="17767"/>
                </a:lnTo>
                <a:close/>
              </a:path>
              <a:path w="30479" h="47625">
                <a:moveTo>
                  <a:pt x="23733" y="14681"/>
                </a:moveTo>
                <a:lnTo>
                  <a:pt x="12268" y="14681"/>
                </a:lnTo>
                <a:lnTo>
                  <a:pt x="10836" y="15745"/>
                </a:lnTo>
                <a:lnTo>
                  <a:pt x="10845" y="15876"/>
                </a:lnTo>
                <a:lnTo>
                  <a:pt x="10630" y="15886"/>
                </a:lnTo>
                <a:lnTo>
                  <a:pt x="10230" y="16141"/>
                </a:lnTo>
                <a:lnTo>
                  <a:pt x="9474" y="16611"/>
                </a:lnTo>
                <a:lnTo>
                  <a:pt x="9194" y="16751"/>
                </a:lnTo>
                <a:lnTo>
                  <a:pt x="8612" y="16969"/>
                </a:lnTo>
                <a:lnTo>
                  <a:pt x="9309" y="18382"/>
                </a:lnTo>
                <a:lnTo>
                  <a:pt x="9131" y="17729"/>
                </a:lnTo>
                <a:lnTo>
                  <a:pt x="24562" y="17729"/>
                </a:lnTo>
                <a:lnTo>
                  <a:pt x="24475" y="17464"/>
                </a:lnTo>
                <a:lnTo>
                  <a:pt x="24152" y="16217"/>
                </a:lnTo>
                <a:lnTo>
                  <a:pt x="10261" y="16217"/>
                </a:lnTo>
                <a:lnTo>
                  <a:pt x="24143" y="16183"/>
                </a:lnTo>
                <a:lnTo>
                  <a:pt x="23733" y="14681"/>
                </a:lnTo>
                <a:close/>
              </a:path>
              <a:path w="30479" h="47625">
                <a:moveTo>
                  <a:pt x="8801" y="0"/>
                </a:moveTo>
                <a:lnTo>
                  <a:pt x="6057" y="317"/>
                </a:lnTo>
                <a:lnTo>
                  <a:pt x="1231" y="3708"/>
                </a:lnTo>
                <a:lnTo>
                  <a:pt x="12" y="6057"/>
                </a:lnTo>
                <a:lnTo>
                  <a:pt x="0" y="9994"/>
                </a:lnTo>
                <a:lnTo>
                  <a:pt x="457" y="12446"/>
                </a:lnTo>
                <a:lnTo>
                  <a:pt x="1981" y="16497"/>
                </a:lnTo>
                <a:lnTo>
                  <a:pt x="5575" y="18110"/>
                </a:lnTo>
                <a:lnTo>
                  <a:pt x="8612" y="16969"/>
                </a:lnTo>
                <a:lnTo>
                  <a:pt x="7794" y="15468"/>
                </a:lnTo>
                <a:lnTo>
                  <a:pt x="6350" y="12979"/>
                </a:lnTo>
                <a:lnTo>
                  <a:pt x="23180" y="12979"/>
                </a:lnTo>
                <a:lnTo>
                  <a:pt x="13313" y="1739"/>
                </a:lnTo>
                <a:lnTo>
                  <a:pt x="12750" y="1562"/>
                </a:lnTo>
                <a:lnTo>
                  <a:pt x="8801" y="0"/>
                </a:lnTo>
                <a:close/>
              </a:path>
              <a:path w="30479" h="47625">
                <a:moveTo>
                  <a:pt x="24358" y="17106"/>
                </a:moveTo>
                <a:lnTo>
                  <a:pt x="24574" y="17767"/>
                </a:lnTo>
                <a:lnTo>
                  <a:pt x="24492" y="17464"/>
                </a:lnTo>
                <a:lnTo>
                  <a:pt x="24358" y="17106"/>
                </a:lnTo>
                <a:close/>
              </a:path>
              <a:path w="30479" h="47625">
                <a:moveTo>
                  <a:pt x="24492" y="17464"/>
                </a:moveTo>
                <a:lnTo>
                  <a:pt x="24574" y="17767"/>
                </a:lnTo>
                <a:lnTo>
                  <a:pt x="24492" y="17464"/>
                </a:lnTo>
                <a:close/>
              </a:path>
              <a:path w="30479" h="47625">
                <a:moveTo>
                  <a:pt x="24394" y="17106"/>
                </a:moveTo>
                <a:lnTo>
                  <a:pt x="24492" y="17464"/>
                </a:lnTo>
                <a:lnTo>
                  <a:pt x="24394" y="17106"/>
                </a:lnTo>
                <a:close/>
              </a:path>
              <a:path w="30479" h="47625">
                <a:moveTo>
                  <a:pt x="10043" y="16141"/>
                </a:moveTo>
                <a:lnTo>
                  <a:pt x="8204" y="16141"/>
                </a:lnTo>
                <a:lnTo>
                  <a:pt x="8458" y="16611"/>
                </a:lnTo>
                <a:lnTo>
                  <a:pt x="8612" y="16969"/>
                </a:lnTo>
                <a:lnTo>
                  <a:pt x="9194" y="16751"/>
                </a:lnTo>
                <a:lnTo>
                  <a:pt x="9674" y="16497"/>
                </a:lnTo>
                <a:lnTo>
                  <a:pt x="10110" y="16217"/>
                </a:lnTo>
                <a:close/>
              </a:path>
              <a:path w="30479" h="47625">
                <a:moveTo>
                  <a:pt x="8310" y="16357"/>
                </a:moveTo>
                <a:lnTo>
                  <a:pt x="8436" y="16611"/>
                </a:lnTo>
                <a:lnTo>
                  <a:pt x="8310" y="16357"/>
                </a:lnTo>
                <a:close/>
              </a:path>
              <a:path w="30479" h="47625">
                <a:moveTo>
                  <a:pt x="6350" y="12979"/>
                </a:moveTo>
                <a:lnTo>
                  <a:pt x="8310" y="16357"/>
                </a:lnTo>
                <a:lnTo>
                  <a:pt x="8204" y="16141"/>
                </a:lnTo>
                <a:lnTo>
                  <a:pt x="10043" y="16141"/>
                </a:lnTo>
                <a:lnTo>
                  <a:pt x="9570" y="15976"/>
                </a:lnTo>
                <a:lnTo>
                  <a:pt x="8737" y="15976"/>
                </a:lnTo>
                <a:lnTo>
                  <a:pt x="9227" y="15886"/>
                </a:lnTo>
                <a:lnTo>
                  <a:pt x="8115" y="15468"/>
                </a:lnTo>
                <a:lnTo>
                  <a:pt x="9356" y="15468"/>
                </a:lnTo>
                <a:lnTo>
                  <a:pt x="6350" y="12979"/>
                </a:lnTo>
                <a:close/>
              </a:path>
              <a:path w="30479" h="47625">
                <a:moveTo>
                  <a:pt x="9903" y="15921"/>
                </a:moveTo>
                <a:lnTo>
                  <a:pt x="9470" y="15941"/>
                </a:lnTo>
                <a:lnTo>
                  <a:pt x="10163" y="16183"/>
                </a:lnTo>
                <a:lnTo>
                  <a:pt x="9903" y="15921"/>
                </a:lnTo>
                <a:close/>
              </a:path>
              <a:path w="30479" h="47625">
                <a:moveTo>
                  <a:pt x="10630" y="15886"/>
                </a:moveTo>
                <a:lnTo>
                  <a:pt x="9903" y="15921"/>
                </a:lnTo>
                <a:lnTo>
                  <a:pt x="10195" y="16163"/>
                </a:lnTo>
                <a:lnTo>
                  <a:pt x="10630" y="15886"/>
                </a:lnTo>
                <a:close/>
              </a:path>
              <a:path w="30479" h="47625">
                <a:moveTo>
                  <a:pt x="9282" y="15876"/>
                </a:moveTo>
                <a:lnTo>
                  <a:pt x="8737" y="15976"/>
                </a:lnTo>
                <a:lnTo>
                  <a:pt x="9470" y="15941"/>
                </a:lnTo>
                <a:lnTo>
                  <a:pt x="9282" y="15876"/>
                </a:lnTo>
                <a:close/>
              </a:path>
              <a:path w="30479" h="47625">
                <a:moveTo>
                  <a:pt x="9470" y="15941"/>
                </a:moveTo>
                <a:lnTo>
                  <a:pt x="8737" y="15976"/>
                </a:lnTo>
                <a:lnTo>
                  <a:pt x="9570" y="15976"/>
                </a:lnTo>
                <a:close/>
              </a:path>
              <a:path w="30479" h="47625">
                <a:moveTo>
                  <a:pt x="9745" y="15791"/>
                </a:moveTo>
                <a:lnTo>
                  <a:pt x="9312" y="15886"/>
                </a:lnTo>
                <a:lnTo>
                  <a:pt x="9470" y="15941"/>
                </a:lnTo>
                <a:lnTo>
                  <a:pt x="9903" y="15921"/>
                </a:lnTo>
                <a:lnTo>
                  <a:pt x="9745" y="15791"/>
                </a:lnTo>
                <a:close/>
              </a:path>
              <a:path w="30479" h="47625">
                <a:moveTo>
                  <a:pt x="9993" y="15745"/>
                </a:moveTo>
                <a:lnTo>
                  <a:pt x="9850" y="15771"/>
                </a:lnTo>
                <a:lnTo>
                  <a:pt x="9903" y="15921"/>
                </a:lnTo>
                <a:lnTo>
                  <a:pt x="10630" y="15886"/>
                </a:lnTo>
                <a:lnTo>
                  <a:pt x="10045" y="15836"/>
                </a:lnTo>
                <a:close/>
              </a:path>
              <a:path w="30479" h="47625">
                <a:moveTo>
                  <a:pt x="10688" y="15848"/>
                </a:moveTo>
                <a:lnTo>
                  <a:pt x="10845" y="15876"/>
                </a:lnTo>
                <a:lnTo>
                  <a:pt x="10688" y="15848"/>
                </a:lnTo>
                <a:close/>
              </a:path>
              <a:path w="30479" h="47625">
                <a:moveTo>
                  <a:pt x="8115" y="15468"/>
                </a:moveTo>
                <a:lnTo>
                  <a:pt x="9282" y="15876"/>
                </a:lnTo>
                <a:lnTo>
                  <a:pt x="9745" y="15791"/>
                </a:lnTo>
                <a:lnTo>
                  <a:pt x="8115" y="15468"/>
                </a:lnTo>
                <a:close/>
              </a:path>
              <a:path w="30479" h="47625">
                <a:moveTo>
                  <a:pt x="11052" y="15595"/>
                </a:moveTo>
                <a:lnTo>
                  <a:pt x="10807" y="15595"/>
                </a:lnTo>
                <a:lnTo>
                  <a:pt x="10334" y="15745"/>
                </a:lnTo>
                <a:lnTo>
                  <a:pt x="10688" y="15848"/>
                </a:lnTo>
                <a:lnTo>
                  <a:pt x="11052" y="15595"/>
                </a:lnTo>
                <a:close/>
              </a:path>
              <a:path w="30479" h="47625">
                <a:moveTo>
                  <a:pt x="10170" y="15771"/>
                </a:moveTo>
                <a:close/>
              </a:path>
              <a:path w="30479" h="47625">
                <a:moveTo>
                  <a:pt x="10225" y="15779"/>
                </a:moveTo>
                <a:lnTo>
                  <a:pt x="10045" y="15836"/>
                </a:lnTo>
                <a:lnTo>
                  <a:pt x="10612" y="15836"/>
                </a:lnTo>
                <a:lnTo>
                  <a:pt x="10225" y="15779"/>
                </a:lnTo>
                <a:close/>
              </a:path>
              <a:path w="30479" h="47625">
                <a:moveTo>
                  <a:pt x="9625" y="15691"/>
                </a:moveTo>
                <a:lnTo>
                  <a:pt x="9993" y="15745"/>
                </a:lnTo>
                <a:lnTo>
                  <a:pt x="9625" y="15691"/>
                </a:lnTo>
                <a:close/>
              </a:path>
              <a:path w="30479" h="47625">
                <a:moveTo>
                  <a:pt x="10807" y="15595"/>
                </a:moveTo>
                <a:lnTo>
                  <a:pt x="10346" y="15680"/>
                </a:lnTo>
                <a:lnTo>
                  <a:pt x="10807" y="15595"/>
                </a:lnTo>
                <a:close/>
              </a:path>
              <a:path w="30479" h="47625">
                <a:moveTo>
                  <a:pt x="10346" y="15680"/>
                </a:moveTo>
                <a:lnTo>
                  <a:pt x="9993" y="15745"/>
                </a:lnTo>
                <a:lnTo>
                  <a:pt x="10170" y="15771"/>
                </a:lnTo>
                <a:lnTo>
                  <a:pt x="10346" y="15680"/>
                </a:lnTo>
                <a:close/>
              </a:path>
              <a:path w="30479" h="47625">
                <a:moveTo>
                  <a:pt x="23180" y="12979"/>
                </a:moveTo>
                <a:lnTo>
                  <a:pt x="6350" y="12979"/>
                </a:lnTo>
                <a:lnTo>
                  <a:pt x="9625" y="15691"/>
                </a:lnTo>
                <a:lnTo>
                  <a:pt x="9993" y="15745"/>
                </a:lnTo>
                <a:lnTo>
                  <a:pt x="10346" y="15680"/>
                </a:lnTo>
                <a:lnTo>
                  <a:pt x="12268" y="14681"/>
                </a:lnTo>
                <a:lnTo>
                  <a:pt x="23733" y="14681"/>
                </a:lnTo>
                <a:lnTo>
                  <a:pt x="23494" y="13804"/>
                </a:lnTo>
                <a:lnTo>
                  <a:pt x="23180" y="12979"/>
                </a:lnTo>
                <a:close/>
              </a:path>
              <a:path w="30479" h="47625">
                <a:moveTo>
                  <a:pt x="9356" y="15468"/>
                </a:moveTo>
                <a:lnTo>
                  <a:pt x="8115" y="15468"/>
                </a:lnTo>
                <a:lnTo>
                  <a:pt x="9625" y="15691"/>
                </a:lnTo>
                <a:lnTo>
                  <a:pt x="9356" y="15468"/>
                </a:lnTo>
                <a:close/>
              </a:path>
              <a:path w="30479" h="47625">
                <a:moveTo>
                  <a:pt x="12268" y="14681"/>
                </a:moveTo>
                <a:lnTo>
                  <a:pt x="10346" y="15680"/>
                </a:lnTo>
                <a:lnTo>
                  <a:pt x="10807" y="15595"/>
                </a:lnTo>
                <a:lnTo>
                  <a:pt x="11052" y="15595"/>
                </a:lnTo>
                <a:lnTo>
                  <a:pt x="12268" y="14681"/>
                </a:lnTo>
                <a:close/>
              </a:path>
              <a:path w="30479" h="47625">
                <a:moveTo>
                  <a:pt x="12902" y="1610"/>
                </a:moveTo>
                <a:lnTo>
                  <a:pt x="13233" y="1739"/>
                </a:lnTo>
                <a:lnTo>
                  <a:pt x="12902" y="1610"/>
                </a:lnTo>
                <a:close/>
              </a:path>
              <a:path w="30479" h="47625">
                <a:moveTo>
                  <a:pt x="12780" y="156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84585" y="4439945"/>
            <a:ext cx="23495" cy="38735"/>
          </a:xfrm>
          <a:custGeom>
            <a:avLst/>
            <a:gdLst/>
            <a:ahLst/>
            <a:cxnLst/>
            <a:rect l="l" t="t" r="r" b="b"/>
            <a:pathLst>
              <a:path w="23495" h="38735">
                <a:moveTo>
                  <a:pt x="23309" y="22821"/>
                </a:moveTo>
                <a:lnTo>
                  <a:pt x="8902" y="22821"/>
                </a:lnTo>
                <a:lnTo>
                  <a:pt x="9156" y="23393"/>
                </a:lnTo>
                <a:lnTo>
                  <a:pt x="10667" y="27228"/>
                </a:lnTo>
                <a:lnTo>
                  <a:pt x="11188" y="28270"/>
                </a:lnTo>
                <a:lnTo>
                  <a:pt x="17360" y="38176"/>
                </a:lnTo>
                <a:lnTo>
                  <a:pt x="18745" y="38506"/>
                </a:lnTo>
                <a:lnTo>
                  <a:pt x="20231" y="37579"/>
                </a:lnTo>
                <a:lnTo>
                  <a:pt x="20561" y="37172"/>
                </a:lnTo>
                <a:lnTo>
                  <a:pt x="22834" y="30886"/>
                </a:lnTo>
                <a:lnTo>
                  <a:pt x="23139" y="29438"/>
                </a:lnTo>
                <a:lnTo>
                  <a:pt x="23418" y="25209"/>
                </a:lnTo>
                <a:lnTo>
                  <a:pt x="23309" y="22821"/>
                </a:lnTo>
                <a:close/>
              </a:path>
              <a:path w="23495" h="38735">
                <a:moveTo>
                  <a:pt x="9030" y="23141"/>
                </a:moveTo>
                <a:lnTo>
                  <a:pt x="9131" y="23393"/>
                </a:lnTo>
                <a:lnTo>
                  <a:pt x="9030" y="23141"/>
                </a:lnTo>
                <a:close/>
              </a:path>
              <a:path w="23495" h="38735">
                <a:moveTo>
                  <a:pt x="8902" y="22821"/>
                </a:moveTo>
                <a:lnTo>
                  <a:pt x="9030" y="23141"/>
                </a:lnTo>
                <a:lnTo>
                  <a:pt x="9156" y="23393"/>
                </a:lnTo>
                <a:lnTo>
                  <a:pt x="8902" y="22821"/>
                </a:lnTo>
                <a:close/>
              </a:path>
              <a:path w="23495" h="38735">
                <a:moveTo>
                  <a:pt x="5447" y="15333"/>
                </a:moveTo>
                <a:lnTo>
                  <a:pt x="7543" y="20167"/>
                </a:lnTo>
                <a:lnTo>
                  <a:pt x="9030" y="23141"/>
                </a:lnTo>
                <a:lnTo>
                  <a:pt x="8902" y="22821"/>
                </a:lnTo>
                <a:lnTo>
                  <a:pt x="23309" y="22821"/>
                </a:lnTo>
                <a:lnTo>
                  <a:pt x="23063" y="19545"/>
                </a:lnTo>
                <a:lnTo>
                  <a:pt x="22355" y="16967"/>
                </a:lnTo>
                <a:lnTo>
                  <a:pt x="8089" y="16967"/>
                </a:lnTo>
                <a:lnTo>
                  <a:pt x="6654" y="16230"/>
                </a:lnTo>
                <a:lnTo>
                  <a:pt x="5772" y="15524"/>
                </a:lnTo>
                <a:lnTo>
                  <a:pt x="5447" y="15333"/>
                </a:lnTo>
                <a:close/>
              </a:path>
              <a:path w="23495" h="38735">
                <a:moveTo>
                  <a:pt x="4871" y="13908"/>
                </a:moveTo>
                <a:lnTo>
                  <a:pt x="5346" y="15100"/>
                </a:lnTo>
                <a:lnTo>
                  <a:pt x="5892" y="15595"/>
                </a:lnTo>
                <a:lnTo>
                  <a:pt x="6654" y="16230"/>
                </a:lnTo>
                <a:lnTo>
                  <a:pt x="8089" y="16967"/>
                </a:lnTo>
                <a:lnTo>
                  <a:pt x="5553" y="14207"/>
                </a:lnTo>
                <a:lnTo>
                  <a:pt x="4871" y="13908"/>
                </a:lnTo>
                <a:close/>
              </a:path>
              <a:path w="23495" h="38735">
                <a:moveTo>
                  <a:pt x="5573" y="14216"/>
                </a:moveTo>
                <a:lnTo>
                  <a:pt x="8089" y="16967"/>
                </a:lnTo>
                <a:lnTo>
                  <a:pt x="22355" y="16967"/>
                </a:lnTo>
                <a:lnTo>
                  <a:pt x="22313" y="16814"/>
                </a:lnTo>
                <a:lnTo>
                  <a:pt x="21409" y="14998"/>
                </a:lnTo>
                <a:lnTo>
                  <a:pt x="11417" y="14998"/>
                </a:lnTo>
                <a:lnTo>
                  <a:pt x="6794" y="14643"/>
                </a:lnTo>
                <a:lnTo>
                  <a:pt x="6197" y="14490"/>
                </a:lnTo>
                <a:lnTo>
                  <a:pt x="5573" y="14216"/>
                </a:lnTo>
                <a:close/>
              </a:path>
              <a:path w="23495" h="38735">
                <a:moveTo>
                  <a:pt x="5772" y="15524"/>
                </a:moveTo>
                <a:close/>
              </a:path>
              <a:path w="23495" h="38735">
                <a:moveTo>
                  <a:pt x="5365" y="15142"/>
                </a:moveTo>
                <a:lnTo>
                  <a:pt x="5772" y="15524"/>
                </a:lnTo>
                <a:lnTo>
                  <a:pt x="5365" y="15142"/>
                </a:lnTo>
                <a:close/>
              </a:path>
              <a:path w="23495" h="38735">
                <a:moveTo>
                  <a:pt x="5402" y="15228"/>
                </a:moveTo>
                <a:lnTo>
                  <a:pt x="5772" y="15524"/>
                </a:lnTo>
                <a:lnTo>
                  <a:pt x="5402" y="15228"/>
                </a:lnTo>
                <a:close/>
              </a:path>
              <a:path w="23495" h="38735">
                <a:moveTo>
                  <a:pt x="397" y="7859"/>
                </a:moveTo>
                <a:lnTo>
                  <a:pt x="0" y="8610"/>
                </a:lnTo>
                <a:lnTo>
                  <a:pt x="1193" y="12827"/>
                </a:lnTo>
                <a:lnTo>
                  <a:pt x="5447" y="15333"/>
                </a:lnTo>
                <a:lnTo>
                  <a:pt x="4241" y="14300"/>
                </a:lnTo>
                <a:lnTo>
                  <a:pt x="3924" y="13906"/>
                </a:lnTo>
                <a:lnTo>
                  <a:pt x="4867" y="13906"/>
                </a:lnTo>
                <a:lnTo>
                  <a:pt x="4000" y="13525"/>
                </a:lnTo>
                <a:lnTo>
                  <a:pt x="2832" y="12446"/>
                </a:lnTo>
                <a:lnTo>
                  <a:pt x="397" y="7859"/>
                </a:lnTo>
                <a:close/>
              </a:path>
              <a:path w="23495" h="38735">
                <a:moveTo>
                  <a:pt x="3924" y="13906"/>
                </a:moveTo>
                <a:lnTo>
                  <a:pt x="4241" y="14300"/>
                </a:lnTo>
                <a:lnTo>
                  <a:pt x="5402" y="15228"/>
                </a:lnTo>
                <a:lnTo>
                  <a:pt x="5315" y="15100"/>
                </a:lnTo>
                <a:lnTo>
                  <a:pt x="3924" y="13906"/>
                </a:lnTo>
                <a:close/>
              </a:path>
              <a:path w="23495" h="38735">
                <a:moveTo>
                  <a:pt x="4867" y="13906"/>
                </a:moveTo>
                <a:lnTo>
                  <a:pt x="3924" y="13906"/>
                </a:lnTo>
                <a:lnTo>
                  <a:pt x="5365" y="15142"/>
                </a:lnTo>
                <a:lnTo>
                  <a:pt x="4867" y="13906"/>
                </a:lnTo>
                <a:close/>
              </a:path>
              <a:path w="23495" h="38735">
                <a:moveTo>
                  <a:pt x="13656" y="13093"/>
                </a:moveTo>
                <a:lnTo>
                  <a:pt x="4546" y="13093"/>
                </a:lnTo>
                <a:lnTo>
                  <a:pt x="5573" y="14216"/>
                </a:lnTo>
                <a:lnTo>
                  <a:pt x="6197" y="14490"/>
                </a:lnTo>
                <a:lnTo>
                  <a:pt x="6794" y="14643"/>
                </a:lnTo>
                <a:lnTo>
                  <a:pt x="11417" y="14998"/>
                </a:lnTo>
                <a:lnTo>
                  <a:pt x="13656" y="13093"/>
                </a:lnTo>
                <a:close/>
              </a:path>
              <a:path w="23495" h="38735">
                <a:moveTo>
                  <a:pt x="14540" y="3686"/>
                </a:moveTo>
                <a:lnTo>
                  <a:pt x="15285" y="4559"/>
                </a:lnTo>
                <a:lnTo>
                  <a:pt x="15224" y="5930"/>
                </a:lnTo>
                <a:lnTo>
                  <a:pt x="14732" y="12179"/>
                </a:lnTo>
                <a:lnTo>
                  <a:pt x="11417" y="14998"/>
                </a:lnTo>
                <a:lnTo>
                  <a:pt x="21409" y="14998"/>
                </a:lnTo>
                <a:lnTo>
                  <a:pt x="21008" y="14207"/>
                </a:lnTo>
                <a:lnTo>
                  <a:pt x="18935" y="9283"/>
                </a:lnTo>
                <a:lnTo>
                  <a:pt x="17576" y="5930"/>
                </a:lnTo>
                <a:lnTo>
                  <a:pt x="16306" y="4559"/>
                </a:lnTo>
                <a:lnTo>
                  <a:pt x="14540" y="3686"/>
                </a:lnTo>
                <a:close/>
              </a:path>
              <a:path w="23495" h="38735">
                <a:moveTo>
                  <a:pt x="21016" y="14207"/>
                </a:moveTo>
                <a:lnTo>
                  <a:pt x="21082" y="14363"/>
                </a:lnTo>
                <a:lnTo>
                  <a:pt x="21016" y="14207"/>
                </a:lnTo>
                <a:close/>
              </a:path>
              <a:path w="23495" h="38735">
                <a:moveTo>
                  <a:pt x="4546" y="13093"/>
                </a:moveTo>
                <a:lnTo>
                  <a:pt x="4870" y="13906"/>
                </a:lnTo>
                <a:lnTo>
                  <a:pt x="5573" y="14216"/>
                </a:lnTo>
                <a:lnTo>
                  <a:pt x="4546" y="13093"/>
                </a:lnTo>
                <a:close/>
              </a:path>
              <a:path w="23495" h="38735">
                <a:moveTo>
                  <a:pt x="20899" y="13931"/>
                </a:moveTo>
                <a:lnTo>
                  <a:pt x="21016" y="14207"/>
                </a:lnTo>
                <a:lnTo>
                  <a:pt x="20899" y="13931"/>
                </a:lnTo>
                <a:close/>
              </a:path>
              <a:path w="23495" h="38735">
                <a:moveTo>
                  <a:pt x="6721" y="845"/>
                </a:moveTo>
                <a:lnTo>
                  <a:pt x="3090" y="2767"/>
                </a:lnTo>
                <a:lnTo>
                  <a:pt x="397" y="7859"/>
                </a:lnTo>
                <a:lnTo>
                  <a:pt x="2832" y="12446"/>
                </a:lnTo>
                <a:lnTo>
                  <a:pt x="4000" y="13525"/>
                </a:lnTo>
                <a:lnTo>
                  <a:pt x="4871" y="13908"/>
                </a:lnTo>
                <a:lnTo>
                  <a:pt x="4546" y="13093"/>
                </a:lnTo>
                <a:lnTo>
                  <a:pt x="13656" y="13093"/>
                </a:lnTo>
                <a:lnTo>
                  <a:pt x="14732" y="12179"/>
                </a:lnTo>
                <a:lnTo>
                  <a:pt x="15281" y="5207"/>
                </a:lnTo>
                <a:lnTo>
                  <a:pt x="14541" y="5207"/>
                </a:lnTo>
                <a:lnTo>
                  <a:pt x="10947" y="1917"/>
                </a:lnTo>
                <a:lnTo>
                  <a:pt x="12806" y="1917"/>
                </a:lnTo>
                <a:lnTo>
                  <a:pt x="12477" y="1293"/>
                </a:lnTo>
                <a:lnTo>
                  <a:pt x="6721" y="845"/>
                </a:lnTo>
                <a:close/>
              </a:path>
              <a:path w="23495" h="38735">
                <a:moveTo>
                  <a:pt x="18935" y="9283"/>
                </a:moveTo>
                <a:close/>
              </a:path>
              <a:path w="23495" h="38735">
                <a:moveTo>
                  <a:pt x="3090" y="2767"/>
                </a:moveTo>
                <a:lnTo>
                  <a:pt x="1600" y="3556"/>
                </a:lnTo>
                <a:lnTo>
                  <a:pt x="317" y="7708"/>
                </a:lnTo>
                <a:lnTo>
                  <a:pt x="397" y="7859"/>
                </a:lnTo>
                <a:lnTo>
                  <a:pt x="3090" y="2767"/>
                </a:lnTo>
                <a:close/>
              </a:path>
              <a:path w="23495" h="38735">
                <a:moveTo>
                  <a:pt x="10947" y="1917"/>
                </a:moveTo>
                <a:lnTo>
                  <a:pt x="14541" y="5207"/>
                </a:lnTo>
                <a:lnTo>
                  <a:pt x="13482" y="3198"/>
                </a:lnTo>
                <a:lnTo>
                  <a:pt x="13290" y="3048"/>
                </a:lnTo>
                <a:lnTo>
                  <a:pt x="12420" y="2527"/>
                </a:lnTo>
                <a:lnTo>
                  <a:pt x="10947" y="1917"/>
                </a:lnTo>
                <a:close/>
              </a:path>
              <a:path w="23495" h="38735">
                <a:moveTo>
                  <a:pt x="13482" y="3198"/>
                </a:moveTo>
                <a:lnTo>
                  <a:pt x="14541" y="5207"/>
                </a:lnTo>
                <a:lnTo>
                  <a:pt x="15281" y="5207"/>
                </a:lnTo>
                <a:lnTo>
                  <a:pt x="15285" y="4559"/>
                </a:lnTo>
                <a:lnTo>
                  <a:pt x="14742" y="3924"/>
                </a:lnTo>
                <a:lnTo>
                  <a:pt x="13482" y="3198"/>
                </a:lnTo>
                <a:close/>
              </a:path>
              <a:path w="23495" h="38735">
                <a:moveTo>
                  <a:pt x="13457" y="3152"/>
                </a:moveTo>
                <a:lnTo>
                  <a:pt x="14617" y="3924"/>
                </a:lnTo>
                <a:lnTo>
                  <a:pt x="14139" y="3556"/>
                </a:lnTo>
                <a:lnTo>
                  <a:pt x="13457" y="3152"/>
                </a:lnTo>
                <a:close/>
              </a:path>
              <a:path w="23495" h="38735">
                <a:moveTo>
                  <a:pt x="13499" y="3173"/>
                </a:moveTo>
                <a:lnTo>
                  <a:pt x="14224" y="3606"/>
                </a:lnTo>
                <a:lnTo>
                  <a:pt x="14617" y="3924"/>
                </a:lnTo>
                <a:lnTo>
                  <a:pt x="14540" y="3686"/>
                </a:lnTo>
                <a:lnTo>
                  <a:pt x="13499" y="3173"/>
                </a:lnTo>
                <a:close/>
              </a:path>
              <a:path w="23495" h="38735">
                <a:moveTo>
                  <a:pt x="12477" y="1293"/>
                </a:moveTo>
                <a:lnTo>
                  <a:pt x="13454" y="3146"/>
                </a:lnTo>
                <a:lnTo>
                  <a:pt x="14540" y="3686"/>
                </a:lnTo>
                <a:lnTo>
                  <a:pt x="12496" y="1295"/>
                </a:lnTo>
                <a:close/>
              </a:path>
              <a:path w="23495" h="38735">
                <a:moveTo>
                  <a:pt x="13246" y="3048"/>
                </a:moveTo>
                <a:lnTo>
                  <a:pt x="13482" y="3198"/>
                </a:lnTo>
                <a:lnTo>
                  <a:pt x="13246" y="3048"/>
                </a:lnTo>
                <a:close/>
              </a:path>
              <a:path w="23495" h="38735">
                <a:moveTo>
                  <a:pt x="13290" y="3048"/>
                </a:moveTo>
                <a:lnTo>
                  <a:pt x="13457" y="3152"/>
                </a:lnTo>
                <a:lnTo>
                  <a:pt x="13290" y="3048"/>
                </a:lnTo>
                <a:close/>
              </a:path>
              <a:path w="23495" h="38735">
                <a:moveTo>
                  <a:pt x="12806" y="1917"/>
                </a:moveTo>
                <a:lnTo>
                  <a:pt x="10947" y="1917"/>
                </a:lnTo>
                <a:lnTo>
                  <a:pt x="12420" y="2527"/>
                </a:lnTo>
                <a:lnTo>
                  <a:pt x="13454" y="3146"/>
                </a:lnTo>
                <a:lnTo>
                  <a:pt x="12806" y="1917"/>
                </a:lnTo>
                <a:close/>
              </a:path>
              <a:path w="23495" h="38735">
                <a:moveTo>
                  <a:pt x="5981" y="787"/>
                </a:moveTo>
                <a:lnTo>
                  <a:pt x="3378" y="2222"/>
                </a:lnTo>
                <a:lnTo>
                  <a:pt x="3090" y="2767"/>
                </a:lnTo>
                <a:lnTo>
                  <a:pt x="6721" y="845"/>
                </a:lnTo>
                <a:lnTo>
                  <a:pt x="5981" y="787"/>
                </a:lnTo>
                <a:close/>
              </a:path>
              <a:path w="23495" h="38735">
                <a:moveTo>
                  <a:pt x="8318" y="0"/>
                </a:moveTo>
                <a:lnTo>
                  <a:pt x="6721" y="845"/>
                </a:lnTo>
                <a:lnTo>
                  <a:pt x="12477" y="1293"/>
                </a:lnTo>
                <a:lnTo>
                  <a:pt x="8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10943" y="4644097"/>
            <a:ext cx="19685" cy="22860"/>
          </a:xfrm>
          <a:custGeom>
            <a:avLst/>
            <a:gdLst/>
            <a:ahLst/>
            <a:cxnLst/>
            <a:rect l="l" t="t" r="r" b="b"/>
            <a:pathLst>
              <a:path w="19685" h="22860">
                <a:moveTo>
                  <a:pt x="18318" y="8610"/>
                </a:moveTo>
                <a:lnTo>
                  <a:pt x="15196" y="8610"/>
                </a:lnTo>
                <a:lnTo>
                  <a:pt x="15064" y="9842"/>
                </a:lnTo>
                <a:lnTo>
                  <a:pt x="14940" y="10375"/>
                </a:lnTo>
                <a:lnTo>
                  <a:pt x="14319" y="12445"/>
                </a:lnTo>
                <a:lnTo>
                  <a:pt x="13284" y="14458"/>
                </a:lnTo>
                <a:lnTo>
                  <a:pt x="9582" y="17691"/>
                </a:lnTo>
                <a:lnTo>
                  <a:pt x="7610" y="18385"/>
                </a:lnTo>
                <a:lnTo>
                  <a:pt x="7900" y="18783"/>
                </a:lnTo>
                <a:lnTo>
                  <a:pt x="8909" y="19494"/>
                </a:lnTo>
                <a:lnTo>
                  <a:pt x="9913" y="20243"/>
                </a:lnTo>
                <a:lnTo>
                  <a:pt x="10738" y="20751"/>
                </a:lnTo>
                <a:lnTo>
                  <a:pt x="14383" y="22618"/>
                </a:lnTo>
                <a:lnTo>
                  <a:pt x="17253" y="21691"/>
                </a:lnTo>
                <a:lnTo>
                  <a:pt x="18637" y="18961"/>
                </a:lnTo>
                <a:lnTo>
                  <a:pt x="19196" y="17373"/>
                </a:lnTo>
                <a:lnTo>
                  <a:pt x="19492" y="15633"/>
                </a:lnTo>
                <a:lnTo>
                  <a:pt x="19373" y="12445"/>
                </a:lnTo>
                <a:lnTo>
                  <a:pt x="18879" y="10032"/>
                </a:lnTo>
                <a:lnTo>
                  <a:pt x="18318" y="8610"/>
                </a:lnTo>
                <a:close/>
              </a:path>
              <a:path w="19685" h="22860">
                <a:moveTo>
                  <a:pt x="8757" y="19392"/>
                </a:moveTo>
                <a:lnTo>
                  <a:pt x="8895" y="19494"/>
                </a:lnTo>
                <a:lnTo>
                  <a:pt x="8757" y="19392"/>
                </a:lnTo>
                <a:close/>
              </a:path>
              <a:path w="19685" h="22860">
                <a:moveTo>
                  <a:pt x="1035" y="9044"/>
                </a:moveTo>
                <a:lnTo>
                  <a:pt x="124" y="14705"/>
                </a:lnTo>
                <a:lnTo>
                  <a:pt x="0" y="15633"/>
                </a:lnTo>
                <a:lnTo>
                  <a:pt x="1912" y="18275"/>
                </a:lnTo>
                <a:lnTo>
                  <a:pt x="5607" y="18859"/>
                </a:lnTo>
                <a:lnTo>
                  <a:pt x="6496" y="18783"/>
                </a:lnTo>
                <a:lnTo>
                  <a:pt x="7610" y="18385"/>
                </a:lnTo>
                <a:lnTo>
                  <a:pt x="5137" y="14985"/>
                </a:lnTo>
                <a:lnTo>
                  <a:pt x="5032" y="14681"/>
                </a:lnTo>
                <a:lnTo>
                  <a:pt x="4899" y="14452"/>
                </a:lnTo>
                <a:lnTo>
                  <a:pt x="3905" y="12357"/>
                </a:lnTo>
                <a:lnTo>
                  <a:pt x="3236" y="10032"/>
                </a:lnTo>
                <a:lnTo>
                  <a:pt x="1150" y="10032"/>
                </a:lnTo>
                <a:lnTo>
                  <a:pt x="1035" y="9044"/>
                </a:lnTo>
                <a:close/>
              </a:path>
              <a:path w="19685" h="22860">
                <a:moveTo>
                  <a:pt x="6781" y="13576"/>
                </a:moveTo>
                <a:lnTo>
                  <a:pt x="4693" y="13576"/>
                </a:lnTo>
                <a:lnTo>
                  <a:pt x="5709" y="15633"/>
                </a:lnTo>
                <a:lnTo>
                  <a:pt x="7610" y="18385"/>
                </a:lnTo>
                <a:lnTo>
                  <a:pt x="9582" y="17691"/>
                </a:lnTo>
                <a:lnTo>
                  <a:pt x="12898" y="14795"/>
                </a:lnTo>
                <a:lnTo>
                  <a:pt x="9430" y="14795"/>
                </a:lnTo>
                <a:lnTo>
                  <a:pt x="7855" y="14681"/>
                </a:lnTo>
                <a:lnTo>
                  <a:pt x="8697" y="14458"/>
                </a:lnTo>
                <a:lnTo>
                  <a:pt x="6781" y="13576"/>
                </a:lnTo>
                <a:close/>
              </a:path>
              <a:path w="19685" h="22860">
                <a:moveTo>
                  <a:pt x="5049" y="14705"/>
                </a:moveTo>
                <a:lnTo>
                  <a:pt x="5137" y="14985"/>
                </a:lnTo>
                <a:lnTo>
                  <a:pt x="5609" y="15633"/>
                </a:lnTo>
                <a:lnTo>
                  <a:pt x="5049" y="14705"/>
                </a:lnTo>
                <a:close/>
              </a:path>
              <a:path w="19685" h="22860">
                <a:moveTo>
                  <a:pt x="4693" y="13576"/>
                </a:moveTo>
                <a:lnTo>
                  <a:pt x="5009" y="14579"/>
                </a:lnTo>
                <a:lnTo>
                  <a:pt x="5113" y="14795"/>
                </a:lnTo>
                <a:lnTo>
                  <a:pt x="5709" y="15633"/>
                </a:lnTo>
                <a:lnTo>
                  <a:pt x="4693" y="13576"/>
                </a:lnTo>
                <a:close/>
              </a:path>
              <a:path w="19685" h="22860">
                <a:moveTo>
                  <a:pt x="8697" y="14458"/>
                </a:moveTo>
                <a:lnTo>
                  <a:pt x="7855" y="14681"/>
                </a:lnTo>
                <a:lnTo>
                  <a:pt x="9430" y="14795"/>
                </a:lnTo>
                <a:lnTo>
                  <a:pt x="8697" y="14458"/>
                </a:lnTo>
                <a:close/>
              </a:path>
              <a:path w="19685" h="22860">
                <a:moveTo>
                  <a:pt x="12270" y="13511"/>
                </a:moveTo>
                <a:lnTo>
                  <a:pt x="8697" y="14458"/>
                </a:lnTo>
                <a:lnTo>
                  <a:pt x="9430" y="14795"/>
                </a:lnTo>
                <a:lnTo>
                  <a:pt x="12898" y="14795"/>
                </a:lnTo>
                <a:lnTo>
                  <a:pt x="13291" y="14452"/>
                </a:lnTo>
                <a:lnTo>
                  <a:pt x="13668" y="13715"/>
                </a:lnTo>
                <a:lnTo>
                  <a:pt x="12148" y="13715"/>
                </a:lnTo>
                <a:lnTo>
                  <a:pt x="12270" y="13511"/>
                </a:lnTo>
                <a:close/>
              </a:path>
              <a:path w="19685" h="22860">
                <a:moveTo>
                  <a:pt x="3182" y="9842"/>
                </a:moveTo>
                <a:lnTo>
                  <a:pt x="3905" y="12357"/>
                </a:lnTo>
                <a:lnTo>
                  <a:pt x="4960" y="14579"/>
                </a:lnTo>
                <a:lnTo>
                  <a:pt x="4693" y="13576"/>
                </a:lnTo>
                <a:lnTo>
                  <a:pt x="6781" y="13576"/>
                </a:lnTo>
                <a:lnTo>
                  <a:pt x="5429" y="12953"/>
                </a:lnTo>
                <a:lnTo>
                  <a:pt x="4985" y="12953"/>
                </a:lnTo>
                <a:lnTo>
                  <a:pt x="4629" y="12585"/>
                </a:lnTo>
                <a:lnTo>
                  <a:pt x="4771" y="12585"/>
                </a:lnTo>
                <a:lnTo>
                  <a:pt x="3182" y="9842"/>
                </a:lnTo>
                <a:close/>
              </a:path>
              <a:path w="19685" h="22860">
                <a:moveTo>
                  <a:pt x="14460" y="9842"/>
                </a:moveTo>
                <a:lnTo>
                  <a:pt x="3182" y="9842"/>
                </a:lnTo>
                <a:lnTo>
                  <a:pt x="4823" y="12674"/>
                </a:lnTo>
                <a:lnTo>
                  <a:pt x="8697" y="14458"/>
                </a:lnTo>
                <a:lnTo>
                  <a:pt x="12270" y="13511"/>
                </a:lnTo>
                <a:lnTo>
                  <a:pt x="14460" y="9842"/>
                </a:lnTo>
                <a:close/>
              </a:path>
              <a:path w="19685" h="22860">
                <a:moveTo>
                  <a:pt x="12554" y="13436"/>
                </a:moveTo>
                <a:lnTo>
                  <a:pt x="12270" y="13511"/>
                </a:lnTo>
                <a:lnTo>
                  <a:pt x="12148" y="13715"/>
                </a:lnTo>
                <a:lnTo>
                  <a:pt x="12554" y="13436"/>
                </a:lnTo>
                <a:close/>
              </a:path>
              <a:path w="19685" h="22860">
                <a:moveTo>
                  <a:pt x="13812" y="13436"/>
                </a:moveTo>
                <a:lnTo>
                  <a:pt x="12554" y="13436"/>
                </a:lnTo>
                <a:lnTo>
                  <a:pt x="12148" y="13715"/>
                </a:lnTo>
                <a:lnTo>
                  <a:pt x="13668" y="13715"/>
                </a:lnTo>
                <a:lnTo>
                  <a:pt x="13812" y="13436"/>
                </a:lnTo>
                <a:close/>
              </a:path>
              <a:path w="19685" h="22860">
                <a:moveTo>
                  <a:pt x="15196" y="8610"/>
                </a:moveTo>
                <a:lnTo>
                  <a:pt x="12270" y="13511"/>
                </a:lnTo>
                <a:lnTo>
                  <a:pt x="12554" y="13436"/>
                </a:lnTo>
                <a:lnTo>
                  <a:pt x="13812" y="13436"/>
                </a:lnTo>
                <a:lnTo>
                  <a:pt x="14319" y="12445"/>
                </a:lnTo>
                <a:lnTo>
                  <a:pt x="14940" y="10375"/>
                </a:lnTo>
                <a:lnTo>
                  <a:pt x="15064" y="9842"/>
                </a:lnTo>
                <a:lnTo>
                  <a:pt x="15196" y="8610"/>
                </a:lnTo>
                <a:close/>
              </a:path>
              <a:path w="19685" h="22860">
                <a:moveTo>
                  <a:pt x="4629" y="12585"/>
                </a:moveTo>
                <a:lnTo>
                  <a:pt x="4985" y="12953"/>
                </a:lnTo>
                <a:lnTo>
                  <a:pt x="4823" y="12674"/>
                </a:lnTo>
                <a:lnTo>
                  <a:pt x="4629" y="12585"/>
                </a:lnTo>
                <a:close/>
              </a:path>
              <a:path w="19685" h="22860">
                <a:moveTo>
                  <a:pt x="4823" y="12674"/>
                </a:moveTo>
                <a:lnTo>
                  <a:pt x="4985" y="12953"/>
                </a:lnTo>
                <a:lnTo>
                  <a:pt x="5429" y="12953"/>
                </a:lnTo>
                <a:lnTo>
                  <a:pt x="4823" y="12674"/>
                </a:lnTo>
                <a:close/>
              </a:path>
              <a:path w="19685" h="22860">
                <a:moveTo>
                  <a:pt x="4771" y="12585"/>
                </a:moveTo>
                <a:lnTo>
                  <a:pt x="4629" y="12585"/>
                </a:lnTo>
                <a:lnTo>
                  <a:pt x="4823" y="12674"/>
                </a:lnTo>
                <a:close/>
              </a:path>
              <a:path w="19685" h="22860">
                <a:moveTo>
                  <a:pt x="19140" y="11328"/>
                </a:moveTo>
                <a:lnTo>
                  <a:pt x="19171" y="11480"/>
                </a:lnTo>
                <a:lnTo>
                  <a:pt x="19140" y="11328"/>
                </a:lnTo>
                <a:close/>
              </a:path>
              <a:path w="19685" h="22860">
                <a:moveTo>
                  <a:pt x="17934" y="8077"/>
                </a:moveTo>
                <a:lnTo>
                  <a:pt x="1200" y="8077"/>
                </a:lnTo>
                <a:lnTo>
                  <a:pt x="1150" y="10032"/>
                </a:lnTo>
                <a:lnTo>
                  <a:pt x="3236" y="10032"/>
                </a:lnTo>
                <a:lnTo>
                  <a:pt x="3182" y="9842"/>
                </a:lnTo>
                <a:lnTo>
                  <a:pt x="14460" y="9842"/>
                </a:lnTo>
                <a:lnTo>
                  <a:pt x="15196" y="8610"/>
                </a:lnTo>
                <a:lnTo>
                  <a:pt x="18318" y="8610"/>
                </a:lnTo>
                <a:lnTo>
                  <a:pt x="18203" y="8318"/>
                </a:lnTo>
                <a:lnTo>
                  <a:pt x="18041" y="8318"/>
                </a:lnTo>
                <a:lnTo>
                  <a:pt x="17934" y="8077"/>
                </a:lnTo>
                <a:close/>
              </a:path>
              <a:path w="19685" h="22860">
                <a:moveTo>
                  <a:pt x="11500" y="0"/>
                </a:moveTo>
                <a:lnTo>
                  <a:pt x="1035" y="9044"/>
                </a:lnTo>
                <a:lnTo>
                  <a:pt x="1200" y="8077"/>
                </a:lnTo>
                <a:lnTo>
                  <a:pt x="17934" y="8077"/>
                </a:lnTo>
                <a:lnTo>
                  <a:pt x="17202" y="6413"/>
                </a:lnTo>
                <a:lnTo>
                  <a:pt x="17502" y="6413"/>
                </a:lnTo>
                <a:lnTo>
                  <a:pt x="17329" y="5803"/>
                </a:lnTo>
                <a:lnTo>
                  <a:pt x="15386" y="2552"/>
                </a:lnTo>
                <a:lnTo>
                  <a:pt x="13532" y="749"/>
                </a:lnTo>
                <a:lnTo>
                  <a:pt x="11500" y="0"/>
                </a:lnTo>
                <a:close/>
              </a:path>
              <a:path w="19685" h="22860">
                <a:moveTo>
                  <a:pt x="17202" y="6413"/>
                </a:moveTo>
                <a:lnTo>
                  <a:pt x="18041" y="8318"/>
                </a:lnTo>
                <a:lnTo>
                  <a:pt x="17752" y="7299"/>
                </a:lnTo>
                <a:lnTo>
                  <a:pt x="17202" y="6413"/>
                </a:lnTo>
                <a:close/>
              </a:path>
              <a:path w="19685" h="22860">
                <a:moveTo>
                  <a:pt x="17752" y="7299"/>
                </a:moveTo>
                <a:lnTo>
                  <a:pt x="18041" y="8318"/>
                </a:lnTo>
                <a:lnTo>
                  <a:pt x="18203" y="8318"/>
                </a:lnTo>
                <a:lnTo>
                  <a:pt x="17888" y="7518"/>
                </a:lnTo>
                <a:lnTo>
                  <a:pt x="17752" y="7299"/>
                </a:lnTo>
                <a:close/>
              </a:path>
              <a:path w="19685" h="22860">
                <a:moveTo>
                  <a:pt x="17502" y="6413"/>
                </a:moveTo>
                <a:lnTo>
                  <a:pt x="17202" y="6413"/>
                </a:lnTo>
                <a:lnTo>
                  <a:pt x="17752" y="7299"/>
                </a:lnTo>
                <a:lnTo>
                  <a:pt x="17502" y="6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10747" y="5105450"/>
            <a:ext cx="589762" cy="5775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3008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Single and </a:t>
            </a:r>
            <a:r>
              <a:rPr dirty="0" sz="4800" spc="-10"/>
              <a:t>Multithreaded</a:t>
            </a:r>
            <a:r>
              <a:rPr dirty="0" sz="4800" spc="-25"/>
              <a:t> </a:t>
            </a:r>
            <a:r>
              <a:rPr dirty="0" sz="4800" spc="-20"/>
              <a:t>Processes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4321555"/>
            <a:ext cx="7887970" cy="1882139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5">
                <a:latin typeface="WenQuanYi Micro Hei"/>
                <a:cs typeface="WenQuanYi Micro Hei"/>
              </a:rPr>
              <a:t>Threads </a:t>
            </a:r>
            <a:r>
              <a:rPr dirty="0" sz="2400" spc="15">
                <a:latin typeface="WenQuanYi Micro Hei"/>
                <a:cs typeface="WenQuanYi Micro Hei"/>
              </a:rPr>
              <a:t>encapsulate concurrency: </a:t>
            </a:r>
            <a:r>
              <a:rPr dirty="0" sz="2400" spc="-345">
                <a:latin typeface="WenQuanYi Micro Hei"/>
                <a:cs typeface="WenQuanYi Micro Hei"/>
              </a:rPr>
              <a:t>“Active”</a:t>
            </a:r>
            <a:r>
              <a:rPr dirty="0" sz="2400" spc="-114">
                <a:latin typeface="WenQuanYi Micro Hei"/>
                <a:cs typeface="WenQuanYi Micro Hei"/>
              </a:rPr>
              <a:t> </a:t>
            </a:r>
            <a:r>
              <a:rPr dirty="0" sz="2400" spc="40">
                <a:latin typeface="WenQuanYi Micro Hei"/>
                <a:cs typeface="WenQuanYi Micro Hei"/>
              </a:rPr>
              <a:t>component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25">
                <a:latin typeface="WenQuanYi Micro Hei"/>
                <a:cs typeface="WenQuanYi Micro Hei"/>
              </a:rPr>
              <a:t>Address </a:t>
            </a:r>
            <a:r>
              <a:rPr dirty="0" sz="2400">
                <a:latin typeface="WenQuanYi Micro Hei"/>
                <a:cs typeface="WenQuanYi Micro Hei"/>
              </a:rPr>
              <a:t>spaces </a:t>
            </a:r>
            <a:r>
              <a:rPr dirty="0" sz="2400" spc="20">
                <a:latin typeface="WenQuanYi Micro Hei"/>
                <a:cs typeface="WenQuanYi Micro Hei"/>
              </a:rPr>
              <a:t>encapsulate </a:t>
            </a:r>
            <a:r>
              <a:rPr dirty="0" sz="2400" spc="30">
                <a:latin typeface="WenQuanYi Micro Hei"/>
                <a:cs typeface="WenQuanYi Micro Hei"/>
              </a:rPr>
              <a:t>protection: </a:t>
            </a:r>
            <a:r>
              <a:rPr dirty="0" sz="2400" spc="-370">
                <a:latin typeface="WenQuanYi Micro Hei"/>
                <a:cs typeface="WenQuanYi Micro Hei"/>
              </a:rPr>
              <a:t>“Passive”</a:t>
            </a:r>
            <a:r>
              <a:rPr dirty="0" sz="2400" spc="-360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part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25">
                <a:latin typeface="WenQuanYi Micro Hei"/>
                <a:cs typeface="WenQuanYi Micro Hei"/>
              </a:rPr>
              <a:t>Keeps </a:t>
            </a:r>
            <a:r>
              <a:rPr dirty="0" sz="2000" spc="70">
                <a:latin typeface="WenQuanYi Micro Hei"/>
                <a:cs typeface="WenQuanYi Micro Hei"/>
              </a:rPr>
              <a:t>buggy </a:t>
            </a:r>
            <a:r>
              <a:rPr dirty="0" sz="2000" spc="20">
                <a:latin typeface="WenQuanYi Micro Hei"/>
                <a:cs typeface="WenQuanYi Micro Hei"/>
              </a:rPr>
              <a:t>program </a:t>
            </a:r>
            <a:r>
              <a:rPr dirty="0" sz="2000" spc="15">
                <a:latin typeface="WenQuanYi Micro Hei"/>
                <a:cs typeface="WenQuanYi Micro Hei"/>
              </a:rPr>
              <a:t>from trashing </a:t>
            </a:r>
            <a:r>
              <a:rPr dirty="0" sz="2000" spc="30">
                <a:latin typeface="WenQuanYi Micro Hei"/>
                <a:cs typeface="WenQuanYi Micro Hei"/>
              </a:rPr>
              <a:t>the</a:t>
            </a:r>
            <a:r>
              <a:rPr dirty="0" sz="2000" spc="50">
                <a:latin typeface="WenQuanYi Micro Hei"/>
                <a:cs typeface="WenQuanYi Micro Hei"/>
              </a:rPr>
              <a:t> </a:t>
            </a:r>
            <a:r>
              <a:rPr dirty="0" sz="2000" spc="-15">
                <a:latin typeface="WenQuanYi Micro Hei"/>
                <a:cs typeface="WenQuanYi Micro Hei"/>
              </a:rPr>
              <a:t>system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110">
                <a:latin typeface="WenQuanYi Micro Hei"/>
                <a:cs typeface="WenQuanYi Micro Hei"/>
              </a:rPr>
              <a:t>Why </a:t>
            </a:r>
            <a:r>
              <a:rPr dirty="0" sz="2400" spc="25">
                <a:latin typeface="WenQuanYi Micro Hei"/>
                <a:cs typeface="WenQuanYi Micro Hei"/>
              </a:rPr>
              <a:t>have </a:t>
            </a:r>
            <a:r>
              <a:rPr dirty="0" sz="2400">
                <a:latin typeface="WenQuanYi Micro Hei"/>
                <a:cs typeface="WenQuanYi Micro Hei"/>
              </a:rPr>
              <a:t>multiple </a:t>
            </a:r>
            <a:r>
              <a:rPr dirty="0" sz="2400" spc="5">
                <a:latin typeface="WenQuanYi Micro Hei"/>
                <a:cs typeface="WenQuanYi Micro Hei"/>
              </a:rPr>
              <a:t>threads </a:t>
            </a:r>
            <a:r>
              <a:rPr dirty="0" sz="2400" spc="-5">
                <a:latin typeface="WenQuanYi Micro Hei"/>
                <a:cs typeface="WenQuanYi Micro Hei"/>
              </a:rPr>
              <a:t>per </a:t>
            </a:r>
            <a:r>
              <a:rPr dirty="0" sz="2400" spc="-10">
                <a:latin typeface="WenQuanYi Micro Hei"/>
                <a:cs typeface="WenQuanYi Micro Hei"/>
              </a:rPr>
              <a:t>address</a:t>
            </a:r>
            <a:r>
              <a:rPr dirty="0" sz="2400" spc="145">
                <a:latin typeface="WenQuanYi Micro Hei"/>
                <a:cs typeface="WenQuanYi Micro Hei"/>
              </a:rPr>
              <a:t> </a:t>
            </a:r>
            <a:r>
              <a:rPr dirty="0" sz="2400" spc="60">
                <a:latin typeface="WenQuanYi Micro Hei"/>
                <a:cs typeface="WenQuanYi Micro Hei"/>
              </a:rPr>
              <a:t>space?</a:t>
            </a:r>
            <a:endParaRPr sz="24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7300" y="1101089"/>
            <a:ext cx="5611495" cy="3279140"/>
            <a:chOff x="1257300" y="1101089"/>
            <a:chExt cx="5611495" cy="3279140"/>
          </a:xfrm>
        </p:grpSpPr>
        <p:sp>
          <p:nvSpPr>
            <p:cNvPr id="6" name="object 6"/>
            <p:cNvSpPr/>
            <p:nvPr/>
          </p:nvSpPr>
          <p:spPr>
            <a:xfrm>
              <a:off x="1295400" y="1139545"/>
              <a:ext cx="5535244" cy="32021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7300" y="1101089"/>
              <a:ext cx="5611495" cy="3279140"/>
            </a:xfrm>
            <a:custGeom>
              <a:avLst/>
              <a:gdLst/>
              <a:ahLst/>
              <a:cxnLst/>
              <a:rect l="l" t="t" r="r" b="b"/>
              <a:pathLst>
                <a:path w="5611495" h="3279140">
                  <a:moveTo>
                    <a:pt x="5586044" y="38455"/>
                  </a:moveTo>
                  <a:lnTo>
                    <a:pt x="5573344" y="38455"/>
                  </a:lnTo>
                  <a:lnTo>
                    <a:pt x="5573344" y="3240621"/>
                  </a:lnTo>
                  <a:lnTo>
                    <a:pt x="5586044" y="3240621"/>
                  </a:lnTo>
                  <a:lnTo>
                    <a:pt x="5586044" y="38455"/>
                  </a:lnTo>
                  <a:close/>
                </a:path>
                <a:path w="5611495" h="3279140">
                  <a:moveTo>
                    <a:pt x="5586044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3241040"/>
                  </a:lnTo>
                  <a:lnTo>
                    <a:pt x="25400" y="3253740"/>
                  </a:lnTo>
                  <a:lnTo>
                    <a:pt x="5586044" y="3253740"/>
                  </a:lnTo>
                  <a:lnTo>
                    <a:pt x="5586044" y="3241040"/>
                  </a:lnTo>
                  <a:lnTo>
                    <a:pt x="38100" y="3241040"/>
                  </a:lnTo>
                  <a:lnTo>
                    <a:pt x="38100" y="38100"/>
                  </a:lnTo>
                  <a:lnTo>
                    <a:pt x="5586044" y="38100"/>
                  </a:lnTo>
                  <a:lnTo>
                    <a:pt x="5586044" y="25400"/>
                  </a:lnTo>
                  <a:close/>
                </a:path>
                <a:path w="5611495" h="3279140">
                  <a:moveTo>
                    <a:pt x="5611444" y="13055"/>
                  </a:moveTo>
                  <a:lnTo>
                    <a:pt x="5598744" y="13055"/>
                  </a:lnTo>
                  <a:lnTo>
                    <a:pt x="5598744" y="3266021"/>
                  </a:lnTo>
                  <a:lnTo>
                    <a:pt x="5611444" y="3266033"/>
                  </a:lnTo>
                  <a:lnTo>
                    <a:pt x="5611444" y="13055"/>
                  </a:lnTo>
                  <a:close/>
                </a:path>
                <a:path w="5611495" h="3279140">
                  <a:moveTo>
                    <a:pt x="561144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3266440"/>
                  </a:lnTo>
                  <a:lnTo>
                    <a:pt x="0" y="3279140"/>
                  </a:lnTo>
                  <a:lnTo>
                    <a:pt x="5611444" y="3279140"/>
                  </a:lnTo>
                  <a:lnTo>
                    <a:pt x="5611444" y="3266440"/>
                  </a:lnTo>
                  <a:lnTo>
                    <a:pt x="12700" y="3266440"/>
                  </a:lnTo>
                  <a:lnTo>
                    <a:pt x="12700" y="12700"/>
                  </a:lnTo>
                  <a:lnTo>
                    <a:pt x="5611444" y="12700"/>
                  </a:lnTo>
                  <a:lnTo>
                    <a:pt x="5611444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110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2942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3915" algn="l"/>
              </a:tabLst>
            </a:pPr>
            <a:r>
              <a:rPr dirty="0" sz="4800" spc="5"/>
              <a:t>Sh</a:t>
            </a:r>
            <a:r>
              <a:rPr dirty="0" sz="4800"/>
              <a:t>a</a:t>
            </a:r>
            <a:r>
              <a:rPr dirty="0" sz="4800" spc="-95"/>
              <a:t>r</a:t>
            </a:r>
            <a:r>
              <a:rPr dirty="0" sz="4800" spc="-10"/>
              <a:t>e</a:t>
            </a:r>
            <a:r>
              <a:rPr dirty="0" sz="4800"/>
              <a:t>d</a:t>
            </a:r>
            <a:r>
              <a:rPr dirty="0" sz="4800" spc="5"/>
              <a:t> bu</a:t>
            </a:r>
            <a:r>
              <a:rPr dirty="0" sz="4800"/>
              <a:t>ff</a:t>
            </a:r>
            <a:r>
              <a:rPr dirty="0" sz="4800" spc="-10"/>
              <a:t>er</a:t>
            </a:r>
            <a:r>
              <a:rPr dirty="0" sz="4800"/>
              <a:t>s</a:t>
            </a:r>
            <a:r>
              <a:rPr dirty="0" sz="4800" spc="-10"/>
              <a:t> </a:t>
            </a:r>
            <a:r>
              <a:rPr dirty="0" sz="4800"/>
              <a:t>a</a:t>
            </a:r>
            <a:r>
              <a:rPr dirty="0" sz="4800" spc="-10"/>
              <a:t>ccess</a:t>
            </a:r>
            <a:r>
              <a:rPr dirty="0" sz="4800"/>
              <a:t>,	to-</a:t>
            </a:r>
            <a:r>
              <a:rPr dirty="0" sz="4800" spc="5"/>
              <a:t>do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0737850" cy="388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WenQuanYi Micro Hei"/>
                <a:cs typeface="WenQuanYi Micro Hei"/>
              </a:rPr>
              <a:t>Requires </a:t>
            </a:r>
            <a:r>
              <a:rPr dirty="0" sz="2800" spc="15">
                <a:latin typeface="WenQuanYi Micro Hei"/>
                <a:cs typeface="WenQuanYi Micro Hei"/>
              </a:rPr>
              <a:t>synchronization</a:t>
            </a:r>
            <a:r>
              <a:rPr dirty="0" sz="2800" spc="120">
                <a:latin typeface="WenQuanYi Micro Hei"/>
                <a:cs typeface="WenQuanYi Micro Hei"/>
              </a:rPr>
              <a:t> </a:t>
            </a:r>
            <a:r>
              <a:rPr dirty="0" sz="2800" spc="20">
                <a:latin typeface="WenQuanYi Micro Hei"/>
                <a:cs typeface="WenQuanYi Micro Hei"/>
              </a:rPr>
              <a:t>for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5">
                <a:latin typeface="WenQuanYi Micro Hei"/>
                <a:cs typeface="WenQuanYi Micro Hei"/>
              </a:rPr>
              <a:t>Determine </a:t>
            </a:r>
            <a:r>
              <a:rPr dirty="0" sz="2400" spc="114">
                <a:latin typeface="WenQuanYi Micro Hei"/>
                <a:cs typeface="WenQuanYi Micro Hei"/>
              </a:rPr>
              <a:t>who </a:t>
            </a:r>
            <a:r>
              <a:rPr dirty="0" sz="2400" spc="25">
                <a:latin typeface="WenQuanYi Micro Hei"/>
                <a:cs typeface="WenQuanYi Micro Hei"/>
              </a:rPr>
              <a:t>will </a:t>
            </a:r>
            <a:r>
              <a:rPr dirty="0" sz="2400" spc="5">
                <a:latin typeface="WenQuanYi Micro Hei"/>
                <a:cs typeface="WenQuanYi Micro Hei"/>
              </a:rPr>
              <a:t>access </a:t>
            </a:r>
            <a:r>
              <a:rPr dirty="0" sz="2400" spc="60">
                <a:latin typeface="WenQuanYi Micro Hei"/>
                <a:cs typeface="WenQuanYi Micro Hei"/>
              </a:rPr>
              <a:t>which</a:t>
            </a:r>
            <a:r>
              <a:rPr dirty="0" sz="2400" spc="65">
                <a:latin typeface="WenQuanYi Micro Hei"/>
                <a:cs typeface="WenQuanYi Micro Hei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buffer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WenQuanYi Micro Hei"/>
                <a:cs typeface="WenQuanYi Micro Hei"/>
              </a:rPr>
              <a:t>Check </a:t>
            </a:r>
            <a:r>
              <a:rPr dirty="0" sz="2400" spc="45">
                <a:latin typeface="WenQuanYi Micro Hei"/>
                <a:cs typeface="WenQuanYi Micro Hei"/>
              </a:rPr>
              <a:t>whether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35">
                <a:latin typeface="WenQuanYi Micro Hei"/>
                <a:cs typeface="WenQuanYi Micro Hei"/>
              </a:rPr>
              <a:t>empty, </a:t>
            </a:r>
            <a:r>
              <a:rPr dirty="0" sz="2400" spc="-15">
                <a:latin typeface="WenQuanYi Micro Hei"/>
                <a:cs typeface="WenQuanYi Micro Hei"/>
              </a:rPr>
              <a:t>or</a:t>
            </a:r>
            <a:r>
              <a:rPr dirty="0" sz="2400" spc="210">
                <a:latin typeface="WenQuanYi Micro Hei"/>
                <a:cs typeface="WenQuanYi Micro Hei"/>
              </a:rPr>
              <a:t> </a:t>
            </a:r>
            <a:r>
              <a:rPr dirty="0" sz="2400" spc="5">
                <a:latin typeface="WenQuanYi Micro Hei"/>
                <a:cs typeface="WenQuanYi Micro Hei"/>
              </a:rPr>
              <a:t>full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90">
                <a:latin typeface="WenQuanYi Micro Hei"/>
                <a:cs typeface="WenQuanYi Micro Hei"/>
              </a:rPr>
              <a:t>Goal </a:t>
            </a:r>
            <a:r>
              <a:rPr dirty="0" sz="2800" spc="85">
                <a:latin typeface="WenQuanYi Micro Hei"/>
                <a:cs typeface="WenQuanYi Micro Hei"/>
              </a:rPr>
              <a:t>of </a:t>
            </a:r>
            <a:r>
              <a:rPr dirty="0" sz="2800" spc="40">
                <a:latin typeface="WenQuanYi Micro Hei"/>
                <a:cs typeface="WenQuanYi Micro Hei"/>
              </a:rPr>
              <a:t>the</a:t>
            </a:r>
            <a:r>
              <a:rPr dirty="0" sz="2800" spc="-20">
                <a:latin typeface="WenQuanYi Micro Hei"/>
                <a:cs typeface="WenQuanYi Micro Hei"/>
              </a:rPr>
              <a:t> </a:t>
            </a:r>
            <a:r>
              <a:rPr dirty="0" sz="2800" spc="10">
                <a:latin typeface="WenQuanYi Micro Hei"/>
                <a:cs typeface="WenQuanYi Micro Hei"/>
              </a:rPr>
              <a:t>problem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5">
                <a:latin typeface="WenQuanYi Micro Hei"/>
                <a:cs typeface="WenQuanYi Micro Hei"/>
              </a:rPr>
              <a:t>Process </a:t>
            </a:r>
            <a:r>
              <a:rPr dirty="0" sz="2400" spc="-20">
                <a:latin typeface="WenQuanYi Micro Hei"/>
                <a:cs typeface="WenQuanYi Micro Hei"/>
              </a:rPr>
              <a:t>all </a:t>
            </a:r>
            <a:r>
              <a:rPr dirty="0" sz="2400" spc="40">
                <a:latin typeface="WenQuanYi Micro Hei"/>
                <a:cs typeface="WenQuanYi Micro Hei"/>
              </a:rPr>
              <a:t>the </a:t>
            </a:r>
            <a:r>
              <a:rPr dirty="0" sz="2400" spc="60">
                <a:latin typeface="WenQuanYi Micro Hei"/>
                <a:cs typeface="WenQuanYi Micro Hei"/>
              </a:rPr>
              <a:t>data, </a:t>
            </a:r>
            <a:r>
              <a:rPr dirty="0" sz="2400" spc="15">
                <a:latin typeface="WenQuanYi Micro Hei"/>
                <a:cs typeface="WenQuanYi Micro Hei"/>
              </a:rPr>
              <a:t>maximum </a:t>
            </a:r>
            <a:r>
              <a:rPr dirty="0" sz="2400" spc="45">
                <a:latin typeface="WenQuanYi Micro Hei"/>
                <a:cs typeface="WenQuanYi Micro Hei"/>
              </a:rPr>
              <a:t>throughput </a:t>
            </a:r>
            <a:r>
              <a:rPr dirty="0" sz="2400" spc="-10">
                <a:latin typeface="WenQuanYi Micro Hei"/>
                <a:cs typeface="WenQuanYi Micro Hei"/>
              </a:rPr>
              <a:t>by</a:t>
            </a:r>
            <a:r>
              <a:rPr dirty="0" sz="2400" spc="215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concurrency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95">
                <a:latin typeface="WenQuanYi Micro Hei"/>
                <a:cs typeface="WenQuanYi Micro Hei"/>
              </a:rPr>
              <a:t>Make </a:t>
            </a:r>
            <a:r>
              <a:rPr dirty="0" sz="2800" spc="10">
                <a:latin typeface="WenQuanYi Micro Hei"/>
                <a:cs typeface="WenQuanYi Micro Hei"/>
              </a:rPr>
              <a:t>some </a:t>
            </a:r>
            <a:r>
              <a:rPr dirty="0" sz="2800">
                <a:latin typeface="WenQuanYi Micro Hei"/>
                <a:cs typeface="WenQuanYi Micro Hei"/>
              </a:rPr>
              <a:t>proper</a:t>
            </a:r>
            <a:r>
              <a:rPr dirty="0" sz="2800" spc="65">
                <a:latin typeface="WenQuanYi Micro Hei"/>
                <a:cs typeface="WenQuanYi Micro Hei"/>
              </a:rPr>
              <a:t> </a:t>
            </a:r>
            <a:r>
              <a:rPr dirty="0" sz="2800" spc="5">
                <a:latin typeface="WenQuanYi Micro Hei"/>
                <a:cs typeface="WenQuanYi Micro Hei"/>
              </a:rPr>
              <a:t>assumptions</a:t>
            </a:r>
            <a:endParaRPr sz="2800">
              <a:latin typeface="WenQuanYi Micro Hei"/>
              <a:cs typeface="WenQuanYi Micro Hei"/>
            </a:endParaRPr>
          </a:p>
          <a:p>
            <a:pPr lvl="1" marL="698500" marR="2601595" indent="-228600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">
                <a:latin typeface="WenQuanYi Micro Hei"/>
                <a:cs typeface="WenQuanYi Micro Hei"/>
              </a:rPr>
              <a:t>Producer </a:t>
            </a:r>
            <a:r>
              <a:rPr dirty="0" sz="2400" spc="10">
                <a:latin typeface="WenQuanYi Micro Hei"/>
                <a:cs typeface="WenQuanYi Micro Hei"/>
              </a:rPr>
              <a:t>should </a:t>
            </a:r>
            <a:r>
              <a:rPr dirty="0" sz="2400" spc="30">
                <a:latin typeface="WenQuanYi Micro Hei"/>
                <a:cs typeface="WenQuanYi Micro Hei"/>
              </a:rPr>
              <a:t>be </a:t>
            </a:r>
            <a:r>
              <a:rPr dirty="0" sz="2400" spc="25">
                <a:latin typeface="WenQuanYi Micro Hei"/>
                <a:cs typeface="WenQuanYi Micro Hei"/>
              </a:rPr>
              <a:t>fast </a:t>
            </a:r>
            <a:r>
              <a:rPr dirty="0" sz="2400" spc="-15">
                <a:latin typeface="WenQuanYi Micro Hei"/>
                <a:cs typeface="WenQuanYi Micro Hei"/>
              </a:rPr>
              <a:t>as </a:t>
            </a:r>
            <a:r>
              <a:rPr dirty="0" sz="2400" spc="35">
                <a:latin typeface="WenQuanYi Micro Hei"/>
                <a:cs typeface="WenQuanYi Micro Hei"/>
              </a:rPr>
              <a:t>much </a:t>
            </a:r>
            <a:r>
              <a:rPr dirty="0" sz="2400" spc="-15">
                <a:latin typeface="WenQuanYi Micro Hei"/>
                <a:cs typeface="WenQuanYi Micro Hei"/>
              </a:rPr>
              <a:t>as </a:t>
            </a:r>
            <a:r>
              <a:rPr dirty="0" sz="2400" spc="10">
                <a:latin typeface="WenQuanYi Micro Hei"/>
                <a:cs typeface="WenQuanYi Micro Hei"/>
              </a:rPr>
              <a:t>consumer  </a:t>
            </a:r>
            <a:r>
              <a:rPr dirty="0" sz="2400" spc="60">
                <a:latin typeface="WenQuanYi Micro Hei"/>
                <a:cs typeface="WenQuanYi Micro Hei"/>
              </a:rPr>
              <a:t>(having </a:t>
            </a:r>
            <a:r>
              <a:rPr dirty="0" sz="2400" spc="-40">
                <a:latin typeface="WenQuanYi Micro Hei"/>
                <a:cs typeface="WenQuanYi Micro Hei"/>
              </a:rPr>
              <a:t>similar </a:t>
            </a:r>
            <a:r>
              <a:rPr dirty="0" sz="2400" spc="10">
                <a:latin typeface="WenQuanYi Micro Hei"/>
                <a:cs typeface="WenQuanYi Micro Hei"/>
              </a:rPr>
              <a:t>number </a:t>
            </a:r>
            <a:r>
              <a:rPr dirty="0" sz="2400" spc="70">
                <a:latin typeface="WenQuanYi Micro Hei"/>
                <a:cs typeface="WenQuanYi Micro Hei"/>
              </a:rPr>
              <a:t>of </a:t>
            </a:r>
            <a:r>
              <a:rPr dirty="0" sz="2400">
                <a:latin typeface="WenQuanYi Micro Hei"/>
                <a:cs typeface="WenQuanYi Micro Hei"/>
              </a:rPr>
              <a:t>producers </a:t>
            </a:r>
            <a:r>
              <a:rPr dirty="0" sz="2400" spc="35">
                <a:latin typeface="WenQuanYi Micro Hei"/>
                <a:cs typeface="WenQuanYi Micro Hei"/>
              </a:rPr>
              <a:t>and</a:t>
            </a:r>
            <a:r>
              <a:rPr dirty="0" sz="2400" spc="235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consumers)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95">
                <a:latin typeface="WenQuanYi Micro Hei"/>
                <a:cs typeface="WenQuanYi Micro Hei"/>
              </a:rPr>
              <a:t>If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15">
                <a:latin typeface="WenQuanYi Micro Hei"/>
                <a:cs typeface="WenQuanYi Micro Hei"/>
              </a:rPr>
              <a:t>number </a:t>
            </a:r>
            <a:r>
              <a:rPr dirty="0" sz="2800" spc="85">
                <a:latin typeface="WenQuanYi Micro Hei"/>
                <a:cs typeface="WenQuanYi Micro Hei"/>
              </a:rPr>
              <a:t>of </a:t>
            </a:r>
            <a:r>
              <a:rPr dirty="0" sz="2800" spc="15">
                <a:latin typeface="WenQuanYi Micro Hei"/>
                <a:cs typeface="WenQuanYi Micro Hei"/>
              </a:rPr>
              <a:t>buffers </a:t>
            </a:r>
            <a:r>
              <a:rPr dirty="0" sz="2800" spc="-65">
                <a:latin typeface="WenQuanYi Micro Hei"/>
                <a:cs typeface="WenQuanYi Micro Hei"/>
              </a:rPr>
              <a:t>is </a:t>
            </a:r>
            <a:r>
              <a:rPr dirty="0" sz="2800" spc="20">
                <a:latin typeface="WenQuanYi Micro Hei"/>
                <a:cs typeface="WenQuanYi Micro Hei"/>
              </a:rPr>
              <a:t>limited, </a:t>
            </a:r>
            <a:r>
              <a:rPr dirty="0" sz="2800" spc="5">
                <a:latin typeface="WenQuanYi Micro Hei"/>
                <a:cs typeface="WenQuanYi Micro Hei"/>
              </a:rPr>
              <a:t>it </a:t>
            </a:r>
            <a:r>
              <a:rPr dirty="0" sz="2800" spc="-65">
                <a:latin typeface="WenQuanYi Micro Hei"/>
                <a:cs typeface="WenQuanYi Micro Hei"/>
              </a:rPr>
              <a:t>is </a:t>
            </a:r>
            <a:r>
              <a:rPr dirty="0" sz="2800" spc="10">
                <a:latin typeface="WenQuanYi Micro Hei"/>
                <a:cs typeface="WenQuanYi Micro Hei"/>
              </a:rPr>
              <a:t>called </a:t>
            </a:r>
            <a:r>
              <a:rPr dirty="0" sz="2800" spc="-20">
                <a:latin typeface="WenQuanYi Micro Hei"/>
                <a:cs typeface="WenQuanYi Micro Hei"/>
              </a:rPr>
              <a:t>as</a:t>
            </a:r>
            <a:r>
              <a:rPr dirty="0" sz="2800" spc="680">
                <a:latin typeface="WenQuanYi Micro Hei"/>
                <a:cs typeface="WenQuanYi Micro Hei"/>
              </a:rPr>
              <a:t> </a:t>
            </a:r>
            <a:r>
              <a:rPr dirty="0" sz="2800" spc="45">
                <a:latin typeface="WenQuanYi Micro Hei"/>
                <a:cs typeface="WenQuanYi Micro Hei"/>
              </a:rPr>
              <a:t>bounded-buffer</a:t>
            </a:r>
            <a:endParaRPr sz="2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111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4524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Prod-cons </a:t>
            </a:r>
            <a:r>
              <a:rPr dirty="0" sz="4800" spc="-5"/>
              <a:t>with</a:t>
            </a:r>
            <a:r>
              <a:rPr dirty="0" sz="4800" spc="-80"/>
              <a:t> </a:t>
            </a:r>
            <a:r>
              <a:rPr dirty="0" sz="4800"/>
              <a:t>bounded-buffers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4528820" cy="409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WenQuanYi Micro Hei"/>
                <a:cs typeface="WenQuanYi Micro Hei"/>
              </a:rPr>
              <a:t>Producer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thread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WenQuanYi Micro Hei"/>
                <a:cs typeface="WenQuanYi Micro Hei"/>
              </a:rPr>
              <a:t>Get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 </a:t>
            </a:r>
            <a:r>
              <a:rPr dirty="0" sz="2400" spc="15">
                <a:latin typeface="WenQuanYi Micro Hei"/>
                <a:cs typeface="WenQuanYi Micro Hei"/>
              </a:rPr>
              <a:t>index </a:t>
            </a:r>
            <a:r>
              <a:rPr dirty="0" sz="2400" spc="60">
                <a:latin typeface="WenQuanYi Micro Hei"/>
                <a:cs typeface="WenQuanYi Micro Hei"/>
              </a:rPr>
              <a:t>to</a:t>
            </a:r>
            <a:r>
              <a:rPr dirty="0" sz="2400" spc="4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use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WenQuanYi Micro Hei"/>
                <a:cs typeface="WenQuanYi Micro Hei"/>
              </a:rPr>
              <a:t>Check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</a:t>
            </a:r>
            <a:r>
              <a:rPr dirty="0" sz="2400" spc="5">
                <a:latin typeface="WenQuanYi Micro Hei"/>
                <a:cs typeface="WenQuanYi Micro Hei"/>
              </a:rPr>
              <a:t> </a:t>
            </a:r>
            <a:r>
              <a:rPr dirty="0" sz="2400" spc="20">
                <a:latin typeface="WenQuanYi Micro Hei"/>
                <a:cs typeface="WenQuanYi Micro Hei"/>
              </a:rPr>
              <a:t>state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WenQuanYi Micro Hei"/>
                <a:cs typeface="WenQuanYi Micro Hei"/>
              </a:rPr>
              <a:t>Put </a:t>
            </a:r>
            <a:r>
              <a:rPr dirty="0" sz="2400" spc="40">
                <a:latin typeface="WenQuanYi Micro Hei"/>
                <a:cs typeface="WenQuanYi Micro Hei"/>
              </a:rPr>
              <a:t>data </a:t>
            </a:r>
            <a:r>
              <a:rPr dirty="0" sz="2400" spc="50">
                <a:latin typeface="WenQuanYi Micro Hei"/>
                <a:cs typeface="WenQuanYi Micro Hei"/>
              </a:rPr>
              <a:t>on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60">
                <a:latin typeface="WenQuanYi Micro Hei"/>
                <a:cs typeface="WenQuanYi Micro Hei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buffer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5">
                <a:latin typeface="WenQuanYi Micro Hei"/>
                <a:cs typeface="WenQuanYi Micro Hei"/>
              </a:rPr>
              <a:t>Mark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</a:t>
            </a:r>
            <a:r>
              <a:rPr dirty="0" sz="2400" spc="55">
                <a:latin typeface="WenQuanYi Micro Hei"/>
                <a:cs typeface="WenQuanYi Micro Hei"/>
              </a:rPr>
              <a:t> </a:t>
            </a:r>
            <a:r>
              <a:rPr dirty="0" sz="2400" spc="5">
                <a:latin typeface="WenQuanYi Micro Hei"/>
                <a:cs typeface="WenQuanYi Micro Hei"/>
              </a:rPr>
              <a:t>full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30">
                <a:latin typeface="WenQuanYi Micro Hei"/>
                <a:cs typeface="WenQuanYi Micro Hei"/>
              </a:rPr>
              <a:t>Consumer</a:t>
            </a:r>
            <a:r>
              <a:rPr dirty="0" sz="2800" spc="45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thread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WenQuanYi Micro Hei"/>
                <a:cs typeface="WenQuanYi Micro Hei"/>
              </a:rPr>
              <a:t>Get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 </a:t>
            </a:r>
            <a:r>
              <a:rPr dirty="0" sz="2400" spc="15">
                <a:latin typeface="WenQuanYi Micro Hei"/>
                <a:cs typeface="WenQuanYi Micro Hei"/>
              </a:rPr>
              <a:t>index </a:t>
            </a:r>
            <a:r>
              <a:rPr dirty="0" sz="2400" spc="60">
                <a:latin typeface="WenQuanYi Micro Hei"/>
                <a:cs typeface="WenQuanYi Micro Hei"/>
              </a:rPr>
              <a:t>to</a:t>
            </a:r>
            <a:r>
              <a:rPr dirty="0" sz="2400" spc="4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use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WenQuanYi Micro Hei"/>
                <a:cs typeface="WenQuanYi Micro Hei"/>
              </a:rPr>
              <a:t>Check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</a:t>
            </a:r>
            <a:r>
              <a:rPr dirty="0" sz="2400" spc="45">
                <a:latin typeface="WenQuanYi Micro Hei"/>
                <a:cs typeface="WenQuanYi Micro Hei"/>
              </a:rPr>
              <a:t> </a:t>
            </a:r>
            <a:r>
              <a:rPr dirty="0" sz="2400" spc="20">
                <a:latin typeface="WenQuanYi Micro Hei"/>
                <a:cs typeface="WenQuanYi Micro Hei"/>
              </a:rPr>
              <a:t>state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WenQuanYi Micro Hei"/>
                <a:cs typeface="WenQuanYi Micro Hei"/>
              </a:rPr>
              <a:t>Get </a:t>
            </a:r>
            <a:r>
              <a:rPr dirty="0" sz="2400" spc="40">
                <a:latin typeface="WenQuanYi Micro Hei"/>
                <a:cs typeface="WenQuanYi Micro Hei"/>
              </a:rPr>
              <a:t>data </a:t>
            </a:r>
            <a:r>
              <a:rPr dirty="0" sz="2400" spc="20">
                <a:latin typeface="WenQuanYi Micro Hei"/>
                <a:cs typeface="WenQuanYi Micro Hei"/>
              </a:rPr>
              <a:t>from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>
                <a:latin typeface="WenQuanYi Micro Hei"/>
                <a:cs typeface="WenQuanYi Micro Hei"/>
              </a:rPr>
              <a:t> </a:t>
            </a:r>
            <a:r>
              <a:rPr dirty="0" sz="2400" spc="25">
                <a:latin typeface="WenQuanYi Micro Hei"/>
                <a:cs typeface="WenQuanYi Micro Hei"/>
              </a:rPr>
              <a:t>buffer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5">
                <a:latin typeface="WenQuanYi Micro Hei"/>
                <a:cs typeface="WenQuanYi Micro Hei"/>
              </a:rPr>
              <a:t>Mark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30">
                <a:latin typeface="WenQuanYi Micro Hei"/>
                <a:cs typeface="WenQuanYi Micro Hei"/>
              </a:rPr>
              <a:t>buffer</a:t>
            </a:r>
            <a:r>
              <a:rPr dirty="0" sz="2400" spc="15">
                <a:latin typeface="WenQuanYi Micro Hei"/>
                <a:cs typeface="WenQuanYi Micro Hei"/>
              </a:rPr>
              <a:t> empty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52593" y="1446771"/>
            <a:ext cx="332105" cy="322580"/>
          </a:xfrm>
          <a:custGeom>
            <a:avLst/>
            <a:gdLst/>
            <a:ahLst/>
            <a:cxnLst/>
            <a:rect l="l" t="t" r="r" b="b"/>
            <a:pathLst>
              <a:path w="332104" h="322580">
                <a:moveTo>
                  <a:pt x="290195" y="314959"/>
                </a:moveTo>
                <a:lnTo>
                  <a:pt x="87210" y="314959"/>
                </a:lnTo>
                <a:lnTo>
                  <a:pt x="101117" y="318769"/>
                </a:lnTo>
                <a:lnTo>
                  <a:pt x="113487" y="321309"/>
                </a:lnTo>
                <a:lnTo>
                  <a:pt x="125730" y="322579"/>
                </a:lnTo>
                <a:lnTo>
                  <a:pt x="151904" y="322579"/>
                </a:lnTo>
                <a:lnTo>
                  <a:pt x="186105" y="321309"/>
                </a:lnTo>
                <a:lnTo>
                  <a:pt x="255143" y="317500"/>
                </a:lnTo>
                <a:lnTo>
                  <a:pt x="290195" y="314959"/>
                </a:lnTo>
                <a:close/>
              </a:path>
              <a:path w="332104" h="322580">
                <a:moveTo>
                  <a:pt x="127114" y="306069"/>
                </a:moveTo>
                <a:lnTo>
                  <a:pt x="64312" y="306069"/>
                </a:lnTo>
                <a:lnTo>
                  <a:pt x="68275" y="308609"/>
                </a:lnTo>
                <a:lnTo>
                  <a:pt x="68008" y="308609"/>
                </a:lnTo>
                <a:lnTo>
                  <a:pt x="72326" y="309879"/>
                </a:lnTo>
                <a:lnTo>
                  <a:pt x="72821" y="309879"/>
                </a:lnTo>
                <a:lnTo>
                  <a:pt x="77685" y="312419"/>
                </a:lnTo>
                <a:lnTo>
                  <a:pt x="86321" y="314959"/>
                </a:lnTo>
                <a:lnTo>
                  <a:pt x="290779" y="314959"/>
                </a:lnTo>
                <a:lnTo>
                  <a:pt x="305104" y="311150"/>
                </a:lnTo>
                <a:lnTo>
                  <a:pt x="305866" y="309879"/>
                </a:lnTo>
                <a:lnTo>
                  <a:pt x="305396" y="307339"/>
                </a:lnTo>
                <a:lnTo>
                  <a:pt x="139712" y="307339"/>
                </a:lnTo>
                <a:lnTo>
                  <a:pt x="127114" y="306069"/>
                </a:lnTo>
                <a:close/>
              </a:path>
              <a:path w="332104" h="322580">
                <a:moveTo>
                  <a:pt x="254698" y="303529"/>
                </a:moveTo>
                <a:lnTo>
                  <a:pt x="254215" y="303529"/>
                </a:lnTo>
                <a:lnTo>
                  <a:pt x="151079" y="307339"/>
                </a:lnTo>
                <a:lnTo>
                  <a:pt x="304685" y="307339"/>
                </a:lnTo>
                <a:lnTo>
                  <a:pt x="290525" y="304800"/>
                </a:lnTo>
                <a:lnTo>
                  <a:pt x="289902" y="304800"/>
                </a:lnTo>
                <a:lnTo>
                  <a:pt x="254698" y="303529"/>
                </a:lnTo>
                <a:close/>
              </a:path>
              <a:path w="332104" h="322580">
                <a:moveTo>
                  <a:pt x="54919" y="280669"/>
                </a:moveTo>
                <a:lnTo>
                  <a:pt x="32613" y="280669"/>
                </a:lnTo>
                <a:lnTo>
                  <a:pt x="35496" y="284479"/>
                </a:lnTo>
                <a:lnTo>
                  <a:pt x="36080" y="284479"/>
                </a:lnTo>
                <a:lnTo>
                  <a:pt x="39624" y="288289"/>
                </a:lnTo>
                <a:lnTo>
                  <a:pt x="43218" y="292100"/>
                </a:lnTo>
                <a:lnTo>
                  <a:pt x="50761" y="297179"/>
                </a:lnTo>
                <a:lnTo>
                  <a:pt x="51460" y="298450"/>
                </a:lnTo>
                <a:lnTo>
                  <a:pt x="55422" y="300989"/>
                </a:lnTo>
                <a:lnTo>
                  <a:pt x="55130" y="300989"/>
                </a:lnTo>
                <a:lnTo>
                  <a:pt x="58724" y="303529"/>
                </a:lnTo>
                <a:lnTo>
                  <a:pt x="59283" y="303529"/>
                </a:lnTo>
                <a:lnTo>
                  <a:pt x="63601" y="306069"/>
                </a:lnTo>
                <a:lnTo>
                  <a:pt x="127584" y="306069"/>
                </a:lnTo>
                <a:lnTo>
                  <a:pt x="115341" y="304800"/>
                </a:lnTo>
                <a:lnTo>
                  <a:pt x="115836" y="304800"/>
                </a:lnTo>
                <a:lnTo>
                  <a:pt x="103962" y="302259"/>
                </a:lnTo>
                <a:lnTo>
                  <a:pt x="104165" y="302259"/>
                </a:lnTo>
                <a:lnTo>
                  <a:pt x="90487" y="299719"/>
                </a:lnTo>
                <a:lnTo>
                  <a:pt x="91351" y="299719"/>
                </a:lnTo>
                <a:lnTo>
                  <a:pt x="82715" y="297179"/>
                </a:lnTo>
                <a:lnTo>
                  <a:pt x="83261" y="297179"/>
                </a:lnTo>
                <a:lnTo>
                  <a:pt x="78943" y="295909"/>
                </a:lnTo>
                <a:lnTo>
                  <a:pt x="79438" y="295909"/>
                </a:lnTo>
                <a:lnTo>
                  <a:pt x="74853" y="293369"/>
                </a:lnTo>
                <a:lnTo>
                  <a:pt x="70891" y="292100"/>
                </a:lnTo>
                <a:lnTo>
                  <a:pt x="71602" y="292100"/>
                </a:lnTo>
                <a:lnTo>
                  <a:pt x="67284" y="289559"/>
                </a:lnTo>
                <a:lnTo>
                  <a:pt x="67830" y="289559"/>
                </a:lnTo>
                <a:lnTo>
                  <a:pt x="63944" y="287019"/>
                </a:lnTo>
                <a:lnTo>
                  <a:pt x="61963" y="285750"/>
                </a:lnTo>
                <a:lnTo>
                  <a:pt x="60680" y="285750"/>
                </a:lnTo>
                <a:lnTo>
                  <a:pt x="54919" y="280669"/>
                </a:lnTo>
                <a:close/>
              </a:path>
              <a:path w="332104" h="322580">
                <a:moveTo>
                  <a:pt x="59982" y="284479"/>
                </a:moveTo>
                <a:lnTo>
                  <a:pt x="60680" y="285750"/>
                </a:lnTo>
                <a:lnTo>
                  <a:pt x="61963" y="285750"/>
                </a:lnTo>
                <a:lnTo>
                  <a:pt x="59982" y="284479"/>
                </a:lnTo>
                <a:close/>
              </a:path>
              <a:path w="332104" h="322580">
                <a:moveTo>
                  <a:pt x="12547" y="124459"/>
                </a:moveTo>
                <a:lnTo>
                  <a:pt x="10591" y="128269"/>
                </a:lnTo>
                <a:lnTo>
                  <a:pt x="9144" y="132079"/>
                </a:lnTo>
                <a:lnTo>
                  <a:pt x="8712" y="132079"/>
                </a:lnTo>
                <a:lnTo>
                  <a:pt x="7594" y="135889"/>
                </a:lnTo>
                <a:lnTo>
                  <a:pt x="5067" y="143509"/>
                </a:lnTo>
                <a:lnTo>
                  <a:pt x="4876" y="144779"/>
                </a:lnTo>
                <a:lnTo>
                  <a:pt x="1981" y="158750"/>
                </a:lnTo>
                <a:lnTo>
                  <a:pt x="368" y="172719"/>
                </a:lnTo>
                <a:lnTo>
                  <a:pt x="0" y="180339"/>
                </a:lnTo>
                <a:lnTo>
                  <a:pt x="0" y="181609"/>
                </a:lnTo>
                <a:lnTo>
                  <a:pt x="355" y="187959"/>
                </a:lnTo>
                <a:lnTo>
                  <a:pt x="381" y="195579"/>
                </a:lnTo>
                <a:lnTo>
                  <a:pt x="1092" y="201929"/>
                </a:lnTo>
                <a:lnTo>
                  <a:pt x="3302" y="215900"/>
                </a:lnTo>
                <a:lnTo>
                  <a:pt x="3467" y="217169"/>
                </a:lnTo>
                <a:lnTo>
                  <a:pt x="7073" y="231139"/>
                </a:lnTo>
                <a:lnTo>
                  <a:pt x="8877" y="237489"/>
                </a:lnTo>
                <a:lnTo>
                  <a:pt x="9118" y="237489"/>
                </a:lnTo>
                <a:lnTo>
                  <a:pt x="11772" y="245109"/>
                </a:lnTo>
                <a:lnTo>
                  <a:pt x="14719" y="251459"/>
                </a:lnTo>
                <a:lnTo>
                  <a:pt x="17602" y="257809"/>
                </a:lnTo>
                <a:lnTo>
                  <a:pt x="17830" y="257809"/>
                </a:lnTo>
                <a:lnTo>
                  <a:pt x="25742" y="271779"/>
                </a:lnTo>
                <a:lnTo>
                  <a:pt x="26276" y="273050"/>
                </a:lnTo>
                <a:lnTo>
                  <a:pt x="29159" y="276859"/>
                </a:lnTo>
                <a:lnTo>
                  <a:pt x="29959" y="278129"/>
                </a:lnTo>
                <a:lnTo>
                  <a:pt x="33197" y="281939"/>
                </a:lnTo>
                <a:lnTo>
                  <a:pt x="32613" y="280669"/>
                </a:lnTo>
                <a:lnTo>
                  <a:pt x="54919" y="280669"/>
                </a:lnTo>
                <a:lnTo>
                  <a:pt x="53479" y="279400"/>
                </a:lnTo>
                <a:lnTo>
                  <a:pt x="53822" y="279400"/>
                </a:lnTo>
                <a:lnTo>
                  <a:pt x="50228" y="276859"/>
                </a:lnTo>
                <a:lnTo>
                  <a:pt x="50533" y="276859"/>
                </a:lnTo>
                <a:lnTo>
                  <a:pt x="47294" y="274319"/>
                </a:lnTo>
                <a:lnTo>
                  <a:pt x="47879" y="274319"/>
                </a:lnTo>
                <a:lnTo>
                  <a:pt x="44996" y="270509"/>
                </a:lnTo>
                <a:lnTo>
                  <a:pt x="44411" y="270509"/>
                </a:lnTo>
                <a:lnTo>
                  <a:pt x="42244" y="267969"/>
                </a:lnTo>
                <a:lnTo>
                  <a:pt x="41973" y="267969"/>
                </a:lnTo>
                <a:lnTo>
                  <a:pt x="39090" y="264159"/>
                </a:lnTo>
                <a:lnTo>
                  <a:pt x="39624" y="264159"/>
                </a:lnTo>
                <a:lnTo>
                  <a:pt x="31699" y="250189"/>
                </a:lnTo>
                <a:lnTo>
                  <a:pt x="31927" y="250189"/>
                </a:lnTo>
                <a:lnTo>
                  <a:pt x="29044" y="245109"/>
                </a:lnTo>
                <a:lnTo>
                  <a:pt x="26225" y="238759"/>
                </a:lnTo>
                <a:lnTo>
                  <a:pt x="26365" y="238759"/>
                </a:lnTo>
                <a:lnTo>
                  <a:pt x="23837" y="232409"/>
                </a:lnTo>
                <a:lnTo>
                  <a:pt x="24091" y="232409"/>
                </a:lnTo>
                <a:lnTo>
                  <a:pt x="22288" y="226059"/>
                </a:lnTo>
                <a:lnTo>
                  <a:pt x="18707" y="213359"/>
                </a:lnTo>
                <a:lnTo>
                  <a:pt x="18872" y="213359"/>
                </a:lnTo>
                <a:lnTo>
                  <a:pt x="16897" y="200659"/>
                </a:lnTo>
                <a:lnTo>
                  <a:pt x="16751" y="200659"/>
                </a:lnTo>
                <a:lnTo>
                  <a:pt x="16148" y="194309"/>
                </a:lnTo>
                <a:lnTo>
                  <a:pt x="16052" y="186689"/>
                </a:lnTo>
                <a:lnTo>
                  <a:pt x="15758" y="181609"/>
                </a:lnTo>
                <a:lnTo>
                  <a:pt x="16040" y="173989"/>
                </a:lnTo>
                <a:lnTo>
                  <a:pt x="17437" y="160019"/>
                </a:lnTo>
                <a:lnTo>
                  <a:pt x="17571" y="160019"/>
                </a:lnTo>
                <a:lnTo>
                  <a:pt x="20180" y="147319"/>
                </a:lnTo>
                <a:lnTo>
                  <a:pt x="20396" y="147319"/>
                </a:lnTo>
                <a:lnTo>
                  <a:pt x="22491" y="140969"/>
                </a:lnTo>
                <a:lnTo>
                  <a:pt x="23185" y="138429"/>
                </a:lnTo>
                <a:lnTo>
                  <a:pt x="23545" y="137159"/>
                </a:lnTo>
                <a:lnTo>
                  <a:pt x="23831" y="137159"/>
                </a:lnTo>
                <a:lnTo>
                  <a:pt x="24549" y="135889"/>
                </a:lnTo>
                <a:lnTo>
                  <a:pt x="24396" y="135889"/>
                </a:lnTo>
                <a:lnTo>
                  <a:pt x="26352" y="132079"/>
                </a:lnTo>
                <a:lnTo>
                  <a:pt x="27787" y="129539"/>
                </a:lnTo>
                <a:lnTo>
                  <a:pt x="27419" y="129539"/>
                </a:lnTo>
                <a:lnTo>
                  <a:pt x="29222" y="127000"/>
                </a:lnTo>
                <a:lnTo>
                  <a:pt x="29705" y="127000"/>
                </a:lnTo>
                <a:lnTo>
                  <a:pt x="30568" y="125729"/>
                </a:lnTo>
                <a:lnTo>
                  <a:pt x="12395" y="125729"/>
                </a:lnTo>
                <a:lnTo>
                  <a:pt x="12547" y="124459"/>
                </a:lnTo>
                <a:close/>
              </a:path>
              <a:path w="332104" h="322580">
                <a:moveTo>
                  <a:pt x="41160" y="266700"/>
                </a:moveTo>
                <a:lnTo>
                  <a:pt x="41973" y="267969"/>
                </a:lnTo>
                <a:lnTo>
                  <a:pt x="42244" y="267969"/>
                </a:lnTo>
                <a:lnTo>
                  <a:pt x="41160" y="266700"/>
                </a:lnTo>
                <a:close/>
              </a:path>
              <a:path w="332104" h="322580">
                <a:moveTo>
                  <a:pt x="16700" y="199389"/>
                </a:moveTo>
                <a:lnTo>
                  <a:pt x="16751" y="200659"/>
                </a:lnTo>
                <a:lnTo>
                  <a:pt x="16897" y="200659"/>
                </a:lnTo>
                <a:lnTo>
                  <a:pt x="16700" y="199389"/>
                </a:lnTo>
                <a:close/>
              </a:path>
              <a:path w="332104" h="322580">
                <a:moveTo>
                  <a:pt x="16064" y="193425"/>
                </a:moveTo>
                <a:lnTo>
                  <a:pt x="16065" y="194309"/>
                </a:lnTo>
                <a:lnTo>
                  <a:pt x="16064" y="193425"/>
                </a:lnTo>
                <a:close/>
              </a:path>
              <a:path w="332104" h="322580">
                <a:moveTo>
                  <a:pt x="16063" y="193039"/>
                </a:moveTo>
                <a:lnTo>
                  <a:pt x="16064" y="193425"/>
                </a:lnTo>
                <a:lnTo>
                  <a:pt x="16063" y="193039"/>
                </a:lnTo>
                <a:close/>
              </a:path>
              <a:path w="332104" h="322580">
                <a:moveTo>
                  <a:pt x="15717" y="180906"/>
                </a:moveTo>
                <a:lnTo>
                  <a:pt x="15684" y="181609"/>
                </a:lnTo>
                <a:lnTo>
                  <a:pt x="15717" y="180906"/>
                </a:lnTo>
                <a:close/>
              </a:path>
              <a:path w="332104" h="322580">
                <a:moveTo>
                  <a:pt x="15743" y="180339"/>
                </a:moveTo>
                <a:lnTo>
                  <a:pt x="15717" y="180906"/>
                </a:lnTo>
                <a:lnTo>
                  <a:pt x="15743" y="180339"/>
                </a:lnTo>
                <a:close/>
              </a:path>
              <a:path w="332104" h="322580">
                <a:moveTo>
                  <a:pt x="17571" y="160019"/>
                </a:moveTo>
                <a:lnTo>
                  <a:pt x="17437" y="160019"/>
                </a:lnTo>
                <a:lnTo>
                  <a:pt x="17310" y="161289"/>
                </a:lnTo>
                <a:lnTo>
                  <a:pt x="17571" y="160019"/>
                </a:lnTo>
                <a:close/>
              </a:path>
              <a:path w="332104" h="322580">
                <a:moveTo>
                  <a:pt x="20396" y="147319"/>
                </a:moveTo>
                <a:lnTo>
                  <a:pt x="20180" y="147319"/>
                </a:lnTo>
                <a:lnTo>
                  <a:pt x="19977" y="148589"/>
                </a:lnTo>
                <a:lnTo>
                  <a:pt x="20396" y="147319"/>
                </a:lnTo>
                <a:close/>
              </a:path>
              <a:path w="332104" h="322580">
                <a:moveTo>
                  <a:pt x="23545" y="137159"/>
                </a:moveTo>
                <a:lnTo>
                  <a:pt x="23114" y="138429"/>
                </a:lnTo>
                <a:lnTo>
                  <a:pt x="23258" y="138174"/>
                </a:lnTo>
                <a:lnTo>
                  <a:pt x="23545" y="137159"/>
                </a:lnTo>
                <a:close/>
              </a:path>
              <a:path w="332104" h="322580">
                <a:moveTo>
                  <a:pt x="23258" y="138174"/>
                </a:moveTo>
                <a:lnTo>
                  <a:pt x="23114" y="138429"/>
                </a:lnTo>
                <a:lnTo>
                  <a:pt x="23258" y="138174"/>
                </a:lnTo>
                <a:close/>
              </a:path>
              <a:path w="332104" h="322580">
                <a:moveTo>
                  <a:pt x="23831" y="137159"/>
                </a:moveTo>
                <a:lnTo>
                  <a:pt x="23545" y="137159"/>
                </a:lnTo>
                <a:lnTo>
                  <a:pt x="23258" y="138174"/>
                </a:lnTo>
                <a:lnTo>
                  <a:pt x="23831" y="137159"/>
                </a:lnTo>
                <a:close/>
              </a:path>
              <a:path w="332104" h="322580">
                <a:moveTo>
                  <a:pt x="29705" y="127000"/>
                </a:moveTo>
                <a:lnTo>
                  <a:pt x="29222" y="127000"/>
                </a:lnTo>
                <a:lnTo>
                  <a:pt x="28841" y="128269"/>
                </a:lnTo>
                <a:lnTo>
                  <a:pt x="29705" y="127000"/>
                </a:lnTo>
                <a:close/>
              </a:path>
              <a:path w="332104" h="322580">
                <a:moveTo>
                  <a:pt x="33159" y="121919"/>
                </a:moveTo>
                <a:lnTo>
                  <a:pt x="13830" y="121919"/>
                </a:lnTo>
                <a:lnTo>
                  <a:pt x="12395" y="125729"/>
                </a:lnTo>
                <a:lnTo>
                  <a:pt x="30568" y="125729"/>
                </a:lnTo>
                <a:lnTo>
                  <a:pt x="33159" y="121919"/>
                </a:lnTo>
                <a:close/>
              </a:path>
              <a:path w="332104" h="322580">
                <a:moveTo>
                  <a:pt x="247180" y="0"/>
                </a:moveTo>
                <a:lnTo>
                  <a:pt x="217855" y="0"/>
                </a:lnTo>
                <a:lnTo>
                  <a:pt x="189204" y="3809"/>
                </a:lnTo>
                <a:lnTo>
                  <a:pt x="188645" y="3809"/>
                </a:lnTo>
                <a:lnTo>
                  <a:pt x="179209" y="6350"/>
                </a:lnTo>
                <a:lnTo>
                  <a:pt x="170218" y="7619"/>
                </a:lnTo>
                <a:lnTo>
                  <a:pt x="169659" y="7619"/>
                </a:lnTo>
                <a:lnTo>
                  <a:pt x="160400" y="11429"/>
                </a:lnTo>
                <a:lnTo>
                  <a:pt x="151155" y="13969"/>
                </a:lnTo>
                <a:lnTo>
                  <a:pt x="142049" y="17779"/>
                </a:lnTo>
                <a:lnTo>
                  <a:pt x="133413" y="21589"/>
                </a:lnTo>
                <a:lnTo>
                  <a:pt x="132803" y="21589"/>
                </a:lnTo>
                <a:lnTo>
                  <a:pt x="124523" y="26669"/>
                </a:lnTo>
                <a:lnTo>
                  <a:pt x="124079" y="26669"/>
                </a:lnTo>
                <a:lnTo>
                  <a:pt x="107518" y="36829"/>
                </a:lnTo>
                <a:lnTo>
                  <a:pt x="100736" y="40639"/>
                </a:lnTo>
                <a:lnTo>
                  <a:pt x="88239" y="49529"/>
                </a:lnTo>
                <a:lnTo>
                  <a:pt x="75996" y="58419"/>
                </a:lnTo>
                <a:lnTo>
                  <a:pt x="75488" y="58419"/>
                </a:lnTo>
                <a:lnTo>
                  <a:pt x="47764" y="82550"/>
                </a:lnTo>
                <a:lnTo>
                  <a:pt x="47371" y="83819"/>
                </a:lnTo>
                <a:lnTo>
                  <a:pt x="43294" y="87629"/>
                </a:lnTo>
                <a:lnTo>
                  <a:pt x="35471" y="95250"/>
                </a:lnTo>
                <a:lnTo>
                  <a:pt x="21056" y="111759"/>
                </a:lnTo>
                <a:lnTo>
                  <a:pt x="20700" y="113029"/>
                </a:lnTo>
                <a:lnTo>
                  <a:pt x="16383" y="118109"/>
                </a:lnTo>
                <a:lnTo>
                  <a:pt x="16002" y="119379"/>
                </a:lnTo>
                <a:lnTo>
                  <a:pt x="14198" y="121919"/>
                </a:lnTo>
                <a:lnTo>
                  <a:pt x="32804" y="121919"/>
                </a:lnTo>
                <a:lnTo>
                  <a:pt x="47193" y="105409"/>
                </a:lnTo>
                <a:lnTo>
                  <a:pt x="48029" y="105409"/>
                </a:lnTo>
                <a:lnTo>
                  <a:pt x="54495" y="97789"/>
                </a:lnTo>
                <a:lnTo>
                  <a:pt x="58331" y="93979"/>
                </a:lnTo>
                <a:lnTo>
                  <a:pt x="59383" y="93979"/>
                </a:lnTo>
                <a:lnTo>
                  <a:pt x="85636" y="71119"/>
                </a:lnTo>
                <a:lnTo>
                  <a:pt x="85153" y="71119"/>
                </a:lnTo>
                <a:lnTo>
                  <a:pt x="97383" y="62229"/>
                </a:lnTo>
                <a:lnTo>
                  <a:pt x="97129" y="62229"/>
                </a:lnTo>
                <a:lnTo>
                  <a:pt x="109372" y="53339"/>
                </a:lnTo>
                <a:lnTo>
                  <a:pt x="115798" y="49529"/>
                </a:lnTo>
                <a:lnTo>
                  <a:pt x="115531" y="49529"/>
                </a:lnTo>
                <a:lnTo>
                  <a:pt x="132092" y="39369"/>
                </a:lnTo>
                <a:lnTo>
                  <a:pt x="131648" y="39369"/>
                </a:lnTo>
                <a:lnTo>
                  <a:pt x="139928" y="35559"/>
                </a:lnTo>
                <a:lnTo>
                  <a:pt x="139331" y="35559"/>
                </a:lnTo>
                <a:lnTo>
                  <a:pt x="147967" y="31750"/>
                </a:lnTo>
                <a:lnTo>
                  <a:pt x="156857" y="29209"/>
                </a:lnTo>
                <a:lnTo>
                  <a:pt x="156616" y="29209"/>
                </a:lnTo>
                <a:lnTo>
                  <a:pt x="165608" y="25400"/>
                </a:lnTo>
                <a:lnTo>
                  <a:pt x="165354" y="25400"/>
                </a:lnTo>
                <a:lnTo>
                  <a:pt x="174345" y="22859"/>
                </a:lnTo>
                <a:lnTo>
                  <a:pt x="173799" y="22859"/>
                </a:lnTo>
                <a:lnTo>
                  <a:pt x="182803" y="20319"/>
                </a:lnTo>
                <a:lnTo>
                  <a:pt x="192087" y="19050"/>
                </a:lnTo>
                <a:lnTo>
                  <a:pt x="191528" y="19050"/>
                </a:lnTo>
                <a:lnTo>
                  <a:pt x="200888" y="17779"/>
                </a:lnTo>
                <a:lnTo>
                  <a:pt x="200609" y="17779"/>
                </a:lnTo>
                <a:lnTo>
                  <a:pt x="209969" y="16509"/>
                </a:lnTo>
                <a:lnTo>
                  <a:pt x="209677" y="16509"/>
                </a:lnTo>
                <a:lnTo>
                  <a:pt x="219036" y="15239"/>
                </a:lnTo>
                <a:lnTo>
                  <a:pt x="302958" y="15239"/>
                </a:lnTo>
                <a:lnTo>
                  <a:pt x="300799" y="13969"/>
                </a:lnTo>
                <a:lnTo>
                  <a:pt x="300355" y="13969"/>
                </a:lnTo>
                <a:lnTo>
                  <a:pt x="297472" y="11429"/>
                </a:lnTo>
                <a:lnTo>
                  <a:pt x="294195" y="10159"/>
                </a:lnTo>
                <a:lnTo>
                  <a:pt x="289166" y="7619"/>
                </a:lnTo>
                <a:lnTo>
                  <a:pt x="285953" y="6350"/>
                </a:lnTo>
                <a:lnTo>
                  <a:pt x="284949" y="6350"/>
                </a:lnTo>
                <a:lnTo>
                  <a:pt x="276771" y="5079"/>
                </a:lnTo>
                <a:lnTo>
                  <a:pt x="267131" y="2539"/>
                </a:lnTo>
                <a:lnTo>
                  <a:pt x="247180" y="0"/>
                </a:lnTo>
                <a:close/>
              </a:path>
              <a:path w="332104" h="322580">
                <a:moveTo>
                  <a:pt x="48029" y="105409"/>
                </a:moveTo>
                <a:lnTo>
                  <a:pt x="47193" y="105409"/>
                </a:lnTo>
                <a:lnTo>
                  <a:pt x="46951" y="106679"/>
                </a:lnTo>
                <a:lnTo>
                  <a:pt x="48029" y="105409"/>
                </a:lnTo>
                <a:close/>
              </a:path>
              <a:path w="332104" h="322580">
                <a:moveTo>
                  <a:pt x="59383" y="93979"/>
                </a:moveTo>
                <a:lnTo>
                  <a:pt x="58331" y="93979"/>
                </a:lnTo>
                <a:lnTo>
                  <a:pt x="57924" y="95250"/>
                </a:lnTo>
                <a:lnTo>
                  <a:pt x="59383" y="93979"/>
                </a:lnTo>
                <a:close/>
              </a:path>
              <a:path w="332104" h="322580">
                <a:moveTo>
                  <a:pt x="328866" y="45719"/>
                </a:moveTo>
                <a:lnTo>
                  <a:pt x="328980" y="46989"/>
                </a:lnTo>
                <a:lnTo>
                  <a:pt x="314744" y="46989"/>
                </a:lnTo>
                <a:lnTo>
                  <a:pt x="316801" y="49529"/>
                </a:lnTo>
                <a:lnTo>
                  <a:pt x="316585" y="49529"/>
                </a:lnTo>
                <a:lnTo>
                  <a:pt x="318846" y="52069"/>
                </a:lnTo>
                <a:lnTo>
                  <a:pt x="322783" y="57150"/>
                </a:lnTo>
                <a:lnTo>
                  <a:pt x="326301" y="58419"/>
                </a:lnTo>
                <a:lnTo>
                  <a:pt x="330911" y="54609"/>
                </a:lnTo>
                <a:lnTo>
                  <a:pt x="331597" y="52069"/>
                </a:lnTo>
                <a:lnTo>
                  <a:pt x="330377" y="49529"/>
                </a:lnTo>
                <a:lnTo>
                  <a:pt x="328866" y="45719"/>
                </a:lnTo>
                <a:close/>
              </a:path>
              <a:path w="332104" h="322580">
                <a:moveTo>
                  <a:pt x="323268" y="35559"/>
                </a:moveTo>
                <a:lnTo>
                  <a:pt x="304812" y="35559"/>
                </a:lnTo>
                <a:lnTo>
                  <a:pt x="310438" y="41909"/>
                </a:lnTo>
                <a:lnTo>
                  <a:pt x="310286" y="41909"/>
                </a:lnTo>
                <a:lnTo>
                  <a:pt x="315087" y="46989"/>
                </a:lnTo>
                <a:lnTo>
                  <a:pt x="328980" y="46989"/>
                </a:lnTo>
                <a:lnTo>
                  <a:pt x="327469" y="43179"/>
                </a:lnTo>
                <a:lnTo>
                  <a:pt x="325831" y="39369"/>
                </a:lnTo>
                <a:lnTo>
                  <a:pt x="325539" y="39369"/>
                </a:lnTo>
                <a:lnTo>
                  <a:pt x="323268" y="35559"/>
                </a:lnTo>
                <a:close/>
              </a:path>
              <a:path w="332104" h="322580">
                <a:moveTo>
                  <a:pt x="319158" y="30479"/>
                </a:moveTo>
                <a:lnTo>
                  <a:pt x="298958" y="30479"/>
                </a:lnTo>
                <a:lnTo>
                  <a:pt x="303288" y="34289"/>
                </a:lnTo>
                <a:lnTo>
                  <a:pt x="302780" y="34289"/>
                </a:lnTo>
                <a:lnTo>
                  <a:pt x="304952" y="36829"/>
                </a:lnTo>
                <a:lnTo>
                  <a:pt x="304812" y="35559"/>
                </a:lnTo>
                <a:lnTo>
                  <a:pt x="323268" y="35559"/>
                </a:lnTo>
                <a:lnTo>
                  <a:pt x="321754" y="33019"/>
                </a:lnTo>
                <a:lnTo>
                  <a:pt x="321221" y="33019"/>
                </a:lnTo>
                <a:lnTo>
                  <a:pt x="319158" y="30479"/>
                </a:lnTo>
                <a:close/>
              </a:path>
              <a:path w="332104" h="322580">
                <a:moveTo>
                  <a:pt x="308622" y="19050"/>
                </a:moveTo>
                <a:lnTo>
                  <a:pt x="273634" y="19050"/>
                </a:lnTo>
                <a:lnTo>
                  <a:pt x="281559" y="21589"/>
                </a:lnTo>
                <a:lnTo>
                  <a:pt x="283146" y="21589"/>
                </a:lnTo>
                <a:lnTo>
                  <a:pt x="288201" y="24129"/>
                </a:lnTo>
                <a:lnTo>
                  <a:pt x="287782" y="24129"/>
                </a:lnTo>
                <a:lnTo>
                  <a:pt x="290677" y="25400"/>
                </a:lnTo>
                <a:lnTo>
                  <a:pt x="290309" y="25400"/>
                </a:lnTo>
                <a:lnTo>
                  <a:pt x="292823" y="26669"/>
                </a:lnTo>
                <a:lnTo>
                  <a:pt x="292392" y="26669"/>
                </a:lnTo>
                <a:lnTo>
                  <a:pt x="294551" y="27939"/>
                </a:lnTo>
                <a:lnTo>
                  <a:pt x="294347" y="27939"/>
                </a:lnTo>
                <a:lnTo>
                  <a:pt x="299402" y="31750"/>
                </a:lnTo>
                <a:lnTo>
                  <a:pt x="298958" y="30479"/>
                </a:lnTo>
                <a:lnTo>
                  <a:pt x="319158" y="30479"/>
                </a:lnTo>
                <a:lnTo>
                  <a:pt x="316064" y="26669"/>
                </a:lnTo>
                <a:lnTo>
                  <a:pt x="315582" y="25400"/>
                </a:lnTo>
                <a:lnTo>
                  <a:pt x="313423" y="22859"/>
                </a:lnTo>
                <a:lnTo>
                  <a:pt x="312928" y="22859"/>
                </a:lnTo>
                <a:lnTo>
                  <a:pt x="308622" y="19050"/>
                </a:lnTo>
                <a:close/>
              </a:path>
              <a:path w="332104" h="322580">
                <a:moveTo>
                  <a:pt x="283146" y="21589"/>
                </a:moveTo>
                <a:lnTo>
                  <a:pt x="280593" y="21589"/>
                </a:lnTo>
                <a:lnTo>
                  <a:pt x="283476" y="22859"/>
                </a:lnTo>
                <a:lnTo>
                  <a:pt x="283146" y="21589"/>
                </a:lnTo>
                <a:close/>
              </a:path>
              <a:path w="332104" h="322580">
                <a:moveTo>
                  <a:pt x="302958" y="15239"/>
                </a:moveTo>
                <a:lnTo>
                  <a:pt x="246037" y="15239"/>
                </a:lnTo>
                <a:lnTo>
                  <a:pt x="255765" y="16509"/>
                </a:lnTo>
                <a:lnTo>
                  <a:pt x="255447" y="16509"/>
                </a:lnTo>
                <a:lnTo>
                  <a:pt x="264807" y="17779"/>
                </a:lnTo>
                <a:lnTo>
                  <a:pt x="264515" y="17779"/>
                </a:lnTo>
                <a:lnTo>
                  <a:pt x="273875" y="20319"/>
                </a:lnTo>
                <a:lnTo>
                  <a:pt x="273634" y="19050"/>
                </a:lnTo>
                <a:lnTo>
                  <a:pt x="308178" y="19050"/>
                </a:lnTo>
                <a:lnTo>
                  <a:pt x="302958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11647" y="1709991"/>
            <a:ext cx="29895" cy="15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42471" y="2275598"/>
            <a:ext cx="306472" cy="359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636781" y="2566161"/>
            <a:ext cx="171928" cy="113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61151" y="3002724"/>
            <a:ext cx="365760" cy="316230"/>
          </a:xfrm>
          <a:custGeom>
            <a:avLst/>
            <a:gdLst/>
            <a:ahLst/>
            <a:cxnLst/>
            <a:rect l="l" t="t" r="r" b="b"/>
            <a:pathLst>
              <a:path w="365759" h="316229">
                <a:moveTo>
                  <a:pt x="226671" y="307339"/>
                </a:moveTo>
                <a:lnTo>
                  <a:pt x="116334" y="307339"/>
                </a:lnTo>
                <a:lnTo>
                  <a:pt x="141670" y="311150"/>
                </a:lnTo>
                <a:lnTo>
                  <a:pt x="203456" y="316229"/>
                </a:lnTo>
                <a:lnTo>
                  <a:pt x="226227" y="316229"/>
                </a:lnTo>
                <a:lnTo>
                  <a:pt x="242267" y="314959"/>
                </a:lnTo>
                <a:lnTo>
                  <a:pt x="243156" y="313689"/>
                </a:lnTo>
                <a:lnTo>
                  <a:pt x="242889" y="311150"/>
                </a:lnTo>
                <a:lnTo>
                  <a:pt x="242178" y="311150"/>
                </a:lnTo>
                <a:lnTo>
                  <a:pt x="226671" y="307339"/>
                </a:lnTo>
                <a:close/>
              </a:path>
              <a:path w="365759" h="316229">
                <a:moveTo>
                  <a:pt x="63083" y="271779"/>
                </a:moveTo>
                <a:lnTo>
                  <a:pt x="34368" y="271779"/>
                </a:lnTo>
                <a:lnTo>
                  <a:pt x="41175" y="276859"/>
                </a:lnTo>
                <a:lnTo>
                  <a:pt x="47881" y="280669"/>
                </a:lnTo>
                <a:lnTo>
                  <a:pt x="55056" y="285750"/>
                </a:lnTo>
                <a:lnTo>
                  <a:pt x="93067" y="302259"/>
                </a:lnTo>
                <a:lnTo>
                  <a:pt x="115457" y="307339"/>
                </a:lnTo>
                <a:lnTo>
                  <a:pt x="226074" y="307339"/>
                </a:lnTo>
                <a:lnTo>
                  <a:pt x="204154" y="304800"/>
                </a:lnTo>
                <a:lnTo>
                  <a:pt x="143182" y="298450"/>
                </a:lnTo>
                <a:lnTo>
                  <a:pt x="143804" y="298450"/>
                </a:lnTo>
                <a:lnTo>
                  <a:pt x="118810" y="293369"/>
                </a:lnTo>
                <a:lnTo>
                  <a:pt x="119179" y="293369"/>
                </a:lnTo>
                <a:lnTo>
                  <a:pt x="101642" y="288289"/>
                </a:lnTo>
                <a:lnTo>
                  <a:pt x="97779" y="288289"/>
                </a:lnTo>
                <a:lnTo>
                  <a:pt x="90261" y="285750"/>
                </a:lnTo>
                <a:lnTo>
                  <a:pt x="90680" y="285750"/>
                </a:lnTo>
                <a:lnTo>
                  <a:pt x="83517" y="281939"/>
                </a:lnTo>
                <a:lnTo>
                  <a:pt x="83682" y="281939"/>
                </a:lnTo>
                <a:lnTo>
                  <a:pt x="76176" y="279400"/>
                </a:lnTo>
                <a:lnTo>
                  <a:pt x="76583" y="279400"/>
                </a:lnTo>
                <a:lnTo>
                  <a:pt x="69433" y="275589"/>
                </a:lnTo>
                <a:lnTo>
                  <a:pt x="69864" y="275589"/>
                </a:lnTo>
                <a:lnTo>
                  <a:pt x="63083" y="271779"/>
                </a:lnTo>
                <a:close/>
              </a:path>
              <a:path w="365759" h="316229">
                <a:moveTo>
                  <a:pt x="97258" y="287019"/>
                </a:moveTo>
                <a:lnTo>
                  <a:pt x="97779" y="288289"/>
                </a:lnTo>
                <a:lnTo>
                  <a:pt x="101642" y="288289"/>
                </a:lnTo>
                <a:lnTo>
                  <a:pt x="97258" y="287019"/>
                </a:lnTo>
                <a:close/>
              </a:path>
              <a:path w="365759" h="316229">
                <a:moveTo>
                  <a:pt x="50319" y="262889"/>
                </a:moveTo>
                <a:lnTo>
                  <a:pt x="24259" y="262889"/>
                </a:lnTo>
                <a:lnTo>
                  <a:pt x="26786" y="265429"/>
                </a:lnTo>
                <a:lnTo>
                  <a:pt x="27345" y="266700"/>
                </a:lnTo>
                <a:lnTo>
                  <a:pt x="33822" y="271779"/>
                </a:lnTo>
                <a:lnTo>
                  <a:pt x="63337" y="271779"/>
                </a:lnTo>
                <a:lnTo>
                  <a:pt x="56555" y="267969"/>
                </a:lnTo>
                <a:lnTo>
                  <a:pt x="56733" y="267969"/>
                </a:lnTo>
                <a:lnTo>
                  <a:pt x="50319" y="262889"/>
                </a:lnTo>
                <a:close/>
              </a:path>
              <a:path w="365759" h="316229">
                <a:moveTo>
                  <a:pt x="31028" y="246379"/>
                </a:moveTo>
                <a:lnTo>
                  <a:pt x="11711" y="246379"/>
                </a:lnTo>
                <a:lnTo>
                  <a:pt x="13515" y="250189"/>
                </a:lnTo>
                <a:lnTo>
                  <a:pt x="14137" y="251459"/>
                </a:lnTo>
                <a:lnTo>
                  <a:pt x="18455" y="256539"/>
                </a:lnTo>
                <a:lnTo>
                  <a:pt x="19217" y="257809"/>
                </a:lnTo>
                <a:lnTo>
                  <a:pt x="21744" y="260350"/>
                </a:lnTo>
                <a:lnTo>
                  <a:pt x="21363" y="260350"/>
                </a:lnTo>
                <a:lnTo>
                  <a:pt x="23878" y="262889"/>
                </a:lnTo>
                <a:lnTo>
                  <a:pt x="50560" y="262889"/>
                </a:lnTo>
                <a:lnTo>
                  <a:pt x="44147" y="259079"/>
                </a:lnTo>
                <a:lnTo>
                  <a:pt x="44515" y="259079"/>
                </a:lnTo>
                <a:lnTo>
                  <a:pt x="38026" y="254000"/>
                </a:lnTo>
                <a:lnTo>
                  <a:pt x="38584" y="254000"/>
                </a:lnTo>
                <a:lnTo>
                  <a:pt x="36070" y="251459"/>
                </a:lnTo>
                <a:lnTo>
                  <a:pt x="36451" y="251459"/>
                </a:lnTo>
                <a:lnTo>
                  <a:pt x="33923" y="248919"/>
                </a:lnTo>
                <a:lnTo>
                  <a:pt x="33542" y="248919"/>
                </a:lnTo>
                <a:lnTo>
                  <a:pt x="31028" y="246379"/>
                </a:lnTo>
                <a:close/>
              </a:path>
              <a:path w="365759" h="316229">
                <a:moveTo>
                  <a:pt x="18163" y="219709"/>
                </a:moveTo>
                <a:lnTo>
                  <a:pt x="1145" y="219709"/>
                </a:lnTo>
                <a:lnTo>
                  <a:pt x="2948" y="228600"/>
                </a:lnTo>
                <a:lnTo>
                  <a:pt x="3355" y="229869"/>
                </a:lnTo>
                <a:lnTo>
                  <a:pt x="4917" y="233679"/>
                </a:lnTo>
                <a:lnTo>
                  <a:pt x="7787" y="240029"/>
                </a:lnTo>
                <a:lnTo>
                  <a:pt x="8117" y="241300"/>
                </a:lnTo>
                <a:lnTo>
                  <a:pt x="10136" y="245109"/>
                </a:lnTo>
                <a:lnTo>
                  <a:pt x="11940" y="247650"/>
                </a:lnTo>
                <a:lnTo>
                  <a:pt x="11711" y="246379"/>
                </a:lnTo>
                <a:lnTo>
                  <a:pt x="31803" y="246379"/>
                </a:lnTo>
                <a:lnTo>
                  <a:pt x="28555" y="242569"/>
                </a:lnTo>
                <a:lnTo>
                  <a:pt x="28094" y="242569"/>
                </a:lnTo>
                <a:lnTo>
                  <a:pt x="26075" y="238759"/>
                </a:lnTo>
                <a:lnTo>
                  <a:pt x="24271" y="236219"/>
                </a:lnTo>
                <a:lnTo>
                  <a:pt x="24487" y="236219"/>
                </a:lnTo>
                <a:lnTo>
                  <a:pt x="23285" y="233679"/>
                </a:lnTo>
                <a:lnTo>
                  <a:pt x="23027" y="233679"/>
                </a:lnTo>
                <a:lnTo>
                  <a:pt x="20131" y="227329"/>
                </a:lnTo>
                <a:lnTo>
                  <a:pt x="19302" y="224789"/>
                </a:lnTo>
                <a:lnTo>
                  <a:pt x="18823" y="223519"/>
                </a:lnTo>
                <a:lnTo>
                  <a:pt x="18963" y="223519"/>
                </a:lnTo>
                <a:lnTo>
                  <a:pt x="18163" y="219709"/>
                </a:lnTo>
                <a:close/>
              </a:path>
              <a:path w="365759" h="316229">
                <a:moveTo>
                  <a:pt x="27472" y="241300"/>
                </a:moveTo>
                <a:lnTo>
                  <a:pt x="28094" y="242569"/>
                </a:lnTo>
                <a:lnTo>
                  <a:pt x="28555" y="242569"/>
                </a:lnTo>
                <a:lnTo>
                  <a:pt x="27472" y="241300"/>
                </a:lnTo>
                <a:close/>
              </a:path>
              <a:path w="365759" h="316229">
                <a:moveTo>
                  <a:pt x="22684" y="232409"/>
                </a:moveTo>
                <a:lnTo>
                  <a:pt x="23027" y="233679"/>
                </a:lnTo>
                <a:lnTo>
                  <a:pt x="23285" y="233679"/>
                </a:lnTo>
                <a:lnTo>
                  <a:pt x="22684" y="232409"/>
                </a:lnTo>
                <a:close/>
              </a:path>
              <a:path w="365759" h="316229">
                <a:moveTo>
                  <a:pt x="18823" y="223519"/>
                </a:moveTo>
                <a:lnTo>
                  <a:pt x="19230" y="224789"/>
                </a:lnTo>
                <a:lnTo>
                  <a:pt x="19139" y="224358"/>
                </a:lnTo>
                <a:lnTo>
                  <a:pt x="18823" y="223519"/>
                </a:lnTo>
                <a:close/>
              </a:path>
              <a:path w="365759" h="316229">
                <a:moveTo>
                  <a:pt x="19139" y="224358"/>
                </a:moveTo>
                <a:lnTo>
                  <a:pt x="19230" y="224789"/>
                </a:lnTo>
                <a:lnTo>
                  <a:pt x="19139" y="224358"/>
                </a:lnTo>
                <a:close/>
              </a:path>
              <a:path w="365759" h="316229">
                <a:moveTo>
                  <a:pt x="18963" y="223519"/>
                </a:moveTo>
                <a:lnTo>
                  <a:pt x="18823" y="223519"/>
                </a:lnTo>
                <a:lnTo>
                  <a:pt x="19139" y="224358"/>
                </a:lnTo>
                <a:lnTo>
                  <a:pt x="18963" y="223519"/>
                </a:lnTo>
                <a:close/>
              </a:path>
              <a:path w="365759" h="316229">
                <a:moveTo>
                  <a:pt x="17786" y="193039"/>
                </a:moveTo>
                <a:lnTo>
                  <a:pt x="984" y="193039"/>
                </a:lnTo>
                <a:lnTo>
                  <a:pt x="510" y="195579"/>
                </a:lnTo>
                <a:lnTo>
                  <a:pt x="319" y="195579"/>
                </a:lnTo>
                <a:lnTo>
                  <a:pt x="82" y="198119"/>
                </a:lnTo>
                <a:lnTo>
                  <a:pt x="0" y="213787"/>
                </a:lnTo>
                <a:lnTo>
                  <a:pt x="484" y="217169"/>
                </a:lnTo>
                <a:lnTo>
                  <a:pt x="1208" y="220979"/>
                </a:lnTo>
                <a:lnTo>
                  <a:pt x="1145" y="219709"/>
                </a:lnTo>
                <a:lnTo>
                  <a:pt x="18163" y="219709"/>
                </a:lnTo>
                <a:lnTo>
                  <a:pt x="17363" y="215900"/>
                </a:lnTo>
                <a:lnTo>
                  <a:pt x="17001" y="214629"/>
                </a:lnTo>
                <a:lnTo>
                  <a:pt x="16842" y="214629"/>
                </a:lnTo>
                <a:lnTo>
                  <a:pt x="16707" y="213787"/>
                </a:lnTo>
                <a:lnTo>
                  <a:pt x="16719" y="213359"/>
                </a:lnTo>
                <a:lnTo>
                  <a:pt x="16596" y="212089"/>
                </a:lnTo>
                <a:lnTo>
                  <a:pt x="16461" y="200659"/>
                </a:lnTo>
                <a:lnTo>
                  <a:pt x="16639" y="199389"/>
                </a:lnTo>
                <a:lnTo>
                  <a:pt x="16817" y="198119"/>
                </a:lnTo>
                <a:lnTo>
                  <a:pt x="16988" y="198119"/>
                </a:lnTo>
                <a:lnTo>
                  <a:pt x="17350" y="196850"/>
                </a:lnTo>
                <a:lnTo>
                  <a:pt x="17540" y="195579"/>
                </a:lnTo>
                <a:lnTo>
                  <a:pt x="17786" y="193039"/>
                </a:lnTo>
                <a:close/>
              </a:path>
              <a:path w="365759" h="316229">
                <a:moveTo>
                  <a:pt x="16639" y="213359"/>
                </a:moveTo>
                <a:lnTo>
                  <a:pt x="16842" y="214629"/>
                </a:lnTo>
                <a:lnTo>
                  <a:pt x="16761" y="213787"/>
                </a:lnTo>
                <a:lnTo>
                  <a:pt x="16639" y="213359"/>
                </a:lnTo>
                <a:close/>
              </a:path>
              <a:path w="365759" h="316229">
                <a:moveTo>
                  <a:pt x="16761" y="213787"/>
                </a:moveTo>
                <a:lnTo>
                  <a:pt x="16842" y="214629"/>
                </a:lnTo>
                <a:lnTo>
                  <a:pt x="17001" y="214629"/>
                </a:lnTo>
                <a:lnTo>
                  <a:pt x="16761" y="213787"/>
                </a:lnTo>
                <a:close/>
              </a:path>
              <a:path w="365759" h="316229">
                <a:moveTo>
                  <a:pt x="16719" y="213359"/>
                </a:moveTo>
                <a:lnTo>
                  <a:pt x="16761" y="213787"/>
                </a:lnTo>
                <a:lnTo>
                  <a:pt x="16719" y="213359"/>
                </a:lnTo>
                <a:close/>
              </a:path>
              <a:path w="365759" h="316229">
                <a:moveTo>
                  <a:pt x="16524" y="211345"/>
                </a:moveTo>
                <a:lnTo>
                  <a:pt x="16524" y="212089"/>
                </a:lnTo>
                <a:lnTo>
                  <a:pt x="16524" y="211345"/>
                </a:lnTo>
                <a:close/>
              </a:path>
              <a:path w="365759" h="316229">
                <a:moveTo>
                  <a:pt x="16524" y="210819"/>
                </a:moveTo>
                <a:lnTo>
                  <a:pt x="16524" y="211345"/>
                </a:lnTo>
                <a:lnTo>
                  <a:pt x="16524" y="210819"/>
                </a:lnTo>
                <a:close/>
              </a:path>
              <a:path w="365759" h="316229">
                <a:moveTo>
                  <a:pt x="16988" y="198119"/>
                </a:moveTo>
                <a:lnTo>
                  <a:pt x="16817" y="198119"/>
                </a:lnTo>
                <a:lnTo>
                  <a:pt x="16651" y="199302"/>
                </a:lnTo>
                <a:lnTo>
                  <a:pt x="16988" y="198119"/>
                </a:lnTo>
                <a:close/>
              </a:path>
              <a:path w="365759" h="316229">
                <a:moveTo>
                  <a:pt x="1170" y="192042"/>
                </a:moveTo>
                <a:lnTo>
                  <a:pt x="984" y="193039"/>
                </a:lnTo>
                <a:lnTo>
                  <a:pt x="1170" y="192042"/>
                </a:lnTo>
                <a:close/>
              </a:path>
              <a:path w="365759" h="316229">
                <a:moveTo>
                  <a:pt x="17909" y="191769"/>
                </a:moveTo>
                <a:lnTo>
                  <a:pt x="1221" y="191769"/>
                </a:lnTo>
                <a:lnTo>
                  <a:pt x="1030" y="193039"/>
                </a:lnTo>
                <a:lnTo>
                  <a:pt x="17706" y="193039"/>
                </a:lnTo>
                <a:lnTo>
                  <a:pt x="17909" y="191769"/>
                </a:lnTo>
                <a:close/>
              </a:path>
              <a:path w="365759" h="316229">
                <a:moveTo>
                  <a:pt x="17909" y="191769"/>
                </a:moveTo>
                <a:lnTo>
                  <a:pt x="17706" y="193039"/>
                </a:lnTo>
                <a:lnTo>
                  <a:pt x="17827" y="192612"/>
                </a:lnTo>
                <a:lnTo>
                  <a:pt x="17909" y="191769"/>
                </a:lnTo>
                <a:close/>
              </a:path>
              <a:path w="365759" h="316229">
                <a:moveTo>
                  <a:pt x="17827" y="192612"/>
                </a:moveTo>
                <a:lnTo>
                  <a:pt x="17706" y="193039"/>
                </a:lnTo>
                <a:lnTo>
                  <a:pt x="17827" y="192612"/>
                </a:lnTo>
                <a:close/>
              </a:path>
              <a:path w="365759" h="316229">
                <a:moveTo>
                  <a:pt x="18068" y="191769"/>
                </a:moveTo>
                <a:lnTo>
                  <a:pt x="17909" y="191769"/>
                </a:lnTo>
                <a:lnTo>
                  <a:pt x="17827" y="192612"/>
                </a:lnTo>
                <a:lnTo>
                  <a:pt x="18068" y="191769"/>
                </a:lnTo>
                <a:close/>
              </a:path>
              <a:path w="365759" h="316229">
                <a:moveTo>
                  <a:pt x="21020" y="182879"/>
                </a:moveTo>
                <a:lnTo>
                  <a:pt x="3672" y="182879"/>
                </a:lnTo>
                <a:lnTo>
                  <a:pt x="2593" y="185419"/>
                </a:lnTo>
                <a:lnTo>
                  <a:pt x="2313" y="186689"/>
                </a:lnTo>
                <a:lnTo>
                  <a:pt x="1589" y="189229"/>
                </a:lnTo>
                <a:lnTo>
                  <a:pt x="1170" y="192042"/>
                </a:lnTo>
                <a:lnTo>
                  <a:pt x="1221" y="191769"/>
                </a:lnTo>
                <a:lnTo>
                  <a:pt x="18068" y="191769"/>
                </a:lnTo>
                <a:lnTo>
                  <a:pt x="18429" y="190500"/>
                </a:lnTo>
                <a:lnTo>
                  <a:pt x="19217" y="187959"/>
                </a:lnTo>
                <a:lnTo>
                  <a:pt x="19496" y="187959"/>
                </a:lnTo>
                <a:lnTo>
                  <a:pt x="19979" y="185419"/>
                </a:lnTo>
                <a:lnTo>
                  <a:pt x="20220" y="184150"/>
                </a:lnTo>
                <a:lnTo>
                  <a:pt x="20481" y="184150"/>
                </a:lnTo>
                <a:lnTo>
                  <a:pt x="21020" y="182879"/>
                </a:lnTo>
                <a:close/>
              </a:path>
              <a:path w="365759" h="316229">
                <a:moveTo>
                  <a:pt x="18497" y="190500"/>
                </a:moveTo>
                <a:lnTo>
                  <a:pt x="18137" y="191769"/>
                </a:lnTo>
                <a:lnTo>
                  <a:pt x="18497" y="190500"/>
                </a:lnTo>
                <a:close/>
              </a:path>
              <a:path w="365759" h="316229">
                <a:moveTo>
                  <a:pt x="20220" y="184150"/>
                </a:moveTo>
                <a:lnTo>
                  <a:pt x="19941" y="185419"/>
                </a:lnTo>
                <a:lnTo>
                  <a:pt x="20010" y="185257"/>
                </a:lnTo>
                <a:lnTo>
                  <a:pt x="20220" y="184150"/>
                </a:lnTo>
                <a:close/>
              </a:path>
              <a:path w="365759" h="316229">
                <a:moveTo>
                  <a:pt x="20010" y="185257"/>
                </a:moveTo>
                <a:lnTo>
                  <a:pt x="19941" y="185419"/>
                </a:lnTo>
                <a:lnTo>
                  <a:pt x="20010" y="185257"/>
                </a:lnTo>
                <a:close/>
              </a:path>
              <a:path w="365759" h="316229">
                <a:moveTo>
                  <a:pt x="20481" y="184150"/>
                </a:moveTo>
                <a:lnTo>
                  <a:pt x="20220" y="184150"/>
                </a:lnTo>
                <a:lnTo>
                  <a:pt x="20010" y="185257"/>
                </a:lnTo>
                <a:lnTo>
                  <a:pt x="20481" y="184150"/>
                </a:lnTo>
                <a:close/>
              </a:path>
              <a:path w="365759" h="316229">
                <a:moveTo>
                  <a:pt x="322125" y="5079"/>
                </a:moveTo>
                <a:lnTo>
                  <a:pt x="243829" y="5079"/>
                </a:lnTo>
                <a:lnTo>
                  <a:pt x="223141" y="11429"/>
                </a:lnTo>
                <a:lnTo>
                  <a:pt x="202960" y="19050"/>
                </a:lnTo>
                <a:lnTo>
                  <a:pt x="202249" y="19050"/>
                </a:lnTo>
                <a:lnTo>
                  <a:pt x="150027" y="41909"/>
                </a:lnTo>
                <a:lnTo>
                  <a:pt x="146649" y="44450"/>
                </a:lnTo>
                <a:lnTo>
                  <a:pt x="135452" y="49529"/>
                </a:lnTo>
                <a:lnTo>
                  <a:pt x="118950" y="57150"/>
                </a:lnTo>
                <a:lnTo>
                  <a:pt x="118505" y="58419"/>
                </a:lnTo>
                <a:lnTo>
                  <a:pt x="92420" y="73659"/>
                </a:lnTo>
                <a:lnTo>
                  <a:pt x="91835" y="74929"/>
                </a:lnTo>
                <a:lnTo>
                  <a:pt x="64099" y="95250"/>
                </a:lnTo>
                <a:lnTo>
                  <a:pt x="56987" y="101600"/>
                </a:lnTo>
                <a:lnTo>
                  <a:pt x="50853" y="107950"/>
                </a:lnTo>
                <a:lnTo>
                  <a:pt x="44579" y="114300"/>
                </a:lnTo>
                <a:lnTo>
                  <a:pt x="38800" y="120650"/>
                </a:lnTo>
                <a:lnTo>
                  <a:pt x="38457" y="120650"/>
                </a:lnTo>
                <a:lnTo>
                  <a:pt x="33276" y="128269"/>
                </a:lnTo>
                <a:lnTo>
                  <a:pt x="28221" y="134619"/>
                </a:lnTo>
                <a:lnTo>
                  <a:pt x="23103" y="142239"/>
                </a:lnTo>
                <a:lnTo>
                  <a:pt x="14429" y="157479"/>
                </a:lnTo>
                <a:lnTo>
                  <a:pt x="13984" y="157479"/>
                </a:lnTo>
                <a:lnTo>
                  <a:pt x="5475" y="176529"/>
                </a:lnTo>
                <a:lnTo>
                  <a:pt x="4396" y="179069"/>
                </a:lnTo>
                <a:lnTo>
                  <a:pt x="4117" y="180339"/>
                </a:lnTo>
                <a:lnTo>
                  <a:pt x="3393" y="182879"/>
                </a:lnTo>
                <a:lnTo>
                  <a:pt x="20817" y="182879"/>
                </a:lnTo>
                <a:lnTo>
                  <a:pt x="29072" y="165100"/>
                </a:lnTo>
                <a:lnTo>
                  <a:pt x="28640" y="165100"/>
                </a:lnTo>
                <a:lnTo>
                  <a:pt x="37251" y="151129"/>
                </a:lnTo>
                <a:lnTo>
                  <a:pt x="37098" y="151129"/>
                </a:lnTo>
                <a:lnTo>
                  <a:pt x="41759" y="143509"/>
                </a:lnTo>
                <a:lnTo>
                  <a:pt x="42318" y="143509"/>
                </a:lnTo>
                <a:lnTo>
                  <a:pt x="46509" y="137159"/>
                </a:lnTo>
                <a:lnTo>
                  <a:pt x="47220" y="137159"/>
                </a:lnTo>
                <a:lnTo>
                  <a:pt x="51411" y="130809"/>
                </a:lnTo>
                <a:lnTo>
                  <a:pt x="52219" y="130809"/>
                </a:lnTo>
                <a:lnTo>
                  <a:pt x="56822" y="125729"/>
                </a:lnTo>
                <a:lnTo>
                  <a:pt x="56656" y="125729"/>
                </a:lnTo>
                <a:lnTo>
                  <a:pt x="62410" y="119379"/>
                </a:lnTo>
                <a:lnTo>
                  <a:pt x="62054" y="119379"/>
                </a:lnTo>
                <a:lnTo>
                  <a:pt x="68163" y="114300"/>
                </a:lnTo>
                <a:lnTo>
                  <a:pt x="67998" y="114300"/>
                </a:lnTo>
                <a:lnTo>
                  <a:pt x="74462" y="107950"/>
                </a:lnTo>
                <a:lnTo>
                  <a:pt x="75634" y="107950"/>
                </a:lnTo>
                <a:lnTo>
                  <a:pt x="101703" y="87629"/>
                </a:lnTo>
                <a:lnTo>
                  <a:pt x="101145" y="87629"/>
                </a:lnTo>
                <a:lnTo>
                  <a:pt x="114086" y="80009"/>
                </a:lnTo>
                <a:lnTo>
                  <a:pt x="126900" y="71119"/>
                </a:lnTo>
                <a:lnTo>
                  <a:pt x="128721" y="71119"/>
                </a:lnTo>
                <a:lnTo>
                  <a:pt x="140108" y="64769"/>
                </a:lnTo>
                <a:lnTo>
                  <a:pt x="139816" y="64769"/>
                </a:lnTo>
                <a:lnTo>
                  <a:pt x="153481" y="58419"/>
                </a:lnTo>
                <a:lnTo>
                  <a:pt x="153303" y="58419"/>
                </a:lnTo>
                <a:lnTo>
                  <a:pt x="208726" y="33019"/>
                </a:lnTo>
                <a:lnTo>
                  <a:pt x="211410" y="33019"/>
                </a:lnTo>
                <a:lnTo>
                  <a:pt x="228195" y="26669"/>
                </a:lnTo>
                <a:lnTo>
                  <a:pt x="228030" y="26669"/>
                </a:lnTo>
                <a:lnTo>
                  <a:pt x="248541" y="20319"/>
                </a:lnTo>
                <a:lnTo>
                  <a:pt x="247931" y="20319"/>
                </a:lnTo>
                <a:lnTo>
                  <a:pt x="261977" y="17779"/>
                </a:lnTo>
                <a:lnTo>
                  <a:pt x="261152" y="17779"/>
                </a:lnTo>
                <a:lnTo>
                  <a:pt x="273382" y="16509"/>
                </a:lnTo>
                <a:lnTo>
                  <a:pt x="272963" y="16509"/>
                </a:lnTo>
                <a:lnTo>
                  <a:pt x="278716" y="15239"/>
                </a:lnTo>
                <a:lnTo>
                  <a:pt x="348909" y="15239"/>
                </a:lnTo>
                <a:lnTo>
                  <a:pt x="345454" y="13969"/>
                </a:lnTo>
                <a:lnTo>
                  <a:pt x="339905" y="11429"/>
                </a:lnTo>
                <a:lnTo>
                  <a:pt x="334151" y="8889"/>
                </a:lnTo>
                <a:lnTo>
                  <a:pt x="334304" y="8889"/>
                </a:lnTo>
                <a:lnTo>
                  <a:pt x="328919" y="7619"/>
                </a:lnTo>
                <a:lnTo>
                  <a:pt x="328246" y="6350"/>
                </a:lnTo>
                <a:lnTo>
                  <a:pt x="322125" y="5079"/>
                </a:lnTo>
                <a:close/>
              </a:path>
              <a:path w="365759" h="316229">
                <a:moveTo>
                  <a:pt x="42318" y="143509"/>
                </a:moveTo>
                <a:lnTo>
                  <a:pt x="41759" y="143509"/>
                </a:lnTo>
                <a:lnTo>
                  <a:pt x="41480" y="144779"/>
                </a:lnTo>
                <a:lnTo>
                  <a:pt x="42318" y="143509"/>
                </a:lnTo>
                <a:close/>
              </a:path>
              <a:path w="365759" h="316229">
                <a:moveTo>
                  <a:pt x="47220" y="137159"/>
                </a:moveTo>
                <a:lnTo>
                  <a:pt x="46509" y="137159"/>
                </a:lnTo>
                <a:lnTo>
                  <a:pt x="46382" y="138429"/>
                </a:lnTo>
                <a:lnTo>
                  <a:pt x="47220" y="137159"/>
                </a:lnTo>
                <a:close/>
              </a:path>
              <a:path w="365759" h="316229">
                <a:moveTo>
                  <a:pt x="52219" y="130809"/>
                </a:moveTo>
                <a:lnTo>
                  <a:pt x="51411" y="130809"/>
                </a:lnTo>
                <a:lnTo>
                  <a:pt x="51068" y="132079"/>
                </a:lnTo>
                <a:lnTo>
                  <a:pt x="52219" y="130809"/>
                </a:lnTo>
                <a:close/>
              </a:path>
              <a:path w="365759" h="316229">
                <a:moveTo>
                  <a:pt x="75634" y="107950"/>
                </a:moveTo>
                <a:lnTo>
                  <a:pt x="74462" y="107950"/>
                </a:lnTo>
                <a:lnTo>
                  <a:pt x="74005" y="109219"/>
                </a:lnTo>
                <a:lnTo>
                  <a:pt x="75634" y="107950"/>
                </a:lnTo>
                <a:close/>
              </a:path>
              <a:path w="365759" h="316229">
                <a:moveTo>
                  <a:pt x="128721" y="71119"/>
                </a:moveTo>
                <a:lnTo>
                  <a:pt x="126900" y="71119"/>
                </a:lnTo>
                <a:lnTo>
                  <a:pt x="126443" y="72389"/>
                </a:lnTo>
                <a:lnTo>
                  <a:pt x="128721" y="71119"/>
                </a:lnTo>
                <a:close/>
              </a:path>
              <a:path w="365759" h="316229">
                <a:moveTo>
                  <a:pt x="365152" y="48259"/>
                </a:moveTo>
                <a:lnTo>
                  <a:pt x="353265" y="48259"/>
                </a:lnTo>
                <a:lnTo>
                  <a:pt x="353417" y="49529"/>
                </a:lnTo>
                <a:lnTo>
                  <a:pt x="353557" y="50800"/>
                </a:lnTo>
                <a:lnTo>
                  <a:pt x="353836" y="52069"/>
                </a:lnTo>
                <a:lnTo>
                  <a:pt x="356694" y="60959"/>
                </a:lnTo>
                <a:lnTo>
                  <a:pt x="359374" y="62229"/>
                </a:lnTo>
                <a:lnTo>
                  <a:pt x="363742" y="60959"/>
                </a:lnTo>
                <a:lnTo>
                  <a:pt x="365025" y="58419"/>
                </a:lnTo>
                <a:lnTo>
                  <a:pt x="364898" y="50800"/>
                </a:lnTo>
                <a:lnTo>
                  <a:pt x="365152" y="48259"/>
                </a:lnTo>
                <a:close/>
              </a:path>
              <a:path w="365759" h="316229">
                <a:moveTo>
                  <a:pt x="353406" y="49482"/>
                </a:moveTo>
                <a:close/>
              </a:path>
              <a:path w="365759" h="316229">
                <a:moveTo>
                  <a:pt x="365152" y="46989"/>
                </a:moveTo>
                <a:lnTo>
                  <a:pt x="352782" y="46989"/>
                </a:lnTo>
                <a:lnTo>
                  <a:pt x="353406" y="49482"/>
                </a:lnTo>
                <a:lnTo>
                  <a:pt x="353265" y="48259"/>
                </a:lnTo>
                <a:lnTo>
                  <a:pt x="365190" y="48259"/>
                </a:lnTo>
                <a:lnTo>
                  <a:pt x="365152" y="46989"/>
                </a:lnTo>
                <a:close/>
              </a:path>
              <a:path w="365759" h="316229">
                <a:moveTo>
                  <a:pt x="364619" y="41909"/>
                </a:moveTo>
                <a:lnTo>
                  <a:pt x="351131" y="41909"/>
                </a:lnTo>
                <a:lnTo>
                  <a:pt x="351779" y="44450"/>
                </a:lnTo>
                <a:lnTo>
                  <a:pt x="351944" y="44450"/>
                </a:lnTo>
                <a:lnTo>
                  <a:pt x="352935" y="48259"/>
                </a:lnTo>
                <a:lnTo>
                  <a:pt x="352782" y="46989"/>
                </a:lnTo>
                <a:lnTo>
                  <a:pt x="365152" y="46989"/>
                </a:lnTo>
                <a:lnTo>
                  <a:pt x="365051" y="44450"/>
                </a:lnTo>
                <a:lnTo>
                  <a:pt x="364835" y="43179"/>
                </a:lnTo>
                <a:lnTo>
                  <a:pt x="364695" y="43179"/>
                </a:lnTo>
                <a:lnTo>
                  <a:pt x="364619" y="41909"/>
                </a:lnTo>
                <a:close/>
              </a:path>
              <a:path w="365759" h="316229">
                <a:moveTo>
                  <a:pt x="362091" y="30479"/>
                </a:moveTo>
                <a:lnTo>
                  <a:pt x="345632" y="30479"/>
                </a:lnTo>
                <a:lnTo>
                  <a:pt x="346597" y="31750"/>
                </a:lnTo>
                <a:lnTo>
                  <a:pt x="346318" y="31750"/>
                </a:lnTo>
                <a:lnTo>
                  <a:pt x="346613" y="32612"/>
                </a:lnTo>
                <a:lnTo>
                  <a:pt x="346966" y="33019"/>
                </a:lnTo>
                <a:lnTo>
                  <a:pt x="347372" y="33019"/>
                </a:lnTo>
                <a:lnTo>
                  <a:pt x="349176" y="35559"/>
                </a:lnTo>
                <a:lnTo>
                  <a:pt x="348922" y="35559"/>
                </a:lnTo>
                <a:lnTo>
                  <a:pt x="349353" y="36829"/>
                </a:lnTo>
                <a:lnTo>
                  <a:pt x="351322" y="43179"/>
                </a:lnTo>
                <a:lnTo>
                  <a:pt x="351131" y="41909"/>
                </a:lnTo>
                <a:lnTo>
                  <a:pt x="364657" y="41909"/>
                </a:lnTo>
                <a:lnTo>
                  <a:pt x="364619" y="40639"/>
                </a:lnTo>
                <a:lnTo>
                  <a:pt x="364377" y="38100"/>
                </a:lnTo>
                <a:lnTo>
                  <a:pt x="362511" y="31750"/>
                </a:lnTo>
                <a:lnTo>
                  <a:pt x="362091" y="30479"/>
                </a:lnTo>
                <a:close/>
              </a:path>
              <a:path w="365759" h="316229">
                <a:moveTo>
                  <a:pt x="364665" y="42182"/>
                </a:moveTo>
                <a:lnTo>
                  <a:pt x="364695" y="43179"/>
                </a:lnTo>
                <a:lnTo>
                  <a:pt x="364835" y="43179"/>
                </a:lnTo>
                <a:lnTo>
                  <a:pt x="364665" y="42182"/>
                </a:lnTo>
                <a:close/>
              </a:path>
              <a:path w="365759" h="316229">
                <a:moveTo>
                  <a:pt x="364657" y="41909"/>
                </a:moveTo>
                <a:lnTo>
                  <a:pt x="364665" y="42182"/>
                </a:lnTo>
                <a:lnTo>
                  <a:pt x="364657" y="41909"/>
                </a:lnTo>
                <a:close/>
              </a:path>
              <a:path w="365759" h="316229">
                <a:moveTo>
                  <a:pt x="349212" y="36585"/>
                </a:moveTo>
                <a:lnTo>
                  <a:pt x="349290" y="36829"/>
                </a:lnTo>
                <a:lnTo>
                  <a:pt x="349212" y="36585"/>
                </a:lnTo>
                <a:close/>
              </a:path>
              <a:path w="365759" h="316229">
                <a:moveTo>
                  <a:pt x="349248" y="36648"/>
                </a:moveTo>
                <a:lnTo>
                  <a:pt x="349303" y="36829"/>
                </a:lnTo>
                <a:lnTo>
                  <a:pt x="349248" y="36648"/>
                </a:lnTo>
                <a:close/>
              </a:path>
              <a:path w="365759" h="316229">
                <a:moveTo>
                  <a:pt x="348922" y="35559"/>
                </a:moveTo>
                <a:lnTo>
                  <a:pt x="349229" y="36585"/>
                </a:lnTo>
                <a:lnTo>
                  <a:pt x="349353" y="36829"/>
                </a:lnTo>
                <a:lnTo>
                  <a:pt x="348922" y="35559"/>
                </a:lnTo>
                <a:close/>
              </a:path>
              <a:path w="365759" h="316229">
                <a:moveTo>
                  <a:pt x="348922" y="35559"/>
                </a:moveTo>
                <a:lnTo>
                  <a:pt x="349248" y="36648"/>
                </a:lnTo>
                <a:lnTo>
                  <a:pt x="348922" y="35559"/>
                </a:lnTo>
                <a:close/>
              </a:path>
              <a:path w="365759" h="316229">
                <a:moveTo>
                  <a:pt x="347372" y="33019"/>
                </a:moveTo>
                <a:lnTo>
                  <a:pt x="347753" y="34289"/>
                </a:lnTo>
                <a:lnTo>
                  <a:pt x="348617" y="35559"/>
                </a:lnTo>
                <a:lnTo>
                  <a:pt x="349212" y="36585"/>
                </a:lnTo>
                <a:lnTo>
                  <a:pt x="348883" y="35559"/>
                </a:lnTo>
                <a:lnTo>
                  <a:pt x="349176" y="35559"/>
                </a:lnTo>
                <a:lnTo>
                  <a:pt x="347372" y="33019"/>
                </a:lnTo>
                <a:close/>
              </a:path>
              <a:path w="365759" h="316229">
                <a:moveTo>
                  <a:pt x="346611" y="32612"/>
                </a:moveTo>
                <a:lnTo>
                  <a:pt x="346750" y="33019"/>
                </a:lnTo>
                <a:lnTo>
                  <a:pt x="347499" y="34289"/>
                </a:lnTo>
                <a:lnTo>
                  <a:pt x="348439" y="35559"/>
                </a:lnTo>
                <a:lnTo>
                  <a:pt x="348617" y="35559"/>
                </a:lnTo>
                <a:lnTo>
                  <a:pt x="347753" y="34289"/>
                </a:lnTo>
                <a:lnTo>
                  <a:pt x="347372" y="33019"/>
                </a:lnTo>
                <a:lnTo>
                  <a:pt x="346966" y="33019"/>
                </a:lnTo>
                <a:lnTo>
                  <a:pt x="346611" y="32612"/>
                </a:lnTo>
                <a:close/>
              </a:path>
              <a:path w="365759" h="316229">
                <a:moveTo>
                  <a:pt x="211410" y="33019"/>
                </a:moveTo>
                <a:lnTo>
                  <a:pt x="208726" y="33019"/>
                </a:lnTo>
                <a:lnTo>
                  <a:pt x="208053" y="34289"/>
                </a:lnTo>
                <a:lnTo>
                  <a:pt x="211410" y="33019"/>
                </a:lnTo>
                <a:close/>
              </a:path>
              <a:path w="365759" h="316229">
                <a:moveTo>
                  <a:pt x="345867" y="31750"/>
                </a:moveTo>
                <a:lnTo>
                  <a:pt x="346611" y="32612"/>
                </a:lnTo>
                <a:lnTo>
                  <a:pt x="345867" y="31750"/>
                </a:lnTo>
                <a:close/>
              </a:path>
              <a:path w="365759" h="316229">
                <a:moveTo>
                  <a:pt x="361749" y="29209"/>
                </a:moveTo>
                <a:lnTo>
                  <a:pt x="343321" y="29209"/>
                </a:lnTo>
                <a:lnTo>
                  <a:pt x="344769" y="30479"/>
                </a:lnTo>
                <a:lnTo>
                  <a:pt x="345867" y="31750"/>
                </a:lnTo>
                <a:lnTo>
                  <a:pt x="346382" y="31750"/>
                </a:lnTo>
                <a:lnTo>
                  <a:pt x="345632" y="30479"/>
                </a:lnTo>
                <a:lnTo>
                  <a:pt x="362091" y="30479"/>
                </a:lnTo>
                <a:lnTo>
                  <a:pt x="361749" y="29209"/>
                </a:lnTo>
                <a:close/>
              </a:path>
              <a:path w="365759" h="316229">
                <a:moveTo>
                  <a:pt x="345632" y="30479"/>
                </a:moveTo>
                <a:lnTo>
                  <a:pt x="346382" y="31750"/>
                </a:lnTo>
                <a:lnTo>
                  <a:pt x="346597" y="31750"/>
                </a:lnTo>
                <a:lnTo>
                  <a:pt x="345632" y="30479"/>
                </a:lnTo>
                <a:close/>
              </a:path>
              <a:path w="365759" h="316229">
                <a:moveTo>
                  <a:pt x="343295" y="29209"/>
                </a:moveTo>
                <a:lnTo>
                  <a:pt x="344413" y="30479"/>
                </a:lnTo>
                <a:lnTo>
                  <a:pt x="343394" y="29294"/>
                </a:lnTo>
                <a:close/>
              </a:path>
              <a:path w="365759" h="316229">
                <a:moveTo>
                  <a:pt x="342164" y="29141"/>
                </a:moveTo>
                <a:close/>
              </a:path>
              <a:path w="365759" h="316229">
                <a:moveTo>
                  <a:pt x="341467" y="27939"/>
                </a:moveTo>
                <a:lnTo>
                  <a:pt x="342164" y="29141"/>
                </a:lnTo>
                <a:lnTo>
                  <a:pt x="341544" y="28027"/>
                </a:lnTo>
                <a:close/>
              </a:path>
              <a:path w="365759" h="316229">
                <a:moveTo>
                  <a:pt x="341544" y="28027"/>
                </a:moveTo>
                <a:lnTo>
                  <a:pt x="342241" y="29209"/>
                </a:lnTo>
                <a:lnTo>
                  <a:pt x="342584" y="29209"/>
                </a:lnTo>
                <a:lnTo>
                  <a:pt x="341544" y="28027"/>
                </a:lnTo>
                <a:close/>
              </a:path>
              <a:path w="365759" h="316229">
                <a:moveTo>
                  <a:pt x="360580" y="27939"/>
                </a:moveTo>
                <a:lnTo>
                  <a:pt x="341492" y="27939"/>
                </a:lnTo>
                <a:lnTo>
                  <a:pt x="342584" y="29209"/>
                </a:lnTo>
                <a:lnTo>
                  <a:pt x="361279" y="29209"/>
                </a:lnTo>
                <a:lnTo>
                  <a:pt x="360580" y="27939"/>
                </a:lnTo>
                <a:close/>
              </a:path>
              <a:path w="365759" h="316229">
                <a:moveTo>
                  <a:pt x="361050" y="27939"/>
                </a:moveTo>
                <a:lnTo>
                  <a:pt x="360580" y="27939"/>
                </a:lnTo>
                <a:lnTo>
                  <a:pt x="361393" y="29209"/>
                </a:lnTo>
                <a:lnTo>
                  <a:pt x="361050" y="27939"/>
                </a:lnTo>
                <a:close/>
              </a:path>
              <a:path w="365759" h="316229">
                <a:moveTo>
                  <a:pt x="360212" y="26669"/>
                </a:moveTo>
                <a:lnTo>
                  <a:pt x="339346" y="26669"/>
                </a:lnTo>
                <a:lnTo>
                  <a:pt x="342164" y="29141"/>
                </a:lnTo>
                <a:lnTo>
                  <a:pt x="341467" y="27939"/>
                </a:lnTo>
                <a:lnTo>
                  <a:pt x="361050" y="27939"/>
                </a:lnTo>
                <a:lnTo>
                  <a:pt x="360212" y="26669"/>
                </a:lnTo>
                <a:close/>
              </a:path>
              <a:path w="365759" h="316229">
                <a:moveTo>
                  <a:pt x="341492" y="27939"/>
                </a:moveTo>
                <a:close/>
              </a:path>
              <a:path w="365759" h="316229">
                <a:moveTo>
                  <a:pt x="359374" y="25400"/>
                </a:moveTo>
                <a:lnTo>
                  <a:pt x="334482" y="25400"/>
                </a:lnTo>
                <a:lnTo>
                  <a:pt x="339892" y="27939"/>
                </a:lnTo>
                <a:lnTo>
                  <a:pt x="339346" y="26669"/>
                </a:lnTo>
                <a:lnTo>
                  <a:pt x="360212" y="26669"/>
                </a:lnTo>
                <a:lnTo>
                  <a:pt x="359374" y="25400"/>
                </a:lnTo>
                <a:close/>
              </a:path>
              <a:path w="365759" h="316229">
                <a:moveTo>
                  <a:pt x="356923" y="21589"/>
                </a:moveTo>
                <a:lnTo>
                  <a:pt x="323306" y="21589"/>
                </a:lnTo>
                <a:lnTo>
                  <a:pt x="328868" y="22859"/>
                </a:lnTo>
                <a:lnTo>
                  <a:pt x="334634" y="25400"/>
                </a:lnTo>
                <a:lnTo>
                  <a:pt x="358967" y="25400"/>
                </a:lnTo>
                <a:lnTo>
                  <a:pt x="358497" y="24129"/>
                </a:lnTo>
                <a:lnTo>
                  <a:pt x="357799" y="22859"/>
                </a:lnTo>
                <a:lnTo>
                  <a:pt x="356923" y="21589"/>
                </a:lnTo>
                <a:close/>
              </a:path>
              <a:path w="365759" h="316229">
                <a:moveTo>
                  <a:pt x="350839" y="16509"/>
                </a:moveTo>
                <a:lnTo>
                  <a:pt x="306631" y="16509"/>
                </a:lnTo>
                <a:lnTo>
                  <a:pt x="312396" y="19050"/>
                </a:lnTo>
                <a:lnTo>
                  <a:pt x="317857" y="19050"/>
                </a:lnTo>
                <a:lnTo>
                  <a:pt x="323979" y="21589"/>
                </a:lnTo>
                <a:lnTo>
                  <a:pt x="356224" y="21589"/>
                </a:lnTo>
                <a:lnTo>
                  <a:pt x="354896" y="20084"/>
                </a:lnTo>
                <a:lnTo>
                  <a:pt x="353748" y="19050"/>
                </a:lnTo>
                <a:lnTo>
                  <a:pt x="352617" y="17779"/>
                </a:lnTo>
                <a:lnTo>
                  <a:pt x="351982" y="17779"/>
                </a:lnTo>
                <a:lnTo>
                  <a:pt x="350839" y="16509"/>
                </a:lnTo>
                <a:close/>
              </a:path>
              <a:path w="365759" h="316229">
                <a:moveTo>
                  <a:pt x="354027" y="19050"/>
                </a:moveTo>
                <a:lnTo>
                  <a:pt x="354896" y="20084"/>
                </a:lnTo>
                <a:lnTo>
                  <a:pt x="355157" y="20319"/>
                </a:lnTo>
                <a:lnTo>
                  <a:pt x="354027" y="19050"/>
                </a:lnTo>
                <a:close/>
              </a:path>
              <a:path w="365759" h="316229">
                <a:moveTo>
                  <a:pt x="349772" y="15239"/>
                </a:moveTo>
                <a:lnTo>
                  <a:pt x="295645" y="15239"/>
                </a:lnTo>
                <a:lnTo>
                  <a:pt x="301462" y="16509"/>
                </a:lnTo>
                <a:lnTo>
                  <a:pt x="307583" y="17779"/>
                </a:lnTo>
                <a:lnTo>
                  <a:pt x="306631" y="16509"/>
                </a:lnTo>
                <a:lnTo>
                  <a:pt x="350839" y="16509"/>
                </a:lnTo>
                <a:lnTo>
                  <a:pt x="349772" y="15239"/>
                </a:lnTo>
                <a:close/>
              </a:path>
              <a:path w="365759" h="316229">
                <a:moveTo>
                  <a:pt x="295645" y="15239"/>
                </a:moveTo>
                <a:lnTo>
                  <a:pt x="290019" y="15239"/>
                </a:lnTo>
                <a:lnTo>
                  <a:pt x="296140" y="16509"/>
                </a:lnTo>
                <a:lnTo>
                  <a:pt x="295645" y="15239"/>
                </a:lnTo>
                <a:close/>
              </a:path>
              <a:path w="365759" h="316229">
                <a:moveTo>
                  <a:pt x="310326" y="2539"/>
                </a:moveTo>
                <a:lnTo>
                  <a:pt x="258459" y="2539"/>
                </a:lnTo>
                <a:lnTo>
                  <a:pt x="244413" y="5079"/>
                </a:lnTo>
                <a:lnTo>
                  <a:pt x="321388" y="5079"/>
                </a:lnTo>
                <a:lnTo>
                  <a:pt x="315635" y="3809"/>
                </a:lnTo>
                <a:lnTo>
                  <a:pt x="316079" y="3809"/>
                </a:lnTo>
                <a:lnTo>
                  <a:pt x="310326" y="2539"/>
                </a:lnTo>
                <a:close/>
              </a:path>
              <a:path w="365759" h="316229">
                <a:moveTo>
                  <a:pt x="297042" y="0"/>
                </a:moveTo>
                <a:lnTo>
                  <a:pt x="271566" y="0"/>
                </a:lnTo>
                <a:lnTo>
                  <a:pt x="259323" y="2539"/>
                </a:lnTo>
                <a:lnTo>
                  <a:pt x="309361" y="2539"/>
                </a:lnTo>
                <a:lnTo>
                  <a:pt x="303252" y="1269"/>
                </a:lnTo>
                <a:lnTo>
                  <a:pt x="297550" y="1269"/>
                </a:lnTo>
                <a:lnTo>
                  <a:pt x="297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609447" y="3343097"/>
            <a:ext cx="120869" cy="143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66398" y="4027728"/>
            <a:ext cx="15875" cy="26670"/>
          </a:xfrm>
          <a:custGeom>
            <a:avLst/>
            <a:gdLst/>
            <a:ahLst/>
            <a:cxnLst/>
            <a:rect l="l" t="t" r="r" b="b"/>
            <a:pathLst>
              <a:path w="15875" h="26670">
                <a:moveTo>
                  <a:pt x="6367" y="21599"/>
                </a:moveTo>
                <a:lnTo>
                  <a:pt x="6451" y="22606"/>
                </a:lnTo>
                <a:lnTo>
                  <a:pt x="7378" y="24841"/>
                </a:lnTo>
                <a:lnTo>
                  <a:pt x="8445" y="26098"/>
                </a:lnTo>
                <a:lnTo>
                  <a:pt x="9182" y="26390"/>
                </a:lnTo>
                <a:lnTo>
                  <a:pt x="10820" y="26212"/>
                </a:lnTo>
                <a:lnTo>
                  <a:pt x="13576" y="24637"/>
                </a:lnTo>
                <a:lnTo>
                  <a:pt x="15011" y="22732"/>
                </a:lnTo>
                <a:lnTo>
                  <a:pt x="7239" y="22732"/>
                </a:lnTo>
                <a:lnTo>
                  <a:pt x="6367" y="21599"/>
                </a:lnTo>
                <a:close/>
              </a:path>
              <a:path w="15875" h="26670">
                <a:moveTo>
                  <a:pt x="6248" y="20167"/>
                </a:moveTo>
                <a:lnTo>
                  <a:pt x="6367" y="21599"/>
                </a:lnTo>
                <a:lnTo>
                  <a:pt x="7239" y="22732"/>
                </a:lnTo>
                <a:lnTo>
                  <a:pt x="6248" y="20167"/>
                </a:lnTo>
                <a:close/>
              </a:path>
              <a:path w="15875" h="26670">
                <a:moveTo>
                  <a:pt x="15399" y="20167"/>
                </a:moveTo>
                <a:lnTo>
                  <a:pt x="6248" y="20167"/>
                </a:lnTo>
                <a:lnTo>
                  <a:pt x="7239" y="22732"/>
                </a:lnTo>
                <a:lnTo>
                  <a:pt x="15011" y="22732"/>
                </a:lnTo>
                <a:lnTo>
                  <a:pt x="15399" y="20167"/>
                </a:lnTo>
                <a:close/>
              </a:path>
              <a:path w="15875" h="26670">
                <a:moveTo>
                  <a:pt x="10099" y="10223"/>
                </a:moveTo>
                <a:lnTo>
                  <a:pt x="2832" y="10223"/>
                </a:lnTo>
                <a:lnTo>
                  <a:pt x="4483" y="16167"/>
                </a:lnTo>
                <a:lnTo>
                  <a:pt x="2927" y="16167"/>
                </a:lnTo>
                <a:lnTo>
                  <a:pt x="3009" y="16725"/>
                </a:lnTo>
                <a:lnTo>
                  <a:pt x="4724" y="19431"/>
                </a:lnTo>
                <a:lnTo>
                  <a:pt x="5003" y="19824"/>
                </a:lnTo>
                <a:lnTo>
                  <a:pt x="6367" y="21599"/>
                </a:lnTo>
                <a:lnTo>
                  <a:pt x="6248" y="20167"/>
                </a:lnTo>
                <a:lnTo>
                  <a:pt x="15399" y="20167"/>
                </a:lnTo>
                <a:lnTo>
                  <a:pt x="15697" y="18033"/>
                </a:lnTo>
                <a:lnTo>
                  <a:pt x="15064" y="16344"/>
                </a:lnTo>
                <a:lnTo>
                  <a:pt x="12979" y="16344"/>
                </a:lnTo>
                <a:lnTo>
                  <a:pt x="12990" y="16167"/>
                </a:lnTo>
                <a:lnTo>
                  <a:pt x="4483" y="16167"/>
                </a:lnTo>
                <a:lnTo>
                  <a:pt x="2675" y="14456"/>
                </a:lnTo>
                <a:lnTo>
                  <a:pt x="13100" y="14456"/>
                </a:lnTo>
                <a:lnTo>
                  <a:pt x="13175" y="13284"/>
                </a:lnTo>
                <a:lnTo>
                  <a:pt x="7886" y="13284"/>
                </a:lnTo>
                <a:lnTo>
                  <a:pt x="10099" y="10223"/>
                </a:lnTo>
                <a:close/>
              </a:path>
              <a:path w="15875" h="26670">
                <a:moveTo>
                  <a:pt x="13284" y="11595"/>
                </a:moveTo>
                <a:lnTo>
                  <a:pt x="12979" y="16344"/>
                </a:lnTo>
                <a:lnTo>
                  <a:pt x="14201" y="14041"/>
                </a:lnTo>
                <a:lnTo>
                  <a:pt x="13284" y="11595"/>
                </a:lnTo>
                <a:close/>
              </a:path>
              <a:path w="15875" h="26670">
                <a:moveTo>
                  <a:pt x="14201" y="14041"/>
                </a:moveTo>
                <a:lnTo>
                  <a:pt x="12979" y="16344"/>
                </a:lnTo>
                <a:lnTo>
                  <a:pt x="15064" y="16344"/>
                </a:lnTo>
                <a:lnTo>
                  <a:pt x="14201" y="14041"/>
                </a:lnTo>
                <a:close/>
              </a:path>
              <a:path w="15875" h="26670">
                <a:moveTo>
                  <a:pt x="2832" y="10223"/>
                </a:moveTo>
                <a:lnTo>
                  <a:pt x="2456" y="11595"/>
                </a:lnTo>
                <a:lnTo>
                  <a:pt x="2367" y="12369"/>
                </a:lnTo>
                <a:lnTo>
                  <a:pt x="2675" y="14456"/>
                </a:lnTo>
                <a:lnTo>
                  <a:pt x="4483" y="16167"/>
                </a:lnTo>
                <a:lnTo>
                  <a:pt x="2832" y="10223"/>
                </a:lnTo>
                <a:close/>
              </a:path>
              <a:path w="15875" h="26670">
                <a:moveTo>
                  <a:pt x="3258" y="1894"/>
                </a:moveTo>
                <a:lnTo>
                  <a:pt x="2133" y="2108"/>
                </a:lnTo>
                <a:lnTo>
                  <a:pt x="76" y="4546"/>
                </a:lnTo>
                <a:lnTo>
                  <a:pt x="0" y="9220"/>
                </a:lnTo>
                <a:lnTo>
                  <a:pt x="1892" y="13715"/>
                </a:lnTo>
                <a:lnTo>
                  <a:pt x="2675" y="14456"/>
                </a:lnTo>
                <a:lnTo>
                  <a:pt x="2367" y="12369"/>
                </a:lnTo>
                <a:lnTo>
                  <a:pt x="2456" y="11595"/>
                </a:lnTo>
                <a:lnTo>
                  <a:pt x="2832" y="10223"/>
                </a:lnTo>
                <a:lnTo>
                  <a:pt x="10099" y="10223"/>
                </a:lnTo>
                <a:lnTo>
                  <a:pt x="11194" y="8708"/>
                </a:lnTo>
                <a:lnTo>
                  <a:pt x="11366" y="8043"/>
                </a:lnTo>
                <a:lnTo>
                  <a:pt x="11311" y="7150"/>
                </a:lnTo>
                <a:lnTo>
                  <a:pt x="10490" y="5130"/>
                </a:lnTo>
                <a:lnTo>
                  <a:pt x="12121" y="5130"/>
                </a:lnTo>
                <a:lnTo>
                  <a:pt x="12190" y="4864"/>
                </a:lnTo>
                <a:lnTo>
                  <a:pt x="2019" y="4864"/>
                </a:lnTo>
                <a:lnTo>
                  <a:pt x="3258" y="1894"/>
                </a:lnTo>
                <a:close/>
              </a:path>
              <a:path w="15875" h="26670">
                <a:moveTo>
                  <a:pt x="14985" y="11595"/>
                </a:moveTo>
                <a:lnTo>
                  <a:pt x="13284" y="11595"/>
                </a:lnTo>
                <a:lnTo>
                  <a:pt x="14201" y="14041"/>
                </a:lnTo>
                <a:lnTo>
                  <a:pt x="15087" y="12369"/>
                </a:lnTo>
                <a:lnTo>
                  <a:pt x="14985" y="11595"/>
                </a:lnTo>
                <a:close/>
              </a:path>
              <a:path w="15875" h="26670">
                <a:moveTo>
                  <a:pt x="11194" y="8708"/>
                </a:moveTo>
                <a:lnTo>
                  <a:pt x="7886" y="13284"/>
                </a:lnTo>
                <a:lnTo>
                  <a:pt x="12446" y="11861"/>
                </a:lnTo>
                <a:lnTo>
                  <a:pt x="13445" y="9956"/>
                </a:lnTo>
                <a:lnTo>
                  <a:pt x="10871" y="9956"/>
                </a:lnTo>
                <a:lnTo>
                  <a:pt x="11194" y="8708"/>
                </a:lnTo>
                <a:close/>
              </a:path>
              <a:path w="15875" h="26670">
                <a:moveTo>
                  <a:pt x="14027" y="8848"/>
                </a:moveTo>
                <a:lnTo>
                  <a:pt x="12446" y="11861"/>
                </a:lnTo>
                <a:lnTo>
                  <a:pt x="7886" y="13284"/>
                </a:lnTo>
                <a:lnTo>
                  <a:pt x="13175" y="13284"/>
                </a:lnTo>
                <a:lnTo>
                  <a:pt x="13284" y="11595"/>
                </a:lnTo>
                <a:lnTo>
                  <a:pt x="14985" y="11595"/>
                </a:lnTo>
                <a:lnTo>
                  <a:pt x="14719" y="9575"/>
                </a:lnTo>
                <a:lnTo>
                  <a:pt x="14027" y="8848"/>
                </a:lnTo>
                <a:close/>
              </a:path>
              <a:path w="15875" h="26670">
                <a:moveTo>
                  <a:pt x="11675" y="8043"/>
                </a:moveTo>
                <a:lnTo>
                  <a:pt x="11194" y="8708"/>
                </a:lnTo>
                <a:lnTo>
                  <a:pt x="10871" y="9956"/>
                </a:lnTo>
                <a:lnTo>
                  <a:pt x="12069" y="9013"/>
                </a:lnTo>
                <a:lnTo>
                  <a:pt x="11675" y="8043"/>
                </a:lnTo>
                <a:close/>
              </a:path>
              <a:path w="15875" h="26670">
                <a:moveTo>
                  <a:pt x="12069" y="9013"/>
                </a:moveTo>
                <a:lnTo>
                  <a:pt x="10871" y="9956"/>
                </a:lnTo>
                <a:lnTo>
                  <a:pt x="13445" y="9956"/>
                </a:lnTo>
                <a:lnTo>
                  <a:pt x="13832" y="9220"/>
                </a:lnTo>
                <a:lnTo>
                  <a:pt x="12153" y="9220"/>
                </a:lnTo>
                <a:lnTo>
                  <a:pt x="12069" y="9013"/>
                </a:lnTo>
                <a:close/>
              </a:path>
              <a:path w="15875" h="26670">
                <a:moveTo>
                  <a:pt x="13279" y="8062"/>
                </a:moveTo>
                <a:lnTo>
                  <a:pt x="12280" y="8848"/>
                </a:lnTo>
                <a:lnTo>
                  <a:pt x="12153" y="9220"/>
                </a:lnTo>
                <a:lnTo>
                  <a:pt x="13832" y="9220"/>
                </a:lnTo>
                <a:lnTo>
                  <a:pt x="14027" y="8848"/>
                </a:lnTo>
                <a:lnTo>
                  <a:pt x="13279" y="8062"/>
                </a:lnTo>
                <a:close/>
              </a:path>
              <a:path w="15875" h="26670">
                <a:moveTo>
                  <a:pt x="12128" y="7416"/>
                </a:moveTo>
                <a:lnTo>
                  <a:pt x="11675" y="8043"/>
                </a:lnTo>
                <a:lnTo>
                  <a:pt x="12069" y="9013"/>
                </a:lnTo>
                <a:lnTo>
                  <a:pt x="12128" y="7416"/>
                </a:lnTo>
                <a:close/>
              </a:path>
              <a:path w="15875" h="26670">
                <a:moveTo>
                  <a:pt x="12665" y="7416"/>
                </a:moveTo>
                <a:lnTo>
                  <a:pt x="12128" y="7416"/>
                </a:lnTo>
                <a:lnTo>
                  <a:pt x="12150" y="8950"/>
                </a:lnTo>
                <a:lnTo>
                  <a:pt x="13279" y="8062"/>
                </a:lnTo>
                <a:lnTo>
                  <a:pt x="12665" y="7416"/>
                </a:lnTo>
                <a:close/>
              </a:path>
              <a:path w="15875" h="26670">
                <a:moveTo>
                  <a:pt x="13896" y="7577"/>
                </a:moveTo>
                <a:lnTo>
                  <a:pt x="13279" y="8062"/>
                </a:lnTo>
                <a:lnTo>
                  <a:pt x="14027" y="8848"/>
                </a:lnTo>
                <a:lnTo>
                  <a:pt x="14198" y="8521"/>
                </a:lnTo>
                <a:lnTo>
                  <a:pt x="13896" y="7577"/>
                </a:lnTo>
                <a:close/>
              </a:path>
              <a:path w="15875" h="26670">
                <a:moveTo>
                  <a:pt x="11486" y="7580"/>
                </a:moveTo>
                <a:lnTo>
                  <a:pt x="11194" y="8708"/>
                </a:lnTo>
                <a:lnTo>
                  <a:pt x="11675" y="8043"/>
                </a:lnTo>
                <a:lnTo>
                  <a:pt x="11486" y="7580"/>
                </a:lnTo>
                <a:close/>
              </a:path>
              <a:path w="15875" h="26670">
                <a:moveTo>
                  <a:pt x="12509" y="3632"/>
                </a:moveTo>
                <a:lnTo>
                  <a:pt x="11772" y="6478"/>
                </a:lnTo>
                <a:lnTo>
                  <a:pt x="13279" y="8062"/>
                </a:lnTo>
                <a:lnTo>
                  <a:pt x="13892" y="7580"/>
                </a:lnTo>
                <a:lnTo>
                  <a:pt x="13030" y="4864"/>
                </a:lnTo>
                <a:lnTo>
                  <a:pt x="12509" y="3632"/>
                </a:lnTo>
                <a:close/>
              </a:path>
              <a:path w="15875" h="26670">
                <a:moveTo>
                  <a:pt x="11772" y="6478"/>
                </a:moveTo>
                <a:lnTo>
                  <a:pt x="11486" y="7580"/>
                </a:lnTo>
                <a:lnTo>
                  <a:pt x="11675" y="8043"/>
                </a:lnTo>
                <a:lnTo>
                  <a:pt x="12128" y="7416"/>
                </a:lnTo>
                <a:lnTo>
                  <a:pt x="12665" y="7416"/>
                </a:lnTo>
                <a:lnTo>
                  <a:pt x="11772" y="6478"/>
                </a:lnTo>
                <a:close/>
              </a:path>
              <a:path w="15875" h="26670">
                <a:moveTo>
                  <a:pt x="10490" y="5130"/>
                </a:moveTo>
                <a:lnTo>
                  <a:pt x="11486" y="7580"/>
                </a:lnTo>
                <a:lnTo>
                  <a:pt x="11772" y="6478"/>
                </a:lnTo>
                <a:lnTo>
                  <a:pt x="10490" y="5130"/>
                </a:lnTo>
                <a:close/>
              </a:path>
              <a:path w="15875" h="26670">
                <a:moveTo>
                  <a:pt x="14435" y="3632"/>
                </a:moveTo>
                <a:lnTo>
                  <a:pt x="12509" y="3632"/>
                </a:lnTo>
                <a:lnTo>
                  <a:pt x="13030" y="4864"/>
                </a:lnTo>
                <a:lnTo>
                  <a:pt x="13896" y="7577"/>
                </a:lnTo>
                <a:lnTo>
                  <a:pt x="14439" y="7150"/>
                </a:lnTo>
                <a:lnTo>
                  <a:pt x="14795" y="4089"/>
                </a:lnTo>
                <a:lnTo>
                  <a:pt x="14435" y="3632"/>
                </a:lnTo>
                <a:close/>
              </a:path>
              <a:path w="15875" h="26670">
                <a:moveTo>
                  <a:pt x="12121" y="5130"/>
                </a:moveTo>
                <a:lnTo>
                  <a:pt x="10490" y="5130"/>
                </a:lnTo>
                <a:lnTo>
                  <a:pt x="11772" y="6478"/>
                </a:lnTo>
                <a:lnTo>
                  <a:pt x="12121" y="5130"/>
                </a:lnTo>
                <a:close/>
              </a:path>
              <a:path w="15875" h="26670">
                <a:moveTo>
                  <a:pt x="6413" y="1295"/>
                </a:moveTo>
                <a:lnTo>
                  <a:pt x="3258" y="1894"/>
                </a:lnTo>
                <a:lnTo>
                  <a:pt x="2019" y="4864"/>
                </a:lnTo>
                <a:lnTo>
                  <a:pt x="6413" y="1295"/>
                </a:lnTo>
                <a:close/>
              </a:path>
              <a:path w="15875" h="26670">
                <a:moveTo>
                  <a:pt x="12595" y="1295"/>
                </a:moveTo>
                <a:lnTo>
                  <a:pt x="6413" y="1295"/>
                </a:lnTo>
                <a:lnTo>
                  <a:pt x="2019" y="4864"/>
                </a:lnTo>
                <a:lnTo>
                  <a:pt x="12190" y="4864"/>
                </a:lnTo>
                <a:lnTo>
                  <a:pt x="12509" y="3632"/>
                </a:lnTo>
                <a:lnTo>
                  <a:pt x="14435" y="3632"/>
                </a:lnTo>
                <a:lnTo>
                  <a:pt x="12595" y="1295"/>
                </a:lnTo>
                <a:close/>
              </a:path>
              <a:path w="15875" h="26670">
                <a:moveTo>
                  <a:pt x="10502" y="0"/>
                </a:moveTo>
                <a:lnTo>
                  <a:pt x="5016" y="507"/>
                </a:lnTo>
                <a:lnTo>
                  <a:pt x="3301" y="1790"/>
                </a:lnTo>
                <a:lnTo>
                  <a:pt x="6413" y="1295"/>
                </a:lnTo>
                <a:lnTo>
                  <a:pt x="12595" y="1295"/>
                </a:lnTo>
                <a:lnTo>
                  <a:pt x="12115" y="685"/>
                </a:lnTo>
                <a:lnTo>
                  <a:pt x="10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82146" y="4205630"/>
            <a:ext cx="15875" cy="36195"/>
          </a:xfrm>
          <a:custGeom>
            <a:avLst/>
            <a:gdLst/>
            <a:ahLst/>
            <a:cxnLst/>
            <a:rect l="l" t="t" r="r" b="b"/>
            <a:pathLst>
              <a:path w="15875" h="36195">
                <a:moveTo>
                  <a:pt x="6603" y="34175"/>
                </a:moveTo>
                <a:lnTo>
                  <a:pt x="7734" y="35750"/>
                </a:lnTo>
                <a:lnTo>
                  <a:pt x="8610" y="36106"/>
                </a:lnTo>
                <a:lnTo>
                  <a:pt x="10515" y="35737"/>
                </a:lnTo>
                <a:lnTo>
                  <a:pt x="11379" y="35458"/>
                </a:lnTo>
                <a:lnTo>
                  <a:pt x="8166" y="35458"/>
                </a:lnTo>
                <a:lnTo>
                  <a:pt x="7759" y="35267"/>
                </a:lnTo>
                <a:lnTo>
                  <a:pt x="6880" y="34402"/>
                </a:lnTo>
                <a:lnTo>
                  <a:pt x="6603" y="34175"/>
                </a:lnTo>
                <a:close/>
              </a:path>
              <a:path w="15875" h="36195">
                <a:moveTo>
                  <a:pt x="6880" y="34402"/>
                </a:moveTo>
                <a:lnTo>
                  <a:pt x="7759" y="35267"/>
                </a:lnTo>
                <a:lnTo>
                  <a:pt x="8166" y="35458"/>
                </a:lnTo>
                <a:lnTo>
                  <a:pt x="6880" y="34402"/>
                </a:lnTo>
                <a:close/>
              </a:path>
              <a:path w="15875" h="36195">
                <a:moveTo>
                  <a:pt x="15506" y="29591"/>
                </a:moveTo>
                <a:lnTo>
                  <a:pt x="4038" y="29591"/>
                </a:lnTo>
                <a:lnTo>
                  <a:pt x="4381" y="30365"/>
                </a:lnTo>
                <a:lnTo>
                  <a:pt x="8166" y="35458"/>
                </a:lnTo>
                <a:lnTo>
                  <a:pt x="11379" y="35458"/>
                </a:lnTo>
                <a:lnTo>
                  <a:pt x="11785" y="35267"/>
                </a:lnTo>
                <a:lnTo>
                  <a:pt x="14173" y="32918"/>
                </a:lnTo>
                <a:lnTo>
                  <a:pt x="14719" y="31737"/>
                </a:lnTo>
                <a:lnTo>
                  <a:pt x="14947" y="31191"/>
                </a:lnTo>
                <a:lnTo>
                  <a:pt x="15506" y="29591"/>
                </a:lnTo>
                <a:close/>
              </a:path>
              <a:path w="15875" h="36195">
                <a:moveTo>
                  <a:pt x="4157" y="29931"/>
                </a:moveTo>
                <a:lnTo>
                  <a:pt x="4309" y="30365"/>
                </a:lnTo>
                <a:lnTo>
                  <a:pt x="4157" y="29931"/>
                </a:lnTo>
                <a:close/>
              </a:path>
              <a:path w="15875" h="36195">
                <a:moveTo>
                  <a:pt x="4038" y="29591"/>
                </a:moveTo>
                <a:lnTo>
                  <a:pt x="4157" y="29931"/>
                </a:lnTo>
                <a:lnTo>
                  <a:pt x="4381" y="30365"/>
                </a:lnTo>
                <a:lnTo>
                  <a:pt x="4038" y="29591"/>
                </a:lnTo>
                <a:close/>
              </a:path>
              <a:path w="15875" h="36195">
                <a:moveTo>
                  <a:pt x="2599" y="24675"/>
                </a:moveTo>
                <a:lnTo>
                  <a:pt x="2654" y="25781"/>
                </a:lnTo>
                <a:lnTo>
                  <a:pt x="3352" y="28371"/>
                </a:lnTo>
                <a:lnTo>
                  <a:pt x="4157" y="29931"/>
                </a:lnTo>
                <a:lnTo>
                  <a:pt x="4038" y="29591"/>
                </a:lnTo>
                <a:lnTo>
                  <a:pt x="15506" y="29591"/>
                </a:lnTo>
                <a:lnTo>
                  <a:pt x="15748" y="26581"/>
                </a:lnTo>
                <a:lnTo>
                  <a:pt x="15610" y="25781"/>
                </a:lnTo>
                <a:lnTo>
                  <a:pt x="15443" y="25781"/>
                </a:lnTo>
                <a:lnTo>
                  <a:pt x="15418" y="25311"/>
                </a:lnTo>
                <a:lnTo>
                  <a:pt x="2768" y="25311"/>
                </a:lnTo>
                <a:lnTo>
                  <a:pt x="2599" y="24675"/>
                </a:lnTo>
                <a:close/>
              </a:path>
              <a:path w="15875" h="36195">
                <a:moveTo>
                  <a:pt x="15484" y="25044"/>
                </a:moveTo>
                <a:lnTo>
                  <a:pt x="15443" y="25781"/>
                </a:lnTo>
                <a:lnTo>
                  <a:pt x="15610" y="25781"/>
                </a:lnTo>
                <a:lnTo>
                  <a:pt x="15484" y="25044"/>
                </a:lnTo>
                <a:close/>
              </a:path>
              <a:path w="15875" h="36195">
                <a:moveTo>
                  <a:pt x="2662" y="24612"/>
                </a:moveTo>
                <a:lnTo>
                  <a:pt x="2768" y="25311"/>
                </a:lnTo>
                <a:lnTo>
                  <a:pt x="2662" y="24612"/>
                </a:lnTo>
                <a:close/>
              </a:path>
              <a:path w="15875" h="36195">
                <a:moveTo>
                  <a:pt x="15544" y="23977"/>
                </a:moveTo>
                <a:lnTo>
                  <a:pt x="2565" y="23977"/>
                </a:lnTo>
                <a:lnTo>
                  <a:pt x="2768" y="25311"/>
                </a:lnTo>
                <a:lnTo>
                  <a:pt x="15418" y="25311"/>
                </a:lnTo>
                <a:lnTo>
                  <a:pt x="15367" y="24358"/>
                </a:lnTo>
                <a:lnTo>
                  <a:pt x="15523" y="24358"/>
                </a:lnTo>
                <a:lnTo>
                  <a:pt x="15544" y="23977"/>
                </a:lnTo>
                <a:close/>
              </a:path>
              <a:path w="15875" h="36195">
                <a:moveTo>
                  <a:pt x="15523" y="24358"/>
                </a:moveTo>
                <a:lnTo>
                  <a:pt x="15367" y="24358"/>
                </a:lnTo>
                <a:lnTo>
                  <a:pt x="15484" y="25044"/>
                </a:lnTo>
                <a:lnTo>
                  <a:pt x="15523" y="24358"/>
                </a:lnTo>
                <a:close/>
              </a:path>
              <a:path w="15875" h="36195">
                <a:moveTo>
                  <a:pt x="2592" y="24519"/>
                </a:moveTo>
                <a:close/>
              </a:path>
              <a:path w="15875" h="36195">
                <a:moveTo>
                  <a:pt x="2565" y="23977"/>
                </a:moveTo>
                <a:lnTo>
                  <a:pt x="2628" y="24612"/>
                </a:lnTo>
                <a:lnTo>
                  <a:pt x="2565" y="23977"/>
                </a:lnTo>
                <a:close/>
              </a:path>
              <a:path w="15875" h="36195">
                <a:moveTo>
                  <a:pt x="2387" y="23876"/>
                </a:moveTo>
                <a:lnTo>
                  <a:pt x="2488" y="24257"/>
                </a:lnTo>
                <a:lnTo>
                  <a:pt x="2592" y="24519"/>
                </a:lnTo>
                <a:lnTo>
                  <a:pt x="2387" y="23876"/>
                </a:lnTo>
                <a:close/>
              </a:path>
              <a:path w="15875" h="36195">
                <a:moveTo>
                  <a:pt x="15535" y="23876"/>
                </a:moveTo>
                <a:lnTo>
                  <a:pt x="2387" y="23876"/>
                </a:lnTo>
                <a:lnTo>
                  <a:pt x="2590" y="24496"/>
                </a:lnTo>
                <a:lnTo>
                  <a:pt x="2565" y="23977"/>
                </a:lnTo>
                <a:lnTo>
                  <a:pt x="15544" y="23977"/>
                </a:lnTo>
                <a:close/>
              </a:path>
              <a:path w="15875" h="36195">
                <a:moveTo>
                  <a:pt x="1668" y="21390"/>
                </a:moveTo>
                <a:lnTo>
                  <a:pt x="1917" y="22809"/>
                </a:lnTo>
                <a:lnTo>
                  <a:pt x="2488" y="24257"/>
                </a:lnTo>
                <a:lnTo>
                  <a:pt x="2387" y="23876"/>
                </a:lnTo>
                <a:lnTo>
                  <a:pt x="15535" y="23876"/>
                </a:lnTo>
                <a:lnTo>
                  <a:pt x="15420" y="22606"/>
                </a:lnTo>
                <a:lnTo>
                  <a:pt x="2387" y="22606"/>
                </a:lnTo>
                <a:lnTo>
                  <a:pt x="1668" y="21390"/>
                </a:lnTo>
                <a:close/>
              </a:path>
              <a:path w="15875" h="36195">
                <a:moveTo>
                  <a:pt x="1498" y="19126"/>
                </a:moveTo>
                <a:lnTo>
                  <a:pt x="1549" y="20713"/>
                </a:lnTo>
                <a:lnTo>
                  <a:pt x="1668" y="21390"/>
                </a:lnTo>
                <a:lnTo>
                  <a:pt x="2387" y="22606"/>
                </a:lnTo>
                <a:lnTo>
                  <a:pt x="1498" y="19126"/>
                </a:lnTo>
                <a:close/>
              </a:path>
              <a:path w="15875" h="36195">
                <a:moveTo>
                  <a:pt x="14251" y="19126"/>
                </a:moveTo>
                <a:lnTo>
                  <a:pt x="1498" y="19126"/>
                </a:lnTo>
                <a:lnTo>
                  <a:pt x="2387" y="22606"/>
                </a:lnTo>
                <a:lnTo>
                  <a:pt x="15420" y="22606"/>
                </a:lnTo>
                <a:lnTo>
                  <a:pt x="15379" y="22161"/>
                </a:lnTo>
                <a:lnTo>
                  <a:pt x="15036" y="20713"/>
                </a:lnTo>
                <a:lnTo>
                  <a:pt x="14872" y="20205"/>
                </a:lnTo>
                <a:lnTo>
                  <a:pt x="14477" y="20205"/>
                </a:lnTo>
                <a:lnTo>
                  <a:pt x="14251" y="19126"/>
                </a:lnTo>
                <a:close/>
              </a:path>
              <a:path w="15875" h="36195">
                <a:moveTo>
                  <a:pt x="1406" y="9965"/>
                </a:moveTo>
                <a:lnTo>
                  <a:pt x="1016" y="10566"/>
                </a:lnTo>
                <a:lnTo>
                  <a:pt x="114" y="12839"/>
                </a:lnTo>
                <a:lnTo>
                  <a:pt x="0" y="16484"/>
                </a:lnTo>
                <a:lnTo>
                  <a:pt x="585" y="18934"/>
                </a:lnTo>
                <a:lnTo>
                  <a:pt x="645" y="19126"/>
                </a:lnTo>
                <a:lnTo>
                  <a:pt x="1320" y="20802"/>
                </a:lnTo>
                <a:lnTo>
                  <a:pt x="1668" y="21390"/>
                </a:lnTo>
                <a:lnTo>
                  <a:pt x="1549" y="20713"/>
                </a:lnTo>
                <a:lnTo>
                  <a:pt x="1498" y="19126"/>
                </a:lnTo>
                <a:lnTo>
                  <a:pt x="14251" y="19126"/>
                </a:lnTo>
                <a:lnTo>
                  <a:pt x="14210" y="18934"/>
                </a:lnTo>
                <a:lnTo>
                  <a:pt x="14105" y="17970"/>
                </a:lnTo>
                <a:lnTo>
                  <a:pt x="13500" y="15951"/>
                </a:lnTo>
                <a:lnTo>
                  <a:pt x="13217" y="15494"/>
                </a:lnTo>
                <a:lnTo>
                  <a:pt x="13017" y="15494"/>
                </a:lnTo>
                <a:lnTo>
                  <a:pt x="12810" y="15049"/>
                </a:lnTo>
                <a:lnTo>
                  <a:pt x="12230" y="15049"/>
                </a:lnTo>
                <a:lnTo>
                  <a:pt x="12230" y="12839"/>
                </a:lnTo>
                <a:lnTo>
                  <a:pt x="12575" y="12839"/>
                </a:lnTo>
                <a:lnTo>
                  <a:pt x="12585" y="11163"/>
                </a:lnTo>
                <a:lnTo>
                  <a:pt x="1206" y="11163"/>
                </a:lnTo>
                <a:lnTo>
                  <a:pt x="1406" y="9965"/>
                </a:lnTo>
                <a:close/>
              </a:path>
              <a:path w="15875" h="36195">
                <a:moveTo>
                  <a:pt x="14008" y="17970"/>
                </a:moveTo>
                <a:lnTo>
                  <a:pt x="14477" y="20205"/>
                </a:lnTo>
                <a:lnTo>
                  <a:pt x="14395" y="18934"/>
                </a:lnTo>
                <a:lnTo>
                  <a:pt x="14008" y="17970"/>
                </a:lnTo>
                <a:close/>
              </a:path>
              <a:path w="15875" h="36195">
                <a:moveTo>
                  <a:pt x="14395" y="18934"/>
                </a:moveTo>
                <a:lnTo>
                  <a:pt x="14477" y="20205"/>
                </a:lnTo>
                <a:lnTo>
                  <a:pt x="14872" y="20205"/>
                </a:lnTo>
                <a:lnTo>
                  <a:pt x="14731" y="19773"/>
                </a:lnTo>
                <a:lnTo>
                  <a:pt x="14395" y="18934"/>
                </a:lnTo>
                <a:close/>
              </a:path>
              <a:path w="15875" h="36195">
                <a:moveTo>
                  <a:pt x="14105" y="17970"/>
                </a:moveTo>
                <a:lnTo>
                  <a:pt x="14395" y="18934"/>
                </a:lnTo>
                <a:lnTo>
                  <a:pt x="14105" y="17970"/>
                </a:lnTo>
                <a:close/>
              </a:path>
              <a:path w="15875" h="36195">
                <a:moveTo>
                  <a:pt x="12395" y="14160"/>
                </a:moveTo>
                <a:lnTo>
                  <a:pt x="13017" y="15494"/>
                </a:lnTo>
                <a:lnTo>
                  <a:pt x="12784" y="14791"/>
                </a:lnTo>
                <a:lnTo>
                  <a:pt x="12395" y="14160"/>
                </a:lnTo>
                <a:close/>
              </a:path>
              <a:path w="15875" h="36195">
                <a:moveTo>
                  <a:pt x="12784" y="14791"/>
                </a:moveTo>
                <a:lnTo>
                  <a:pt x="13017" y="15494"/>
                </a:lnTo>
                <a:lnTo>
                  <a:pt x="13217" y="15494"/>
                </a:lnTo>
                <a:lnTo>
                  <a:pt x="12784" y="14791"/>
                </a:lnTo>
                <a:close/>
              </a:path>
              <a:path w="15875" h="36195">
                <a:moveTo>
                  <a:pt x="12230" y="13150"/>
                </a:moveTo>
                <a:lnTo>
                  <a:pt x="12230" y="15049"/>
                </a:lnTo>
                <a:lnTo>
                  <a:pt x="12392" y="14160"/>
                </a:lnTo>
                <a:lnTo>
                  <a:pt x="12420" y="13881"/>
                </a:lnTo>
                <a:lnTo>
                  <a:pt x="12230" y="13150"/>
                </a:lnTo>
                <a:close/>
              </a:path>
              <a:path w="15875" h="36195">
                <a:moveTo>
                  <a:pt x="12457" y="13804"/>
                </a:moveTo>
                <a:lnTo>
                  <a:pt x="12230" y="15049"/>
                </a:lnTo>
                <a:lnTo>
                  <a:pt x="12810" y="15049"/>
                </a:lnTo>
                <a:lnTo>
                  <a:pt x="12395" y="14160"/>
                </a:lnTo>
                <a:lnTo>
                  <a:pt x="12575" y="14160"/>
                </a:lnTo>
                <a:lnTo>
                  <a:pt x="12457" y="13804"/>
                </a:lnTo>
                <a:close/>
              </a:path>
              <a:path w="15875" h="36195">
                <a:moveTo>
                  <a:pt x="12575" y="14160"/>
                </a:moveTo>
                <a:lnTo>
                  <a:pt x="12395" y="14160"/>
                </a:lnTo>
                <a:lnTo>
                  <a:pt x="12784" y="14791"/>
                </a:lnTo>
                <a:lnTo>
                  <a:pt x="12575" y="14160"/>
                </a:lnTo>
                <a:close/>
              </a:path>
              <a:path w="15875" h="36195">
                <a:moveTo>
                  <a:pt x="12230" y="13119"/>
                </a:moveTo>
                <a:lnTo>
                  <a:pt x="12420" y="13881"/>
                </a:lnTo>
                <a:lnTo>
                  <a:pt x="12344" y="13464"/>
                </a:lnTo>
                <a:lnTo>
                  <a:pt x="12230" y="13119"/>
                </a:lnTo>
                <a:close/>
              </a:path>
              <a:path w="15875" h="36195">
                <a:moveTo>
                  <a:pt x="12344" y="13464"/>
                </a:moveTo>
                <a:lnTo>
                  <a:pt x="12420" y="13881"/>
                </a:lnTo>
                <a:lnTo>
                  <a:pt x="12344" y="13464"/>
                </a:lnTo>
                <a:close/>
              </a:path>
              <a:path w="15875" h="36195">
                <a:moveTo>
                  <a:pt x="12575" y="12839"/>
                </a:moveTo>
                <a:lnTo>
                  <a:pt x="12230" y="12839"/>
                </a:lnTo>
                <a:lnTo>
                  <a:pt x="12344" y="13464"/>
                </a:lnTo>
                <a:lnTo>
                  <a:pt x="12457" y="13804"/>
                </a:lnTo>
                <a:lnTo>
                  <a:pt x="12575" y="12839"/>
                </a:lnTo>
                <a:close/>
              </a:path>
              <a:path w="15875" h="36195">
                <a:moveTo>
                  <a:pt x="12230" y="13004"/>
                </a:moveTo>
                <a:close/>
              </a:path>
              <a:path w="15875" h="36195">
                <a:moveTo>
                  <a:pt x="2057" y="8966"/>
                </a:moveTo>
                <a:lnTo>
                  <a:pt x="1406" y="9965"/>
                </a:lnTo>
                <a:lnTo>
                  <a:pt x="1206" y="11163"/>
                </a:lnTo>
                <a:lnTo>
                  <a:pt x="2057" y="8966"/>
                </a:lnTo>
                <a:close/>
              </a:path>
              <a:path w="15875" h="36195">
                <a:moveTo>
                  <a:pt x="12210" y="8966"/>
                </a:moveTo>
                <a:lnTo>
                  <a:pt x="2057" y="8966"/>
                </a:lnTo>
                <a:lnTo>
                  <a:pt x="1206" y="11163"/>
                </a:lnTo>
                <a:lnTo>
                  <a:pt x="12585" y="11163"/>
                </a:lnTo>
                <a:lnTo>
                  <a:pt x="12210" y="8966"/>
                </a:lnTo>
                <a:close/>
              </a:path>
              <a:path w="15875" h="36195">
                <a:moveTo>
                  <a:pt x="11990" y="7683"/>
                </a:moveTo>
                <a:lnTo>
                  <a:pt x="1788" y="7683"/>
                </a:lnTo>
                <a:lnTo>
                  <a:pt x="1406" y="9965"/>
                </a:lnTo>
                <a:lnTo>
                  <a:pt x="2057" y="8966"/>
                </a:lnTo>
                <a:lnTo>
                  <a:pt x="12210" y="8966"/>
                </a:lnTo>
                <a:lnTo>
                  <a:pt x="11990" y="7683"/>
                </a:lnTo>
                <a:close/>
              </a:path>
              <a:path w="15875" h="36195">
                <a:moveTo>
                  <a:pt x="1790" y="7670"/>
                </a:moveTo>
                <a:close/>
              </a:path>
              <a:path w="15875" h="36195">
                <a:moveTo>
                  <a:pt x="8635" y="0"/>
                </a:moveTo>
                <a:lnTo>
                  <a:pt x="4203" y="736"/>
                </a:lnTo>
                <a:lnTo>
                  <a:pt x="2692" y="2247"/>
                </a:lnTo>
                <a:lnTo>
                  <a:pt x="1790" y="7683"/>
                </a:lnTo>
                <a:lnTo>
                  <a:pt x="11988" y="7683"/>
                </a:lnTo>
                <a:lnTo>
                  <a:pt x="10985" y="1676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88102" y="4324629"/>
            <a:ext cx="11430" cy="33020"/>
          </a:xfrm>
          <a:custGeom>
            <a:avLst/>
            <a:gdLst/>
            <a:ahLst/>
            <a:cxnLst/>
            <a:rect l="l" t="t" r="r" b="b"/>
            <a:pathLst>
              <a:path w="11429" h="33020">
                <a:moveTo>
                  <a:pt x="11195" y="24574"/>
                </a:moveTo>
                <a:lnTo>
                  <a:pt x="63" y="24574"/>
                </a:lnTo>
                <a:lnTo>
                  <a:pt x="63" y="25133"/>
                </a:lnTo>
                <a:lnTo>
                  <a:pt x="0" y="25666"/>
                </a:lnTo>
                <a:lnTo>
                  <a:pt x="838" y="28829"/>
                </a:lnTo>
                <a:lnTo>
                  <a:pt x="3035" y="32232"/>
                </a:lnTo>
                <a:lnTo>
                  <a:pt x="6007" y="32854"/>
                </a:lnTo>
                <a:lnTo>
                  <a:pt x="9461" y="30619"/>
                </a:lnTo>
                <a:lnTo>
                  <a:pt x="10248" y="29286"/>
                </a:lnTo>
                <a:lnTo>
                  <a:pt x="10284" y="28879"/>
                </a:lnTo>
                <a:lnTo>
                  <a:pt x="9639" y="28879"/>
                </a:lnTo>
                <a:lnTo>
                  <a:pt x="10502" y="26416"/>
                </a:lnTo>
                <a:lnTo>
                  <a:pt x="10756" y="26416"/>
                </a:lnTo>
                <a:lnTo>
                  <a:pt x="11175" y="25133"/>
                </a:lnTo>
                <a:lnTo>
                  <a:pt x="11195" y="24574"/>
                </a:lnTo>
                <a:close/>
              </a:path>
              <a:path w="11429" h="33020">
                <a:moveTo>
                  <a:pt x="10502" y="26416"/>
                </a:moveTo>
                <a:lnTo>
                  <a:pt x="9639" y="28879"/>
                </a:lnTo>
                <a:lnTo>
                  <a:pt x="10248" y="27965"/>
                </a:lnTo>
                <a:lnTo>
                  <a:pt x="10409" y="27476"/>
                </a:lnTo>
                <a:lnTo>
                  <a:pt x="10502" y="26416"/>
                </a:lnTo>
                <a:close/>
              </a:path>
              <a:path w="11429" h="33020">
                <a:moveTo>
                  <a:pt x="10409" y="27476"/>
                </a:moveTo>
                <a:lnTo>
                  <a:pt x="10248" y="27965"/>
                </a:lnTo>
                <a:lnTo>
                  <a:pt x="9639" y="28879"/>
                </a:lnTo>
                <a:lnTo>
                  <a:pt x="10284" y="28879"/>
                </a:lnTo>
                <a:lnTo>
                  <a:pt x="10409" y="27476"/>
                </a:lnTo>
                <a:close/>
              </a:path>
              <a:path w="11429" h="33020">
                <a:moveTo>
                  <a:pt x="10756" y="26416"/>
                </a:moveTo>
                <a:lnTo>
                  <a:pt x="10502" y="26416"/>
                </a:lnTo>
                <a:lnTo>
                  <a:pt x="10409" y="27476"/>
                </a:lnTo>
                <a:lnTo>
                  <a:pt x="10756" y="26416"/>
                </a:lnTo>
                <a:close/>
              </a:path>
              <a:path w="11429" h="33020">
                <a:moveTo>
                  <a:pt x="48" y="24824"/>
                </a:moveTo>
                <a:lnTo>
                  <a:pt x="31" y="25133"/>
                </a:lnTo>
                <a:lnTo>
                  <a:pt x="48" y="24824"/>
                </a:lnTo>
                <a:close/>
              </a:path>
              <a:path w="11429" h="33020">
                <a:moveTo>
                  <a:pt x="10148" y="7391"/>
                </a:moveTo>
                <a:lnTo>
                  <a:pt x="1090" y="7391"/>
                </a:lnTo>
                <a:lnTo>
                  <a:pt x="596" y="11188"/>
                </a:lnTo>
                <a:lnTo>
                  <a:pt x="406" y="13690"/>
                </a:lnTo>
                <a:lnTo>
                  <a:pt x="241" y="16675"/>
                </a:lnTo>
                <a:lnTo>
                  <a:pt x="50" y="21869"/>
                </a:lnTo>
                <a:lnTo>
                  <a:pt x="48" y="24824"/>
                </a:lnTo>
                <a:lnTo>
                  <a:pt x="63" y="24574"/>
                </a:lnTo>
                <a:lnTo>
                  <a:pt x="11195" y="24574"/>
                </a:lnTo>
                <a:lnTo>
                  <a:pt x="11164" y="21869"/>
                </a:lnTo>
                <a:lnTo>
                  <a:pt x="10985" y="16675"/>
                </a:lnTo>
                <a:lnTo>
                  <a:pt x="10820" y="13690"/>
                </a:lnTo>
                <a:lnTo>
                  <a:pt x="10604" y="10922"/>
                </a:lnTo>
                <a:lnTo>
                  <a:pt x="10148" y="7391"/>
                </a:lnTo>
                <a:close/>
              </a:path>
              <a:path w="11429" h="33020">
                <a:moveTo>
                  <a:pt x="1092" y="7378"/>
                </a:moveTo>
                <a:close/>
              </a:path>
              <a:path w="11429" h="33020">
                <a:moveTo>
                  <a:pt x="7353" y="0"/>
                </a:moveTo>
                <a:lnTo>
                  <a:pt x="3238" y="533"/>
                </a:lnTo>
                <a:lnTo>
                  <a:pt x="1777" y="1993"/>
                </a:lnTo>
                <a:lnTo>
                  <a:pt x="1092" y="7391"/>
                </a:lnTo>
                <a:lnTo>
                  <a:pt x="10147" y="7391"/>
                </a:lnTo>
                <a:lnTo>
                  <a:pt x="9410" y="1600"/>
                </a:lnTo>
                <a:lnTo>
                  <a:pt x="7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5802595" y="1588973"/>
            <a:ext cx="5881370" cy="4187190"/>
            <a:chOff x="5802595" y="1588973"/>
            <a:chExt cx="5881370" cy="4187190"/>
          </a:xfrm>
        </p:grpSpPr>
        <p:sp>
          <p:nvSpPr>
            <p:cNvPr id="15" name="object 15"/>
            <p:cNvSpPr/>
            <p:nvPr/>
          </p:nvSpPr>
          <p:spPr>
            <a:xfrm>
              <a:off x="11012906" y="4817287"/>
              <a:ext cx="670572" cy="509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802595" y="2091626"/>
              <a:ext cx="1826639" cy="15246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90183" y="1819516"/>
              <a:ext cx="5039144" cy="39561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852329" y="1588973"/>
              <a:ext cx="1252715" cy="5560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845217" y="2422156"/>
              <a:ext cx="1139647" cy="2640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1473663" y="4427067"/>
            <a:ext cx="17780" cy="24130"/>
          </a:xfrm>
          <a:custGeom>
            <a:avLst/>
            <a:gdLst/>
            <a:ahLst/>
            <a:cxnLst/>
            <a:rect l="l" t="t" r="r" b="b"/>
            <a:pathLst>
              <a:path w="17779" h="24129">
                <a:moveTo>
                  <a:pt x="7749" y="23288"/>
                </a:moveTo>
                <a:lnTo>
                  <a:pt x="8914" y="24079"/>
                </a:lnTo>
                <a:lnTo>
                  <a:pt x="9806" y="23906"/>
                </a:lnTo>
                <a:lnTo>
                  <a:pt x="8798" y="23444"/>
                </a:lnTo>
                <a:lnTo>
                  <a:pt x="8343" y="23444"/>
                </a:lnTo>
                <a:lnTo>
                  <a:pt x="7749" y="23288"/>
                </a:lnTo>
                <a:close/>
              </a:path>
              <a:path w="17779" h="24129">
                <a:moveTo>
                  <a:pt x="11597" y="23558"/>
                </a:moveTo>
                <a:lnTo>
                  <a:pt x="9806" y="23906"/>
                </a:lnTo>
                <a:lnTo>
                  <a:pt x="10184" y="24079"/>
                </a:lnTo>
                <a:lnTo>
                  <a:pt x="11597" y="23558"/>
                </a:lnTo>
                <a:close/>
              </a:path>
              <a:path w="17779" h="24129">
                <a:moveTo>
                  <a:pt x="15115" y="12004"/>
                </a:moveTo>
                <a:lnTo>
                  <a:pt x="15531" y="13931"/>
                </a:lnTo>
                <a:lnTo>
                  <a:pt x="15303" y="14450"/>
                </a:lnTo>
                <a:lnTo>
                  <a:pt x="15385" y="14973"/>
                </a:lnTo>
                <a:lnTo>
                  <a:pt x="15464" y="15277"/>
                </a:lnTo>
                <a:lnTo>
                  <a:pt x="15584" y="15936"/>
                </a:lnTo>
                <a:lnTo>
                  <a:pt x="12965" y="20434"/>
                </a:lnTo>
                <a:lnTo>
                  <a:pt x="12191" y="21196"/>
                </a:lnTo>
                <a:lnTo>
                  <a:pt x="8543" y="23327"/>
                </a:lnTo>
                <a:lnTo>
                  <a:pt x="9806" y="23906"/>
                </a:lnTo>
                <a:lnTo>
                  <a:pt x="11597" y="23558"/>
                </a:lnTo>
                <a:lnTo>
                  <a:pt x="13343" y="22915"/>
                </a:lnTo>
                <a:lnTo>
                  <a:pt x="15503" y="19731"/>
                </a:lnTo>
                <a:lnTo>
                  <a:pt x="17112" y="16223"/>
                </a:lnTo>
                <a:lnTo>
                  <a:pt x="16768" y="14450"/>
                </a:lnTo>
                <a:lnTo>
                  <a:pt x="16115" y="12676"/>
                </a:lnTo>
                <a:lnTo>
                  <a:pt x="15115" y="12004"/>
                </a:lnTo>
                <a:close/>
              </a:path>
              <a:path w="17779" h="24129">
                <a:moveTo>
                  <a:pt x="13343" y="22915"/>
                </a:moveTo>
                <a:lnTo>
                  <a:pt x="11597" y="23558"/>
                </a:lnTo>
                <a:lnTo>
                  <a:pt x="13105" y="23266"/>
                </a:lnTo>
                <a:lnTo>
                  <a:pt x="13343" y="22915"/>
                </a:lnTo>
                <a:close/>
              </a:path>
              <a:path w="17779" h="24129">
                <a:moveTo>
                  <a:pt x="6277" y="22288"/>
                </a:moveTo>
                <a:lnTo>
                  <a:pt x="7749" y="23288"/>
                </a:lnTo>
                <a:lnTo>
                  <a:pt x="8343" y="23444"/>
                </a:lnTo>
                <a:lnTo>
                  <a:pt x="8410" y="23266"/>
                </a:lnTo>
                <a:lnTo>
                  <a:pt x="6277" y="22288"/>
                </a:lnTo>
                <a:close/>
              </a:path>
              <a:path w="17779" h="24129">
                <a:moveTo>
                  <a:pt x="8543" y="23327"/>
                </a:moveTo>
                <a:lnTo>
                  <a:pt x="8343" y="23444"/>
                </a:lnTo>
                <a:lnTo>
                  <a:pt x="8798" y="23444"/>
                </a:lnTo>
                <a:lnTo>
                  <a:pt x="8543" y="23327"/>
                </a:lnTo>
                <a:close/>
              </a:path>
              <a:path w="17779" h="24129">
                <a:moveTo>
                  <a:pt x="1507" y="16569"/>
                </a:moveTo>
                <a:lnTo>
                  <a:pt x="1594" y="17348"/>
                </a:lnTo>
                <a:lnTo>
                  <a:pt x="3293" y="20262"/>
                </a:lnTo>
                <a:lnTo>
                  <a:pt x="6277" y="22288"/>
                </a:lnTo>
                <a:lnTo>
                  <a:pt x="8543" y="23327"/>
                </a:lnTo>
                <a:lnTo>
                  <a:pt x="12191" y="21196"/>
                </a:lnTo>
                <a:lnTo>
                  <a:pt x="12965" y="20434"/>
                </a:lnTo>
                <a:lnTo>
                  <a:pt x="14156" y="18389"/>
                </a:lnTo>
                <a:lnTo>
                  <a:pt x="3136" y="18389"/>
                </a:lnTo>
                <a:lnTo>
                  <a:pt x="1507" y="16569"/>
                </a:lnTo>
                <a:close/>
              </a:path>
              <a:path w="17779" h="24129">
                <a:moveTo>
                  <a:pt x="3817" y="21161"/>
                </a:moveTo>
                <a:lnTo>
                  <a:pt x="4571" y="22453"/>
                </a:lnTo>
                <a:lnTo>
                  <a:pt x="7749" y="23288"/>
                </a:lnTo>
                <a:lnTo>
                  <a:pt x="6277" y="22288"/>
                </a:lnTo>
                <a:lnTo>
                  <a:pt x="3817" y="21161"/>
                </a:lnTo>
                <a:close/>
              </a:path>
              <a:path w="17779" h="24129">
                <a:moveTo>
                  <a:pt x="15503" y="19731"/>
                </a:moveTo>
                <a:lnTo>
                  <a:pt x="13343" y="22915"/>
                </a:lnTo>
                <a:lnTo>
                  <a:pt x="14185" y="22606"/>
                </a:lnTo>
                <a:lnTo>
                  <a:pt x="15503" y="19731"/>
                </a:lnTo>
                <a:close/>
              </a:path>
              <a:path w="17779" h="24129">
                <a:moveTo>
                  <a:pt x="3293" y="20262"/>
                </a:moveTo>
                <a:lnTo>
                  <a:pt x="3771" y="21082"/>
                </a:lnTo>
                <a:lnTo>
                  <a:pt x="6277" y="22288"/>
                </a:lnTo>
                <a:lnTo>
                  <a:pt x="3293" y="20262"/>
                </a:lnTo>
                <a:close/>
              </a:path>
              <a:path w="17779" h="24129">
                <a:moveTo>
                  <a:pt x="2337" y="19613"/>
                </a:moveTo>
                <a:lnTo>
                  <a:pt x="3644" y="21082"/>
                </a:lnTo>
                <a:lnTo>
                  <a:pt x="3817" y="21161"/>
                </a:lnTo>
                <a:lnTo>
                  <a:pt x="3293" y="20262"/>
                </a:lnTo>
                <a:lnTo>
                  <a:pt x="2337" y="19613"/>
                </a:lnTo>
                <a:close/>
              </a:path>
              <a:path w="17779" h="24129">
                <a:moveTo>
                  <a:pt x="1178" y="16200"/>
                </a:moveTo>
                <a:lnTo>
                  <a:pt x="2337" y="19613"/>
                </a:lnTo>
                <a:lnTo>
                  <a:pt x="3293" y="20262"/>
                </a:lnTo>
                <a:lnTo>
                  <a:pt x="1594" y="17348"/>
                </a:lnTo>
                <a:lnTo>
                  <a:pt x="1507" y="16569"/>
                </a:lnTo>
                <a:lnTo>
                  <a:pt x="1178" y="16200"/>
                </a:lnTo>
                <a:close/>
              </a:path>
              <a:path w="17779" h="24129">
                <a:moveTo>
                  <a:pt x="17112" y="16223"/>
                </a:moveTo>
                <a:lnTo>
                  <a:pt x="15503" y="19731"/>
                </a:lnTo>
                <a:lnTo>
                  <a:pt x="17128" y="17335"/>
                </a:lnTo>
                <a:lnTo>
                  <a:pt x="17112" y="16223"/>
                </a:lnTo>
                <a:close/>
              </a:path>
              <a:path w="17779" h="24129">
                <a:moveTo>
                  <a:pt x="941" y="15936"/>
                </a:moveTo>
                <a:lnTo>
                  <a:pt x="1675" y="19164"/>
                </a:lnTo>
                <a:lnTo>
                  <a:pt x="2337" y="19613"/>
                </a:lnTo>
                <a:lnTo>
                  <a:pt x="1178" y="16200"/>
                </a:lnTo>
                <a:lnTo>
                  <a:pt x="941" y="15936"/>
                </a:lnTo>
                <a:close/>
              </a:path>
              <a:path w="17779" h="24129">
                <a:moveTo>
                  <a:pt x="2493" y="12486"/>
                </a:moveTo>
                <a:lnTo>
                  <a:pt x="2242" y="12915"/>
                </a:lnTo>
                <a:lnTo>
                  <a:pt x="1519" y="14973"/>
                </a:lnTo>
                <a:lnTo>
                  <a:pt x="1507" y="16569"/>
                </a:lnTo>
                <a:lnTo>
                  <a:pt x="3136" y="18389"/>
                </a:lnTo>
                <a:lnTo>
                  <a:pt x="2493" y="12486"/>
                </a:lnTo>
                <a:close/>
              </a:path>
              <a:path w="17779" h="24129">
                <a:moveTo>
                  <a:pt x="7339" y="8510"/>
                </a:moveTo>
                <a:lnTo>
                  <a:pt x="5681" y="8947"/>
                </a:lnTo>
                <a:lnTo>
                  <a:pt x="4114" y="9708"/>
                </a:lnTo>
                <a:lnTo>
                  <a:pt x="2636" y="12240"/>
                </a:lnTo>
                <a:lnTo>
                  <a:pt x="2613" y="13589"/>
                </a:lnTo>
                <a:lnTo>
                  <a:pt x="3136" y="18389"/>
                </a:lnTo>
                <a:lnTo>
                  <a:pt x="14156" y="18389"/>
                </a:lnTo>
                <a:lnTo>
                  <a:pt x="14762" y="17348"/>
                </a:lnTo>
                <a:lnTo>
                  <a:pt x="14032" y="17348"/>
                </a:lnTo>
                <a:lnTo>
                  <a:pt x="14171" y="14566"/>
                </a:lnTo>
                <a:lnTo>
                  <a:pt x="13524" y="14566"/>
                </a:lnTo>
                <a:lnTo>
                  <a:pt x="12479" y="11015"/>
                </a:lnTo>
                <a:lnTo>
                  <a:pt x="11881" y="10300"/>
                </a:lnTo>
                <a:lnTo>
                  <a:pt x="10949" y="9756"/>
                </a:lnTo>
                <a:lnTo>
                  <a:pt x="7339" y="8510"/>
                </a:lnTo>
                <a:close/>
              </a:path>
              <a:path w="17779" h="24129">
                <a:moveTo>
                  <a:pt x="14242" y="13125"/>
                </a:moveTo>
                <a:lnTo>
                  <a:pt x="14032" y="17348"/>
                </a:lnTo>
                <a:lnTo>
                  <a:pt x="15252" y="14566"/>
                </a:lnTo>
                <a:lnTo>
                  <a:pt x="15025" y="13589"/>
                </a:lnTo>
                <a:lnTo>
                  <a:pt x="14629" y="13589"/>
                </a:lnTo>
                <a:lnTo>
                  <a:pt x="14242" y="13125"/>
                </a:lnTo>
                <a:close/>
              </a:path>
              <a:path w="17779" h="24129">
                <a:moveTo>
                  <a:pt x="15269" y="14528"/>
                </a:moveTo>
                <a:lnTo>
                  <a:pt x="14032" y="17348"/>
                </a:lnTo>
                <a:lnTo>
                  <a:pt x="14769" y="17335"/>
                </a:lnTo>
                <a:lnTo>
                  <a:pt x="15584" y="15936"/>
                </a:lnTo>
                <a:lnTo>
                  <a:pt x="15464" y="15277"/>
                </a:lnTo>
                <a:lnTo>
                  <a:pt x="15269" y="14528"/>
                </a:lnTo>
                <a:close/>
              </a:path>
              <a:path w="17779" h="24129">
                <a:moveTo>
                  <a:pt x="2217" y="12959"/>
                </a:moveTo>
                <a:lnTo>
                  <a:pt x="864" y="15277"/>
                </a:lnTo>
                <a:lnTo>
                  <a:pt x="1198" y="16223"/>
                </a:lnTo>
                <a:lnTo>
                  <a:pt x="1507" y="16569"/>
                </a:lnTo>
                <a:lnTo>
                  <a:pt x="1519" y="14973"/>
                </a:lnTo>
                <a:lnTo>
                  <a:pt x="2217" y="12959"/>
                </a:lnTo>
                <a:close/>
              </a:path>
              <a:path w="17779" h="24129">
                <a:moveTo>
                  <a:pt x="16768" y="14450"/>
                </a:moveTo>
                <a:lnTo>
                  <a:pt x="17112" y="16223"/>
                </a:lnTo>
                <a:lnTo>
                  <a:pt x="17283" y="15849"/>
                </a:lnTo>
                <a:lnTo>
                  <a:pt x="16768" y="14450"/>
                </a:lnTo>
                <a:close/>
              </a:path>
              <a:path w="17779" h="24129">
                <a:moveTo>
                  <a:pt x="864" y="15277"/>
                </a:moveTo>
                <a:lnTo>
                  <a:pt x="941" y="15936"/>
                </a:lnTo>
                <a:lnTo>
                  <a:pt x="1178" y="16200"/>
                </a:lnTo>
                <a:lnTo>
                  <a:pt x="864" y="15277"/>
                </a:lnTo>
                <a:close/>
              </a:path>
              <a:path w="17779" h="24129">
                <a:moveTo>
                  <a:pt x="8355" y="8242"/>
                </a:moveTo>
                <a:lnTo>
                  <a:pt x="1726" y="8242"/>
                </a:lnTo>
                <a:lnTo>
                  <a:pt x="1383" y="9448"/>
                </a:lnTo>
                <a:lnTo>
                  <a:pt x="88" y="12382"/>
                </a:lnTo>
                <a:lnTo>
                  <a:pt x="0" y="12915"/>
                </a:lnTo>
                <a:lnTo>
                  <a:pt x="443" y="15379"/>
                </a:lnTo>
                <a:lnTo>
                  <a:pt x="941" y="15936"/>
                </a:lnTo>
                <a:lnTo>
                  <a:pt x="814" y="15379"/>
                </a:lnTo>
                <a:lnTo>
                  <a:pt x="936" y="13125"/>
                </a:lnTo>
                <a:lnTo>
                  <a:pt x="1026" y="12833"/>
                </a:lnTo>
                <a:lnTo>
                  <a:pt x="2285" y="10579"/>
                </a:lnTo>
                <a:lnTo>
                  <a:pt x="3041" y="10579"/>
                </a:lnTo>
                <a:lnTo>
                  <a:pt x="3186" y="10160"/>
                </a:lnTo>
                <a:lnTo>
                  <a:pt x="4114" y="9708"/>
                </a:lnTo>
                <a:lnTo>
                  <a:pt x="4355" y="9296"/>
                </a:lnTo>
                <a:lnTo>
                  <a:pt x="5681" y="8947"/>
                </a:lnTo>
                <a:lnTo>
                  <a:pt x="6895" y="8356"/>
                </a:lnTo>
                <a:lnTo>
                  <a:pt x="7922" y="8356"/>
                </a:lnTo>
                <a:lnTo>
                  <a:pt x="8355" y="8242"/>
                </a:lnTo>
                <a:close/>
              </a:path>
              <a:path w="17779" h="24129">
                <a:moveTo>
                  <a:pt x="2285" y="10579"/>
                </a:moveTo>
                <a:lnTo>
                  <a:pt x="980" y="12915"/>
                </a:lnTo>
                <a:lnTo>
                  <a:pt x="864" y="15277"/>
                </a:lnTo>
                <a:lnTo>
                  <a:pt x="2232" y="12915"/>
                </a:lnTo>
                <a:lnTo>
                  <a:pt x="2417" y="12382"/>
                </a:lnTo>
                <a:lnTo>
                  <a:pt x="2285" y="10579"/>
                </a:lnTo>
                <a:close/>
              </a:path>
              <a:path w="17779" h="24129">
                <a:moveTo>
                  <a:pt x="12479" y="11015"/>
                </a:moveTo>
                <a:lnTo>
                  <a:pt x="13524" y="14566"/>
                </a:lnTo>
                <a:lnTo>
                  <a:pt x="13918" y="13125"/>
                </a:lnTo>
                <a:lnTo>
                  <a:pt x="13867" y="12676"/>
                </a:lnTo>
                <a:lnTo>
                  <a:pt x="12479" y="11015"/>
                </a:lnTo>
                <a:close/>
              </a:path>
              <a:path w="17779" h="24129">
                <a:moveTo>
                  <a:pt x="13998" y="12833"/>
                </a:moveTo>
                <a:lnTo>
                  <a:pt x="13524" y="14566"/>
                </a:lnTo>
                <a:lnTo>
                  <a:pt x="14171" y="14566"/>
                </a:lnTo>
                <a:lnTo>
                  <a:pt x="14242" y="13125"/>
                </a:lnTo>
                <a:lnTo>
                  <a:pt x="13998" y="12833"/>
                </a:lnTo>
                <a:close/>
              </a:path>
              <a:path w="17779" h="24129">
                <a:moveTo>
                  <a:pt x="14165" y="11364"/>
                </a:moveTo>
                <a:lnTo>
                  <a:pt x="14154" y="11626"/>
                </a:lnTo>
                <a:lnTo>
                  <a:pt x="14578" y="11874"/>
                </a:lnTo>
                <a:lnTo>
                  <a:pt x="15269" y="14528"/>
                </a:lnTo>
                <a:lnTo>
                  <a:pt x="15531" y="13931"/>
                </a:lnTo>
                <a:lnTo>
                  <a:pt x="15115" y="12004"/>
                </a:lnTo>
                <a:lnTo>
                  <a:pt x="14165" y="11364"/>
                </a:lnTo>
                <a:close/>
              </a:path>
              <a:path w="17779" h="24129">
                <a:moveTo>
                  <a:pt x="16115" y="12676"/>
                </a:moveTo>
                <a:lnTo>
                  <a:pt x="16768" y="14450"/>
                </a:lnTo>
                <a:lnTo>
                  <a:pt x="16471" y="12915"/>
                </a:lnTo>
                <a:lnTo>
                  <a:pt x="16115" y="12676"/>
                </a:lnTo>
                <a:close/>
              </a:path>
              <a:path w="17779" h="24129">
                <a:moveTo>
                  <a:pt x="14274" y="12496"/>
                </a:moveTo>
                <a:lnTo>
                  <a:pt x="14242" y="13125"/>
                </a:lnTo>
                <a:lnTo>
                  <a:pt x="14629" y="13589"/>
                </a:lnTo>
                <a:lnTo>
                  <a:pt x="14274" y="12496"/>
                </a:lnTo>
                <a:close/>
              </a:path>
              <a:path w="17779" h="24129">
                <a:moveTo>
                  <a:pt x="14740" y="12496"/>
                </a:moveTo>
                <a:lnTo>
                  <a:pt x="14274" y="12496"/>
                </a:lnTo>
                <a:lnTo>
                  <a:pt x="14629" y="13589"/>
                </a:lnTo>
                <a:lnTo>
                  <a:pt x="15025" y="13589"/>
                </a:lnTo>
                <a:lnTo>
                  <a:pt x="14740" y="12496"/>
                </a:lnTo>
                <a:close/>
              </a:path>
              <a:path w="17779" h="24129">
                <a:moveTo>
                  <a:pt x="14154" y="11626"/>
                </a:moveTo>
                <a:lnTo>
                  <a:pt x="14109" y="12966"/>
                </a:lnTo>
                <a:lnTo>
                  <a:pt x="14242" y="13125"/>
                </a:lnTo>
                <a:lnTo>
                  <a:pt x="14274" y="12496"/>
                </a:lnTo>
                <a:lnTo>
                  <a:pt x="14740" y="12496"/>
                </a:lnTo>
                <a:lnTo>
                  <a:pt x="14578" y="11874"/>
                </a:lnTo>
                <a:lnTo>
                  <a:pt x="14154" y="11626"/>
                </a:lnTo>
                <a:close/>
              </a:path>
              <a:path w="17779" h="24129">
                <a:moveTo>
                  <a:pt x="2466" y="12240"/>
                </a:moveTo>
                <a:lnTo>
                  <a:pt x="2217" y="12959"/>
                </a:lnTo>
                <a:lnTo>
                  <a:pt x="2382" y="12676"/>
                </a:lnTo>
                <a:lnTo>
                  <a:pt x="2466" y="12240"/>
                </a:lnTo>
                <a:close/>
              </a:path>
              <a:path w="17779" h="24129">
                <a:moveTo>
                  <a:pt x="12349" y="10573"/>
                </a:moveTo>
                <a:lnTo>
                  <a:pt x="12479" y="11015"/>
                </a:lnTo>
                <a:lnTo>
                  <a:pt x="13998" y="12833"/>
                </a:lnTo>
                <a:lnTo>
                  <a:pt x="14121" y="12382"/>
                </a:lnTo>
                <a:lnTo>
                  <a:pt x="14154" y="11626"/>
                </a:lnTo>
                <a:lnTo>
                  <a:pt x="12349" y="10573"/>
                </a:lnTo>
                <a:close/>
              </a:path>
              <a:path w="17779" h="24129">
                <a:moveTo>
                  <a:pt x="15002" y="11476"/>
                </a:moveTo>
                <a:lnTo>
                  <a:pt x="15115" y="12004"/>
                </a:lnTo>
                <a:lnTo>
                  <a:pt x="16115" y="12676"/>
                </a:lnTo>
                <a:lnTo>
                  <a:pt x="15810" y="11849"/>
                </a:lnTo>
                <a:lnTo>
                  <a:pt x="15002" y="11476"/>
                </a:lnTo>
                <a:close/>
              </a:path>
              <a:path w="17779" h="24129">
                <a:moveTo>
                  <a:pt x="4114" y="9708"/>
                </a:moveTo>
                <a:lnTo>
                  <a:pt x="3186" y="10160"/>
                </a:lnTo>
                <a:lnTo>
                  <a:pt x="2601" y="11849"/>
                </a:lnTo>
                <a:lnTo>
                  <a:pt x="2493" y="12486"/>
                </a:lnTo>
                <a:lnTo>
                  <a:pt x="4114" y="9708"/>
                </a:lnTo>
                <a:close/>
              </a:path>
              <a:path w="17779" h="24129">
                <a:moveTo>
                  <a:pt x="3041" y="10579"/>
                </a:moveTo>
                <a:lnTo>
                  <a:pt x="2285" y="10579"/>
                </a:lnTo>
                <a:lnTo>
                  <a:pt x="2466" y="12240"/>
                </a:lnTo>
                <a:lnTo>
                  <a:pt x="3041" y="10579"/>
                </a:lnTo>
                <a:close/>
              </a:path>
              <a:path w="17779" h="24129">
                <a:moveTo>
                  <a:pt x="14177" y="11096"/>
                </a:moveTo>
                <a:lnTo>
                  <a:pt x="14165" y="11364"/>
                </a:lnTo>
                <a:lnTo>
                  <a:pt x="15115" y="12004"/>
                </a:lnTo>
                <a:lnTo>
                  <a:pt x="15002" y="11476"/>
                </a:lnTo>
                <a:lnTo>
                  <a:pt x="14177" y="11096"/>
                </a:lnTo>
                <a:close/>
              </a:path>
              <a:path w="17779" h="24129">
                <a:moveTo>
                  <a:pt x="12240" y="10203"/>
                </a:moveTo>
                <a:lnTo>
                  <a:pt x="12381" y="10591"/>
                </a:lnTo>
                <a:lnTo>
                  <a:pt x="14154" y="11626"/>
                </a:lnTo>
                <a:lnTo>
                  <a:pt x="14165" y="11364"/>
                </a:lnTo>
                <a:lnTo>
                  <a:pt x="12981" y="10573"/>
                </a:lnTo>
                <a:lnTo>
                  <a:pt x="12240" y="10203"/>
                </a:lnTo>
                <a:close/>
              </a:path>
              <a:path w="17779" h="24129">
                <a:moveTo>
                  <a:pt x="14214" y="10230"/>
                </a:moveTo>
                <a:lnTo>
                  <a:pt x="14177" y="11096"/>
                </a:lnTo>
                <a:lnTo>
                  <a:pt x="15002" y="11476"/>
                </a:lnTo>
                <a:lnTo>
                  <a:pt x="14858" y="10807"/>
                </a:lnTo>
                <a:lnTo>
                  <a:pt x="14214" y="10230"/>
                </a:lnTo>
                <a:close/>
              </a:path>
              <a:path w="17779" h="24129">
                <a:moveTo>
                  <a:pt x="12604" y="10370"/>
                </a:moveTo>
                <a:lnTo>
                  <a:pt x="13016" y="10591"/>
                </a:lnTo>
                <a:lnTo>
                  <a:pt x="14165" y="11364"/>
                </a:lnTo>
                <a:lnTo>
                  <a:pt x="14177" y="11096"/>
                </a:lnTo>
                <a:lnTo>
                  <a:pt x="12604" y="10370"/>
                </a:lnTo>
                <a:close/>
              </a:path>
              <a:path w="17779" h="24129">
                <a:moveTo>
                  <a:pt x="11543" y="7835"/>
                </a:moveTo>
                <a:lnTo>
                  <a:pt x="12227" y="10160"/>
                </a:lnTo>
                <a:lnTo>
                  <a:pt x="12604" y="10370"/>
                </a:lnTo>
                <a:lnTo>
                  <a:pt x="14177" y="11096"/>
                </a:lnTo>
                <a:lnTo>
                  <a:pt x="14135" y="10160"/>
                </a:lnTo>
                <a:lnTo>
                  <a:pt x="11543" y="7835"/>
                </a:lnTo>
                <a:close/>
              </a:path>
              <a:path w="17779" h="24129">
                <a:moveTo>
                  <a:pt x="11881" y="10300"/>
                </a:moveTo>
                <a:lnTo>
                  <a:pt x="12479" y="11015"/>
                </a:lnTo>
                <a:lnTo>
                  <a:pt x="12349" y="10573"/>
                </a:lnTo>
                <a:lnTo>
                  <a:pt x="11881" y="10300"/>
                </a:lnTo>
                <a:close/>
              </a:path>
              <a:path w="17779" h="24129">
                <a:moveTo>
                  <a:pt x="11620" y="9988"/>
                </a:moveTo>
                <a:lnTo>
                  <a:pt x="11881" y="10300"/>
                </a:lnTo>
                <a:lnTo>
                  <a:pt x="12349" y="10573"/>
                </a:lnTo>
                <a:lnTo>
                  <a:pt x="12229" y="10198"/>
                </a:lnTo>
                <a:lnTo>
                  <a:pt x="11620" y="9988"/>
                </a:lnTo>
                <a:close/>
              </a:path>
              <a:path w="17779" h="24129">
                <a:moveTo>
                  <a:pt x="12230" y="10171"/>
                </a:moveTo>
                <a:lnTo>
                  <a:pt x="12604" y="10370"/>
                </a:lnTo>
                <a:lnTo>
                  <a:pt x="12230" y="10171"/>
                </a:lnTo>
                <a:close/>
              </a:path>
              <a:path w="17779" h="24129">
                <a:moveTo>
                  <a:pt x="10949" y="9756"/>
                </a:moveTo>
                <a:lnTo>
                  <a:pt x="11881" y="10300"/>
                </a:lnTo>
                <a:lnTo>
                  <a:pt x="11620" y="9988"/>
                </a:lnTo>
                <a:lnTo>
                  <a:pt x="10949" y="9756"/>
                </a:lnTo>
                <a:close/>
              </a:path>
              <a:path w="17779" h="24129">
                <a:moveTo>
                  <a:pt x="13778" y="7835"/>
                </a:moveTo>
                <a:lnTo>
                  <a:pt x="11543" y="7835"/>
                </a:lnTo>
                <a:lnTo>
                  <a:pt x="14214" y="10230"/>
                </a:lnTo>
                <a:lnTo>
                  <a:pt x="14192" y="9144"/>
                </a:lnTo>
                <a:lnTo>
                  <a:pt x="13727" y="9144"/>
                </a:lnTo>
                <a:lnTo>
                  <a:pt x="13778" y="7835"/>
                </a:lnTo>
                <a:close/>
              </a:path>
              <a:path w="17779" h="24129">
                <a:moveTo>
                  <a:pt x="11403" y="9728"/>
                </a:moveTo>
                <a:lnTo>
                  <a:pt x="11620" y="9988"/>
                </a:lnTo>
                <a:lnTo>
                  <a:pt x="12240" y="10203"/>
                </a:lnTo>
                <a:lnTo>
                  <a:pt x="11403" y="9728"/>
                </a:lnTo>
                <a:close/>
              </a:path>
              <a:path w="17779" h="24129">
                <a:moveTo>
                  <a:pt x="12100" y="9728"/>
                </a:moveTo>
                <a:lnTo>
                  <a:pt x="11403" y="9728"/>
                </a:lnTo>
                <a:lnTo>
                  <a:pt x="12230" y="10171"/>
                </a:lnTo>
                <a:lnTo>
                  <a:pt x="12100" y="9728"/>
                </a:lnTo>
                <a:close/>
              </a:path>
              <a:path w="17779" h="24129">
                <a:moveTo>
                  <a:pt x="11663" y="8242"/>
                </a:moveTo>
                <a:lnTo>
                  <a:pt x="8355" y="8242"/>
                </a:lnTo>
                <a:lnTo>
                  <a:pt x="10949" y="9756"/>
                </a:lnTo>
                <a:lnTo>
                  <a:pt x="11620" y="9988"/>
                </a:lnTo>
                <a:lnTo>
                  <a:pt x="11403" y="9728"/>
                </a:lnTo>
                <a:lnTo>
                  <a:pt x="12100" y="9728"/>
                </a:lnTo>
                <a:lnTo>
                  <a:pt x="11663" y="8242"/>
                </a:lnTo>
                <a:close/>
              </a:path>
              <a:path w="17779" h="24129">
                <a:moveTo>
                  <a:pt x="8355" y="8242"/>
                </a:moveTo>
                <a:lnTo>
                  <a:pt x="7339" y="8510"/>
                </a:lnTo>
                <a:lnTo>
                  <a:pt x="10949" y="9756"/>
                </a:lnTo>
                <a:lnTo>
                  <a:pt x="8355" y="8242"/>
                </a:lnTo>
                <a:close/>
              </a:path>
              <a:path w="17779" h="24129">
                <a:moveTo>
                  <a:pt x="5681" y="8947"/>
                </a:moveTo>
                <a:lnTo>
                  <a:pt x="4355" y="9296"/>
                </a:lnTo>
                <a:lnTo>
                  <a:pt x="4114" y="9708"/>
                </a:lnTo>
                <a:lnTo>
                  <a:pt x="5681" y="8947"/>
                </a:lnTo>
                <a:close/>
              </a:path>
              <a:path w="17779" h="24129">
                <a:moveTo>
                  <a:pt x="1495" y="8834"/>
                </a:moveTo>
                <a:lnTo>
                  <a:pt x="1256" y="9448"/>
                </a:lnTo>
                <a:lnTo>
                  <a:pt x="1495" y="8834"/>
                </a:lnTo>
                <a:close/>
              </a:path>
              <a:path w="17779" h="24129">
                <a:moveTo>
                  <a:pt x="1726" y="8242"/>
                </a:moveTo>
                <a:lnTo>
                  <a:pt x="1495" y="8834"/>
                </a:lnTo>
                <a:lnTo>
                  <a:pt x="1383" y="9448"/>
                </a:lnTo>
                <a:lnTo>
                  <a:pt x="1726" y="8242"/>
                </a:lnTo>
                <a:close/>
              </a:path>
              <a:path w="17779" h="24129">
                <a:moveTo>
                  <a:pt x="13816" y="6832"/>
                </a:moveTo>
                <a:lnTo>
                  <a:pt x="13727" y="9144"/>
                </a:lnTo>
                <a:lnTo>
                  <a:pt x="13934" y="8242"/>
                </a:lnTo>
                <a:lnTo>
                  <a:pt x="13969" y="7874"/>
                </a:lnTo>
                <a:lnTo>
                  <a:pt x="13816" y="6832"/>
                </a:lnTo>
                <a:close/>
              </a:path>
              <a:path w="17779" h="24129">
                <a:moveTo>
                  <a:pt x="13991" y="7990"/>
                </a:moveTo>
                <a:lnTo>
                  <a:pt x="13727" y="9144"/>
                </a:lnTo>
                <a:lnTo>
                  <a:pt x="14192" y="9144"/>
                </a:lnTo>
                <a:lnTo>
                  <a:pt x="14083" y="8597"/>
                </a:lnTo>
                <a:lnTo>
                  <a:pt x="13991" y="7990"/>
                </a:lnTo>
                <a:close/>
              </a:path>
              <a:path w="17779" h="24129">
                <a:moveTo>
                  <a:pt x="6895" y="8356"/>
                </a:moveTo>
                <a:lnTo>
                  <a:pt x="5681" y="8947"/>
                </a:lnTo>
                <a:lnTo>
                  <a:pt x="7339" y="8510"/>
                </a:lnTo>
                <a:lnTo>
                  <a:pt x="6895" y="8356"/>
                </a:lnTo>
                <a:close/>
              </a:path>
              <a:path w="17779" h="24129">
                <a:moveTo>
                  <a:pt x="1588" y="8597"/>
                </a:moveTo>
                <a:lnTo>
                  <a:pt x="1495" y="8834"/>
                </a:lnTo>
                <a:lnTo>
                  <a:pt x="1588" y="8597"/>
                </a:lnTo>
                <a:close/>
              </a:path>
              <a:path w="17779" h="24129">
                <a:moveTo>
                  <a:pt x="10565" y="0"/>
                </a:moveTo>
                <a:lnTo>
                  <a:pt x="9384" y="0"/>
                </a:lnTo>
                <a:lnTo>
                  <a:pt x="6996" y="889"/>
                </a:lnTo>
                <a:lnTo>
                  <a:pt x="5333" y="1892"/>
                </a:lnTo>
                <a:lnTo>
                  <a:pt x="3821" y="3200"/>
                </a:lnTo>
                <a:lnTo>
                  <a:pt x="1815" y="6832"/>
                </a:lnTo>
                <a:lnTo>
                  <a:pt x="1548" y="8597"/>
                </a:lnTo>
                <a:lnTo>
                  <a:pt x="1726" y="8242"/>
                </a:lnTo>
                <a:lnTo>
                  <a:pt x="11663" y="8242"/>
                </a:lnTo>
                <a:lnTo>
                  <a:pt x="11543" y="7835"/>
                </a:lnTo>
                <a:lnTo>
                  <a:pt x="13778" y="7835"/>
                </a:lnTo>
                <a:lnTo>
                  <a:pt x="13816" y="6832"/>
                </a:lnTo>
                <a:lnTo>
                  <a:pt x="14360" y="6832"/>
                </a:lnTo>
                <a:lnTo>
                  <a:pt x="15391" y="4089"/>
                </a:lnTo>
                <a:lnTo>
                  <a:pt x="14134" y="1333"/>
                </a:lnTo>
                <a:lnTo>
                  <a:pt x="10565" y="0"/>
                </a:lnTo>
                <a:close/>
              </a:path>
              <a:path w="17779" h="24129">
                <a:moveTo>
                  <a:pt x="14058" y="8407"/>
                </a:moveTo>
                <a:lnTo>
                  <a:pt x="14083" y="8597"/>
                </a:lnTo>
                <a:lnTo>
                  <a:pt x="14058" y="8407"/>
                </a:lnTo>
                <a:close/>
              </a:path>
              <a:path w="17779" h="24129">
                <a:moveTo>
                  <a:pt x="7922" y="8356"/>
                </a:moveTo>
                <a:lnTo>
                  <a:pt x="6895" y="8356"/>
                </a:lnTo>
                <a:lnTo>
                  <a:pt x="7339" y="8510"/>
                </a:lnTo>
                <a:lnTo>
                  <a:pt x="7922" y="8356"/>
                </a:lnTo>
                <a:close/>
              </a:path>
              <a:path w="17779" h="24129">
                <a:moveTo>
                  <a:pt x="14172" y="7200"/>
                </a:moveTo>
                <a:lnTo>
                  <a:pt x="13972" y="7864"/>
                </a:lnTo>
                <a:lnTo>
                  <a:pt x="14094" y="7539"/>
                </a:lnTo>
                <a:lnTo>
                  <a:pt x="14172" y="7200"/>
                </a:lnTo>
                <a:close/>
              </a:path>
              <a:path w="17779" h="24129">
                <a:moveTo>
                  <a:pt x="14360" y="6832"/>
                </a:moveTo>
                <a:lnTo>
                  <a:pt x="13816" y="6832"/>
                </a:lnTo>
                <a:lnTo>
                  <a:pt x="13972" y="7863"/>
                </a:lnTo>
                <a:lnTo>
                  <a:pt x="14172" y="7200"/>
                </a:lnTo>
                <a:lnTo>
                  <a:pt x="14360" y="6832"/>
                </a:lnTo>
                <a:close/>
              </a:path>
              <a:path w="17779" h="24129">
                <a:moveTo>
                  <a:pt x="14222" y="7200"/>
                </a:moveTo>
                <a:lnTo>
                  <a:pt x="14094" y="7539"/>
                </a:lnTo>
                <a:lnTo>
                  <a:pt x="14222" y="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49164" y="1717814"/>
            <a:ext cx="331685" cy="519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64683" y="2666733"/>
            <a:ext cx="372745" cy="512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50484" y="3683774"/>
            <a:ext cx="391566" cy="4531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84850" y="4306404"/>
            <a:ext cx="30480" cy="47625"/>
          </a:xfrm>
          <a:custGeom>
            <a:avLst/>
            <a:gdLst/>
            <a:ahLst/>
            <a:cxnLst/>
            <a:rect l="l" t="t" r="r" b="b"/>
            <a:pathLst>
              <a:path w="30479" h="47625">
                <a:moveTo>
                  <a:pt x="27182" y="25984"/>
                </a:moveTo>
                <a:lnTo>
                  <a:pt x="11963" y="25984"/>
                </a:lnTo>
                <a:lnTo>
                  <a:pt x="12306" y="27114"/>
                </a:lnTo>
                <a:lnTo>
                  <a:pt x="12261" y="27330"/>
                </a:lnTo>
                <a:lnTo>
                  <a:pt x="24968" y="47383"/>
                </a:lnTo>
                <a:lnTo>
                  <a:pt x="26390" y="47383"/>
                </a:lnTo>
                <a:lnTo>
                  <a:pt x="27470" y="46291"/>
                </a:lnTo>
                <a:lnTo>
                  <a:pt x="27635" y="46050"/>
                </a:lnTo>
                <a:lnTo>
                  <a:pt x="29502" y="41554"/>
                </a:lnTo>
                <a:lnTo>
                  <a:pt x="29883" y="39039"/>
                </a:lnTo>
                <a:lnTo>
                  <a:pt x="29451" y="34239"/>
                </a:lnTo>
                <a:lnTo>
                  <a:pt x="29181" y="32842"/>
                </a:lnTo>
                <a:lnTo>
                  <a:pt x="27516" y="27330"/>
                </a:lnTo>
                <a:lnTo>
                  <a:pt x="27182" y="25984"/>
                </a:lnTo>
                <a:close/>
              </a:path>
              <a:path w="30479" h="47625">
                <a:moveTo>
                  <a:pt x="27474" y="27189"/>
                </a:moveTo>
                <a:lnTo>
                  <a:pt x="27508" y="27330"/>
                </a:lnTo>
                <a:lnTo>
                  <a:pt x="27474" y="27189"/>
                </a:lnTo>
                <a:close/>
              </a:path>
              <a:path w="30479" h="47625">
                <a:moveTo>
                  <a:pt x="27409" y="26924"/>
                </a:moveTo>
                <a:lnTo>
                  <a:pt x="27474" y="27189"/>
                </a:lnTo>
                <a:lnTo>
                  <a:pt x="27409" y="26924"/>
                </a:lnTo>
                <a:close/>
              </a:path>
              <a:path w="30479" h="47625">
                <a:moveTo>
                  <a:pt x="12095" y="26581"/>
                </a:moveTo>
                <a:lnTo>
                  <a:pt x="12213" y="27114"/>
                </a:lnTo>
                <a:lnTo>
                  <a:pt x="12095" y="26581"/>
                </a:lnTo>
                <a:close/>
              </a:path>
              <a:path w="30479" h="47625">
                <a:moveTo>
                  <a:pt x="11963" y="25984"/>
                </a:moveTo>
                <a:lnTo>
                  <a:pt x="12095" y="26581"/>
                </a:lnTo>
                <a:lnTo>
                  <a:pt x="12306" y="27114"/>
                </a:lnTo>
                <a:lnTo>
                  <a:pt x="11963" y="25984"/>
                </a:lnTo>
                <a:close/>
              </a:path>
              <a:path w="30479" h="47625">
                <a:moveTo>
                  <a:pt x="9309" y="18382"/>
                </a:moveTo>
                <a:lnTo>
                  <a:pt x="10252" y="21805"/>
                </a:lnTo>
                <a:lnTo>
                  <a:pt x="10545" y="22656"/>
                </a:lnTo>
                <a:lnTo>
                  <a:pt x="12095" y="26581"/>
                </a:lnTo>
                <a:lnTo>
                  <a:pt x="11963" y="25984"/>
                </a:lnTo>
                <a:lnTo>
                  <a:pt x="27182" y="25984"/>
                </a:lnTo>
                <a:lnTo>
                  <a:pt x="26377" y="22656"/>
                </a:lnTo>
                <a:lnTo>
                  <a:pt x="26063" y="21678"/>
                </a:lnTo>
                <a:lnTo>
                  <a:pt x="25073" y="19024"/>
                </a:lnTo>
                <a:lnTo>
                  <a:pt x="9626" y="19024"/>
                </a:lnTo>
                <a:lnTo>
                  <a:pt x="9309" y="18382"/>
                </a:lnTo>
                <a:close/>
              </a:path>
              <a:path w="30479" h="47625">
                <a:moveTo>
                  <a:pt x="9131" y="17729"/>
                </a:moveTo>
                <a:lnTo>
                  <a:pt x="9309" y="18382"/>
                </a:lnTo>
                <a:lnTo>
                  <a:pt x="9626" y="19024"/>
                </a:lnTo>
                <a:lnTo>
                  <a:pt x="9131" y="17729"/>
                </a:lnTo>
                <a:close/>
              </a:path>
              <a:path w="30479" h="47625">
                <a:moveTo>
                  <a:pt x="24562" y="17729"/>
                </a:moveTo>
                <a:lnTo>
                  <a:pt x="9131" y="17729"/>
                </a:lnTo>
                <a:lnTo>
                  <a:pt x="9626" y="19024"/>
                </a:lnTo>
                <a:lnTo>
                  <a:pt x="25073" y="19024"/>
                </a:lnTo>
                <a:lnTo>
                  <a:pt x="24604" y="17767"/>
                </a:lnTo>
                <a:close/>
              </a:path>
              <a:path w="30479" h="47625">
                <a:moveTo>
                  <a:pt x="23733" y="14681"/>
                </a:moveTo>
                <a:lnTo>
                  <a:pt x="12268" y="14681"/>
                </a:lnTo>
                <a:lnTo>
                  <a:pt x="10836" y="15745"/>
                </a:lnTo>
                <a:lnTo>
                  <a:pt x="10845" y="15876"/>
                </a:lnTo>
                <a:lnTo>
                  <a:pt x="10630" y="15886"/>
                </a:lnTo>
                <a:lnTo>
                  <a:pt x="10230" y="16141"/>
                </a:lnTo>
                <a:lnTo>
                  <a:pt x="9461" y="16611"/>
                </a:lnTo>
                <a:lnTo>
                  <a:pt x="9182" y="16751"/>
                </a:lnTo>
                <a:lnTo>
                  <a:pt x="8611" y="16966"/>
                </a:lnTo>
                <a:lnTo>
                  <a:pt x="9309" y="18382"/>
                </a:lnTo>
                <a:lnTo>
                  <a:pt x="9131" y="17729"/>
                </a:lnTo>
                <a:lnTo>
                  <a:pt x="24562" y="17729"/>
                </a:lnTo>
                <a:lnTo>
                  <a:pt x="24475" y="17464"/>
                </a:lnTo>
                <a:lnTo>
                  <a:pt x="24152" y="16217"/>
                </a:lnTo>
                <a:lnTo>
                  <a:pt x="10261" y="16217"/>
                </a:lnTo>
                <a:lnTo>
                  <a:pt x="24143" y="16183"/>
                </a:lnTo>
                <a:lnTo>
                  <a:pt x="23733" y="14681"/>
                </a:lnTo>
                <a:close/>
              </a:path>
              <a:path w="30479" h="47625">
                <a:moveTo>
                  <a:pt x="8801" y="0"/>
                </a:moveTo>
                <a:lnTo>
                  <a:pt x="6057" y="317"/>
                </a:lnTo>
                <a:lnTo>
                  <a:pt x="1219" y="3708"/>
                </a:lnTo>
                <a:lnTo>
                  <a:pt x="0" y="6057"/>
                </a:lnTo>
                <a:lnTo>
                  <a:pt x="0" y="9994"/>
                </a:lnTo>
                <a:lnTo>
                  <a:pt x="457" y="12446"/>
                </a:lnTo>
                <a:lnTo>
                  <a:pt x="1981" y="16497"/>
                </a:lnTo>
                <a:lnTo>
                  <a:pt x="5575" y="18110"/>
                </a:lnTo>
                <a:lnTo>
                  <a:pt x="8611" y="16966"/>
                </a:lnTo>
                <a:lnTo>
                  <a:pt x="7794" y="15468"/>
                </a:lnTo>
                <a:lnTo>
                  <a:pt x="6350" y="12979"/>
                </a:lnTo>
                <a:lnTo>
                  <a:pt x="23180" y="12979"/>
                </a:lnTo>
                <a:lnTo>
                  <a:pt x="13313" y="1739"/>
                </a:lnTo>
                <a:lnTo>
                  <a:pt x="12750" y="1562"/>
                </a:lnTo>
                <a:lnTo>
                  <a:pt x="8801" y="0"/>
                </a:lnTo>
                <a:close/>
              </a:path>
              <a:path w="30479" h="47625">
                <a:moveTo>
                  <a:pt x="24358" y="17106"/>
                </a:moveTo>
                <a:lnTo>
                  <a:pt x="24574" y="17767"/>
                </a:lnTo>
                <a:lnTo>
                  <a:pt x="24492" y="17464"/>
                </a:lnTo>
                <a:lnTo>
                  <a:pt x="24358" y="17106"/>
                </a:lnTo>
                <a:close/>
              </a:path>
              <a:path w="30479" h="47625">
                <a:moveTo>
                  <a:pt x="24492" y="17464"/>
                </a:moveTo>
                <a:lnTo>
                  <a:pt x="24574" y="17767"/>
                </a:lnTo>
                <a:lnTo>
                  <a:pt x="24492" y="17464"/>
                </a:lnTo>
                <a:close/>
              </a:path>
              <a:path w="30479" h="47625">
                <a:moveTo>
                  <a:pt x="24394" y="17106"/>
                </a:moveTo>
                <a:lnTo>
                  <a:pt x="24492" y="17464"/>
                </a:lnTo>
                <a:lnTo>
                  <a:pt x="24394" y="17106"/>
                </a:lnTo>
                <a:close/>
              </a:path>
              <a:path w="30479" h="47625">
                <a:moveTo>
                  <a:pt x="10043" y="16141"/>
                </a:moveTo>
                <a:lnTo>
                  <a:pt x="8204" y="16141"/>
                </a:lnTo>
                <a:lnTo>
                  <a:pt x="8458" y="16611"/>
                </a:lnTo>
                <a:lnTo>
                  <a:pt x="8611" y="16966"/>
                </a:lnTo>
                <a:lnTo>
                  <a:pt x="9182" y="16751"/>
                </a:lnTo>
                <a:lnTo>
                  <a:pt x="9665" y="16497"/>
                </a:lnTo>
                <a:lnTo>
                  <a:pt x="10110" y="16217"/>
                </a:lnTo>
                <a:close/>
              </a:path>
              <a:path w="30479" h="47625">
                <a:moveTo>
                  <a:pt x="8310" y="16357"/>
                </a:moveTo>
                <a:lnTo>
                  <a:pt x="8436" y="16611"/>
                </a:lnTo>
                <a:lnTo>
                  <a:pt x="8310" y="16357"/>
                </a:lnTo>
                <a:close/>
              </a:path>
              <a:path w="30479" h="47625">
                <a:moveTo>
                  <a:pt x="6350" y="12979"/>
                </a:moveTo>
                <a:lnTo>
                  <a:pt x="8310" y="16357"/>
                </a:lnTo>
                <a:lnTo>
                  <a:pt x="8204" y="16141"/>
                </a:lnTo>
                <a:lnTo>
                  <a:pt x="10043" y="16141"/>
                </a:lnTo>
                <a:lnTo>
                  <a:pt x="9570" y="15976"/>
                </a:lnTo>
                <a:lnTo>
                  <a:pt x="8737" y="15976"/>
                </a:lnTo>
                <a:lnTo>
                  <a:pt x="9227" y="15886"/>
                </a:lnTo>
                <a:lnTo>
                  <a:pt x="8115" y="15468"/>
                </a:lnTo>
                <a:lnTo>
                  <a:pt x="9356" y="15468"/>
                </a:lnTo>
                <a:lnTo>
                  <a:pt x="6350" y="12979"/>
                </a:lnTo>
                <a:close/>
              </a:path>
              <a:path w="30479" h="47625">
                <a:moveTo>
                  <a:pt x="9903" y="15921"/>
                </a:moveTo>
                <a:lnTo>
                  <a:pt x="9470" y="15941"/>
                </a:lnTo>
                <a:lnTo>
                  <a:pt x="10163" y="16183"/>
                </a:lnTo>
                <a:lnTo>
                  <a:pt x="9903" y="15921"/>
                </a:lnTo>
                <a:close/>
              </a:path>
              <a:path w="30479" h="47625">
                <a:moveTo>
                  <a:pt x="10630" y="15886"/>
                </a:moveTo>
                <a:lnTo>
                  <a:pt x="9903" y="15921"/>
                </a:lnTo>
                <a:lnTo>
                  <a:pt x="10195" y="16163"/>
                </a:lnTo>
                <a:lnTo>
                  <a:pt x="10630" y="15886"/>
                </a:lnTo>
                <a:close/>
              </a:path>
              <a:path w="30479" h="47625">
                <a:moveTo>
                  <a:pt x="9282" y="15876"/>
                </a:moveTo>
                <a:lnTo>
                  <a:pt x="8737" y="15976"/>
                </a:lnTo>
                <a:lnTo>
                  <a:pt x="9470" y="15941"/>
                </a:lnTo>
                <a:lnTo>
                  <a:pt x="9282" y="15876"/>
                </a:lnTo>
                <a:close/>
              </a:path>
              <a:path w="30479" h="47625">
                <a:moveTo>
                  <a:pt x="9470" y="15941"/>
                </a:moveTo>
                <a:lnTo>
                  <a:pt x="8737" y="15976"/>
                </a:lnTo>
                <a:lnTo>
                  <a:pt x="9570" y="15976"/>
                </a:lnTo>
                <a:close/>
              </a:path>
              <a:path w="30479" h="47625">
                <a:moveTo>
                  <a:pt x="9745" y="15791"/>
                </a:moveTo>
                <a:lnTo>
                  <a:pt x="9312" y="15886"/>
                </a:lnTo>
                <a:lnTo>
                  <a:pt x="9470" y="15941"/>
                </a:lnTo>
                <a:lnTo>
                  <a:pt x="9903" y="15921"/>
                </a:lnTo>
                <a:lnTo>
                  <a:pt x="9745" y="15791"/>
                </a:lnTo>
                <a:close/>
              </a:path>
              <a:path w="30479" h="47625">
                <a:moveTo>
                  <a:pt x="9993" y="15745"/>
                </a:moveTo>
                <a:lnTo>
                  <a:pt x="9850" y="15771"/>
                </a:lnTo>
                <a:lnTo>
                  <a:pt x="9903" y="15921"/>
                </a:lnTo>
                <a:lnTo>
                  <a:pt x="10630" y="15886"/>
                </a:lnTo>
                <a:lnTo>
                  <a:pt x="10045" y="15836"/>
                </a:lnTo>
                <a:close/>
              </a:path>
              <a:path w="30479" h="47625">
                <a:moveTo>
                  <a:pt x="10688" y="15848"/>
                </a:moveTo>
                <a:lnTo>
                  <a:pt x="10845" y="15876"/>
                </a:lnTo>
                <a:lnTo>
                  <a:pt x="10688" y="15848"/>
                </a:lnTo>
                <a:close/>
              </a:path>
              <a:path w="30479" h="47625">
                <a:moveTo>
                  <a:pt x="8115" y="15468"/>
                </a:moveTo>
                <a:lnTo>
                  <a:pt x="9282" y="15876"/>
                </a:lnTo>
                <a:lnTo>
                  <a:pt x="9745" y="15791"/>
                </a:lnTo>
                <a:lnTo>
                  <a:pt x="8115" y="15468"/>
                </a:lnTo>
                <a:close/>
              </a:path>
              <a:path w="30479" h="47625">
                <a:moveTo>
                  <a:pt x="11052" y="15595"/>
                </a:moveTo>
                <a:lnTo>
                  <a:pt x="10807" y="15595"/>
                </a:lnTo>
                <a:lnTo>
                  <a:pt x="10334" y="15745"/>
                </a:lnTo>
                <a:lnTo>
                  <a:pt x="10688" y="15848"/>
                </a:lnTo>
                <a:lnTo>
                  <a:pt x="11052" y="15595"/>
                </a:lnTo>
                <a:close/>
              </a:path>
              <a:path w="30479" h="47625">
                <a:moveTo>
                  <a:pt x="10170" y="15771"/>
                </a:moveTo>
                <a:close/>
              </a:path>
              <a:path w="30479" h="47625">
                <a:moveTo>
                  <a:pt x="10225" y="15779"/>
                </a:moveTo>
                <a:lnTo>
                  <a:pt x="10045" y="15836"/>
                </a:lnTo>
                <a:lnTo>
                  <a:pt x="10612" y="15836"/>
                </a:lnTo>
                <a:lnTo>
                  <a:pt x="10225" y="15779"/>
                </a:lnTo>
                <a:close/>
              </a:path>
              <a:path w="30479" h="47625">
                <a:moveTo>
                  <a:pt x="9625" y="15691"/>
                </a:moveTo>
                <a:lnTo>
                  <a:pt x="9993" y="15745"/>
                </a:lnTo>
                <a:lnTo>
                  <a:pt x="9625" y="15691"/>
                </a:lnTo>
                <a:close/>
              </a:path>
              <a:path w="30479" h="47625">
                <a:moveTo>
                  <a:pt x="10807" y="15595"/>
                </a:moveTo>
                <a:lnTo>
                  <a:pt x="10346" y="15680"/>
                </a:lnTo>
                <a:lnTo>
                  <a:pt x="10807" y="15595"/>
                </a:lnTo>
                <a:close/>
              </a:path>
              <a:path w="30479" h="47625">
                <a:moveTo>
                  <a:pt x="10346" y="15680"/>
                </a:moveTo>
                <a:lnTo>
                  <a:pt x="9993" y="15745"/>
                </a:lnTo>
                <a:lnTo>
                  <a:pt x="10170" y="15771"/>
                </a:lnTo>
                <a:lnTo>
                  <a:pt x="10346" y="15680"/>
                </a:lnTo>
                <a:close/>
              </a:path>
              <a:path w="30479" h="47625">
                <a:moveTo>
                  <a:pt x="23180" y="12979"/>
                </a:moveTo>
                <a:lnTo>
                  <a:pt x="6350" y="12979"/>
                </a:lnTo>
                <a:lnTo>
                  <a:pt x="9625" y="15691"/>
                </a:lnTo>
                <a:lnTo>
                  <a:pt x="9993" y="15745"/>
                </a:lnTo>
                <a:lnTo>
                  <a:pt x="10346" y="15680"/>
                </a:lnTo>
                <a:lnTo>
                  <a:pt x="12268" y="14681"/>
                </a:lnTo>
                <a:lnTo>
                  <a:pt x="23733" y="14681"/>
                </a:lnTo>
                <a:lnTo>
                  <a:pt x="23495" y="13804"/>
                </a:lnTo>
                <a:lnTo>
                  <a:pt x="23180" y="12979"/>
                </a:lnTo>
                <a:close/>
              </a:path>
              <a:path w="30479" h="47625">
                <a:moveTo>
                  <a:pt x="9356" y="15468"/>
                </a:moveTo>
                <a:lnTo>
                  <a:pt x="8115" y="15468"/>
                </a:lnTo>
                <a:lnTo>
                  <a:pt x="9625" y="15691"/>
                </a:lnTo>
                <a:lnTo>
                  <a:pt x="9356" y="15468"/>
                </a:lnTo>
                <a:close/>
              </a:path>
              <a:path w="30479" h="47625">
                <a:moveTo>
                  <a:pt x="12268" y="14681"/>
                </a:moveTo>
                <a:lnTo>
                  <a:pt x="10346" y="15680"/>
                </a:lnTo>
                <a:lnTo>
                  <a:pt x="10807" y="15595"/>
                </a:lnTo>
                <a:lnTo>
                  <a:pt x="11052" y="15595"/>
                </a:lnTo>
                <a:lnTo>
                  <a:pt x="12268" y="14681"/>
                </a:lnTo>
                <a:close/>
              </a:path>
              <a:path w="30479" h="47625">
                <a:moveTo>
                  <a:pt x="12902" y="1610"/>
                </a:moveTo>
                <a:lnTo>
                  <a:pt x="13233" y="1739"/>
                </a:lnTo>
                <a:lnTo>
                  <a:pt x="12902" y="1610"/>
                </a:lnTo>
                <a:close/>
              </a:path>
              <a:path w="30479" h="47625">
                <a:moveTo>
                  <a:pt x="12780" y="156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00547" y="4439945"/>
            <a:ext cx="23495" cy="38735"/>
          </a:xfrm>
          <a:custGeom>
            <a:avLst/>
            <a:gdLst/>
            <a:ahLst/>
            <a:cxnLst/>
            <a:rect l="l" t="t" r="r" b="b"/>
            <a:pathLst>
              <a:path w="23495" h="38735">
                <a:moveTo>
                  <a:pt x="23309" y="22821"/>
                </a:moveTo>
                <a:lnTo>
                  <a:pt x="8902" y="22821"/>
                </a:lnTo>
                <a:lnTo>
                  <a:pt x="9156" y="23393"/>
                </a:lnTo>
                <a:lnTo>
                  <a:pt x="10655" y="27228"/>
                </a:lnTo>
                <a:lnTo>
                  <a:pt x="11188" y="28270"/>
                </a:lnTo>
                <a:lnTo>
                  <a:pt x="17360" y="38176"/>
                </a:lnTo>
                <a:lnTo>
                  <a:pt x="18745" y="38506"/>
                </a:lnTo>
                <a:lnTo>
                  <a:pt x="20231" y="37579"/>
                </a:lnTo>
                <a:lnTo>
                  <a:pt x="20548" y="37172"/>
                </a:lnTo>
                <a:lnTo>
                  <a:pt x="22834" y="30886"/>
                </a:lnTo>
                <a:lnTo>
                  <a:pt x="23139" y="29438"/>
                </a:lnTo>
                <a:lnTo>
                  <a:pt x="23418" y="25209"/>
                </a:lnTo>
                <a:lnTo>
                  <a:pt x="23309" y="22821"/>
                </a:lnTo>
                <a:close/>
              </a:path>
              <a:path w="23495" h="38735">
                <a:moveTo>
                  <a:pt x="9030" y="23143"/>
                </a:moveTo>
                <a:lnTo>
                  <a:pt x="9129" y="23393"/>
                </a:lnTo>
                <a:lnTo>
                  <a:pt x="9030" y="23143"/>
                </a:lnTo>
                <a:close/>
              </a:path>
              <a:path w="23495" h="38735">
                <a:moveTo>
                  <a:pt x="8902" y="22821"/>
                </a:moveTo>
                <a:lnTo>
                  <a:pt x="9030" y="23143"/>
                </a:lnTo>
                <a:lnTo>
                  <a:pt x="9156" y="23393"/>
                </a:lnTo>
                <a:lnTo>
                  <a:pt x="8902" y="22821"/>
                </a:lnTo>
                <a:close/>
              </a:path>
              <a:path w="23495" h="38735">
                <a:moveTo>
                  <a:pt x="5448" y="15333"/>
                </a:moveTo>
                <a:lnTo>
                  <a:pt x="7708" y="20523"/>
                </a:lnTo>
                <a:lnTo>
                  <a:pt x="9030" y="23143"/>
                </a:lnTo>
                <a:lnTo>
                  <a:pt x="8902" y="22821"/>
                </a:lnTo>
                <a:lnTo>
                  <a:pt x="23309" y="22821"/>
                </a:lnTo>
                <a:lnTo>
                  <a:pt x="23063" y="19545"/>
                </a:lnTo>
                <a:lnTo>
                  <a:pt x="22355" y="16967"/>
                </a:lnTo>
                <a:lnTo>
                  <a:pt x="8077" y="16967"/>
                </a:lnTo>
                <a:lnTo>
                  <a:pt x="6642" y="16230"/>
                </a:lnTo>
                <a:lnTo>
                  <a:pt x="5742" y="15506"/>
                </a:lnTo>
                <a:lnTo>
                  <a:pt x="5448" y="15333"/>
                </a:lnTo>
                <a:close/>
              </a:path>
              <a:path w="23495" h="38735">
                <a:moveTo>
                  <a:pt x="4871" y="13908"/>
                </a:moveTo>
                <a:lnTo>
                  <a:pt x="5365" y="15142"/>
                </a:lnTo>
                <a:lnTo>
                  <a:pt x="5892" y="15595"/>
                </a:lnTo>
                <a:lnTo>
                  <a:pt x="6642" y="16230"/>
                </a:lnTo>
                <a:lnTo>
                  <a:pt x="8077" y="16967"/>
                </a:lnTo>
                <a:lnTo>
                  <a:pt x="5541" y="14202"/>
                </a:lnTo>
                <a:lnTo>
                  <a:pt x="4871" y="13908"/>
                </a:lnTo>
                <a:close/>
              </a:path>
              <a:path w="23495" h="38735">
                <a:moveTo>
                  <a:pt x="5567" y="14213"/>
                </a:moveTo>
                <a:lnTo>
                  <a:pt x="8077" y="16967"/>
                </a:lnTo>
                <a:lnTo>
                  <a:pt x="22355" y="16967"/>
                </a:lnTo>
                <a:lnTo>
                  <a:pt x="22313" y="16814"/>
                </a:lnTo>
                <a:lnTo>
                  <a:pt x="21409" y="14998"/>
                </a:lnTo>
                <a:lnTo>
                  <a:pt x="11417" y="14998"/>
                </a:lnTo>
                <a:lnTo>
                  <a:pt x="6781" y="14643"/>
                </a:lnTo>
                <a:lnTo>
                  <a:pt x="6197" y="14490"/>
                </a:lnTo>
                <a:lnTo>
                  <a:pt x="5567" y="14213"/>
                </a:lnTo>
                <a:close/>
              </a:path>
              <a:path w="23495" h="38735">
                <a:moveTo>
                  <a:pt x="5742" y="15506"/>
                </a:moveTo>
                <a:lnTo>
                  <a:pt x="5892" y="15595"/>
                </a:lnTo>
                <a:lnTo>
                  <a:pt x="5742" y="15506"/>
                </a:lnTo>
                <a:close/>
              </a:path>
              <a:path w="23495" h="38735">
                <a:moveTo>
                  <a:pt x="5365" y="15142"/>
                </a:moveTo>
                <a:lnTo>
                  <a:pt x="5742" y="15506"/>
                </a:lnTo>
                <a:lnTo>
                  <a:pt x="5892" y="15595"/>
                </a:lnTo>
                <a:lnTo>
                  <a:pt x="5365" y="15142"/>
                </a:lnTo>
                <a:close/>
              </a:path>
              <a:path w="23495" h="38735">
                <a:moveTo>
                  <a:pt x="5406" y="15236"/>
                </a:moveTo>
                <a:lnTo>
                  <a:pt x="5742" y="15506"/>
                </a:lnTo>
                <a:lnTo>
                  <a:pt x="5406" y="15236"/>
                </a:lnTo>
                <a:close/>
              </a:path>
              <a:path w="23495" h="38735">
                <a:moveTo>
                  <a:pt x="397" y="7859"/>
                </a:moveTo>
                <a:lnTo>
                  <a:pt x="0" y="8610"/>
                </a:lnTo>
                <a:lnTo>
                  <a:pt x="1193" y="12827"/>
                </a:lnTo>
                <a:lnTo>
                  <a:pt x="5448" y="15333"/>
                </a:lnTo>
                <a:lnTo>
                  <a:pt x="4241" y="14300"/>
                </a:lnTo>
                <a:lnTo>
                  <a:pt x="3924" y="13906"/>
                </a:lnTo>
                <a:lnTo>
                  <a:pt x="4867" y="13906"/>
                </a:lnTo>
                <a:lnTo>
                  <a:pt x="4000" y="13525"/>
                </a:lnTo>
                <a:lnTo>
                  <a:pt x="2819" y="12446"/>
                </a:lnTo>
                <a:lnTo>
                  <a:pt x="397" y="7859"/>
                </a:lnTo>
                <a:close/>
              </a:path>
              <a:path w="23495" h="38735">
                <a:moveTo>
                  <a:pt x="3924" y="13906"/>
                </a:moveTo>
                <a:lnTo>
                  <a:pt x="4241" y="14300"/>
                </a:lnTo>
                <a:lnTo>
                  <a:pt x="5406" y="15236"/>
                </a:lnTo>
                <a:lnTo>
                  <a:pt x="5315" y="15100"/>
                </a:lnTo>
                <a:lnTo>
                  <a:pt x="3924" y="13906"/>
                </a:lnTo>
                <a:close/>
              </a:path>
              <a:path w="23495" h="38735">
                <a:moveTo>
                  <a:pt x="4867" y="13906"/>
                </a:moveTo>
                <a:lnTo>
                  <a:pt x="3924" y="13906"/>
                </a:lnTo>
                <a:lnTo>
                  <a:pt x="5365" y="15142"/>
                </a:lnTo>
                <a:lnTo>
                  <a:pt x="4867" y="13906"/>
                </a:lnTo>
                <a:close/>
              </a:path>
              <a:path w="23495" h="38735">
                <a:moveTo>
                  <a:pt x="13648" y="13093"/>
                </a:moveTo>
                <a:lnTo>
                  <a:pt x="4546" y="13093"/>
                </a:lnTo>
                <a:lnTo>
                  <a:pt x="5567" y="14213"/>
                </a:lnTo>
                <a:lnTo>
                  <a:pt x="6197" y="14490"/>
                </a:lnTo>
                <a:lnTo>
                  <a:pt x="6781" y="14643"/>
                </a:lnTo>
                <a:lnTo>
                  <a:pt x="11417" y="14998"/>
                </a:lnTo>
                <a:lnTo>
                  <a:pt x="13648" y="13093"/>
                </a:lnTo>
                <a:close/>
              </a:path>
              <a:path w="23495" h="38735">
                <a:moveTo>
                  <a:pt x="14524" y="3679"/>
                </a:moveTo>
                <a:lnTo>
                  <a:pt x="15272" y="4559"/>
                </a:lnTo>
                <a:lnTo>
                  <a:pt x="15212" y="5930"/>
                </a:lnTo>
                <a:lnTo>
                  <a:pt x="14719" y="12179"/>
                </a:lnTo>
                <a:lnTo>
                  <a:pt x="11417" y="14998"/>
                </a:lnTo>
                <a:lnTo>
                  <a:pt x="21409" y="14998"/>
                </a:lnTo>
                <a:lnTo>
                  <a:pt x="21006" y="14202"/>
                </a:lnTo>
                <a:lnTo>
                  <a:pt x="18935" y="9283"/>
                </a:lnTo>
                <a:lnTo>
                  <a:pt x="17576" y="5930"/>
                </a:lnTo>
                <a:lnTo>
                  <a:pt x="16306" y="4559"/>
                </a:lnTo>
                <a:lnTo>
                  <a:pt x="14524" y="3679"/>
                </a:lnTo>
                <a:close/>
              </a:path>
              <a:path w="23495" h="38735">
                <a:moveTo>
                  <a:pt x="21013" y="14202"/>
                </a:moveTo>
                <a:lnTo>
                  <a:pt x="21082" y="14363"/>
                </a:lnTo>
                <a:lnTo>
                  <a:pt x="21013" y="14202"/>
                </a:lnTo>
                <a:close/>
              </a:path>
              <a:path w="23495" h="38735">
                <a:moveTo>
                  <a:pt x="4546" y="13093"/>
                </a:moveTo>
                <a:lnTo>
                  <a:pt x="4870" y="13906"/>
                </a:lnTo>
                <a:lnTo>
                  <a:pt x="5567" y="14213"/>
                </a:lnTo>
                <a:lnTo>
                  <a:pt x="4546" y="13093"/>
                </a:lnTo>
                <a:close/>
              </a:path>
              <a:path w="23495" h="38735">
                <a:moveTo>
                  <a:pt x="20898" y="13931"/>
                </a:moveTo>
                <a:lnTo>
                  <a:pt x="21013" y="14202"/>
                </a:lnTo>
                <a:lnTo>
                  <a:pt x="20898" y="13931"/>
                </a:lnTo>
                <a:close/>
              </a:path>
              <a:path w="23495" h="38735">
                <a:moveTo>
                  <a:pt x="6721" y="845"/>
                </a:moveTo>
                <a:lnTo>
                  <a:pt x="3090" y="2767"/>
                </a:lnTo>
                <a:lnTo>
                  <a:pt x="397" y="7859"/>
                </a:lnTo>
                <a:lnTo>
                  <a:pt x="2819" y="12446"/>
                </a:lnTo>
                <a:lnTo>
                  <a:pt x="4000" y="13525"/>
                </a:lnTo>
                <a:lnTo>
                  <a:pt x="4871" y="13908"/>
                </a:lnTo>
                <a:lnTo>
                  <a:pt x="4546" y="13093"/>
                </a:lnTo>
                <a:lnTo>
                  <a:pt x="13648" y="13093"/>
                </a:lnTo>
                <a:lnTo>
                  <a:pt x="14719" y="12179"/>
                </a:lnTo>
                <a:lnTo>
                  <a:pt x="15269" y="5207"/>
                </a:lnTo>
                <a:lnTo>
                  <a:pt x="14541" y="5207"/>
                </a:lnTo>
                <a:lnTo>
                  <a:pt x="10934" y="1917"/>
                </a:lnTo>
                <a:lnTo>
                  <a:pt x="12806" y="1917"/>
                </a:lnTo>
                <a:lnTo>
                  <a:pt x="12477" y="1293"/>
                </a:lnTo>
                <a:lnTo>
                  <a:pt x="6721" y="845"/>
                </a:lnTo>
                <a:close/>
              </a:path>
              <a:path w="23495" h="38735">
                <a:moveTo>
                  <a:pt x="18935" y="9283"/>
                </a:moveTo>
                <a:close/>
              </a:path>
              <a:path w="23495" h="38735">
                <a:moveTo>
                  <a:pt x="3090" y="2767"/>
                </a:moveTo>
                <a:lnTo>
                  <a:pt x="1600" y="3556"/>
                </a:lnTo>
                <a:lnTo>
                  <a:pt x="317" y="7708"/>
                </a:lnTo>
                <a:lnTo>
                  <a:pt x="397" y="7859"/>
                </a:lnTo>
                <a:lnTo>
                  <a:pt x="3090" y="2767"/>
                </a:lnTo>
                <a:close/>
              </a:path>
              <a:path w="23495" h="38735">
                <a:moveTo>
                  <a:pt x="10934" y="1917"/>
                </a:moveTo>
                <a:lnTo>
                  <a:pt x="14541" y="5207"/>
                </a:lnTo>
                <a:lnTo>
                  <a:pt x="13482" y="3198"/>
                </a:lnTo>
                <a:lnTo>
                  <a:pt x="13290" y="3048"/>
                </a:lnTo>
                <a:lnTo>
                  <a:pt x="12420" y="2527"/>
                </a:lnTo>
                <a:lnTo>
                  <a:pt x="10934" y="1917"/>
                </a:lnTo>
                <a:close/>
              </a:path>
              <a:path w="23495" h="38735">
                <a:moveTo>
                  <a:pt x="13482" y="3198"/>
                </a:moveTo>
                <a:lnTo>
                  <a:pt x="14541" y="5207"/>
                </a:lnTo>
                <a:lnTo>
                  <a:pt x="15269" y="5207"/>
                </a:lnTo>
                <a:lnTo>
                  <a:pt x="15272" y="4559"/>
                </a:lnTo>
                <a:lnTo>
                  <a:pt x="14732" y="3924"/>
                </a:lnTo>
                <a:lnTo>
                  <a:pt x="13482" y="3198"/>
                </a:lnTo>
                <a:close/>
              </a:path>
              <a:path w="23495" h="38735">
                <a:moveTo>
                  <a:pt x="13457" y="3152"/>
                </a:moveTo>
                <a:lnTo>
                  <a:pt x="14617" y="3924"/>
                </a:lnTo>
                <a:lnTo>
                  <a:pt x="14139" y="3556"/>
                </a:lnTo>
                <a:lnTo>
                  <a:pt x="13457" y="3152"/>
                </a:lnTo>
                <a:close/>
              </a:path>
              <a:path w="23495" h="38735">
                <a:moveTo>
                  <a:pt x="13499" y="3173"/>
                </a:moveTo>
                <a:lnTo>
                  <a:pt x="14224" y="3606"/>
                </a:lnTo>
                <a:lnTo>
                  <a:pt x="14617" y="3924"/>
                </a:lnTo>
                <a:lnTo>
                  <a:pt x="14524" y="3679"/>
                </a:lnTo>
                <a:lnTo>
                  <a:pt x="13499" y="3173"/>
                </a:lnTo>
                <a:close/>
              </a:path>
              <a:path w="23495" h="38735">
                <a:moveTo>
                  <a:pt x="12477" y="1293"/>
                </a:moveTo>
                <a:lnTo>
                  <a:pt x="13454" y="3146"/>
                </a:lnTo>
                <a:lnTo>
                  <a:pt x="14524" y="3679"/>
                </a:lnTo>
                <a:lnTo>
                  <a:pt x="12496" y="1295"/>
                </a:lnTo>
                <a:close/>
              </a:path>
              <a:path w="23495" h="38735">
                <a:moveTo>
                  <a:pt x="13246" y="3048"/>
                </a:moveTo>
                <a:lnTo>
                  <a:pt x="13482" y="3198"/>
                </a:lnTo>
                <a:lnTo>
                  <a:pt x="13246" y="3048"/>
                </a:lnTo>
                <a:close/>
              </a:path>
              <a:path w="23495" h="38735">
                <a:moveTo>
                  <a:pt x="13290" y="3048"/>
                </a:moveTo>
                <a:lnTo>
                  <a:pt x="13457" y="3152"/>
                </a:lnTo>
                <a:lnTo>
                  <a:pt x="13290" y="3048"/>
                </a:lnTo>
                <a:close/>
              </a:path>
              <a:path w="23495" h="38735">
                <a:moveTo>
                  <a:pt x="12806" y="1917"/>
                </a:moveTo>
                <a:lnTo>
                  <a:pt x="10934" y="1917"/>
                </a:lnTo>
                <a:lnTo>
                  <a:pt x="12420" y="2527"/>
                </a:lnTo>
                <a:lnTo>
                  <a:pt x="13454" y="3146"/>
                </a:lnTo>
                <a:lnTo>
                  <a:pt x="12806" y="1917"/>
                </a:lnTo>
                <a:close/>
              </a:path>
              <a:path w="23495" h="38735">
                <a:moveTo>
                  <a:pt x="5981" y="787"/>
                </a:moveTo>
                <a:lnTo>
                  <a:pt x="3378" y="2222"/>
                </a:lnTo>
                <a:lnTo>
                  <a:pt x="3090" y="2767"/>
                </a:lnTo>
                <a:lnTo>
                  <a:pt x="6721" y="845"/>
                </a:lnTo>
                <a:lnTo>
                  <a:pt x="5981" y="787"/>
                </a:lnTo>
                <a:close/>
              </a:path>
              <a:path w="23495" h="38735">
                <a:moveTo>
                  <a:pt x="8318" y="0"/>
                </a:moveTo>
                <a:lnTo>
                  <a:pt x="6721" y="845"/>
                </a:lnTo>
                <a:lnTo>
                  <a:pt x="12477" y="1293"/>
                </a:lnTo>
                <a:lnTo>
                  <a:pt x="8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26893" y="4644097"/>
            <a:ext cx="19685" cy="22860"/>
          </a:xfrm>
          <a:custGeom>
            <a:avLst/>
            <a:gdLst/>
            <a:ahLst/>
            <a:cxnLst/>
            <a:rect l="l" t="t" r="r" b="b"/>
            <a:pathLst>
              <a:path w="19685" h="22860">
                <a:moveTo>
                  <a:pt x="18331" y="8610"/>
                </a:moveTo>
                <a:lnTo>
                  <a:pt x="15208" y="8610"/>
                </a:lnTo>
                <a:lnTo>
                  <a:pt x="15076" y="9842"/>
                </a:lnTo>
                <a:lnTo>
                  <a:pt x="14953" y="10375"/>
                </a:lnTo>
                <a:lnTo>
                  <a:pt x="14332" y="12445"/>
                </a:lnTo>
                <a:lnTo>
                  <a:pt x="13295" y="14459"/>
                </a:lnTo>
                <a:lnTo>
                  <a:pt x="9595" y="17691"/>
                </a:lnTo>
                <a:lnTo>
                  <a:pt x="7622" y="18385"/>
                </a:lnTo>
                <a:lnTo>
                  <a:pt x="7913" y="18783"/>
                </a:lnTo>
                <a:lnTo>
                  <a:pt x="8922" y="19494"/>
                </a:lnTo>
                <a:lnTo>
                  <a:pt x="9925" y="20243"/>
                </a:lnTo>
                <a:lnTo>
                  <a:pt x="10751" y="20751"/>
                </a:lnTo>
                <a:lnTo>
                  <a:pt x="14395" y="22618"/>
                </a:lnTo>
                <a:lnTo>
                  <a:pt x="17266" y="21691"/>
                </a:lnTo>
                <a:lnTo>
                  <a:pt x="18650" y="18961"/>
                </a:lnTo>
                <a:lnTo>
                  <a:pt x="19209" y="17373"/>
                </a:lnTo>
                <a:lnTo>
                  <a:pt x="19504" y="15633"/>
                </a:lnTo>
                <a:lnTo>
                  <a:pt x="19386" y="12445"/>
                </a:lnTo>
                <a:lnTo>
                  <a:pt x="19141" y="11328"/>
                </a:lnTo>
                <a:lnTo>
                  <a:pt x="18891" y="10032"/>
                </a:lnTo>
                <a:lnTo>
                  <a:pt x="18331" y="8610"/>
                </a:lnTo>
                <a:close/>
              </a:path>
              <a:path w="19685" h="22860">
                <a:moveTo>
                  <a:pt x="8769" y="19392"/>
                </a:moveTo>
                <a:lnTo>
                  <a:pt x="8907" y="19494"/>
                </a:lnTo>
                <a:lnTo>
                  <a:pt x="8769" y="19392"/>
                </a:lnTo>
                <a:close/>
              </a:path>
              <a:path w="19685" h="22860">
                <a:moveTo>
                  <a:pt x="1045" y="9057"/>
                </a:moveTo>
                <a:lnTo>
                  <a:pt x="111" y="14795"/>
                </a:lnTo>
                <a:lnTo>
                  <a:pt x="0" y="15633"/>
                </a:lnTo>
                <a:lnTo>
                  <a:pt x="1924" y="18275"/>
                </a:lnTo>
                <a:lnTo>
                  <a:pt x="5620" y="18859"/>
                </a:lnTo>
                <a:lnTo>
                  <a:pt x="6496" y="18783"/>
                </a:lnTo>
                <a:lnTo>
                  <a:pt x="7622" y="18385"/>
                </a:lnTo>
                <a:lnTo>
                  <a:pt x="5137" y="14985"/>
                </a:lnTo>
                <a:lnTo>
                  <a:pt x="5043" y="14680"/>
                </a:lnTo>
                <a:lnTo>
                  <a:pt x="4912" y="14452"/>
                </a:lnTo>
                <a:lnTo>
                  <a:pt x="3918" y="12357"/>
                </a:lnTo>
                <a:lnTo>
                  <a:pt x="3249" y="10032"/>
                </a:lnTo>
                <a:lnTo>
                  <a:pt x="1149" y="10032"/>
                </a:lnTo>
                <a:lnTo>
                  <a:pt x="1045" y="9057"/>
                </a:lnTo>
                <a:close/>
              </a:path>
              <a:path w="19685" h="22860">
                <a:moveTo>
                  <a:pt x="6788" y="13576"/>
                </a:moveTo>
                <a:lnTo>
                  <a:pt x="4705" y="13576"/>
                </a:lnTo>
                <a:lnTo>
                  <a:pt x="5721" y="15633"/>
                </a:lnTo>
                <a:lnTo>
                  <a:pt x="7622" y="18385"/>
                </a:lnTo>
                <a:lnTo>
                  <a:pt x="9595" y="17691"/>
                </a:lnTo>
                <a:lnTo>
                  <a:pt x="12911" y="14795"/>
                </a:lnTo>
                <a:lnTo>
                  <a:pt x="9430" y="14795"/>
                </a:lnTo>
                <a:lnTo>
                  <a:pt x="7868" y="14681"/>
                </a:lnTo>
                <a:lnTo>
                  <a:pt x="8703" y="14459"/>
                </a:lnTo>
                <a:lnTo>
                  <a:pt x="6788" y="13576"/>
                </a:lnTo>
                <a:close/>
              </a:path>
              <a:path w="19685" h="22860">
                <a:moveTo>
                  <a:pt x="5043" y="14680"/>
                </a:moveTo>
                <a:lnTo>
                  <a:pt x="5137" y="14985"/>
                </a:lnTo>
                <a:lnTo>
                  <a:pt x="5611" y="15633"/>
                </a:lnTo>
                <a:lnTo>
                  <a:pt x="5043" y="14680"/>
                </a:lnTo>
                <a:close/>
              </a:path>
              <a:path w="19685" h="22860">
                <a:moveTo>
                  <a:pt x="4705" y="13576"/>
                </a:moveTo>
                <a:lnTo>
                  <a:pt x="5013" y="14579"/>
                </a:lnTo>
                <a:lnTo>
                  <a:pt x="5126" y="14795"/>
                </a:lnTo>
                <a:lnTo>
                  <a:pt x="5721" y="15633"/>
                </a:lnTo>
                <a:lnTo>
                  <a:pt x="4705" y="13576"/>
                </a:lnTo>
                <a:close/>
              </a:path>
              <a:path w="19685" h="22860">
                <a:moveTo>
                  <a:pt x="8703" y="14459"/>
                </a:moveTo>
                <a:lnTo>
                  <a:pt x="7868" y="14681"/>
                </a:lnTo>
                <a:lnTo>
                  <a:pt x="9430" y="14795"/>
                </a:lnTo>
                <a:lnTo>
                  <a:pt x="8703" y="14459"/>
                </a:lnTo>
                <a:close/>
              </a:path>
              <a:path w="19685" h="22860">
                <a:moveTo>
                  <a:pt x="12282" y="13511"/>
                </a:moveTo>
                <a:lnTo>
                  <a:pt x="8703" y="14459"/>
                </a:lnTo>
                <a:lnTo>
                  <a:pt x="9430" y="14795"/>
                </a:lnTo>
                <a:lnTo>
                  <a:pt x="12911" y="14795"/>
                </a:lnTo>
                <a:lnTo>
                  <a:pt x="13303" y="14452"/>
                </a:lnTo>
                <a:lnTo>
                  <a:pt x="13681" y="13715"/>
                </a:lnTo>
                <a:lnTo>
                  <a:pt x="12160" y="13715"/>
                </a:lnTo>
                <a:lnTo>
                  <a:pt x="12282" y="13511"/>
                </a:lnTo>
                <a:close/>
              </a:path>
              <a:path w="19685" h="22860">
                <a:moveTo>
                  <a:pt x="3194" y="9842"/>
                </a:moveTo>
                <a:lnTo>
                  <a:pt x="3918" y="12357"/>
                </a:lnTo>
                <a:lnTo>
                  <a:pt x="4972" y="14579"/>
                </a:lnTo>
                <a:lnTo>
                  <a:pt x="4705" y="13576"/>
                </a:lnTo>
                <a:lnTo>
                  <a:pt x="6788" y="13576"/>
                </a:lnTo>
                <a:lnTo>
                  <a:pt x="5440" y="12953"/>
                </a:lnTo>
                <a:lnTo>
                  <a:pt x="4997" y="12953"/>
                </a:lnTo>
                <a:lnTo>
                  <a:pt x="4642" y="12585"/>
                </a:lnTo>
                <a:lnTo>
                  <a:pt x="4784" y="12585"/>
                </a:lnTo>
                <a:lnTo>
                  <a:pt x="3194" y="9842"/>
                </a:lnTo>
                <a:close/>
              </a:path>
              <a:path w="19685" h="22860">
                <a:moveTo>
                  <a:pt x="14473" y="9842"/>
                </a:moveTo>
                <a:lnTo>
                  <a:pt x="3194" y="9842"/>
                </a:lnTo>
                <a:lnTo>
                  <a:pt x="4836" y="12675"/>
                </a:lnTo>
                <a:lnTo>
                  <a:pt x="8703" y="14459"/>
                </a:lnTo>
                <a:lnTo>
                  <a:pt x="12282" y="13511"/>
                </a:lnTo>
                <a:lnTo>
                  <a:pt x="14473" y="9842"/>
                </a:lnTo>
                <a:close/>
              </a:path>
              <a:path w="19685" h="22860">
                <a:moveTo>
                  <a:pt x="12567" y="13436"/>
                </a:moveTo>
                <a:lnTo>
                  <a:pt x="12282" y="13511"/>
                </a:lnTo>
                <a:lnTo>
                  <a:pt x="12160" y="13715"/>
                </a:lnTo>
                <a:lnTo>
                  <a:pt x="12567" y="13436"/>
                </a:lnTo>
                <a:close/>
              </a:path>
              <a:path w="19685" h="22860">
                <a:moveTo>
                  <a:pt x="13824" y="13436"/>
                </a:moveTo>
                <a:lnTo>
                  <a:pt x="12567" y="13436"/>
                </a:lnTo>
                <a:lnTo>
                  <a:pt x="12160" y="13715"/>
                </a:lnTo>
                <a:lnTo>
                  <a:pt x="13681" y="13715"/>
                </a:lnTo>
                <a:lnTo>
                  <a:pt x="13824" y="13436"/>
                </a:lnTo>
                <a:close/>
              </a:path>
              <a:path w="19685" h="22860">
                <a:moveTo>
                  <a:pt x="15208" y="8610"/>
                </a:moveTo>
                <a:lnTo>
                  <a:pt x="12282" y="13511"/>
                </a:lnTo>
                <a:lnTo>
                  <a:pt x="12567" y="13436"/>
                </a:lnTo>
                <a:lnTo>
                  <a:pt x="13824" y="13436"/>
                </a:lnTo>
                <a:lnTo>
                  <a:pt x="14332" y="12445"/>
                </a:lnTo>
                <a:lnTo>
                  <a:pt x="14953" y="10375"/>
                </a:lnTo>
                <a:lnTo>
                  <a:pt x="15076" y="9842"/>
                </a:lnTo>
                <a:lnTo>
                  <a:pt x="15208" y="8610"/>
                </a:lnTo>
                <a:close/>
              </a:path>
              <a:path w="19685" h="22860">
                <a:moveTo>
                  <a:pt x="4642" y="12585"/>
                </a:moveTo>
                <a:lnTo>
                  <a:pt x="4997" y="12953"/>
                </a:lnTo>
                <a:lnTo>
                  <a:pt x="4836" y="12675"/>
                </a:lnTo>
                <a:lnTo>
                  <a:pt x="4642" y="12585"/>
                </a:lnTo>
                <a:close/>
              </a:path>
              <a:path w="19685" h="22860">
                <a:moveTo>
                  <a:pt x="4836" y="12675"/>
                </a:moveTo>
                <a:lnTo>
                  <a:pt x="4997" y="12953"/>
                </a:lnTo>
                <a:lnTo>
                  <a:pt x="5440" y="12953"/>
                </a:lnTo>
                <a:lnTo>
                  <a:pt x="4836" y="12675"/>
                </a:lnTo>
                <a:close/>
              </a:path>
              <a:path w="19685" h="22860">
                <a:moveTo>
                  <a:pt x="4784" y="12585"/>
                </a:moveTo>
                <a:lnTo>
                  <a:pt x="4642" y="12585"/>
                </a:lnTo>
                <a:lnTo>
                  <a:pt x="4836" y="12675"/>
                </a:lnTo>
                <a:close/>
              </a:path>
              <a:path w="19685" h="22860">
                <a:moveTo>
                  <a:pt x="19145" y="11328"/>
                </a:moveTo>
                <a:lnTo>
                  <a:pt x="19171" y="11480"/>
                </a:lnTo>
                <a:lnTo>
                  <a:pt x="19145" y="11328"/>
                </a:lnTo>
                <a:close/>
              </a:path>
              <a:path w="19685" h="22860">
                <a:moveTo>
                  <a:pt x="17945" y="8077"/>
                </a:moveTo>
                <a:lnTo>
                  <a:pt x="1213" y="8077"/>
                </a:lnTo>
                <a:lnTo>
                  <a:pt x="1149" y="10032"/>
                </a:lnTo>
                <a:lnTo>
                  <a:pt x="3249" y="10032"/>
                </a:lnTo>
                <a:lnTo>
                  <a:pt x="3194" y="9842"/>
                </a:lnTo>
                <a:lnTo>
                  <a:pt x="14473" y="9842"/>
                </a:lnTo>
                <a:lnTo>
                  <a:pt x="15208" y="8610"/>
                </a:lnTo>
                <a:lnTo>
                  <a:pt x="18331" y="8610"/>
                </a:lnTo>
                <a:lnTo>
                  <a:pt x="18216" y="8318"/>
                </a:lnTo>
                <a:lnTo>
                  <a:pt x="18053" y="8318"/>
                </a:lnTo>
                <a:lnTo>
                  <a:pt x="17945" y="8077"/>
                </a:lnTo>
                <a:close/>
              </a:path>
              <a:path w="19685" h="22860">
                <a:moveTo>
                  <a:pt x="11513" y="0"/>
                </a:moveTo>
                <a:lnTo>
                  <a:pt x="1045" y="9057"/>
                </a:lnTo>
                <a:lnTo>
                  <a:pt x="1213" y="8077"/>
                </a:lnTo>
                <a:lnTo>
                  <a:pt x="17945" y="8077"/>
                </a:lnTo>
                <a:lnTo>
                  <a:pt x="17202" y="6413"/>
                </a:lnTo>
                <a:lnTo>
                  <a:pt x="17514" y="6413"/>
                </a:lnTo>
                <a:lnTo>
                  <a:pt x="17342" y="5803"/>
                </a:lnTo>
                <a:lnTo>
                  <a:pt x="15399" y="2552"/>
                </a:lnTo>
                <a:lnTo>
                  <a:pt x="13545" y="749"/>
                </a:lnTo>
                <a:lnTo>
                  <a:pt x="11513" y="0"/>
                </a:lnTo>
                <a:close/>
              </a:path>
              <a:path w="19685" h="22860">
                <a:moveTo>
                  <a:pt x="17202" y="6413"/>
                </a:moveTo>
                <a:lnTo>
                  <a:pt x="18053" y="8318"/>
                </a:lnTo>
                <a:lnTo>
                  <a:pt x="17767" y="7306"/>
                </a:lnTo>
                <a:lnTo>
                  <a:pt x="17202" y="6413"/>
                </a:lnTo>
                <a:close/>
              </a:path>
              <a:path w="19685" h="22860">
                <a:moveTo>
                  <a:pt x="17767" y="7306"/>
                </a:moveTo>
                <a:lnTo>
                  <a:pt x="18053" y="8318"/>
                </a:lnTo>
                <a:lnTo>
                  <a:pt x="18216" y="8318"/>
                </a:lnTo>
                <a:lnTo>
                  <a:pt x="17901" y="7518"/>
                </a:lnTo>
                <a:lnTo>
                  <a:pt x="17767" y="7306"/>
                </a:lnTo>
                <a:close/>
              </a:path>
              <a:path w="19685" h="22860">
                <a:moveTo>
                  <a:pt x="17514" y="6413"/>
                </a:moveTo>
                <a:lnTo>
                  <a:pt x="17202" y="6413"/>
                </a:lnTo>
                <a:lnTo>
                  <a:pt x="17767" y="7306"/>
                </a:lnTo>
                <a:lnTo>
                  <a:pt x="17514" y="6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26697" y="5105450"/>
            <a:ext cx="589775" cy="5775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112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8723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prod-cons</a:t>
            </a:r>
            <a:r>
              <a:rPr dirty="0" sz="4800" spc="-95"/>
              <a:t> </a:t>
            </a:r>
            <a:r>
              <a:rPr dirty="0" sz="4800" spc="-5"/>
              <a:t>strategy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1111865" cy="4950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0">
                <a:latin typeface="WenQuanYi Micro Hei"/>
                <a:cs typeface="WenQuanYi Micro Hei"/>
              </a:rPr>
              <a:t>Multi-core </a:t>
            </a:r>
            <a:r>
              <a:rPr dirty="0" sz="2800" spc="10">
                <a:latin typeface="WenQuanYi Micro Hei"/>
                <a:cs typeface="WenQuanYi Micro Hei"/>
              </a:rPr>
              <a:t>concurrency</a:t>
            </a:r>
            <a:r>
              <a:rPr dirty="0" sz="2800" spc="75">
                <a:latin typeface="WenQuanYi Micro Hei"/>
                <a:cs typeface="WenQuanYi Micro Hei"/>
              </a:rPr>
              <a:t> </a:t>
            </a:r>
            <a:r>
              <a:rPr dirty="0" sz="2800" spc="20">
                <a:latin typeface="WenQuanYi Micro Hei"/>
                <a:cs typeface="WenQuanYi Micro Hei"/>
              </a:rPr>
              <a:t>strategy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45">
                <a:latin typeface="WenQuanYi Micro Hei"/>
                <a:cs typeface="WenQuanYi Micro Hei"/>
              </a:rPr>
              <a:t>To </a:t>
            </a:r>
            <a:r>
              <a:rPr dirty="0" sz="2400" spc="-10">
                <a:latin typeface="WenQuanYi Micro Hei"/>
                <a:cs typeface="WenQuanYi Micro Hei"/>
              </a:rPr>
              <a:t>fully </a:t>
            </a:r>
            <a:r>
              <a:rPr dirty="0" sz="2400" spc="10">
                <a:latin typeface="WenQuanYi Micro Hei"/>
                <a:cs typeface="WenQuanYi Micro Hei"/>
              </a:rPr>
              <a:t>utilize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45">
                <a:latin typeface="WenQuanYi Micro Hei"/>
                <a:cs typeface="WenQuanYi Micro Hei"/>
              </a:rPr>
              <a:t>cpu</a:t>
            </a:r>
            <a:r>
              <a:rPr dirty="0" sz="2400" spc="25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cores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5">
                <a:latin typeface="WenQuanYi Micro Hei"/>
                <a:cs typeface="WenQuanYi Micro Hei"/>
              </a:rPr>
              <a:t>To </a:t>
            </a:r>
            <a:r>
              <a:rPr dirty="0" sz="2800" spc="35">
                <a:latin typeface="WenQuanYi Micro Hei"/>
                <a:cs typeface="WenQuanYi Micro Hei"/>
              </a:rPr>
              <a:t>make </a:t>
            </a:r>
            <a:r>
              <a:rPr dirty="0" sz="2800" spc="-10">
                <a:latin typeface="WenQuanYi Micro Hei"/>
                <a:cs typeface="WenQuanYi Micro Hei"/>
              </a:rPr>
              <a:t>N </a:t>
            </a:r>
            <a:r>
              <a:rPr dirty="0" sz="2800" spc="15">
                <a:latin typeface="WenQuanYi Micro Hei"/>
                <a:cs typeface="WenQuanYi Micro Hei"/>
              </a:rPr>
              <a:t>producers, </a:t>
            </a:r>
            <a:r>
              <a:rPr dirty="0" sz="2800" spc="-10">
                <a:latin typeface="WenQuanYi Micro Hei"/>
                <a:cs typeface="WenQuanYi Micro Hei"/>
              </a:rPr>
              <a:t>N </a:t>
            </a:r>
            <a:r>
              <a:rPr dirty="0" sz="2800">
                <a:latin typeface="WenQuanYi Micro Hei"/>
                <a:cs typeface="WenQuanYi Micro Hei"/>
              </a:rPr>
              <a:t>consumers</a:t>
            </a:r>
            <a:r>
              <a:rPr dirty="0" sz="2800" spc="385">
                <a:latin typeface="WenQuanYi Micro Hei"/>
                <a:cs typeface="WenQuanYi Micro Hei"/>
              </a:rPr>
              <a:t> </a:t>
            </a:r>
            <a:r>
              <a:rPr dirty="0" sz="2800" spc="80">
                <a:latin typeface="WenQuanYi Micro Hei"/>
                <a:cs typeface="WenQuanYi Micro Hei"/>
              </a:rPr>
              <a:t>work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WenQuanYi Micro Hei"/>
                <a:cs typeface="WenQuanYi Micro Hei"/>
              </a:rPr>
              <a:t>proper </a:t>
            </a:r>
            <a:r>
              <a:rPr dirty="0" sz="2400" spc="40">
                <a:latin typeface="WenQuanYi Micro Hei"/>
                <a:cs typeface="WenQuanYi Micro Hei"/>
              </a:rPr>
              <a:t>data </a:t>
            </a:r>
            <a:r>
              <a:rPr dirty="0" sz="2400">
                <a:latin typeface="WenQuanYi Micro Hei"/>
                <a:cs typeface="WenQuanYi Micro Hei"/>
              </a:rPr>
              <a:t>structure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70">
                <a:latin typeface="WenQuanYi Micro Hei"/>
                <a:cs typeface="WenQuanYi Micro Hei"/>
              </a:rPr>
              <a:t>work with </a:t>
            </a:r>
            <a:r>
              <a:rPr dirty="0" sz="2400" spc="5">
                <a:latin typeface="WenQuanYi Micro Hei"/>
                <a:cs typeface="WenQuanYi Micro Hei"/>
              </a:rPr>
              <a:t>more</a:t>
            </a:r>
            <a:r>
              <a:rPr dirty="0" sz="2400" spc="110">
                <a:latin typeface="WenQuanYi Micro Hei"/>
                <a:cs typeface="WenQuanYi Micro Hei"/>
              </a:rPr>
              <a:t> </a:t>
            </a:r>
            <a:r>
              <a:rPr dirty="0" sz="2400" spc="5">
                <a:latin typeface="WenQuanYi Micro Hei"/>
                <a:cs typeface="WenQuanYi Micro Hei"/>
              </a:rPr>
              <a:t>threads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15">
                <a:latin typeface="WenQuanYi Micro Hei"/>
                <a:cs typeface="WenQuanYi Micro Hei"/>
              </a:rPr>
              <a:t>if </a:t>
            </a:r>
            <a:r>
              <a:rPr dirty="0" sz="2000" spc="10">
                <a:latin typeface="WenQuanYi Micro Hei"/>
                <a:cs typeface="WenQuanYi Micro Hei"/>
              </a:rPr>
              <a:t>you </a:t>
            </a:r>
            <a:r>
              <a:rPr dirty="0" sz="2000" spc="15">
                <a:latin typeface="WenQuanYi Micro Hei"/>
                <a:cs typeface="WenQuanYi Micro Hei"/>
              </a:rPr>
              <a:t>have single </a:t>
            </a:r>
            <a:r>
              <a:rPr dirty="0" sz="2000" spc="55">
                <a:latin typeface="WenQuanYi Micro Hei"/>
                <a:cs typeface="WenQuanYi Micro Hei"/>
              </a:rPr>
              <a:t>big </a:t>
            </a:r>
            <a:r>
              <a:rPr dirty="0" sz="2000" spc="40">
                <a:latin typeface="WenQuanYi Micro Hei"/>
                <a:cs typeface="WenQuanYi Micro Hei"/>
              </a:rPr>
              <a:t>lock, </a:t>
            </a:r>
            <a:r>
              <a:rPr dirty="0" sz="2000" spc="10">
                <a:latin typeface="WenQuanYi Micro Hei"/>
                <a:cs typeface="WenQuanYi Micro Hei"/>
              </a:rPr>
              <a:t>you </a:t>
            </a:r>
            <a:r>
              <a:rPr dirty="0" sz="2000" spc="30">
                <a:latin typeface="WenQuanYi Micro Hei"/>
                <a:cs typeface="WenQuanYi Micro Hei"/>
              </a:rPr>
              <a:t>can </a:t>
            </a:r>
            <a:r>
              <a:rPr dirty="0" sz="2000" spc="55">
                <a:latin typeface="WenQuanYi Micro Hei"/>
                <a:cs typeface="WenQuanYi Micro Hei"/>
              </a:rPr>
              <a:t>work </a:t>
            </a:r>
            <a:r>
              <a:rPr dirty="0" sz="2000" spc="60">
                <a:latin typeface="WenQuanYi Micro Hei"/>
                <a:cs typeface="WenQuanYi Micro Hei"/>
              </a:rPr>
              <a:t>with </a:t>
            </a:r>
            <a:r>
              <a:rPr dirty="0" sz="2000" spc="15">
                <a:latin typeface="WenQuanYi Micro Hei"/>
                <a:cs typeface="WenQuanYi Micro Hei"/>
              </a:rPr>
              <a:t>single </a:t>
            </a:r>
            <a:r>
              <a:rPr dirty="0" sz="2000" spc="10">
                <a:latin typeface="WenQuanYi Micro Hei"/>
                <a:cs typeface="WenQuanYi Micro Hei"/>
              </a:rPr>
              <a:t>thread </a:t>
            </a:r>
            <a:r>
              <a:rPr dirty="0" sz="2000" spc="65">
                <a:latin typeface="WenQuanYi Micro Hei"/>
                <a:cs typeface="WenQuanYi Micro Hei"/>
              </a:rPr>
              <a:t>(no </a:t>
            </a:r>
            <a:r>
              <a:rPr dirty="0" sz="2000">
                <a:latin typeface="WenQuanYi Micro Hei"/>
                <a:cs typeface="WenQuanYi Micro Hei"/>
              </a:rPr>
              <a:t>more </a:t>
            </a:r>
            <a:r>
              <a:rPr dirty="0" sz="2000" spc="30">
                <a:latin typeface="WenQuanYi Micro Hei"/>
                <a:cs typeface="WenQuanYi Micro Hei"/>
              </a:rPr>
              <a:t>than </a:t>
            </a:r>
            <a:r>
              <a:rPr dirty="0" sz="2000" spc="110">
                <a:latin typeface="WenQuanYi Micro Hei"/>
                <a:cs typeface="WenQuanYi Micro Hei"/>
              </a:rPr>
              <a:t>2</a:t>
            </a:r>
            <a:r>
              <a:rPr dirty="0" sz="2000" spc="215">
                <a:latin typeface="WenQuanYi Micro Hei"/>
                <a:cs typeface="WenQuanYi Micro Hei"/>
              </a:rPr>
              <a:t> </a:t>
            </a:r>
            <a:r>
              <a:rPr dirty="0" sz="2000" spc="15">
                <a:latin typeface="WenQuanYi Micro Hei"/>
                <a:cs typeface="WenQuanYi Micro Hei"/>
              </a:rPr>
              <a:t>threads)</a:t>
            </a:r>
            <a:endParaRPr sz="20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25">
                <a:latin typeface="WenQuanYi Micro Hei"/>
                <a:cs typeface="WenQuanYi Micro Hei"/>
              </a:rPr>
              <a:t>fine-grained lock </a:t>
            </a:r>
            <a:r>
              <a:rPr dirty="0" sz="2000" spc="5">
                <a:latin typeface="WenQuanYi Micro Hei"/>
                <a:cs typeface="WenQuanYi Micro Hei"/>
              </a:rPr>
              <a:t>vs. </a:t>
            </a:r>
            <a:r>
              <a:rPr dirty="0" sz="2000" spc="15">
                <a:latin typeface="WenQuanYi Micro Hei"/>
                <a:cs typeface="WenQuanYi Micro Hei"/>
              </a:rPr>
              <a:t>coarse-grained</a:t>
            </a:r>
            <a:r>
              <a:rPr dirty="0" sz="2000" spc="90">
                <a:latin typeface="WenQuanYi Micro Hei"/>
                <a:cs typeface="WenQuanYi Micro Hei"/>
              </a:rPr>
              <a:t> </a:t>
            </a:r>
            <a:r>
              <a:rPr dirty="0" sz="2000" spc="25">
                <a:latin typeface="WenQuanYi Micro Hei"/>
                <a:cs typeface="WenQuanYi Micro Hei"/>
              </a:rPr>
              <a:t>lock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">
                <a:latin typeface="WenQuanYi Micro Hei"/>
                <a:cs typeface="WenQuanYi Micro Hei"/>
              </a:rPr>
              <a:t>producers-consumers</a:t>
            </a:r>
            <a:r>
              <a:rPr dirty="0" sz="2400" spc="40">
                <a:latin typeface="WenQuanYi Micro Hei"/>
                <a:cs typeface="WenQuanYi Micro Hei"/>
              </a:rPr>
              <a:t> </a:t>
            </a:r>
            <a:r>
              <a:rPr dirty="0" sz="2400" spc="25">
                <a:latin typeface="WenQuanYi Micro Hei"/>
                <a:cs typeface="WenQuanYi Micro Hei"/>
              </a:rPr>
              <a:t>balance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15">
                <a:latin typeface="WenQuanYi Micro Hei"/>
                <a:cs typeface="WenQuanYi Micro Hei"/>
              </a:rPr>
              <a:t>if </a:t>
            </a:r>
            <a:r>
              <a:rPr dirty="0" sz="2000" spc="-5">
                <a:latin typeface="WenQuanYi Micro Hei"/>
                <a:cs typeface="WenQuanYi Micro Hei"/>
              </a:rPr>
              <a:t>producers </a:t>
            </a:r>
            <a:r>
              <a:rPr dirty="0" sz="2000" spc="30">
                <a:latin typeface="WenQuanYi Micro Hei"/>
                <a:cs typeface="WenQuanYi Micro Hei"/>
              </a:rPr>
              <a:t>take </a:t>
            </a:r>
            <a:r>
              <a:rPr dirty="0" sz="2000" spc="50">
                <a:latin typeface="WenQuanYi Micro Hei"/>
                <a:cs typeface="WenQuanYi Micro Hei"/>
              </a:rPr>
              <a:t>too </a:t>
            </a:r>
            <a:r>
              <a:rPr dirty="0" sz="2000" spc="55">
                <a:latin typeface="WenQuanYi Micro Hei"/>
                <a:cs typeface="WenQuanYi Micro Hei"/>
              </a:rPr>
              <a:t>long </a:t>
            </a:r>
            <a:r>
              <a:rPr dirty="0" sz="2000" spc="30">
                <a:latin typeface="WenQuanYi Micro Hei"/>
                <a:cs typeface="WenQuanYi Micro Hei"/>
              </a:rPr>
              <a:t>and </a:t>
            </a:r>
            <a:r>
              <a:rPr dirty="0" sz="2000" spc="25">
                <a:latin typeface="WenQuanYi Micro Hei"/>
                <a:cs typeface="WenQuanYi Micro Hei"/>
              </a:rPr>
              <a:t>much time, </a:t>
            </a:r>
            <a:r>
              <a:rPr dirty="0" sz="2000" spc="30">
                <a:latin typeface="WenQuanYi Micro Hei"/>
                <a:cs typeface="WenQuanYi Micro Hei"/>
              </a:rPr>
              <a:t>and </a:t>
            </a:r>
            <a:r>
              <a:rPr dirty="0" sz="2000" spc="5">
                <a:latin typeface="WenQuanYi Micro Hei"/>
                <a:cs typeface="WenQuanYi Micro Hei"/>
              </a:rPr>
              <a:t>consumer </a:t>
            </a:r>
            <a:r>
              <a:rPr dirty="0" sz="2000" spc="10">
                <a:latin typeface="WenQuanYi Micro Hei"/>
                <a:cs typeface="WenQuanYi Micro Hei"/>
              </a:rPr>
              <a:t>takes </a:t>
            </a:r>
            <a:r>
              <a:rPr dirty="0" sz="2000" spc="50">
                <a:latin typeface="WenQuanYi Micro Hei"/>
                <a:cs typeface="WenQuanYi Micro Hei"/>
              </a:rPr>
              <a:t>too</a:t>
            </a:r>
            <a:r>
              <a:rPr dirty="0" sz="2000" spc="220">
                <a:latin typeface="WenQuanYi Micro Hei"/>
                <a:cs typeface="WenQuanYi Micro Hei"/>
              </a:rPr>
              <a:t> </a:t>
            </a:r>
            <a:r>
              <a:rPr dirty="0" sz="2000" spc="15">
                <a:latin typeface="WenQuanYi Micro Hei"/>
                <a:cs typeface="WenQuanYi Micro Hei"/>
              </a:rPr>
              <a:t>short-</a:t>
            </a:r>
            <a:endParaRPr sz="20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latin typeface="WenQuanYi Micro Hei"/>
                <a:cs typeface="WenQuanYi Micro Hei"/>
              </a:rPr>
              <a:t>N </a:t>
            </a:r>
            <a:r>
              <a:rPr dirty="0" sz="2000">
                <a:latin typeface="WenQuanYi Micro Hei"/>
                <a:cs typeface="WenQuanYi Micro Hei"/>
              </a:rPr>
              <a:t>producers </a:t>
            </a:r>
            <a:r>
              <a:rPr dirty="0" sz="2000" spc="175">
                <a:latin typeface="WenQuanYi Micro Hei"/>
                <a:cs typeface="WenQuanYi Micro Hei"/>
              </a:rPr>
              <a:t>­ </a:t>
            </a:r>
            <a:r>
              <a:rPr dirty="0" sz="2000" spc="-5">
                <a:latin typeface="WenQuanYi Micro Hei"/>
                <a:cs typeface="WenQuanYi Micro Hei"/>
              </a:rPr>
              <a:t>N </a:t>
            </a:r>
            <a:r>
              <a:rPr dirty="0" sz="2000">
                <a:latin typeface="WenQuanYi Micro Hei"/>
                <a:cs typeface="WenQuanYi Micro Hei"/>
              </a:rPr>
              <a:t>consumers </a:t>
            </a:r>
            <a:r>
              <a:rPr dirty="0" sz="2000" spc="60">
                <a:latin typeface="WenQuanYi Micro Hei"/>
                <a:cs typeface="WenQuanYi Micro Hei"/>
              </a:rPr>
              <a:t>would </a:t>
            </a:r>
            <a:r>
              <a:rPr dirty="0" sz="2000" spc="45">
                <a:latin typeface="WenQuanYi Micro Hei"/>
                <a:cs typeface="WenQuanYi Micro Hei"/>
              </a:rPr>
              <a:t>not </a:t>
            </a:r>
            <a:r>
              <a:rPr dirty="0" sz="2000" spc="25">
                <a:latin typeface="WenQuanYi Micro Hei"/>
                <a:cs typeface="WenQuanYi Micro Hei"/>
              </a:rPr>
              <a:t>make</a:t>
            </a:r>
            <a:r>
              <a:rPr dirty="0" sz="2000" spc="45">
                <a:latin typeface="WenQuanYi Micro Hei"/>
                <a:cs typeface="WenQuanYi Micro Hei"/>
              </a:rPr>
              <a:t> </a:t>
            </a:r>
            <a:r>
              <a:rPr dirty="0" sz="2000">
                <a:latin typeface="WenQuanYi Micro Hei"/>
                <a:cs typeface="WenQuanYi Micro Hei"/>
              </a:rPr>
              <a:t>sense;</a:t>
            </a:r>
            <a:endParaRPr sz="20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45">
                <a:latin typeface="WenQuanYi Micro Hei"/>
                <a:cs typeface="WenQuanYi Micro Hei"/>
              </a:rPr>
              <a:t>More </a:t>
            </a:r>
            <a:r>
              <a:rPr dirty="0" sz="2000" spc="10">
                <a:latin typeface="WenQuanYi Micro Hei"/>
                <a:cs typeface="WenQuanYi Micro Hei"/>
              </a:rPr>
              <a:t>producers, </a:t>
            </a:r>
            <a:r>
              <a:rPr dirty="0" sz="2000" spc="-35">
                <a:latin typeface="WenQuanYi Micro Hei"/>
                <a:cs typeface="WenQuanYi Micro Hei"/>
              </a:rPr>
              <a:t>less </a:t>
            </a:r>
            <a:r>
              <a:rPr dirty="0" sz="2000">
                <a:latin typeface="WenQuanYi Micro Hei"/>
                <a:cs typeface="WenQuanYi Micro Hei"/>
              </a:rPr>
              <a:t>consumers </a:t>
            </a:r>
            <a:r>
              <a:rPr dirty="0" sz="2000" spc="235">
                <a:latin typeface="WenQuanYi Micro Hei"/>
                <a:cs typeface="WenQuanYi Micro Hei"/>
              </a:rPr>
              <a:t>? </a:t>
            </a:r>
            <a:r>
              <a:rPr dirty="0" sz="2000">
                <a:latin typeface="WenQuanYi Micro Hei"/>
                <a:cs typeface="WenQuanYi Micro Hei"/>
              </a:rPr>
              <a:t>/ </a:t>
            </a:r>
            <a:r>
              <a:rPr dirty="0" sz="2000" spc="-35">
                <a:latin typeface="WenQuanYi Micro Hei"/>
                <a:cs typeface="WenQuanYi Micro Hei"/>
              </a:rPr>
              <a:t>less </a:t>
            </a:r>
            <a:r>
              <a:rPr dirty="0" sz="2000" spc="10">
                <a:latin typeface="WenQuanYi Micro Hei"/>
                <a:cs typeface="WenQuanYi Micro Hei"/>
              </a:rPr>
              <a:t>producers, </a:t>
            </a:r>
            <a:r>
              <a:rPr dirty="0" sz="2000">
                <a:latin typeface="WenQuanYi Micro Hei"/>
                <a:cs typeface="WenQuanYi Micro Hei"/>
              </a:rPr>
              <a:t>more</a:t>
            </a:r>
            <a:r>
              <a:rPr dirty="0" sz="2000" spc="145">
                <a:latin typeface="WenQuanYi Micro Hei"/>
                <a:cs typeface="WenQuanYi Micro Hei"/>
              </a:rPr>
              <a:t> </a:t>
            </a:r>
            <a:r>
              <a:rPr dirty="0" sz="2000" spc="20">
                <a:latin typeface="WenQuanYi Micro Hei"/>
                <a:cs typeface="WenQuanYi Micro Hei"/>
              </a:rPr>
              <a:t>consumers?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">
                <a:latin typeface="WenQuanYi Micro Hei"/>
                <a:cs typeface="WenQuanYi Micro Hei"/>
              </a:rPr>
              <a:t>more </a:t>
            </a:r>
            <a:r>
              <a:rPr dirty="0" sz="2400" spc="20">
                <a:latin typeface="WenQuanYi Micro Hei"/>
                <a:cs typeface="WenQuanYi Micro Hei"/>
              </a:rPr>
              <a:t>concurrency, </a:t>
            </a:r>
            <a:r>
              <a:rPr dirty="0" sz="2400" spc="-25">
                <a:latin typeface="WenQuanYi Micro Hei"/>
                <a:cs typeface="WenQuanYi Micro Hei"/>
              </a:rPr>
              <a:t>arbitrary </a:t>
            </a:r>
            <a:r>
              <a:rPr dirty="0" sz="2400" spc="-20">
                <a:latin typeface="WenQuanYi Micro Hei"/>
                <a:cs typeface="WenQuanYi Micro Hei"/>
              </a:rPr>
              <a:t>orders </a:t>
            </a:r>
            <a:r>
              <a:rPr dirty="0" sz="2400" spc="70">
                <a:latin typeface="WenQuanYi Micro Hei"/>
                <a:cs typeface="WenQuanYi Micro Hei"/>
              </a:rPr>
              <a:t>of</a:t>
            </a:r>
            <a:r>
              <a:rPr dirty="0" sz="2400" spc="254">
                <a:latin typeface="WenQuanYi Micro Hei"/>
                <a:cs typeface="WenQuanYi Micro Hei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execution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latin typeface="WenQuanYi Micro Hei"/>
                <a:cs typeface="WenQuanYi Micro Hei"/>
              </a:rPr>
              <a:t>consumers </a:t>
            </a:r>
            <a:r>
              <a:rPr dirty="0" sz="2000" spc="20">
                <a:latin typeface="WenQuanYi Micro Hei"/>
                <a:cs typeface="WenQuanYi Micro Hei"/>
              </a:rPr>
              <a:t>execution </a:t>
            </a:r>
            <a:r>
              <a:rPr dirty="0" sz="2000" spc="-5">
                <a:latin typeface="WenQuanYi Micro Hei"/>
                <a:cs typeface="WenQuanYi Micro Hei"/>
              </a:rPr>
              <a:t>may </a:t>
            </a:r>
            <a:r>
              <a:rPr dirty="0" sz="2000" spc="45">
                <a:latin typeface="WenQuanYi Micro Hei"/>
                <a:cs typeface="WenQuanYi Micro Hei"/>
              </a:rPr>
              <a:t>not </a:t>
            </a:r>
            <a:r>
              <a:rPr dirty="0" sz="2000" spc="25">
                <a:latin typeface="WenQuanYi Micro Hei"/>
                <a:cs typeface="WenQuanYi Micro Hei"/>
              </a:rPr>
              <a:t>be 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>
                <a:latin typeface="WenQuanYi Micro Hei"/>
                <a:cs typeface="WenQuanYi Micro Hei"/>
              </a:rPr>
              <a:t>same </a:t>
            </a:r>
            <a:r>
              <a:rPr dirty="0" sz="2000" spc="60">
                <a:latin typeface="WenQuanYi Micro Hei"/>
                <a:cs typeface="WenQuanYi Micro Hei"/>
              </a:rPr>
              <a:t>with</a:t>
            </a:r>
            <a:r>
              <a:rPr dirty="0" sz="2000" spc="200">
                <a:latin typeface="WenQuanYi Micro Hei"/>
                <a:cs typeface="WenQuanYi Micro Hei"/>
              </a:rPr>
              <a:t> </a:t>
            </a:r>
            <a:r>
              <a:rPr dirty="0" sz="2000" spc="15">
                <a:latin typeface="WenQuanYi Micro Hei"/>
                <a:cs typeface="WenQuanYi Micro Hei"/>
              </a:rPr>
              <a:t>index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5">
                <a:latin typeface="WenQuanYi Micro Hei"/>
                <a:cs typeface="WenQuanYi Micro Hei"/>
              </a:rPr>
              <a:t>per-byte </a:t>
            </a:r>
            <a:r>
              <a:rPr dirty="0" sz="2400" spc="20">
                <a:latin typeface="WenQuanYi Micro Hei"/>
                <a:cs typeface="WenQuanYi Micro Hei"/>
              </a:rPr>
              <a:t>overhead </a:t>
            </a:r>
            <a:r>
              <a:rPr dirty="0" sz="2400" spc="5">
                <a:latin typeface="WenQuanYi Micro Hei"/>
                <a:cs typeface="WenQuanYi Micro Hei"/>
              </a:rPr>
              <a:t>vs. </a:t>
            </a:r>
            <a:r>
              <a:rPr dirty="0" sz="2400" spc="15">
                <a:latin typeface="WenQuanYi Micro Hei"/>
                <a:cs typeface="WenQuanYi Micro Hei"/>
              </a:rPr>
              <a:t>per-transaction</a:t>
            </a:r>
            <a:r>
              <a:rPr dirty="0" sz="2400" spc="150">
                <a:latin typeface="WenQuanYi Micro Hei"/>
                <a:cs typeface="WenQuanYi Micro Hei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overhead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113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4319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Design </a:t>
            </a:r>
            <a:r>
              <a:rPr dirty="0" sz="4800"/>
              <a:t>the </a:t>
            </a:r>
            <a:r>
              <a:rPr dirty="0" sz="4800" spc="-20"/>
              <a:t>shared</a:t>
            </a:r>
            <a:r>
              <a:rPr dirty="0" sz="4800" spc="-75"/>
              <a:t> </a:t>
            </a:r>
            <a:r>
              <a:rPr dirty="0" sz="4800"/>
              <a:t>buffer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10548620" cy="25615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0">
                <a:latin typeface="WenQuanYi Micro Hei"/>
                <a:cs typeface="WenQuanYi Micro Hei"/>
              </a:rPr>
              <a:t>producers: </a:t>
            </a:r>
            <a:r>
              <a:rPr dirty="0" sz="2800" spc="35">
                <a:latin typeface="WenQuanYi Micro Hei"/>
                <a:cs typeface="WenQuanYi Micro Hei"/>
              </a:rPr>
              <a:t>reading </a:t>
            </a:r>
            <a:r>
              <a:rPr dirty="0" sz="2800" spc="-15">
                <a:latin typeface="WenQuanYi Micro Hei"/>
                <a:cs typeface="WenQuanYi Micro Hei"/>
              </a:rPr>
              <a:t>files</a:t>
            </a:r>
            <a:r>
              <a:rPr dirty="0" sz="2800" spc="125">
                <a:latin typeface="WenQuanYi Micro Hei"/>
                <a:cs typeface="WenQuanYi Micro Hei"/>
              </a:rPr>
              <a:t> </a:t>
            </a:r>
            <a:r>
              <a:rPr dirty="0" sz="2800" spc="100">
                <a:latin typeface="WenQuanYi Micro Hei"/>
                <a:cs typeface="WenQuanYi Micro Hei"/>
              </a:rPr>
              <a:t>(10us~1ms)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0">
                <a:latin typeface="WenQuanYi Micro Hei"/>
                <a:cs typeface="WenQuanYi Micro Hei"/>
              </a:rPr>
              <a:t>consumers: </a:t>
            </a:r>
            <a:r>
              <a:rPr dirty="0" sz="2800" spc="30">
                <a:latin typeface="WenQuanYi Micro Hei"/>
                <a:cs typeface="WenQuanYi Micro Hei"/>
              </a:rPr>
              <a:t>printing </a:t>
            </a:r>
            <a:r>
              <a:rPr dirty="0" sz="2800" spc="65">
                <a:latin typeface="WenQuanYi Micro Hei"/>
                <a:cs typeface="WenQuanYi Micro Hei"/>
              </a:rPr>
              <a:t>out </a:t>
            </a:r>
            <a:r>
              <a:rPr dirty="0" sz="2800" spc="45">
                <a:latin typeface="WenQuanYi Micro Hei"/>
                <a:cs typeface="WenQuanYi Micro Hei"/>
              </a:rPr>
              <a:t>data </a:t>
            </a:r>
            <a:r>
              <a:rPr dirty="0" sz="2800" spc="5">
                <a:latin typeface="WenQuanYi Micro Hei"/>
                <a:cs typeface="WenQuanYi Micro Hei"/>
              </a:rPr>
              <a:t>/ </a:t>
            </a:r>
            <a:r>
              <a:rPr dirty="0" sz="2800" spc="-30">
                <a:latin typeface="WenQuanYi Micro Hei"/>
                <a:cs typeface="WenQuanYi Micro Hei"/>
              </a:rPr>
              <a:t>analysis </a:t>
            </a:r>
            <a:r>
              <a:rPr dirty="0" sz="2800" spc="20">
                <a:latin typeface="WenQuanYi Micro Hei"/>
                <a:cs typeface="WenQuanYi Micro Hei"/>
              </a:rPr>
              <a:t>for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30">
                <a:latin typeface="WenQuanYi Micro Hei"/>
                <a:cs typeface="WenQuanYi Micro Hei"/>
              </a:rPr>
              <a:t>buffer </a:t>
            </a:r>
            <a:r>
              <a:rPr dirty="0" sz="2800" spc="110">
                <a:latin typeface="WenQuanYi Micro Hei"/>
                <a:cs typeface="WenQuanYi Micro Hei"/>
              </a:rPr>
              <a:t>(0.x</a:t>
            </a:r>
            <a:r>
              <a:rPr dirty="0" sz="2800" spc="375">
                <a:latin typeface="WenQuanYi Micro Hei"/>
                <a:cs typeface="WenQuanYi Micro Hei"/>
              </a:rPr>
              <a:t> </a:t>
            </a:r>
            <a:r>
              <a:rPr dirty="0" sz="2800" spc="45">
                <a:latin typeface="WenQuanYi Micro Hei"/>
                <a:cs typeface="WenQuanYi Micro Hei"/>
              </a:rPr>
              <a:t>us)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0">
                <a:latin typeface="WenQuanYi Micro Hei"/>
                <a:cs typeface="WenQuanYi Micro Hei"/>
              </a:rPr>
              <a:t>reuse </a:t>
            </a:r>
            <a:r>
              <a:rPr dirty="0" sz="2800" spc="30">
                <a:latin typeface="WenQuanYi Micro Hei"/>
                <a:cs typeface="WenQuanYi Micro Hei"/>
              </a:rPr>
              <a:t>buffer </a:t>
            </a:r>
            <a:r>
              <a:rPr dirty="0" sz="2800" spc="100">
                <a:latin typeface="WenQuanYi Micro Hei"/>
                <a:cs typeface="WenQuanYi Micro Hei"/>
              </a:rPr>
              <a:t>(to </a:t>
            </a:r>
            <a:r>
              <a:rPr dirty="0" sz="2800" spc="20">
                <a:latin typeface="WenQuanYi Micro Hei"/>
                <a:cs typeface="WenQuanYi Micro Hei"/>
              </a:rPr>
              <a:t>avoid</a:t>
            </a:r>
            <a:r>
              <a:rPr dirty="0" sz="2800" spc="135">
                <a:latin typeface="WenQuanYi Micro Hei"/>
                <a:cs typeface="WenQuanYi Micro Hei"/>
              </a:rPr>
              <a:t> </a:t>
            </a:r>
            <a:r>
              <a:rPr dirty="0" sz="2800" spc="35">
                <a:latin typeface="WenQuanYi Micro Hei"/>
                <a:cs typeface="WenQuanYi Micro Hei"/>
              </a:rPr>
              <a:t>allocation)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WenQuanYi Micro Hei"/>
                <a:cs typeface="WenQuanYi Micro Hei"/>
              </a:rPr>
              <a:t>increase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35">
                <a:latin typeface="WenQuanYi Micro Hei"/>
                <a:cs typeface="WenQuanYi Micro Hei"/>
              </a:rPr>
              <a:t>buffer </a:t>
            </a:r>
            <a:r>
              <a:rPr dirty="0" sz="2800">
                <a:latin typeface="WenQuanYi Micro Hei"/>
                <a:cs typeface="WenQuanYi Micro Hei"/>
              </a:rPr>
              <a:t>size </a:t>
            </a:r>
            <a:r>
              <a:rPr dirty="0" sz="2800" spc="100">
                <a:latin typeface="WenQuanYi Micro Hei"/>
                <a:cs typeface="WenQuanYi Micro Hei"/>
              </a:rPr>
              <a:t>(to </a:t>
            </a:r>
            <a:r>
              <a:rPr dirty="0" sz="2800" spc="5">
                <a:latin typeface="WenQuanYi Micro Hei"/>
                <a:cs typeface="WenQuanYi Micro Hei"/>
              </a:rPr>
              <a:t>minimize </a:t>
            </a:r>
            <a:r>
              <a:rPr dirty="0" sz="2800" spc="15">
                <a:latin typeface="WenQuanYi Micro Hei"/>
                <a:cs typeface="WenQuanYi Micro Hei"/>
              </a:rPr>
              <a:t>per-transaction</a:t>
            </a:r>
            <a:r>
              <a:rPr dirty="0" sz="2800" spc="300">
                <a:latin typeface="WenQuanYi Micro Hei"/>
                <a:cs typeface="WenQuanYi Micro Hei"/>
              </a:rPr>
              <a:t> </a:t>
            </a:r>
            <a:r>
              <a:rPr dirty="0" sz="2800" spc="35">
                <a:latin typeface="WenQuanYi Micro Hei"/>
                <a:cs typeface="WenQuanYi Micro Hei"/>
              </a:rPr>
              <a:t>overhead)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introduce </a:t>
            </a:r>
            <a:r>
              <a:rPr dirty="0" sz="2800" spc="35">
                <a:latin typeface="WenQuanYi Micro Hei"/>
                <a:cs typeface="WenQuanYi Micro Hei"/>
              </a:rPr>
              <a:t>buffer</a:t>
            </a:r>
            <a:r>
              <a:rPr dirty="0" sz="2800" spc="90">
                <a:latin typeface="WenQuanYi Micro Hei"/>
                <a:cs typeface="WenQuanYi Micro Hei"/>
              </a:rPr>
              <a:t> </a:t>
            </a:r>
            <a:r>
              <a:rPr dirty="0" sz="2800">
                <a:latin typeface="WenQuanYi Micro Hei"/>
                <a:cs typeface="WenQuanYi Micro Hei"/>
              </a:rPr>
              <a:t>structure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1549" y="3757676"/>
            <a:ext cx="3029585" cy="140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struct </a:t>
            </a:r>
            <a:r>
              <a:rPr dirty="0" sz="1800" spc="-10">
                <a:latin typeface="Times New Roman"/>
                <a:cs typeface="Times New Roman"/>
              </a:rPr>
              <a:t>buffer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900" marR="430530">
              <a:lnSpc>
                <a:spcPts val="2210"/>
              </a:lnSpc>
              <a:spcBef>
                <a:spcPts val="55"/>
              </a:spcBef>
            </a:pPr>
            <a:r>
              <a:rPr dirty="0" sz="1800" spc="-5">
                <a:latin typeface="Times New Roman"/>
                <a:cs typeface="Times New Roman"/>
              </a:rPr>
              <a:t>struct element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e[1024];  </a:t>
            </a:r>
            <a:r>
              <a:rPr dirty="0" sz="1800" spc="-5">
                <a:latin typeface="Times New Roman"/>
                <a:cs typeface="Times New Roman"/>
              </a:rPr>
              <a:t>int p_index,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c_index;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ts val="2030"/>
              </a:lnSpc>
            </a:pPr>
            <a:r>
              <a:rPr dirty="0" sz="1800" spc="-5">
                <a:latin typeface="Times New Roman"/>
                <a:cs typeface="Times New Roman"/>
              </a:rPr>
              <a:t>mutex_lock p_lock,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c_lock;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331" y="3757676"/>
            <a:ext cx="337439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struct element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800" spc="-5">
                <a:latin typeface="Times New Roman"/>
                <a:cs typeface="Times New Roman"/>
              </a:rPr>
              <a:t>byte buffer[4K];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ts val="2110"/>
              </a:lnSpc>
              <a:spcBef>
                <a:spcPts val="160"/>
              </a:spcBef>
            </a:pPr>
            <a:r>
              <a:rPr dirty="0" sz="1800" spc="-5">
                <a:latin typeface="Times New Roman"/>
                <a:cs typeface="Times New Roman"/>
              </a:rPr>
              <a:t>int buffer_state; // fill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empty  mutex_lock lock;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ts val="2100"/>
              </a:lnSpc>
            </a:pPr>
            <a:r>
              <a:rPr dirty="0" sz="1800">
                <a:latin typeface="Times New Roman"/>
                <a:cs typeface="Times New Roman"/>
              </a:rPr>
              <a:t>cond_var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cv;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8491" y="151891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114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0881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5789" algn="l"/>
                <a:tab pos="5706745" algn="l"/>
              </a:tabLst>
            </a:pPr>
            <a:r>
              <a:rPr dirty="0" sz="4800"/>
              <a:t>Again,	N </a:t>
            </a:r>
            <a:r>
              <a:rPr dirty="0" sz="4800" spc="-15"/>
              <a:t>producers</a:t>
            </a:r>
            <a:r>
              <a:rPr dirty="0" sz="4800"/>
              <a:t> –	N</a:t>
            </a:r>
            <a:r>
              <a:rPr dirty="0" sz="4800" spc="-85"/>
              <a:t> </a:t>
            </a:r>
            <a:r>
              <a:rPr dirty="0" sz="4800" spc="-5"/>
              <a:t>consumers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4528820" cy="409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WenQuanYi Micro Hei"/>
                <a:cs typeface="WenQuanYi Micro Hei"/>
              </a:rPr>
              <a:t>Producer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thread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WenQuanYi Micro Hei"/>
                <a:cs typeface="WenQuanYi Micro Hei"/>
              </a:rPr>
              <a:t>Get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 </a:t>
            </a:r>
            <a:r>
              <a:rPr dirty="0" sz="2400" spc="15">
                <a:latin typeface="WenQuanYi Micro Hei"/>
                <a:cs typeface="WenQuanYi Micro Hei"/>
              </a:rPr>
              <a:t>index </a:t>
            </a:r>
            <a:r>
              <a:rPr dirty="0" sz="2400" spc="60">
                <a:latin typeface="WenQuanYi Micro Hei"/>
                <a:cs typeface="WenQuanYi Micro Hei"/>
              </a:rPr>
              <a:t>to</a:t>
            </a:r>
            <a:r>
              <a:rPr dirty="0" sz="2400" spc="4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use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WenQuanYi Micro Hei"/>
                <a:cs typeface="WenQuanYi Micro Hei"/>
              </a:rPr>
              <a:t>Check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</a:t>
            </a:r>
            <a:r>
              <a:rPr dirty="0" sz="2400" spc="5">
                <a:latin typeface="WenQuanYi Micro Hei"/>
                <a:cs typeface="WenQuanYi Micro Hei"/>
              </a:rPr>
              <a:t> </a:t>
            </a:r>
            <a:r>
              <a:rPr dirty="0" sz="2400" spc="20">
                <a:latin typeface="WenQuanYi Micro Hei"/>
                <a:cs typeface="WenQuanYi Micro Hei"/>
              </a:rPr>
              <a:t>state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WenQuanYi Micro Hei"/>
                <a:cs typeface="WenQuanYi Micro Hei"/>
              </a:rPr>
              <a:t>Put </a:t>
            </a:r>
            <a:r>
              <a:rPr dirty="0" sz="2400" spc="40">
                <a:latin typeface="WenQuanYi Micro Hei"/>
                <a:cs typeface="WenQuanYi Micro Hei"/>
              </a:rPr>
              <a:t>data </a:t>
            </a:r>
            <a:r>
              <a:rPr dirty="0" sz="2400" spc="50">
                <a:latin typeface="WenQuanYi Micro Hei"/>
                <a:cs typeface="WenQuanYi Micro Hei"/>
              </a:rPr>
              <a:t>on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60">
                <a:latin typeface="WenQuanYi Micro Hei"/>
                <a:cs typeface="WenQuanYi Micro Hei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buffer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5">
                <a:latin typeface="WenQuanYi Micro Hei"/>
                <a:cs typeface="WenQuanYi Micro Hei"/>
              </a:rPr>
              <a:t>Mark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</a:t>
            </a:r>
            <a:r>
              <a:rPr dirty="0" sz="2400" spc="55">
                <a:latin typeface="WenQuanYi Micro Hei"/>
                <a:cs typeface="WenQuanYi Micro Hei"/>
              </a:rPr>
              <a:t> </a:t>
            </a:r>
            <a:r>
              <a:rPr dirty="0" sz="2400" spc="5">
                <a:latin typeface="WenQuanYi Micro Hei"/>
                <a:cs typeface="WenQuanYi Micro Hei"/>
              </a:rPr>
              <a:t>full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30">
                <a:latin typeface="WenQuanYi Micro Hei"/>
                <a:cs typeface="WenQuanYi Micro Hei"/>
              </a:rPr>
              <a:t>Consumer</a:t>
            </a:r>
            <a:r>
              <a:rPr dirty="0" sz="2800" spc="45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thread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WenQuanYi Micro Hei"/>
                <a:cs typeface="WenQuanYi Micro Hei"/>
              </a:rPr>
              <a:t>Get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 </a:t>
            </a:r>
            <a:r>
              <a:rPr dirty="0" sz="2400" spc="15">
                <a:latin typeface="WenQuanYi Micro Hei"/>
                <a:cs typeface="WenQuanYi Micro Hei"/>
              </a:rPr>
              <a:t>index </a:t>
            </a:r>
            <a:r>
              <a:rPr dirty="0" sz="2400" spc="60">
                <a:latin typeface="WenQuanYi Micro Hei"/>
                <a:cs typeface="WenQuanYi Micro Hei"/>
              </a:rPr>
              <a:t>to</a:t>
            </a:r>
            <a:r>
              <a:rPr dirty="0" sz="2400" spc="4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use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WenQuanYi Micro Hei"/>
                <a:cs typeface="WenQuanYi Micro Hei"/>
              </a:rPr>
              <a:t>Check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buffer</a:t>
            </a:r>
            <a:r>
              <a:rPr dirty="0" sz="2400" spc="45">
                <a:latin typeface="WenQuanYi Micro Hei"/>
                <a:cs typeface="WenQuanYi Micro Hei"/>
              </a:rPr>
              <a:t> </a:t>
            </a:r>
            <a:r>
              <a:rPr dirty="0" sz="2400" spc="20">
                <a:latin typeface="WenQuanYi Micro Hei"/>
                <a:cs typeface="WenQuanYi Micro Hei"/>
              </a:rPr>
              <a:t>state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WenQuanYi Micro Hei"/>
                <a:cs typeface="WenQuanYi Micro Hei"/>
              </a:rPr>
              <a:t>Get </a:t>
            </a:r>
            <a:r>
              <a:rPr dirty="0" sz="2400" spc="40">
                <a:latin typeface="WenQuanYi Micro Hei"/>
                <a:cs typeface="WenQuanYi Micro Hei"/>
              </a:rPr>
              <a:t>data </a:t>
            </a:r>
            <a:r>
              <a:rPr dirty="0" sz="2400" spc="20">
                <a:latin typeface="WenQuanYi Micro Hei"/>
                <a:cs typeface="WenQuanYi Micro Hei"/>
              </a:rPr>
              <a:t>from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>
                <a:latin typeface="WenQuanYi Micro Hei"/>
                <a:cs typeface="WenQuanYi Micro Hei"/>
              </a:rPr>
              <a:t> </a:t>
            </a:r>
            <a:r>
              <a:rPr dirty="0" sz="2400" spc="25">
                <a:latin typeface="WenQuanYi Micro Hei"/>
                <a:cs typeface="WenQuanYi Micro Hei"/>
              </a:rPr>
              <a:t>buffer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5">
                <a:latin typeface="WenQuanYi Micro Hei"/>
                <a:cs typeface="WenQuanYi Micro Hei"/>
              </a:rPr>
              <a:t>Mark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30">
                <a:latin typeface="WenQuanYi Micro Hei"/>
                <a:cs typeface="WenQuanYi Micro Hei"/>
              </a:rPr>
              <a:t>buffer</a:t>
            </a:r>
            <a:r>
              <a:rPr dirty="0" sz="2400" spc="15">
                <a:latin typeface="WenQuanYi Micro Hei"/>
                <a:cs typeface="WenQuanYi Micro Hei"/>
              </a:rPr>
              <a:t> empty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52593" y="1446771"/>
            <a:ext cx="332105" cy="322580"/>
          </a:xfrm>
          <a:custGeom>
            <a:avLst/>
            <a:gdLst/>
            <a:ahLst/>
            <a:cxnLst/>
            <a:rect l="l" t="t" r="r" b="b"/>
            <a:pathLst>
              <a:path w="332104" h="322580">
                <a:moveTo>
                  <a:pt x="290195" y="314959"/>
                </a:moveTo>
                <a:lnTo>
                  <a:pt x="87210" y="314959"/>
                </a:lnTo>
                <a:lnTo>
                  <a:pt x="101117" y="318769"/>
                </a:lnTo>
                <a:lnTo>
                  <a:pt x="113487" y="321309"/>
                </a:lnTo>
                <a:lnTo>
                  <a:pt x="125730" y="322579"/>
                </a:lnTo>
                <a:lnTo>
                  <a:pt x="151904" y="322579"/>
                </a:lnTo>
                <a:lnTo>
                  <a:pt x="186105" y="321309"/>
                </a:lnTo>
                <a:lnTo>
                  <a:pt x="255143" y="317500"/>
                </a:lnTo>
                <a:lnTo>
                  <a:pt x="290195" y="314959"/>
                </a:lnTo>
                <a:close/>
              </a:path>
              <a:path w="332104" h="322580">
                <a:moveTo>
                  <a:pt x="127114" y="306069"/>
                </a:moveTo>
                <a:lnTo>
                  <a:pt x="64312" y="306069"/>
                </a:lnTo>
                <a:lnTo>
                  <a:pt x="68275" y="308609"/>
                </a:lnTo>
                <a:lnTo>
                  <a:pt x="68008" y="308609"/>
                </a:lnTo>
                <a:lnTo>
                  <a:pt x="72326" y="309879"/>
                </a:lnTo>
                <a:lnTo>
                  <a:pt x="72821" y="309879"/>
                </a:lnTo>
                <a:lnTo>
                  <a:pt x="77685" y="312419"/>
                </a:lnTo>
                <a:lnTo>
                  <a:pt x="86321" y="314959"/>
                </a:lnTo>
                <a:lnTo>
                  <a:pt x="290779" y="314959"/>
                </a:lnTo>
                <a:lnTo>
                  <a:pt x="305104" y="311150"/>
                </a:lnTo>
                <a:lnTo>
                  <a:pt x="305866" y="309879"/>
                </a:lnTo>
                <a:lnTo>
                  <a:pt x="305396" y="307339"/>
                </a:lnTo>
                <a:lnTo>
                  <a:pt x="139712" y="307339"/>
                </a:lnTo>
                <a:lnTo>
                  <a:pt x="127114" y="306069"/>
                </a:lnTo>
                <a:close/>
              </a:path>
              <a:path w="332104" h="322580">
                <a:moveTo>
                  <a:pt x="254698" y="303529"/>
                </a:moveTo>
                <a:lnTo>
                  <a:pt x="254215" y="303529"/>
                </a:lnTo>
                <a:lnTo>
                  <a:pt x="151079" y="307339"/>
                </a:lnTo>
                <a:lnTo>
                  <a:pt x="304685" y="307339"/>
                </a:lnTo>
                <a:lnTo>
                  <a:pt x="290525" y="304800"/>
                </a:lnTo>
                <a:lnTo>
                  <a:pt x="289902" y="304800"/>
                </a:lnTo>
                <a:lnTo>
                  <a:pt x="254698" y="303529"/>
                </a:lnTo>
                <a:close/>
              </a:path>
              <a:path w="332104" h="322580">
                <a:moveTo>
                  <a:pt x="54919" y="280669"/>
                </a:moveTo>
                <a:lnTo>
                  <a:pt x="32613" y="280669"/>
                </a:lnTo>
                <a:lnTo>
                  <a:pt x="35496" y="284479"/>
                </a:lnTo>
                <a:lnTo>
                  <a:pt x="36080" y="284479"/>
                </a:lnTo>
                <a:lnTo>
                  <a:pt x="39624" y="288289"/>
                </a:lnTo>
                <a:lnTo>
                  <a:pt x="43218" y="292100"/>
                </a:lnTo>
                <a:lnTo>
                  <a:pt x="50761" y="297179"/>
                </a:lnTo>
                <a:lnTo>
                  <a:pt x="51460" y="298450"/>
                </a:lnTo>
                <a:lnTo>
                  <a:pt x="55422" y="300989"/>
                </a:lnTo>
                <a:lnTo>
                  <a:pt x="55130" y="300989"/>
                </a:lnTo>
                <a:lnTo>
                  <a:pt x="58724" y="303529"/>
                </a:lnTo>
                <a:lnTo>
                  <a:pt x="59283" y="303529"/>
                </a:lnTo>
                <a:lnTo>
                  <a:pt x="63601" y="306069"/>
                </a:lnTo>
                <a:lnTo>
                  <a:pt x="127584" y="306069"/>
                </a:lnTo>
                <a:lnTo>
                  <a:pt x="115341" y="304800"/>
                </a:lnTo>
                <a:lnTo>
                  <a:pt x="115836" y="304800"/>
                </a:lnTo>
                <a:lnTo>
                  <a:pt x="103962" y="302259"/>
                </a:lnTo>
                <a:lnTo>
                  <a:pt x="104165" y="302259"/>
                </a:lnTo>
                <a:lnTo>
                  <a:pt x="90487" y="299719"/>
                </a:lnTo>
                <a:lnTo>
                  <a:pt x="91351" y="299719"/>
                </a:lnTo>
                <a:lnTo>
                  <a:pt x="82715" y="297179"/>
                </a:lnTo>
                <a:lnTo>
                  <a:pt x="83261" y="297179"/>
                </a:lnTo>
                <a:lnTo>
                  <a:pt x="78943" y="295909"/>
                </a:lnTo>
                <a:lnTo>
                  <a:pt x="79438" y="295909"/>
                </a:lnTo>
                <a:lnTo>
                  <a:pt x="74853" y="293369"/>
                </a:lnTo>
                <a:lnTo>
                  <a:pt x="70891" y="292100"/>
                </a:lnTo>
                <a:lnTo>
                  <a:pt x="71602" y="292100"/>
                </a:lnTo>
                <a:lnTo>
                  <a:pt x="67284" y="289559"/>
                </a:lnTo>
                <a:lnTo>
                  <a:pt x="67830" y="289559"/>
                </a:lnTo>
                <a:lnTo>
                  <a:pt x="63944" y="287019"/>
                </a:lnTo>
                <a:lnTo>
                  <a:pt x="61963" y="285750"/>
                </a:lnTo>
                <a:lnTo>
                  <a:pt x="60680" y="285750"/>
                </a:lnTo>
                <a:lnTo>
                  <a:pt x="54919" y="280669"/>
                </a:lnTo>
                <a:close/>
              </a:path>
              <a:path w="332104" h="322580">
                <a:moveTo>
                  <a:pt x="59982" y="284479"/>
                </a:moveTo>
                <a:lnTo>
                  <a:pt x="60680" y="285750"/>
                </a:lnTo>
                <a:lnTo>
                  <a:pt x="61963" y="285750"/>
                </a:lnTo>
                <a:lnTo>
                  <a:pt x="59982" y="284479"/>
                </a:lnTo>
                <a:close/>
              </a:path>
              <a:path w="332104" h="322580">
                <a:moveTo>
                  <a:pt x="12547" y="124459"/>
                </a:moveTo>
                <a:lnTo>
                  <a:pt x="10591" y="128269"/>
                </a:lnTo>
                <a:lnTo>
                  <a:pt x="9144" y="132079"/>
                </a:lnTo>
                <a:lnTo>
                  <a:pt x="8712" y="132079"/>
                </a:lnTo>
                <a:lnTo>
                  <a:pt x="7594" y="135889"/>
                </a:lnTo>
                <a:lnTo>
                  <a:pt x="5067" y="143509"/>
                </a:lnTo>
                <a:lnTo>
                  <a:pt x="4876" y="144779"/>
                </a:lnTo>
                <a:lnTo>
                  <a:pt x="1981" y="158750"/>
                </a:lnTo>
                <a:lnTo>
                  <a:pt x="368" y="172719"/>
                </a:lnTo>
                <a:lnTo>
                  <a:pt x="0" y="180339"/>
                </a:lnTo>
                <a:lnTo>
                  <a:pt x="0" y="181609"/>
                </a:lnTo>
                <a:lnTo>
                  <a:pt x="355" y="187959"/>
                </a:lnTo>
                <a:lnTo>
                  <a:pt x="381" y="195579"/>
                </a:lnTo>
                <a:lnTo>
                  <a:pt x="1092" y="201929"/>
                </a:lnTo>
                <a:lnTo>
                  <a:pt x="3302" y="215900"/>
                </a:lnTo>
                <a:lnTo>
                  <a:pt x="3467" y="217169"/>
                </a:lnTo>
                <a:lnTo>
                  <a:pt x="7073" y="231139"/>
                </a:lnTo>
                <a:lnTo>
                  <a:pt x="8877" y="237489"/>
                </a:lnTo>
                <a:lnTo>
                  <a:pt x="9118" y="237489"/>
                </a:lnTo>
                <a:lnTo>
                  <a:pt x="11772" y="245109"/>
                </a:lnTo>
                <a:lnTo>
                  <a:pt x="14719" y="251459"/>
                </a:lnTo>
                <a:lnTo>
                  <a:pt x="17602" y="257809"/>
                </a:lnTo>
                <a:lnTo>
                  <a:pt x="17830" y="257809"/>
                </a:lnTo>
                <a:lnTo>
                  <a:pt x="25742" y="271779"/>
                </a:lnTo>
                <a:lnTo>
                  <a:pt x="26276" y="273050"/>
                </a:lnTo>
                <a:lnTo>
                  <a:pt x="29159" y="276859"/>
                </a:lnTo>
                <a:lnTo>
                  <a:pt x="29959" y="278129"/>
                </a:lnTo>
                <a:lnTo>
                  <a:pt x="33197" y="281939"/>
                </a:lnTo>
                <a:lnTo>
                  <a:pt x="32613" y="280669"/>
                </a:lnTo>
                <a:lnTo>
                  <a:pt x="54919" y="280669"/>
                </a:lnTo>
                <a:lnTo>
                  <a:pt x="53479" y="279400"/>
                </a:lnTo>
                <a:lnTo>
                  <a:pt x="53822" y="279400"/>
                </a:lnTo>
                <a:lnTo>
                  <a:pt x="50228" y="276859"/>
                </a:lnTo>
                <a:lnTo>
                  <a:pt x="50533" y="276859"/>
                </a:lnTo>
                <a:lnTo>
                  <a:pt x="47294" y="274319"/>
                </a:lnTo>
                <a:lnTo>
                  <a:pt x="47879" y="274319"/>
                </a:lnTo>
                <a:lnTo>
                  <a:pt x="44996" y="270509"/>
                </a:lnTo>
                <a:lnTo>
                  <a:pt x="44411" y="270509"/>
                </a:lnTo>
                <a:lnTo>
                  <a:pt x="42244" y="267969"/>
                </a:lnTo>
                <a:lnTo>
                  <a:pt x="41973" y="267969"/>
                </a:lnTo>
                <a:lnTo>
                  <a:pt x="39090" y="264159"/>
                </a:lnTo>
                <a:lnTo>
                  <a:pt x="39624" y="264159"/>
                </a:lnTo>
                <a:lnTo>
                  <a:pt x="31699" y="250189"/>
                </a:lnTo>
                <a:lnTo>
                  <a:pt x="31927" y="250189"/>
                </a:lnTo>
                <a:lnTo>
                  <a:pt x="29044" y="245109"/>
                </a:lnTo>
                <a:lnTo>
                  <a:pt x="26225" y="238759"/>
                </a:lnTo>
                <a:lnTo>
                  <a:pt x="26365" y="238759"/>
                </a:lnTo>
                <a:lnTo>
                  <a:pt x="23837" y="232409"/>
                </a:lnTo>
                <a:lnTo>
                  <a:pt x="24091" y="232409"/>
                </a:lnTo>
                <a:lnTo>
                  <a:pt x="22288" y="226059"/>
                </a:lnTo>
                <a:lnTo>
                  <a:pt x="18707" y="213359"/>
                </a:lnTo>
                <a:lnTo>
                  <a:pt x="18872" y="213359"/>
                </a:lnTo>
                <a:lnTo>
                  <a:pt x="16897" y="200659"/>
                </a:lnTo>
                <a:lnTo>
                  <a:pt x="16751" y="200659"/>
                </a:lnTo>
                <a:lnTo>
                  <a:pt x="16148" y="194309"/>
                </a:lnTo>
                <a:lnTo>
                  <a:pt x="16052" y="186689"/>
                </a:lnTo>
                <a:lnTo>
                  <a:pt x="15758" y="181609"/>
                </a:lnTo>
                <a:lnTo>
                  <a:pt x="16040" y="173989"/>
                </a:lnTo>
                <a:lnTo>
                  <a:pt x="17437" y="160019"/>
                </a:lnTo>
                <a:lnTo>
                  <a:pt x="17571" y="160019"/>
                </a:lnTo>
                <a:lnTo>
                  <a:pt x="20180" y="147319"/>
                </a:lnTo>
                <a:lnTo>
                  <a:pt x="20396" y="147319"/>
                </a:lnTo>
                <a:lnTo>
                  <a:pt x="22491" y="140969"/>
                </a:lnTo>
                <a:lnTo>
                  <a:pt x="23185" y="138429"/>
                </a:lnTo>
                <a:lnTo>
                  <a:pt x="23545" y="137159"/>
                </a:lnTo>
                <a:lnTo>
                  <a:pt x="23831" y="137159"/>
                </a:lnTo>
                <a:lnTo>
                  <a:pt x="24549" y="135889"/>
                </a:lnTo>
                <a:lnTo>
                  <a:pt x="24396" y="135889"/>
                </a:lnTo>
                <a:lnTo>
                  <a:pt x="26352" y="132079"/>
                </a:lnTo>
                <a:lnTo>
                  <a:pt x="27787" y="129539"/>
                </a:lnTo>
                <a:lnTo>
                  <a:pt x="27419" y="129539"/>
                </a:lnTo>
                <a:lnTo>
                  <a:pt x="29222" y="127000"/>
                </a:lnTo>
                <a:lnTo>
                  <a:pt x="29705" y="127000"/>
                </a:lnTo>
                <a:lnTo>
                  <a:pt x="30568" y="125729"/>
                </a:lnTo>
                <a:lnTo>
                  <a:pt x="12395" y="125729"/>
                </a:lnTo>
                <a:lnTo>
                  <a:pt x="12547" y="124459"/>
                </a:lnTo>
                <a:close/>
              </a:path>
              <a:path w="332104" h="322580">
                <a:moveTo>
                  <a:pt x="41160" y="266700"/>
                </a:moveTo>
                <a:lnTo>
                  <a:pt x="41973" y="267969"/>
                </a:lnTo>
                <a:lnTo>
                  <a:pt x="42244" y="267969"/>
                </a:lnTo>
                <a:lnTo>
                  <a:pt x="41160" y="266700"/>
                </a:lnTo>
                <a:close/>
              </a:path>
              <a:path w="332104" h="322580">
                <a:moveTo>
                  <a:pt x="16700" y="199389"/>
                </a:moveTo>
                <a:lnTo>
                  <a:pt x="16751" y="200659"/>
                </a:lnTo>
                <a:lnTo>
                  <a:pt x="16897" y="200659"/>
                </a:lnTo>
                <a:lnTo>
                  <a:pt x="16700" y="199389"/>
                </a:lnTo>
                <a:close/>
              </a:path>
              <a:path w="332104" h="322580">
                <a:moveTo>
                  <a:pt x="16064" y="193425"/>
                </a:moveTo>
                <a:lnTo>
                  <a:pt x="16065" y="194309"/>
                </a:lnTo>
                <a:lnTo>
                  <a:pt x="16064" y="193425"/>
                </a:lnTo>
                <a:close/>
              </a:path>
              <a:path w="332104" h="322580">
                <a:moveTo>
                  <a:pt x="16063" y="193039"/>
                </a:moveTo>
                <a:lnTo>
                  <a:pt x="16064" y="193425"/>
                </a:lnTo>
                <a:lnTo>
                  <a:pt x="16063" y="193039"/>
                </a:lnTo>
                <a:close/>
              </a:path>
              <a:path w="332104" h="322580">
                <a:moveTo>
                  <a:pt x="15717" y="180906"/>
                </a:moveTo>
                <a:lnTo>
                  <a:pt x="15684" y="181609"/>
                </a:lnTo>
                <a:lnTo>
                  <a:pt x="15717" y="180906"/>
                </a:lnTo>
                <a:close/>
              </a:path>
              <a:path w="332104" h="322580">
                <a:moveTo>
                  <a:pt x="15743" y="180339"/>
                </a:moveTo>
                <a:lnTo>
                  <a:pt x="15717" y="180906"/>
                </a:lnTo>
                <a:lnTo>
                  <a:pt x="15743" y="180339"/>
                </a:lnTo>
                <a:close/>
              </a:path>
              <a:path w="332104" h="322580">
                <a:moveTo>
                  <a:pt x="17571" y="160019"/>
                </a:moveTo>
                <a:lnTo>
                  <a:pt x="17437" y="160019"/>
                </a:lnTo>
                <a:lnTo>
                  <a:pt x="17310" y="161289"/>
                </a:lnTo>
                <a:lnTo>
                  <a:pt x="17571" y="160019"/>
                </a:lnTo>
                <a:close/>
              </a:path>
              <a:path w="332104" h="322580">
                <a:moveTo>
                  <a:pt x="20396" y="147319"/>
                </a:moveTo>
                <a:lnTo>
                  <a:pt x="20180" y="147319"/>
                </a:lnTo>
                <a:lnTo>
                  <a:pt x="19977" y="148589"/>
                </a:lnTo>
                <a:lnTo>
                  <a:pt x="20396" y="147319"/>
                </a:lnTo>
                <a:close/>
              </a:path>
              <a:path w="332104" h="322580">
                <a:moveTo>
                  <a:pt x="23545" y="137159"/>
                </a:moveTo>
                <a:lnTo>
                  <a:pt x="23114" y="138429"/>
                </a:lnTo>
                <a:lnTo>
                  <a:pt x="23258" y="138174"/>
                </a:lnTo>
                <a:lnTo>
                  <a:pt x="23545" y="137159"/>
                </a:lnTo>
                <a:close/>
              </a:path>
              <a:path w="332104" h="322580">
                <a:moveTo>
                  <a:pt x="23258" y="138174"/>
                </a:moveTo>
                <a:lnTo>
                  <a:pt x="23114" y="138429"/>
                </a:lnTo>
                <a:lnTo>
                  <a:pt x="23258" y="138174"/>
                </a:lnTo>
                <a:close/>
              </a:path>
              <a:path w="332104" h="322580">
                <a:moveTo>
                  <a:pt x="23831" y="137159"/>
                </a:moveTo>
                <a:lnTo>
                  <a:pt x="23545" y="137159"/>
                </a:lnTo>
                <a:lnTo>
                  <a:pt x="23258" y="138174"/>
                </a:lnTo>
                <a:lnTo>
                  <a:pt x="23831" y="137159"/>
                </a:lnTo>
                <a:close/>
              </a:path>
              <a:path w="332104" h="322580">
                <a:moveTo>
                  <a:pt x="29705" y="127000"/>
                </a:moveTo>
                <a:lnTo>
                  <a:pt x="29222" y="127000"/>
                </a:lnTo>
                <a:lnTo>
                  <a:pt x="28841" y="128269"/>
                </a:lnTo>
                <a:lnTo>
                  <a:pt x="29705" y="127000"/>
                </a:lnTo>
                <a:close/>
              </a:path>
              <a:path w="332104" h="322580">
                <a:moveTo>
                  <a:pt x="33159" y="121919"/>
                </a:moveTo>
                <a:lnTo>
                  <a:pt x="13830" y="121919"/>
                </a:lnTo>
                <a:lnTo>
                  <a:pt x="12395" y="125729"/>
                </a:lnTo>
                <a:lnTo>
                  <a:pt x="30568" y="125729"/>
                </a:lnTo>
                <a:lnTo>
                  <a:pt x="33159" y="121919"/>
                </a:lnTo>
                <a:close/>
              </a:path>
              <a:path w="332104" h="322580">
                <a:moveTo>
                  <a:pt x="247180" y="0"/>
                </a:moveTo>
                <a:lnTo>
                  <a:pt x="217855" y="0"/>
                </a:lnTo>
                <a:lnTo>
                  <a:pt x="189204" y="3809"/>
                </a:lnTo>
                <a:lnTo>
                  <a:pt x="188645" y="3809"/>
                </a:lnTo>
                <a:lnTo>
                  <a:pt x="179209" y="6350"/>
                </a:lnTo>
                <a:lnTo>
                  <a:pt x="170218" y="7619"/>
                </a:lnTo>
                <a:lnTo>
                  <a:pt x="169659" y="7619"/>
                </a:lnTo>
                <a:lnTo>
                  <a:pt x="160400" y="11429"/>
                </a:lnTo>
                <a:lnTo>
                  <a:pt x="151155" y="13969"/>
                </a:lnTo>
                <a:lnTo>
                  <a:pt x="142049" y="17779"/>
                </a:lnTo>
                <a:lnTo>
                  <a:pt x="133413" y="21589"/>
                </a:lnTo>
                <a:lnTo>
                  <a:pt x="132803" y="21589"/>
                </a:lnTo>
                <a:lnTo>
                  <a:pt x="124523" y="26669"/>
                </a:lnTo>
                <a:lnTo>
                  <a:pt x="124079" y="26669"/>
                </a:lnTo>
                <a:lnTo>
                  <a:pt x="107518" y="36829"/>
                </a:lnTo>
                <a:lnTo>
                  <a:pt x="100736" y="40639"/>
                </a:lnTo>
                <a:lnTo>
                  <a:pt x="88239" y="49529"/>
                </a:lnTo>
                <a:lnTo>
                  <a:pt x="75996" y="58419"/>
                </a:lnTo>
                <a:lnTo>
                  <a:pt x="75488" y="58419"/>
                </a:lnTo>
                <a:lnTo>
                  <a:pt x="47764" y="82550"/>
                </a:lnTo>
                <a:lnTo>
                  <a:pt x="47371" y="83819"/>
                </a:lnTo>
                <a:lnTo>
                  <a:pt x="43294" y="87629"/>
                </a:lnTo>
                <a:lnTo>
                  <a:pt x="35471" y="95250"/>
                </a:lnTo>
                <a:lnTo>
                  <a:pt x="21056" y="111759"/>
                </a:lnTo>
                <a:lnTo>
                  <a:pt x="20700" y="113029"/>
                </a:lnTo>
                <a:lnTo>
                  <a:pt x="16383" y="118109"/>
                </a:lnTo>
                <a:lnTo>
                  <a:pt x="16002" y="119379"/>
                </a:lnTo>
                <a:lnTo>
                  <a:pt x="14198" y="121919"/>
                </a:lnTo>
                <a:lnTo>
                  <a:pt x="32804" y="121919"/>
                </a:lnTo>
                <a:lnTo>
                  <a:pt x="47193" y="105409"/>
                </a:lnTo>
                <a:lnTo>
                  <a:pt x="48029" y="105409"/>
                </a:lnTo>
                <a:lnTo>
                  <a:pt x="54495" y="97789"/>
                </a:lnTo>
                <a:lnTo>
                  <a:pt x="58331" y="93979"/>
                </a:lnTo>
                <a:lnTo>
                  <a:pt x="59383" y="93979"/>
                </a:lnTo>
                <a:lnTo>
                  <a:pt x="85636" y="71119"/>
                </a:lnTo>
                <a:lnTo>
                  <a:pt x="85153" y="71119"/>
                </a:lnTo>
                <a:lnTo>
                  <a:pt x="97383" y="62229"/>
                </a:lnTo>
                <a:lnTo>
                  <a:pt x="97129" y="62229"/>
                </a:lnTo>
                <a:lnTo>
                  <a:pt x="109372" y="53339"/>
                </a:lnTo>
                <a:lnTo>
                  <a:pt x="115798" y="49529"/>
                </a:lnTo>
                <a:lnTo>
                  <a:pt x="115531" y="49529"/>
                </a:lnTo>
                <a:lnTo>
                  <a:pt x="132092" y="39369"/>
                </a:lnTo>
                <a:lnTo>
                  <a:pt x="131648" y="39369"/>
                </a:lnTo>
                <a:lnTo>
                  <a:pt x="139928" y="35559"/>
                </a:lnTo>
                <a:lnTo>
                  <a:pt x="139331" y="35559"/>
                </a:lnTo>
                <a:lnTo>
                  <a:pt x="147967" y="31750"/>
                </a:lnTo>
                <a:lnTo>
                  <a:pt x="156857" y="29209"/>
                </a:lnTo>
                <a:lnTo>
                  <a:pt x="156616" y="29209"/>
                </a:lnTo>
                <a:lnTo>
                  <a:pt x="165608" y="25400"/>
                </a:lnTo>
                <a:lnTo>
                  <a:pt x="165354" y="25400"/>
                </a:lnTo>
                <a:lnTo>
                  <a:pt x="174345" y="22859"/>
                </a:lnTo>
                <a:lnTo>
                  <a:pt x="173799" y="22859"/>
                </a:lnTo>
                <a:lnTo>
                  <a:pt x="182803" y="20319"/>
                </a:lnTo>
                <a:lnTo>
                  <a:pt x="192087" y="19050"/>
                </a:lnTo>
                <a:lnTo>
                  <a:pt x="191528" y="19050"/>
                </a:lnTo>
                <a:lnTo>
                  <a:pt x="200888" y="17779"/>
                </a:lnTo>
                <a:lnTo>
                  <a:pt x="200609" y="17779"/>
                </a:lnTo>
                <a:lnTo>
                  <a:pt x="209969" y="16509"/>
                </a:lnTo>
                <a:lnTo>
                  <a:pt x="209677" y="16509"/>
                </a:lnTo>
                <a:lnTo>
                  <a:pt x="219036" y="15239"/>
                </a:lnTo>
                <a:lnTo>
                  <a:pt x="302958" y="15239"/>
                </a:lnTo>
                <a:lnTo>
                  <a:pt x="300799" y="13969"/>
                </a:lnTo>
                <a:lnTo>
                  <a:pt x="300355" y="13969"/>
                </a:lnTo>
                <a:lnTo>
                  <a:pt x="297472" y="11429"/>
                </a:lnTo>
                <a:lnTo>
                  <a:pt x="294195" y="10159"/>
                </a:lnTo>
                <a:lnTo>
                  <a:pt x="289166" y="7619"/>
                </a:lnTo>
                <a:lnTo>
                  <a:pt x="285953" y="6350"/>
                </a:lnTo>
                <a:lnTo>
                  <a:pt x="284949" y="6350"/>
                </a:lnTo>
                <a:lnTo>
                  <a:pt x="276771" y="5079"/>
                </a:lnTo>
                <a:lnTo>
                  <a:pt x="267131" y="2539"/>
                </a:lnTo>
                <a:lnTo>
                  <a:pt x="247180" y="0"/>
                </a:lnTo>
                <a:close/>
              </a:path>
              <a:path w="332104" h="322580">
                <a:moveTo>
                  <a:pt x="48029" y="105409"/>
                </a:moveTo>
                <a:lnTo>
                  <a:pt x="47193" y="105409"/>
                </a:lnTo>
                <a:lnTo>
                  <a:pt x="46951" y="106679"/>
                </a:lnTo>
                <a:lnTo>
                  <a:pt x="48029" y="105409"/>
                </a:lnTo>
                <a:close/>
              </a:path>
              <a:path w="332104" h="322580">
                <a:moveTo>
                  <a:pt x="59383" y="93979"/>
                </a:moveTo>
                <a:lnTo>
                  <a:pt x="58331" y="93979"/>
                </a:lnTo>
                <a:lnTo>
                  <a:pt x="57924" y="95250"/>
                </a:lnTo>
                <a:lnTo>
                  <a:pt x="59383" y="93979"/>
                </a:lnTo>
                <a:close/>
              </a:path>
              <a:path w="332104" h="322580">
                <a:moveTo>
                  <a:pt x="328866" y="45719"/>
                </a:moveTo>
                <a:lnTo>
                  <a:pt x="328980" y="46989"/>
                </a:lnTo>
                <a:lnTo>
                  <a:pt x="314744" y="46989"/>
                </a:lnTo>
                <a:lnTo>
                  <a:pt x="316801" y="49529"/>
                </a:lnTo>
                <a:lnTo>
                  <a:pt x="316585" y="49529"/>
                </a:lnTo>
                <a:lnTo>
                  <a:pt x="318846" y="52069"/>
                </a:lnTo>
                <a:lnTo>
                  <a:pt x="322783" y="57150"/>
                </a:lnTo>
                <a:lnTo>
                  <a:pt x="326301" y="58419"/>
                </a:lnTo>
                <a:lnTo>
                  <a:pt x="330911" y="54609"/>
                </a:lnTo>
                <a:lnTo>
                  <a:pt x="331597" y="52069"/>
                </a:lnTo>
                <a:lnTo>
                  <a:pt x="330377" y="49529"/>
                </a:lnTo>
                <a:lnTo>
                  <a:pt x="328866" y="45719"/>
                </a:lnTo>
                <a:close/>
              </a:path>
              <a:path w="332104" h="322580">
                <a:moveTo>
                  <a:pt x="323268" y="35559"/>
                </a:moveTo>
                <a:lnTo>
                  <a:pt x="304812" y="35559"/>
                </a:lnTo>
                <a:lnTo>
                  <a:pt x="310438" y="41909"/>
                </a:lnTo>
                <a:lnTo>
                  <a:pt x="310286" y="41909"/>
                </a:lnTo>
                <a:lnTo>
                  <a:pt x="315087" y="46989"/>
                </a:lnTo>
                <a:lnTo>
                  <a:pt x="328980" y="46989"/>
                </a:lnTo>
                <a:lnTo>
                  <a:pt x="327469" y="43179"/>
                </a:lnTo>
                <a:lnTo>
                  <a:pt x="325831" y="39369"/>
                </a:lnTo>
                <a:lnTo>
                  <a:pt x="325539" y="39369"/>
                </a:lnTo>
                <a:lnTo>
                  <a:pt x="323268" y="35559"/>
                </a:lnTo>
                <a:close/>
              </a:path>
              <a:path w="332104" h="322580">
                <a:moveTo>
                  <a:pt x="319158" y="30479"/>
                </a:moveTo>
                <a:lnTo>
                  <a:pt x="298958" y="30479"/>
                </a:lnTo>
                <a:lnTo>
                  <a:pt x="303288" y="34289"/>
                </a:lnTo>
                <a:lnTo>
                  <a:pt x="302780" y="34289"/>
                </a:lnTo>
                <a:lnTo>
                  <a:pt x="304952" y="36829"/>
                </a:lnTo>
                <a:lnTo>
                  <a:pt x="304812" y="35559"/>
                </a:lnTo>
                <a:lnTo>
                  <a:pt x="323268" y="35559"/>
                </a:lnTo>
                <a:lnTo>
                  <a:pt x="321754" y="33019"/>
                </a:lnTo>
                <a:lnTo>
                  <a:pt x="321221" y="33019"/>
                </a:lnTo>
                <a:lnTo>
                  <a:pt x="319158" y="30479"/>
                </a:lnTo>
                <a:close/>
              </a:path>
              <a:path w="332104" h="322580">
                <a:moveTo>
                  <a:pt x="308622" y="19050"/>
                </a:moveTo>
                <a:lnTo>
                  <a:pt x="273634" y="19050"/>
                </a:lnTo>
                <a:lnTo>
                  <a:pt x="281559" y="21589"/>
                </a:lnTo>
                <a:lnTo>
                  <a:pt x="283146" y="21589"/>
                </a:lnTo>
                <a:lnTo>
                  <a:pt x="288201" y="24129"/>
                </a:lnTo>
                <a:lnTo>
                  <a:pt x="287782" y="24129"/>
                </a:lnTo>
                <a:lnTo>
                  <a:pt x="290677" y="25400"/>
                </a:lnTo>
                <a:lnTo>
                  <a:pt x="290309" y="25400"/>
                </a:lnTo>
                <a:lnTo>
                  <a:pt x="292823" y="26669"/>
                </a:lnTo>
                <a:lnTo>
                  <a:pt x="292392" y="26669"/>
                </a:lnTo>
                <a:lnTo>
                  <a:pt x="294551" y="27939"/>
                </a:lnTo>
                <a:lnTo>
                  <a:pt x="294347" y="27939"/>
                </a:lnTo>
                <a:lnTo>
                  <a:pt x="299402" y="31750"/>
                </a:lnTo>
                <a:lnTo>
                  <a:pt x="298958" y="30479"/>
                </a:lnTo>
                <a:lnTo>
                  <a:pt x="319158" y="30479"/>
                </a:lnTo>
                <a:lnTo>
                  <a:pt x="316064" y="26669"/>
                </a:lnTo>
                <a:lnTo>
                  <a:pt x="315582" y="25400"/>
                </a:lnTo>
                <a:lnTo>
                  <a:pt x="313423" y="22859"/>
                </a:lnTo>
                <a:lnTo>
                  <a:pt x="312928" y="22859"/>
                </a:lnTo>
                <a:lnTo>
                  <a:pt x="308622" y="19050"/>
                </a:lnTo>
                <a:close/>
              </a:path>
              <a:path w="332104" h="322580">
                <a:moveTo>
                  <a:pt x="283146" y="21589"/>
                </a:moveTo>
                <a:lnTo>
                  <a:pt x="280593" y="21589"/>
                </a:lnTo>
                <a:lnTo>
                  <a:pt x="283476" y="22859"/>
                </a:lnTo>
                <a:lnTo>
                  <a:pt x="283146" y="21589"/>
                </a:lnTo>
                <a:close/>
              </a:path>
              <a:path w="332104" h="322580">
                <a:moveTo>
                  <a:pt x="302958" y="15239"/>
                </a:moveTo>
                <a:lnTo>
                  <a:pt x="246037" y="15239"/>
                </a:lnTo>
                <a:lnTo>
                  <a:pt x="255765" y="16509"/>
                </a:lnTo>
                <a:lnTo>
                  <a:pt x="255447" y="16509"/>
                </a:lnTo>
                <a:lnTo>
                  <a:pt x="264807" y="17779"/>
                </a:lnTo>
                <a:lnTo>
                  <a:pt x="264515" y="17779"/>
                </a:lnTo>
                <a:lnTo>
                  <a:pt x="273875" y="20319"/>
                </a:lnTo>
                <a:lnTo>
                  <a:pt x="273634" y="19050"/>
                </a:lnTo>
                <a:lnTo>
                  <a:pt x="308178" y="19050"/>
                </a:lnTo>
                <a:lnTo>
                  <a:pt x="302958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11647" y="1709991"/>
            <a:ext cx="29895" cy="15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42471" y="2275598"/>
            <a:ext cx="306472" cy="359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636781" y="2566161"/>
            <a:ext cx="171928" cy="113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61151" y="3002724"/>
            <a:ext cx="365760" cy="316230"/>
          </a:xfrm>
          <a:custGeom>
            <a:avLst/>
            <a:gdLst/>
            <a:ahLst/>
            <a:cxnLst/>
            <a:rect l="l" t="t" r="r" b="b"/>
            <a:pathLst>
              <a:path w="365759" h="316229">
                <a:moveTo>
                  <a:pt x="226671" y="307339"/>
                </a:moveTo>
                <a:lnTo>
                  <a:pt x="116334" y="307339"/>
                </a:lnTo>
                <a:lnTo>
                  <a:pt x="141670" y="311150"/>
                </a:lnTo>
                <a:lnTo>
                  <a:pt x="203456" y="316229"/>
                </a:lnTo>
                <a:lnTo>
                  <a:pt x="226227" y="316229"/>
                </a:lnTo>
                <a:lnTo>
                  <a:pt x="242267" y="314959"/>
                </a:lnTo>
                <a:lnTo>
                  <a:pt x="243156" y="313689"/>
                </a:lnTo>
                <a:lnTo>
                  <a:pt x="242889" y="311150"/>
                </a:lnTo>
                <a:lnTo>
                  <a:pt x="242178" y="311150"/>
                </a:lnTo>
                <a:lnTo>
                  <a:pt x="226671" y="307339"/>
                </a:lnTo>
                <a:close/>
              </a:path>
              <a:path w="365759" h="316229">
                <a:moveTo>
                  <a:pt x="63083" y="271779"/>
                </a:moveTo>
                <a:lnTo>
                  <a:pt x="34368" y="271779"/>
                </a:lnTo>
                <a:lnTo>
                  <a:pt x="41175" y="276859"/>
                </a:lnTo>
                <a:lnTo>
                  <a:pt x="47881" y="280669"/>
                </a:lnTo>
                <a:lnTo>
                  <a:pt x="55056" y="285750"/>
                </a:lnTo>
                <a:lnTo>
                  <a:pt x="93067" y="302259"/>
                </a:lnTo>
                <a:lnTo>
                  <a:pt x="115457" y="307339"/>
                </a:lnTo>
                <a:lnTo>
                  <a:pt x="226074" y="307339"/>
                </a:lnTo>
                <a:lnTo>
                  <a:pt x="204154" y="304800"/>
                </a:lnTo>
                <a:lnTo>
                  <a:pt x="143182" y="298450"/>
                </a:lnTo>
                <a:lnTo>
                  <a:pt x="143804" y="298450"/>
                </a:lnTo>
                <a:lnTo>
                  <a:pt x="118810" y="293369"/>
                </a:lnTo>
                <a:lnTo>
                  <a:pt x="119179" y="293369"/>
                </a:lnTo>
                <a:lnTo>
                  <a:pt x="101642" y="288289"/>
                </a:lnTo>
                <a:lnTo>
                  <a:pt x="97779" y="288289"/>
                </a:lnTo>
                <a:lnTo>
                  <a:pt x="90261" y="285750"/>
                </a:lnTo>
                <a:lnTo>
                  <a:pt x="90680" y="285750"/>
                </a:lnTo>
                <a:lnTo>
                  <a:pt x="83517" y="281939"/>
                </a:lnTo>
                <a:lnTo>
                  <a:pt x="83682" y="281939"/>
                </a:lnTo>
                <a:lnTo>
                  <a:pt x="76176" y="279400"/>
                </a:lnTo>
                <a:lnTo>
                  <a:pt x="76583" y="279400"/>
                </a:lnTo>
                <a:lnTo>
                  <a:pt x="69433" y="275589"/>
                </a:lnTo>
                <a:lnTo>
                  <a:pt x="69864" y="275589"/>
                </a:lnTo>
                <a:lnTo>
                  <a:pt x="63083" y="271779"/>
                </a:lnTo>
                <a:close/>
              </a:path>
              <a:path w="365759" h="316229">
                <a:moveTo>
                  <a:pt x="97258" y="287019"/>
                </a:moveTo>
                <a:lnTo>
                  <a:pt x="97779" y="288289"/>
                </a:lnTo>
                <a:lnTo>
                  <a:pt x="101642" y="288289"/>
                </a:lnTo>
                <a:lnTo>
                  <a:pt x="97258" y="287019"/>
                </a:lnTo>
                <a:close/>
              </a:path>
              <a:path w="365759" h="316229">
                <a:moveTo>
                  <a:pt x="50319" y="262889"/>
                </a:moveTo>
                <a:lnTo>
                  <a:pt x="24259" y="262889"/>
                </a:lnTo>
                <a:lnTo>
                  <a:pt x="26786" y="265429"/>
                </a:lnTo>
                <a:lnTo>
                  <a:pt x="27345" y="266700"/>
                </a:lnTo>
                <a:lnTo>
                  <a:pt x="33822" y="271779"/>
                </a:lnTo>
                <a:lnTo>
                  <a:pt x="63337" y="271779"/>
                </a:lnTo>
                <a:lnTo>
                  <a:pt x="56555" y="267969"/>
                </a:lnTo>
                <a:lnTo>
                  <a:pt x="56733" y="267969"/>
                </a:lnTo>
                <a:lnTo>
                  <a:pt x="50319" y="262889"/>
                </a:lnTo>
                <a:close/>
              </a:path>
              <a:path w="365759" h="316229">
                <a:moveTo>
                  <a:pt x="31028" y="246379"/>
                </a:moveTo>
                <a:lnTo>
                  <a:pt x="11711" y="246379"/>
                </a:lnTo>
                <a:lnTo>
                  <a:pt x="13515" y="250189"/>
                </a:lnTo>
                <a:lnTo>
                  <a:pt x="14137" y="251459"/>
                </a:lnTo>
                <a:lnTo>
                  <a:pt x="18455" y="256539"/>
                </a:lnTo>
                <a:lnTo>
                  <a:pt x="19217" y="257809"/>
                </a:lnTo>
                <a:lnTo>
                  <a:pt x="21744" y="260350"/>
                </a:lnTo>
                <a:lnTo>
                  <a:pt x="21363" y="260350"/>
                </a:lnTo>
                <a:lnTo>
                  <a:pt x="23878" y="262889"/>
                </a:lnTo>
                <a:lnTo>
                  <a:pt x="50560" y="262889"/>
                </a:lnTo>
                <a:lnTo>
                  <a:pt x="44147" y="259079"/>
                </a:lnTo>
                <a:lnTo>
                  <a:pt x="44515" y="259079"/>
                </a:lnTo>
                <a:lnTo>
                  <a:pt x="38026" y="254000"/>
                </a:lnTo>
                <a:lnTo>
                  <a:pt x="38584" y="254000"/>
                </a:lnTo>
                <a:lnTo>
                  <a:pt x="36070" y="251459"/>
                </a:lnTo>
                <a:lnTo>
                  <a:pt x="36451" y="251459"/>
                </a:lnTo>
                <a:lnTo>
                  <a:pt x="33923" y="248919"/>
                </a:lnTo>
                <a:lnTo>
                  <a:pt x="33542" y="248919"/>
                </a:lnTo>
                <a:lnTo>
                  <a:pt x="31028" y="246379"/>
                </a:lnTo>
                <a:close/>
              </a:path>
              <a:path w="365759" h="316229">
                <a:moveTo>
                  <a:pt x="18163" y="219709"/>
                </a:moveTo>
                <a:lnTo>
                  <a:pt x="1145" y="219709"/>
                </a:lnTo>
                <a:lnTo>
                  <a:pt x="2948" y="228600"/>
                </a:lnTo>
                <a:lnTo>
                  <a:pt x="3355" y="229869"/>
                </a:lnTo>
                <a:lnTo>
                  <a:pt x="4917" y="233679"/>
                </a:lnTo>
                <a:lnTo>
                  <a:pt x="7787" y="240029"/>
                </a:lnTo>
                <a:lnTo>
                  <a:pt x="8117" y="241300"/>
                </a:lnTo>
                <a:lnTo>
                  <a:pt x="10136" y="245109"/>
                </a:lnTo>
                <a:lnTo>
                  <a:pt x="11940" y="247650"/>
                </a:lnTo>
                <a:lnTo>
                  <a:pt x="11711" y="246379"/>
                </a:lnTo>
                <a:lnTo>
                  <a:pt x="31803" y="246379"/>
                </a:lnTo>
                <a:lnTo>
                  <a:pt x="28555" y="242569"/>
                </a:lnTo>
                <a:lnTo>
                  <a:pt x="28094" y="242569"/>
                </a:lnTo>
                <a:lnTo>
                  <a:pt x="26075" y="238759"/>
                </a:lnTo>
                <a:lnTo>
                  <a:pt x="24271" y="236219"/>
                </a:lnTo>
                <a:lnTo>
                  <a:pt x="24487" y="236219"/>
                </a:lnTo>
                <a:lnTo>
                  <a:pt x="23285" y="233679"/>
                </a:lnTo>
                <a:lnTo>
                  <a:pt x="23027" y="233679"/>
                </a:lnTo>
                <a:lnTo>
                  <a:pt x="20131" y="227329"/>
                </a:lnTo>
                <a:lnTo>
                  <a:pt x="19302" y="224789"/>
                </a:lnTo>
                <a:lnTo>
                  <a:pt x="18823" y="223519"/>
                </a:lnTo>
                <a:lnTo>
                  <a:pt x="18963" y="223519"/>
                </a:lnTo>
                <a:lnTo>
                  <a:pt x="18163" y="219709"/>
                </a:lnTo>
                <a:close/>
              </a:path>
              <a:path w="365759" h="316229">
                <a:moveTo>
                  <a:pt x="27472" y="241300"/>
                </a:moveTo>
                <a:lnTo>
                  <a:pt x="28094" y="242569"/>
                </a:lnTo>
                <a:lnTo>
                  <a:pt x="28555" y="242569"/>
                </a:lnTo>
                <a:lnTo>
                  <a:pt x="27472" y="241300"/>
                </a:lnTo>
                <a:close/>
              </a:path>
              <a:path w="365759" h="316229">
                <a:moveTo>
                  <a:pt x="22684" y="232409"/>
                </a:moveTo>
                <a:lnTo>
                  <a:pt x="23027" y="233679"/>
                </a:lnTo>
                <a:lnTo>
                  <a:pt x="23285" y="233679"/>
                </a:lnTo>
                <a:lnTo>
                  <a:pt x="22684" y="232409"/>
                </a:lnTo>
                <a:close/>
              </a:path>
              <a:path w="365759" h="316229">
                <a:moveTo>
                  <a:pt x="18823" y="223519"/>
                </a:moveTo>
                <a:lnTo>
                  <a:pt x="19230" y="224789"/>
                </a:lnTo>
                <a:lnTo>
                  <a:pt x="19139" y="224358"/>
                </a:lnTo>
                <a:lnTo>
                  <a:pt x="18823" y="223519"/>
                </a:lnTo>
                <a:close/>
              </a:path>
              <a:path w="365759" h="316229">
                <a:moveTo>
                  <a:pt x="19139" y="224358"/>
                </a:moveTo>
                <a:lnTo>
                  <a:pt x="19230" y="224789"/>
                </a:lnTo>
                <a:lnTo>
                  <a:pt x="19139" y="224358"/>
                </a:lnTo>
                <a:close/>
              </a:path>
              <a:path w="365759" h="316229">
                <a:moveTo>
                  <a:pt x="18963" y="223519"/>
                </a:moveTo>
                <a:lnTo>
                  <a:pt x="18823" y="223519"/>
                </a:lnTo>
                <a:lnTo>
                  <a:pt x="19139" y="224358"/>
                </a:lnTo>
                <a:lnTo>
                  <a:pt x="18963" y="223519"/>
                </a:lnTo>
                <a:close/>
              </a:path>
              <a:path w="365759" h="316229">
                <a:moveTo>
                  <a:pt x="17786" y="193039"/>
                </a:moveTo>
                <a:lnTo>
                  <a:pt x="984" y="193039"/>
                </a:lnTo>
                <a:lnTo>
                  <a:pt x="510" y="195579"/>
                </a:lnTo>
                <a:lnTo>
                  <a:pt x="319" y="195579"/>
                </a:lnTo>
                <a:lnTo>
                  <a:pt x="82" y="198119"/>
                </a:lnTo>
                <a:lnTo>
                  <a:pt x="0" y="213787"/>
                </a:lnTo>
                <a:lnTo>
                  <a:pt x="484" y="217169"/>
                </a:lnTo>
                <a:lnTo>
                  <a:pt x="1208" y="220979"/>
                </a:lnTo>
                <a:lnTo>
                  <a:pt x="1145" y="219709"/>
                </a:lnTo>
                <a:lnTo>
                  <a:pt x="18163" y="219709"/>
                </a:lnTo>
                <a:lnTo>
                  <a:pt x="17363" y="215900"/>
                </a:lnTo>
                <a:lnTo>
                  <a:pt x="17001" y="214629"/>
                </a:lnTo>
                <a:lnTo>
                  <a:pt x="16842" y="214629"/>
                </a:lnTo>
                <a:lnTo>
                  <a:pt x="16707" y="213787"/>
                </a:lnTo>
                <a:lnTo>
                  <a:pt x="16719" y="213359"/>
                </a:lnTo>
                <a:lnTo>
                  <a:pt x="16596" y="212089"/>
                </a:lnTo>
                <a:lnTo>
                  <a:pt x="16461" y="200659"/>
                </a:lnTo>
                <a:lnTo>
                  <a:pt x="16639" y="199389"/>
                </a:lnTo>
                <a:lnTo>
                  <a:pt x="16817" y="198119"/>
                </a:lnTo>
                <a:lnTo>
                  <a:pt x="16988" y="198119"/>
                </a:lnTo>
                <a:lnTo>
                  <a:pt x="17350" y="196850"/>
                </a:lnTo>
                <a:lnTo>
                  <a:pt x="17540" y="195579"/>
                </a:lnTo>
                <a:lnTo>
                  <a:pt x="17786" y="193039"/>
                </a:lnTo>
                <a:close/>
              </a:path>
              <a:path w="365759" h="316229">
                <a:moveTo>
                  <a:pt x="16639" y="213359"/>
                </a:moveTo>
                <a:lnTo>
                  <a:pt x="16842" y="214629"/>
                </a:lnTo>
                <a:lnTo>
                  <a:pt x="16761" y="213787"/>
                </a:lnTo>
                <a:lnTo>
                  <a:pt x="16639" y="213359"/>
                </a:lnTo>
                <a:close/>
              </a:path>
              <a:path w="365759" h="316229">
                <a:moveTo>
                  <a:pt x="16761" y="213787"/>
                </a:moveTo>
                <a:lnTo>
                  <a:pt x="16842" y="214629"/>
                </a:lnTo>
                <a:lnTo>
                  <a:pt x="17001" y="214629"/>
                </a:lnTo>
                <a:lnTo>
                  <a:pt x="16761" y="213787"/>
                </a:lnTo>
                <a:close/>
              </a:path>
              <a:path w="365759" h="316229">
                <a:moveTo>
                  <a:pt x="16719" y="213359"/>
                </a:moveTo>
                <a:lnTo>
                  <a:pt x="16761" y="213787"/>
                </a:lnTo>
                <a:lnTo>
                  <a:pt x="16719" y="213359"/>
                </a:lnTo>
                <a:close/>
              </a:path>
              <a:path w="365759" h="316229">
                <a:moveTo>
                  <a:pt x="16524" y="211345"/>
                </a:moveTo>
                <a:lnTo>
                  <a:pt x="16524" y="212089"/>
                </a:lnTo>
                <a:lnTo>
                  <a:pt x="16524" y="211345"/>
                </a:lnTo>
                <a:close/>
              </a:path>
              <a:path w="365759" h="316229">
                <a:moveTo>
                  <a:pt x="16524" y="210819"/>
                </a:moveTo>
                <a:lnTo>
                  <a:pt x="16524" y="211345"/>
                </a:lnTo>
                <a:lnTo>
                  <a:pt x="16524" y="210819"/>
                </a:lnTo>
                <a:close/>
              </a:path>
              <a:path w="365759" h="316229">
                <a:moveTo>
                  <a:pt x="16988" y="198119"/>
                </a:moveTo>
                <a:lnTo>
                  <a:pt x="16817" y="198119"/>
                </a:lnTo>
                <a:lnTo>
                  <a:pt x="16651" y="199302"/>
                </a:lnTo>
                <a:lnTo>
                  <a:pt x="16988" y="198119"/>
                </a:lnTo>
                <a:close/>
              </a:path>
              <a:path w="365759" h="316229">
                <a:moveTo>
                  <a:pt x="1170" y="192042"/>
                </a:moveTo>
                <a:lnTo>
                  <a:pt x="984" y="193039"/>
                </a:lnTo>
                <a:lnTo>
                  <a:pt x="1170" y="192042"/>
                </a:lnTo>
                <a:close/>
              </a:path>
              <a:path w="365759" h="316229">
                <a:moveTo>
                  <a:pt x="17909" y="191769"/>
                </a:moveTo>
                <a:lnTo>
                  <a:pt x="1221" y="191769"/>
                </a:lnTo>
                <a:lnTo>
                  <a:pt x="1030" y="193039"/>
                </a:lnTo>
                <a:lnTo>
                  <a:pt x="17706" y="193039"/>
                </a:lnTo>
                <a:lnTo>
                  <a:pt x="17909" y="191769"/>
                </a:lnTo>
                <a:close/>
              </a:path>
              <a:path w="365759" h="316229">
                <a:moveTo>
                  <a:pt x="17909" y="191769"/>
                </a:moveTo>
                <a:lnTo>
                  <a:pt x="17706" y="193039"/>
                </a:lnTo>
                <a:lnTo>
                  <a:pt x="17827" y="192612"/>
                </a:lnTo>
                <a:lnTo>
                  <a:pt x="17909" y="191769"/>
                </a:lnTo>
                <a:close/>
              </a:path>
              <a:path w="365759" h="316229">
                <a:moveTo>
                  <a:pt x="17827" y="192612"/>
                </a:moveTo>
                <a:lnTo>
                  <a:pt x="17706" y="193039"/>
                </a:lnTo>
                <a:lnTo>
                  <a:pt x="17827" y="192612"/>
                </a:lnTo>
                <a:close/>
              </a:path>
              <a:path w="365759" h="316229">
                <a:moveTo>
                  <a:pt x="18068" y="191769"/>
                </a:moveTo>
                <a:lnTo>
                  <a:pt x="17909" y="191769"/>
                </a:lnTo>
                <a:lnTo>
                  <a:pt x="17827" y="192612"/>
                </a:lnTo>
                <a:lnTo>
                  <a:pt x="18068" y="191769"/>
                </a:lnTo>
                <a:close/>
              </a:path>
              <a:path w="365759" h="316229">
                <a:moveTo>
                  <a:pt x="21020" y="182879"/>
                </a:moveTo>
                <a:lnTo>
                  <a:pt x="3672" y="182879"/>
                </a:lnTo>
                <a:lnTo>
                  <a:pt x="2593" y="185419"/>
                </a:lnTo>
                <a:lnTo>
                  <a:pt x="2313" y="186689"/>
                </a:lnTo>
                <a:lnTo>
                  <a:pt x="1589" y="189229"/>
                </a:lnTo>
                <a:lnTo>
                  <a:pt x="1170" y="192042"/>
                </a:lnTo>
                <a:lnTo>
                  <a:pt x="1221" y="191769"/>
                </a:lnTo>
                <a:lnTo>
                  <a:pt x="18068" y="191769"/>
                </a:lnTo>
                <a:lnTo>
                  <a:pt x="18429" y="190500"/>
                </a:lnTo>
                <a:lnTo>
                  <a:pt x="19217" y="187959"/>
                </a:lnTo>
                <a:lnTo>
                  <a:pt x="19496" y="187959"/>
                </a:lnTo>
                <a:lnTo>
                  <a:pt x="19979" y="185419"/>
                </a:lnTo>
                <a:lnTo>
                  <a:pt x="20220" y="184150"/>
                </a:lnTo>
                <a:lnTo>
                  <a:pt x="20481" y="184150"/>
                </a:lnTo>
                <a:lnTo>
                  <a:pt x="21020" y="182879"/>
                </a:lnTo>
                <a:close/>
              </a:path>
              <a:path w="365759" h="316229">
                <a:moveTo>
                  <a:pt x="18497" y="190500"/>
                </a:moveTo>
                <a:lnTo>
                  <a:pt x="18137" y="191769"/>
                </a:lnTo>
                <a:lnTo>
                  <a:pt x="18497" y="190500"/>
                </a:lnTo>
                <a:close/>
              </a:path>
              <a:path w="365759" h="316229">
                <a:moveTo>
                  <a:pt x="20220" y="184150"/>
                </a:moveTo>
                <a:lnTo>
                  <a:pt x="19941" y="185419"/>
                </a:lnTo>
                <a:lnTo>
                  <a:pt x="20010" y="185257"/>
                </a:lnTo>
                <a:lnTo>
                  <a:pt x="20220" y="184150"/>
                </a:lnTo>
                <a:close/>
              </a:path>
              <a:path w="365759" h="316229">
                <a:moveTo>
                  <a:pt x="20010" y="185257"/>
                </a:moveTo>
                <a:lnTo>
                  <a:pt x="19941" y="185419"/>
                </a:lnTo>
                <a:lnTo>
                  <a:pt x="20010" y="185257"/>
                </a:lnTo>
                <a:close/>
              </a:path>
              <a:path w="365759" h="316229">
                <a:moveTo>
                  <a:pt x="20481" y="184150"/>
                </a:moveTo>
                <a:lnTo>
                  <a:pt x="20220" y="184150"/>
                </a:lnTo>
                <a:lnTo>
                  <a:pt x="20010" y="185257"/>
                </a:lnTo>
                <a:lnTo>
                  <a:pt x="20481" y="184150"/>
                </a:lnTo>
                <a:close/>
              </a:path>
              <a:path w="365759" h="316229">
                <a:moveTo>
                  <a:pt x="322125" y="5079"/>
                </a:moveTo>
                <a:lnTo>
                  <a:pt x="243829" y="5079"/>
                </a:lnTo>
                <a:lnTo>
                  <a:pt x="223141" y="11429"/>
                </a:lnTo>
                <a:lnTo>
                  <a:pt x="202960" y="19050"/>
                </a:lnTo>
                <a:lnTo>
                  <a:pt x="202249" y="19050"/>
                </a:lnTo>
                <a:lnTo>
                  <a:pt x="150027" y="41909"/>
                </a:lnTo>
                <a:lnTo>
                  <a:pt x="146649" y="44450"/>
                </a:lnTo>
                <a:lnTo>
                  <a:pt x="135452" y="49529"/>
                </a:lnTo>
                <a:lnTo>
                  <a:pt x="118950" y="57150"/>
                </a:lnTo>
                <a:lnTo>
                  <a:pt x="118505" y="58419"/>
                </a:lnTo>
                <a:lnTo>
                  <a:pt x="92420" y="73659"/>
                </a:lnTo>
                <a:lnTo>
                  <a:pt x="91835" y="74929"/>
                </a:lnTo>
                <a:lnTo>
                  <a:pt x="64099" y="95250"/>
                </a:lnTo>
                <a:lnTo>
                  <a:pt x="56987" y="101600"/>
                </a:lnTo>
                <a:lnTo>
                  <a:pt x="50853" y="107950"/>
                </a:lnTo>
                <a:lnTo>
                  <a:pt x="44579" y="114300"/>
                </a:lnTo>
                <a:lnTo>
                  <a:pt x="38800" y="120650"/>
                </a:lnTo>
                <a:lnTo>
                  <a:pt x="38457" y="120650"/>
                </a:lnTo>
                <a:lnTo>
                  <a:pt x="33276" y="128269"/>
                </a:lnTo>
                <a:lnTo>
                  <a:pt x="28221" y="134619"/>
                </a:lnTo>
                <a:lnTo>
                  <a:pt x="23103" y="142239"/>
                </a:lnTo>
                <a:lnTo>
                  <a:pt x="14429" y="157479"/>
                </a:lnTo>
                <a:lnTo>
                  <a:pt x="13984" y="157479"/>
                </a:lnTo>
                <a:lnTo>
                  <a:pt x="5475" y="176529"/>
                </a:lnTo>
                <a:lnTo>
                  <a:pt x="4396" y="179069"/>
                </a:lnTo>
                <a:lnTo>
                  <a:pt x="4117" y="180339"/>
                </a:lnTo>
                <a:lnTo>
                  <a:pt x="3393" y="182879"/>
                </a:lnTo>
                <a:lnTo>
                  <a:pt x="20817" y="182879"/>
                </a:lnTo>
                <a:lnTo>
                  <a:pt x="29072" y="165100"/>
                </a:lnTo>
                <a:lnTo>
                  <a:pt x="28640" y="165100"/>
                </a:lnTo>
                <a:lnTo>
                  <a:pt x="37251" y="151129"/>
                </a:lnTo>
                <a:lnTo>
                  <a:pt x="37098" y="151129"/>
                </a:lnTo>
                <a:lnTo>
                  <a:pt x="41759" y="143509"/>
                </a:lnTo>
                <a:lnTo>
                  <a:pt x="42318" y="143509"/>
                </a:lnTo>
                <a:lnTo>
                  <a:pt x="46509" y="137159"/>
                </a:lnTo>
                <a:lnTo>
                  <a:pt x="47220" y="137159"/>
                </a:lnTo>
                <a:lnTo>
                  <a:pt x="51411" y="130809"/>
                </a:lnTo>
                <a:lnTo>
                  <a:pt x="52219" y="130809"/>
                </a:lnTo>
                <a:lnTo>
                  <a:pt x="56822" y="125729"/>
                </a:lnTo>
                <a:lnTo>
                  <a:pt x="56656" y="125729"/>
                </a:lnTo>
                <a:lnTo>
                  <a:pt x="62410" y="119379"/>
                </a:lnTo>
                <a:lnTo>
                  <a:pt x="62054" y="119379"/>
                </a:lnTo>
                <a:lnTo>
                  <a:pt x="68163" y="114300"/>
                </a:lnTo>
                <a:lnTo>
                  <a:pt x="67998" y="114300"/>
                </a:lnTo>
                <a:lnTo>
                  <a:pt x="74462" y="107950"/>
                </a:lnTo>
                <a:lnTo>
                  <a:pt x="75634" y="107950"/>
                </a:lnTo>
                <a:lnTo>
                  <a:pt x="101703" y="87629"/>
                </a:lnTo>
                <a:lnTo>
                  <a:pt x="101145" y="87629"/>
                </a:lnTo>
                <a:lnTo>
                  <a:pt x="114086" y="80009"/>
                </a:lnTo>
                <a:lnTo>
                  <a:pt x="126900" y="71119"/>
                </a:lnTo>
                <a:lnTo>
                  <a:pt x="128721" y="71119"/>
                </a:lnTo>
                <a:lnTo>
                  <a:pt x="140108" y="64769"/>
                </a:lnTo>
                <a:lnTo>
                  <a:pt x="139816" y="64769"/>
                </a:lnTo>
                <a:lnTo>
                  <a:pt x="153481" y="58419"/>
                </a:lnTo>
                <a:lnTo>
                  <a:pt x="153303" y="58419"/>
                </a:lnTo>
                <a:lnTo>
                  <a:pt x="208726" y="33019"/>
                </a:lnTo>
                <a:lnTo>
                  <a:pt x="211410" y="33019"/>
                </a:lnTo>
                <a:lnTo>
                  <a:pt x="228195" y="26669"/>
                </a:lnTo>
                <a:lnTo>
                  <a:pt x="228030" y="26669"/>
                </a:lnTo>
                <a:lnTo>
                  <a:pt x="248541" y="20319"/>
                </a:lnTo>
                <a:lnTo>
                  <a:pt x="247931" y="20319"/>
                </a:lnTo>
                <a:lnTo>
                  <a:pt x="261977" y="17779"/>
                </a:lnTo>
                <a:lnTo>
                  <a:pt x="261152" y="17779"/>
                </a:lnTo>
                <a:lnTo>
                  <a:pt x="273382" y="16509"/>
                </a:lnTo>
                <a:lnTo>
                  <a:pt x="272963" y="16509"/>
                </a:lnTo>
                <a:lnTo>
                  <a:pt x="278716" y="15239"/>
                </a:lnTo>
                <a:lnTo>
                  <a:pt x="348909" y="15239"/>
                </a:lnTo>
                <a:lnTo>
                  <a:pt x="345454" y="13969"/>
                </a:lnTo>
                <a:lnTo>
                  <a:pt x="339905" y="11429"/>
                </a:lnTo>
                <a:lnTo>
                  <a:pt x="334151" y="8889"/>
                </a:lnTo>
                <a:lnTo>
                  <a:pt x="334304" y="8889"/>
                </a:lnTo>
                <a:lnTo>
                  <a:pt x="328919" y="7619"/>
                </a:lnTo>
                <a:lnTo>
                  <a:pt x="328246" y="6350"/>
                </a:lnTo>
                <a:lnTo>
                  <a:pt x="322125" y="5079"/>
                </a:lnTo>
                <a:close/>
              </a:path>
              <a:path w="365759" h="316229">
                <a:moveTo>
                  <a:pt x="42318" y="143509"/>
                </a:moveTo>
                <a:lnTo>
                  <a:pt x="41759" y="143509"/>
                </a:lnTo>
                <a:lnTo>
                  <a:pt x="41480" y="144779"/>
                </a:lnTo>
                <a:lnTo>
                  <a:pt x="42318" y="143509"/>
                </a:lnTo>
                <a:close/>
              </a:path>
              <a:path w="365759" h="316229">
                <a:moveTo>
                  <a:pt x="47220" y="137159"/>
                </a:moveTo>
                <a:lnTo>
                  <a:pt x="46509" y="137159"/>
                </a:lnTo>
                <a:lnTo>
                  <a:pt x="46382" y="138429"/>
                </a:lnTo>
                <a:lnTo>
                  <a:pt x="47220" y="137159"/>
                </a:lnTo>
                <a:close/>
              </a:path>
              <a:path w="365759" h="316229">
                <a:moveTo>
                  <a:pt x="52219" y="130809"/>
                </a:moveTo>
                <a:lnTo>
                  <a:pt x="51411" y="130809"/>
                </a:lnTo>
                <a:lnTo>
                  <a:pt x="51068" y="132079"/>
                </a:lnTo>
                <a:lnTo>
                  <a:pt x="52219" y="130809"/>
                </a:lnTo>
                <a:close/>
              </a:path>
              <a:path w="365759" h="316229">
                <a:moveTo>
                  <a:pt x="75634" y="107950"/>
                </a:moveTo>
                <a:lnTo>
                  <a:pt x="74462" y="107950"/>
                </a:lnTo>
                <a:lnTo>
                  <a:pt x="74005" y="109219"/>
                </a:lnTo>
                <a:lnTo>
                  <a:pt x="75634" y="107950"/>
                </a:lnTo>
                <a:close/>
              </a:path>
              <a:path w="365759" h="316229">
                <a:moveTo>
                  <a:pt x="128721" y="71119"/>
                </a:moveTo>
                <a:lnTo>
                  <a:pt x="126900" y="71119"/>
                </a:lnTo>
                <a:lnTo>
                  <a:pt x="126443" y="72389"/>
                </a:lnTo>
                <a:lnTo>
                  <a:pt x="128721" y="71119"/>
                </a:lnTo>
                <a:close/>
              </a:path>
              <a:path w="365759" h="316229">
                <a:moveTo>
                  <a:pt x="365152" y="48259"/>
                </a:moveTo>
                <a:lnTo>
                  <a:pt x="353265" y="48259"/>
                </a:lnTo>
                <a:lnTo>
                  <a:pt x="353417" y="49529"/>
                </a:lnTo>
                <a:lnTo>
                  <a:pt x="353557" y="50800"/>
                </a:lnTo>
                <a:lnTo>
                  <a:pt x="353836" y="52069"/>
                </a:lnTo>
                <a:lnTo>
                  <a:pt x="356694" y="60959"/>
                </a:lnTo>
                <a:lnTo>
                  <a:pt x="359374" y="62229"/>
                </a:lnTo>
                <a:lnTo>
                  <a:pt x="363742" y="60959"/>
                </a:lnTo>
                <a:lnTo>
                  <a:pt x="365025" y="58419"/>
                </a:lnTo>
                <a:lnTo>
                  <a:pt x="364898" y="50800"/>
                </a:lnTo>
                <a:lnTo>
                  <a:pt x="365152" y="48259"/>
                </a:lnTo>
                <a:close/>
              </a:path>
              <a:path w="365759" h="316229">
                <a:moveTo>
                  <a:pt x="353406" y="49482"/>
                </a:moveTo>
                <a:close/>
              </a:path>
              <a:path w="365759" h="316229">
                <a:moveTo>
                  <a:pt x="365152" y="46989"/>
                </a:moveTo>
                <a:lnTo>
                  <a:pt x="352782" y="46989"/>
                </a:lnTo>
                <a:lnTo>
                  <a:pt x="353406" y="49482"/>
                </a:lnTo>
                <a:lnTo>
                  <a:pt x="353265" y="48259"/>
                </a:lnTo>
                <a:lnTo>
                  <a:pt x="365190" y="48259"/>
                </a:lnTo>
                <a:lnTo>
                  <a:pt x="365152" y="46989"/>
                </a:lnTo>
                <a:close/>
              </a:path>
              <a:path w="365759" h="316229">
                <a:moveTo>
                  <a:pt x="364619" y="41909"/>
                </a:moveTo>
                <a:lnTo>
                  <a:pt x="351131" y="41909"/>
                </a:lnTo>
                <a:lnTo>
                  <a:pt x="351779" y="44450"/>
                </a:lnTo>
                <a:lnTo>
                  <a:pt x="351944" y="44450"/>
                </a:lnTo>
                <a:lnTo>
                  <a:pt x="352935" y="48259"/>
                </a:lnTo>
                <a:lnTo>
                  <a:pt x="352782" y="46989"/>
                </a:lnTo>
                <a:lnTo>
                  <a:pt x="365152" y="46989"/>
                </a:lnTo>
                <a:lnTo>
                  <a:pt x="365051" y="44450"/>
                </a:lnTo>
                <a:lnTo>
                  <a:pt x="364835" y="43179"/>
                </a:lnTo>
                <a:lnTo>
                  <a:pt x="364695" y="43179"/>
                </a:lnTo>
                <a:lnTo>
                  <a:pt x="364619" y="41909"/>
                </a:lnTo>
                <a:close/>
              </a:path>
              <a:path w="365759" h="316229">
                <a:moveTo>
                  <a:pt x="362091" y="30479"/>
                </a:moveTo>
                <a:lnTo>
                  <a:pt x="345632" y="30479"/>
                </a:lnTo>
                <a:lnTo>
                  <a:pt x="346597" y="31750"/>
                </a:lnTo>
                <a:lnTo>
                  <a:pt x="346318" y="31750"/>
                </a:lnTo>
                <a:lnTo>
                  <a:pt x="346613" y="32612"/>
                </a:lnTo>
                <a:lnTo>
                  <a:pt x="346966" y="33019"/>
                </a:lnTo>
                <a:lnTo>
                  <a:pt x="347372" y="33019"/>
                </a:lnTo>
                <a:lnTo>
                  <a:pt x="349176" y="35559"/>
                </a:lnTo>
                <a:lnTo>
                  <a:pt x="348922" y="35559"/>
                </a:lnTo>
                <a:lnTo>
                  <a:pt x="349353" y="36829"/>
                </a:lnTo>
                <a:lnTo>
                  <a:pt x="351322" y="43179"/>
                </a:lnTo>
                <a:lnTo>
                  <a:pt x="351131" y="41909"/>
                </a:lnTo>
                <a:lnTo>
                  <a:pt x="364657" y="41909"/>
                </a:lnTo>
                <a:lnTo>
                  <a:pt x="364619" y="40639"/>
                </a:lnTo>
                <a:lnTo>
                  <a:pt x="364377" y="38100"/>
                </a:lnTo>
                <a:lnTo>
                  <a:pt x="362511" y="31750"/>
                </a:lnTo>
                <a:lnTo>
                  <a:pt x="362091" y="30479"/>
                </a:lnTo>
                <a:close/>
              </a:path>
              <a:path w="365759" h="316229">
                <a:moveTo>
                  <a:pt x="364665" y="42182"/>
                </a:moveTo>
                <a:lnTo>
                  <a:pt x="364695" y="43179"/>
                </a:lnTo>
                <a:lnTo>
                  <a:pt x="364835" y="43179"/>
                </a:lnTo>
                <a:lnTo>
                  <a:pt x="364665" y="42182"/>
                </a:lnTo>
                <a:close/>
              </a:path>
              <a:path w="365759" h="316229">
                <a:moveTo>
                  <a:pt x="364657" y="41909"/>
                </a:moveTo>
                <a:lnTo>
                  <a:pt x="364665" y="42182"/>
                </a:lnTo>
                <a:lnTo>
                  <a:pt x="364657" y="41909"/>
                </a:lnTo>
                <a:close/>
              </a:path>
              <a:path w="365759" h="316229">
                <a:moveTo>
                  <a:pt x="349212" y="36585"/>
                </a:moveTo>
                <a:lnTo>
                  <a:pt x="349290" y="36829"/>
                </a:lnTo>
                <a:lnTo>
                  <a:pt x="349212" y="36585"/>
                </a:lnTo>
                <a:close/>
              </a:path>
              <a:path w="365759" h="316229">
                <a:moveTo>
                  <a:pt x="349248" y="36648"/>
                </a:moveTo>
                <a:lnTo>
                  <a:pt x="349303" y="36829"/>
                </a:lnTo>
                <a:lnTo>
                  <a:pt x="349248" y="36648"/>
                </a:lnTo>
                <a:close/>
              </a:path>
              <a:path w="365759" h="316229">
                <a:moveTo>
                  <a:pt x="348922" y="35559"/>
                </a:moveTo>
                <a:lnTo>
                  <a:pt x="349229" y="36585"/>
                </a:lnTo>
                <a:lnTo>
                  <a:pt x="349353" y="36829"/>
                </a:lnTo>
                <a:lnTo>
                  <a:pt x="348922" y="35559"/>
                </a:lnTo>
                <a:close/>
              </a:path>
              <a:path w="365759" h="316229">
                <a:moveTo>
                  <a:pt x="348922" y="35559"/>
                </a:moveTo>
                <a:lnTo>
                  <a:pt x="349248" y="36648"/>
                </a:lnTo>
                <a:lnTo>
                  <a:pt x="348922" y="35559"/>
                </a:lnTo>
                <a:close/>
              </a:path>
              <a:path w="365759" h="316229">
                <a:moveTo>
                  <a:pt x="347372" y="33019"/>
                </a:moveTo>
                <a:lnTo>
                  <a:pt x="347753" y="34289"/>
                </a:lnTo>
                <a:lnTo>
                  <a:pt x="348617" y="35559"/>
                </a:lnTo>
                <a:lnTo>
                  <a:pt x="349212" y="36585"/>
                </a:lnTo>
                <a:lnTo>
                  <a:pt x="348883" y="35559"/>
                </a:lnTo>
                <a:lnTo>
                  <a:pt x="349176" y="35559"/>
                </a:lnTo>
                <a:lnTo>
                  <a:pt x="347372" y="33019"/>
                </a:lnTo>
                <a:close/>
              </a:path>
              <a:path w="365759" h="316229">
                <a:moveTo>
                  <a:pt x="346611" y="32612"/>
                </a:moveTo>
                <a:lnTo>
                  <a:pt x="346750" y="33019"/>
                </a:lnTo>
                <a:lnTo>
                  <a:pt x="347499" y="34289"/>
                </a:lnTo>
                <a:lnTo>
                  <a:pt x="348439" y="35559"/>
                </a:lnTo>
                <a:lnTo>
                  <a:pt x="348617" y="35559"/>
                </a:lnTo>
                <a:lnTo>
                  <a:pt x="347753" y="34289"/>
                </a:lnTo>
                <a:lnTo>
                  <a:pt x="347372" y="33019"/>
                </a:lnTo>
                <a:lnTo>
                  <a:pt x="346966" y="33019"/>
                </a:lnTo>
                <a:lnTo>
                  <a:pt x="346611" y="32612"/>
                </a:lnTo>
                <a:close/>
              </a:path>
              <a:path w="365759" h="316229">
                <a:moveTo>
                  <a:pt x="211410" y="33019"/>
                </a:moveTo>
                <a:lnTo>
                  <a:pt x="208726" y="33019"/>
                </a:lnTo>
                <a:lnTo>
                  <a:pt x="208053" y="34289"/>
                </a:lnTo>
                <a:lnTo>
                  <a:pt x="211410" y="33019"/>
                </a:lnTo>
                <a:close/>
              </a:path>
              <a:path w="365759" h="316229">
                <a:moveTo>
                  <a:pt x="345867" y="31750"/>
                </a:moveTo>
                <a:lnTo>
                  <a:pt x="346611" y="32612"/>
                </a:lnTo>
                <a:lnTo>
                  <a:pt x="345867" y="31750"/>
                </a:lnTo>
                <a:close/>
              </a:path>
              <a:path w="365759" h="316229">
                <a:moveTo>
                  <a:pt x="361749" y="29209"/>
                </a:moveTo>
                <a:lnTo>
                  <a:pt x="343321" y="29209"/>
                </a:lnTo>
                <a:lnTo>
                  <a:pt x="344769" y="30479"/>
                </a:lnTo>
                <a:lnTo>
                  <a:pt x="345867" y="31750"/>
                </a:lnTo>
                <a:lnTo>
                  <a:pt x="346382" y="31750"/>
                </a:lnTo>
                <a:lnTo>
                  <a:pt x="345632" y="30479"/>
                </a:lnTo>
                <a:lnTo>
                  <a:pt x="362091" y="30479"/>
                </a:lnTo>
                <a:lnTo>
                  <a:pt x="361749" y="29209"/>
                </a:lnTo>
                <a:close/>
              </a:path>
              <a:path w="365759" h="316229">
                <a:moveTo>
                  <a:pt x="345632" y="30479"/>
                </a:moveTo>
                <a:lnTo>
                  <a:pt x="346382" y="31750"/>
                </a:lnTo>
                <a:lnTo>
                  <a:pt x="346597" y="31750"/>
                </a:lnTo>
                <a:lnTo>
                  <a:pt x="345632" y="30479"/>
                </a:lnTo>
                <a:close/>
              </a:path>
              <a:path w="365759" h="316229">
                <a:moveTo>
                  <a:pt x="343295" y="29209"/>
                </a:moveTo>
                <a:lnTo>
                  <a:pt x="344413" y="30479"/>
                </a:lnTo>
                <a:lnTo>
                  <a:pt x="343394" y="29294"/>
                </a:lnTo>
                <a:close/>
              </a:path>
              <a:path w="365759" h="316229">
                <a:moveTo>
                  <a:pt x="342164" y="29141"/>
                </a:moveTo>
                <a:close/>
              </a:path>
              <a:path w="365759" h="316229">
                <a:moveTo>
                  <a:pt x="341467" y="27939"/>
                </a:moveTo>
                <a:lnTo>
                  <a:pt x="342164" y="29141"/>
                </a:lnTo>
                <a:lnTo>
                  <a:pt x="341544" y="28027"/>
                </a:lnTo>
                <a:close/>
              </a:path>
              <a:path w="365759" h="316229">
                <a:moveTo>
                  <a:pt x="341544" y="28027"/>
                </a:moveTo>
                <a:lnTo>
                  <a:pt x="342241" y="29209"/>
                </a:lnTo>
                <a:lnTo>
                  <a:pt x="342584" y="29209"/>
                </a:lnTo>
                <a:lnTo>
                  <a:pt x="341544" y="28027"/>
                </a:lnTo>
                <a:close/>
              </a:path>
              <a:path w="365759" h="316229">
                <a:moveTo>
                  <a:pt x="360580" y="27939"/>
                </a:moveTo>
                <a:lnTo>
                  <a:pt x="341492" y="27939"/>
                </a:lnTo>
                <a:lnTo>
                  <a:pt x="342584" y="29209"/>
                </a:lnTo>
                <a:lnTo>
                  <a:pt x="361279" y="29209"/>
                </a:lnTo>
                <a:lnTo>
                  <a:pt x="360580" y="27939"/>
                </a:lnTo>
                <a:close/>
              </a:path>
              <a:path w="365759" h="316229">
                <a:moveTo>
                  <a:pt x="361050" y="27939"/>
                </a:moveTo>
                <a:lnTo>
                  <a:pt x="360580" y="27939"/>
                </a:lnTo>
                <a:lnTo>
                  <a:pt x="361393" y="29209"/>
                </a:lnTo>
                <a:lnTo>
                  <a:pt x="361050" y="27939"/>
                </a:lnTo>
                <a:close/>
              </a:path>
              <a:path w="365759" h="316229">
                <a:moveTo>
                  <a:pt x="360212" y="26669"/>
                </a:moveTo>
                <a:lnTo>
                  <a:pt x="339346" y="26669"/>
                </a:lnTo>
                <a:lnTo>
                  <a:pt x="342164" y="29141"/>
                </a:lnTo>
                <a:lnTo>
                  <a:pt x="341467" y="27939"/>
                </a:lnTo>
                <a:lnTo>
                  <a:pt x="361050" y="27939"/>
                </a:lnTo>
                <a:lnTo>
                  <a:pt x="360212" y="26669"/>
                </a:lnTo>
                <a:close/>
              </a:path>
              <a:path w="365759" h="316229">
                <a:moveTo>
                  <a:pt x="341492" y="27939"/>
                </a:moveTo>
                <a:close/>
              </a:path>
              <a:path w="365759" h="316229">
                <a:moveTo>
                  <a:pt x="359374" y="25400"/>
                </a:moveTo>
                <a:lnTo>
                  <a:pt x="334482" y="25400"/>
                </a:lnTo>
                <a:lnTo>
                  <a:pt x="339892" y="27939"/>
                </a:lnTo>
                <a:lnTo>
                  <a:pt x="339346" y="26669"/>
                </a:lnTo>
                <a:lnTo>
                  <a:pt x="360212" y="26669"/>
                </a:lnTo>
                <a:lnTo>
                  <a:pt x="359374" y="25400"/>
                </a:lnTo>
                <a:close/>
              </a:path>
              <a:path w="365759" h="316229">
                <a:moveTo>
                  <a:pt x="356923" y="21589"/>
                </a:moveTo>
                <a:lnTo>
                  <a:pt x="323306" y="21589"/>
                </a:lnTo>
                <a:lnTo>
                  <a:pt x="328868" y="22859"/>
                </a:lnTo>
                <a:lnTo>
                  <a:pt x="334634" y="25400"/>
                </a:lnTo>
                <a:lnTo>
                  <a:pt x="358967" y="25400"/>
                </a:lnTo>
                <a:lnTo>
                  <a:pt x="358497" y="24129"/>
                </a:lnTo>
                <a:lnTo>
                  <a:pt x="357799" y="22859"/>
                </a:lnTo>
                <a:lnTo>
                  <a:pt x="356923" y="21589"/>
                </a:lnTo>
                <a:close/>
              </a:path>
              <a:path w="365759" h="316229">
                <a:moveTo>
                  <a:pt x="350839" y="16509"/>
                </a:moveTo>
                <a:lnTo>
                  <a:pt x="306631" y="16509"/>
                </a:lnTo>
                <a:lnTo>
                  <a:pt x="312396" y="19050"/>
                </a:lnTo>
                <a:lnTo>
                  <a:pt x="317857" y="19050"/>
                </a:lnTo>
                <a:lnTo>
                  <a:pt x="323979" y="21589"/>
                </a:lnTo>
                <a:lnTo>
                  <a:pt x="356224" y="21589"/>
                </a:lnTo>
                <a:lnTo>
                  <a:pt x="354896" y="20084"/>
                </a:lnTo>
                <a:lnTo>
                  <a:pt x="353748" y="19050"/>
                </a:lnTo>
                <a:lnTo>
                  <a:pt x="352617" y="17779"/>
                </a:lnTo>
                <a:lnTo>
                  <a:pt x="351982" y="17779"/>
                </a:lnTo>
                <a:lnTo>
                  <a:pt x="350839" y="16509"/>
                </a:lnTo>
                <a:close/>
              </a:path>
              <a:path w="365759" h="316229">
                <a:moveTo>
                  <a:pt x="354027" y="19050"/>
                </a:moveTo>
                <a:lnTo>
                  <a:pt x="354896" y="20084"/>
                </a:lnTo>
                <a:lnTo>
                  <a:pt x="355157" y="20319"/>
                </a:lnTo>
                <a:lnTo>
                  <a:pt x="354027" y="19050"/>
                </a:lnTo>
                <a:close/>
              </a:path>
              <a:path w="365759" h="316229">
                <a:moveTo>
                  <a:pt x="349772" y="15239"/>
                </a:moveTo>
                <a:lnTo>
                  <a:pt x="295645" y="15239"/>
                </a:lnTo>
                <a:lnTo>
                  <a:pt x="301462" y="16509"/>
                </a:lnTo>
                <a:lnTo>
                  <a:pt x="307583" y="17779"/>
                </a:lnTo>
                <a:lnTo>
                  <a:pt x="306631" y="16509"/>
                </a:lnTo>
                <a:lnTo>
                  <a:pt x="350839" y="16509"/>
                </a:lnTo>
                <a:lnTo>
                  <a:pt x="349772" y="15239"/>
                </a:lnTo>
                <a:close/>
              </a:path>
              <a:path w="365759" h="316229">
                <a:moveTo>
                  <a:pt x="295645" y="15239"/>
                </a:moveTo>
                <a:lnTo>
                  <a:pt x="290019" y="15239"/>
                </a:lnTo>
                <a:lnTo>
                  <a:pt x="296140" y="16509"/>
                </a:lnTo>
                <a:lnTo>
                  <a:pt x="295645" y="15239"/>
                </a:lnTo>
                <a:close/>
              </a:path>
              <a:path w="365759" h="316229">
                <a:moveTo>
                  <a:pt x="310326" y="2539"/>
                </a:moveTo>
                <a:lnTo>
                  <a:pt x="258459" y="2539"/>
                </a:lnTo>
                <a:lnTo>
                  <a:pt x="244413" y="5079"/>
                </a:lnTo>
                <a:lnTo>
                  <a:pt x="321388" y="5079"/>
                </a:lnTo>
                <a:lnTo>
                  <a:pt x="315635" y="3809"/>
                </a:lnTo>
                <a:lnTo>
                  <a:pt x="316079" y="3809"/>
                </a:lnTo>
                <a:lnTo>
                  <a:pt x="310326" y="2539"/>
                </a:lnTo>
                <a:close/>
              </a:path>
              <a:path w="365759" h="316229">
                <a:moveTo>
                  <a:pt x="297042" y="0"/>
                </a:moveTo>
                <a:lnTo>
                  <a:pt x="271566" y="0"/>
                </a:lnTo>
                <a:lnTo>
                  <a:pt x="259323" y="2539"/>
                </a:lnTo>
                <a:lnTo>
                  <a:pt x="309361" y="2539"/>
                </a:lnTo>
                <a:lnTo>
                  <a:pt x="303252" y="1269"/>
                </a:lnTo>
                <a:lnTo>
                  <a:pt x="297550" y="1269"/>
                </a:lnTo>
                <a:lnTo>
                  <a:pt x="297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609447" y="3343097"/>
            <a:ext cx="120869" cy="1435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66398" y="4027728"/>
            <a:ext cx="15875" cy="26670"/>
          </a:xfrm>
          <a:custGeom>
            <a:avLst/>
            <a:gdLst/>
            <a:ahLst/>
            <a:cxnLst/>
            <a:rect l="l" t="t" r="r" b="b"/>
            <a:pathLst>
              <a:path w="15875" h="26670">
                <a:moveTo>
                  <a:pt x="6367" y="21599"/>
                </a:moveTo>
                <a:lnTo>
                  <a:pt x="6451" y="22606"/>
                </a:lnTo>
                <a:lnTo>
                  <a:pt x="7378" y="24841"/>
                </a:lnTo>
                <a:lnTo>
                  <a:pt x="8445" y="26098"/>
                </a:lnTo>
                <a:lnTo>
                  <a:pt x="9182" y="26390"/>
                </a:lnTo>
                <a:lnTo>
                  <a:pt x="10820" y="26212"/>
                </a:lnTo>
                <a:lnTo>
                  <a:pt x="13576" y="24637"/>
                </a:lnTo>
                <a:lnTo>
                  <a:pt x="15011" y="22732"/>
                </a:lnTo>
                <a:lnTo>
                  <a:pt x="7239" y="22732"/>
                </a:lnTo>
                <a:lnTo>
                  <a:pt x="6367" y="21599"/>
                </a:lnTo>
                <a:close/>
              </a:path>
              <a:path w="15875" h="26670">
                <a:moveTo>
                  <a:pt x="6248" y="20167"/>
                </a:moveTo>
                <a:lnTo>
                  <a:pt x="6367" y="21599"/>
                </a:lnTo>
                <a:lnTo>
                  <a:pt x="7239" y="22732"/>
                </a:lnTo>
                <a:lnTo>
                  <a:pt x="6248" y="20167"/>
                </a:lnTo>
                <a:close/>
              </a:path>
              <a:path w="15875" h="26670">
                <a:moveTo>
                  <a:pt x="15399" y="20167"/>
                </a:moveTo>
                <a:lnTo>
                  <a:pt x="6248" y="20167"/>
                </a:lnTo>
                <a:lnTo>
                  <a:pt x="7239" y="22732"/>
                </a:lnTo>
                <a:lnTo>
                  <a:pt x="15011" y="22732"/>
                </a:lnTo>
                <a:lnTo>
                  <a:pt x="15399" y="20167"/>
                </a:lnTo>
                <a:close/>
              </a:path>
              <a:path w="15875" h="26670">
                <a:moveTo>
                  <a:pt x="10099" y="10223"/>
                </a:moveTo>
                <a:lnTo>
                  <a:pt x="2832" y="10223"/>
                </a:lnTo>
                <a:lnTo>
                  <a:pt x="4483" y="16167"/>
                </a:lnTo>
                <a:lnTo>
                  <a:pt x="2927" y="16167"/>
                </a:lnTo>
                <a:lnTo>
                  <a:pt x="3009" y="16725"/>
                </a:lnTo>
                <a:lnTo>
                  <a:pt x="4724" y="19431"/>
                </a:lnTo>
                <a:lnTo>
                  <a:pt x="5003" y="19824"/>
                </a:lnTo>
                <a:lnTo>
                  <a:pt x="6367" y="21599"/>
                </a:lnTo>
                <a:lnTo>
                  <a:pt x="6248" y="20167"/>
                </a:lnTo>
                <a:lnTo>
                  <a:pt x="15399" y="20167"/>
                </a:lnTo>
                <a:lnTo>
                  <a:pt x="15697" y="18033"/>
                </a:lnTo>
                <a:lnTo>
                  <a:pt x="15064" y="16344"/>
                </a:lnTo>
                <a:lnTo>
                  <a:pt x="12979" y="16344"/>
                </a:lnTo>
                <a:lnTo>
                  <a:pt x="12990" y="16167"/>
                </a:lnTo>
                <a:lnTo>
                  <a:pt x="4483" y="16167"/>
                </a:lnTo>
                <a:lnTo>
                  <a:pt x="2675" y="14456"/>
                </a:lnTo>
                <a:lnTo>
                  <a:pt x="13100" y="14456"/>
                </a:lnTo>
                <a:lnTo>
                  <a:pt x="13175" y="13284"/>
                </a:lnTo>
                <a:lnTo>
                  <a:pt x="7886" y="13284"/>
                </a:lnTo>
                <a:lnTo>
                  <a:pt x="10099" y="10223"/>
                </a:lnTo>
                <a:close/>
              </a:path>
              <a:path w="15875" h="26670">
                <a:moveTo>
                  <a:pt x="13284" y="11595"/>
                </a:moveTo>
                <a:lnTo>
                  <a:pt x="12979" y="16344"/>
                </a:lnTo>
                <a:lnTo>
                  <a:pt x="14201" y="14041"/>
                </a:lnTo>
                <a:lnTo>
                  <a:pt x="13284" y="11595"/>
                </a:lnTo>
                <a:close/>
              </a:path>
              <a:path w="15875" h="26670">
                <a:moveTo>
                  <a:pt x="14201" y="14041"/>
                </a:moveTo>
                <a:lnTo>
                  <a:pt x="12979" y="16344"/>
                </a:lnTo>
                <a:lnTo>
                  <a:pt x="15064" y="16344"/>
                </a:lnTo>
                <a:lnTo>
                  <a:pt x="14201" y="14041"/>
                </a:lnTo>
                <a:close/>
              </a:path>
              <a:path w="15875" h="26670">
                <a:moveTo>
                  <a:pt x="2832" y="10223"/>
                </a:moveTo>
                <a:lnTo>
                  <a:pt x="2456" y="11595"/>
                </a:lnTo>
                <a:lnTo>
                  <a:pt x="2367" y="12369"/>
                </a:lnTo>
                <a:lnTo>
                  <a:pt x="2675" y="14456"/>
                </a:lnTo>
                <a:lnTo>
                  <a:pt x="4483" y="16167"/>
                </a:lnTo>
                <a:lnTo>
                  <a:pt x="2832" y="10223"/>
                </a:lnTo>
                <a:close/>
              </a:path>
              <a:path w="15875" h="26670">
                <a:moveTo>
                  <a:pt x="3258" y="1894"/>
                </a:moveTo>
                <a:lnTo>
                  <a:pt x="2133" y="2108"/>
                </a:lnTo>
                <a:lnTo>
                  <a:pt x="76" y="4546"/>
                </a:lnTo>
                <a:lnTo>
                  <a:pt x="0" y="9220"/>
                </a:lnTo>
                <a:lnTo>
                  <a:pt x="1892" y="13715"/>
                </a:lnTo>
                <a:lnTo>
                  <a:pt x="2675" y="14456"/>
                </a:lnTo>
                <a:lnTo>
                  <a:pt x="2367" y="12369"/>
                </a:lnTo>
                <a:lnTo>
                  <a:pt x="2456" y="11595"/>
                </a:lnTo>
                <a:lnTo>
                  <a:pt x="2832" y="10223"/>
                </a:lnTo>
                <a:lnTo>
                  <a:pt x="10099" y="10223"/>
                </a:lnTo>
                <a:lnTo>
                  <a:pt x="11194" y="8708"/>
                </a:lnTo>
                <a:lnTo>
                  <a:pt x="11366" y="8043"/>
                </a:lnTo>
                <a:lnTo>
                  <a:pt x="11311" y="7150"/>
                </a:lnTo>
                <a:lnTo>
                  <a:pt x="10490" y="5130"/>
                </a:lnTo>
                <a:lnTo>
                  <a:pt x="12121" y="5130"/>
                </a:lnTo>
                <a:lnTo>
                  <a:pt x="12190" y="4864"/>
                </a:lnTo>
                <a:lnTo>
                  <a:pt x="2019" y="4864"/>
                </a:lnTo>
                <a:lnTo>
                  <a:pt x="3258" y="1894"/>
                </a:lnTo>
                <a:close/>
              </a:path>
              <a:path w="15875" h="26670">
                <a:moveTo>
                  <a:pt x="14985" y="11595"/>
                </a:moveTo>
                <a:lnTo>
                  <a:pt x="13284" y="11595"/>
                </a:lnTo>
                <a:lnTo>
                  <a:pt x="14201" y="14041"/>
                </a:lnTo>
                <a:lnTo>
                  <a:pt x="15087" y="12369"/>
                </a:lnTo>
                <a:lnTo>
                  <a:pt x="14985" y="11595"/>
                </a:lnTo>
                <a:close/>
              </a:path>
              <a:path w="15875" h="26670">
                <a:moveTo>
                  <a:pt x="11194" y="8708"/>
                </a:moveTo>
                <a:lnTo>
                  <a:pt x="7886" y="13284"/>
                </a:lnTo>
                <a:lnTo>
                  <a:pt x="12446" y="11861"/>
                </a:lnTo>
                <a:lnTo>
                  <a:pt x="13445" y="9956"/>
                </a:lnTo>
                <a:lnTo>
                  <a:pt x="10871" y="9956"/>
                </a:lnTo>
                <a:lnTo>
                  <a:pt x="11194" y="8708"/>
                </a:lnTo>
                <a:close/>
              </a:path>
              <a:path w="15875" h="26670">
                <a:moveTo>
                  <a:pt x="14027" y="8848"/>
                </a:moveTo>
                <a:lnTo>
                  <a:pt x="12446" y="11861"/>
                </a:lnTo>
                <a:lnTo>
                  <a:pt x="7886" y="13284"/>
                </a:lnTo>
                <a:lnTo>
                  <a:pt x="13175" y="13284"/>
                </a:lnTo>
                <a:lnTo>
                  <a:pt x="13284" y="11595"/>
                </a:lnTo>
                <a:lnTo>
                  <a:pt x="14985" y="11595"/>
                </a:lnTo>
                <a:lnTo>
                  <a:pt x="14719" y="9575"/>
                </a:lnTo>
                <a:lnTo>
                  <a:pt x="14027" y="8848"/>
                </a:lnTo>
                <a:close/>
              </a:path>
              <a:path w="15875" h="26670">
                <a:moveTo>
                  <a:pt x="11675" y="8043"/>
                </a:moveTo>
                <a:lnTo>
                  <a:pt x="11194" y="8708"/>
                </a:lnTo>
                <a:lnTo>
                  <a:pt x="10871" y="9956"/>
                </a:lnTo>
                <a:lnTo>
                  <a:pt x="12069" y="9013"/>
                </a:lnTo>
                <a:lnTo>
                  <a:pt x="11675" y="8043"/>
                </a:lnTo>
                <a:close/>
              </a:path>
              <a:path w="15875" h="26670">
                <a:moveTo>
                  <a:pt x="12069" y="9013"/>
                </a:moveTo>
                <a:lnTo>
                  <a:pt x="10871" y="9956"/>
                </a:lnTo>
                <a:lnTo>
                  <a:pt x="13445" y="9956"/>
                </a:lnTo>
                <a:lnTo>
                  <a:pt x="13832" y="9220"/>
                </a:lnTo>
                <a:lnTo>
                  <a:pt x="12153" y="9220"/>
                </a:lnTo>
                <a:lnTo>
                  <a:pt x="12069" y="9013"/>
                </a:lnTo>
                <a:close/>
              </a:path>
              <a:path w="15875" h="26670">
                <a:moveTo>
                  <a:pt x="13279" y="8062"/>
                </a:moveTo>
                <a:lnTo>
                  <a:pt x="12280" y="8848"/>
                </a:lnTo>
                <a:lnTo>
                  <a:pt x="12153" y="9220"/>
                </a:lnTo>
                <a:lnTo>
                  <a:pt x="13832" y="9220"/>
                </a:lnTo>
                <a:lnTo>
                  <a:pt x="14027" y="8848"/>
                </a:lnTo>
                <a:lnTo>
                  <a:pt x="13279" y="8062"/>
                </a:lnTo>
                <a:close/>
              </a:path>
              <a:path w="15875" h="26670">
                <a:moveTo>
                  <a:pt x="12128" y="7416"/>
                </a:moveTo>
                <a:lnTo>
                  <a:pt x="11675" y="8043"/>
                </a:lnTo>
                <a:lnTo>
                  <a:pt x="12069" y="9013"/>
                </a:lnTo>
                <a:lnTo>
                  <a:pt x="12128" y="7416"/>
                </a:lnTo>
                <a:close/>
              </a:path>
              <a:path w="15875" h="26670">
                <a:moveTo>
                  <a:pt x="12665" y="7416"/>
                </a:moveTo>
                <a:lnTo>
                  <a:pt x="12128" y="7416"/>
                </a:lnTo>
                <a:lnTo>
                  <a:pt x="12150" y="8950"/>
                </a:lnTo>
                <a:lnTo>
                  <a:pt x="13279" y="8062"/>
                </a:lnTo>
                <a:lnTo>
                  <a:pt x="12665" y="7416"/>
                </a:lnTo>
                <a:close/>
              </a:path>
              <a:path w="15875" h="26670">
                <a:moveTo>
                  <a:pt x="13896" y="7577"/>
                </a:moveTo>
                <a:lnTo>
                  <a:pt x="13279" y="8062"/>
                </a:lnTo>
                <a:lnTo>
                  <a:pt x="14027" y="8848"/>
                </a:lnTo>
                <a:lnTo>
                  <a:pt x="14198" y="8521"/>
                </a:lnTo>
                <a:lnTo>
                  <a:pt x="13896" y="7577"/>
                </a:lnTo>
                <a:close/>
              </a:path>
              <a:path w="15875" h="26670">
                <a:moveTo>
                  <a:pt x="11486" y="7580"/>
                </a:moveTo>
                <a:lnTo>
                  <a:pt x="11194" y="8708"/>
                </a:lnTo>
                <a:lnTo>
                  <a:pt x="11675" y="8043"/>
                </a:lnTo>
                <a:lnTo>
                  <a:pt x="11486" y="7580"/>
                </a:lnTo>
                <a:close/>
              </a:path>
              <a:path w="15875" h="26670">
                <a:moveTo>
                  <a:pt x="12509" y="3632"/>
                </a:moveTo>
                <a:lnTo>
                  <a:pt x="11772" y="6478"/>
                </a:lnTo>
                <a:lnTo>
                  <a:pt x="13279" y="8062"/>
                </a:lnTo>
                <a:lnTo>
                  <a:pt x="13892" y="7580"/>
                </a:lnTo>
                <a:lnTo>
                  <a:pt x="13030" y="4864"/>
                </a:lnTo>
                <a:lnTo>
                  <a:pt x="12509" y="3632"/>
                </a:lnTo>
                <a:close/>
              </a:path>
              <a:path w="15875" h="26670">
                <a:moveTo>
                  <a:pt x="11772" y="6478"/>
                </a:moveTo>
                <a:lnTo>
                  <a:pt x="11486" y="7580"/>
                </a:lnTo>
                <a:lnTo>
                  <a:pt x="11675" y="8043"/>
                </a:lnTo>
                <a:lnTo>
                  <a:pt x="12128" y="7416"/>
                </a:lnTo>
                <a:lnTo>
                  <a:pt x="12665" y="7416"/>
                </a:lnTo>
                <a:lnTo>
                  <a:pt x="11772" y="6478"/>
                </a:lnTo>
                <a:close/>
              </a:path>
              <a:path w="15875" h="26670">
                <a:moveTo>
                  <a:pt x="10490" y="5130"/>
                </a:moveTo>
                <a:lnTo>
                  <a:pt x="11486" y="7580"/>
                </a:lnTo>
                <a:lnTo>
                  <a:pt x="11772" y="6478"/>
                </a:lnTo>
                <a:lnTo>
                  <a:pt x="10490" y="5130"/>
                </a:lnTo>
                <a:close/>
              </a:path>
              <a:path w="15875" h="26670">
                <a:moveTo>
                  <a:pt x="14435" y="3632"/>
                </a:moveTo>
                <a:lnTo>
                  <a:pt x="12509" y="3632"/>
                </a:lnTo>
                <a:lnTo>
                  <a:pt x="13030" y="4864"/>
                </a:lnTo>
                <a:lnTo>
                  <a:pt x="13896" y="7577"/>
                </a:lnTo>
                <a:lnTo>
                  <a:pt x="14439" y="7150"/>
                </a:lnTo>
                <a:lnTo>
                  <a:pt x="14795" y="4089"/>
                </a:lnTo>
                <a:lnTo>
                  <a:pt x="14435" y="3632"/>
                </a:lnTo>
                <a:close/>
              </a:path>
              <a:path w="15875" h="26670">
                <a:moveTo>
                  <a:pt x="12121" y="5130"/>
                </a:moveTo>
                <a:lnTo>
                  <a:pt x="10490" y="5130"/>
                </a:lnTo>
                <a:lnTo>
                  <a:pt x="11772" y="6478"/>
                </a:lnTo>
                <a:lnTo>
                  <a:pt x="12121" y="5130"/>
                </a:lnTo>
                <a:close/>
              </a:path>
              <a:path w="15875" h="26670">
                <a:moveTo>
                  <a:pt x="6413" y="1295"/>
                </a:moveTo>
                <a:lnTo>
                  <a:pt x="3258" y="1894"/>
                </a:lnTo>
                <a:lnTo>
                  <a:pt x="2019" y="4864"/>
                </a:lnTo>
                <a:lnTo>
                  <a:pt x="6413" y="1295"/>
                </a:lnTo>
                <a:close/>
              </a:path>
              <a:path w="15875" h="26670">
                <a:moveTo>
                  <a:pt x="12595" y="1295"/>
                </a:moveTo>
                <a:lnTo>
                  <a:pt x="6413" y="1295"/>
                </a:lnTo>
                <a:lnTo>
                  <a:pt x="2019" y="4864"/>
                </a:lnTo>
                <a:lnTo>
                  <a:pt x="12190" y="4864"/>
                </a:lnTo>
                <a:lnTo>
                  <a:pt x="12509" y="3632"/>
                </a:lnTo>
                <a:lnTo>
                  <a:pt x="14435" y="3632"/>
                </a:lnTo>
                <a:lnTo>
                  <a:pt x="12595" y="1295"/>
                </a:lnTo>
                <a:close/>
              </a:path>
              <a:path w="15875" h="26670">
                <a:moveTo>
                  <a:pt x="10502" y="0"/>
                </a:moveTo>
                <a:lnTo>
                  <a:pt x="5016" y="507"/>
                </a:lnTo>
                <a:lnTo>
                  <a:pt x="3301" y="1790"/>
                </a:lnTo>
                <a:lnTo>
                  <a:pt x="6413" y="1295"/>
                </a:lnTo>
                <a:lnTo>
                  <a:pt x="12595" y="1295"/>
                </a:lnTo>
                <a:lnTo>
                  <a:pt x="12115" y="685"/>
                </a:lnTo>
                <a:lnTo>
                  <a:pt x="10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82146" y="4205630"/>
            <a:ext cx="15875" cy="36195"/>
          </a:xfrm>
          <a:custGeom>
            <a:avLst/>
            <a:gdLst/>
            <a:ahLst/>
            <a:cxnLst/>
            <a:rect l="l" t="t" r="r" b="b"/>
            <a:pathLst>
              <a:path w="15875" h="36195">
                <a:moveTo>
                  <a:pt x="6603" y="34175"/>
                </a:moveTo>
                <a:lnTo>
                  <a:pt x="7734" y="35750"/>
                </a:lnTo>
                <a:lnTo>
                  <a:pt x="8610" y="36106"/>
                </a:lnTo>
                <a:lnTo>
                  <a:pt x="10515" y="35737"/>
                </a:lnTo>
                <a:lnTo>
                  <a:pt x="11379" y="35458"/>
                </a:lnTo>
                <a:lnTo>
                  <a:pt x="8166" y="35458"/>
                </a:lnTo>
                <a:lnTo>
                  <a:pt x="7759" y="35267"/>
                </a:lnTo>
                <a:lnTo>
                  <a:pt x="6880" y="34402"/>
                </a:lnTo>
                <a:lnTo>
                  <a:pt x="6603" y="34175"/>
                </a:lnTo>
                <a:close/>
              </a:path>
              <a:path w="15875" h="36195">
                <a:moveTo>
                  <a:pt x="6880" y="34402"/>
                </a:moveTo>
                <a:lnTo>
                  <a:pt x="7759" y="35267"/>
                </a:lnTo>
                <a:lnTo>
                  <a:pt x="8166" y="35458"/>
                </a:lnTo>
                <a:lnTo>
                  <a:pt x="6880" y="34402"/>
                </a:lnTo>
                <a:close/>
              </a:path>
              <a:path w="15875" h="36195">
                <a:moveTo>
                  <a:pt x="15506" y="29591"/>
                </a:moveTo>
                <a:lnTo>
                  <a:pt x="4038" y="29591"/>
                </a:lnTo>
                <a:lnTo>
                  <a:pt x="4381" y="30365"/>
                </a:lnTo>
                <a:lnTo>
                  <a:pt x="8166" y="35458"/>
                </a:lnTo>
                <a:lnTo>
                  <a:pt x="11379" y="35458"/>
                </a:lnTo>
                <a:lnTo>
                  <a:pt x="11785" y="35267"/>
                </a:lnTo>
                <a:lnTo>
                  <a:pt x="14173" y="32918"/>
                </a:lnTo>
                <a:lnTo>
                  <a:pt x="14719" y="31737"/>
                </a:lnTo>
                <a:lnTo>
                  <a:pt x="14947" y="31191"/>
                </a:lnTo>
                <a:lnTo>
                  <a:pt x="15506" y="29591"/>
                </a:lnTo>
                <a:close/>
              </a:path>
              <a:path w="15875" h="36195">
                <a:moveTo>
                  <a:pt x="4157" y="29931"/>
                </a:moveTo>
                <a:lnTo>
                  <a:pt x="4309" y="30365"/>
                </a:lnTo>
                <a:lnTo>
                  <a:pt x="4157" y="29931"/>
                </a:lnTo>
                <a:close/>
              </a:path>
              <a:path w="15875" h="36195">
                <a:moveTo>
                  <a:pt x="4038" y="29591"/>
                </a:moveTo>
                <a:lnTo>
                  <a:pt x="4157" y="29931"/>
                </a:lnTo>
                <a:lnTo>
                  <a:pt x="4381" y="30365"/>
                </a:lnTo>
                <a:lnTo>
                  <a:pt x="4038" y="29591"/>
                </a:lnTo>
                <a:close/>
              </a:path>
              <a:path w="15875" h="36195">
                <a:moveTo>
                  <a:pt x="2599" y="24675"/>
                </a:moveTo>
                <a:lnTo>
                  <a:pt x="2654" y="25781"/>
                </a:lnTo>
                <a:lnTo>
                  <a:pt x="3352" y="28371"/>
                </a:lnTo>
                <a:lnTo>
                  <a:pt x="4157" y="29931"/>
                </a:lnTo>
                <a:lnTo>
                  <a:pt x="4038" y="29591"/>
                </a:lnTo>
                <a:lnTo>
                  <a:pt x="15506" y="29591"/>
                </a:lnTo>
                <a:lnTo>
                  <a:pt x="15748" y="26581"/>
                </a:lnTo>
                <a:lnTo>
                  <a:pt x="15610" y="25781"/>
                </a:lnTo>
                <a:lnTo>
                  <a:pt x="15443" y="25781"/>
                </a:lnTo>
                <a:lnTo>
                  <a:pt x="15418" y="25311"/>
                </a:lnTo>
                <a:lnTo>
                  <a:pt x="2768" y="25311"/>
                </a:lnTo>
                <a:lnTo>
                  <a:pt x="2599" y="24675"/>
                </a:lnTo>
                <a:close/>
              </a:path>
              <a:path w="15875" h="36195">
                <a:moveTo>
                  <a:pt x="15484" y="25044"/>
                </a:moveTo>
                <a:lnTo>
                  <a:pt x="15443" y="25781"/>
                </a:lnTo>
                <a:lnTo>
                  <a:pt x="15610" y="25781"/>
                </a:lnTo>
                <a:lnTo>
                  <a:pt x="15484" y="25044"/>
                </a:lnTo>
                <a:close/>
              </a:path>
              <a:path w="15875" h="36195">
                <a:moveTo>
                  <a:pt x="2662" y="24612"/>
                </a:moveTo>
                <a:lnTo>
                  <a:pt x="2768" y="25311"/>
                </a:lnTo>
                <a:lnTo>
                  <a:pt x="2662" y="24612"/>
                </a:lnTo>
                <a:close/>
              </a:path>
              <a:path w="15875" h="36195">
                <a:moveTo>
                  <a:pt x="15544" y="23977"/>
                </a:moveTo>
                <a:lnTo>
                  <a:pt x="2565" y="23977"/>
                </a:lnTo>
                <a:lnTo>
                  <a:pt x="2768" y="25311"/>
                </a:lnTo>
                <a:lnTo>
                  <a:pt x="15418" y="25311"/>
                </a:lnTo>
                <a:lnTo>
                  <a:pt x="15367" y="24358"/>
                </a:lnTo>
                <a:lnTo>
                  <a:pt x="15523" y="24358"/>
                </a:lnTo>
                <a:lnTo>
                  <a:pt x="15544" y="23977"/>
                </a:lnTo>
                <a:close/>
              </a:path>
              <a:path w="15875" h="36195">
                <a:moveTo>
                  <a:pt x="15523" y="24358"/>
                </a:moveTo>
                <a:lnTo>
                  <a:pt x="15367" y="24358"/>
                </a:lnTo>
                <a:lnTo>
                  <a:pt x="15484" y="25044"/>
                </a:lnTo>
                <a:lnTo>
                  <a:pt x="15523" y="24358"/>
                </a:lnTo>
                <a:close/>
              </a:path>
              <a:path w="15875" h="36195">
                <a:moveTo>
                  <a:pt x="2592" y="24519"/>
                </a:moveTo>
                <a:close/>
              </a:path>
              <a:path w="15875" h="36195">
                <a:moveTo>
                  <a:pt x="2565" y="23977"/>
                </a:moveTo>
                <a:lnTo>
                  <a:pt x="2628" y="24612"/>
                </a:lnTo>
                <a:lnTo>
                  <a:pt x="2565" y="23977"/>
                </a:lnTo>
                <a:close/>
              </a:path>
              <a:path w="15875" h="36195">
                <a:moveTo>
                  <a:pt x="2387" y="23876"/>
                </a:moveTo>
                <a:lnTo>
                  <a:pt x="2488" y="24257"/>
                </a:lnTo>
                <a:lnTo>
                  <a:pt x="2592" y="24519"/>
                </a:lnTo>
                <a:lnTo>
                  <a:pt x="2387" y="23876"/>
                </a:lnTo>
                <a:close/>
              </a:path>
              <a:path w="15875" h="36195">
                <a:moveTo>
                  <a:pt x="15535" y="23876"/>
                </a:moveTo>
                <a:lnTo>
                  <a:pt x="2387" y="23876"/>
                </a:lnTo>
                <a:lnTo>
                  <a:pt x="2590" y="24496"/>
                </a:lnTo>
                <a:lnTo>
                  <a:pt x="2565" y="23977"/>
                </a:lnTo>
                <a:lnTo>
                  <a:pt x="15544" y="23977"/>
                </a:lnTo>
                <a:close/>
              </a:path>
              <a:path w="15875" h="36195">
                <a:moveTo>
                  <a:pt x="1668" y="21390"/>
                </a:moveTo>
                <a:lnTo>
                  <a:pt x="1917" y="22809"/>
                </a:lnTo>
                <a:lnTo>
                  <a:pt x="2488" y="24257"/>
                </a:lnTo>
                <a:lnTo>
                  <a:pt x="2387" y="23876"/>
                </a:lnTo>
                <a:lnTo>
                  <a:pt x="15535" y="23876"/>
                </a:lnTo>
                <a:lnTo>
                  <a:pt x="15420" y="22606"/>
                </a:lnTo>
                <a:lnTo>
                  <a:pt x="2387" y="22606"/>
                </a:lnTo>
                <a:lnTo>
                  <a:pt x="1668" y="21390"/>
                </a:lnTo>
                <a:close/>
              </a:path>
              <a:path w="15875" h="36195">
                <a:moveTo>
                  <a:pt x="1498" y="19126"/>
                </a:moveTo>
                <a:lnTo>
                  <a:pt x="1549" y="20713"/>
                </a:lnTo>
                <a:lnTo>
                  <a:pt x="1668" y="21390"/>
                </a:lnTo>
                <a:lnTo>
                  <a:pt x="2387" y="22606"/>
                </a:lnTo>
                <a:lnTo>
                  <a:pt x="1498" y="19126"/>
                </a:lnTo>
                <a:close/>
              </a:path>
              <a:path w="15875" h="36195">
                <a:moveTo>
                  <a:pt x="14251" y="19126"/>
                </a:moveTo>
                <a:lnTo>
                  <a:pt x="1498" y="19126"/>
                </a:lnTo>
                <a:lnTo>
                  <a:pt x="2387" y="22606"/>
                </a:lnTo>
                <a:lnTo>
                  <a:pt x="15420" y="22606"/>
                </a:lnTo>
                <a:lnTo>
                  <a:pt x="15379" y="22161"/>
                </a:lnTo>
                <a:lnTo>
                  <a:pt x="15036" y="20713"/>
                </a:lnTo>
                <a:lnTo>
                  <a:pt x="14872" y="20205"/>
                </a:lnTo>
                <a:lnTo>
                  <a:pt x="14477" y="20205"/>
                </a:lnTo>
                <a:lnTo>
                  <a:pt x="14251" y="19126"/>
                </a:lnTo>
                <a:close/>
              </a:path>
              <a:path w="15875" h="36195">
                <a:moveTo>
                  <a:pt x="1406" y="9965"/>
                </a:moveTo>
                <a:lnTo>
                  <a:pt x="1016" y="10566"/>
                </a:lnTo>
                <a:lnTo>
                  <a:pt x="114" y="12839"/>
                </a:lnTo>
                <a:lnTo>
                  <a:pt x="0" y="16484"/>
                </a:lnTo>
                <a:lnTo>
                  <a:pt x="585" y="18934"/>
                </a:lnTo>
                <a:lnTo>
                  <a:pt x="645" y="19126"/>
                </a:lnTo>
                <a:lnTo>
                  <a:pt x="1320" y="20802"/>
                </a:lnTo>
                <a:lnTo>
                  <a:pt x="1668" y="21390"/>
                </a:lnTo>
                <a:lnTo>
                  <a:pt x="1549" y="20713"/>
                </a:lnTo>
                <a:lnTo>
                  <a:pt x="1498" y="19126"/>
                </a:lnTo>
                <a:lnTo>
                  <a:pt x="14251" y="19126"/>
                </a:lnTo>
                <a:lnTo>
                  <a:pt x="14210" y="18934"/>
                </a:lnTo>
                <a:lnTo>
                  <a:pt x="14105" y="17970"/>
                </a:lnTo>
                <a:lnTo>
                  <a:pt x="13500" y="15951"/>
                </a:lnTo>
                <a:lnTo>
                  <a:pt x="13217" y="15494"/>
                </a:lnTo>
                <a:lnTo>
                  <a:pt x="13017" y="15494"/>
                </a:lnTo>
                <a:lnTo>
                  <a:pt x="12810" y="15049"/>
                </a:lnTo>
                <a:lnTo>
                  <a:pt x="12230" y="15049"/>
                </a:lnTo>
                <a:lnTo>
                  <a:pt x="12230" y="12839"/>
                </a:lnTo>
                <a:lnTo>
                  <a:pt x="12575" y="12839"/>
                </a:lnTo>
                <a:lnTo>
                  <a:pt x="12585" y="11163"/>
                </a:lnTo>
                <a:lnTo>
                  <a:pt x="1206" y="11163"/>
                </a:lnTo>
                <a:lnTo>
                  <a:pt x="1406" y="9965"/>
                </a:lnTo>
                <a:close/>
              </a:path>
              <a:path w="15875" h="36195">
                <a:moveTo>
                  <a:pt x="14008" y="17970"/>
                </a:moveTo>
                <a:lnTo>
                  <a:pt x="14477" y="20205"/>
                </a:lnTo>
                <a:lnTo>
                  <a:pt x="14395" y="18934"/>
                </a:lnTo>
                <a:lnTo>
                  <a:pt x="14008" y="17970"/>
                </a:lnTo>
                <a:close/>
              </a:path>
              <a:path w="15875" h="36195">
                <a:moveTo>
                  <a:pt x="14395" y="18934"/>
                </a:moveTo>
                <a:lnTo>
                  <a:pt x="14477" y="20205"/>
                </a:lnTo>
                <a:lnTo>
                  <a:pt x="14872" y="20205"/>
                </a:lnTo>
                <a:lnTo>
                  <a:pt x="14731" y="19773"/>
                </a:lnTo>
                <a:lnTo>
                  <a:pt x="14395" y="18934"/>
                </a:lnTo>
                <a:close/>
              </a:path>
              <a:path w="15875" h="36195">
                <a:moveTo>
                  <a:pt x="14105" y="17970"/>
                </a:moveTo>
                <a:lnTo>
                  <a:pt x="14395" y="18934"/>
                </a:lnTo>
                <a:lnTo>
                  <a:pt x="14105" y="17970"/>
                </a:lnTo>
                <a:close/>
              </a:path>
              <a:path w="15875" h="36195">
                <a:moveTo>
                  <a:pt x="12395" y="14160"/>
                </a:moveTo>
                <a:lnTo>
                  <a:pt x="13017" y="15494"/>
                </a:lnTo>
                <a:lnTo>
                  <a:pt x="12784" y="14791"/>
                </a:lnTo>
                <a:lnTo>
                  <a:pt x="12395" y="14160"/>
                </a:lnTo>
                <a:close/>
              </a:path>
              <a:path w="15875" h="36195">
                <a:moveTo>
                  <a:pt x="12784" y="14791"/>
                </a:moveTo>
                <a:lnTo>
                  <a:pt x="13017" y="15494"/>
                </a:lnTo>
                <a:lnTo>
                  <a:pt x="13217" y="15494"/>
                </a:lnTo>
                <a:lnTo>
                  <a:pt x="12784" y="14791"/>
                </a:lnTo>
                <a:close/>
              </a:path>
              <a:path w="15875" h="36195">
                <a:moveTo>
                  <a:pt x="12230" y="13150"/>
                </a:moveTo>
                <a:lnTo>
                  <a:pt x="12230" y="15049"/>
                </a:lnTo>
                <a:lnTo>
                  <a:pt x="12392" y="14160"/>
                </a:lnTo>
                <a:lnTo>
                  <a:pt x="12420" y="13881"/>
                </a:lnTo>
                <a:lnTo>
                  <a:pt x="12230" y="13150"/>
                </a:lnTo>
                <a:close/>
              </a:path>
              <a:path w="15875" h="36195">
                <a:moveTo>
                  <a:pt x="12457" y="13804"/>
                </a:moveTo>
                <a:lnTo>
                  <a:pt x="12230" y="15049"/>
                </a:lnTo>
                <a:lnTo>
                  <a:pt x="12810" y="15049"/>
                </a:lnTo>
                <a:lnTo>
                  <a:pt x="12395" y="14160"/>
                </a:lnTo>
                <a:lnTo>
                  <a:pt x="12575" y="14160"/>
                </a:lnTo>
                <a:lnTo>
                  <a:pt x="12457" y="13804"/>
                </a:lnTo>
                <a:close/>
              </a:path>
              <a:path w="15875" h="36195">
                <a:moveTo>
                  <a:pt x="12575" y="14160"/>
                </a:moveTo>
                <a:lnTo>
                  <a:pt x="12395" y="14160"/>
                </a:lnTo>
                <a:lnTo>
                  <a:pt x="12784" y="14791"/>
                </a:lnTo>
                <a:lnTo>
                  <a:pt x="12575" y="14160"/>
                </a:lnTo>
                <a:close/>
              </a:path>
              <a:path w="15875" h="36195">
                <a:moveTo>
                  <a:pt x="12230" y="13119"/>
                </a:moveTo>
                <a:lnTo>
                  <a:pt x="12420" y="13881"/>
                </a:lnTo>
                <a:lnTo>
                  <a:pt x="12344" y="13464"/>
                </a:lnTo>
                <a:lnTo>
                  <a:pt x="12230" y="13119"/>
                </a:lnTo>
                <a:close/>
              </a:path>
              <a:path w="15875" h="36195">
                <a:moveTo>
                  <a:pt x="12344" y="13464"/>
                </a:moveTo>
                <a:lnTo>
                  <a:pt x="12420" y="13881"/>
                </a:lnTo>
                <a:lnTo>
                  <a:pt x="12344" y="13464"/>
                </a:lnTo>
                <a:close/>
              </a:path>
              <a:path w="15875" h="36195">
                <a:moveTo>
                  <a:pt x="12575" y="12839"/>
                </a:moveTo>
                <a:lnTo>
                  <a:pt x="12230" y="12839"/>
                </a:lnTo>
                <a:lnTo>
                  <a:pt x="12344" y="13464"/>
                </a:lnTo>
                <a:lnTo>
                  <a:pt x="12457" y="13804"/>
                </a:lnTo>
                <a:lnTo>
                  <a:pt x="12575" y="12839"/>
                </a:lnTo>
                <a:close/>
              </a:path>
              <a:path w="15875" h="36195">
                <a:moveTo>
                  <a:pt x="12230" y="13004"/>
                </a:moveTo>
                <a:close/>
              </a:path>
              <a:path w="15875" h="36195">
                <a:moveTo>
                  <a:pt x="2057" y="8966"/>
                </a:moveTo>
                <a:lnTo>
                  <a:pt x="1406" y="9965"/>
                </a:lnTo>
                <a:lnTo>
                  <a:pt x="1206" y="11163"/>
                </a:lnTo>
                <a:lnTo>
                  <a:pt x="2057" y="8966"/>
                </a:lnTo>
                <a:close/>
              </a:path>
              <a:path w="15875" h="36195">
                <a:moveTo>
                  <a:pt x="12210" y="8966"/>
                </a:moveTo>
                <a:lnTo>
                  <a:pt x="2057" y="8966"/>
                </a:lnTo>
                <a:lnTo>
                  <a:pt x="1206" y="11163"/>
                </a:lnTo>
                <a:lnTo>
                  <a:pt x="12585" y="11163"/>
                </a:lnTo>
                <a:lnTo>
                  <a:pt x="12210" y="8966"/>
                </a:lnTo>
                <a:close/>
              </a:path>
              <a:path w="15875" h="36195">
                <a:moveTo>
                  <a:pt x="11990" y="7683"/>
                </a:moveTo>
                <a:lnTo>
                  <a:pt x="1788" y="7683"/>
                </a:lnTo>
                <a:lnTo>
                  <a:pt x="1406" y="9965"/>
                </a:lnTo>
                <a:lnTo>
                  <a:pt x="2057" y="8966"/>
                </a:lnTo>
                <a:lnTo>
                  <a:pt x="12210" y="8966"/>
                </a:lnTo>
                <a:lnTo>
                  <a:pt x="11990" y="7683"/>
                </a:lnTo>
                <a:close/>
              </a:path>
              <a:path w="15875" h="36195">
                <a:moveTo>
                  <a:pt x="1790" y="7670"/>
                </a:moveTo>
                <a:close/>
              </a:path>
              <a:path w="15875" h="36195">
                <a:moveTo>
                  <a:pt x="8635" y="0"/>
                </a:moveTo>
                <a:lnTo>
                  <a:pt x="4203" y="736"/>
                </a:lnTo>
                <a:lnTo>
                  <a:pt x="2692" y="2247"/>
                </a:lnTo>
                <a:lnTo>
                  <a:pt x="1790" y="7683"/>
                </a:lnTo>
                <a:lnTo>
                  <a:pt x="11988" y="7683"/>
                </a:lnTo>
                <a:lnTo>
                  <a:pt x="10985" y="1676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88102" y="4324629"/>
            <a:ext cx="11430" cy="33020"/>
          </a:xfrm>
          <a:custGeom>
            <a:avLst/>
            <a:gdLst/>
            <a:ahLst/>
            <a:cxnLst/>
            <a:rect l="l" t="t" r="r" b="b"/>
            <a:pathLst>
              <a:path w="11429" h="33020">
                <a:moveTo>
                  <a:pt x="11195" y="24574"/>
                </a:moveTo>
                <a:lnTo>
                  <a:pt x="63" y="24574"/>
                </a:lnTo>
                <a:lnTo>
                  <a:pt x="63" y="25133"/>
                </a:lnTo>
                <a:lnTo>
                  <a:pt x="0" y="25666"/>
                </a:lnTo>
                <a:lnTo>
                  <a:pt x="838" y="28829"/>
                </a:lnTo>
                <a:lnTo>
                  <a:pt x="3035" y="32232"/>
                </a:lnTo>
                <a:lnTo>
                  <a:pt x="6007" y="32854"/>
                </a:lnTo>
                <a:lnTo>
                  <a:pt x="9461" y="30619"/>
                </a:lnTo>
                <a:lnTo>
                  <a:pt x="10248" y="29286"/>
                </a:lnTo>
                <a:lnTo>
                  <a:pt x="10284" y="28879"/>
                </a:lnTo>
                <a:lnTo>
                  <a:pt x="9639" y="28879"/>
                </a:lnTo>
                <a:lnTo>
                  <a:pt x="10502" y="26416"/>
                </a:lnTo>
                <a:lnTo>
                  <a:pt x="10756" y="26416"/>
                </a:lnTo>
                <a:lnTo>
                  <a:pt x="11175" y="25133"/>
                </a:lnTo>
                <a:lnTo>
                  <a:pt x="11195" y="24574"/>
                </a:lnTo>
                <a:close/>
              </a:path>
              <a:path w="11429" h="33020">
                <a:moveTo>
                  <a:pt x="10502" y="26416"/>
                </a:moveTo>
                <a:lnTo>
                  <a:pt x="9639" y="28879"/>
                </a:lnTo>
                <a:lnTo>
                  <a:pt x="10248" y="27965"/>
                </a:lnTo>
                <a:lnTo>
                  <a:pt x="10409" y="27476"/>
                </a:lnTo>
                <a:lnTo>
                  <a:pt x="10502" y="26416"/>
                </a:lnTo>
                <a:close/>
              </a:path>
              <a:path w="11429" h="33020">
                <a:moveTo>
                  <a:pt x="10409" y="27476"/>
                </a:moveTo>
                <a:lnTo>
                  <a:pt x="10248" y="27965"/>
                </a:lnTo>
                <a:lnTo>
                  <a:pt x="9639" y="28879"/>
                </a:lnTo>
                <a:lnTo>
                  <a:pt x="10284" y="28879"/>
                </a:lnTo>
                <a:lnTo>
                  <a:pt x="10409" y="27476"/>
                </a:lnTo>
                <a:close/>
              </a:path>
              <a:path w="11429" h="33020">
                <a:moveTo>
                  <a:pt x="10756" y="26416"/>
                </a:moveTo>
                <a:lnTo>
                  <a:pt x="10502" y="26416"/>
                </a:lnTo>
                <a:lnTo>
                  <a:pt x="10409" y="27476"/>
                </a:lnTo>
                <a:lnTo>
                  <a:pt x="10756" y="26416"/>
                </a:lnTo>
                <a:close/>
              </a:path>
              <a:path w="11429" h="33020">
                <a:moveTo>
                  <a:pt x="48" y="24824"/>
                </a:moveTo>
                <a:lnTo>
                  <a:pt x="31" y="25133"/>
                </a:lnTo>
                <a:lnTo>
                  <a:pt x="48" y="24824"/>
                </a:lnTo>
                <a:close/>
              </a:path>
              <a:path w="11429" h="33020">
                <a:moveTo>
                  <a:pt x="10148" y="7391"/>
                </a:moveTo>
                <a:lnTo>
                  <a:pt x="1090" y="7391"/>
                </a:lnTo>
                <a:lnTo>
                  <a:pt x="596" y="11188"/>
                </a:lnTo>
                <a:lnTo>
                  <a:pt x="406" y="13690"/>
                </a:lnTo>
                <a:lnTo>
                  <a:pt x="241" y="16675"/>
                </a:lnTo>
                <a:lnTo>
                  <a:pt x="50" y="21869"/>
                </a:lnTo>
                <a:lnTo>
                  <a:pt x="48" y="24824"/>
                </a:lnTo>
                <a:lnTo>
                  <a:pt x="63" y="24574"/>
                </a:lnTo>
                <a:lnTo>
                  <a:pt x="11195" y="24574"/>
                </a:lnTo>
                <a:lnTo>
                  <a:pt x="11164" y="21869"/>
                </a:lnTo>
                <a:lnTo>
                  <a:pt x="10985" y="16675"/>
                </a:lnTo>
                <a:lnTo>
                  <a:pt x="10820" y="13690"/>
                </a:lnTo>
                <a:lnTo>
                  <a:pt x="10604" y="10922"/>
                </a:lnTo>
                <a:lnTo>
                  <a:pt x="10148" y="7391"/>
                </a:lnTo>
                <a:close/>
              </a:path>
              <a:path w="11429" h="33020">
                <a:moveTo>
                  <a:pt x="1092" y="7378"/>
                </a:moveTo>
                <a:close/>
              </a:path>
              <a:path w="11429" h="33020">
                <a:moveTo>
                  <a:pt x="7353" y="0"/>
                </a:moveTo>
                <a:lnTo>
                  <a:pt x="3238" y="533"/>
                </a:lnTo>
                <a:lnTo>
                  <a:pt x="1777" y="1993"/>
                </a:lnTo>
                <a:lnTo>
                  <a:pt x="1092" y="7391"/>
                </a:lnTo>
                <a:lnTo>
                  <a:pt x="10147" y="7391"/>
                </a:lnTo>
                <a:lnTo>
                  <a:pt x="9410" y="1600"/>
                </a:lnTo>
                <a:lnTo>
                  <a:pt x="7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73663" y="4427067"/>
            <a:ext cx="17780" cy="24130"/>
          </a:xfrm>
          <a:custGeom>
            <a:avLst/>
            <a:gdLst/>
            <a:ahLst/>
            <a:cxnLst/>
            <a:rect l="l" t="t" r="r" b="b"/>
            <a:pathLst>
              <a:path w="17779" h="24129">
                <a:moveTo>
                  <a:pt x="7749" y="23288"/>
                </a:moveTo>
                <a:lnTo>
                  <a:pt x="8914" y="24079"/>
                </a:lnTo>
                <a:lnTo>
                  <a:pt x="9806" y="23906"/>
                </a:lnTo>
                <a:lnTo>
                  <a:pt x="8798" y="23444"/>
                </a:lnTo>
                <a:lnTo>
                  <a:pt x="8343" y="23444"/>
                </a:lnTo>
                <a:lnTo>
                  <a:pt x="7749" y="23288"/>
                </a:lnTo>
                <a:close/>
              </a:path>
              <a:path w="17779" h="24129">
                <a:moveTo>
                  <a:pt x="11597" y="23558"/>
                </a:moveTo>
                <a:lnTo>
                  <a:pt x="9806" y="23906"/>
                </a:lnTo>
                <a:lnTo>
                  <a:pt x="10184" y="24079"/>
                </a:lnTo>
                <a:lnTo>
                  <a:pt x="11597" y="23558"/>
                </a:lnTo>
                <a:close/>
              </a:path>
              <a:path w="17779" h="24129">
                <a:moveTo>
                  <a:pt x="15115" y="12004"/>
                </a:moveTo>
                <a:lnTo>
                  <a:pt x="15531" y="13931"/>
                </a:lnTo>
                <a:lnTo>
                  <a:pt x="15303" y="14450"/>
                </a:lnTo>
                <a:lnTo>
                  <a:pt x="15385" y="14973"/>
                </a:lnTo>
                <a:lnTo>
                  <a:pt x="15464" y="15277"/>
                </a:lnTo>
                <a:lnTo>
                  <a:pt x="15584" y="15936"/>
                </a:lnTo>
                <a:lnTo>
                  <a:pt x="12965" y="20434"/>
                </a:lnTo>
                <a:lnTo>
                  <a:pt x="12191" y="21196"/>
                </a:lnTo>
                <a:lnTo>
                  <a:pt x="8543" y="23327"/>
                </a:lnTo>
                <a:lnTo>
                  <a:pt x="9806" y="23906"/>
                </a:lnTo>
                <a:lnTo>
                  <a:pt x="11597" y="23558"/>
                </a:lnTo>
                <a:lnTo>
                  <a:pt x="13343" y="22915"/>
                </a:lnTo>
                <a:lnTo>
                  <a:pt x="15503" y="19731"/>
                </a:lnTo>
                <a:lnTo>
                  <a:pt x="17112" y="16223"/>
                </a:lnTo>
                <a:lnTo>
                  <a:pt x="16768" y="14450"/>
                </a:lnTo>
                <a:lnTo>
                  <a:pt x="16115" y="12676"/>
                </a:lnTo>
                <a:lnTo>
                  <a:pt x="15115" y="12004"/>
                </a:lnTo>
                <a:close/>
              </a:path>
              <a:path w="17779" h="24129">
                <a:moveTo>
                  <a:pt x="13343" y="22915"/>
                </a:moveTo>
                <a:lnTo>
                  <a:pt x="11597" y="23558"/>
                </a:lnTo>
                <a:lnTo>
                  <a:pt x="13105" y="23266"/>
                </a:lnTo>
                <a:lnTo>
                  <a:pt x="13343" y="22915"/>
                </a:lnTo>
                <a:close/>
              </a:path>
              <a:path w="17779" h="24129">
                <a:moveTo>
                  <a:pt x="6277" y="22288"/>
                </a:moveTo>
                <a:lnTo>
                  <a:pt x="7749" y="23288"/>
                </a:lnTo>
                <a:lnTo>
                  <a:pt x="8343" y="23444"/>
                </a:lnTo>
                <a:lnTo>
                  <a:pt x="8410" y="23266"/>
                </a:lnTo>
                <a:lnTo>
                  <a:pt x="6277" y="22288"/>
                </a:lnTo>
                <a:close/>
              </a:path>
              <a:path w="17779" h="24129">
                <a:moveTo>
                  <a:pt x="8543" y="23327"/>
                </a:moveTo>
                <a:lnTo>
                  <a:pt x="8343" y="23444"/>
                </a:lnTo>
                <a:lnTo>
                  <a:pt x="8798" y="23444"/>
                </a:lnTo>
                <a:lnTo>
                  <a:pt x="8543" y="23327"/>
                </a:lnTo>
                <a:close/>
              </a:path>
              <a:path w="17779" h="24129">
                <a:moveTo>
                  <a:pt x="1507" y="16569"/>
                </a:moveTo>
                <a:lnTo>
                  <a:pt x="1594" y="17348"/>
                </a:lnTo>
                <a:lnTo>
                  <a:pt x="3293" y="20262"/>
                </a:lnTo>
                <a:lnTo>
                  <a:pt x="6277" y="22288"/>
                </a:lnTo>
                <a:lnTo>
                  <a:pt x="8543" y="23327"/>
                </a:lnTo>
                <a:lnTo>
                  <a:pt x="12191" y="21196"/>
                </a:lnTo>
                <a:lnTo>
                  <a:pt x="12965" y="20434"/>
                </a:lnTo>
                <a:lnTo>
                  <a:pt x="14156" y="18389"/>
                </a:lnTo>
                <a:lnTo>
                  <a:pt x="3136" y="18389"/>
                </a:lnTo>
                <a:lnTo>
                  <a:pt x="1507" y="16569"/>
                </a:lnTo>
                <a:close/>
              </a:path>
              <a:path w="17779" h="24129">
                <a:moveTo>
                  <a:pt x="3817" y="21161"/>
                </a:moveTo>
                <a:lnTo>
                  <a:pt x="4571" y="22453"/>
                </a:lnTo>
                <a:lnTo>
                  <a:pt x="7749" y="23288"/>
                </a:lnTo>
                <a:lnTo>
                  <a:pt x="6277" y="22288"/>
                </a:lnTo>
                <a:lnTo>
                  <a:pt x="3817" y="21161"/>
                </a:lnTo>
                <a:close/>
              </a:path>
              <a:path w="17779" h="24129">
                <a:moveTo>
                  <a:pt x="15503" y="19731"/>
                </a:moveTo>
                <a:lnTo>
                  <a:pt x="13343" y="22915"/>
                </a:lnTo>
                <a:lnTo>
                  <a:pt x="14185" y="22606"/>
                </a:lnTo>
                <a:lnTo>
                  <a:pt x="15503" y="19731"/>
                </a:lnTo>
                <a:close/>
              </a:path>
              <a:path w="17779" h="24129">
                <a:moveTo>
                  <a:pt x="3293" y="20262"/>
                </a:moveTo>
                <a:lnTo>
                  <a:pt x="3771" y="21082"/>
                </a:lnTo>
                <a:lnTo>
                  <a:pt x="6277" y="22288"/>
                </a:lnTo>
                <a:lnTo>
                  <a:pt x="3293" y="20262"/>
                </a:lnTo>
                <a:close/>
              </a:path>
              <a:path w="17779" h="24129">
                <a:moveTo>
                  <a:pt x="2337" y="19613"/>
                </a:moveTo>
                <a:lnTo>
                  <a:pt x="3644" y="21082"/>
                </a:lnTo>
                <a:lnTo>
                  <a:pt x="3817" y="21161"/>
                </a:lnTo>
                <a:lnTo>
                  <a:pt x="3293" y="20262"/>
                </a:lnTo>
                <a:lnTo>
                  <a:pt x="2337" y="19613"/>
                </a:lnTo>
                <a:close/>
              </a:path>
              <a:path w="17779" h="24129">
                <a:moveTo>
                  <a:pt x="1178" y="16200"/>
                </a:moveTo>
                <a:lnTo>
                  <a:pt x="2337" y="19613"/>
                </a:lnTo>
                <a:lnTo>
                  <a:pt x="3293" y="20262"/>
                </a:lnTo>
                <a:lnTo>
                  <a:pt x="1594" y="17348"/>
                </a:lnTo>
                <a:lnTo>
                  <a:pt x="1507" y="16569"/>
                </a:lnTo>
                <a:lnTo>
                  <a:pt x="1178" y="16200"/>
                </a:lnTo>
                <a:close/>
              </a:path>
              <a:path w="17779" h="24129">
                <a:moveTo>
                  <a:pt x="17112" y="16223"/>
                </a:moveTo>
                <a:lnTo>
                  <a:pt x="15503" y="19731"/>
                </a:lnTo>
                <a:lnTo>
                  <a:pt x="17128" y="17335"/>
                </a:lnTo>
                <a:lnTo>
                  <a:pt x="17112" y="16223"/>
                </a:lnTo>
                <a:close/>
              </a:path>
              <a:path w="17779" h="24129">
                <a:moveTo>
                  <a:pt x="941" y="15936"/>
                </a:moveTo>
                <a:lnTo>
                  <a:pt x="1675" y="19164"/>
                </a:lnTo>
                <a:lnTo>
                  <a:pt x="2337" y="19613"/>
                </a:lnTo>
                <a:lnTo>
                  <a:pt x="1178" y="16200"/>
                </a:lnTo>
                <a:lnTo>
                  <a:pt x="941" y="15936"/>
                </a:lnTo>
                <a:close/>
              </a:path>
              <a:path w="17779" h="24129">
                <a:moveTo>
                  <a:pt x="2493" y="12486"/>
                </a:moveTo>
                <a:lnTo>
                  <a:pt x="2242" y="12915"/>
                </a:lnTo>
                <a:lnTo>
                  <a:pt x="1519" y="14973"/>
                </a:lnTo>
                <a:lnTo>
                  <a:pt x="1507" y="16569"/>
                </a:lnTo>
                <a:lnTo>
                  <a:pt x="3136" y="18389"/>
                </a:lnTo>
                <a:lnTo>
                  <a:pt x="2493" y="12486"/>
                </a:lnTo>
                <a:close/>
              </a:path>
              <a:path w="17779" h="24129">
                <a:moveTo>
                  <a:pt x="7339" y="8510"/>
                </a:moveTo>
                <a:lnTo>
                  <a:pt x="5681" y="8947"/>
                </a:lnTo>
                <a:lnTo>
                  <a:pt x="4114" y="9708"/>
                </a:lnTo>
                <a:lnTo>
                  <a:pt x="2636" y="12240"/>
                </a:lnTo>
                <a:lnTo>
                  <a:pt x="2613" y="13589"/>
                </a:lnTo>
                <a:lnTo>
                  <a:pt x="3136" y="18389"/>
                </a:lnTo>
                <a:lnTo>
                  <a:pt x="14156" y="18389"/>
                </a:lnTo>
                <a:lnTo>
                  <a:pt x="14762" y="17348"/>
                </a:lnTo>
                <a:lnTo>
                  <a:pt x="14032" y="17348"/>
                </a:lnTo>
                <a:lnTo>
                  <a:pt x="14171" y="14566"/>
                </a:lnTo>
                <a:lnTo>
                  <a:pt x="13524" y="14566"/>
                </a:lnTo>
                <a:lnTo>
                  <a:pt x="12479" y="11015"/>
                </a:lnTo>
                <a:lnTo>
                  <a:pt x="11881" y="10300"/>
                </a:lnTo>
                <a:lnTo>
                  <a:pt x="10949" y="9756"/>
                </a:lnTo>
                <a:lnTo>
                  <a:pt x="7339" y="8510"/>
                </a:lnTo>
                <a:close/>
              </a:path>
              <a:path w="17779" h="24129">
                <a:moveTo>
                  <a:pt x="14242" y="13125"/>
                </a:moveTo>
                <a:lnTo>
                  <a:pt x="14032" y="17348"/>
                </a:lnTo>
                <a:lnTo>
                  <a:pt x="15252" y="14566"/>
                </a:lnTo>
                <a:lnTo>
                  <a:pt x="15025" y="13589"/>
                </a:lnTo>
                <a:lnTo>
                  <a:pt x="14629" y="13589"/>
                </a:lnTo>
                <a:lnTo>
                  <a:pt x="14242" y="13125"/>
                </a:lnTo>
                <a:close/>
              </a:path>
              <a:path w="17779" h="24129">
                <a:moveTo>
                  <a:pt x="15269" y="14528"/>
                </a:moveTo>
                <a:lnTo>
                  <a:pt x="14032" y="17348"/>
                </a:lnTo>
                <a:lnTo>
                  <a:pt x="14769" y="17335"/>
                </a:lnTo>
                <a:lnTo>
                  <a:pt x="15584" y="15936"/>
                </a:lnTo>
                <a:lnTo>
                  <a:pt x="15464" y="15277"/>
                </a:lnTo>
                <a:lnTo>
                  <a:pt x="15269" y="14528"/>
                </a:lnTo>
                <a:close/>
              </a:path>
              <a:path w="17779" h="24129">
                <a:moveTo>
                  <a:pt x="2217" y="12959"/>
                </a:moveTo>
                <a:lnTo>
                  <a:pt x="864" y="15277"/>
                </a:lnTo>
                <a:lnTo>
                  <a:pt x="1198" y="16223"/>
                </a:lnTo>
                <a:lnTo>
                  <a:pt x="1507" y="16569"/>
                </a:lnTo>
                <a:lnTo>
                  <a:pt x="1519" y="14973"/>
                </a:lnTo>
                <a:lnTo>
                  <a:pt x="2217" y="12959"/>
                </a:lnTo>
                <a:close/>
              </a:path>
              <a:path w="17779" h="24129">
                <a:moveTo>
                  <a:pt x="16768" y="14450"/>
                </a:moveTo>
                <a:lnTo>
                  <a:pt x="17112" y="16223"/>
                </a:lnTo>
                <a:lnTo>
                  <a:pt x="17283" y="15849"/>
                </a:lnTo>
                <a:lnTo>
                  <a:pt x="16768" y="14450"/>
                </a:lnTo>
                <a:close/>
              </a:path>
              <a:path w="17779" h="24129">
                <a:moveTo>
                  <a:pt x="864" y="15277"/>
                </a:moveTo>
                <a:lnTo>
                  <a:pt x="941" y="15936"/>
                </a:lnTo>
                <a:lnTo>
                  <a:pt x="1178" y="16200"/>
                </a:lnTo>
                <a:lnTo>
                  <a:pt x="864" y="15277"/>
                </a:lnTo>
                <a:close/>
              </a:path>
              <a:path w="17779" h="24129">
                <a:moveTo>
                  <a:pt x="8355" y="8242"/>
                </a:moveTo>
                <a:lnTo>
                  <a:pt x="1726" y="8242"/>
                </a:lnTo>
                <a:lnTo>
                  <a:pt x="1383" y="9448"/>
                </a:lnTo>
                <a:lnTo>
                  <a:pt x="88" y="12382"/>
                </a:lnTo>
                <a:lnTo>
                  <a:pt x="0" y="12915"/>
                </a:lnTo>
                <a:lnTo>
                  <a:pt x="443" y="15379"/>
                </a:lnTo>
                <a:lnTo>
                  <a:pt x="941" y="15936"/>
                </a:lnTo>
                <a:lnTo>
                  <a:pt x="814" y="15379"/>
                </a:lnTo>
                <a:lnTo>
                  <a:pt x="936" y="13125"/>
                </a:lnTo>
                <a:lnTo>
                  <a:pt x="1026" y="12833"/>
                </a:lnTo>
                <a:lnTo>
                  <a:pt x="2285" y="10579"/>
                </a:lnTo>
                <a:lnTo>
                  <a:pt x="3041" y="10579"/>
                </a:lnTo>
                <a:lnTo>
                  <a:pt x="3186" y="10160"/>
                </a:lnTo>
                <a:lnTo>
                  <a:pt x="4114" y="9708"/>
                </a:lnTo>
                <a:lnTo>
                  <a:pt x="4355" y="9296"/>
                </a:lnTo>
                <a:lnTo>
                  <a:pt x="5681" y="8947"/>
                </a:lnTo>
                <a:lnTo>
                  <a:pt x="6895" y="8356"/>
                </a:lnTo>
                <a:lnTo>
                  <a:pt x="7922" y="8356"/>
                </a:lnTo>
                <a:lnTo>
                  <a:pt x="8355" y="8242"/>
                </a:lnTo>
                <a:close/>
              </a:path>
              <a:path w="17779" h="24129">
                <a:moveTo>
                  <a:pt x="2285" y="10579"/>
                </a:moveTo>
                <a:lnTo>
                  <a:pt x="980" y="12915"/>
                </a:lnTo>
                <a:lnTo>
                  <a:pt x="864" y="15277"/>
                </a:lnTo>
                <a:lnTo>
                  <a:pt x="2232" y="12915"/>
                </a:lnTo>
                <a:lnTo>
                  <a:pt x="2417" y="12382"/>
                </a:lnTo>
                <a:lnTo>
                  <a:pt x="2285" y="10579"/>
                </a:lnTo>
                <a:close/>
              </a:path>
              <a:path w="17779" h="24129">
                <a:moveTo>
                  <a:pt x="12479" y="11015"/>
                </a:moveTo>
                <a:lnTo>
                  <a:pt x="13524" y="14566"/>
                </a:lnTo>
                <a:lnTo>
                  <a:pt x="13918" y="13125"/>
                </a:lnTo>
                <a:lnTo>
                  <a:pt x="13867" y="12676"/>
                </a:lnTo>
                <a:lnTo>
                  <a:pt x="12479" y="11015"/>
                </a:lnTo>
                <a:close/>
              </a:path>
              <a:path w="17779" h="24129">
                <a:moveTo>
                  <a:pt x="13998" y="12833"/>
                </a:moveTo>
                <a:lnTo>
                  <a:pt x="13524" y="14566"/>
                </a:lnTo>
                <a:lnTo>
                  <a:pt x="14171" y="14566"/>
                </a:lnTo>
                <a:lnTo>
                  <a:pt x="14242" y="13125"/>
                </a:lnTo>
                <a:lnTo>
                  <a:pt x="13998" y="12833"/>
                </a:lnTo>
                <a:close/>
              </a:path>
              <a:path w="17779" h="24129">
                <a:moveTo>
                  <a:pt x="14165" y="11364"/>
                </a:moveTo>
                <a:lnTo>
                  <a:pt x="14154" y="11626"/>
                </a:lnTo>
                <a:lnTo>
                  <a:pt x="14578" y="11874"/>
                </a:lnTo>
                <a:lnTo>
                  <a:pt x="15269" y="14528"/>
                </a:lnTo>
                <a:lnTo>
                  <a:pt x="15531" y="13931"/>
                </a:lnTo>
                <a:lnTo>
                  <a:pt x="15115" y="12004"/>
                </a:lnTo>
                <a:lnTo>
                  <a:pt x="14165" y="11364"/>
                </a:lnTo>
                <a:close/>
              </a:path>
              <a:path w="17779" h="24129">
                <a:moveTo>
                  <a:pt x="16115" y="12676"/>
                </a:moveTo>
                <a:lnTo>
                  <a:pt x="16768" y="14450"/>
                </a:lnTo>
                <a:lnTo>
                  <a:pt x="16471" y="12915"/>
                </a:lnTo>
                <a:lnTo>
                  <a:pt x="16115" y="12676"/>
                </a:lnTo>
                <a:close/>
              </a:path>
              <a:path w="17779" h="24129">
                <a:moveTo>
                  <a:pt x="14274" y="12496"/>
                </a:moveTo>
                <a:lnTo>
                  <a:pt x="14242" y="13125"/>
                </a:lnTo>
                <a:lnTo>
                  <a:pt x="14629" y="13589"/>
                </a:lnTo>
                <a:lnTo>
                  <a:pt x="14274" y="12496"/>
                </a:lnTo>
                <a:close/>
              </a:path>
              <a:path w="17779" h="24129">
                <a:moveTo>
                  <a:pt x="14740" y="12496"/>
                </a:moveTo>
                <a:lnTo>
                  <a:pt x="14274" y="12496"/>
                </a:lnTo>
                <a:lnTo>
                  <a:pt x="14629" y="13589"/>
                </a:lnTo>
                <a:lnTo>
                  <a:pt x="15025" y="13589"/>
                </a:lnTo>
                <a:lnTo>
                  <a:pt x="14740" y="12496"/>
                </a:lnTo>
                <a:close/>
              </a:path>
              <a:path w="17779" h="24129">
                <a:moveTo>
                  <a:pt x="14154" y="11626"/>
                </a:moveTo>
                <a:lnTo>
                  <a:pt x="14109" y="12966"/>
                </a:lnTo>
                <a:lnTo>
                  <a:pt x="14242" y="13125"/>
                </a:lnTo>
                <a:lnTo>
                  <a:pt x="14274" y="12496"/>
                </a:lnTo>
                <a:lnTo>
                  <a:pt x="14740" y="12496"/>
                </a:lnTo>
                <a:lnTo>
                  <a:pt x="14578" y="11874"/>
                </a:lnTo>
                <a:lnTo>
                  <a:pt x="14154" y="11626"/>
                </a:lnTo>
                <a:close/>
              </a:path>
              <a:path w="17779" h="24129">
                <a:moveTo>
                  <a:pt x="2466" y="12240"/>
                </a:moveTo>
                <a:lnTo>
                  <a:pt x="2217" y="12959"/>
                </a:lnTo>
                <a:lnTo>
                  <a:pt x="2382" y="12676"/>
                </a:lnTo>
                <a:lnTo>
                  <a:pt x="2466" y="12240"/>
                </a:lnTo>
                <a:close/>
              </a:path>
              <a:path w="17779" h="24129">
                <a:moveTo>
                  <a:pt x="12349" y="10573"/>
                </a:moveTo>
                <a:lnTo>
                  <a:pt x="12479" y="11015"/>
                </a:lnTo>
                <a:lnTo>
                  <a:pt x="13998" y="12833"/>
                </a:lnTo>
                <a:lnTo>
                  <a:pt x="14121" y="12382"/>
                </a:lnTo>
                <a:lnTo>
                  <a:pt x="14154" y="11626"/>
                </a:lnTo>
                <a:lnTo>
                  <a:pt x="12349" y="10573"/>
                </a:lnTo>
                <a:close/>
              </a:path>
              <a:path w="17779" h="24129">
                <a:moveTo>
                  <a:pt x="15002" y="11476"/>
                </a:moveTo>
                <a:lnTo>
                  <a:pt x="15115" y="12004"/>
                </a:lnTo>
                <a:lnTo>
                  <a:pt x="16115" y="12676"/>
                </a:lnTo>
                <a:lnTo>
                  <a:pt x="15810" y="11849"/>
                </a:lnTo>
                <a:lnTo>
                  <a:pt x="15002" y="11476"/>
                </a:lnTo>
                <a:close/>
              </a:path>
              <a:path w="17779" h="24129">
                <a:moveTo>
                  <a:pt x="4114" y="9708"/>
                </a:moveTo>
                <a:lnTo>
                  <a:pt x="3186" y="10160"/>
                </a:lnTo>
                <a:lnTo>
                  <a:pt x="2601" y="11849"/>
                </a:lnTo>
                <a:lnTo>
                  <a:pt x="2493" y="12486"/>
                </a:lnTo>
                <a:lnTo>
                  <a:pt x="4114" y="9708"/>
                </a:lnTo>
                <a:close/>
              </a:path>
              <a:path w="17779" h="24129">
                <a:moveTo>
                  <a:pt x="3041" y="10579"/>
                </a:moveTo>
                <a:lnTo>
                  <a:pt x="2285" y="10579"/>
                </a:lnTo>
                <a:lnTo>
                  <a:pt x="2466" y="12240"/>
                </a:lnTo>
                <a:lnTo>
                  <a:pt x="3041" y="10579"/>
                </a:lnTo>
                <a:close/>
              </a:path>
              <a:path w="17779" h="24129">
                <a:moveTo>
                  <a:pt x="14177" y="11096"/>
                </a:moveTo>
                <a:lnTo>
                  <a:pt x="14165" y="11364"/>
                </a:lnTo>
                <a:lnTo>
                  <a:pt x="15115" y="12004"/>
                </a:lnTo>
                <a:lnTo>
                  <a:pt x="15002" y="11476"/>
                </a:lnTo>
                <a:lnTo>
                  <a:pt x="14177" y="11096"/>
                </a:lnTo>
                <a:close/>
              </a:path>
              <a:path w="17779" h="24129">
                <a:moveTo>
                  <a:pt x="12240" y="10203"/>
                </a:moveTo>
                <a:lnTo>
                  <a:pt x="12381" y="10591"/>
                </a:lnTo>
                <a:lnTo>
                  <a:pt x="14154" y="11626"/>
                </a:lnTo>
                <a:lnTo>
                  <a:pt x="14165" y="11364"/>
                </a:lnTo>
                <a:lnTo>
                  <a:pt x="12981" y="10573"/>
                </a:lnTo>
                <a:lnTo>
                  <a:pt x="12240" y="10203"/>
                </a:lnTo>
                <a:close/>
              </a:path>
              <a:path w="17779" h="24129">
                <a:moveTo>
                  <a:pt x="14214" y="10230"/>
                </a:moveTo>
                <a:lnTo>
                  <a:pt x="14177" y="11096"/>
                </a:lnTo>
                <a:lnTo>
                  <a:pt x="15002" y="11476"/>
                </a:lnTo>
                <a:lnTo>
                  <a:pt x="14858" y="10807"/>
                </a:lnTo>
                <a:lnTo>
                  <a:pt x="14214" y="10230"/>
                </a:lnTo>
                <a:close/>
              </a:path>
              <a:path w="17779" h="24129">
                <a:moveTo>
                  <a:pt x="12604" y="10370"/>
                </a:moveTo>
                <a:lnTo>
                  <a:pt x="13016" y="10591"/>
                </a:lnTo>
                <a:lnTo>
                  <a:pt x="14165" y="11364"/>
                </a:lnTo>
                <a:lnTo>
                  <a:pt x="14177" y="11096"/>
                </a:lnTo>
                <a:lnTo>
                  <a:pt x="12604" y="10370"/>
                </a:lnTo>
                <a:close/>
              </a:path>
              <a:path w="17779" h="24129">
                <a:moveTo>
                  <a:pt x="11543" y="7835"/>
                </a:moveTo>
                <a:lnTo>
                  <a:pt x="12227" y="10160"/>
                </a:lnTo>
                <a:lnTo>
                  <a:pt x="12604" y="10370"/>
                </a:lnTo>
                <a:lnTo>
                  <a:pt x="14177" y="11096"/>
                </a:lnTo>
                <a:lnTo>
                  <a:pt x="14135" y="10160"/>
                </a:lnTo>
                <a:lnTo>
                  <a:pt x="11543" y="7835"/>
                </a:lnTo>
                <a:close/>
              </a:path>
              <a:path w="17779" h="24129">
                <a:moveTo>
                  <a:pt x="11881" y="10300"/>
                </a:moveTo>
                <a:lnTo>
                  <a:pt x="12479" y="11015"/>
                </a:lnTo>
                <a:lnTo>
                  <a:pt x="12349" y="10573"/>
                </a:lnTo>
                <a:lnTo>
                  <a:pt x="11881" y="10300"/>
                </a:lnTo>
                <a:close/>
              </a:path>
              <a:path w="17779" h="24129">
                <a:moveTo>
                  <a:pt x="11620" y="9988"/>
                </a:moveTo>
                <a:lnTo>
                  <a:pt x="11881" y="10300"/>
                </a:lnTo>
                <a:lnTo>
                  <a:pt x="12349" y="10573"/>
                </a:lnTo>
                <a:lnTo>
                  <a:pt x="12229" y="10198"/>
                </a:lnTo>
                <a:lnTo>
                  <a:pt x="11620" y="9988"/>
                </a:lnTo>
                <a:close/>
              </a:path>
              <a:path w="17779" h="24129">
                <a:moveTo>
                  <a:pt x="12230" y="10171"/>
                </a:moveTo>
                <a:lnTo>
                  <a:pt x="12604" y="10370"/>
                </a:lnTo>
                <a:lnTo>
                  <a:pt x="12230" y="10171"/>
                </a:lnTo>
                <a:close/>
              </a:path>
              <a:path w="17779" h="24129">
                <a:moveTo>
                  <a:pt x="10949" y="9756"/>
                </a:moveTo>
                <a:lnTo>
                  <a:pt x="11881" y="10300"/>
                </a:lnTo>
                <a:lnTo>
                  <a:pt x="11620" y="9988"/>
                </a:lnTo>
                <a:lnTo>
                  <a:pt x="10949" y="9756"/>
                </a:lnTo>
                <a:close/>
              </a:path>
              <a:path w="17779" h="24129">
                <a:moveTo>
                  <a:pt x="13778" y="7835"/>
                </a:moveTo>
                <a:lnTo>
                  <a:pt x="11543" y="7835"/>
                </a:lnTo>
                <a:lnTo>
                  <a:pt x="14214" y="10230"/>
                </a:lnTo>
                <a:lnTo>
                  <a:pt x="14192" y="9144"/>
                </a:lnTo>
                <a:lnTo>
                  <a:pt x="13727" y="9144"/>
                </a:lnTo>
                <a:lnTo>
                  <a:pt x="13778" y="7835"/>
                </a:lnTo>
                <a:close/>
              </a:path>
              <a:path w="17779" h="24129">
                <a:moveTo>
                  <a:pt x="11403" y="9728"/>
                </a:moveTo>
                <a:lnTo>
                  <a:pt x="11620" y="9988"/>
                </a:lnTo>
                <a:lnTo>
                  <a:pt x="12240" y="10203"/>
                </a:lnTo>
                <a:lnTo>
                  <a:pt x="11403" y="9728"/>
                </a:lnTo>
                <a:close/>
              </a:path>
              <a:path w="17779" h="24129">
                <a:moveTo>
                  <a:pt x="12100" y="9728"/>
                </a:moveTo>
                <a:lnTo>
                  <a:pt x="11403" y="9728"/>
                </a:lnTo>
                <a:lnTo>
                  <a:pt x="12230" y="10171"/>
                </a:lnTo>
                <a:lnTo>
                  <a:pt x="12100" y="9728"/>
                </a:lnTo>
                <a:close/>
              </a:path>
              <a:path w="17779" h="24129">
                <a:moveTo>
                  <a:pt x="11663" y="8242"/>
                </a:moveTo>
                <a:lnTo>
                  <a:pt x="8355" y="8242"/>
                </a:lnTo>
                <a:lnTo>
                  <a:pt x="10949" y="9756"/>
                </a:lnTo>
                <a:lnTo>
                  <a:pt x="11620" y="9988"/>
                </a:lnTo>
                <a:lnTo>
                  <a:pt x="11403" y="9728"/>
                </a:lnTo>
                <a:lnTo>
                  <a:pt x="12100" y="9728"/>
                </a:lnTo>
                <a:lnTo>
                  <a:pt x="11663" y="8242"/>
                </a:lnTo>
                <a:close/>
              </a:path>
              <a:path w="17779" h="24129">
                <a:moveTo>
                  <a:pt x="8355" y="8242"/>
                </a:moveTo>
                <a:lnTo>
                  <a:pt x="7339" y="8510"/>
                </a:lnTo>
                <a:lnTo>
                  <a:pt x="10949" y="9756"/>
                </a:lnTo>
                <a:lnTo>
                  <a:pt x="8355" y="8242"/>
                </a:lnTo>
                <a:close/>
              </a:path>
              <a:path w="17779" h="24129">
                <a:moveTo>
                  <a:pt x="5681" y="8947"/>
                </a:moveTo>
                <a:lnTo>
                  <a:pt x="4355" y="9296"/>
                </a:lnTo>
                <a:lnTo>
                  <a:pt x="4114" y="9708"/>
                </a:lnTo>
                <a:lnTo>
                  <a:pt x="5681" y="8947"/>
                </a:lnTo>
                <a:close/>
              </a:path>
              <a:path w="17779" h="24129">
                <a:moveTo>
                  <a:pt x="1495" y="8834"/>
                </a:moveTo>
                <a:lnTo>
                  <a:pt x="1256" y="9448"/>
                </a:lnTo>
                <a:lnTo>
                  <a:pt x="1495" y="8834"/>
                </a:lnTo>
                <a:close/>
              </a:path>
              <a:path w="17779" h="24129">
                <a:moveTo>
                  <a:pt x="1726" y="8242"/>
                </a:moveTo>
                <a:lnTo>
                  <a:pt x="1495" y="8834"/>
                </a:lnTo>
                <a:lnTo>
                  <a:pt x="1383" y="9448"/>
                </a:lnTo>
                <a:lnTo>
                  <a:pt x="1726" y="8242"/>
                </a:lnTo>
                <a:close/>
              </a:path>
              <a:path w="17779" h="24129">
                <a:moveTo>
                  <a:pt x="13816" y="6832"/>
                </a:moveTo>
                <a:lnTo>
                  <a:pt x="13727" y="9144"/>
                </a:lnTo>
                <a:lnTo>
                  <a:pt x="13934" y="8242"/>
                </a:lnTo>
                <a:lnTo>
                  <a:pt x="13969" y="7874"/>
                </a:lnTo>
                <a:lnTo>
                  <a:pt x="13816" y="6832"/>
                </a:lnTo>
                <a:close/>
              </a:path>
              <a:path w="17779" h="24129">
                <a:moveTo>
                  <a:pt x="13991" y="7990"/>
                </a:moveTo>
                <a:lnTo>
                  <a:pt x="13727" y="9144"/>
                </a:lnTo>
                <a:lnTo>
                  <a:pt x="14192" y="9144"/>
                </a:lnTo>
                <a:lnTo>
                  <a:pt x="14083" y="8597"/>
                </a:lnTo>
                <a:lnTo>
                  <a:pt x="13991" y="7990"/>
                </a:lnTo>
                <a:close/>
              </a:path>
              <a:path w="17779" h="24129">
                <a:moveTo>
                  <a:pt x="6895" y="8356"/>
                </a:moveTo>
                <a:lnTo>
                  <a:pt x="5681" y="8947"/>
                </a:lnTo>
                <a:lnTo>
                  <a:pt x="7339" y="8510"/>
                </a:lnTo>
                <a:lnTo>
                  <a:pt x="6895" y="8356"/>
                </a:lnTo>
                <a:close/>
              </a:path>
              <a:path w="17779" h="24129">
                <a:moveTo>
                  <a:pt x="1588" y="8597"/>
                </a:moveTo>
                <a:lnTo>
                  <a:pt x="1495" y="8834"/>
                </a:lnTo>
                <a:lnTo>
                  <a:pt x="1588" y="8597"/>
                </a:lnTo>
                <a:close/>
              </a:path>
              <a:path w="17779" h="24129">
                <a:moveTo>
                  <a:pt x="10565" y="0"/>
                </a:moveTo>
                <a:lnTo>
                  <a:pt x="9384" y="0"/>
                </a:lnTo>
                <a:lnTo>
                  <a:pt x="6996" y="889"/>
                </a:lnTo>
                <a:lnTo>
                  <a:pt x="5333" y="1892"/>
                </a:lnTo>
                <a:lnTo>
                  <a:pt x="3821" y="3200"/>
                </a:lnTo>
                <a:lnTo>
                  <a:pt x="1815" y="6832"/>
                </a:lnTo>
                <a:lnTo>
                  <a:pt x="1548" y="8597"/>
                </a:lnTo>
                <a:lnTo>
                  <a:pt x="1726" y="8242"/>
                </a:lnTo>
                <a:lnTo>
                  <a:pt x="11663" y="8242"/>
                </a:lnTo>
                <a:lnTo>
                  <a:pt x="11543" y="7835"/>
                </a:lnTo>
                <a:lnTo>
                  <a:pt x="13778" y="7835"/>
                </a:lnTo>
                <a:lnTo>
                  <a:pt x="13816" y="6832"/>
                </a:lnTo>
                <a:lnTo>
                  <a:pt x="14360" y="6832"/>
                </a:lnTo>
                <a:lnTo>
                  <a:pt x="15391" y="4089"/>
                </a:lnTo>
                <a:lnTo>
                  <a:pt x="14134" y="1333"/>
                </a:lnTo>
                <a:lnTo>
                  <a:pt x="10565" y="0"/>
                </a:lnTo>
                <a:close/>
              </a:path>
              <a:path w="17779" h="24129">
                <a:moveTo>
                  <a:pt x="14058" y="8407"/>
                </a:moveTo>
                <a:lnTo>
                  <a:pt x="14083" y="8597"/>
                </a:lnTo>
                <a:lnTo>
                  <a:pt x="14058" y="8407"/>
                </a:lnTo>
                <a:close/>
              </a:path>
              <a:path w="17779" h="24129">
                <a:moveTo>
                  <a:pt x="7922" y="8356"/>
                </a:moveTo>
                <a:lnTo>
                  <a:pt x="6895" y="8356"/>
                </a:lnTo>
                <a:lnTo>
                  <a:pt x="7339" y="8510"/>
                </a:lnTo>
                <a:lnTo>
                  <a:pt x="7922" y="8356"/>
                </a:lnTo>
                <a:close/>
              </a:path>
              <a:path w="17779" h="24129">
                <a:moveTo>
                  <a:pt x="14172" y="7200"/>
                </a:moveTo>
                <a:lnTo>
                  <a:pt x="13972" y="7864"/>
                </a:lnTo>
                <a:lnTo>
                  <a:pt x="14094" y="7539"/>
                </a:lnTo>
                <a:lnTo>
                  <a:pt x="14172" y="7200"/>
                </a:lnTo>
                <a:close/>
              </a:path>
              <a:path w="17779" h="24129">
                <a:moveTo>
                  <a:pt x="14360" y="6832"/>
                </a:moveTo>
                <a:lnTo>
                  <a:pt x="13816" y="6832"/>
                </a:lnTo>
                <a:lnTo>
                  <a:pt x="13972" y="7863"/>
                </a:lnTo>
                <a:lnTo>
                  <a:pt x="14172" y="7200"/>
                </a:lnTo>
                <a:lnTo>
                  <a:pt x="14360" y="6832"/>
                </a:lnTo>
                <a:close/>
              </a:path>
              <a:path w="17779" h="24129">
                <a:moveTo>
                  <a:pt x="14222" y="7200"/>
                </a:moveTo>
                <a:lnTo>
                  <a:pt x="14094" y="7539"/>
                </a:lnTo>
                <a:lnTo>
                  <a:pt x="14222" y="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5802595" y="1588973"/>
            <a:ext cx="5642610" cy="4187190"/>
            <a:chOff x="5802595" y="1588973"/>
            <a:chExt cx="5642610" cy="4187190"/>
          </a:xfrm>
        </p:grpSpPr>
        <p:sp>
          <p:nvSpPr>
            <p:cNvPr id="16" name="object 16"/>
            <p:cNvSpPr/>
            <p:nvPr/>
          </p:nvSpPr>
          <p:spPr>
            <a:xfrm>
              <a:off x="11012906" y="4817287"/>
              <a:ext cx="432066" cy="4759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802595" y="2091626"/>
              <a:ext cx="1826639" cy="15246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990183" y="1819516"/>
              <a:ext cx="5039144" cy="39561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852329" y="1588973"/>
              <a:ext cx="1252715" cy="5560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845217" y="2422156"/>
              <a:ext cx="1139647" cy="2640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5249164" y="1717814"/>
            <a:ext cx="331685" cy="5195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64683" y="2666733"/>
            <a:ext cx="372745" cy="5126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50484" y="3683774"/>
            <a:ext cx="391566" cy="4531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84850" y="4306404"/>
            <a:ext cx="30480" cy="47625"/>
          </a:xfrm>
          <a:custGeom>
            <a:avLst/>
            <a:gdLst/>
            <a:ahLst/>
            <a:cxnLst/>
            <a:rect l="l" t="t" r="r" b="b"/>
            <a:pathLst>
              <a:path w="30479" h="47625">
                <a:moveTo>
                  <a:pt x="27182" y="25984"/>
                </a:moveTo>
                <a:lnTo>
                  <a:pt x="11963" y="25984"/>
                </a:lnTo>
                <a:lnTo>
                  <a:pt x="12306" y="27114"/>
                </a:lnTo>
                <a:lnTo>
                  <a:pt x="12261" y="27330"/>
                </a:lnTo>
                <a:lnTo>
                  <a:pt x="24968" y="47383"/>
                </a:lnTo>
                <a:lnTo>
                  <a:pt x="26390" y="47383"/>
                </a:lnTo>
                <a:lnTo>
                  <a:pt x="27470" y="46291"/>
                </a:lnTo>
                <a:lnTo>
                  <a:pt x="27635" y="46050"/>
                </a:lnTo>
                <a:lnTo>
                  <a:pt x="29502" y="41554"/>
                </a:lnTo>
                <a:lnTo>
                  <a:pt x="29883" y="39039"/>
                </a:lnTo>
                <a:lnTo>
                  <a:pt x="29451" y="34239"/>
                </a:lnTo>
                <a:lnTo>
                  <a:pt x="29181" y="32842"/>
                </a:lnTo>
                <a:lnTo>
                  <a:pt x="27516" y="27330"/>
                </a:lnTo>
                <a:lnTo>
                  <a:pt x="27182" y="25984"/>
                </a:lnTo>
                <a:close/>
              </a:path>
              <a:path w="30479" h="47625">
                <a:moveTo>
                  <a:pt x="27474" y="27189"/>
                </a:moveTo>
                <a:lnTo>
                  <a:pt x="27508" y="27330"/>
                </a:lnTo>
                <a:lnTo>
                  <a:pt x="27474" y="27189"/>
                </a:lnTo>
                <a:close/>
              </a:path>
              <a:path w="30479" h="47625">
                <a:moveTo>
                  <a:pt x="27409" y="26924"/>
                </a:moveTo>
                <a:lnTo>
                  <a:pt x="27474" y="27189"/>
                </a:lnTo>
                <a:lnTo>
                  <a:pt x="27409" y="26924"/>
                </a:lnTo>
                <a:close/>
              </a:path>
              <a:path w="30479" h="47625">
                <a:moveTo>
                  <a:pt x="12095" y="26581"/>
                </a:moveTo>
                <a:lnTo>
                  <a:pt x="12213" y="27114"/>
                </a:lnTo>
                <a:lnTo>
                  <a:pt x="12095" y="26581"/>
                </a:lnTo>
                <a:close/>
              </a:path>
              <a:path w="30479" h="47625">
                <a:moveTo>
                  <a:pt x="11963" y="25984"/>
                </a:moveTo>
                <a:lnTo>
                  <a:pt x="12095" y="26581"/>
                </a:lnTo>
                <a:lnTo>
                  <a:pt x="12306" y="27114"/>
                </a:lnTo>
                <a:lnTo>
                  <a:pt x="11963" y="25984"/>
                </a:lnTo>
                <a:close/>
              </a:path>
              <a:path w="30479" h="47625">
                <a:moveTo>
                  <a:pt x="9309" y="18382"/>
                </a:moveTo>
                <a:lnTo>
                  <a:pt x="10252" y="21805"/>
                </a:lnTo>
                <a:lnTo>
                  <a:pt x="10545" y="22656"/>
                </a:lnTo>
                <a:lnTo>
                  <a:pt x="12095" y="26581"/>
                </a:lnTo>
                <a:lnTo>
                  <a:pt x="11963" y="25984"/>
                </a:lnTo>
                <a:lnTo>
                  <a:pt x="27182" y="25984"/>
                </a:lnTo>
                <a:lnTo>
                  <a:pt x="26377" y="22656"/>
                </a:lnTo>
                <a:lnTo>
                  <a:pt x="26063" y="21678"/>
                </a:lnTo>
                <a:lnTo>
                  <a:pt x="25073" y="19024"/>
                </a:lnTo>
                <a:lnTo>
                  <a:pt x="9626" y="19024"/>
                </a:lnTo>
                <a:lnTo>
                  <a:pt x="9309" y="18382"/>
                </a:lnTo>
                <a:close/>
              </a:path>
              <a:path w="30479" h="47625">
                <a:moveTo>
                  <a:pt x="9131" y="17729"/>
                </a:moveTo>
                <a:lnTo>
                  <a:pt x="9309" y="18382"/>
                </a:lnTo>
                <a:lnTo>
                  <a:pt x="9626" y="19024"/>
                </a:lnTo>
                <a:lnTo>
                  <a:pt x="9131" y="17729"/>
                </a:lnTo>
                <a:close/>
              </a:path>
              <a:path w="30479" h="47625">
                <a:moveTo>
                  <a:pt x="24562" y="17729"/>
                </a:moveTo>
                <a:lnTo>
                  <a:pt x="9131" y="17729"/>
                </a:lnTo>
                <a:lnTo>
                  <a:pt x="9626" y="19024"/>
                </a:lnTo>
                <a:lnTo>
                  <a:pt x="25073" y="19024"/>
                </a:lnTo>
                <a:lnTo>
                  <a:pt x="24604" y="17767"/>
                </a:lnTo>
                <a:close/>
              </a:path>
              <a:path w="30479" h="47625">
                <a:moveTo>
                  <a:pt x="23733" y="14681"/>
                </a:moveTo>
                <a:lnTo>
                  <a:pt x="12268" y="14681"/>
                </a:lnTo>
                <a:lnTo>
                  <a:pt x="10836" y="15745"/>
                </a:lnTo>
                <a:lnTo>
                  <a:pt x="10845" y="15876"/>
                </a:lnTo>
                <a:lnTo>
                  <a:pt x="10630" y="15886"/>
                </a:lnTo>
                <a:lnTo>
                  <a:pt x="10230" y="16141"/>
                </a:lnTo>
                <a:lnTo>
                  <a:pt x="9461" y="16611"/>
                </a:lnTo>
                <a:lnTo>
                  <a:pt x="9182" y="16751"/>
                </a:lnTo>
                <a:lnTo>
                  <a:pt x="8611" y="16966"/>
                </a:lnTo>
                <a:lnTo>
                  <a:pt x="9309" y="18382"/>
                </a:lnTo>
                <a:lnTo>
                  <a:pt x="9131" y="17729"/>
                </a:lnTo>
                <a:lnTo>
                  <a:pt x="24562" y="17729"/>
                </a:lnTo>
                <a:lnTo>
                  <a:pt x="24475" y="17464"/>
                </a:lnTo>
                <a:lnTo>
                  <a:pt x="24152" y="16217"/>
                </a:lnTo>
                <a:lnTo>
                  <a:pt x="10261" y="16217"/>
                </a:lnTo>
                <a:lnTo>
                  <a:pt x="24143" y="16183"/>
                </a:lnTo>
                <a:lnTo>
                  <a:pt x="23733" y="14681"/>
                </a:lnTo>
                <a:close/>
              </a:path>
              <a:path w="30479" h="47625">
                <a:moveTo>
                  <a:pt x="8801" y="0"/>
                </a:moveTo>
                <a:lnTo>
                  <a:pt x="6057" y="317"/>
                </a:lnTo>
                <a:lnTo>
                  <a:pt x="1219" y="3708"/>
                </a:lnTo>
                <a:lnTo>
                  <a:pt x="0" y="6057"/>
                </a:lnTo>
                <a:lnTo>
                  <a:pt x="0" y="9994"/>
                </a:lnTo>
                <a:lnTo>
                  <a:pt x="457" y="12446"/>
                </a:lnTo>
                <a:lnTo>
                  <a:pt x="1981" y="16497"/>
                </a:lnTo>
                <a:lnTo>
                  <a:pt x="5575" y="18110"/>
                </a:lnTo>
                <a:lnTo>
                  <a:pt x="8611" y="16966"/>
                </a:lnTo>
                <a:lnTo>
                  <a:pt x="7794" y="15468"/>
                </a:lnTo>
                <a:lnTo>
                  <a:pt x="6350" y="12979"/>
                </a:lnTo>
                <a:lnTo>
                  <a:pt x="23180" y="12979"/>
                </a:lnTo>
                <a:lnTo>
                  <a:pt x="13313" y="1739"/>
                </a:lnTo>
                <a:lnTo>
                  <a:pt x="12750" y="1562"/>
                </a:lnTo>
                <a:lnTo>
                  <a:pt x="8801" y="0"/>
                </a:lnTo>
                <a:close/>
              </a:path>
              <a:path w="30479" h="47625">
                <a:moveTo>
                  <a:pt x="24358" y="17106"/>
                </a:moveTo>
                <a:lnTo>
                  <a:pt x="24574" y="17767"/>
                </a:lnTo>
                <a:lnTo>
                  <a:pt x="24492" y="17464"/>
                </a:lnTo>
                <a:lnTo>
                  <a:pt x="24358" y="17106"/>
                </a:lnTo>
                <a:close/>
              </a:path>
              <a:path w="30479" h="47625">
                <a:moveTo>
                  <a:pt x="24492" y="17464"/>
                </a:moveTo>
                <a:lnTo>
                  <a:pt x="24574" y="17767"/>
                </a:lnTo>
                <a:lnTo>
                  <a:pt x="24492" y="17464"/>
                </a:lnTo>
                <a:close/>
              </a:path>
              <a:path w="30479" h="47625">
                <a:moveTo>
                  <a:pt x="24394" y="17106"/>
                </a:moveTo>
                <a:lnTo>
                  <a:pt x="24492" y="17464"/>
                </a:lnTo>
                <a:lnTo>
                  <a:pt x="24394" y="17106"/>
                </a:lnTo>
                <a:close/>
              </a:path>
              <a:path w="30479" h="47625">
                <a:moveTo>
                  <a:pt x="10043" y="16141"/>
                </a:moveTo>
                <a:lnTo>
                  <a:pt x="8204" y="16141"/>
                </a:lnTo>
                <a:lnTo>
                  <a:pt x="8458" y="16611"/>
                </a:lnTo>
                <a:lnTo>
                  <a:pt x="8611" y="16966"/>
                </a:lnTo>
                <a:lnTo>
                  <a:pt x="9182" y="16751"/>
                </a:lnTo>
                <a:lnTo>
                  <a:pt x="9665" y="16497"/>
                </a:lnTo>
                <a:lnTo>
                  <a:pt x="10110" y="16217"/>
                </a:lnTo>
                <a:close/>
              </a:path>
              <a:path w="30479" h="47625">
                <a:moveTo>
                  <a:pt x="8310" y="16357"/>
                </a:moveTo>
                <a:lnTo>
                  <a:pt x="8436" y="16611"/>
                </a:lnTo>
                <a:lnTo>
                  <a:pt x="8310" y="16357"/>
                </a:lnTo>
                <a:close/>
              </a:path>
              <a:path w="30479" h="47625">
                <a:moveTo>
                  <a:pt x="6350" y="12979"/>
                </a:moveTo>
                <a:lnTo>
                  <a:pt x="8310" y="16357"/>
                </a:lnTo>
                <a:lnTo>
                  <a:pt x="8204" y="16141"/>
                </a:lnTo>
                <a:lnTo>
                  <a:pt x="10043" y="16141"/>
                </a:lnTo>
                <a:lnTo>
                  <a:pt x="9570" y="15976"/>
                </a:lnTo>
                <a:lnTo>
                  <a:pt x="8737" y="15976"/>
                </a:lnTo>
                <a:lnTo>
                  <a:pt x="9227" y="15886"/>
                </a:lnTo>
                <a:lnTo>
                  <a:pt x="8115" y="15468"/>
                </a:lnTo>
                <a:lnTo>
                  <a:pt x="9356" y="15468"/>
                </a:lnTo>
                <a:lnTo>
                  <a:pt x="6350" y="12979"/>
                </a:lnTo>
                <a:close/>
              </a:path>
              <a:path w="30479" h="47625">
                <a:moveTo>
                  <a:pt x="9903" y="15921"/>
                </a:moveTo>
                <a:lnTo>
                  <a:pt x="9470" y="15941"/>
                </a:lnTo>
                <a:lnTo>
                  <a:pt x="10163" y="16183"/>
                </a:lnTo>
                <a:lnTo>
                  <a:pt x="9903" y="15921"/>
                </a:lnTo>
                <a:close/>
              </a:path>
              <a:path w="30479" h="47625">
                <a:moveTo>
                  <a:pt x="10630" y="15886"/>
                </a:moveTo>
                <a:lnTo>
                  <a:pt x="9903" y="15921"/>
                </a:lnTo>
                <a:lnTo>
                  <a:pt x="10195" y="16163"/>
                </a:lnTo>
                <a:lnTo>
                  <a:pt x="10630" y="15886"/>
                </a:lnTo>
                <a:close/>
              </a:path>
              <a:path w="30479" h="47625">
                <a:moveTo>
                  <a:pt x="9282" y="15876"/>
                </a:moveTo>
                <a:lnTo>
                  <a:pt x="8737" y="15976"/>
                </a:lnTo>
                <a:lnTo>
                  <a:pt x="9470" y="15941"/>
                </a:lnTo>
                <a:lnTo>
                  <a:pt x="9282" y="15876"/>
                </a:lnTo>
                <a:close/>
              </a:path>
              <a:path w="30479" h="47625">
                <a:moveTo>
                  <a:pt x="9470" y="15941"/>
                </a:moveTo>
                <a:lnTo>
                  <a:pt x="8737" y="15976"/>
                </a:lnTo>
                <a:lnTo>
                  <a:pt x="9570" y="15976"/>
                </a:lnTo>
                <a:close/>
              </a:path>
              <a:path w="30479" h="47625">
                <a:moveTo>
                  <a:pt x="9745" y="15791"/>
                </a:moveTo>
                <a:lnTo>
                  <a:pt x="9312" y="15886"/>
                </a:lnTo>
                <a:lnTo>
                  <a:pt x="9470" y="15941"/>
                </a:lnTo>
                <a:lnTo>
                  <a:pt x="9903" y="15921"/>
                </a:lnTo>
                <a:lnTo>
                  <a:pt x="9745" y="15791"/>
                </a:lnTo>
                <a:close/>
              </a:path>
              <a:path w="30479" h="47625">
                <a:moveTo>
                  <a:pt x="9993" y="15745"/>
                </a:moveTo>
                <a:lnTo>
                  <a:pt x="9850" y="15771"/>
                </a:lnTo>
                <a:lnTo>
                  <a:pt x="9903" y="15921"/>
                </a:lnTo>
                <a:lnTo>
                  <a:pt x="10630" y="15886"/>
                </a:lnTo>
                <a:lnTo>
                  <a:pt x="10045" y="15836"/>
                </a:lnTo>
                <a:close/>
              </a:path>
              <a:path w="30479" h="47625">
                <a:moveTo>
                  <a:pt x="10688" y="15848"/>
                </a:moveTo>
                <a:lnTo>
                  <a:pt x="10845" y="15876"/>
                </a:lnTo>
                <a:lnTo>
                  <a:pt x="10688" y="15848"/>
                </a:lnTo>
                <a:close/>
              </a:path>
              <a:path w="30479" h="47625">
                <a:moveTo>
                  <a:pt x="8115" y="15468"/>
                </a:moveTo>
                <a:lnTo>
                  <a:pt x="9282" y="15876"/>
                </a:lnTo>
                <a:lnTo>
                  <a:pt x="9745" y="15791"/>
                </a:lnTo>
                <a:lnTo>
                  <a:pt x="8115" y="15468"/>
                </a:lnTo>
                <a:close/>
              </a:path>
              <a:path w="30479" h="47625">
                <a:moveTo>
                  <a:pt x="11052" y="15595"/>
                </a:moveTo>
                <a:lnTo>
                  <a:pt x="10807" y="15595"/>
                </a:lnTo>
                <a:lnTo>
                  <a:pt x="10334" y="15745"/>
                </a:lnTo>
                <a:lnTo>
                  <a:pt x="10688" y="15848"/>
                </a:lnTo>
                <a:lnTo>
                  <a:pt x="11052" y="15595"/>
                </a:lnTo>
                <a:close/>
              </a:path>
              <a:path w="30479" h="47625">
                <a:moveTo>
                  <a:pt x="10170" y="15771"/>
                </a:moveTo>
                <a:close/>
              </a:path>
              <a:path w="30479" h="47625">
                <a:moveTo>
                  <a:pt x="10225" y="15779"/>
                </a:moveTo>
                <a:lnTo>
                  <a:pt x="10045" y="15836"/>
                </a:lnTo>
                <a:lnTo>
                  <a:pt x="10612" y="15836"/>
                </a:lnTo>
                <a:lnTo>
                  <a:pt x="10225" y="15779"/>
                </a:lnTo>
                <a:close/>
              </a:path>
              <a:path w="30479" h="47625">
                <a:moveTo>
                  <a:pt x="9625" y="15691"/>
                </a:moveTo>
                <a:lnTo>
                  <a:pt x="9993" y="15745"/>
                </a:lnTo>
                <a:lnTo>
                  <a:pt x="9625" y="15691"/>
                </a:lnTo>
                <a:close/>
              </a:path>
              <a:path w="30479" h="47625">
                <a:moveTo>
                  <a:pt x="10807" y="15595"/>
                </a:moveTo>
                <a:lnTo>
                  <a:pt x="10346" y="15680"/>
                </a:lnTo>
                <a:lnTo>
                  <a:pt x="10807" y="15595"/>
                </a:lnTo>
                <a:close/>
              </a:path>
              <a:path w="30479" h="47625">
                <a:moveTo>
                  <a:pt x="10346" y="15680"/>
                </a:moveTo>
                <a:lnTo>
                  <a:pt x="9993" y="15745"/>
                </a:lnTo>
                <a:lnTo>
                  <a:pt x="10170" y="15771"/>
                </a:lnTo>
                <a:lnTo>
                  <a:pt x="10346" y="15680"/>
                </a:lnTo>
                <a:close/>
              </a:path>
              <a:path w="30479" h="47625">
                <a:moveTo>
                  <a:pt x="23180" y="12979"/>
                </a:moveTo>
                <a:lnTo>
                  <a:pt x="6350" y="12979"/>
                </a:lnTo>
                <a:lnTo>
                  <a:pt x="9625" y="15691"/>
                </a:lnTo>
                <a:lnTo>
                  <a:pt x="9993" y="15745"/>
                </a:lnTo>
                <a:lnTo>
                  <a:pt x="10346" y="15680"/>
                </a:lnTo>
                <a:lnTo>
                  <a:pt x="12268" y="14681"/>
                </a:lnTo>
                <a:lnTo>
                  <a:pt x="23733" y="14681"/>
                </a:lnTo>
                <a:lnTo>
                  <a:pt x="23495" y="13804"/>
                </a:lnTo>
                <a:lnTo>
                  <a:pt x="23180" y="12979"/>
                </a:lnTo>
                <a:close/>
              </a:path>
              <a:path w="30479" h="47625">
                <a:moveTo>
                  <a:pt x="9356" y="15468"/>
                </a:moveTo>
                <a:lnTo>
                  <a:pt x="8115" y="15468"/>
                </a:lnTo>
                <a:lnTo>
                  <a:pt x="9625" y="15691"/>
                </a:lnTo>
                <a:lnTo>
                  <a:pt x="9356" y="15468"/>
                </a:lnTo>
                <a:close/>
              </a:path>
              <a:path w="30479" h="47625">
                <a:moveTo>
                  <a:pt x="12268" y="14681"/>
                </a:moveTo>
                <a:lnTo>
                  <a:pt x="10346" y="15680"/>
                </a:lnTo>
                <a:lnTo>
                  <a:pt x="10807" y="15595"/>
                </a:lnTo>
                <a:lnTo>
                  <a:pt x="11052" y="15595"/>
                </a:lnTo>
                <a:lnTo>
                  <a:pt x="12268" y="14681"/>
                </a:lnTo>
                <a:close/>
              </a:path>
              <a:path w="30479" h="47625">
                <a:moveTo>
                  <a:pt x="12902" y="1610"/>
                </a:moveTo>
                <a:lnTo>
                  <a:pt x="13233" y="1739"/>
                </a:lnTo>
                <a:lnTo>
                  <a:pt x="12902" y="1610"/>
                </a:lnTo>
                <a:close/>
              </a:path>
              <a:path w="30479" h="47625">
                <a:moveTo>
                  <a:pt x="12780" y="156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00547" y="4439945"/>
            <a:ext cx="23495" cy="38735"/>
          </a:xfrm>
          <a:custGeom>
            <a:avLst/>
            <a:gdLst/>
            <a:ahLst/>
            <a:cxnLst/>
            <a:rect l="l" t="t" r="r" b="b"/>
            <a:pathLst>
              <a:path w="23495" h="38735">
                <a:moveTo>
                  <a:pt x="23309" y="22821"/>
                </a:moveTo>
                <a:lnTo>
                  <a:pt x="8902" y="22821"/>
                </a:lnTo>
                <a:lnTo>
                  <a:pt x="9156" y="23393"/>
                </a:lnTo>
                <a:lnTo>
                  <a:pt x="10655" y="27228"/>
                </a:lnTo>
                <a:lnTo>
                  <a:pt x="11188" y="28270"/>
                </a:lnTo>
                <a:lnTo>
                  <a:pt x="17360" y="38176"/>
                </a:lnTo>
                <a:lnTo>
                  <a:pt x="18745" y="38506"/>
                </a:lnTo>
                <a:lnTo>
                  <a:pt x="20231" y="37579"/>
                </a:lnTo>
                <a:lnTo>
                  <a:pt x="20548" y="37172"/>
                </a:lnTo>
                <a:lnTo>
                  <a:pt x="22834" y="30886"/>
                </a:lnTo>
                <a:lnTo>
                  <a:pt x="23139" y="29438"/>
                </a:lnTo>
                <a:lnTo>
                  <a:pt x="23418" y="25209"/>
                </a:lnTo>
                <a:lnTo>
                  <a:pt x="23309" y="22821"/>
                </a:lnTo>
                <a:close/>
              </a:path>
              <a:path w="23495" h="38735">
                <a:moveTo>
                  <a:pt x="9030" y="23143"/>
                </a:moveTo>
                <a:lnTo>
                  <a:pt x="9129" y="23393"/>
                </a:lnTo>
                <a:lnTo>
                  <a:pt x="9030" y="23143"/>
                </a:lnTo>
                <a:close/>
              </a:path>
              <a:path w="23495" h="38735">
                <a:moveTo>
                  <a:pt x="8902" y="22821"/>
                </a:moveTo>
                <a:lnTo>
                  <a:pt x="9030" y="23143"/>
                </a:lnTo>
                <a:lnTo>
                  <a:pt x="9156" y="23393"/>
                </a:lnTo>
                <a:lnTo>
                  <a:pt x="8902" y="22821"/>
                </a:lnTo>
                <a:close/>
              </a:path>
              <a:path w="23495" h="38735">
                <a:moveTo>
                  <a:pt x="5448" y="15333"/>
                </a:moveTo>
                <a:lnTo>
                  <a:pt x="7708" y="20523"/>
                </a:lnTo>
                <a:lnTo>
                  <a:pt x="9030" y="23143"/>
                </a:lnTo>
                <a:lnTo>
                  <a:pt x="8902" y="22821"/>
                </a:lnTo>
                <a:lnTo>
                  <a:pt x="23309" y="22821"/>
                </a:lnTo>
                <a:lnTo>
                  <a:pt x="23063" y="19545"/>
                </a:lnTo>
                <a:lnTo>
                  <a:pt x="22355" y="16967"/>
                </a:lnTo>
                <a:lnTo>
                  <a:pt x="8077" y="16967"/>
                </a:lnTo>
                <a:lnTo>
                  <a:pt x="6642" y="16230"/>
                </a:lnTo>
                <a:lnTo>
                  <a:pt x="5742" y="15506"/>
                </a:lnTo>
                <a:lnTo>
                  <a:pt x="5448" y="15333"/>
                </a:lnTo>
                <a:close/>
              </a:path>
              <a:path w="23495" h="38735">
                <a:moveTo>
                  <a:pt x="4871" y="13908"/>
                </a:moveTo>
                <a:lnTo>
                  <a:pt x="5365" y="15142"/>
                </a:lnTo>
                <a:lnTo>
                  <a:pt x="5892" y="15595"/>
                </a:lnTo>
                <a:lnTo>
                  <a:pt x="6642" y="16230"/>
                </a:lnTo>
                <a:lnTo>
                  <a:pt x="8077" y="16967"/>
                </a:lnTo>
                <a:lnTo>
                  <a:pt x="5541" y="14202"/>
                </a:lnTo>
                <a:lnTo>
                  <a:pt x="4871" y="13908"/>
                </a:lnTo>
                <a:close/>
              </a:path>
              <a:path w="23495" h="38735">
                <a:moveTo>
                  <a:pt x="5567" y="14213"/>
                </a:moveTo>
                <a:lnTo>
                  <a:pt x="8077" y="16967"/>
                </a:lnTo>
                <a:lnTo>
                  <a:pt x="22355" y="16967"/>
                </a:lnTo>
                <a:lnTo>
                  <a:pt x="22313" y="16814"/>
                </a:lnTo>
                <a:lnTo>
                  <a:pt x="21409" y="14998"/>
                </a:lnTo>
                <a:lnTo>
                  <a:pt x="11417" y="14998"/>
                </a:lnTo>
                <a:lnTo>
                  <a:pt x="6781" y="14643"/>
                </a:lnTo>
                <a:lnTo>
                  <a:pt x="6197" y="14490"/>
                </a:lnTo>
                <a:lnTo>
                  <a:pt x="5567" y="14213"/>
                </a:lnTo>
                <a:close/>
              </a:path>
              <a:path w="23495" h="38735">
                <a:moveTo>
                  <a:pt x="5742" y="15506"/>
                </a:moveTo>
                <a:lnTo>
                  <a:pt x="5892" y="15595"/>
                </a:lnTo>
                <a:lnTo>
                  <a:pt x="5742" y="15506"/>
                </a:lnTo>
                <a:close/>
              </a:path>
              <a:path w="23495" h="38735">
                <a:moveTo>
                  <a:pt x="5365" y="15142"/>
                </a:moveTo>
                <a:lnTo>
                  <a:pt x="5742" y="15506"/>
                </a:lnTo>
                <a:lnTo>
                  <a:pt x="5892" y="15595"/>
                </a:lnTo>
                <a:lnTo>
                  <a:pt x="5365" y="15142"/>
                </a:lnTo>
                <a:close/>
              </a:path>
              <a:path w="23495" h="38735">
                <a:moveTo>
                  <a:pt x="5406" y="15236"/>
                </a:moveTo>
                <a:lnTo>
                  <a:pt x="5742" y="15506"/>
                </a:lnTo>
                <a:lnTo>
                  <a:pt x="5406" y="15236"/>
                </a:lnTo>
                <a:close/>
              </a:path>
              <a:path w="23495" h="38735">
                <a:moveTo>
                  <a:pt x="397" y="7859"/>
                </a:moveTo>
                <a:lnTo>
                  <a:pt x="0" y="8610"/>
                </a:lnTo>
                <a:lnTo>
                  <a:pt x="1193" y="12827"/>
                </a:lnTo>
                <a:lnTo>
                  <a:pt x="5448" y="15333"/>
                </a:lnTo>
                <a:lnTo>
                  <a:pt x="4241" y="14300"/>
                </a:lnTo>
                <a:lnTo>
                  <a:pt x="3924" y="13906"/>
                </a:lnTo>
                <a:lnTo>
                  <a:pt x="4867" y="13906"/>
                </a:lnTo>
                <a:lnTo>
                  <a:pt x="4000" y="13525"/>
                </a:lnTo>
                <a:lnTo>
                  <a:pt x="2819" y="12446"/>
                </a:lnTo>
                <a:lnTo>
                  <a:pt x="397" y="7859"/>
                </a:lnTo>
                <a:close/>
              </a:path>
              <a:path w="23495" h="38735">
                <a:moveTo>
                  <a:pt x="3924" y="13906"/>
                </a:moveTo>
                <a:lnTo>
                  <a:pt x="4241" y="14300"/>
                </a:lnTo>
                <a:lnTo>
                  <a:pt x="5406" y="15236"/>
                </a:lnTo>
                <a:lnTo>
                  <a:pt x="5315" y="15100"/>
                </a:lnTo>
                <a:lnTo>
                  <a:pt x="3924" y="13906"/>
                </a:lnTo>
                <a:close/>
              </a:path>
              <a:path w="23495" h="38735">
                <a:moveTo>
                  <a:pt x="4867" y="13906"/>
                </a:moveTo>
                <a:lnTo>
                  <a:pt x="3924" y="13906"/>
                </a:lnTo>
                <a:lnTo>
                  <a:pt x="5365" y="15142"/>
                </a:lnTo>
                <a:lnTo>
                  <a:pt x="4867" y="13906"/>
                </a:lnTo>
                <a:close/>
              </a:path>
              <a:path w="23495" h="38735">
                <a:moveTo>
                  <a:pt x="13648" y="13093"/>
                </a:moveTo>
                <a:lnTo>
                  <a:pt x="4546" y="13093"/>
                </a:lnTo>
                <a:lnTo>
                  <a:pt x="5567" y="14213"/>
                </a:lnTo>
                <a:lnTo>
                  <a:pt x="6197" y="14490"/>
                </a:lnTo>
                <a:lnTo>
                  <a:pt x="6781" y="14643"/>
                </a:lnTo>
                <a:lnTo>
                  <a:pt x="11417" y="14998"/>
                </a:lnTo>
                <a:lnTo>
                  <a:pt x="13648" y="13093"/>
                </a:lnTo>
                <a:close/>
              </a:path>
              <a:path w="23495" h="38735">
                <a:moveTo>
                  <a:pt x="14524" y="3679"/>
                </a:moveTo>
                <a:lnTo>
                  <a:pt x="15272" y="4559"/>
                </a:lnTo>
                <a:lnTo>
                  <a:pt x="15212" y="5930"/>
                </a:lnTo>
                <a:lnTo>
                  <a:pt x="14719" y="12179"/>
                </a:lnTo>
                <a:lnTo>
                  <a:pt x="11417" y="14998"/>
                </a:lnTo>
                <a:lnTo>
                  <a:pt x="21409" y="14998"/>
                </a:lnTo>
                <a:lnTo>
                  <a:pt x="21006" y="14202"/>
                </a:lnTo>
                <a:lnTo>
                  <a:pt x="18935" y="9283"/>
                </a:lnTo>
                <a:lnTo>
                  <a:pt x="17576" y="5930"/>
                </a:lnTo>
                <a:lnTo>
                  <a:pt x="16306" y="4559"/>
                </a:lnTo>
                <a:lnTo>
                  <a:pt x="14524" y="3679"/>
                </a:lnTo>
                <a:close/>
              </a:path>
              <a:path w="23495" h="38735">
                <a:moveTo>
                  <a:pt x="21013" y="14202"/>
                </a:moveTo>
                <a:lnTo>
                  <a:pt x="21082" y="14363"/>
                </a:lnTo>
                <a:lnTo>
                  <a:pt x="21013" y="14202"/>
                </a:lnTo>
                <a:close/>
              </a:path>
              <a:path w="23495" h="38735">
                <a:moveTo>
                  <a:pt x="4546" y="13093"/>
                </a:moveTo>
                <a:lnTo>
                  <a:pt x="4870" y="13906"/>
                </a:lnTo>
                <a:lnTo>
                  <a:pt x="5567" y="14213"/>
                </a:lnTo>
                <a:lnTo>
                  <a:pt x="4546" y="13093"/>
                </a:lnTo>
                <a:close/>
              </a:path>
              <a:path w="23495" h="38735">
                <a:moveTo>
                  <a:pt x="20898" y="13931"/>
                </a:moveTo>
                <a:lnTo>
                  <a:pt x="21013" y="14202"/>
                </a:lnTo>
                <a:lnTo>
                  <a:pt x="20898" y="13931"/>
                </a:lnTo>
                <a:close/>
              </a:path>
              <a:path w="23495" h="38735">
                <a:moveTo>
                  <a:pt x="6721" y="845"/>
                </a:moveTo>
                <a:lnTo>
                  <a:pt x="3090" y="2767"/>
                </a:lnTo>
                <a:lnTo>
                  <a:pt x="397" y="7859"/>
                </a:lnTo>
                <a:lnTo>
                  <a:pt x="2819" y="12446"/>
                </a:lnTo>
                <a:lnTo>
                  <a:pt x="4000" y="13525"/>
                </a:lnTo>
                <a:lnTo>
                  <a:pt x="4871" y="13908"/>
                </a:lnTo>
                <a:lnTo>
                  <a:pt x="4546" y="13093"/>
                </a:lnTo>
                <a:lnTo>
                  <a:pt x="13648" y="13093"/>
                </a:lnTo>
                <a:lnTo>
                  <a:pt x="14719" y="12179"/>
                </a:lnTo>
                <a:lnTo>
                  <a:pt x="15269" y="5207"/>
                </a:lnTo>
                <a:lnTo>
                  <a:pt x="14541" y="5207"/>
                </a:lnTo>
                <a:lnTo>
                  <a:pt x="10934" y="1917"/>
                </a:lnTo>
                <a:lnTo>
                  <a:pt x="12806" y="1917"/>
                </a:lnTo>
                <a:lnTo>
                  <a:pt x="12477" y="1293"/>
                </a:lnTo>
                <a:lnTo>
                  <a:pt x="6721" y="845"/>
                </a:lnTo>
                <a:close/>
              </a:path>
              <a:path w="23495" h="38735">
                <a:moveTo>
                  <a:pt x="18935" y="9283"/>
                </a:moveTo>
                <a:close/>
              </a:path>
              <a:path w="23495" h="38735">
                <a:moveTo>
                  <a:pt x="3090" y="2767"/>
                </a:moveTo>
                <a:lnTo>
                  <a:pt x="1600" y="3556"/>
                </a:lnTo>
                <a:lnTo>
                  <a:pt x="317" y="7708"/>
                </a:lnTo>
                <a:lnTo>
                  <a:pt x="397" y="7859"/>
                </a:lnTo>
                <a:lnTo>
                  <a:pt x="3090" y="2767"/>
                </a:lnTo>
                <a:close/>
              </a:path>
              <a:path w="23495" h="38735">
                <a:moveTo>
                  <a:pt x="10934" y="1917"/>
                </a:moveTo>
                <a:lnTo>
                  <a:pt x="14541" y="5207"/>
                </a:lnTo>
                <a:lnTo>
                  <a:pt x="13482" y="3198"/>
                </a:lnTo>
                <a:lnTo>
                  <a:pt x="13290" y="3048"/>
                </a:lnTo>
                <a:lnTo>
                  <a:pt x="12420" y="2527"/>
                </a:lnTo>
                <a:lnTo>
                  <a:pt x="10934" y="1917"/>
                </a:lnTo>
                <a:close/>
              </a:path>
              <a:path w="23495" h="38735">
                <a:moveTo>
                  <a:pt x="13482" y="3198"/>
                </a:moveTo>
                <a:lnTo>
                  <a:pt x="14541" y="5207"/>
                </a:lnTo>
                <a:lnTo>
                  <a:pt x="15269" y="5207"/>
                </a:lnTo>
                <a:lnTo>
                  <a:pt x="15272" y="4559"/>
                </a:lnTo>
                <a:lnTo>
                  <a:pt x="14732" y="3924"/>
                </a:lnTo>
                <a:lnTo>
                  <a:pt x="13482" y="3198"/>
                </a:lnTo>
                <a:close/>
              </a:path>
              <a:path w="23495" h="38735">
                <a:moveTo>
                  <a:pt x="13457" y="3152"/>
                </a:moveTo>
                <a:lnTo>
                  <a:pt x="14617" y="3924"/>
                </a:lnTo>
                <a:lnTo>
                  <a:pt x="14139" y="3556"/>
                </a:lnTo>
                <a:lnTo>
                  <a:pt x="13457" y="3152"/>
                </a:lnTo>
                <a:close/>
              </a:path>
              <a:path w="23495" h="38735">
                <a:moveTo>
                  <a:pt x="13499" y="3173"/>
                </a:moveTo>
                <a:lnTo>
                  <a:pt x="14224" y="3606"/>
                </a:lnTo>
                <a:lnTo>
                  <a:pt x="14617" y="3924"/>
                </a:lnTo>
                <a:lnTo>
                  <a:pt x="14524" y="3679"/>
                </a:lnTo>
                <a:lnTo>
                  <a:pt x="13499" y="3173"/>
                </a:lnTo>
                <a:close/>
              </a:path>
              <a:path w="23495" h="38735">
                <a:moveTo>
                  <a:pt x="12477" y="1293"/>
                </a:moveTo>
                <a:lnTo>
                  <a:pt x="13454" y="3146"/>
                </a:lnTo>
                <a:lnTo>
                  <a:pt x="14524" y="3679"/>
                </a:lnTo>
                <a:lnTo>
                  <a:pt x="12496" y="1295"/>
                </a:lnTo>
                <a:close/>
              </a:path>
              <a:path w="23495" h="38735">
                <a:moveTo>
                  <a:pt x="13246" y="3048"/>
                </a:moveTo>
                <a:lnTo>
                  <a:pt x="13482" y="3198"/>
                </a:lnTo>
                <a:lnTo>
                  <a:pt x="13246" y="3048"/>
                </a:lnTo>
                <a:close/>
              </a:path>
              <a:path w="23495" h="38735">
                <a:moveTo>
                  <a:pt x="13290" y="3048"/>
                </a:moveTo>
                <a:lnTo>
                  <a:pt x="13457" y="3152"/>
                </a:lnTo>
                <a:lnTo>
                  <a:pt x="13290" y="3048"/>
                </a:lnTo>
                <a:close/>
              </a:path>
              <a:path w="23495" h="38735">
                <a:moveTo>
                  <a:pt x="12806" y="1917"/>
                </a:moveTo>
                <a:lnTo>
                  <a:pt x="10934" y="1917"/>
                </a:lnTo>
                <a:lnTo>
                  <a:pt x="12420" y="2527"/>
                </a:lnTo>
                <a:lnTo>
                  <a:pt x="13454" y="3146"/>
                </a:lnTo>
                <a:lnTo>
                  <a:pt x="12806" y="1917"/>
                </a:lnTo>
                <a:close/>
              </a:path>
              <a:path w="23495" h="38735">
                <a:moveTo>
                  <a:pt x="5981" y="787"/>
                </a:moveTo>
                <a:lnTo>
                  <a:pt x="3378" y="2222"/>
                </a:lnTo>
                <a:lnTo>
                  <a:pt x="3090" y="2767"/>
                </a:lnTo>
                <a:lnTo>
                  <a:pt x="6721" y="845"/>
                </a:lnTo>
                <a:lnTo>
                  <a:pt x="5981" y="787"/>
                </a:lnTo>
                <a:close/>
              </a:path>
              <a:path w="23495" h="38735">
                <a:moveTo>
                  <a:pt x="8318" y="0"/>
                </a:moveTo>
                <a:lnTo>
                  <a:pt x="6721" y="845"/>
                </a:lnTo>
                <a:lnTo>
                  <a:pt x="12477" y="1293"/>
                </a:lnTo>
                <a:lnTo>
                  <a:pt x="8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26893" y="4644097"/>
            <a:ext cx="19685" cy="22860"/>
          </a:xfrm>
          <a:custGeom>
            <a:avLst/>
            <a:gdLst/>
            <a:ahLst/>
            <a:cxnLst/>
            <a:rect l="l" t="t" r="r" b="b"/>
            <a:pathLst>
              <a:path w="19685" h="22860">
                <a:moveTo>
                  <a:pt x="18331" y="8610"/>
                </a:moveTo>
                <a:lnTo>
                  <a:pt x="15208" y="8610"/>
                </a:lnTo>
                <a:lnTo>
                  <a:pt x="15076" y="9842"/>
                </a:lnTo>
                <a:lnTo>
                  <a:pt x="14953" y="10375"/>
                </a:lnTo>
                <a:lnTo>
                  <a:pt x="14332" y="12445"/>
                </a:lnTo>
                <a:lnTo>
                  <a:pt x="13295" y="14459"/>
                </a:lnTo>
                <a:lnTo>
                  <a:pt x="9595" y="17691"/>
                </a:lnTo>
                <a:lnTo>
                  <a:pt x="7622" y="18385"/>
                </a:lnTo>
                <a:lnTo>
                  <a:pt x="7913" y="18783"/>
                </a:lnTo>
                <a:lnTo>
                  <a:pt x="8922" y="19494"/>
                </a:lnTo>
                <a:lnTo>
                  <a:pt x="9925" y="20243"/>
                </a:lnTo>
                <a:lnTo>
                  <a:pt x="10751" y="20751"/>
                </a:lnTo>
                <a:lnTo>
                  <a:pt x="14395" y="22618"/>
                </a:lnTo>
                <a:lnTo>
                  <a:pt x="17266" y="21691"/>
                </a:lnTo>
                <a:lnTo>
                  <a:pt x="18650" y="18961"/>
                </a:lnTo>
                <a:lnTo>
                  <a:pt x="19209" y="17373"/>
                </a:lnTo>
                <a:lnTo>
                  <a:pt x="19504" y="15633"/>
                </a:lnTo>
                <a:lnTo>
                  <a:pt x="19386" y="12445"/>
                </a:lnTo>
                <a:lnTo>
                  <a:pt x="19141" y="11328"/>
                </a:lnTo>
                <a:lnTo>
                  <a:pt x="18891" y="10032"/>
                </a:lnTo>
                <a:lnTo>
                  <a:pt x="18331" y="8610"/>
                </a:lnTo>
                <a:close/>
              </a:path>
              <a:path w="19685" h="22860">
                <a:moveTo>
                  <a:pt x="8769" y="19392"/>
                </a:moveTo>
                <a:lnTo>
                  <a:pt x="8907" y="19494"/>
                </a:lnTo>
                <a:lnTo>
                  <a:pt x="8769" y="19392"/>
                </a:lnTo>
                <a:close/>
              </a:path>
              <a:path w="19685" h="22860">
                <a:moveTo>
                  <a:pt x="1045" y="9057"/>
                </a:moveTo>
                <a:lnTo>
                  <a:pt x="111" y="14795"/>
                </a:lnTo>
                <a:lnTo>
                  <a:pt x="0" y="15633"/>
                </a:lnTo>
                <a:lnTo>
                  <a:pt x="1924" y="18275"/>
                </a:lnTo>
                <a:lnTo>
                  <a:pt x="5620" y="18859"/>
                </a:lnTo>
                <a:lnTo>
                  <a:pt x="6496" y="18783"/>
                </a:lnTo>
                <a:lnTo>
                  <a:pt x="7622" y="18385"/>
                </a:lnTo>
                <a:lnTo>
                  <a:pt x="5137" y="14985"/>
                </a:lnTo>
                <a:lnTo>
                  <a:pt x="5043" y="14680"/>
                </a:lnTo>
                <a:lnTo>
                  <a:pt x="4912" y="14452"/>
                </a:lnTo>
                <a:lnTo>
                  <a:pt x="3918" y="12357"/>
                </a:lnTo>
                <a:lnTo>
                  <a:pt x="3249" y="10032"/>
                </a:lnTo>
                <a:lnTo>
                  <a:pt x="1149" y="10032"/>
                </a:lnTo>
                <a:lnTo>
                  <a:pt x="1045" y="9057"/>
                </a:lnTo>
                <a:close/>
              </a:path>
              <a:path w="19685" h="22860">
                <a:moveTo>
                  <a:pt x="6788" y="13576"/>
                </a:moveTo>
                <a:lnTo>
                  <a:pt x="4705" y="13576"/>
                </a:lnTo>
                <a:lnTo>
                  <a:pt x="5721" y="15633"/>
                </a:lnTo>
                <a:lnTo>
                  <a:pt x="7622" y="18385"/>
                </a:lnTo>
                <a:lnTo>
                  <a:pt x="9595" y="17691"/>
                </a:lnTo>
                <a:lnTo>
                  <a:pt x="12911" y="14795"/>
                </a:lnTo>
                <a:lnTo>
                  <a:pt x="9430" y="14795"/>
                </a:lnTo>
                <a:lnTo>
                  <a:pt x="7868" y="14681"/>
                </a:lnTo>
                <a:lnTo>
                  <a:pt x="8703" y="14459"/>
                </a:lnTo>
                <a:lnTo>
                  <a:pt x="6788" y="13576"/>
                </a:lnTo>
                <a:close/>
              </a:path>
              <a:path w="19685" h="22860">
                <a:moveTo>
                  <a:pt x="5043" y="14680"/>
                </a:moveTo>
                <a:lnTo>
                  <a:pt x="5137" y="14985"/>
                </a:lnTo>
                <a:lnTo>
                  <a:pt x="5611" y="15633"/>
                </a:lnTo>
                <a:lnTo>
                  <a:pt x="5043" y="14680"/>
                </a:lnTo>
                <a:close/>
              </a:path>
              <a:path w="19685" h="22860">
                <a:moveTo>
                  <a:pt x="4705" y="13576"/>
                </a:moveTo>
                <a:lnTo>
                  <a:pt x="5013" y="14579"/>
                </a:lnTo>
                <a:lnTo>
                  <a:pt x="5126" y="14795"/>
                </a:lnTo>
                <a:lnTo>
                  <a:pt x="5721" y="15633"/>
                </a:lnTo>
                <a:lnTo>
                  <a:pt x="4705" y="13576"/>
                </a:lnTo>
                <a:close/>
              </a:path>
              <a:path w="19685" h="22860">
                <a:moveTo>
                  <a:pt x="8703" y="14459"/>
                </a:moveTo>
                <a:lnTo>
                  <a:pt x="7868" y="14681"/>
                </a:lnTo>
                <a:lnTo>
                  <a:pt x="9430" y="14795"/>
                </a:lnTo>
                <a:lnTo>
                  <a:pt x="8703" y="14459"/>
                </a:lnTo>
                <a:close/>
              </a:path>
              <a:path w="19685" h="22860">
                <a:moveTo>
                  <a:pt x="12282" y="13511"/>
                </a:moveTo>
                <a:lnTo>
                  <a:pt x="8703" y="14459"/>
                </a:lnTo>
                <a:lnTo>
                  <a:pt x="9430" y="14795"/>
                </a:lnTo>
                <a:lnTo>
                  <a:pt x="12911" y="14795"/>
                </a:lnTo>
                <a:lnTo>
                  <a:pt x="13303" y="14452"/>
                </a:lnTo>
                <a:lnTo>
                  <a:pt x="13681" y="13715"/>
                </a:lnTo>
                <a:lnTo>
                  <a:pt x="12160" y="13715"/>
                </a:lnTo>
                <a:lnTo>
                  <a:pt x="12282" y="13511"/>
                </a:lnTo>
                <a:close/>
              </a:path>
              <a:path w="19685" h="22860">
                <a:moveTo>
                  <a:pt x="3194" y="9842"/>
                </a:moveTo>
                <a:lnTo>
                  <a:pt x="3918" y="12357"/>
                </a:lnTo>
                <a:lnTo>
                  <a:pt x="4972" y="14579"/>
                </a:lnTo>
                <a:lnTo>
                  <a:pt x="4705" y="13576"/>
                </a:lnTo>
                <a:lnTo>
                  <a:pt x="6788" y="13576"/>
                </a:lnTo>
                <a:lnTo>
                  <a:pt x="5440" y="12953"/>
                </a:lnTo>
                <a:lnTo>
                  <a:pt x="4997" y="12953"/>
                </a:lnTo>
                <a:lnTo>
                  <a:pt x="4642" y="12585"/>
                </a:lnTo>
                <a:lnTo>
                  <a:pt x="4784" y="12585"/>
                </a:lnTo>
                <a:lnTo>
                  <a:pt x="3194" y="9842"/>
                </a:lnTo>
                <a:close/>
              </a:path>
              <a:path w="19685" h="22860">
                <a:moveTo>
                  <a:pt x="14473" y="9842"/>
                </a:moveTo>
                <a:lnTo>
                  <a:pt x="3194" y="9842"/>
                </a:lnTo>
                <a:lnTo>
                  <a:pt x="4836" y="12675"/>
                </a:lnTo>
                <a:lnTo>
                  <a:pt x="8703" y="14459"/>
                </a:lnTo>
                <a:lnTo>
                  <a:pt x="12282" y="13511"/>
                </a:lnTo>
                <a:lnTo>
                  <a:pt x="14473" y="9842"/>
                </a:lnTo>
                <a:close/>
              </a:path>
              <a:path w="19685" h="22860">
                <a:moveTo>
                  <a:pt x="12567" y="13436"/>
                </a:moveTo>
                <a:lnTo>
                  <a:pt x="12282" y="13511"/>
                </a:lnTo>
                <a:lnTo>
                  <a:pt x="12160" y="13715"/>
                </a:lnTo>
                <a:lnTo>
                  <a:pt x="12567" y="13436"/>
                </a:lnTo>
                <a:close/>
              </a:path>
              <a:path w="19685" h="22860">
                <a:moveTo>
                  <a:pt x="13824" y="13436"/>
                </a:moveTo>
                <a:lnTo>
                  <a:pt x="12567" y="13436"/>
                </a:lnTo>
                <a:lnTo>
                  <a:pt x="12160" y="13715"/>
                </a:lnTo>
                <a:lnTo>
                  <a:pt x="13681" y="13715"/>
                </a:lnTo>
                <a:lnTo>
                  <a:pt x="13824" y="13436"/>
                </a:lnTo>
                <a:close/>
              </a:path>
              <a:path w="19685" h="22860">
                <a:moveTo>
                  <a:pt x="15208" y="8610"/>
                </a:moveTo>
                <a:lnTo>
                  <a:pt x="12282" y="13511"/>
                </a:lnTo>
                <a:lnTo>
                  <a:pt x="12567" y="13436"/>
                </a:lnTo>
                <a:lnTo>
                  <a:pt x="13824" y="13436"/>
                </a:lnTo>
                <a:lnTo>
                  <a:pt x="14332" y="12445"/>
                </a:lnTo>
                <a:lnTo>
                  <a:pt x="14953" y="10375"/>
                </a:lnTo>
                <a:lnTo>
                  <a:pt x="15076" y="9842"/>
                </a:lnTo>
                <a:lnTo>
                  <a:pt x="15208" y="8610"/>
                </a:lnTo>
                <a:close/>
              </a:path>
              <a:path w="19685" h="22860">
                <a:moveTo>
                  <a:pt x="4642" y="12585"/>
                </a:moveTo>
                <a:lnTo>
                  <a:pt x="4997" y="12953"/>
                </a:lnTo>
                <a:lnTo>
                  <a:pt x="4836" y="12675"/>
                </a:lnTo>
                <a:lnTo>
                  <a:pt x="4642" y="12585"/>
                </a:lnTo>
                <a:close/>
              </a:path>
              <a:path w="19685" h="22860">
                <a:moveTo>
                  <a:pt x="4836" y="12675"/>
                </a:moveTo>
                <a:lnTo>
                  <a:pt x="4997" y="12953"/>
                </a:lnTo>
                <a:lnTo>
                  <a:pt x="5440" y="12953"/>
                </a:lnTo>
                <a:lnTo>
                  <a:pt x="4836" y="12675"/>
                </a:lnTo>
                <a:close/>
              </a:path>
              <a:path w="19685" h="22860">
                <a:moveTo>
                  <a:pt x="4784" y="12585"/>
                </a:moveTo>
                <a:lnTo>
                  <a:pt x="4642" y="12585"/>
                </a:lnTo>
                <a:lnTo>
                  <a:pt x="4836" y="12675"/>
                </a:lnTo>
                <a:close/>
              </a:path>
              <a:path w="19685" h="22860">
                <a:moveTo>
                  <a:pt x="19145" y="11328"/>
                </a:moveTo>
                <a:lnTo>
                  <a:pt x="19171" y="11480"/>
                </a:lnTo>
                <a:lnTo>
                  <a:pt x="19145" y="11328"/>
                </a:lnTo>
                <a:close/>
              </a:path>
              <a:path w="19685" h="22860">
                <a:moveTo>
                  <a:pt x="17945" y="8077"/>
                </a:moveTo>
                <a:lnTo>
                  <a:pt x="1213" y="8077"/>
                </a:lnTo>
                <a:lnTo>
                  <a:pt x="1149" y="10032"/>
                </a:lnTo>
                <a:lnTo>
                  <a:pt x="3249" y="10032"/>
                </a:lnTo>
                <a:lnTo>
                  <a:pt x="3194" y="9842"/>
                </a:lnTo>
                <a:lnTo>
                  <a:pt x="14473" y="9842"/>
                </a:lnTo>
                <a:lnTo>
                  <a:pt x="15208" y="8610"/>
                </a:lnTo>
                <a:lnTo>
                  <a:pt x="18331" y="8610"/>
                </a:lnTo>
                <a:lnTo>
                  <a:pt x="18216" y="8318"/>
                </a:lnTo>
                <a:lnTo>
                  <a:pt x="18053" y="8318"/>
                </a:lnTo>
                <a:lnTo>
                  <a:pt x="17945" y="8077"/>
                </a:lnTo>
                <a:close/>
              </a:path>
              <a:path w="19685" h="22860">
                <a:moveTo>
                  <a:pt x="11513" y="0"/>
                </a:moveTo>
                <a:lnTo>
                  <a:pt x="1045" y="9057"/>
                </a:lnTo>
                <a:lnTo>
                  <a:pt x="1213" y="8077"/>
                </a:lnTo>
                <a:lnTo>
                  <a:pt x="17945" y="8077"/>
                </a:lnTo>
                <a:lnTo>
                  <a:pt x="17202" y="6413"/>
                </a:lnTo>
                <a:lnTo>
                  <a:pt x="17514" y="6413"/>
                </a:lnTo>
                <a:lnTo>
                  <a:pt x="17342" y="5803"/>
                </a:lnTo>
                <a:lnTo>
                  <a:pt x="15399" y="2552"/>
                </a:lnTo>
                <a:lnTo>
                  <a:pt x="13545" y="749"/>
                </a:lnTo>
                <a:lnTo>
                  <a:pt x="11513" y="0"/>
                </a:lnTo>
                <a:close/>
              </a:path>
              <a:path w="19685" h="22860">
                <a:moveTo>
                  <a:pt x="17202" y="6413"/>
                </a:moveTo>
                <a:lnTo>
                  <a:pt x="18053" y="8318"/>
                </a:lnTo>
                <a:lnTo>
                  <a:pt x="17767" y="7306"/>
                </a:lnTo>
                <a:lnTo>
                  <a:pt x="17202" y="6413"/>
                </a:lnTo>
                <a:close/>
              </a:path>
              <a:path w="19685" h="22860">
                <a:moveTo>
                  <a:pt x="17767" y="7306"/>
                </a:moveTo>
                <a:lnTo>
                  <a:pt x="18053" y="8318"/>
                </a:lnTo>
                <a:lnTo>
                  <a:pt x="18216" y="8318"/>
                </a:lnTo>
                <a:lnTo>
                  <a:pt x="17901" y="7518"/>
                </a:lnTo>
                <a:lnTo>
                  <a:pt x="17767" y="7306"/>
                </a:lnTo>
                <a:close/>
              </a:path>
              <a:path w="19685" h="22860">
                <a:moveTo>
                  <a:pt x="17514" y="6413"/>
                </a:moveTo>
                <a:lnTo>
                  <a:pt x="17202" y="6413"/>
                </a:lnTo>
                <a:lnTo>
                  <a:pt x="17767" y="7306"/>
                </a:lnTo>
                <a:lnTo>
                  <a:pt x="17514" y="6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26697" y="5105450"/>
            <a:ext cx="589775" cy="5775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1225" y="1831340"/>
            <a:ext cx="27501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b="1">
                <a:solidFill>
                  <a:srgbClr val="FFFFFF"/>
                </a:solidFill>
                <a:latin typeface="Times New Roman"/>
                <a:cs typeface="Times New Roman"/>
              </a:rPr>
              <a:t>Mini-lab.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16220" y="3141979"/>
            <a:ext cx="421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115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1147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Examples </a:t>
            </a:r>
            <a:r>
              <a:rPr dirty="0" sz="4800" spc="-10"/>
              <a:t>multithreaded</a:t>
            </a:r>
            <a:r>
              <a:rPr dirty="0" sz="4800" spc="-20"/>
              <a:t> </a:t>
            </a:r>
            <a:r>
              <a:rPr dirty="0" sz="4800" spc="-15"/>
              <a:t>programs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1283315" cy="4148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0">
                <a:latin typeface="WenQuanYi Micro Hei"/>
                <a:cs typeface="WenQuanYi Micro Hei"/>
              </a:rPr>
              <a:t>Embedded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-30">
                <a:latin typeface="WenQuanYi Micro Hei"/>
                <a:cs typeface="WenQuanYi Micro Hei"/>
              </a:rPr>
              <a:t>systems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0">
                <a:latin typeface="WenQuanYi Micro Hei"/>
                <a:cs typeface="WenQuanYi Micro Hei"/>
              </a:rPr>
              <a:t>Elevators, </a:t>
            </a:r>
            <a:r>
              <a:rPr dirty="0" sz="2400" spc="15">
                <a:latin typeface="WenQuanYi Micro Hei"/>
                <a:cs typeface="WenQuanYi Micro Hei"/>
              </a:rPr>
              <a:t>Planes, </a:t>
            </a:r>
            <a:r>
              <a:rPr dirty="0" sz="2400" spc="40">
                <a:latin typeface="WenQuanYi Micro Hei"/>
                <a:cs typeface="WenQuanYi Micro Hei"/>
              </a:rPr>
              <a:t>Medical </a:t>
            </a:r>
            <a:r>
              <a:rPr dirty="0" sz="2400" spc="-5">
                <a:latin typeface="WenQuanYi Micro Hei"/>
                <a:cs typeface="WenQuanYi Micro Hei"/>
              </a:rPr>
              <a:t>systems,</a:t>
            </a:r>
            <a:r>
              <a:rPr dirty="0" sz="2400" spc="100">
                <a:latin typeface="WenQuanYi Micro Hei"/>
                <a:cs typeface="WenQuanYi Micro Hei"/>
              </a:rPr>
              <a:t> </a:t>
            </a:r>
            <a:r>
              <a:rPr dirty="0" sz="2400" spc="40">
                <a:latin typeface="WenQuanYi Micro Hei"/>
                <a:cs typeface="WenQuanYi Micro Hei"/>
              </a:rPr>
              <a:t>Wristwatches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35">
                <a:latin typeface="WenQuanYi Micro Hei"/>
                <a:cs typeface="WenQuanYi Micro Hei"/>
              </a:rPr>
              <a:t>Single Program, </a:t>
            </a:r>
            <a:r>
              <a:rPr dirty="0" sz="2400" spc="15">
                <a:latin typeface="WenQuanYi Micro Hei"/>
                <a:cs typeface="WenQuanYi Micro Hei"/>
              </a:rPr>
              <a:t>concurrent</a:t>
            </a:r>
            <a:r>
              <a:rPr dirty="0" sz="2400" spc="80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operations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0">
                <a:latin typeface="WenQuanYi Micro Hei"/>
                <a:cs typeface="WenQuanYi Micro Hei"/>
              </a:rPr>
              <a:t>Most </a:t>
            </a:r>
            <a:r>
              <a:rPr dirty="0" sz="2800" spc="20">
                <a:latin typeface="WenQuanYi Micro Hei"/>
                <a:cs typeface="WenQuanYi Micro Hei"/>
              </a:rPr>
              <a:t>modern </a:t>
            </a:r>
            <a:r>
              <a:rPr dirty="0" sz="2800" spc="95">
                <a:latin typeface="WenQuanYi Micro Hei"/>
                <a:cs typeface="WenQuanYi Micro Hei"/>
              </a:rPr>
              <a:t>OS</a:t>
            </a:r>
            <a:r>
              <a:rPr dirty="0" sz="2800" spc="70">
                <a:latin typeface="WenQuanYi Micro Hei"/>
                <a:cs typeface="WenQuanYi Micro Hei"/>
              </a:rPr>
              <a:t> </a:t>
            </a:r>
            <a:r>
              <a:rPr dirty="0" sz="2800" spc="-15">
                <a:latin typeface="WenQuanYi Micro Hei"/>
                <a:cs typeface="WenQuanYi Micro Hei"/>
              </a:rPr>
              <a:t>kernels</a:t>
            </a:r>
            <a:endParaRPr sz="2800">
              <a:latin typeface="WenQuanYi Micro Hei"/>
              <a:cs typeface="WenQuanYi Micro Hei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46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35">
                <a:latin typeface="WenQuanYi Micro Hei"/>
                <a:cs typeface="WenQuanYi Micro Hei"/>
              </a:rPr>
              <a:t>Internally </a:t>
            </a:r>
            <a:r>
              <a:rPr dirty="0" sz="2400" spc="15">
                <a:latin typeface="WenQuanYi Micro Hei"/>
                <a:cs typeface="WenQuanYi Micro Hei"/>
              </a:rPr>
              <a:t>concurrent because </a:t>
            </a:r>
            <a:r>
              <a:rPr dirty="0" sz="2400" spc="25">
                <a:latin typeface="WenQuanYi Micro Hei"/>
                <a:cs typeface="WenQuanYi Micro Hei"/>
              </a:rPr>
              <a:t>have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15">
                <a:latin typeface="WenQuanYi Micro Hei"/>
                <a:cs typeface="WenQuanYi Micro Hei"/>
              </a:rPr>
              <a:t>deal </a:t>
            </a:r>
            <a:r>
              <a:rPr dirty="0" sz="2400" spc="70">
                <a:latin typeface="WenQuanYi Micro Hei"/>
                <a:cs typeface="WenQuanYi Micro Hei"/>
              </a:rPr>
              <a:t>with </a:t>
            </a:r>
            <a:r>
              <a:rPr dirty="0" sz="2400" spc="15">
                <a:latin typeface="WenQuanYi Micro Hei"/>
                <a:cs typeface="WenQuanYi Micro Hei"/>
              </a:rPr>
              <a:t>concurrent </a:t>
            </a:r>
            <a:r>
              <a:rPr dirty="0" sz="2400" spc="-10">
                <a:latin typeface="WenQuanYi Micro Hei"/>
                <a:cs typeface="WenQuanYi Micro Hei"/>
              </a:rPr>
              <a:t>requests by </a:t>
            </a:r>
            <a:r>
              <a:rPr dirty="0" sz="2400" spc="5">
                <a:latin typeface="WenQuanYi Micro Hei"/>
                <a:cs typeface="WenQuanYi Micro Hei"/>
              </a:rPr>
              <a:t>mul  </a:t>
            </a:r>
            <a:r>
              <a:rPr dirty="0" sz="2400">
                <a:latin typeface="WenQuanYi Micro Hei"/>
                <a:cs typeface="WenQuanYi Micro Hei"/>
              </a:rPr>
              <a:t>tiple</a:t>
            </a:r>
            <a:r>
              <a:rPr dirty="0" sz="2400" spc="50">
                <a:latin typeface="WenQuanYi Micro Hei"/>
                <a:cs typeface="WenQuanYi Micro Hei"/>
              </a:rPr>
              <a:t> </a:t>
            </a:r>
            <a:r>
              <a:rPr dirty="0" sz="2400" spc="-35">
                <a:latin typeface="WenQuanYi Micro Hei"/>
                <a:cs typeface="WenQuanYi Micro Hei"/>
              </a:rPr>
              <a:t>users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5">
                <a:latin typeface="WenQuanYi Micro Hei"/>
                <a:cs typeface="WenQuanYi Micro Hei"/>
              </a:rPr>
              <a:t>But </a:t>
            </a:r>
            <a:r>
              <a:rPr dirty="0" sz="2400" spc="50">
                <a:latin typeface="WenQuanYi Micro Hei"/>
                <a:cs typeface="WenQuanYi Micro Hei"/>
              </a:rPr>
              <a:t>no </a:t>
            </a:r>
            <a:r>
              <a:rPr dirty="0" sz="2400" spc="25">
                <a:latin typeface="WenQuanYi Micro Hei"/>
                <a:cs typeface="WenQuanYi Micro Hei"/>
              </a:rPr>
              <a:t>protection </a:t>
            </a:r>
            <a:r>
              <a:rPr dirty="0" sz="2400" spc="35">
                <a:latin typeface="WenQuanYi Micro Hei"/>
                <a:cs typeface="WenQuanYi Micro Hei"/>
              </a:rPr>
              <a:t>needed </a:t>
            </a:r>
            <a:r>
              <a:rPr dirty="0" sz="2400" spc="45">
                <a:latin typeface="WenQuanYi Micro Hei"/>
                <a:cs typeface="WenQuanYi Micro Hei"/>
              </a:rPr>
              <a:t>within</a:t>
            </a:r>
            <a:r>
              <a:rPr dirty="0" sz="2400" spc="100">
                <a:latin typeface="WenQuanYi Micro Hei"/>
                <a:cs typeface="WenQuanYi Micro Hei"/>
              </a:rPr>
              <a:t> </a:t>
            </a:r>
            <a:r>
              <a:rPr dirty="0" sz="2400">
                <a:latin typeface="WenQuanYi Micro Hei"/>
                <a:cs typeface="WenQuanYi Micro Hei"/>
              </a:rPr>
              <a:t>kernel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35">
                <a:latin typeface="WenQuanYi Micro Hei"/>
                <a:cs typeface="WenQuanYi Micro Hei"/>
              </a:rPr>
              <a:t>Database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-25">
                <a:latin typeface="WenQuanYi Micro Hei"/>
                <a:cs typeface="WenQuanYi Micro Hei"/>
              </a:rPr>
              <a:t>Servers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Access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-5">
                <a:latin typeface="WenQuanYi Micro Hei"/>
                <a:cs typeface="WenQuanYi Micro Hei"/>
              </a:rPr>
              <a:t>shared </a:t>
            </a:r>
            <a:r>
              <a:rPr dirty="0" sz="2400" spc="40">
                <a:latin typeface="WenQuanYi Micro Hei"/>
                <a:cs typeface="WenQuanYi Micro Hei"/>
              </a:rPr>
              <a:t>data </a:t>
            </a:r>
            <a:r>
              <a:rPr dirty="0" sz="2400" spc="-10">
                <a:latin typeface="WenQuanYi Micro Hei"/>
                <a:cs typeface="WenQuanYi Micro Hei"/>
              </a:rPr>
              <a:t>by </a:t>
            </a:r>
            <a:r>
              <a:rPr dirty="0" sz="2400" spc="5">
                <a:latin typeface="WenQuanYi Micro Hei"/>
                <a:cs typeface="WenQuanYi Micro Hei"/>
              </a:rPr>
              <a:t>many </a:t>
            </a:r>
            <a:r>
              <a:rPr dirty="0" sz="2400" spc="15">
                <a:latin typeface="WenQuanYi Micro Hei"/>
                <a:cs typeface="WenQuanYi Micro Hei"/>
              </a:rPr>
              <a:t>concurrent</a:t>
            </a:r>
            <a:r>
              <a:rPr dirty="0" sz="2400" spc="200">
                <a:latin typeface="WenQuanYi Micro Hei"/>
                <a:cs typeface="WenQuanYi Micro Hei"/>
              </a:rPr>
              <a:t> </a:t>
            </a:r>
            <a:r>
              <a:rPr dirty="0" sz="2400" spc="-35">
                <a:latin typeface="WenQuanYi Micro Hei"/>
                <a:cs typeface="WenQuanYi Micro Hei"/>
              </a:rPr>
              <a:t>users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5">
                <a:latin typeface="WenQuanYi Micro Hei"/>
                <a:cs typeface="WenQuanYi Micro Hei"/>
              </a:rPr>
              <a:t>Also </a:t>
            </a:r>
            <a:r>
              <a:rPr dirty="0" sz="2400" spc="45">
                <a:latin typeface="WenQuanYi Micro Hei"/>
                <a:cs typeface="WenQuanYi Micro Hei"/>
              </a:rPr>
              <a:t>background </a:t>
            </a:r>
            <a:r>
              <a:rPr dirty="0" sz="2400" spc="-10">
                <a:latin typeface="WenQuanYi Micro Hei"/>
                <a:cs typeface="WenQuanYi Micro Hei"/>
              </a:rPr>
              <a:t>utility </a:t>
            </a:r>
            <a:r>
              <a:rPr dirty="0" sz="2400" spc="15">
                <a:latin typeface="WenQuanYi Micro Hei"/>
                <a:cs typeface="WenQuanYi Micro Hei"/>
              </a:rPr>
              <a:t>processing </a:t>
            </a:r>
            <a:r>
              <a:rPr dirty="0" sz="2400" spc="10">
                <a:latin typeface="WenQuanYi Micro Hei"/>
                <a:cs typeface="WenQuanYi Micro Hei"/>
              </a:rPr>
              <a:t>must </a:t>
            </a:r>
            <a:r>
              <a:rPr dirty="0" sz="2400" spc="30">
                <a:latin typeface="WenQuanYi Micro Hei"/>
                <a:cs typeface="WenQuanYi Micro Hei"/>
              </a:rPr>
              <a:t>be</a:t>
            </a:r>
            <a:r>
              <a:rPr dirty="0" sz="2400" spc="170">
                <a:latin typeface="WenQuanYi Micro Hei"/>
                <a:cs typeface="WenQuanYi Micro Hei"/>
              </a:rPr>
              <a:t> </a:t>
            </a:r>
            <a:r>
              <a:rPr dirty="0" sz="2400" spc="40">
                <a:latin typeface="WenQuanYi Micro Hei"/>
                <a:cs typeface="WenQuanYi Micro Hei"/>
              </a:rPr>
              <a:t>done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7575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Example </a:t>
            </a:r>
            <a:r>
              <a:rPr dirty="0" sz="4800" spc="-10"/>
              <a:t>multithreaded </a:t>
            </a:r>
            <a:r>
              <a:rPr dirty="0" sz="4800" spc="-15"/>
              <a:t>programs</a:t>
            </a:r>
            <a:r>
              <a:rPr dirty="0" sz="4800" spc="-25"/>
              <a:t> </a:t>
            </a:r>
            <a:r>
              <a:rPr dirty="0" sz="4800" spc="-5"/>
              <a:t>(con’t)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9824720" cy="3819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5">
                <a:latin typeface="WenQuanYi Micro Hei"/>
                <a:cs typeface="WenQuanYi Micro Hei"/>
              </a:rPr>
              <a:t>Network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-25">
                <a:latin typeface="WenQuanYi Micro Hei"/>
                <a:cs typeface="WenQuanYi Micro Hei"/>
              </a:rPr>
              <a:t>Servers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5">
                <a:latin typeface="WenQuanYi Micro Hei"/>
                <a:cs typeface="WenQuanYi Micro Hei"/>
              </a:rPr>
              <a:t>Concurrent </a:t>
            </a:r>
            <a:r>
              <a:rPr dirty="0" sz="2400" spc="-5">
                <a:latin typeface="WenQuanYi Micro Hei"/>
                <a:cs typeface="WenQuanYi Micro Hei"/>
              </a:rPr>
              <a:t>requests </a:t>
            </a:r>
            <a:r>
              <a:rPr dirty="0" sz="2400" spc="20">
                <a:latin typeface="WenQuanYi Micro Hei"/>
                <a:cs typeface="WenQuanYi Micro Hei"/>
              </a:rPr>
              <a:t>from</a:t>
            </a:r>
            <a:r>
              <a:rPr dirty="0" sz="2400" spc="120">
                <a:latin typeface="WenQuanYi Micro Hei"/>
                <a:cs typeface="WenQuanYi Micro Hei"/>
              </a:rPr>
              <a:t> </a:t>
            </a:r>
            <a:r>
              <a:rPr dirty="0" sz="2400" spc="55">
                <a:latin typeface="WenQuanYi Micro Hei"/>
                <a:cs typeface="WenQuanYi Micro Hei"/>
              </a:rPr>
              <a:t>network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5">
                <a:latin typeface="WenQuanYi Micro Hei"/>
                <a:cs typeface="WenQuanYi Micro Hei"/>
              </a:rPr>
              <a:t>Again, </a:t>
            </a:r>
            <a:r>
              <a:rPr dirty="0" sz="2400" spc="15">
                <a:latin typeface="WenQuanYi Micro Hei"/>
                <a:cs typeface="WenQuanYi Micro Hei"/>
              </a:rPr>
              <a:t>single </a:t>
            </a:r>
            <a:r>
              <a:rPr dirty="0" sz="2400" spc="40">
                <a:latin typeface="WenQuanYi Micro Hei"/>
                <a:cs typeface="WenQuanYi Micro Hei"/>
              </a:rPr>
              <a:t>program, </a:t>
            </a:r>
            <a:r>
              <a:rPr dirty="0" sz="2400">
                <a:latin typeface="WenQuanYi Micro Hei"/>
                <a:cs typeface="WenQuanYi Micro Hei"/>
              </a:rPr>
              <a:t>multiple </a:t>
            </a:r>
            <a:r>
              <a:rPr dirty="0" sz="2400" spc="15">
                <a:latin typeface="WenQuanYi Micro Hei"/>
                <a:cs typeface="WenQuanYi Micro Hei"/>
              </a:rPr>
              <a:t>concurrent</a:t>
            </a:r>
            <a:r>
              <a:rPr dirty="0" sz="2400" spc="95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operations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5">
                <a:latin typeface="WenQuanYi Micro Hei"/>
                <a:cs typeface="WenQuanYi Micro Hei"/>
              </a:rPr>
              <a:t>File </a:t>
            </a:r>
            <a:r>
              <a:rPr dirty="0" sz="2400" spc="-10">
                <a:latin typeface="WenQuanYi Micro Hei"/>
                <a:cs typeface="WenQuanYi Micro Hei"/>
              </a:rPr>
              <a:t>server, </a:t>
            </a:r>
            <a:r>
              <a:rPr dirty="0" sz="2400" spc="105">
                <a:latin typeface="WenQuanYi Micro Hei"/>
                <a:cs typeface="WenQuanYi Micro Hei"/>
              </a:rPr>
              <a:t>Web </a:t>
            </a:r>
            <a:r>
              <a:rPr dirty="0" sz="2400" spc="-10">
                <a:latin typeface="WenQuanYi Micro Hei"/>
                <a:cs typeface="WenQuanYi Micro Hei"/>
              </a:rPr>
              <a:t>server, </a:t>
            </a:r>
            <a:r>
              <a:rPr dirty="0" sz="2400" spc="40">
                <a:latin typeface="WenQuanYi Micro Hei"/>
                <a:cs typeface="WenQuanYi Micro Hei"/>
              </a:rPr>
              <a:t>and </a:t>
            </a:r>
            <a:r>
              <a:rPr dirty="0" sz="2400" spc="-20">
                <a:latin typeface="WenQuanYi Micro Hei"/>
                <a:cs typeface="WenQuanYi Micro Hei"/>
              </a:rPr>
              <a:t>airline </a:t>
            </a:r>
            <a:r>
              <a:rPr dirty="0" sz="2400" spc="-5">
                <a:latin typeface="WenQuanYi Micro Hei"/>
                <a:cs typeface="WenQuanYi Micro Hei"/>
              </a:rPr>
              <a:t>reservation</a:t>
            </a:r>
            <a:r>
              <a:rPr dirty="0" sz="2400" spc="260">
                <a:latin typeface="WenQuanYi Micro Hei"/>
                <a:cs typeface="WenQuanYi Micro Hei"/>
              </a:rPr>
              <a:t> </a:t>
            </a:r>
            <a:r>
              <a:rPr dirty="0" sz="2400" spc="-25">
                <a:latin typeface="WenQuanYi Micro Hei"/>
                <a:cs typeface="WenQuanYi Micro Hei"/>
              </a:rPr>
              <a:t>systems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40">
                <a:latin typeface="WenQuanYi Micro Hei"/>
                <a:cs typeface="WenQuanYi Micro Hei"/>
              </a:rPr>
              <a:t>Parallel </a:t>
            </a:r>
            <a:r>
              <a:rPr dirty="0" sz="2800" spc="35">
                <a:latin typeface="WenQuanYi Micro Hei"/>
                <a:cs typeface="WenQuanYi Micro Hei"/>
              </a:rPr>
              <a:t>Programming </a:t>
            </a:r>
            <a:r>
              <a:rPr dirty="0" sz="2800" spc="85">
                <a:latin typeface="WenQuanYi Micro Hei"/>
                <a:cs typeface="WenQuanYi Micro Hei"/>
              </a:rPr>
              <a:t>(More </a:t>
            </a:r>
            <a:r>
              <a:rPr dirty="0" sz="2800" spc="45">
                <a:latin typeface="WenQuanYi Micro Hei"/>
                <a:cs typeface="WenQuanYi Micro Hei"/>
              </a:rPr>
              <a:t>than </a:t>
            </a:r>
            <a:r>
              <a:rPr dirty="0" sz="2800" spc="50">
                <a:latin typeface="WenQuanYi Micro Hei"/>
                <a:cs typeface="WenQuanYi Micro Hei"/>
              </a:rPr>
              <a:t>one </a:t>
            </a:r>
            <a:r>
              <a:rPr dirty="0" sz="2800" spc="-10">
                <a:latin typeface="WenQuanYi Micro Hei"/>
                <a:cs typeface="WenQuanYi Micro Hei"/>
              </a:rPr>
              <a:t>physical</a:t>
            </a:r>
            <a:r>
              <a:rPr dirty="0" sz="2800" spc="215">
                <a:latin typeface="WenQuanYi Micro Hei"/>
                <a:cs typeface="WenQuanYi Micro Hei"/>
              </a:rPr>
              <a:t> </a:t>
            </a:r>
            <a:r>
              <a:rPr dirty="0" sz="2800" spc="110">
                <a:latin typeface="WenQuanYi Micro Hei"/>
                <a:cs typeface="WenQuanYi Micro Hei"/>
              </a:rPr>
              <a:t>CPU)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">
                <a:latin typeface="WenQuanYi Micro Hei"/>
                <a:cs typeface="WenQuanYi Micro Hei"/>
              </a:rPr>
              <a:t>Split </a:t>
            </a:r>
            <a:r>
              <a:rPr dirty="0" sz="2400" spc="25">
                <a:latin typeface="WenQuanYi Micro Hei"/>
                <a:cs typeface="WenQuanYi Micro Hei"/>
              </a:rPr>
              <a:t>program into </a:t>
            </a:r>
            <a:r>
              <a:rPr dirty="0" sz="2400" spc="5">
                <a:latin typeface="WenQuanYi Micro Hei"/>
                <a:cs typeface="WenQuanYi Micro Hei"/>
              </a:rPr>
              <a:t>multiple threads </a:t>
            </a:r>
            <a:r>
              <a:rPr dirty="0" sz="2400" spc="15">
                <a:latin typeface="WenQuanYi Micro Hei"/>
                <a:cs typeface="WenQuanYi Micro Hei"/>
              </a:rPr>
              <a:t>for</a:t>
            </a:r>
            <a:r>
              <a:rPr dirty="0" sz="2400" spc="235">
                <a:latin typeface="WenQuanYi Micro Hei"/>
                <a:cs typeface="WenQuanYi Micro Hei"/>
              </a:rPr>
              <a:t> </a:t>
            </a:r>
            <a:r>
              <a:rPr dirty="0" sz="2400" spc="-20">
                <a:latin typeface="WenQuanYi Micro Hei"/>
                <a:cs typeface="WenQuanYi Micro Hei"/>
              </a:rPr>
              <a:t>parallelism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WenQuanYi Micro Hei"/>
                <a:cs typeface="WenQuanYi Micro Hei"/>
              </a:rPr>
              <a:t>This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10">
                <a:latin typeface="WenQuanYi Micro Hei"/>
                <a:cs typeface="WenQuanYi Micro Hei"/>
              </a:rPr>
              <a:t>called</a:t>
            </a:r>
            <a:r>
              <a:rPr dirty="0" sz="2400" spc="195">
                <a:latin typeface="WenQuanYi Micro Hei"/>
                <a:cs typeface="WenQuanYi Micro Hei"/>
              </a:rPr>
              <a:t> </a:t>
            </a:r>
            <a:r>
              <a:rPr dirty="0" sz="2400" spc="25">
                <a:latin typeface="WenQuanYi Micro Hei"/>
                <a:cs typeface="WenQuanYi Micro Hei"/>
              </a:rPr>
              <a:t>Multiprocessing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0">
                <a:latin typeface="WenQuanYi Micro Hei"/>
                <a:cs typeface="WenQuanYi Micro Hei"/>
              </a:rPr>
              <a:t>Some </a:t>
            </a:r>
            <a:r>
              <a:rPr dirty="0" sz="2800" spc="-10">
                <a:latin typeface="WenQuanYi Micro Hei"/>
                <a:cs typeface="WenQuanYi Micro Hei"/>
              </a:rPr>
              <a:t>multiprocessors </a:t>
            </a:r>
            <a:r>
              <a:rPr dirty="0" sz="2800" spc="-15">
                <a:latin typeface="WenQuanYi Micro Hei"/>
                <a:cs typeface="WenQuanYi Micro Hei"/>
              </a:rPr>
              <a:t>are </a:t>
            </a:r>
            <a:r>
              <a:rPr dirty="0" sz="2800" spc="5">
                <a:latin typeface="WenQuanYi Micro Hei"/>
                <a:cs typeface="WenQuanYi Micro Hei"/>
              </a:rPr>
              <a:t>actually</a:t>
            </a:r>
            <a:r>
              <a:rPr dirty="0" sz="2800" spc="204">
                <a:latin typeface="WenQuanYi Micro Hei"/>
                <a:cs typeface="WenQuanYi Micro Hei"/>
              </a:rPr>
              <a:t> </a:t>
            </a:r>
            <a:r>
              <a:rPr dirty="0" sz="2800" spc="30">
                <a:latin typeface="WenQuanYi Micro Hei"/>
                <a:cs typeface="WenQuanYi Micro Hei"/>
              </a:rPr>
              <a:t>uniprogrammed: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5">
                <a:latin typeface="WenQuanYi Micro Hei"/>
                <a:cs typeface="WenQuanYi Micro Hei"/>
              </a:rPr>
              <a:t>Multiple </a:t>
            </a:r>
            <a:r>
              <a:rPr dirty="0" sz="2400">
                <a:latin typeface="WenQuanYi Micro Hei"/>
                <a:cs typeface="WenQuanYi Micro Hei"/>
              </a:rPr>
              <a:t>threads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35">
                <a:latin typeface="WenQuanYi Micro Hei"/>
                <a:cs typeface="WenQuanYi Micro Hei"/>
              </a:rPr>
              <a:t>one </a:t>
            </a:r>
            <a:r>
              <a:rPr dirty="0" sz="2400" spc="-15">
                <a:latin typeface="WenQuanYi Micro Hei"/>
                <a:cs typeface="WenQuanYi Micro Hei"/>
              </a:rPr>
              <a:t>address </a:t>
            </a:r>
            <a:r>
              <a:rPr dirty="0" sz="2400" spc="10">
                <a:latin typeface="WenQuanYi Micro Hei"/>
                <a:cs typeface="WenQuanYi Micro Hei"/>
              </a:rPr>
              <a:t>space </a:t>
            </a:r>
            <a:r>
              <a:rPr dirty="0" sz="2400" spc="40">
                <a:latin typeface="WenQuanYi Micro Hei"/>
                <a:cs typeface="WenQuanYi Micro Hei"/>
              </a:rPr>
              <a:t>but </a:t>
            </a:r>
            <a:r>
              <a:rPr dirty="0" sz="2400" spc="35">
                <a:latin typeface="WenQuanYi Micro Hei"/>
                <a:cs typeface="WenQuanYi Micro Hei"/>
              </a:rPr>
              <a:t>one </a:t>
            </a:r>
            <a:r>
              <a:rPr dirty="0" sz="2400" spc="25">
                <a:latin typeface="WenQuanYi Micro Hei"/>
                <a:cs typeface="WenQuanYi Micro Hei"/>
              </a:rPr>
              <a:t>program </a:t>
            </a:r>
            <a:r>
              <a:rPr dirty="0" sz="2400" spc="45">
                <a:latin typeface="WenQuanYi Micro Hei"/>
                <a:cs typeface="WenQuanYi Micro Hei"/>
              </a:rPr>
              <a:t>at </a:t>
            </a:r>
            <a:r>
              <a:rPr dirty="0" sz="2400" spc="30">
                <a:latin typeface="WenQuanYi Micro Hei"/>
                <a:cs typeface="WenQuanYi Micro Hei"/>
              </a:rPr>
              <a:t>a</a:t>
            </a:r>
            <a:r>
              <a:rPr dirty="0" sz="2400" spc="420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time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1081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8040" algn="l"/>
              </a:tabLst>
            </a:pPr>
            <a:r>
              <a:rPr dirty="0" sz="4800"/>
              <a:t>Putting	it </a:t>
            </a:r>
            <a:r>
              <a:rPr dirty="0" sz="4800" spc="-5"/>
              <a:t>together:</a:t>
            </a:r>
            <a:r>
              <a:rPr dirty="0" sz="4800" spc="-60"/>
              <a:t> </a:t>
            </a:r>
            <a:r>
              <a:rPr dirty="0" sz="4800" spc="-20"/>
              <a:t>Process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3817023" y="1569444"/>
            <a:ext cx="3894454" cy="4418965"/>
            <a:chOff x="3817023" y="1569444"/>
            <a:chExt cx="3894454" cy="4418965"/>
          </a:xfrm>
        </p:grpSpPr>
        <p:sp>
          <p:nvSpPr>
            <p:cNvPr id="5" name="object 5"/>
            <p:cNvSpPr/>
            <p:nvPr/>
          </p:nvSpPr>
          <p:spPr>
            <a:xfrm>
              <a:off x="3817023" y="1569444"/>
              <a:ext cx="3893959" cy="44186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67594" y="1594739"/>
              <a:ext cx="3792816" cy="43238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62857" y="1589989"/>
              <a:ext cx="3802379" cy="4333875"/>
            </a:xfrm>
            <a:custGeom>
              <a:avLst/>
              <a:gdLst/>
              <a:ahLst/>
              <a:cxnLst/>
              <a:rect l="l" t="t" r="r" b="b"/>
              <a:pathLst>
                <a:path w="3802379" h="4333875">
                  <a:moveTo>
                    <a:pt x="3165399" y="0"/>
                  </a:moveTo>
                  <a:lnTo>
                    <a:pt x="636638" y="12"/>
                  </a:lnTo>
                  <a:lnTo>
                    <a:pt x="571538" y="3314"/>
                  </a:lnTo>
                  <a:lnTo>
                    <a:pt x="508305" y="12992"/>
                  </a:lnTo>
                  <a:lnTo>
                    <a:pt x="447269" y="28714"/>
                  </a:lnTo>
                  <a:lnTo>
                    <a:pt x="388760" y="50152"/>
                  </a:lnTo>
                  <a:lnTo>
                    <a:pt x="333108" y="76987"/>
                  </a:lnTo>
                  <a:lnTo>
                    <a:pt x="280607" y="108915"/>
                  </a:lnTo>
                  <a:lnTo>
                    <a:pt x="231585" y="145592"/>
                  </a:lnTo>
                  <a:lnTo>
                    <a:pt x="186373" y="186702"/>
                  </a:lnTo>
                  <a:lnTo>
                    <a:pt x="145288" y="231952"/>
                  </a:lnTo>
                  <a:lnTo>
                    <a:pt x="108649" y="280987"/>
                  </a:lnTo>
                  <a:lnTo>
                    <a:pt x="76759" y="333514"/>
                  </a:lnTo>
                  <a:lnTo>
                    <a:pt x="49962" y="389204"/>
                  </a:lnTo>
                  <a:lnTo>
                    <a:pt x="28562" y="447725"/>
                  </a:lnTo>
                  <a:lnTo>
                    <a:pt x="12891" y="508774"/>
                  </a:lnTo>
                  <a:lnTo>
                    <a:pt x="3335" y="571550"/>
                  </a:lnTo>
                  <a:lnTo>
                    <a:pt x="0" y="636651"/>
                  </a:lnTo>
                  <a:lnTo>
                    <a:pt x="0" y="3696639"/>
                  </a:lnTo>
                  <a:lnTo>
                    <a:pt x="3315" y="3761752"/>
                  </a:lnTo>
                  <a:lnTo>
                    <a:pt x="12992" y="3824985"/>
                  </a:lnTo>
                  <a:lnTo>
                    <a:pt x="28702" y="3886022"/>
                  </a:lnTo>
                  <a:lnTo>
                    <a:pt x="50140" y="3944518"/>
                  </a:lnTo>
                  <a:lnTo>
                    <a:pt x="76975" y="4000186"/>
                  </a:lnTo>
                  <a:lnTo>
                    <a:pt x="108903" y="4052685"/>
                  </a:lnTo>
                  <a:lnTo>
                    <a:pt x="145580" y="4101699"/>
                  </a:lnTo>
                  <a:lnTo>
                    <a:pt x="186703" y="4146910"/>
                  </a:lnTo>
                  <a:lnTo>
                    <a:pt x="231940" y="4187998"/>
                  </a:lnTo>
                  <a:lnTo>
                    <a:pt x="280988" y="4224644"/>
                  </a:lnTo>
                  <a:lnTo>
                    <a:pt x="333502" y="4256529"/>
                  </a:lnTo>
                  <a:lnTo>
                    <a:pt x="389192" y="4283329"/>
                  </a:lnTo>
                  <a:lnTo>
                    <a:pt x="447726" y="4304725"/>
                  </a:lnTo>
                  <a:lnTo>
                    <a:pt x="508762" y="4320399"/>
                  </a:lnTo>
                  <a:lnTo>
                    <a:pt x="572008" y="4330025"/>
                  </a:lnTo>
                  <a:lnTo>
                    <a:pt x="636880" y="4333295"/>
                  </a:lnTo>
                  <a:lnTo>
                    <a:pt x="3165640" y="4333289"/>
                  </a:lnTo>
                  <a:lnTo>
                    <a:pt x="3230753" y="4329977"/>
                  </a:lnTo>
                  <a:lnTo>
                    <a:pt x="3271007" y="4323819"/>
                  </a:lnTo>
                  <a:lnTo>
                    <a:pt x="636880" y="4323814"/>
                  </a:lnTo>
                  <a:lnTo>
                    <a:pt x="572491" y="4320556"/>
                  </a:lnTo>
                  <a:lnTo>
                    <a:pt x="510197" y="4311025"/>
                  </a:lnTo>
                  <a:lnTo>
                    <a:pt x="450088" y="4295542"/>
                  </a:lnTo>
                  <a:lnTo>
                    <a:pt x="392455" y="4274425"/>
                  </a:lnTo>
                  <a:lnTo>
                    <a:pt x="337617" y="4247986"/>
                  </a:lnTo>
                  <a:lnTo>
                    <a:pt x="285902" y="4216540"/>
                  </a:lnTo>
                  <a:lnTo>
                    <a:pt x="237617" y="4180405"/>
                  </a:lnTo>
                  <a:lnTo>
                    <a:pt x="193078" y="4139893"/>
                  </a:lnTo>
                  <a:lnTo>
                    <a:pt x="152591" y="4095322"/>
                  </a:lnTo>
                  <a:lnTo>
                    <a:pt x="116497" y="4047007"/>
                  </a:lnTo>
                  <a:lnTo>
                    <a:pt x="85090" y="3995267"/>
                  </a:lnTo>
                  <a:lnTo>
                    <a:pt x="58687" y="3940403"/>
                  </a:lnTo>
                  <a:lnTo>
                    <a:pt x="37605" y="3882758"/>
                  </a:lnTo>
                  <a:lnTo>
                    <a:pt x="22174" y="3822623"/>
                  </a:lnTo>
                  <a:lnTo>
                    <a:pt x="12687" y="3760330"/>
                  </a:lnTo>
                  <a:lnTo>
                    <a:pt x="9498" y="3696639"/>
                  </a:lnTo>
                  <a:lnTo>
                    <a:pt x="9486" y="636651"/>
                  </a:lnTo>
                  <a:lnTo>
                    <a:pt x="12714" y="572973"/>
                  </a:lnTo>
                  <a:lnTo>
                    <a:pt x="22263" y="510209"/>
                  </a:lnTo>
                  <a:lnTo>
                    <a:pt x="37744" y="450088"/>
                  </a:lnTo>
                  <a:lnTo>
                    <a:pt x="58865" y="392468"/>
                  </a:lnTo>
                  <a:lnTo>
                    <a:pt x="85306" y="337629"/>
                  </a:lnTo>
                  <a:lnTo>
                    <a:pt x="116751" y="285915"/>
                  </a:lnTo>
                  <a:lnTo>
                    <a:pt x="152883" y="237629"/>
                  </a:lnTo>
                  <a:lnTo>
                    <a:pt x="193396" y="193090"/>
                  </a:lnTo>
                  <a:lnTo>
                    <a:pt x="237973" y="152603"/>
                  </a:lnTo>
                  <a:lnTo>
                    <a:pt x="286283" y="116497"/>
                  </a:lnTo>
                  <a:lnTo>
                    <a:pt x="338023" y="85089"/>
                  </a:lnTo>
                  <a:lnTo>
                    <a:pt x="392875" y="58699"/>
                  </a:lnTo>
                  <a:lnTo>
                    <a:pt x="450533" y="37617"/>
                  </a:lnTo>
                  <a:lnTo>
                    <a:pt x="510667" y="22174"/>
                  </a:lnTo>
                  <a:lnTo>
                    <a:pt x="572961" y="12700"/>
                  </a:lnTo>
                  <a:lnTo>
                    <a:pt x="637121" y="9474"/>
                  </a:lnTo>
                  <a:lnTo>
                    <a:pt x="3270988" y="9474"/>
                  </a:lnTo>
                  <a:lnTo>
                    <a:pt x="3230270" y="3276"/>
                  </a:lnTo>
                  <a:lnTo>
                    <a:pt x="3165399" y="0"/>
                  </a:lnTo>
                  <a:close/>
                </a:path>
                <a:path w="3802379" h="4333875">
                  <a:moveTo>
                    <a:pt x="3270988" y="9474"/>
                  </a:moveTo>
                  <a:lnTo>
                    <a:pt x="637121" y="9474"/>
                  </a:lnTo>
                  <a:lnTo>
                    <a:pt x="3165399" y="9486"/>
                  </a:lnTo>
                  <a:lnTo>
                    <a:pt x="3229801" y="12738"/>
                  </a:lnTo>
                  <a:lnTo>
                    <a:pt x="3292081" y="22275"/>
                  </a:lnTo>
                  <a:lnTo>
                    <a:pt x="3352203" y="37757"/>
                  </a:lnTo>
                  <a:lnTo>
                    <a:pt x="3409836" y="58877"/>
                  </a:lnTo>
                  <a:lnTo>
                    <a:pt x="3464662" y="85318"/>
                  </a:lnTo>
                  <a:lnTo>
                    <a:pt x="3516376" y="116763"/>
                  </a:lnTo>
                  <a:lnTo>
                    <a:pt x="3564661" y="152895"/>
                  </a:lnTo>
                  <a:lnTo>
                    <a:pt x="3609213" y="193408"/>
                  </a:lnTo>
                  <a:lnTo>
                    <a:pt x="3649688" y="237972"/>
                  </a:lnTo>
                  <a:lnTo>
                    <a:pt x="3685794" y="286296"/>
                  </a:lnTo>
                  <a:lnTo>
                    <a:pt x="3717201" y="338035"/>
                  </a:lnTo>
                  <a:lnTo>
                    <a:pt x="3743604" y="392887"/>
                  </a:lnTo>
                  <a:lnTo>
                    <a:pt x="3764674" y="450545"/>
                  </a:lnTo>
                  <a:lnTo>
                    <a:pt x="3780117" y="510679"/>
                  </a:lnTo>
                  <a:lnTo>
                    <a:pt x="3789604" y="572973"/>
                  </a:lnTo>
                  <a:lnTo>
                    <a:pt x="3792793" y="636651"/>
                  </a:lnTo>
                  <a:lnTo>
                    <a:pt x="3792792" y="3696639"/>
                  </a:lnTo>
                  <a:lnTo>
                    <a:pt x="3789577" y="3760330"/>
                  </a:lnTo>
                  <a:lnTo>
                    <a:pt x="3780015" y="3823093"/>
                  </a:lnTo>
                  <a:lnTo>
                    <a:pt x="3764534" y="3883202"/>
                  </a:lnTo>
                  <a:lnTo>
                    <a:pt x="3743414" y="3940835"/>
                  </a:lnTo>
                  <a:lnTo>
                    <a:pt x="3716985" y="3995661"/>
                  </a:lnTo>
                  <a:lnTo>
                    <a:pt x="3685540" y="4047384"/>
                  </a:lnTo>
                  <a:lnTo>
                    <a:pt x="3649396" y="4095672"/>
                  </a:lnTo>
                  <a:lnTo>
                    <a:pt x="3608883" y="4140213"/>
                  </a:lnTo>
                  <a:lnTo>
                    <a:pt x="3564319" y="4180693"/>
                  </a:lnTo>
                  <a:lnTo>
                    <a:pt x="3516008" y="4216796"/>
                  </a:lnTo>
                  <a:lnTo>
                    <a:pt x="3464255" y="4248205"/>
                  </a:lnTo>
                  <a:lnTo>
                    <a:pt x="3409404" y="4274606"/>
                  </a:lnTo>
                  <a:lnTo>
                    <a:pt x="3351759" y="4295682"/>
                  </a:lnTo>
                  <a:lnTo>
                    <a:pt x="3291624" y="4311120"/>
                  </a:lnTo>
                  <a:lnTo>
                    <a:pt x="3229318" y="4320603"/>
                  </a:lnTo>
                  <a:lnTo>
                    <a:pt x="3165158" y="4323819"/>
                  </a:lnTo>
                  <a:lnTo>
                    <a:pt x="3271041" y="4323814"/>
                  </a:lnTo>
                  <a:lnTo>
                    <a:pt x="3355010" y="4304586"/>
                  </a:lnTo>
                  <a:lnTo>
                    <a:pt x="3413519" y="4283148"/>
                  </a:lnTo>
                  <a:lnTo>
                    <a:pt x="3469183" y="4256309"/>
                  </a:lnTo>
                  <a:lnTo>
                    <a:pt x="3521685" y="4224389"/>
                  </a:lnTo>
                  <a:lnTo>
                    <a:pt x="3570694" y="4187710"/>
                  </a:lnTo>
                  <a:lnTo>
                    <a:pt x="3615906" y="4146591"/>
                  </a:lnTo>
                  <a:lnTo>
                    <a:pt x="3656990" y="4101350"/>
                  </a:lnTo>
                  <a:lnTo>
                    <a:pt x="3693643" y="4052307"/>
                  </a:lnTo>
                  <a:lnTo>
                    <a:pt x="3725520" y="3999782"/>
                  </a:lnTo>
                  <a:lnTo>
                    <a:pt x="3752329" y="3944099"/>
                  </a:lnTo>
                  <a:lnTo>
                    <a:pt x="3773716" y="3885565"/>
                  </a:lnTo>
                  <a:lnTo>
                    <a:pt x="3789388" y="3824516"/>
                  </a:lnTo>
                  <a:lnTo>
                    <a:pt x="3798956" y="3761752"/>
                  </a:lnTo>
                  <a:lnTo>
                    <a:pt x="3802279" y="3696639"/>
                  </a:lnTo>
                  <a:lnTo>
                    <a:pt x="3802278" y="636651"/>
                  </a:lnTo>
                  <a:lnTo>
                    <a:pt x="3798976" y="571550"/>
                  </a:lnTo>
                  <a:lnTo>
                    <a:pt x="3789299" y="508317"/>
                  </a:lnTo>
                  <a:lnTo>
                    <a:pt x="3773589" y="447281"/>
                  </a:lnTo>
                  <a:lnTo>
                    <a:pt x="3752139" y="388772"/>
                  </a:lnTo>
                  <a:lnTo>
                    <a:pt x="3725304" y="333108"/>
                  </a:lnTo>
                  <a:lnTo>
                    <a:pt x="3693389" y="280619"/>
                  </a:lnTo>
                  <a:lnTo>
                    <a:pt x="3656711" y="231597"/>
                  </a:lnTo>
                  <a:lnTo>
                    <a:pt x="3615588" y="186385"/>
                  </a:lnTo>
                  <a:lnTo>
                    <a:pt x="3570351" y="145300"/>
                  </a:lnTo>
                  <a:lnTo>
                    <a:pt x="3521304" y="108648"/>
                  </a:lnTo>
                  <a:lnTo>
                    <a:pt x="3468776" y="76771"/>
                  </a:lnTo>
                  <a:lnTo>
                    <a:pt x="3413087" y="49974"/>
                  </a:lnTo>
                  <a:lnTo>
                    <a:pt x="3354565" y="28575"/>
                  </a:lnTo>
                  <a:lnTo>
                    <a:pt x="3293516" y="12903"/>
                  </a:lnTo>
                  <a:lnTo>
                    <a:pt x="3270988" y="9474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940996" y="1948733"/>
              <a:ext cx="1542414" cy="10809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91568" y="1974022"/>
              <a:ext cx="1441272" cy="9861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86830" y="1969274"/>
              <a:ext cx="1450975" cy="995680"/>
            </a:xfrm>
            <a:custGeom>
              <a:avLst/>
              <a:gdLst/>
              <a:ahLst/>
              <a:cxnLst/>
              <a:rect l="l" t="t" r="r" b="b"/>
              <a:pathLst>
                <a:path w="1450975" h="995680">
                  <a:moveTo>
                    <a:pt x="1448625" y="0"/>
                  </a:moveTo>
                  <a:lnTo>
                    <a:pt x="2120" y="0"/>
                  </a:lnTo>
                  <a:lnTo>
                    <a:pt x="0" y="2120"/>
                  </a:lnTo>
                  <a:lnTo>
                    <a:pt x="0" y="993495"/>
                  </a:lnTo>
                  <a:lnTo>
                    <a:pt x="2120" y="995616"/>
                  </a:lnTo>
                  <a:lnTo>
                    <a:pt x="1448625" y="995616"/>
                  </a:lnTo>
                  <a:lnTo>
                    <a:pt x="1450746" y="993495"/>
                  </a:lnTo>
                  <a:lnTo>
                    <a:pt x="1450746" y="990879"/>
                  </a:lnTo>
                  <a:lnTo>
                    <a:pt x="9474" y="990879"/>
                  </a:lnTo>
                  <a:lnTo>
                    <a:pt x="4737" y="986129"/>
                  </a:lnTo>
                  <a:lnTo>
                    <a:pt x="9474" y="986129"/>
                  </a:lnTo>
                  <a:lnTo>
                    <a:pt x="9474" y="9486"/>
                  </a:lnTo>
                  <a:lnTo>
                    <a:pt x="4737" y="9486"/>
                  </a:lnTo>
                  <a:lnTo>
                    <a:pt x="9474" y="4737"/>
                  </a:lnTo>
                  <a:lnTo>
                    <a:pt x="1450746" y="4737"/>
                  </a:lnTo>
                  <a:lnTo>
                    <a:pt x="1450746" y="2120"/>
                  </a:lnTo>
                  <a:lnTo>
                    <a:pt x="1448625" y="0"/>
                  </a:lnTo>
                  <a:close/>
                </a:path>
                <a:path w="1450975" h="995680">
                  <a:moveTo>
                    <a:pt x="9474" y="986129"/>
                  </a:moveTo>
                  <a:lnTo>
                    <a:pt x="4737" y="986129"/>
                  </a:lnTo>
                  <a:lnTo>
                    <a:pt x="9474" y="990879"/>
                  </a:lnTo>
                  <a:lnTo>
                    <a:pt x="9474" y="986129"/>
                  </a:lnTo>
                  <a:close/>
                </a:path>
                <a:path w="1450975" h="995680">
                  <a:moveTo>
                    <a:pt x="1441272" y="986129"/>
                  </a:moveTo>
                  <a:lnTo>
                    <a:pt x="9474" y="986129"/>
                  </a:lnTo>
                  <a:lnTo>
                    <a:pt x="9474" y="990879"/>
                  </a:lnTo>
                  <a:lnTo>
                    <a:pt x="1441272" y="990879"/>
                  </a:lnTo>
                  <a:lnTo>
                    <a:pt x="1441272" y="986129"/>
                  </a:lnTo>
                  <a:close/>
                </a:path>
                <a:path w="1450975" h="995680">
                  <a:moveTo>
                    <a:pt x="1441272" y="4737"/>
                  </a:moveTo>
                  <a:lnTo>
                    <a:pt x="1441272" y="990879"/>
                  </a:lnTo>
                  <a:lnTo>
                    <a:pt x="1446009" y="986129"/>
                  </a:lnTo>
                  <a:lnTo>
                    <a:pt x="1450746" y="986129"/>
                  </a:lnTo>
                  <a:lnTo>
                    <a:pt x="1450746" y="9486"/>
                  </a:lnTo>
                  <a:lnTo>
                    <a:pt x="1446009" y="9486"/>
                  </a:lnTo>
                  <a:lnTo>
                    <a:pt x="1441272" y="4737"/>
                  </a:lnTo>
                  <a:close/>
                </a:path>
                <a:path w="1450975" h="995680">
                  <a:moveTo>
                    <a:pt x="1450746" y="986129"/>
                  </a:moveTo>
                  <a:lnTo>
                    <a:pt x="1446009" y="986129"/>
                  </a:lnTo>
                  <a:lnTo>
                    <a:pt x="1441272" y="990879"/>
                  </a:lnTo>
                  <a:lnTo>
                    <a:pt x="1450746" y="990879"/>
                  </a:lnTo>
                  <a:lnTo>
                    <a:pt x="1450746" y="986129"/>
                  </a:lnTo>
                  <a:close/>
                </a:path>
                <a:path w="1450975" h="995680">
                  <a:moveTo>
                    <a:pt x="9474" y="4737"/>
                  </a:moveTo>
                  <a:lnTo>
                    <a:pt x="4737" y="9486"/>
                  </a:lnTo>
                  <a:lnTo>
                    <a:pt x="9474" y="9486"/>
                  </a:lnTo>
                  <a:lnTo>
                    <a:pt x="9474" y="4737"/>
                  </a:lnTo>
                  <a:close/>
                </a:path>
                <a:path w="1450975" h="995680">
                  <a:moveTo>
                    <a:pt x="1441272" y="4737"/>
                  </a:moveTo>
                  <a:lnTo>
                    <a:pt x="9474" y="4737"/>
                  </a:lnTo>
                  <a:lnTo>
                    <a:pt x="9474" y="9486"/>
                  </a:lnTo>
                  <a:lnTo>
                    <a:pt x="1441272" y="9486"/>
                  </a:lnTo>
                  <a:lnTo>
                    <a:pt x="1441272" y="4737"/>
                  </a:lnTo>
                  <a:close/>
                </a:path>
                <a:path w="1450975" h="995680">
                  <a:moveTo>
                    <a:pt x="1450746" y="4737"/>
                  </a:moveTo>
                  <a:lnTo>
                    <a:pt x="1441272" y="4737"/>
                  </a:lnTo>
                  <a:lnTo>
                    <a:pt x="1446009" y="9486"/>
                  </a:lnTo>
                  <a:lnTo>
                    <a:pt x="1450746" y="9486"/>
                  </a:lnTo>
                  <a:lnTo>
                    <a:pt x="1450746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940996" y="3086582"/>
              <a:ext cx="1542414" cy="13085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903074" y="3080258"/>
              <a:ext cx="1599298" cy="13843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91568" y="3111855"/>
              <a:ext cx="1441272" cy="1213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986830" y="3107118"/>
              <a:ext cx="1450975" cy="1223645"/>
            </a:xfrm>
            <a:custGeom>
              <a:avLst/>
              <a:gdLst/>
              <a:ahLst/>
              <a:cxnLst/>
              <a:rect l="l" t="t" r="r" b="b"/>
              <a:pathLst>
                <a:path w="1450975" h="1223645">
                  <a:moveTo>
                    <a:pt x="1448625" y="0"/>
                  </a:moveTo>
                  <a:lnTo>
                    <a:pt x="2120" y="0"/>
                  </a:lnTo>
                  <a:lnTo>
                    <a:pt x="0" y="2120"/>
                  </a:lnTo>
                  <a:lnTo>
                    <a:pt x="0" y="1221066"/>
                  </a:lnTo>
                  <a:lnTo>
                    <a:pt x="2120" y="1223187"/>
                  </a:lnTo>
                  <a:lnTo>
                    <a:pt x="1448625" y="1223187"/>
                  </a:lnTo>
                  <a:lnTo>
                    <a:pt x="1450746" y="1221066"/>
                  </a:lnTo>
                  <a:lnTo>
                    <a:pt x="1450746" y="1218438"/>
                  </a:lnTo>
                  <a:lnTo>
                    <a:pt x="9474" y="1218438"/>
                  </a:lnTo>
                  <a:lnTo>
                    <a:pt x="4737" y="1213700"/>
                  </a:lnTo>
                  <a:lnTo>
                    <a:pt x="9474" y="1213700"/>
                  </a:lnTo>
                  <a:lnTo>
                    <a:pt x="9474" y="9486"/>
                  </a:lnTo>
                  <a:lnTo>
                    <a:pt x="4737" y="9486"/>
                  </a:lnTo>
                  <a:lnTo>
                    <a:pt x="9474" y="4737"/>
                  </a:lnTo>
                  <a:lnTo>
                    <a:pt x="1450746" y="4737"/>
                  </a:lnTo>
                  <a:lnTo>
                    <a:pt x="1450746" y="2120"/>
                  </a:lnTo>
                  <a:lnTo>
                    <a:pt x="1448625" y="0"/>
                  </a:lnTo>
                  <a:close/>
                </a:path>
                <a:path w="1450975" h="1223645">
                  <a:moveTo>
                    <a:pt x="9474" y="1213700"/>
                  </a:moveTo>
                  <a:lnTo>
                    <a:pt x="4737" y="1213700"/>
                  </a:lnTo>
                  <a:lnTo>
                    <a:pt x="9474" y="1218438"/>
                  </a:lnTo>
                  <a:lnTo>
                    <a:pt x="9474" y="1213700"/>
                  </a:lnTo>
                  <a:close/>
                </a:path>
                <a:path w="1450975" h="1223645">
                  <a:moveTo>
                    <a:pt x="1441272" y="1213700"/>
                  </a:moveTo>
                  <a:lnTo>
                    <a:pt x="9474" y="1213700"/>
                  </a:lnTo>
                  <a:lnTo>
                    <a:pt x="9474" y="1218438"/>
                  </a:lnTo>
                  <a:lnTo>
                    <a:pt x="1441272" y="1218438"/>
                  </a:lnTo>
                  <a:lnTo>
                    <a:pt x="1441272" y="1213700"/>
                  </a:lnTo>
                  <a:close/>
                </a:path>
                <a:path w="1450975" h="1223645">
                  <a:moveTo>
                    <a:pt x="1441272" y="4737"/>
                  </a:moveTo>
                  <a:lnTo>
                    <a:pt x="1441272" y="1218438"/>
                  </a:lnTo>
                  <a:lnTo>
                    <a:pt x="1446009" y="1213700"/>
                  </a:lnTo>
                  <a:lnTo>
                    <a:pt x="1450746" y="1213700"/>
                  </a:lnTo>
                  <a:lnTo>
                    <a:pt x="1450746" y="9486"/>
                  </a:lnTo>
                  <a:lnTo>
                    <a:pt x="1446009" y="9486"/>
                  </a:lnTo>
                  <a:lnTo>
                    <a:pt x="1441272" y="4737"/>
                  </a:lnTo>
                  <a:close/>
                </a:path>
                <a:path w="1450975" h="1223645">
                  <a:moveTo>
                    <a:pt x="1450746" y="1213700"/>
                  </a:moveTo>
                  <a:lnTo>
                    <a:pt x="1446009" y="1213700"/>
                  </a:lnTo>
                  <a:lnTo>
                    <a:pt x="1441272" y="1218438"/>
                  </a:lnTo>
                  <a:lnTo>
                    <a:pt x="1450746" y="1218438"/>
                  </a:lnTo>
                  <a:lnTo>
                    <a:pt x="1450746" y="1213700"/>
                  </a:lnTo>
                  <a:close/>
                </a:path>
                <a:path w="1450975" h="1223645">
                  <a:moveTo>
                    <a:pt x="9474" y="4737"/>
                  </a:moveTo>
                  <a:lnTo>
                    <a:pt x="4737" y="9486"/>
                  </a:lnTo>
                  <a:lnTo>
                    <a:pt x="9474" y="9486"/>
                  </a:lnTo>
                  <a:lnTo>
                    <a:pt x="9474" y="4737"/>
                  </a:lnTo>
                  <a:close/>
                </a:path>
                <a:path w="1450975" h="1223645">
                  <a:moveTo>
                    <a:pt x="1441272" y="4737"/>
                  </a:moveTo>
                  <a:lnTo>
                    <a:pt x="9474" y="4737"/>
                  </a:lnTo>
                  <a:lnTo>
                    <a:pt x="9474" y="9486"/>
                  </a:lnTo>
                  <a:lnTo>
                    <a:pt x="1441272" y="9486"/>
                  </a:lnTo>
                  <a:lnTo>
                    <a:pt x="1441272" y="4737"/>
                  </a:lnTo>
                  <a:close/>
                </a:path>
                <a:path w="1450975" h="1223645">
                  <a:moveTo>
                    <a:pt x="1450746" y="4737"/>
                  </a:moveTo>
                  <a:lnTo>
                    <a:pt x="1441272" y="4737"/>
                  </a:lnTo>
                  <a:lnTo>
                    <a:pt x="1446009" y="9486"/>
                  </a:lnTo>
                  <a:lnTo>
                    <a:pt x="1450746" y="9486"/>
                  </a:lnTo>
                  <a:lnTo>
                    <a:pt x="1450746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991568" y="3111855"/>
            <a:ext cx="1441450" cy="12141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90805" marR="102870">
              <a:lnSpc>
                <a:spcPct val="98300"/>
              </a:lnSpc>
              <a:spcBef>
                <a:spcPts val="425"/>
              </a:spcBef>
            </a:pPr>
            <a:r>
              <a:rPr dirty="0" sz="1800" spc="-5">
                <a:latin typeface="Arial"/>
                <a:cs typeface="Arial"/>
              </a:rPr>
              <a:t>I/O </a:t>
            </a:r>
            <a:r>
              <a:rPr dirty="0" sz="1800" spc="-10">
                <a:latin typeface="Arial"/>
                <a:cs typeface="Arial"/>
              </a:rPr>
              <a:t>State  (e.g., </a:t>
            </a:r>
            <a:r>
              <a:rPr dirty="0" sz="1800" spc="-5">
                <a:latin typeface="Arial"/>
                <a:cs typeface="Arial"/>
              </a:rPr>
              <a:t>file,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so  cket </a:t>
            </a:r>
            <a:r>
              <a:rPr dirty="0" sz="1800" spc="-10">
                <a:latin typeface="Arial"/>
                <a:cs typeface="Arial"/>
              </a:rPr>
              <a:t>context  </a:t>
            </a:r>
            <a:r>
              <a:rPr dirty="0" sz="1800" spc="-5">
                <a:latin typeface="Arial"/>
                <a:cs typeface="Arial"/>
              </a:rPr>
              <a:t>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58543" y="1657946"/>
            <a:ext cx="5531485" cy="4197985"/>
            <a:chOff x="1958543" y="1657946"/>
            <a:chExt cx="5531485" cy="4197985"/>
          </a:xfrm>
        </p:grpSpPr>
        <p:sp>
          <p:nvSpPr>
            <p:cNvPr id="17" name="object 17"/>
            <p:cNvSpPr/>
            <p:nvPr/>
          </p:nvSpPr>
          <p:spPr>
            <a:xfrm>
              <a:off x="5940996" y="4603701"/>
              <a:ext cx="1542414" cy="10050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903074" y="4584736"/>
              <a:ext cx="1586661" cy="11125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91568" y="4628981"/>
              <a:ext cx="1441272" cy="9102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86830" y="4624247"/>
              <a:ext cx="1450975" cy="920115"/>
            </a:xfrm>
            <a:custGeom>
              <a:avLst/>
              <a:gdLst/>
              <a:ahLst/>
              <a:cxnLst/>
              <a:rect l="l" t="t" r="r" b="b"/>
              <a:pathLst>
                <a:path w="1450975" h="920114">
                  <a:moveTo>
                    <a:pt x="1448625" y="0"/>
                  </a:moveTo>
                  <a:lnTo>
                    <a:pt x="2120" y="0"/>
                  </a:lnTo>
                  <a:lnTo>
                    <a:pt x="0" y="2120"/>
                  </a:lnTo>
                  <a:lnTo>
                    <a:pt x="0" y="917625"/>
                  </a:lnTo>
                  <a:lnTo>
                    <a:pt x="2120" y="919759"/>
                  </a:lnTo>
                  <a:lnTo>
                    <a:pt x="1448625" y="919759"/>
                  </a:lnTo>
                  <a:lnTo>
                    <a:pt x="1450746" y="917625"/>
                  </a:lnTo>
                  <a:lnTo>
                    <a:pt x="1450746" y="915009"/>
                  </a:lnTo>
                  <a:lnTo>
                    <a:pt x="9474" y="915009"/>
                  </a:lnTo>
                  <a:lnTo>
                    <a:pt x="4737" y="910272"/>
                  </a:lnTo>
                  <a:lnTo>
                    <a:pt x="9474" y="910272"/>
                  </a:lnTo>
                  <a:lnTo>
                    <a:pt x="9474" y="9474"/>
                  </a:lnTo>
                  <a:lnTo>
                    <a:pt x="4737" y="9474"/>
                  </a:lnTo>
                  <a:lnTo>
                    <a:pt x="9474" y="4737"/>
                  </a:lnTo>
                  <a:lnTo>
                    <a:pt x="1450746" y="4737"/>
                  </a:lnTo>
                  <a:lnTo>
                    <a:pt x="1450746" y="2120"/>
                  </a:lnTo>
                  <a:lnTo>
                    <a:pt x="1448625" y="0"/>
                  </a:lnTo>
                  <a:close/>
                </a:path>
                <a:path w="1450975" h="920114">
                  <a:moveTo>
                    <a:pt x="9474" y="910272"/>
                  </a:moveTo>
                  <a:lnTo>
                    <a:pt x="4737" y="910272"/>
                  </a:lnTo>
                  <a:lnTo>
                    <a:pt x="9474" y="915009"/>
                  </a:lnTo>
                  <a:lnTo>
                    <a:pt x="9474" y="910272"/>
                  </a:lnTo>
                  <a:close/>
                </a:path>
                <a:path w="1450975" h="920114">
                  <a:moveTo>
                    <a:pt x="1441272" y="910272"/>
                  </a:moveTo>
                  <a:lnTo>
                    <a:pt x="9474" y="910272"/>
                  </a:lnTo>
                  <a:lnTo>
                    <a:pt x="9474" y="915009"/>
                  </a:lnTo>
                  <a:lnTo>
                    <a:pt x="1441272" y="915009"/>
                  </a:lnTo>
                  <a:lnTo>
                    <a:pt x="1441272" y="910272"/>
                  </a:lnTo>
                  <a:close/>
                </a:path>
                <a:path w="1450975" h="920114">
                  <a:moveTo>
                    <a:pt x="1441272" y="4737"/>
                  </a:moveTo>
                  <a:lnTo>
                    <a:pt x="1441272" y="915009"/>
                  </a:lnTo>
                  <a:lnTo>
                    <a:pt x="1446009" y="910272"/>
                  </a:lnTo>
                  <a:lnTo>
                    <a:pt x="1450746" y="910272"/>
                  </a:lnTo>
                  <a:lnTo>
                    <a:pt x="1450746" y="9474"/>
                  </a:lnTo>
                  <a:lnTo>
                    <a:pt x="1446009" y="9474"/>
                  </a:lnTo>
                  <a:lnTo>
                    <a:pt x="1441272" y="4737"/>
                  </a:lnTo>
                  <a:close/>
                </a:path>
                <a:path w="1450975" h="920114">
                  <a:moveTo>
                    <a:pt x="1450746" y="910272"/>
                  </a:moveTo>
                  <a:lnTo>
                    <a:pt x="1446009" y="910272"/>
                  </a:lnTo>
                  <a:lnTo>
                    <a:pt x="1441272" y="915009"/>
                  </a:lnTo>
                  <a:lnTo>
                    <a:pt x="1450746" y="915009"/>
                  </a:lnTo>
                  <a:lnTo>
                    <a:pt x="1450746" y="910272"/>
                  </a:lnTo>
                  <a:close/>
                </a:path>
                <a:path w="1450975" h="920114">
                  <a:moveTo>
                    <a:pt x="9474" y="4737"/>
                  </a:moveTo>
                  <a:lnTo>
                    <a:pt x="4737" y="9474"/>
                  </a:lnTo>
                  <a:lnTo>
                    <a:pt x="9474" y="9474"/>
                  </a:lnTo>
                  <a:lnTo>
                    <a:pt x="9474" y="4737"/>
                  </a:lnTo>
                  <a:close/>
                </a:path>
                <a:path w="1450975" h="920114">
                  <a:moveTo>
                    <a:pt x="1441272" y="4737"/>
                  </a:moveTo>
                  <a:lnTo>
                    <a:pt x="9474" y="4737"/>
                  </a:lnTo>
                  <a:lnTo>
                    <a:pt x="9474" y="9474"/>
                  </a:lnTo>
                  <a:lnTo>
                    <a:pt x="1441272" y="9474"/>
                  </a:lnTo>
                  <a:lnTo>
                    <a:pt x="1441272" y="4737"/>
                  </a:lnTo>
                  <a:close/>
                </a:path>
                <a:path w="1450975" h="920114">
                  <a:moveTo>
                    <a:pt x="1450746" y="4737"/>
                  </a:moveTo>
                  <a:lnTo>
                    <a:pt x="1441272" y="4737"/>
                  </a:lnTo>
                  <a:lnTo>
                    <a:pt x="1446009" y="9474"/>
                  </a:lnTo>
                  <a:lnTo>
                    <a:pt x="1450746" y="9474"/>
                  </a:lnTo>
                  <a:lnTo>
                    <a:pt x="1450746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996465" y="3389998"/>
              <a:ext cx="2187194" cy="128955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958543" y="3484815"/>
              <a:ext cx="1510804" cy="111255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47036" y="3415283"/>
              <a:ext cx="2087371" cy="119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42299" y="3410546"/>
              <a:ext cx="2097405" cy="1207135"/>
            </a:xfrm>
            <a:custGeom>
              <a:avLst/>
              <a:gdLst/>
              <a:ahLst/>
              <a:cxnLst/>
              <a:rect l="l" t="t" r="r" b="b"/>
              <a:pathLst>
                <a:path w="2097404" h="1207135">
                  <a:moveTo>
                    <a:pt x="1682865" y="952944"/>
                  </a:moveTo>
                  <a:lnTo>
                    <a:pt x="1678317" y="952944"/>
                  </a:lnTo>
                  <a:lnTo>
                    <a:pt x="1678317" y="961279"/>
                  </a:lnTo>
                  <a:lnTo>
                    <a:pt x="2091651" y="1206982"/>
                  </a:lnTo>
                  <a:lnTo>
                    <a:pt x="2094166" y="1206576"/>
                  </a:lnTo>
                  <a:lnTo>
                    <a:pt x="2095844" y="1204671"/>
                  </a:lnTo>
                  <a:lnTo>
                    <a:pt x="2088375" y="1204671"/>
                  </a:lnTo>
                  <a:lnTo>
                    <a:pt x="2072674" y="1184666"/>
                  </a:lnTo>
                  <a:lnTo>
                    <a:pt x="1682865" y="952944"/>
                  </a:lnTo>
                  <a:close/>
                </a:path>
                <a:path w="2097404" h="1207135">
                  <a:moveTo>
                    <a:pt x="2072674" y="1184666"/>
                  </a:moveTo>
                  <a:lnTo>
                    <a:pt x="2088375" y="1204671"/>
                  </a:lnTo>
                  <a:lnTo>
                    <a:pt x="2094534" y="1197660"/>
                  </a:lnTo>
                  <a:lnTo>
                    <a:pt x="2072674" y="1184666"/>
                  </a:lnTo>
                  <a:close/>
                </a:path>
                <a:path w="2097404" h="1207135">
                  <a:moveTo>
                    <a:pt x="1668843" y="4737"/>
                  </a:moveTo>
                  <a:lnTo>
                    <a:pt x="1668843" y="669543"/>
                  </a:lnTo>
                  <a:lnTo>
                    <a:pt x="1669199" y="670572"/>
                  </a:lnTo>
                  <a:lnTo>
                    <a:pt x="2072674" y="1184666"/>
                  </a:lnTo>
                  <a:lnTo>
                    <a:pt x="2094534" y="1197660"/>
                  </a:lnTo>
                  <a:lnTo>
                    <a:pt x="2088375" y="1204671"/>
                  </a:lnTo>
                  <a:lnTo>
                    <a:pt x="2095844" y="1204671"/>
                  </a:lnTo>
                  <a:lnTo>
                    <a:pt x="2097176" y="1203159"/>
                  </a:lnTo>
                  <a:lnTo>
                    <a:pt x="2097239" y="1200607"/>
                  </a:lnTo>
                  <a:lnTo>
                    <a:pt x="1679606" y="668477"/>
                  </a:lnTo>
                  <a:lnTo>
                    <a:pt x="1678317" y="668477"/>
                  </a:lnTo>
                  <a:lnTo>
                    <a:pt x="1677314" y="665556"/>
                  </a:lnTo>
                  <a:lnTo>
                    <a:pt x="1678317" y="665556"/>
                  </a:lnTo>
                  <a:lnTo>
                    <a:pt x="1678317" y="9474"/>
                  </a:lnTo>
                  <a:lnTo>
                    <a:pt x="1673580" y="9474"/>
                  </a:lnTo>
                  <a:lnTo>
                    <a:pt x="1668843" y="4737"/>
                  </a:lnTo>
                  <a:close/>
                </a:path>
                <a:path w="2097404" h="1207135">
                  <a:moveTo>
                    <a:pt x="1676196" y="0"/>
                  </a:moveTo>
                  <a:lnTo>
                    <a:pt x="2120" y="0"/>
                  </a:lnTo>
                  <a:lnTo>
                    <a:pt x="0" y="2120"/>
                  </a:lnTo>
                  <a:lnTo>
                    <a:pt x="0" y="1145197"/>
                  </a:lnTo>
                  <a:lnTo>
                    <a:pt x="2120" y="1147330"/>
                  </a:lnTo>
                  <a:lnTo>
                    <a:pt x="1676196" y="1147330"/>
                  </a:lnTo>
                  <a:lnTo>
                    <a:pt x="1678317" y="1145197"/>
                  </a:lnTo>
                  <a:lnTo>
                    <a:pt x="1678317" y="1142580"/>
                  </a:lnTo>
                  <a:lnTo>
                    <a:pt x="9486" y="1142580"/>
                  </a:lnTo>
                  <a:lnTo>
                    <a:pt x="4737" y="1137843"/>
                  </a:lnTo>
                  <a:lnTo>
                    <a:pt x="9486" y="1137843"/>
                  </a:lnTo>
                  <a:lnTo>
                    <a:pt x="9486" y="9474"/>
                  </a:lnTo>
                  <a:lnTo>
                    <a:pt x="4737" y="9474"/>
                  </a:lnTo>
                  <a:lnTo>
                    <a:pt x="9486" y="4737"/>
                  </a:lnTo>
                  <a:lnTo>
                    <a:pt x="1678317" y="4737"/>
                  </a:lnTo>
                  <a:lnTo>
                    <a:pt x="1678317" y="2120"/>
                  </a:lnTo>
                  <a:lnTo>
                    <a:pt x="1676196" y="0"/>
                  </a:lnTo>
                  <a:close/>
                </a:path>
                <a:path w="2097404" h="1207135">
                  <a:moveTo>
                    <a:pt x="9486" y="1137843"/>
                  </a:moveTo>
                  <a:lnTo>
                    <a:pt x="4737" y="1137843"/>
                  </a:lnTo>
                  <a:lnTo>
                    <a:pt x="9486" y="1142580"/>
                  </a:lnTo>
                  <a:lnTo>
                    <a:pt x="9486" y="1137843"/>
                  </a:lnTo>
                  <a:close/>
                </a:path>
                <a:path w="2097404" h="1207135">
                  <a:moveTo>
                    <a:pt x="1668843" y="1137843"/>
                  </a:moveTo>
                  <a:lnTo>
                    <a:pt x="9486" y="1137843"/>
                  </a:lnTo>
                  <a:lnTo>
                    <a:pt x="9486" y="1142580"/>
                  </a:lnTo>
                  <a:lnTo>
                    <a:pt x="1668843" y="1142580"/>
                  </a:lnTo>
                  <a:lnTo>
                    <a:pt x="1668843" y="1137843"/>
                  </a:lnTo>
                  <a:close/>
                </a:path>
                <a:path w="2097404" h="1207135">
                  <a:moveTo>
                    <a:pt x="1672717" y="947978"/>
                  </a:moveTo>
                  <a:lnTo>
                    <a:pt x="1669757" y="949667"/>
                  </a:lnTo>
                  <a:lnTo>
                    <a:pt x="1668843" y="951242"/>
                  </a:lnTo>
                  <a:lnTo>
                    <a:pt x="1668843" y="1142580"/>
                  </a:lnTo>
                  <a:lnTo>
                    <a:pt x="1673580" y="1137843"/>
                  </a:lnTo>
                  <a:lnTo>
                    <a:pt x="1678317" y="1137843"/>
                  </a:lnTo>
                  <a:lnTo>
                    <a:pt x="1678317" y="961279"/>
                  </a:lnTo>
                  <a:lnTo>
                    <a:pt x="1671154" y="957021"/>
                  </a:lnTo>
                  <a:lnTo>
                    <a:pt x="1678317" y="952944"/>
                  </a:lnTo>
                  <a:lnTo>
                    <a:pt x="1682865" y="952944"/>
                  </a:lnTo>
                  <a:lnTo>
                    <a:pt x="1674533" y="947991"/>
                  </a:lnTo>
                  <a:lnTo>
                    <a:pt x="1672717" y="947978"/>
                  </a:lnTo>
                  <a:close/>
                </a:path>
                <a:path w="2097404" h="1207135">
                  <a:moveTo>
                    <a:pt x="1678317" y="1137843"/>
                  </a:moveTo>
                  <a:lnTo>
                    <a:pt x="1673580" y="1137843"/>
                  </a:lnTo>
                  <a:lnTo>
                    <a:pt x="1668843" y="1142580"/>
                  </a:lnTo>
                  <a:lnTo>
                    <a:pt x="1678317" y="1142580"/>
                  </a:lnTo>
                  <a:lnTo>
                    <a:pt x="1678317" y="1137843"/>
                  </a:lnTo>
                  <a:close/>
                </a:path>
                <a:path w="2097404" h="1207135">
                  <a:moveTo>
                    <a:pt x="1678317" y="952944"/>
                  </a:moveTo>
                  <a:lnTo>
                    <a:pt x="1671154" y="957021"/>
                  </a:lnTo>
                  <a:lnTo>
                    <a:pt x="1678317" y="961279"/>
                  </a:lnTo>
                  <a:lnTo>
                    <a:pt x="1678317" y="952944"/>
                  </a:lnTo>
                  <a:close/>
                </a:path>
                <a:path w="2097404" h="1207135">
                  <a:moveTo>
                    <a:pt x="1677314" y="665556"/>
                  </a:moveTo>
                  <a:lnTo>
                    <a:pt x="1678317" y="668477"/>
                  </a:lnTo>
                  <a:lnTo>
                    <a:pt x="1678317" y="666834"/>
                  </a:lnTo>
                  <a:lnTo>
                    <a:pt x="1677314" y="665556"/>
                  </a:lnTo>
                  <a:close/>
                </a:path>
                <a:path w="2097404" h="1207135">
                  <a:moveTo>
                    <a:pt x="1678317" y="666834"/>
                  </a:moveTo>
                  <a:lnTo>
                    <a:pt x="1678317" y="668477"/>
                  </a:lnTo>
                  <a:lnTo>
                    <a:pt x="1679606" y="668477"/>
                  </a:lnTo>
                  <a:lnTo>
                    <a:pt x="1678317" y="666834"/>
                  </a:lnTo>
                  <a:close/>
                </a:path>
                <a:path w="2097404" h="1207135">
                  <a:moveTo>
                    <a:pt x="1678317" y="665556"/>
                  </a:moveTo>
                  <a:lnTo>
                    <a:pt x="1677314" y="665556"/>
                  </a:lnTo>
                  <a:lnTo>
                    <a:pt x="1678317" y="666834"/>
                  </a:lnTo>
                  <a:lnTo>
                    <a:pt x="1678317" y="665556"/>
                  </a:lnTo>
                  <a:close/>
                </a:path>
                <a:path w="2097404" h="1207135">
                  <a:moveTo>
                    <a:pt x="9486" y="4737"/>
                  </a:moveTo>
                  <a:lnTo>
                    <a:pt x="4737" y="9474"/>
                  </a:lnTo>
                  <a:lnTo>
                    <a:pt x="9486" y="9474"/>
                  </a:lnTo>
                  <a:lnTo>
                    <a:pt x="9486" y="4737"/>
                  </a:lnTo>
                  <a:close/>
                </a:path>
                <a:path w="2097404" h="1207135">
                  <a:moveTo>
                    <a:pt x="1668843" y="4737"/>
                  </a:moveTo>
                  <a:lnTo>
                    <a:pt x="9486" y="4737"/>
                  </a:lnTo>
                  <a:lnTo>
                    <a:pt x="9486" y="9474"/>
                  </a:lnTo>
                  <a:lnTo>
                    <a:pt x="1668843" y="9474"/>
                  </a:lnTo>
                  <a:lnTo>
                    <a:pt x="1668843" y="4737"/>
                  </a:lnTo>
                  <a:close/>
                </a:path>
                <a:path w="2097404" h="1207135">
                  <a:moveTo>
                    <a:pt x="1678317" y="4737"/>
                  </a:moveTo>
                  <a:lnTo>
                    <a:pt x="1668843" y="4737"/>
                  </a:lnTo>
                  <a:lnTo>
                    <a:pt x="1673580" y="9474"/>
                  </a:lnTo>
                  <a:lnTo>
                    <a:pt x="1678317" y="9474"/>
                  </a:lnTo>
                  <a:lnTo>
                    <a:pt x="1678317" y="4737"/>
                  </a:lnTo>
                  <a:close/>
                </a:path>
              </a:pathLst>
            </a:custGeom>
            <a:solidFill>
              <a:srgbClr val="98B9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71022" y="1670596"/>
              <a:ext cx="1669414" cy="4172585"/>
            </a:xfrm>
            <a:custGeom>
              <a:avLst/>
              <a:gdLst/>
              <a:ahLst/>
              <a:cxnLst/>
              <a:rect l="l" t="t" r="r" b="b"/>
              <a:pathLst>
                <a:path w="1669414" h="4172585">
                  <a:moveTo>
                    <a:pt x="1390688" y="0"/>
                  </a:moveTo>
                  <a:lnTo>
                    <a:pt x="278142" y="0"/>
                  </a:lnTo>
                  <a:lnTo>
                    <a:pt x="233025" y="3640"/>
                  </a:lnTo>
                  <a:lnTo>
                    <a:pt x="190226" y="14179"/>
                  </a:lnTo>
                  <a:lnTo>
                    <a:pt x="150317" y="31044"/>
                  </a:lnTo>
                  <a:lnTo>
                    <a:pt x="113872" y="53663"/>
                  </a:lnTo>
                  <a:lnTo>
                    <a:pt x="81464" y="81464"/>
                  </a:lnTo>
                  <a:lnTo>
                    <a:pt x="53663" y="113872"/>
                  </a:lnTo>
                  <a:lnTo>
                    <a:pt x="31044" y="150317"/>
                  </a:lnTo>
                  <a:lnTo>
                    <a:pt x="14179" y="190226"/>
                  </a:lnTo>
                  <a:lnTo>
                    <a:pt x="3640" y="233025"/>
                  </a:lnTo>
                  <a:lnTo>
                    <a:pt x="0" y="278142"/>
                  </a:lnTo>
                  <a:lnTo>
                    <a:pt x="0" y="3893947"/>
                  </a:lnTo>
                  <a:lnTo>
                    <a:pt x="3640" y="3939063"/>
                  </a:lnTo>
                  <a:lnTo>
                    <a:pt x="14179" y="3981862"/>
                  </a:lnTo>
                  <a:lnTo>
                    <a:pt x="31044" y="4021770"/>
                  </a:lnTo>
                  <a:lnTo>
                    <a:pt x="53663" y="4058215"/>
                  </a:lnTo>
                  <a:lnTo>
                    <a:pt x="81464" y="4090624"/>
                  </a:lnTo>
                  <a:lnTo>
                    <a:pt x="113872" y="4118425"/>
                  </a:lnTo>
                  <a:lnTo>
                    <a:pt x="150317" y="4141045"/>
                  </a:lnTo>
                  <a:lnTo>
                    <a:pt x="190226" y="4157911"/>
                  </a:lnTo>
                  <a:lnTo>
                    <a:pt x="233025" y="4168450"/>
                  </a:lnTo>
                  <a:lnTo>
                    <a:pt x="278142" y="4172090"/>
                  </a:lnTo>
                  <a:lnTo>
                    <a:pt x="1390688" y="4172090"/>
                  </a:lnTo>
                  <a:lnTo>
                    <a:pt x="1435805" y="4168450"/>
                  </a:lnTo>
                  <a:lnTo>
                    <a:pt x="1478604" y="4157911"/>
                  </a:lnTo>
                  <a:lnTo>
                    <a:pt x="1518512" y="4141045"/>
                  </a:lnTo>
                  <a:lnTo>
                    <a:pt x="1554957" y="4118425"/>
                  </a:lnTo>
                  <a:lnTo>
                    <a:pt x="1587366" y="4090624"/>
                  </a:lnTo>
                  <a:lnTo>
                    <a:pt x="1615166" y="4058215"/>
                  </a:lnTo>
                  <a:lnTo>
                    <a:pt x="1637786" y="4021770"/>
                  </a:lnTo>
                  <a:lnTo>
                    <a:pt x="1654651" y="3981862"/>
                  </a:lnTo>
                  <a:lnTo>
                    <a:pt x="1665190" y="3939063"/>
                  </a:lnTo>
                  <a:lnTo>
                    <a:pt x="1668830" y="3893947"/>
                  </a:lnTo>
                  <a:lnTo>
                    <a:pt x="1668830" y="278142"/>
                  </a:lnTo>
                  <a:lnTo>
                    <a:pt x="1665190" y="233025"/>
                  </a:lnTo>
                  <a:lnTo>
                    <a:pt x="1654651" y="190226"/>
                  </a:lnTo>
                  <a:lnTo>
                    <a:pt x="1637786" y="150317"/>
                  </a:lnTo>
                  <a:lnTo>
                    <a:pt x="1615166" y="113872"/>
                  </a:lnTo>
                  <a:lnTo>
                    <a:pt x="1587366" y="81464"/>
                  </a:lnTo>
                  <a:lnTo>
                    <a:pt x="1554957" y="53663"/>
                  </a:lnTo>
                  <a:lnTo>
                    <a:pt x="1518512" y="31044"/>
                  </a:lnTo>
                  <a:lnTo>
                    <a:pt x="1478604" y="14179"/>
                  </a:lnTo>
                  <a:lnTo>
                    <a:pt x="1435805" y="3640"/>
                  </a:lnTo>
                  <a:lnTo>
                    <a:pt x="139068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58386" y="1657946"/>
              <a:ext cx="1694180" cy="4197985"/>
            </a:xfrm>
            <a:custGeom>
              <a:avLst/>
              <a:gdLst/>
              <a:ahLst/>
              <a:cxnLst/>
              <a:rect l="l" t="t" r="r" b="b"/>
              <a:pathLst>
                <a:path w="1694179" h="4197985">
                  <a:moveTo>
                    <a:pt x="1403324" y="0"/>
                  </a:moveTo>
                  <a:lnTo>
                    <a:pt x="290131" y="12"/>
                  </a:lnTo>
                  <a:lnTo>
                    <a:pt x="231571" y="6045"/>
                  </a:lnTo>
                  <a:lnTo>
                    <a:pt x="177584" y="22834"/>
                  </a:lnTo>
                  <a:lnTo>
                    <a:pt x="128511" y="49428"/>
                  </a:lnTo>
                  <a:lnTo>
                    <a:pt x="85432" y="84874"/>
                  </a:lnTo>
                  <a:lnTo>
                    <a:pt x="49860" y="127850"/>
                  </a:lnTo>
                  <a:lnTo>
                    <a:pt x="23088" y="177037"/>
                  </a:lnTo>
                  <a:lnTo>
                    <a:pt x="5778" y="232829"/>
                  </a:lnTo>
                  <a:lnTo>
                    <a:pt x="19" y="290144"/>
                  </a:lnTo>
                  <a:lnTo>
                    <a:pt x="0" y="3907231"/>
                  </a:lnTo>
                  <a:lnTo>
                    <a:pt x="1562" y="3936942"/>
                  </a:lnTo>
                  <a:lnTo>
                    <a:pt x="13258" y="3993653"/>
                  </a:lnTo>
                  <a:lnTo>
                    <a:pt x="49415" y="4068853"/>
                  </a:lnTo>
                  <a:lnTo>
                    <a:pt x="84861" y="4111941"/>
                  </a:lnTo>
                  <a:lnTo>
                    <a:pt x="127838" y="4147506"/>
                  </a:lnTo>
                  <a:lnTo>
                    <a:pt x="177025" y="4174288"/>
                  </a:lnTo>
                  <a:lnTo>
                    <a:pt x="232816" y="4191588"/>
                  </a:lnTo>
                  <a:lnTo>
                    <a:pt x="290779" y="4197383"/>
                  </a:lnTo>
                  <a:lnTo>
                    <a:pt x="1403959" y="4197367"/>
                  </a:lnTo>
                  <a:lnTo>
                    <a:pt x="1462531" y="4191334"/>
                  </a:lnTo>
                  <a:lnTo>
                    <a:pt x="1516519" y="4174543"/>
                  </a:lnTo>
                  <a:lnTo>
                    <a:pt x="1521084" y="4172113"/>
                  </a:lnTo>
                  <a:lnTo>
                    <a:pt x="290779" y="4172097"/>
                  </a:lnTo>
                  <a:lnTo>
                    <a:pt x="262978" y="4170677"/>
                  </a:lnTo>
                  <a:lnTo>
                    <a:pt x="236626" y="4166591"/>
                  </a:lnTo>
                  <a:lnTo>
                    <a:pt x="211213" y="4159991"/>
                  </a:lnTo>
                  <a:lnTo>
                    <a:pt x="188918" y="4151770"/>
                  </a:lnTo>
                  <a:lnTo>
                    <a:pt x="188544" y="4151770"/>
                  </a:lnTo>
                  <a:lnTo>
                    <a:pt x="186855" y="4151010"/>
                  </a:lnTo>
                  <a:lnTo>
                    <a:pt x="187142" y="4151010"/>
                  </a:lnTo>
                  <a:lnTo>
                    <a:pt x="143805" y="4127486"/>
                  </a:lnTo>
                  <a:lnTo>
                    <a:pt x="143306" y="4127486"/>
                  </a:lnTo>
                  <a:lnTo>
                    <a:pt x="141300" y="4126125"/>
                  </a:lnTo>
                  <a:lnTo>
                    <a:pt x="141658" y="4126125"/>
                  </a:lnTo>
                  <a:lnTo>
                    <a:pt x="104213" y="4095228"/>
                  </a:lnTo>
                  <a:lnTo>
                    <a:pt x="103847" y="4095228"/>
                  </a:lnTo>
                  <a:lnTo>
                    <a:pt x="102146" y="4093522"/>
                  </a:lnTo>
                  <a:lnTo>
                    <a:pt x="102440" y="4093522"/>
                  </a:lnTo>
                  <a:lnTo>
                    <a:pt x="71549" y="4056077"/>
                  </a:lnTo>
                  <a:lnTo>
                    <a:pt x="71246" y="4056077"/>
                  </a:lnTo>
                  <a:lnTo>
                    <a:pt x="69888" y="4054063"/>
                  </a:lnTo>
                  <a:lnTo>
                    <a:pt x="70153" y="4054063"/>
                  </a:lnTo>
                  <a:lnTo>
                    <a:pt x="46520" y="4010516"/>
                  </a:lnTo>
                  <a:lnTo>
                    <a:pt x="46354" y="4010516"/>
                  </a:lnTo>
                  <a:lnTo>
                    <a:pt x="45605" y="4008831"/>
                  </a:lnTo>
                  <a:lnTo>
                    <a:pt x="45738" y="4008831"/>
                  </a:lnTo>
                  <a:lnTo>
                    <a:pt x="37007" y="3984962"/>
                  </a:lnTo>
                  <a:lnTo>
                    <a:pt x="30530" y="3959503"/>
                  </a:lnTo>
                  <a:lnTo>
                    <a:pt x="26568" y="3933127"/>
                  </a:lnTo>
                  <a:lnTo>
                    <a:pt x="25321" y="3907231"/>
                  </a:lnTo>
                  <a:lnTo>
                    <a:pt x="25306" y="290144"/>
                  </a:lnTo>
                  <a:lnTo>
                    <a:pt x="26695" y="262991"/>
                  </a:lnTo>
                  <a:lnTo>
                    <a:pt x="30784" y="236639"/>
                  </a:lnTo>
                  <a:lnTo>
                    <a:pt x="37376" y="211226"/>
                  </a:lnTo>
                  <a:lnTo>
                    <a:pt x="45732" y="188556"/>
                  </a:lnTo>
                  <a:lnTo>
                    <a:pt x="46354" y="186867"/>
                  </a:lnTo>
                  <a:lnTo>
                    <a:pt x="46522" y="186867"/>
                  </a:lnTo>
                  <a:lnTo>
                    <a:pt x="70151" y="143319"/>
                  </a:lnTo>
                  <a:lnTo>
                    <a:pt x="69888" y="143319"/>
                  </a:lnTo>
                  <a:lnTo>
                    <a:pt x="71246" y="141300"/>
                  </a:lnTo>
                  <a:lnTo>
                    <a:pt x="71554" y="141300"/>
                  </a:lnTo>
                  <a:lnTo>
                    <a:pt x="102443" y="103860"/>
                  </a:lnTo>
                  <a:lnTo>
                    <a:pt x="102146" y="103860"/>
                  </a:lnTo>
                  <a:lnTo>
                    <a:pt x="103847" y="102158"/>
                  </a:lnTo>
                  <a:lnTo>
                    <a:pt x="104208" y="102158"/>
                  </a:lnTo>
                  <a:lnTo>
                    <a:pt x="141659" y="71259"/>
                  </a:lnTo>
                  <a:lnTo>
                    <a:pt x="141300" y="71259"/>
                  </a:lnTo>
                  <a:lnTo>
                    <a:pt x="143306" y="69900"/>
                  </a:lnTo>
                  <a:lnTo>
                    <a:pt x="143803" y="69900"/>
                  </a:lnTo>
                  <a:lnTo>
                    <a:pt x="187140" y="46380"/>
                  </a:lnTo>
                  <a:lnTo>
                    <a:pt x="186855" y="46380"/>
                  </a:lnTo>
                  <a:lnTo>
                    <a:pt x="188544" y="45618"/>
                  </a:lnTo>
                  <a:lnTo>
                    <a:pt x="188935" y="45618"/>
                  </a:lnTo>
                  <a:lnTo>
                    <a:pt x="212407" y="37020"/>
                  </a:lnTo>
                  <a:lnTo>
                    <a:pt x="237870" y="30543"/>
                  </a:lnTo>
                  <a:lnTo>
                    <a:pt x="264248" y="26581"/>
                  </a:lnTo>
                  <a:lnTo>
                    <a:pt x="291414" y="25272"/>
                  </a:lnTo>
                  <a:lnTo>
                    <a:pt x="1521079" y="25272"/>
                  </a:lnTo>
                  <a:lnTo>
                    <a:pt x="1517078" y="23101"/>
                  </a:lnTo>
                  <a:lnTo>
                    <a:pt x="1516519" y="22834"/>
                  </a:lnTo>
                  <a:lnTo>
                    <a:pt x="1489189" y="12903"/>
                  </a:lnTo>
                  <a:lnTo>
                    <a:pt x="1461287" y="5791"/>
                  </a:lnTo>
                  <a:lnTo>
                    <a:pt x="1432407" y="1447"/>
                  </a:lnTo>
                  <a:lnTo>
                    <a:pt x="1403324" y="0"/>
                  </a:lnTo>
                  <a:close/>
                </a:path>
                <a:path w="1694179" h="4197985">
                  <a:moveTo>
                    <a:pt x="1506365" y="4151333"/>
                  </a:moveTo>
                  <a:lnTo>
                    <a:pt x="1481696" y="4160363"/>
                  </a:lnTo>
                  <a:lnTo>
                    <a:pt x="1456232" y="4166844"/>
                  </a:lnTo>
                  <a:lnTo>
                    <a:pt x="1429854" y="4170806"/>
                  </a:lnTo>
                  <a:lnTo>
                    <a:pt x="1402689" y="4172113"/>
                  </a:lnTo>
                  <a:lnTo>
                    <a:pt x="1521084" y="4172113"/>
                  </a:lnTo>
                  <a:lnTo>
                    <a:pt x="1558562" y="4151770"/>
                  </a:lnTo>
                  <a:lnTo>
                    <a:pt x="1505559" y="4151770"/>
                  </a:lnTo>
                  <a:lnTo>
                    <a:pt x="1506365" y="4151333"/>
                  </a:lnTo>
                  <a:close/>
                </a:path>
                <a:path w="1694179" h="4197985">
                  <a:moveTo>
                    <a:pt x="186855" y="4151010"/>
                  </a:moveTo>
                  <a:lnTo>
                    <a:pt x="188544" y="4151770"/>
                  </a:lnTo>
                  <a:lnTo>
                    <a:pt x="187732" y="4151333"/>
                  </a:lnTo>
                  <a:lnTo>
                    <a:pt x="186855" y="4151010"/>
                  </a:lnTo>
                  <a:close/>
                </a:path>
                <a:path w="1694179" h="4197985">
                  <a:moveTo>
                    <a:pt x="187751" y="4151340"/>
                  </a:moveTo>
                  <a:lnTo>
                    <a:pt x="188544" y="4151770"/>
                  </a:lnTo>
                  <a:lnTo>
                    <a:pt x="188918" y="4151770"/>
                  </a:lnTo>
                  <a:lnTo>
                    <a:pt x="187751" y="4151340"/>
                  </a:lnTo>
                  <a:close/>
                </a:path>
                <a:path w="1694179" h="4197985">
                  <a:moveTo>
                    <a:pt x="1507248" y="4151010"/>
                  </a:moveTo>
                  <a:lnTo>
                    <a:pt x="1506351" y="4151340"/>
                  </a:lnTo>
                  <a:lnTo>
                    <a:pt x="1505559" y="4151770"/>
                  </a:lnTo>
                  <a:lnTo>
                    <a:pt x="1507248" y="4151010"/>
                  </a:lnTo>
                  <a:close/>
                </a:path>
                <a:path w="1694179" h="4197985">
                  <a:moveTo>
                    <a:pt x="1559964" y="4151010"/>
                  </a:moveTo>
                  <a:lnTo>
                    <a:pt x="1507248" y="4151010"/>
                  </a:lnTo>
                  <a:lnTo>
                    <a:pt x="1505559" y="4151770"/>
                  </a:lnTo>
                  <a:lnTo>
                    <a:pt x="1558562" y="4151770"/>
                  </a:lnTo>
                  <a:lnTo>
                    <a:pt x="1559964" y="4151010"/>
                  </a:lnTo>
                  <a:close/>
                </a:path>
                <a:path w="1694179" h="4197985">
                  <a:moveTo>
                    <a:pt x="187142" y="4151010"/>
                  </a:moveTo>
                  <a:lnTo>
                    <a:pt x="186855" y="4151010"/>
                  </a:lnTo>
                  <a:lnTo>
                    <a:pt x="187751" y="4151340"/>
                  </a:lnTo>
                  <a:lnTo>
                    <a:pt x="187142" y="4151010"/>
                  </a:lnTo>
                  <a:close/>
                </a:path>
                <a:path w="1694179" h="4197985">
                  <a:moveTo>
                    <a:pt x="1551756" y="4126694"/>
                  </a:moveTo>
                  <a:lnTo>
                    <a:pt x="1506365" y="4151333"/>
                  </a:lnTo>
                  <a:lnTo>
                    <a:pt x="1507248" y="4151010"/>
                  </a:lnTo>
                  <a:lnTo>
                    <a:pt x="1559964" y="4151010"/>
                  </a:lnTo>
                  <a:lnTo>
                    <a:pt x="1565579" y="4147962"/>
                  </a:lnTo>
                  <a:lnTo>
                    <a:pt x="1566252" y="4147506"/>
                  </a:lnTo>
                  <a:lnTo>
                    <a:pt x="1590520" y="4127486"/>
                  </a:lnTo>
                  <a:lnTo>
                    <a:pt x="1550796" y="4127486"/>
                  </a:lnTo>
                  <a:lnTo>
                    <a:pt x="1551756" y="4126694"/>
                  </a:lnTo>
                  <a:close/>
                </a:path>
                <a:path w="1694179" h="4197985">
                  <a:moveTo>
                    <a:pt x="141300" y="4126125"/>
                  </a:moveTo>
                  <a:lnTo>
                    <a:pt x="143306" y="4127486"/>
                  </a:lnTo>
                  <a:lnTo>
                    <a:pt x="142347" y="4126694"/>
                  </a:lnTo>
                  <a:lnTo>
                    <a:pt x="141300" y="4126125"/>
                  </a:lnTo>
                  <a:close/>
                </a:path>
                <a:path w="1694179" h="4197985">
                  <a:moveTo>
                    <a:pt x="142347" y="4126694"/>
                  </a:moveTo>
                  <a:lnTo>
                    <a:pt x="143306" y="4127486"/>
                  </a:lnTo>
                  <a:lnTo>
                    <a:pt x="143805" y="4127486"/>
                  </a:lnTo>
                  <a:lnTo>
                    <a:pt x="142347" y="4126694"/>
                  </a:lnTo>
                  <a:close/>
                </a:path>
                <a:path w="1694179" h="4197985">
                  <a:moveTo>
                    <a:pt x="1552803" y="4126125"/>
                  </a:moveTo>
                  <a:lnTo>
                    <a:pt x="1551756" y="4126694"/>
                  </a:lnTo>
                  <a:lnTo>
                    <a:pt x="1550796" y="4127486"/>
                  </a:lnTo>
                  <a:lnTo>
                    <a:pt x="1552803" y="4126125"/>
                  </a:lnTo>
                  <a:close/>
                </a:path>
                <a:path w="1694179" h="4197985">
                  <a:moveTo>
                    <a:pt x="1592169" y="4126125"/>
                  </a:moveTo>
                  <a:lnTo>
                    <a:pt x="1552803" y="4126125"/>
                  </a:lnTo>
                  <a:lnTo>
                    <a:pt x="1550796" y="4127486"/>
                  </a:lnTo>
                  <a:lnTo>
                    <a:pt x="1590520" y="4127486"/>
                  </a:lnTo>
                  <a:lnTo>
                    <a:pt x="1592169" y="4126125"/>
                  </a:lnTo>
                  <a:close/>
                </a:path>
                <a:path w="1694179" h="4197985">
                  <a:moveTo>
                    <a:pt x="141658" y="4126125"/>
                  </a:moveTo>
                  <a:lnTo>
                    <a:pt x="141300" y="4126125"/>
                  </a:lnTo>
                  <a:lnTo>
                    <a:pt x="142347" y="4126694"/>
                  </a:lnTo>
                  <a:lnTo>
                    <a:pt x="141658" y="4126125"/>
                  </a:lnTo>
                  <a:close/>
                </a:path>
                <a:path w="1694179" h="4197985">
                  <a:moveTo>
                    <a:pt x="1591034" y="4094284"/>
                  </a:moveTo>
                  <a:lnTo>
                    <a:pt x="1551756" y="4126694"/>
                  </a:lnTo>
                  <a:lnTo>
                    <a:pt x="1552803" y="4126125"/>
                  </a:lnTo>
                  <a:lnTo>
                    <a:pt x="1592169" y="4126125"/>
                  </a:lnTo>
                  <a:lnTo>
                    <a:pt x="1608670" y="4112512"/>
                  </a:lnTo>
                  <a:lnTo>
                    <a:pt x="1609242" y="4111941"/>
                  </a:lnTo>
                  <a:lnTo>
                    <a:pt x="1623030" y="4095228"/>
                  </a:lnTo>
                  <a:lnTo>
                    <a:pt x="1590255" y="4095228"/>
                  </a:lnTo>
                  <a:lnTo>
                    <a:pt x="1591034" y="4094284"/>
                  </a:lnTo>
                  <a:close/>
                </a:path>
                <a:path w="1694179" h="4197985">
                  <a:moveTo>
                    <a:pt x="102146" y="4093522"/>
                  </a:moveTo>
                  <a:lnTo>
                    <a:pt x="103847" y="4095228"/>
                  </a:lnTo>
                  <a:lnTo>
                    <a:pt x="103069" y="4094284"/>
                  </a:lnTo>
                  <a:lnTo>
                    <a:pt x="102146" y="4093522"/>
                  </a:lnTo>
                  <a:close/>
                </a:path>
                <a:path w="1694179" h="4197985">
                  <a:moveTo>
                    <a:pt x="103069" y="4094284"/>
                  </a:moveTo>
                  <a:lnTo>
                    <a:pt x="103847" y="4095228"/>
                  </a:lnTo>
                  <a:lnTo>
                    <a:pt x="104213" y="4095228"/>
                  </a:lnTo>
                  <a:lnTo>
                    <a:pt x="103069" y="4094284"/>
                  </a:lnTo>
                  <a:close/>
                </a:path>
                <a:path w="1694179" h="4197985">
                  <a:moveTo>
                    <a:pt x="1591957" y="4093522"/>
                  </a:moveTo>
                  <a:lnTo>
                    <a:pt x="1591034" y="4094284"/>
                  </a:lnTo>
                  <a:lnTo>
                    <a:pt x="1590255" y="4095228"/>
                  </a:lnTo>
                  <a:lnTo>
                    <a:pt x="1591957" y="4093522"/>
                  </a:lnTo>
                  <a:close/>
                </a:path>
                <a:path w="1694179" h="4197985">
                  <a:moveTo>
                    <a:pt x="1624437" y="4093522"/>
                  </a:moveTo>
                  <a:lnTo>
                    <a:pt x="1591957" y="4093522"/>
                  </a:lnTo>
                  <a:lnTo>
                    <a:pt x="1590255" y="4095228"/>
                  </a:lnTo>
                  <a:lnTo>
                    <a:pt x="1623030" y="4095228"/>
                  </a:lnTo>
                  <a:lnTo>
                    <a:pt x="1624437" y="4093522"/>
                  </a:lnTo>
                  <a:close/>
                </a:path>
                <a:path w="1694179" h="4197985">
                  <a:moveTo>
                    <a:pt x="102440" y="4093522"/>
                  </a:moveTo>
                  <a:lnTo>
                    <a:pt x="102146" y="4093522"/>
                  </a:lnTo>
                  <a:lnTo>
                    <a:pt x="103069" y="4094284"/>
                  </a:lnTo>
                  <a:lnTo>
                    <a:pt x="102440" y="4093522"/>
                  </a:lnTo>
                  <a:close/>
                </a:path>
                <a:path w="1694179" h="4197985">
                  <a:moveTo>
                    <a:pt x="1623438" y="4055005"/>
                  </a:moveTo>
                  <a:lnTo>
                    <a:pt x="1591034" y="4094284"/>
                  </a:lnTo>
                  <a:lnTo>
                    <a:pt x="1591957" y="4093522"/>
                  </a:lnTo>
                  <a:lnTo>
                    <a:pt x="1624437" y="4093522"/>
                  </a:lnTo>
                  <a:lnTo>
                    <a:pt x="1644230" y="4069529"/>
                  </a:lnTo>
                  <a:lnTo>
                    <a:pt x="1644688" y="4068853"/>
                  </a:lnTo>
                  <a:lnTo>
                    <a:pt x="1651622" y="4056077"/>
                  </a:lnTo>
                  <a:lnTo>
                    <a:pt x="1622856" y="4056077"/>
                  </a:lnTo>
                  <a:lnTo>
                    <a:pt x="1623438" y="4055005"/>
                  </a:lnTo>
                  <a:close/>
                </a:path>
                <a:path w="1694179" h="4197985">
                  <a:moveTo>
                    <a:pt x="69888" y="4054063"/>
                  </a:moveTo>
                  <a:lnTo>
                    <a:pt x="71246" y="4056077"/>
                  </a:lnTo>
                  <a:lnTo>
                    <a:pt x="70664" y="4055005"/>
                  </a:lnTo>
                  <a:lnTo>
                    <a:pt x="69888" y="4054063"/>
                  </a:lnTo>
                  <a:close/>
                </a:path>
                <a:path w="1694179" h="4197985">
                  <a:moveTo>
                    <a:pt x="70664" y="4055005"/>
                  </a:moveTo>
                  <a:lnTo>
                    <a:pt x="71246" y="4056077"/>
                  </a:lnTo>
                  <a:lnTo>
                    <a:pt x="71549" y="4056077"/>
                  </a:lnTo>
                  <a:lnTo>
                    <a:pt x="70664" y="4055005"/>
                  </a:lnTo>
                  <a:close/>
                </a:path>
                <a:path w="1694179" h="4197985">
                  <a:moveTo>
                    <a:pt x="1624215" y="4054063"/>
                  </a:moveTo>
                  <a:lnTo>
                    <a:pt x="1623438" y="4055005"/>
                  </a:lnTo>
                  <a:lnTo>
                    <a:pt x="1622856" y="4056077"/>
                  </a:lnTo>
                  <a:lnTo>
                    <a:pt x="1624215" y="4054063"/>
                  </a:lnTo>
                  <a:close/>
                </a:path>
                <a:path w="1694179" h="4197985">
                  <a:moveTo>
                    <a:pt x="1652716" y="4054063"/>
                  </a:moveTo>
                  <a:lnTo>
                    <a:pt x="1624215" y="4054063"/>
                  </a:lnTo>
                  <a:lnTo>
                    <a:pt x="1622856" y="4056077"/>
                  </a:lnTo>
                  <a:lnTo>
                    <a:pt x="1651622" y="4056077"/>
                  </a:lnTo>
                  <a:lnTo>
                    <a:pt x="1652716" y="4054063"/>
                  </a:lnTo>
                  <a:close/>
                </a:path>
                <a:path w="1694179" h="4197985">
                  <a:moveTo>
                    <a:pt x="70153" y="4054063"/>
                  </a:moveTo>
                  <a:lnTo>
                    <a:pt x="69888" y="4054063"/>
                  </a:lnTo>
                  <a:lnTo>
                    <a:pt x="70664" y="4055005"/>
                  </a:lnTo>
                  <a:lnTo>
                    <a:pt x="70153" y="4054063"/>
                  </a:lnTo>
                  <a:close/>
                </a:path>
                <a:path w="1694179" h="4197985">
                  <a:moveTo>
                    <a:pt x="1648059" y="4009639"/>
                  </a:moveTo>
                  <a:lnTo>
                    <a:pt x="1623438" y="4055005"/>
                  </a:lnTo>
                  <a:lnTo>
                    <a:pt x="1624215" y="4054063"/>
                  </a:lnTo>
                  <a:lnTo>
                    <a:pt x="1652716" y="4054063"/>
                  </a:lnTo>
                  <a:lnTo>
                    <a:pt x="1671015" y="4020350"/>
                  </a:lnTo>
                  <a:lnTo>
                    <a:pt x="1671269" y="4019787"/>
                  </a:lnTo>
                  <a:lnTo>
                    <a:pt x="1674642" y="4010516"/>
                  </a:lnTo>
                  <a:lnTo>
                    <a:pt x="1647736" y="4010516"/>
                  </a:lnTo>
                  <a:lnTo>
                    <a:pt x="1648059" y="4009639"/>
                  </a:lnTo>
                  <a:close/>
                </a:path>
                <a:path w="1694179" h="4197985">
                  <a:moveTo>
                    <a:pt x="45605" y="4008831"/>
                  </a:moveTo>
                  <a:lnTo>
                    <a:pt x="46354" y="4010516"/>
                  </a:lnTo>
                  <a:lnTo>
                    <a:pt x="46013" y="4009582"/>
                  </a:lnTo>
                  <a:lnTo>
                    <a:pt x="45605" y="4008831"/>
                  </a:lnTo>
                  <a:close/>
                </a:path>
                <a:path w="1694179" h="4197985">
                  <a:moveTo>
                    <a:pt x="46013" y="4009582"/>
                  </a:moveTo>
                  <a:lnTo>
                    <a:pt x="46354" y="4010516"/>
                  </a:lnTo>
                  <a:lnTo>
                    <a:pt x="46520" y="4010516"/>
                  </a:lnTo>
                  <a:lnTo>
                    <a:pt x="46013" y="4009582"/>
                  </a:lnTo>
                  <a:close/>
                </a:path>
                <a:path w="1694179" h="4197985">
                  <a:moveTo>
                    <a:pt x="1648498" y="4008831"/>
                  </a:moveTo>
                  <a:lnTo>
                    <a:pt x="1648059" y="4009639"/>
                  </a:lnTo>
                  <a:lnTo>
                    <a:pt x="1647736" y="4010516"/>
                  </a:lnTo>
                  <a:lnTo>
                    <a:pt x="1648498" y="4008831"/>
                  </a:lnTo>
                  <a:close/>
                </a:path>
                <a:path w="1694179" h="4197985">
                  <a:moveTo>
                    <a:pt x="1675255" y="4008831"/>
                  </a:moveTo>
                  <a:lnTo>
                    <a:pt x="1648498" y="4008831"/>
                  </a:lnTo>
                  <a:lnTo>
                    <a:pt x="1647736" y="4010516"/>
                  </a:lnTo>
                  <a:lnTo>
                    <a:pt x="1674642" y="4010516"/>
                  </a:lnTo>
                  <a:lnTo>
                    <a:pt x="1675255" y="4008831"/>
                  </a:lnTo>
                  <a:close/>
                </a:path>
                <a:path w="1694179" h="4197985">
                  <a:moveTo>
                    <a:pt x="1648057" y="187744"/>
                  </a:moveTo>
                  <a:lnTo>
                    <a:pt x="1663573" y="237883"/>
                  </a:lnTo>
                  <a:lnTo>
                    <a:pt x="1668781" y="290144"/>
                  </a:lnTo>
                  <a:lnTo>
                    <a:pt x="1668798" y="3907231"/>
                  </a:lnTo>
                  <a:lnTo>
                    <a:pt x="1667408" y="3934397"/>
                  </a:lnTo>
                  <a:lnTo>
                    <a:pt x="1663318" y="3960745"/>
                  </a:lnTo>
                  <a:lnTo>
                    <a:pt x="1656714" y="3986159"/>
                  </a:lnTo>
                  <a:lnTo>
                    <a:pt x="1648059" y="4009639"/>
                  </a:lnTo>
                  <a:lnTo>
                    <a:pt x="1648498" y="4008831"/>
                  </a:lnTo>
                  <a:lnTo>
                    <a:pt x="1675255" y="4008831"/>
                  </a:lnTo>
                  <a:lnTo>
                    <a:pt x="1681213" y="3992455"/>
                  </a:lnTo>
                  <a:lnTo>
                    <a:pt x="1688312" y="3964558"/>
                  </a:lnTo>
                  <a:lnTo>
                    <a:pt x="1692655" y="3935672"/>
                  </a:lnTo>
                  <a:lnTo>
                    <a:pt x="1694084" y="3907231"/>
                  </a:lnTo>
                  <a:lnTo>
                    <a:pt x="1694091" y="290144"/>
                  </a:lnTo>
                  <a:lnTo>
                    <a:pt x="1692528" y="260438"/>
                  </a:lnTo>
                  <a:lnTo>
                    <a:pt x="1688058" y="231584"/>
                  </a:lnTo>
                  <a:lnTo>
                    <a:pt x="1680832" y="203733"/>
                  </a:lnTo>
                  <a:lnTo>
                    <a:pt x="1675279" y="188556"/>
                  </a:lnTo>
                  <a:lnTo>
                    <a:pt x="1648498" y="188556"/>
                  </a:lnTo>
                  <a:lnTo>
                    <a:pt x="1648057" y="187744"/>
                  </a:lnTo>
                  <a:close/>
                </a:path>
                <a:path w="1694179" h="4197985">
                  <a:moveTo>
                    <a:pt x="45738" y="4008831"/>
                  </a:moveTo>
                  <a:lnTo>
                    <a:pt x="45605" y="4008831"/>
                  </a:lnTo>
                  <a:lnTo>
                    <a:pt x="46013" y="4009582"/>
                  </a:lnTo>
                  <a:lnTo>
                    <a:pt x="45738" y="4008831"/>
                  </a:lnTo>
                  <a:close/>
                </a:path>
                <a:path w="1694179" h="4197985">
                  <a:moveTo>
                    <a:pt x="46354" y="186867"/>
                  </a:moveTo>
                  <a:lnTo>
                    <a:pt x="45605" y="188556"/>
                  </a:lnTo>
                  <a:lnTo>
                    <a:pt x="46031" y="187744"/>
                  </a:lnTo>
                  <a:lnTo>
                    <a:pt x="46354" y="186867"/>
                  </a:lnTo>
                  <a:close/>
                </a:path>
                <a:path w="1694179" h="4197985">
                  <a:moveTo>
                    <a:pt x="46000" y="187828"/>
                  </a:moveTo>
                  <a:lnTo>
                    <a:pt x="45605" y="188556"/>
                  </a:lnTo>
                  <a:lnTo>
                    <a:pt x="46000" y="187828"/>
                  </a:lnTo>
                  <a:close/>
                </a:path>
                <a:path w="1694179" h="4197985">
                  <a:moveTo>
                    <a:pt x="1647736" y="186867"/>
                  </a:moveTo>
                  <a:lnTo>
                    <a:pt x="1648057" y="187744"/>
                  </a:lnTo>
                  <a:lnTo>
                    <a:pt x="1648498" y="188556"/>
                  </a:lnTo>
                  <a:lnTo>
                    <a:pt x="1647736" y="186867"/>
                  </a:lnTo>
                  <a:close/>
                </a:path>
                <a:path w="1694179" h="4197985">
                  <a:moveTo>
                    <a:pt x="1674661" y="186867"/>
                  </a:moveTo>
                  <a:lnTo>
                    <a:pt x="1647736" y="186867"/>
                  </a:lnTo>
                  <a:lnTo>
                    <a:pt x="1648498" y="188556"/>
                  </a:lnTo>
                  <a:lnTo>
                    <a:pt x="1675279" y="188556"/>
                  </a:lnTo>
                  <a:lnTo>
                    <a:pt x="1674661" y="186867"/>
                  </a:lnTo>
                  <a:close/>
                </a:path>
                <a:path w="1694179" h="4197985">
                  <a:moveTo>
                    <a:pt x="46522" y="186867"/>
                  </a:moveTo>
                  <a:lnTo>
                    <a:pt x="46354" y="186867"/>
                  </a:lnTo>
                  <a:lnTo>
                    <a:pt x="46000" y="187828"/>
                  </a:lnTo>
                  <a:lnTo>
                    <a:pt x="46522" y="186867"/>
                  </a:lnTo>
                  <a:close/>
                </a:path>
                <a:path w="1694179" h="4197985">
                  <a:moveTo>
                    <a:pt x="1623446" y="142387"/>
                  </a:moveTo>
                  <a:lnTo>
                    <a:pt x="1648057" y="187744"/>
                  </a:lnTo>
                  <a:lnTo>
                    <a:pt x="1647736" y="186867"/>
                  </a:lnTo>
                  <a:lnTo>
                    <a:pt x="1674661" y="186867"/>
                  </a:lnTo>
                  <a:lnTo>
                    <a:pt x="1671269" y="177596"/>
                  </a:lnTo>
                  <a:lnTo>
                    <a:pt x="1671015" y="177037"/>
                  </a:lnTo>
                  <a:lnTo>
                    <a:pt x="1652712" y="143319"/>
                  </a:lnTo>
                  <a:lnTo>
                    <a:pt x="1624215" y="143319"/>
                  </a:lnTo>
                  <a:lnTo>
                    <a:pt x="1623446" y="142387"/>
                  </a:lnTo>
                  <a:close/>
                </a:path>
                <a:path w="1694179" h="4197985">
                  <a:moveTo>
                    <a:pt x="71246" y="141300"/>
                  </a:moveTo>
                  <a:lnTo>
                    <a:pt x="69888" y="143319"/>
                  </a:lnTo>
                  <a:lnTo>
                    <a:pt x="70657" y="142387"/>
                  </a:lnTo>
                  <a:lnTo>
                    <a:pt x="71246" y="141300"/>
                  </a:lnTo>
                  <a:close/>
                </a:path>
                <a:path w="1694179" h="4197985">
                  <a:moveTo>
                    <a:pt x="70657" y="142387"/>
                  </a:moveTo>
                  <a:lnTo>
                    <a:pt x="69888" y="143319"/>
                  </a:lnTo>
                  <a:lnTo>
                    <a:pt x="70151" y="143319"/>
                  </a:lnTo>
                  <a:lnTo>
                    <a:pt x="70657" y="142387"/>
                  </a:lnTo>
                  <a:close/>
                </a:path>
                <a:path w="1694179" h="4197985">
                  <a:moveTo>
                    <a:pt x="1622856" y="141300"/>
                  </a:moveTo>
                  <a:lnTo>
                    <a:pt x="1623446" y="142387"/>
                  </a:lnTo>
                  <a:lnTo>
                    <a:pt x="1624215" y="143319"/>
                  </a:lnTo>
                  <a:lnTo>
                    <a:pt x="1622856" y="141300"/>
                  </a:lnTo>
                  <a:close/>
                </a:path>
                <a:path w="1694179" h="4197985">
                  <a:moveTo>
                    <a:pt x="1651616" y="141300"/>
                  </a:moveTo>
                  <a:lnTo>
                    <a:pt x="1622856" y="141300"/>
                  </a:lnTo>
                  <a:lnTo>
                    <a:pt x="1624215" y="143319"/>
                  </a:lnTo>
                  <a:lnTo>
                    <a:pt x="1652712" y="143319"/>
                  </a:lnTo>
                  <a:lnTo>
                    <a:pt x="1651616" y="141300"/>
                  </a:lnTo>
                  <a:close/>
                </a:path>
                <a:path w="1694179" h="4197985">
                  <a:moveTo>
                    <a:pt x="71554" y="141300"/>
                  </a:moveTo>
                  <a:lnTo>
                    <a:pt x="71246" y="141300"/>
                  </a:lnTo>
                  <a:lnTo>
                    <a:pt x="70657" y="142387"/>
                  </a:lnTo>
                  <a:lnTo>
                    <a:pt x="71554" y="141300"/>
                  </a:lnTo>
                  <a:close/>
                </a:path>
                <a:path w="1694179" h="4197985">
                  <a:moveTo>
                    <a:pt x="1591025" y="103091"/>
                  </a:moveTo>
                  <a:lnTo>
                    <a:pt x="1623446" y="142387"/>
                  </a:lnTo>
                  <a:lnTo>
                    <a:pt x="1622856" y="141300"/>
                  </a:lnTo>
                  <a:lnTo>
                    <a:pt x="1651616" y="141300"/>
                  </a:lnTo>
                  <a:lnTo>
                    <a:pt x="1644688" y="128536"/>
                  </a:lnTo>
                  <a:lnTo>
                    <a:pt x="1644230" y="127850"/>
                  </a:lnTo>
                  <a:lnTo>
                    <a:pt x="1624436" y="103860"/>
                  </a:lnTo>
                  <a:lnTo>
                    <a:pt x="1591957" y="103860"/>
                  </a:lnTo>
                  <a:lnTo>
                    <a:pt x="1591025" y="103091"/>
                  </a:lnTo>
                  <a:close/>
                </a:path>
                <a:path w="1694179" h="4197985">
                  <a:moveTo>
                    <a:pt x="103847" y="102158"/>
                  </a:moveTo>
                  <a:lnTo>
                    <a:pt x="102146" y="103860"/>
                  </a:lnTo>
                  <a:lnTo>
                    <a:pt x="103078" y="103091"/>
                  </a:lnTo>
                  <a:lnTo>
                    <a:pt x="103847" y="102158"/>
                  </a:lnTo>
                  <a:close/>
                </a:path>
                <a:path w="1694179" h="4197985">
                  <a:moveTo>
                    <a:pt x="103078" y="103091"/>
                  </a:moveTo>
                  <a:lnTo>
                    <a:pt x="102146" y="103860"/>
                  </a:lnTo>
                  <a:lnTo>
                    <a:pt x="102443" y="103860"/>
                  </a:lnTo>
                  <a:lnTo>
                    <a:pt x="103078" y="103091"/>
                  </a:lnTo>
                  <a:close/>
                </a:path>
                <a:path w="1694179" h="4197985">
                  <a:moveTo>
                    <a:pt x="1590255" y="102158"/>
                  </a:moveTo>
                  <a:lnTo>
                    <a:pt x="1591025" y="103091"/>
                  </a:lnTo>
                  <a:lnTo>
                    <a:pt x="1591957" y="103860"/>
                  </a:lnTo>
                  <a:lnTo>
                    <a:pt x="1590255" y="102158"/>
                  </a:lnTo>
                  <a:close/>
                </a:path>
                <a:path w="1694179" h="4197985">
                  <a:moveTo>
                    <a:pt x="1623032" y="102158"/>
                  </a:moveTo>
                  <a:lnTo>
                    <a:pt x="1590255" y="102158"/>
                  </a:lnTo>
                  <a:lnTo>
                    <a:pt x="1591957" y="103860"/>
                  </a:lnTo>
                  <a:lnTo>
                    <a:pt x="1624436" y="103860"/>
                  </a:lnTo>
                  <a:lnTo>
                    <a:pt x="1623032" y="102158"/>
                  </a:lnTo>
                  <a:close/>
                </a:path>
                <a:path w="1694179" h="4197985">
                  <a:moveTo>
                    <a:pt x="104208" y="102158"/>
                  </a:moveTo>
                  <a:lnTo>
                    <a:pt x="103847" y="102158"/>
                  </a:lnTo>
                  <a:lnTo>
                    <a:pt x="103078" y="103091"/>
                  </a:lnTo>
                  <a:lnTo>
                    <a:pt x="104208" y="102158"/>
                  </a:lnTo>
                  <a:close/>
                </a:path>
                <a:path w="1694179" h="4197985">
                  <a:moveTo>
                    <a:pt x="1551752" y="70689"/>
                  </a:moveTo>
                  <a:lnTo>
                    <a:pt x="1591025" y="103091"/>
                  </a:lnTo>
                  <a:lnTo>
                    <a:pt x="1590255" y="102158"/>
                  </a:lnTo>
                  <a:lnTo>
                    <a:pt x="1623032" y="102158"/>
                  </a:lnTo>
                  <a:lnTo>
                    <a:pt x="1609242" y="85445"/>
                  </a:lnTo>
                  <a:lnTo>
                    <a:pt x="1608670" y="84874"/>
                  </a:lnTo>
                  <a:lnTo>
                    <a:pt x="1592171" y="71259"/>
                  </a:lnTo>
                  <a:lnTo>
                    <a:pt x="1552803" y="71259"/>
                  </a:lnTo>
                  <a:lnTo>
                    <a:pt x="1551752" y="70689"/>
                  </a:lnTo>
                  <a:close/>
                </a:path>
                <a:path w="1694179" h="4197985">
                  <a:moveTo>
                    <a:pt x="143306" y="69900"/>
                  </a:moveTo>
                  <a:lnTo>
                    <a:pt x="141300" y="71259"/>
                  </a:lnTo>
                  <a:lnTo>
                    <a:pt x="142350" y="70689"/>
                  </a:lnTo>
                  <a:lnTo>
                    <a:pt x="143306" y="69900"/>
                  </a:lnTo>
                  <a:close/>
                </a:path>
                <a:path w="1694179" h="4197985">
                  <a:moveTo>
                    <a:pt x="142350" y="70689"/>
                  </a:moveTo>
                  <a:lnTo>
                    <a:pt x="141300" y="71259"/>
                  </a:lnTo>
                  <a:lnTo>
                    <a:pt x="141659" y="71259"/>
                  </a:lnTo>
                  <a:lnTo>
                    <a:pt x="142350" y="70689"/>
                  </a:lnTo>
                  <a:close/>
                </a:path>
                <a:path w="1694179" h="4197985">
                  <a:moveTo>
                    <a:pt x="1550796" y="69900"/>
                  </a:moveTo>
                  <a:lnTo>
                    <a:pt x="1551752" y="70689"/>
                  </a:lnTo>
                  <a:lnTo>
                    <a:pt x="1552803" y="71259"/>
                  </a:lnTo>
                  <a:lnTo>
                    <a:pt x="1550796" y="69900"/>
                  </a:lnTo>
                  <a:close/>
                </a:path>
                <a:path w="1694179" h="4197985">
                  <a:moveTo>
                    <a:pt x="1590524" y="69900"/>
                  </a:moveTo>
                  <a:lnTo>
                    <a:pt x="1550796" y="69900"/>
                  </a:lnTo>
                  <a:lnTo>
                    <a:pt x="1552803" y="71259"/>
                  </a:lnTo>
                  <a:lnTo>
                    <a:pt x="1592171" y="71259"/>
                  </a:lnTo>
                  <a:lnTo>
                    <a:pt x="1590524" y="69900"/>
                  </a:lnTo>
                  <a:close/>
                </a:path>
                <a:path w="1694179" h="4197985">
                  <a:moveTo>
                    <a:pt x="143803" y="69900"/>
                  </a:moveTo>
                  <a:lnTo>
                    <a:pt x="143306" y="69900"/>
                  </a:lnTo>
                  <a:lnTo>
                    <a:pt x="142350" y="70689"/>
                  </a:lnTo>
                  <a:lnTo>
                    <a:pt x="143803" y="69900"/>
                  </a:lnTo>
                  <a:close/>
                </a:path>
                <a:path w="1694179" h="4197985">
                  <a:moveTo>
                    <a:pt x="1506357" y="46051"/>
                  </a:moveTo>
                  <a:lnTo>
                    <a:pt x="1551752" y="70689"/>
                  </a:lnTo>
                  <a:lnTo>
                    <a:pt x="1550796" y="69900"/>
                  </a:lnTo>
                  <a:lnTo>
                    <a:pt x="1590524" y="69900"/>
                  </a:lnTo>
                  <a:lnTo>
                    <a:pt x="1566252" y="49872"/>
                  </a:lnTo>
                  <a:lnTo>
                    <a:pt x="1565579" y="49428"/>
                  </a:lnTo>
                  <a:lnTo>
                    <a:pt x="1559964" y="46380"/>
                  </a:lnTo>
                  <a:lnTo>
                    <a:pt x="1507248" y="46380"/>
                  </a:lnTo>
                  <a:lnTo>
                    <a:pt x="1506357" y="46051"/>
                  </a:lnTo>
                  <a:close/>
                </a:path>
                <a:path w="1694179" h="4197985">
                  <a:moveTo>
                    <a:pt x="188544" y="45618"/>
                  </a:moveTo>
                  <a:lnTo>
                    <a:pt x="186855" y="46380"/>
                  </a:lnTo>
                  <a:lnTo>
                    <a:pt x="187746" y="46051"/>
                  </a:lnTo>
                  <a:lnTo>
                    <a:pt x="188544" y="45618"/>
                  </a:lnTo>
                  <a:close/>
                </a:path>
                <a:path w="1694179" h="4197985">
                  <a:moveTo>
                    <a:pt x="187732" y="46059"/>
                  </a:moveTo>
                  <a:lnTo>
                    <a:pt x="186855" y="46380"/>
                  </a:lnTo>
                  <a:lnTo>
                    <a:pt x="187140" y="46380"/>
                  </a:lnTo>
                  <a:lnTo>
                    <a:pt x="187732" y="46059"/>
                  </a:lnTo>
                  <a:close/>
                </a:path>
                <a:path w="1694179" h="4197985">
                  <a:moveTo>
                    <a:pt x="1505559" y="45618"/>
                  </a:moveTo>
                  <a:lnTo>
                    <a:pt x="1506378" y="46059"/>
                  </a:lnTo>
                  <a:lnTo>
                    <a:pt x="1507248" y="46380"/>
                  </a:lnTo>
                  <a:lnTo>
                    <a:pt x="1505559" y="45618"/>
                  </a:lnTo>
                  <a:close/>
                </a:path>
                <a:path w="1694179" h="4197985">
                  <a:moveTo>
                    <a:pt x="1558560" y="45618"/>
                  </a:moveTo>
                  <a:lnTo>
                    <a:pt x="1505559" y="45618"/>
                  </a:lnTo>
                  <a:lnTo>
                    <a:pt x="1507248" y="46380"/>
                  </a:lnTo>
                  <a:lnTo>
                    <a:pt x="1559964" y="46380"/>
                  </a:lnTo>
                  <a:lnTo>
                    <a:pt x="1558560" y="45618"/>
                  </a:lnTo>
                  <a:close/>
                </a:path>
                <a:path w="1694179" h="4197985">
                  <a:moveTo>
                    <a:pt x="188935" y="45618"/>
                  </a:moveTo>
                  <a:lnTo>
                    <a:pt x="188544" y="45618"/>
                  </a:lnTo>
                  <a:lnTo>
                    <a:pt x="187732" y="46059"/>
                  </a:lnTo>
                  <a:lnTo>
                    <a:pt x="188935" y="45618"/>
                  </a:lnTo>
                  <a:close/>
                </a:path>
                <a:path w="1694179" h="4197985">
                  <a:moveTo>
                    <a:pt x="1521079" y="25272"/>
                  </a:moveTo>
                  <a:lnTo>
                    <a:pt x="291414" y="25272"/>
                  </a:lnTo>
                  <a:lnTo>
                    <a:pt x="1403324" y="25285"/>
                  </a:lnTo>
                  <a:lnTo>
                    <a:pt x="1431124" y="26708"/>
                  </a:lnTo>
                  <a:lnTo>
                    <a:pt x="1457477" y="30797"/>
                  </a:lnTo>
                  <a:lnTo>
                    <a:pt x="1482890" y="37388"/>
                  </a:lnTo>
                  <a:lnTo>
                    <a:pt x="1506357" y="46051"/>
                  </a:lnTo>
                  <a:lnTo>
                    <a:pt x="1505559" y="45618"/>
                  </a:lnTo>
                  <a:lnTo>
                    <a:pt x="1558560" y="45618"/>
                  </a:lnTo>
                  <a:lnTo>
                    <a:pt x="1521079" y="25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444593" y="1932234"/>
            <a:ext cx="1007110" cy="97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 marR="123825" indent="-114300">
              <a:lnSpc>
                <a:spcPct val="1296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if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(tmp&lt;2)  B();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600" spc="-5">
                <a:latin typeface="Arial"/>
                <a:cs typeface="Arial"/>
              </a:rPr>
              <a:t>printf(tmp);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0814" y="2880444"/>
            <a:ext cx="567055" cy="287020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600" spc="-5">
                <a:latin typeface="Arial"/>
                <a:cs typeface="Arial"/>
              </a:rPr>
              <a:t>B()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570"/>
              </a:spcBef>
            </a:pPr>
            <a:r>
              <a:rPr dirty="0" sz="1600" spc="-10">
                <a:latin typeface="Arial"/>
                <a:cs typeface="Arial"/>
              </a:rPr>
              <a:t>C();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600" spc="-5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600" spc="-10">
                <a:latin typeface="Arial"/>
                <a:cs typeface="Arial"/>
              </a:rPr>
              <a:t>C()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  <a:spcBef>
                <a:spcPts val="565"/>
              </a:spcBef>
            </a:pP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(</a:t>
            </a:r>
            <a:r>
              <a:rPr dirty="0" sz="1600" spc="-10">
                <a:latin typeface="Arial"/>
                <a:cs typeface="Arial"/>
              </a:rPr>
              <a:t>2</a:t>
            </a:r>
            <a:r>
              <a:rPr dirty="0" sz="1600" spc="-5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 marR="107314">
              <a:lnSpc>
                <a:spcPct val="129600"/>
              </a:lnSpc>
              <a:spcBef>
                <a:spcPts val="5"/>
              </a:spcBef>
            </a:pPr>
            <a:r>
              <a:rPr dirty="0" sz="1600" spc="-5">
                <a:latin typeface="Arial"/>
                <a:cs typeface="Arial"/>
              </a:rPr>
              <a:t>}  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(</a:t>
            </a:r>
            <a:r>
              <a:rPr dirty="0" sz="1600" spc="-10">
                <a:latin typeface="Arial"/>
                <a:cs typeface="Arial"/>
              </a:rPr>
              <a:t>1</a:t>
            </a:r>
            <a:r>
              <a:rPr dirty="0" sz="1600" spc="-5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600" spc="-1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49343" y="1145857"/>
            <a:ext cx="2150745" cy="82486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350" spc="15" b="1">
                <a:latin typeface="Arial"/>
                <a:cs typeface="Arial"/>
              </a:rPr>
              <a:t>(Unix)</a:t>
            </a:r>
            <a:r>
              <a:rPr dirty="0" sz="2350" spc="-65" b="1">
                <a:latin typeface="Arial"/>
                <a:cs typeface="Arial"/>
              </a:rPr>
              <a:t> </a:t>
            </a:r>
            <a:r>
              <a:rPr dirty="0" sz="2350" spc="20" b="1">
                <a:latin typeface="Arial"/>
                <a:cs typeface="Arial"/>
              </a:rPr>
              <a:t>Process</a:t>
            </a:r>
            <a:endParaRPr sz="235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  <a:spcBef>
                <a:spcPts val="1510"/>
              </a:spcBef>
            </a:pPr>
            <a:r>
              <a:rPr dirty="0" sz="1600" spc="-10">
                <a:latin typeface="Arial"/>
                <a:cs typeface="Arial"/>
              </a:rPr>
              <a:t>A(int </a:t>
            </a:r>
            <a:r>
              <a:rPr dirty="0" sz="1600" spc="-5">
                <a:latin typeface="Arial"/>
                <a:cs typeface="Arial"/>
              </a:rPr>
              <a:t>tmp)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692008" y="1936089"/>
            <a:ext cx="2332990" cy="2465705"/>
            <a:chOff x="7692008" y="1936089"/>
            <a:chExt cx="2332990" cy="2465705"/>
          </a:xfrm>
        </p:grpSpPr>
        <p:sp>
          <p:nvSpPr>
            <p:cNvPr id="31" name="object 31"/>
            <p:cNvSpPr/>
            <p:nvPr/>
          </p:nvSpPr>
          <p:spPr>
            <a:xfrm>
              <a:off x="7692008" y="1936089"/>
              <a:ext cx="480423" cy="24653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736268" y="1974011"/>
              <a:ext cx="379730" cy="2352040"/>
            </a:xfrm>
            <a:custGeom>
              <a:avLst/>
              <a:gdLst/>
              <a:ahLst/>
              <a:cxnLst/>
              <a:rect l="l" t="t" r="r" b="b"/>
              <a:pathLst>
                <a:path w="379729" h="2352040">
                  <a:moveTo>
                    <a:pt x="0" y="0"/>
                  </a:moveTo>
                  <a:lnTo>
                    <a:pt x="73817" y="2483"/>
                  </a:lnTo>
                  <a:lnTo>
                    <a:pt x="134097" y="9257"/>
                  </a:lnTo>
                  <a:lnTo>
                    <a:pt x="174738" y="19303"/>
                  </a:lnTo>
                  <a:lnTo>
                    <a:pt x="189641" y="31605"/>
                  </a:lnTo>
                  <a:lnTo>
                    <a:pt x="189641" y="1144165"/>
                  </a:lnTo>
                  <a:lnTo>
                    <a:pt x="204544" y="1156466"/>
                  </a:lnTo>
                  <a:lnTo>
                    <a:pt x="245186" y="1166513"/>
                  </a:lnTo>
                  <a:lnTo>
                    <a:pt x="305467" y="1173288"/>
                  </a:lnTo>
                  <a:lnTo>
                    <a:pt x="379284" y="1175772"/>
                  </a:lnTo>
                  <a:lnTo>
                    <a:pt x="305467" y="1178255"/>
                  </a:lnTo>
                  <a:lnTo>
                    <a:pt x="245186" y="1185028"/>
                  </a:lnTo>
                  <a:lnTo>
                    <a:pt x="204544" y="1195074"/>
                  </a:lnTo>
                  <a:lnTo>
                    <a:pt x="189641" y="1207379"/>
                  </a:lnTo>
                  <a:lnTo>
                    <a:pt x="189641" y="2319938"/>
                  </a:lnTo>
                  <a:lnTo>
                    <a:pt x="174738" y="2332239"/>
                  </a:lnTo>
                  <a:lnTo>
                    <a:pt x="134097" y="2342285"/>
                  </a:lnTo>
                  <a:lnTo>
                    <a:pt x="73817" y="2349060"/>
                  </a:lnTo>
                  <a:lnTo>
                    <a:pt x="0" y="2351545"/>
                  </a:lnTo>
                </a:path>
              </a:pathLst>
            </a:custGeom>
            <a:ln w="252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157057" y="2745219"/>
              <a:ext cx="1867535" cy="493395"/>
            </a:xfrm>
            <a:custGeom>
              <a:avLst/>
              <a:gdLst/>
              <a:ahLst/>
              <a:cxnLst/>
              <a:rect l="l" t="t" r="r" b="b"/>
              <a:pathLst>
                <a:path w="1867534" h="493394">
                  <a:moveTo>
                    <a:pt x="173418" y="414899"/>
                  </a:moveTo>
                  <a:lnTo>
                    <a:pt x="173418" y="487413"/>
                  </a:lnTo>
                  <a:lnTo>
                    <a:pt x="179070" y="493064"/>
                  </a:lnTo>
                  <a:lnTo>
                    <a:pt x="1861883" y="493064"/>
                  </a:lnTo>
                  <a:lnTo>
                    <a:pt x="1867534" y="487413"/>
                  </a:lnTo>
                  <a:lnTo>
                    <a:pt x="1867534" y="480428"/>
                  </a:lnTo>
                  <a:lnTo>
                    <a:pt x="198704" y="480428"/>
                  </a:lnTo>
                  <a:lnTo>
                    <a:pt x="186054" y="467779"/>
                  </a:lnTo>
                  <a:lnTo>
                    <a:pt x="198704" y="467779"/>
                  </a:lnTo>
                  <a:lnTo>
                    <a:pt x="198704" y="415099"/>
                  </a:lnTo>
                  <a:lnTo>
                    <a:pt x="185851" y="415099"/>
                  </a:lnTo>
                  <a:lnTo>
                    <a:pt x="173418" y="414899"/>
                  </a:lnTo>
                  <a:close/>
                </a:path>
                <a:path w="1867534" h="493394">
                  <a:moveTo>
                    <a:pt x="198704" y="467779"/>
                  </a:moveTo>
                  <a:lnTo>
                    <a:pt x="186054" y="467779"/>
                  </a:lnTo>
                  <a:lnTo>
                    <a:pt x="198704" y="480428"/>
                  </a:lnTo>
                  <a:lnTo>
                    <a:pt x="198704" y="467779"/>
                  </a:lnTo>
                  <a:close/>
                </a:path>
                <a:path w="1867534" h="493394">
                  <a:moveTo>
                    <a:pt x="1842249" y="467779"/>
                  </a:moveTo>
                  <a:lnTo>
                    <a:pt x="198704" y="467779"/>
                  </a:lnTo>
                  <a:lnTo>
                    <a:pt x="198704" y="480428"/>
                  </a:lnTo>
                  <a:lnTo>
                    <a:pt x="1842249" y="480428"/>
                  </a:lnTo>
                  <a:lnTo>
                    <a:pt x="1842249" y="467779"/>
                  </a:lnTo>
                  <a:close/>
                </a:path>
                <a:path w="1867534" h="493394">
                  <a:moveTo>
                    <a:pt x="1842249" y="12649"/>
                  </a:moveTo>
                  <a:lnTo>
                    <a:pt x="1842249" y="480428"/>
                  </a:lnTo>
                  <a:lnTo>
                    <a:pt x="1854898" y="467779"/>
                  </a:lnTo>
                  <a:lnTo>
                    <a:pt x="1867534" y="467779"/>
                  </a:lnTo>
                  <a:lnTo>
                    <a:pt x="1867534" y="25285"/>
                  </a:lnTo>
                  <a:lnTo>
                    <a:pt x="1854898" y="25285"/>
                  </a:lnTo>
                  <a:lnTo>
                    <a:pt x="1842249" y="12649"/>
                  </a:lnTo>
                  <a:close/>
                </a:path>
                <a:path w="1867534" h="493394">
                  <a:moveTo>
                    <a:pt x="1867534" y="467779"/>
                  </a:moveTo>
                  <a:lnTo>
                    <a:pt x="1854898" y="467779"/>
                  </a:lnTo>
                  <a:lnTo>
                    <a:pt x="1842249" y="480428"/>
                  </a:lnTo>
                  <a:lnTo>
                    <a:pt x="1867534" y="480428"/>
                  </a:lnTo>
                  <a:lnTo>
                    <a:pt x="1867534" y="467779"/>
                  </a:lnTo>
                  <a:close/>
                </a:path>
                <a:path w="1867534" h="493394">
                  <a:moveTo>
                    <a:pt x="173418" y="402463"/>
                  </a:moveTo>
                  <a:lnTo>
                    <a:pt x="173418" y="414899"/>
                  </a:lnTo>
                  <a:lnTo>
                    <a:pt x="185851" y="415099"/>
                  </a:lnTo>
                  <a:lnTo>
                    <a:pt x="173418" y="402463"/>
                  </a:lnTo>
                  <a:close/>
                </a:path>
                <a:path w="1867534" h="493394">
                  <a:moveTo>
                    <a:pt x="198704" y="402463"/>
                  </a:moveTo>
                  <a:lnTo>
                    <a:pt x="173418" y="402463"/>
                  </a:lnTo>
                  <a:lnTo>
                    <a:pt x="185851" y="415099"/>
                  </a:lnTo>
                  <a:lnTo>
                    <a:pt x="198704" y="415099"/>
                  </a:lnTo>
                  <a:lnTo>
                    <a:pt x="198704" y="402463"/>
                  </a:lnTo>
                  <a:close/>
                </a:path>
                <a:path w="1867534" h="493394">
                  <a:moveTo>
                    <a:pt x="173418" y="278723"/>
                  </a:moveTo>
                  <a:lnTo>
                    <a:pt x="2082" y="392214"/>
                  </a:lnTo>
                  <a:lnTo>
                    <a:pt x="0" y="397916"/>
                  </a:lnTo>
                  <a:lnTo>
                    <a:pt x="3098" y="408559"/>
                  </a:lnTo>
                  <a:lnTo>
                    <a:pt x="7937" y="412242"/>
                  </a:lnTo>
                  <a:lnTo>
                    <a:pt x="173418" y="414899"/>
                  </a:lnTo>
                  <a:lnTo>
                    <a:pt x="173418" y="410235"/>
                  </a:lnTo>
                  <a:lnTo>
                    <a:pt x="20662" y="410235"/>
                  </a:lnTo>
                  <a:lnTo>
                    <a:pt x="13881" y="387045"/>
                  </a:lnTo>
                  <a:lnTo>
                    <a:pt x="55671" y="387045"/>
                  </a:lnTo>
                  <a:lnTo>
                    <a:pt x="196570" y="293712"/>
                  </a:lnTo>
                  <a:lnTo>
                    <a:pt x="198704" y="289763"/>
                  </a:lnTo>
                  <a:lnTo>
                    <a:pt x="198704" y="285521"/>
                  </a:lnTo>
                  <a:lnTo>
                    <a:pt x="173418" y="285521"/>
                  </a:lnTo>
                  <a:lnTo>
                    <a:pt x="173418" y="278723"/>
                  </a:lnTo>
                  <a:close/>
                </a:path>
                <a:path w="1867534" h="493394">
                  <a:moveTo>
                    <a:pt x="13881" y="387045"/>
                  </a:moveTo>
                  <a:lnTo>
                    <a:pt x="20662" y="410235"/>
                  </a:lnTo>
                  <a:lnTo>
                    <a:pt x="54681" y="387701"/>
                  </a:lnTo>
                  <a:lnTo>
                    <a:pt x="13881" y="387045"/>
                  </a:lnTo>
                  <a:close/>
                </a:path>
                <a:path w="1867534" h="493394">
                  <a:moveTo>
                    <a:pt x="54681" y="387701"/>
                  </a:moveTo>
                  <a:lnTo>
                    <a:pt x="20662" y="410235"/>
                  </a:lnTo>
                  <a:lnTo>
                    <a:pt x="173418" y="410235"/>
                  </a:lnTo>
                  <a:lnTo>
                    <a:pt x="173418" y="402463"/>
                  </a:lnTo>
                  <a:lnTo>
                    <a:pt x="198704" y="402463"/>
                  </a:lnTo>
                  <a:lnTo>
                    <a:pt x="198704" y="395554"/>
                  </a:lnTo>
                  <a:lnTo>
                    <a:pt x="193167" y="389928"/>
                  </a:lnTo>
                  <a:lnTo>
                    <a:pt x="54681" y="387701"/>
                  </a:lnTo>
                  <a:close/>
                </a:path>
                <a:path w="1867534" h="493394">
                  <a:moveTo>
                    <a:pt x="55671" y="387045"/>
                  </a:moveTo>
                  <a:lnTo>
                    <a:pt x="13881" y="387045"/>
                  </a:lnTo>
                  <a:lnTo>
                    <a:pt x="54681" y="387701"/>
                  </a:lnTo>
                  <a:lnTo>
                    <a:pt x="55671" y="387045"/>
                  </a:lnTo>
                  <a:close/>
                </a:path>
                <a:path w="1867534" h="493394">
                  <a:moveTo>
                    <a:pt x="179070" y="274980"/>
                  </a:moveTo>
                  <a:lnTo>
                    <a:pt x="173418" y="278723"/>
                  </a:lnTo>
                  <a:lnTo>
                    <a:pt x="173418" y="285521"/>
                  </a:lnTo>
                  <a:lnTo>
                    <a:pt x="179070" y="274980"/>
                  </a:lnTo>
                  <a:close/>
                </a:path>
                <a:path w="1867534" h="493394">
                  <a:moveTo>
                    <a:pt x="198704" y="274980"/>
                  </a:moveTo>
                  <a:lnTo>
                    <a:pt x="179070" y="274980"/>
                  </a:lnTo>
                  <a:lnTo>
                    <a:pt x="173418" y="285521"/>
                  </a:lnTo>
                  <a:lnTo>
                    <a:pt x="198704" y="285521"/>
                  </a:lnTo>
                  <a:lnTo>
                    <a:pt x="198704" y="274980"/>
                  </a:lnTo>
                  <a:close/>
                </a:path>
                <a:path w="1867534" h="493394">
                  <a:moveTo>
                    <a:pt x="1861883" y="0"/>
                  </a:moveTo>
                  <a:lnTo>
                    <a:pt x="179070" y="0"/>
                  </a:lnTo>
                  <a:lnTo>
                    <a:pt x="173418" y="5664"/>
                  </a:lnTo>
                  <a:lnTo>
                    <a:pt x="173418" y="278723"/>
                  </a:lnTo>
                  <a:lnTo>
                    <a:pt x="179070" y="274980"/>
                  </a:lnTo>
                  <a:lnTo>
                    <a:pt x="198704" y="274980"/>
                  </a:lnTo>
                  <a:lnTo>
                    <a:pt x="198704" y="25285"/>
                  </a:lnTo>
                  <a:lnTo>
                    <a:pt x="186054" y="25285"/>
                  </a:lnTo>
                  <a:lnTo>
                    <a:pt x="198704" y="12649"/>
                  </a:lnTo>
                  <a:lnTo>
                    <a:pt x="1867534" y="12649"/>
                  </a:lnTo>
                  <a:lnTo>
                    <a:pt x="1867534" y="5664"/>
                  </a:lnTo>
                  <a:lnTo>
                    <a:pt x="1861883" y="0"/>
                  </a:lnTo>
                  <a:close/>
                </a:path>
                <a:path w="1867534" h="493394">
                  <a:moveTo>
                    <a:pt x="198704" y="12649"/>
                  </a:moveTo>
                  <a:lnTo>
                    <a:pt x="186054" y="25285"/>
                  </a:lnTo>
                  <a:lnTo>
                    <a:pt x="198704" y="25285"/>
                  </a:lnTo>
                  <a:lnTo>
                    <a:pt x="198704" y="12649"/>
                  </a:lnTo>
                  <a:close/>
                </a:path>
                <a:path w="1867534" h="493394">
                  <a:moveTo>
                    <a:pt x="1842249" y="12649"/>
                  </a:moveTo>
                  <a:lnTo>
                    <a:pt x="198704" y="12649"/>
                  </a:lnTo>
                  <a:lnTo>
                    <a:pt x="198704" y="25285"/>
                  </a:lnTo>
                  <a:lnTo>
                    <a:pt x="1842249" y="25285"/>
                  </a:lnTo>
                  <a:lnTo>
                    <a:pt x="1842249" y="12649"/>
                  </a:lnTo>
                  <a:close/>
                </a:path>
                <a:path w="1867534" h="493394">
                  <a:moveTo>
                    <a:pt x="1867534" y="12649"/>
                  </a:moveTo>
                  <a:lnTo>
                    <a:pt x="1842249" y="12649"/>
                  </a:lnTo>
                  <a:lnTo>
                    <a:pt x="1854898" y="25285"/>
                  </a:lnTo>
                  <a:lnTo>
                    <a:pt x="1867534" y="25285"/>
                  </a:lnTo>
                  <a:lnTo>
                    <a:pt x="1867534" y="12649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8421446" y="2833661"/>
            <a:ext cx="1113155" cy="299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1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20282" y="2542933"/>
            <a:ext cx="1011555" cy="568960"/>
            <a:chOff x="6320282" y="2542933"/>
            <a:chExt cx="1011555" cy="568960"/>
          </a:xfrm>
        </p:grpSpPr>
        <p:sp>
          <p:nvSpPr>
            <p:cNvPr id="36" name="object 36"/>
            <p:cNvSpPr/>
            <p:nvPr/>
          </p:nvSpPr>
          <p:spPr>
            <a:xfrm>
              <a:off x="6320282" y="2631440"/>
              <a:ext cx="1011417" cy="3223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358204" y="2542933"/>
              <a:ext cx="935560" cy="56892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370853" y="2656728"/>
              <a:ext cx="910275" cy="22756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366103" y="2651975"/>
              <a:ext cx="920115" cy="237490"/>
            </a:xfrm>
            <a:custGeom>
              <a:avLst/>
              <a:gdLst/>
              <a:ahLst/>
              <a:cxnLst/>
              <a:rect l="l" t="t" r="r" b="b"/>
              <a:pathLst>
                <a:path w="920115" h="237489">
                  <a:moveTo>
                    <a:pt x="917638" y="0"/>
                  </a:moveTo>
                  <a:lnTo>
                    <a:pt x="2133" y="0"/>
                  </a:lnTo>
                  <a:lnTo>
                    <a:pt x="0" y="2133"/>
                  </a:lnTo>
                  <a:lnTo>
                    <a:pt x="0" y="234937"/>
                  </a:lnTo>
                  <a:lnTo>
                    <a:pt x="2133" y="237058"/>
                  </a:lnTo>
                  <a:lnTo>
                    <a:pt x="917638" y="237058"/>
                  </a:lnTo>
                  <a:lnTo>
                    <a:pt x="919759" y="234937"/>
                  </a:lnTo>
                  <a:lnTo>
                    <a:pt x="919759" y="232321"/>
                  </a:lnTo>
                  <a:lnTo>
                    <a:pt x="9486" y="232321"/>
                  </a:lnTo>
                  <a:lnTo>
                    <a:pt x="4749" y="227571"/>
                  </a:lnTo>
                  <a:lnTo>
                    <a:pt x="9486" y="227571"/>
                  </a:lnTo>
                  <a:lnTo>
                    <a:pt x="9486" y="9486"/>
                  </a:lnTo>
                  <a:lnTo>
                    <a:pt x="4749" y="9486"/>
                  </a:lnTo>
                  <a:lnTo>
                    <a:pt x="9486" y="4749"/>
                  </a:lnTo>
                  <a:lnTo>
                    <a:pt x="919759" y="4749"/>
                  </a:lnTo>
                  <a:lnTo>
                    <a:pt x="919759" y="2133"/>
                  </a:lnTo>
                  <a:lnTo>
                    <a:pt x="917638" y="0"/>
                  </a:lnTo>
                  <a:close/>
                </a:path>
                <a:path w="920115" h="237489">
                  <a:moveTo>
                    <a:pt x="9486" y="227571"/>
                  </a:moveTo>
                  <a:lnTo>
                    <a:pt x="4749" y="227571"/>
                  </a:lnTo>
                  <a:lnTo>
                    <a:pt x="9486" y="232321"/>
                  </a:lnTo>
                  <a:lnTo>
                    <a:pt x="9486" y="227571"/>
                  </a:lnTo>
                  <a:close/>
                </a:path>
                <a:path w="920115" h="237489">
                  <a:moveTo>
                    <a:pt x="910285" y="227571"/>
                  </a:moveTo>
                  <a:lnTo>
                    <a:pt x="9486" y="227571"/>
                  </a:lnTo>
                  <a:lnTo>
                    <a:pt x="9486" y="232321"/>
                  </a:lnTo>
                  <a:lnTo>
                    <a:pt x="910285" y="232321"/>
                  </a:lnTo>
                  <a:lnTo>
                    <a:pt x="910285" y="227571"/>
                  </a:lnTo>
                  <a:close/>
                </a:path>
                <a:path w="920115" h="237489">
                  <a:moveTo>
                    <a:pt x="910285" y="4749"/>
                  </a:moveTo>
                  <a:lnTo>
                    <a:pt x="910285" y="232321"/>
                  </a:lnTo>
                  <a:lnTo>
                    <a:pt x="915022" y="227571"/>
                  </a:lnTo>
                  <a:lnTo>
                    <a:pt x="919759" y="227571"/>
                  </a:lnTo>
                  <a:lnTo>
                    <a:pt x="919759" y="9486"/>
                  </a:lnTo>
                  <a:lnTo>
                    <a:pt x="915022" y="9486"/>
                  </a:lnTo>
                  <a:lnTo>
                    <a:pt x="910285" y="4749"/>
                  </a:lnTo>
                  <a:close/>
                </a:path>
                <a:path w="920115" h="237489">
                  <a:moveTo>
                    <a:pt x="919759" y="227571"/>
                  </a:moveTo>
                  <a:lnTo>
                    <a:pt x="915022" y="227571"/>
                  </a:lnTo>
                  <a:lnTo>
                    <a:pt x="910285" y="232321"/>
                  </a:lnTo>
                  <a:lnTo>
                    <a:pt x="919759" y="232321"/>
                  </a:lnTo>
                  <a:lnTo>
                    <a:pt x="919759" y="227571"/>
                  </a:lnTo>
                  <a:close/>
                </a:path>
                <a:path w="920115" h="237489">
                  <a:moveTo>
                    <a:pt x="9486" y="4749"/>
                  </a:moveTo>
                  <a:lnTo>
                    <a:pt x="4749" y="9486"/>
                  </a:lnTo>
                  <a:lnTo>
                    <a:pt x="9486" y="9486"/>
                  </a:lnTo>
                  <a:lnTo>
                    <a:pt x="9486" y="4749"/>
                  </a:lnTo>
                  <a:close/>
                </a:path>
                <a:path w="920115" h="237489">
                  <a:moveTo>
                    <a:pt x="910285" y="4749"/>
                  </a:moveTo>
                  <a:lnTo>
                    <a:pt x="9486" y="4749"/>
                  </a:lnTo>
                  <a:lnTo>
                    <a:pt x="9486" y="9486"/>
                  </a:lnTo>
                  <a:lnTo>
                    <a:pt x="910285" y="9486"/>
                  </a:lnTo>
                  <a:lnTo>
                    <a:pt x="910285" y="4749"/>
                  </a:lnTo>
                  <a:close/>
                </a:path>
                <a:path w="920115" h="237489">
                  <a:moveTo>
                    <a:pt x="919759" y="4749"/>
                  </a:moveTo>
                  <a:lnTo>
                    <a:pt x="910285" y="4749"/>
                  </a:lnTo>
                  <a:lnTo>
                    <a:pt x="915022" y="9486"/>
                  </a:lnTo>
                  <a:lnTo>
                    <a:pt x="919759" y="9486"/>
                  </a:lnTo>
                  <a:lnTo>
                    <a:pt x="919759" y="4749"/>
                  </a:lnTo>
                  <a:close/>
                </a:path>
              </a:pathLst>
            </a:custGeom>
            <a:solidFill>
              <a:srgbClr val="BE4B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288620" y="2272323"/>
            <a:ext cx="847725" cy="63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729" marR="5080" indent="-240665">
              <a:lnSpc>
                <a:spcPct val="1106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e</a:t>
            </a:r>
            <a:r>
              <a:rPr dirty="0" sz="1800" spc="-10">
                <a:latin typeface="Arial"/>
                <a:cs typeface="Arial"/>
              </a:rPr>
              <a:t>m</a:t>
            </a:r>
            <a:r>
              <a:rPr dirty="0" sz="1800" spc="-10">
                <a:latin typeface="Arial"/>
                <a:cs typeface="Arial"/>
              </a:rPr>
              <a:t>o</a:t>
            </a:r>
            <a:r>
              <a:rPr dirty="0" sz="1800" spc="-5">
                <a:latin typeface="Arial"/>
                <a:cs typeface="Arial"/>
              </a:rPr>
              <a:t>ry  </a:t>
            </a:r>
            <a:r>
              <a:rPr dirty="0" sz="1800" spc="-1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877788" y="4515205"/>
            <a:ext cx="4298950" cy="1137920"/>
            <a:chOff x="5877788" y="4515205"/>
            <a:chExt cx="4298950" cy="1137920"/>
          </a:xfrm>
        </p:grpSpPr>
        <p:sp>
          <p:nvSpPr>
            <p:cNvPr id="42" name="object 42"/>
            <p:cNvSpPr/>
            <p:nvPr/>
          </p:nvSpPr>
          <p:spPr>
            <a:xfrm>
              <a:off x="5877788" y="4515205"/>
              <a:ext cx="1669414" cy="1137920"/>
            </a:xfrm>
            <a:custGeom>
              <a:avLst/>
              <a:gdLst/>
              <a:ahLst/>
              <a:cxnLst/>
              <a:rect l="l" t="t" r="r" b="b"/>
              <a:pathLst>
                <a:path w="1669415" h="1137920">
                  <a:moveTo>
                    <a:pt x="1630908" y="0"/>
                  </a:moveTo>
                  <a:lnTo>
                    <a:pt x="37922" y="0"/>
                  </a:lnTo>
                  <a:lnTo>
                    <a:pt x="23161" y="2980"/>
                  </a:lnTo>
                  <a:lnTo>
                    <a:pt x="11107" y="11107"/>
                  </a:lnTo>
                  <a:lnTo>
                    <a:pt x="2980" y="23161"/>
                  </a:lnTo>
                  <a:lnTo>
                    <a:pt x="0" y="37922"/>
                  </a:lnTo>
                  <a:lnTo>
                    <a:pt x="0" y="1099912"/>
                  </a:lnTo>
                  <a:lnTo>
                    <a:pt x="2980" y="1114676"/>
                  </a:lnTo>
                  <a:lnTo>
                    <a:pt x="11107" y="1126732"/>
                  </a:lnTo>
                  <a:lnTo>
                    <a:pt x="23161" y="1134860"/>
                  </a:lnTo>
                  <a:lnTo>
                    <a:pt x="37922" y="1137841"/>
                  </a:lnTo>
                  <a:lnTo>
                    <a:pt x="1630908" y="1137841"/>
                  </a:lnTo>
                  <a:lnTo>
                    <a:pt x="1645668" y="1134860"/>
                  </a:lnTo>
                  <a:lnTo>
                    <a:pt x="1657723" y="1126732"/>
                  </a:lnTo>
                  <a:lnTo>
                    <a:pt x="1665850" y="1114676"/>
                  </a:lnTo>
                  <a:lnTo>
                    <a:pt x="1668830" y="1099912"/>
                  </a:lnTo>
                  <a:lnTo>
                    <a:pt x="75857" y="1099912"/>
                  </a:lnTo>
                  <a:lnTo>
                    <a:pt x="37922" y="1061986"/>
                  </a:lnTo>
                  <a:lnTo>
                    <a:pt x="75857" y="1061986"/>
                  </a:lnTo>
                  <a:lnTo>
                    <a:pt x="75857" y="75857"/>
                  </a:lnTo>
                  <a:lnTo>
                    <a:pt x="37922" y="75857"/>
                  </a:lnTo>
                  <a:lnTo>
                    <a:pt x="75857" y="37922"/>
                  </a:lnTo>
                  <a:lnTo>
                    <a:pt x="1668830" y="37922"/>
                  </a:lnTo>
                  <a:lnTo>
                    <a:pt x="1665850" y="23161"/>
                  </a:lnTo>
                  <a:lnTo>
                    <a:pt x="1657723" y="11107"/>
                  </a:lnTo>
                  <a:lnTo>
                    <a:pt x="1645668" y="2980"/>
                  </a:lnTo>
                  <a:lnTo>
                    <a:pt x="1630908" y="0"/>
                  </a:lnTo>
                  <a:close/>
                </a:path>
                <a:path w="1669415" h="1137920">
                  <a:moveTo>
                    <a:pt x="75857" y="1061986"/>
                  </a:moveTo>
                  <a:lnTo>
                    <a:pt x="37922" y="1061986"/>
                  </a:lnTo>
                  <a:lnTo>
                    <a:pt x="75857" y="1099912"/>
                  </a:lnTo>
                  <a:lnTo>
                    <a:pt x="75857" y="1061986"/>
                  </a:lnTo>
                  <a:close/>
                </a:path>
                <a:path w="1669415" h="1137920">
                  <a:moveTo>
                    <a:pt x="1592973" y="1061986"/>
                  </a:moveTo>
                  <a:lnTo>
                    <a:pt x="75857" y="1061986"/>
                  </a:lnTo>
                  <a:lnTo>
                    <a:pt x="75857" y="1099912"/>
                  </a:lnTo>
                  <a:lnTo>
                    <a:pt x="1592973" y="1099912"/>
                  </a:lnTo>
                  <a:lnTo>
                    <a:pt x="1592973" y="1061986"/>
                  </a:lnTo>
                  <a:close/>
                </a:path>
                <a:path w="1669415" h="1137920">
                  <a:moveTo>
                    <a:pt x="1592973" y="37922"/>
                  </a:moveTo>
                  <a:lnTo>
                    <a:pt x="1592973" y="1099912"/>
                  </a:lnTo>
                  <a:lnTo>
                    <a:pt x="1630908" y="1061986"/>
                  </a:lnTo>
                  <a:lnTo>
                    <a:pt x="1668830" y="1061986"/>
                  </a:lnTo>
                  <a:lnTo>
                    <a:pt x="1668830" y="75857"/>
                  </a:lnTo>
                  <a:lnTo>
                    <a:pt x="1630908" y="75857"/>
                  </a:lnTo>
                  <a:lnTo>
                    <a:pt x="1592973" y="37922"/>
                  </a:lnTo>
                  <a:close/>
                </a:path>
                <a:path w="1669415" h="1137920">
                  <a:moveTo>
                    <a:pt x="1668830" y="1061986"/>
                  </a:moveTo>
                  <a:lnTo>
                    <a:pt x="1630908" y="1061986"/>
                  </a:lnTo>
                  <a:lnTo>
                    <a:pt x="1592973" y="1099912"/>
                  </a:lnTo>
                  <a:lnTo>
                    <a:pt x="1668830" y="1099912"/>
                  </a:lnTo>
                  <a:lnTo>
                    <a:pt x="1668830" y="1061986"/>
                  </a:lnTo>
                  <a:close/>
                </a:path>
                <a:path w="1669415" h="1137920">
                  <a:moveTo>
                    <a:pt x="75857" y="37922"/>
                  </a:moveTo>
                  <a:lnTo>
                    <a:pt x="37922" y="75857"/>
                  </a:lnTo>
                  <a:lnTo>
                    <a:pt x="75857" y="75857"/>
                  </a:lnTo>
                  <a:lnTo>
                    <a:pt x="75857" y="37922"/>
                  </a:lnTo>
                  <a:close/>
                </a:path>
                <a:path w="1669415" h="1137920">
                  <a:moveTo>
                    <a:pt x="1592973" y="37922"/>
                  </a:moveTo>
                  <a:lnTo>
                    <a:pt x="75857" y="37922"/>
                  </a:lnTo>
                  <a:lnTo>
                    <a:pt x="75857" y="75857"/>
                  </a:lnTo>
                  <a:lnTo>
                    <a:pt x="1592973" y="75857"/>
                  </a:lnTo>
                  <a:lnTo>
                    <a:pt x="1592973" y="37922"/>
                  </a:lnTo>
                  <a:close/>
                </a:path>
                <a:path w="1669415" h="1137920">
                  <a:moveTo>
                    <a:pt x="1668830" y="37922"/>
                  </a:moveTo>
                  <a:lnTo>
                    <a:pt x="1592973" y="37922"/>
                  </a:lnTo>
                  <a:lnTo>
                    <a:pt x="1630908" y="75857"/>
                  </a:lnTo>
                  <a:lnTo>
                    <a:pt x="1668830" y="75857"/>
                  </a:lnTo>
                  <a:lnTo>
                    <a:pt x="1668830" y="37922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4483" y="4777536"/>
              <a:ext cx="2639695" cy="686435"/>
            </a:xfrm>
            <a:custGeom>
              <a:avLst/>
              <a:gdLst/>
              <a:ahLst/>
              <a:cxnLst/>
              <a:rect l="l" t="t" r="r" b="b"/>
              <a:pathLst>
                <a:path w="2639695" h="686435">
                  <a:moveTo>
                    <a:pt x="0" y="0"/>
                  </a:moveTo>
                  <a:lnTo>
                    <a:pt x="894486" y="287629"/>
                  </a:lnTo>
                  <a:lnTo>
                    <a:pt x="894486" y="572084"/>
                  </a:lnTo>
                  <a:lnTo>
                    <a:pt x="903427" y="616372"/>
                  </a:lnTo>
                  <a:lnTo>
                    <a:pt x="927812" y="652538"/>
                  </a:lnTo>
                  <a:lnTo>
                    <a:pt x="963982" y="676922"/>
                  </a:lnTo>
                  <a:lnTo>
                    <a:pt x="1008278" y="685863"/>
                  </a:lnTo>
                  <a:lnTo>
                    <a:pt x="2525394" y="685863"/>
                  </a:lnTo>
                  <a:lnTo>
                    <a:pt x="2569685" y="676922"/>
                  </a:lnTo>
                  <a:lnTo>
                    <a:pt x="2605855" y="652538"/>
                  </a:lnTo>
                  <a:lnTo>
                    <a:pt x="2630243" y="616372"/>
                  </a:lnTo>
                  <a:lnTo>
                    <a:pt x="2639186" y="572084"/>
                  </a:lnTo>
                  <a:lnTo>
                    <a:pt x="2639186" y="116954"/>
                  </a:lnTo>
                  <a:lnTo>
                    <a:pt x="894486" y="116954"/>
                  </a:lnTo>
                  <a:lnTo>
                    <a:pt x="0" y="0"/>
                  </a:lnTo>
                  <a:close/>
                </a:path>
                <a:path w="2639695" h="686435">
                  <a:moveTo>
                    <a:pt x="2525394" y="3162"/>
                  </a:moveTo>
                  <a:lnTo>
                    <a:pt x="1008278" y="3162"/>
                  </a:lnTo>
                  <a:lnTo>
                    <a:pt x="963982" y="12103"/>
                  </a:lnTo>
                  <a:lnTo>
                    <a:pt x="927812" y="36488"/>
                  </a:lnTo>
                  <a:lnTo>
                    <a:pt x="903427" y="72658"/>
                  </a:lnTo>
                  <a:lnTo>
                    <a:pt x="894486" y="116954"/>
                  </a:lnTo>
                  <a:lnTo>
                    <a:pt x="2639186" y="116954"/>
                  </a:lnTo>
                  <a:lnTo>
                    <a:pt x="2630243" y="72658"/>
                  </a:lnTo>
                  <a:lnTo>
                    <a:pt x="2605855" y="36488"/>
                  </a:lnTo>
                  <a:lnTo>
                    <a:pt x="2569685" y="12103"/>
                  </a:lnTo>
                  <a:lnTo>
                    <a:pt x="2525394" y="3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510716" y="4764151"/>
              <a:ext cx="2665730" cy="712470"/>
            </a:xfrm>
            <a:custGeom>
              <a:avLst/>
              <a:gdLst/>
              <a:ahLst/>
              <a:cxnLst/>
              <a:rect l="l" t="t" r="r" b="b"/>
              <a:pathLst>
                <a:path w="2665729" h="712470">
                  <a:moveTo>
                    <a:pt x="895618" y="310225"/>
                  </a:moveTo>
                  <a:lnTo>
                    <a:pt x="895680" y="586740"/>
                  </a:lnTo>
                  <a:lnTo>
                    <a:pt x="905370" y="634301"/>
                  </a:lnTo>
                  <a:lnTo>
                    <a:pt x="932345" y="674598"/>
                  </a:lnTo>
                  <a:lnTo>
                    <a:pt x="972451" y="701814"/>
                  </a:lnTo>
                  <a:lnTo>
                    <a:pt x="1022045" y="711898"/>
                  </a:lnTo>
                  <a:lnTo>
                    <a:pt x="1635213" y="711898"/>
                  </a:lnTo>
                  <a:lnTo>
                    <a:pt x="2540431" y="711835"/>
                  </a:lnTo>
                  <a:lnTo>
                    <a:pt x="2587993" y="702144"/>
                  </a:lnTo>
                  <a:lnTo>
                    <a:pt x="2614345" y="686676"/>
                  </a:lnTo>
                  <a:lnTo>
                    <a:pt x="1022045" y="686612"/>
                  </a:lnTo>
                  <a:lnTo>
                    <a:pt x="1005275" y="684872"/>
                  </a:lnTo>
                  <a:lnTo>
                    <a:pt x="1002855" y="684872"/>
                  </a:lnTo>
                  <a:lnTo>
                    <a:pt x="1000378" y="684364"/>
                  </a:lnTo>
                  <a:lnTo>
                    <a:pt x="1001218" y="684364"/>
                  </a:lnTo>
                  <a:lnTo>
                    <a:pt x="984563" y="679196"/>
                  </a:lnTo>
                  <a:lnTo>
                    <a:pt x="983780" y="679196"/>
                  </a:lnTo>
                  <a:lnTo>
                    <a:pt x="981494" y="678243"/>
                  </a:lnTo>
                  <a:lnTo>
                    <a:pt x="982025" y="678243"/>
                  </a:lnTo>
                  <a:lnTo>
                    <a:pt x="966954" y="670064"/>
                  </a:lnTo>
                  <a:lnTo>
                    <a:pt x="966470" y="670064"/>
                  </a:lnTo>
                  <a:lnTo>
                    <a:pt x="964450" y="668705"/>
                  </a:lnTo>
                  <a:lnTo>
                    <a:pt x="964822" y="668705"/>
                  </a:lnTo>
                  <a:lnTo>
                    <a:pt x="951707" y="657885"/>
                  </a:lnTo>
                  <a:lnTo>
                    <a:pt x="951331" y="657885"/>
                  </a:lnTo>
                  <a:lnTo>
                    <a:pt x="949629" y="656170"/>
                  </a:lnTo>
                  <a:lnTo>
                    <a:pt x="949917" y="656170"/>
                  </a:lnTo>
                  <a:lnTo>
                    <a:pt x="939093" y="643051"/>
                  </a:lnTo>
                  <a:lnTo>
                    <a:pt x="938796" y="643051"/>
                  </a:lnTo>
                  <a:lnTo>
                    <a:pt x="937437" y="641045"/>
                  </a:lnTo>
                  <a:lnTo>
                    <a:pt x="937707" y="641045"/>
                  </a:lnTo>
                  <a:lnTo>
                    <a:pt x="929547" y="626008"/>
                  </a:lnTo>
                  <a:lnTo>
                    <a:pt x="929271" y="626008"/>
                  </a:lnTo>
                  <a:lnTo>
                    <a:pt x="928306" y="623722"/>
                  </a:lnTo>
                  <a:lnTo>
                    <a:pt x="928562" y="623722"/>
                  </a:lnTo>
                  <a:lnTo>
                    <a:pt x="923414" y="607136"/>
                  </a:lnTo>
                  <a:lnTo>
                    <a:pt x="923150" y="607136"/>
                  </a:lnTo>
                  <a:lnTo>
                    <a:pt x="922642" y="604647"/>
                  </a:lnTo>
                  <a:lnTo>
                    <a:pt x="922899" y="604647"/>
                  </a:lnTo>
                  <a:lnTo>
                    <a:pt x="920838" y="584200"/>
                  </a:lnTo>
                  <a:lnTo>
                    <a:pt x="920898" y="313042"/>
                  </a:lnTo>
                  <a:lnTo>
                    <a:pt x="904379" y="313042"/>
                  </a:lnTo>
                  <a:lnTo>
                    <a:pt x="895618" y="310225"/>
                  </a:lnTo>
                  <a:close/>
                </a:path>
                <a:path w="2665729" h="712470">
                  <a:moveTo>
                    <a:pt x="2559583" y="684490"/>
                  </a:moveTo>
                  <a:lnTo>
                    <a:pt x="2537891" y="686676"/>
                  </a:lnTo>
                  <a:lnTo>
                    <a:pt x="2614345" y="686676"/>
                  </a:lnTo>
                  <a:lnTo>
                    <a:pt x="2616531" y="684872"/>
                  </a:lnTo>
                  <a:lnTo>
                    <a:pt x="2558351" y="684872"/>
                  </a:lnTo>
                  <a:lnTo>
                    <a:pt x="2559583" y="684490"/>
                  </a:lnTo>
                  <a:close/>
                </a:path>
                <a:path w="2665729" h="712470">
                  <a:moveTo>
                    <a:pt x="1000378" y="684364"/>
                  </a:moveTo>
                  <a:lnTo>
                    <a:pt x="1002855" y="684872"/>
                  </a:lnTo>
                  <a:lnTo>
                    <a:pt x="1001587" y="684490"/>
                  </a:lnTo>
                  <a:lnTo>
                    <a:pt x="1000378" y="684364"/>
                  </a:lnTo>
                  <a:close/>
                </a:path>
                <a:path w="2665729" h="712470">
                  <a:moveTo>
                    <a:pt x="1001640" y="684495"/>
                  </a:moveTo>
                  <a:lnTo>
                    <a:pt x="1002855" y="684872"/>
                  </a:lnTo>
                  <a:lnTo>
                    <a:pt x="1005275" y="684872"/>
                  </a:lnTo>
                  <a:lnTo>
                    <a:pt x="1001640" y="684495"/>
                  </a:lnTo>
                  <a:close/>
                </a:path>
                <a:path w="2665729" h="712470">
                  <a:moveTo>
                    <a:pt x="2560828" y="684364"/>
                  </a:moveTo>
                  <a:lnTo>
                    <a:pt x="2559566" y="684495"/>
                  </a:lnTo>
                  <a:lnTo>
                    <a:pt x="2558351" y="684872"/>
                  </a:lnTo>
                  <a:lnTo>
                    <a:pt x="2560828" y="684364"/>
                  </a:lnTo>
                  <a:close/>
                </a:path>
                <a:path w="2665729" h="712470">
                  <a:moveTo>
                    <a:pt x="2617147" y="684364"/>
                  </a:moveTo>
                  <a:lnTo>
                    <a:pt x="2560828" y="684364"/>
                  </a:lnTo>
                  <a:lnTo>
                    <a:pt x="2558351" y="684872"/>
                  </a:lnTo>
                  <a:lnTo>
                    <a:pt x="2616531" y="684872"/>
                  </a:lnTo>
                  <a:lnTo>
                    <a:pt x="2617147" y="684364"/>
                  </a:lnTo>
                  <a:close/>
                </a:path>
                <a:path w="2665729" h="712470">
                  <a:moveTo>
                    <a:pt x="1001218" y="684364"/>
                  </a:moveTo>
                  <a:lnTo>
                    <a:pt x="1000378" y="684364"/>
                  </a:lnTo>
                  <a:lnTo>
                    <a:pt x="1001640" y="684495"/>
                  </a:lnTo>
                  <a:lnTo>
                    <a:pt x="1001218" y="684364"/>
                  </a:lnTo>
                  <a:close/>
                </a:path>
                <a:path w="2665729" h="712470">
                  <a:moveTo>
                    <a:pt x="2578488" y="678619"/>
                  </a:moveTo>
                  <a:lnTo>
                    <a:pt x="2559583" y="684490"/>
                  </a:lnTo>
                  <a:lnTo>
                    <a:pt x="2560828" y="684364"/>
                  </a:lnTo>
                  <a:lnTo>
                    <a:pt x="2617147" y="684364"/>
                  </a:lnTo>
                  <a:lnTo>
                    <a:pt x="2623411" y="679196"/>
                  </a:lnTo>
                  <a:lnTo>
                    <a:pt x="2577426" y="679196"/>
                  </a:lnTo>
                  <a:lnTo>
                    <a:pt x="2578488" y="678619"/>
                  </a:lnTo>
                  <a:close/>
                </a:path>
                <a:path w="2665729" h="712470">
                  <a:moveTo>
                    <a:pt x="981494" y="678243"/>
                  </a:moveTo>
                  <a:lnTo>
                    <a:pt x="983780" y="679196"/>
                  </a:lnTo>
                  <a:lnTo>
                    <a:pt x="982706" y="678619"/>
                  </a:lnTo>
                  <a:lnTo>
                    <a:pt x="981494" y="678243"/>
                  </a:lnTo>
                  <a:close/>
                </a:path>
                <a:path w="2665729" h="712470">
                  <a:moveTo>
                    <a:pt x="982734" y="678628"/>
                  </a:moveTo>
                  <a:lnTo>
                    <a:pt x="983780" y="679196"/>
                  </a:lnTo>
                  <a:lnTo>
                    <a:pt x="984563" y="679196"/>
                  </a:lnTo>
                  <a:lnTo>
                    <a:pt x="982734" y="678628"/>
                  </a:lnTo>
                  <a:close/>
                </a:path>
                <a:path w="2665729" h="712470">
                  <a:moveTo>
                    <a:pt x="2579700" y="678243"/>
                  </a:moveTo>
                  <a:lnTo>
                    <a:pt x="2578472" y="678628"/>
                  </a:lnTo>
                  <a:lnTo>
                    <a:pt x="2577426" y="679196"/>
                  </a:lnTo>
                  <a:lnTo>
                    <a:pt x="2579700" y="678243"/>
                  </a:lnTo>
                  <a:close/>
                </a:path>
                <a:path w="2665729" h="712470">
                  <a:moveTo>
                    <a:pt x="2624565" y="678243"/>
                  </a:moveTo>
                  <a:lnTo>
                    <a:pt x="2579700" y="678243"/>
                  </a:lnTo>
                  <a:lnTo>
                    <a:pt x="2577426" y="679196"/>
                  </a:lnTo>
                  <a:lnTo>
                    <a:pt x="2623411" y="679196"/>
                  </a:lnTo>
                  <a:lnTo>
                    <a:pt x="2624565" y="678243"/>
                  </a:lnTo>
                  <a:close/>
                </a:path>
                <a:path w="2665729" h="712470">
                  <a:moveTo>
                    <a:pt x="982025" y="678243"/>
                  </a:moveTo>
                  <a:lnTo>
                    <a:pt x="981494" y="678243"/>
                  </a:lnTo>
                  <a:lnTo>
                    <a:pt x="982734" y="678628"/>
                  </a:lnTo>
                  <a:lnTo>
                    <a:pt x="982025" y="678243"/>
                  </a:lnTo>
                  <a:close/>
                </a:path>
                <a:path w="2665729" h="712470">
                  <a:moveTo>
                    <a:pt x="2595668" y="669296"/>
                  </a:moveTo>
                  <a:lnTo>
                    <a:pt x="2578488" y="678619"/>
                  </a:lnTo>
                  <a:lnTo>
                    <a:pt x="2579700" y="678243"/>
                  </a:lnTo>
                  <a:lnTo>
                    <a:pt x="2624565" y="678243"/>
                  </a:lnTo>
                  <a:lnTo>
                    <a:pt x="2628290" y="675170"/>
                  </a:lnTo>
                  <a:lnTo>
                    <a:pt x="2628861" y="674598"/>
                  </a:lnTo>
                  <a:lnTo>
                    <a:pt x="2632603" y="670064"/>
                  </a:lnTo>
                  <a:lnTo>
                    <a:pt x="2594737" y="670064"/>
                  </a:lnTo>
                  <a:lnTo>
                    <a:pt x="2595668" y="669296"/>
                  </a:lnTo>
                  <a:close/>
                </a:path>
                <a:path w="2665729" h="712470">
                  <a:moveTo>
                    <a:pt x="964450" y="668705"/>
                  </a:moveTo>
                  <a:lnTo>
                    <a:pt x="966470" y="670064"/>
                  </a:lnTo>
                  <a:lnTo>
                    <a:pt x="965538" y="669296"/>
                  </a:lnTo>
                  <a:lnTo>
                    <a:pt x="964450" y="668705"/>
                  </a:lnTo>
                  <a:close/>
                </a:path>
                <a:path w="2665729" h="712470">
                  <a:moveTo>
                    <a:pt x="965538" y="669296"/>
                  </a:moveTo>
                  <a:lnTo>
                    <a:pt x="966470" y="670064"/>
                  </a:lnTo>
                  <a:lnTo>
                    <a:pt x="966954" y="670064"/>
                  </a:lnTo>
                  <a:lnTo>
                    <a:pt x="965538" y="669296"/>
                  </a:lnTo>
                  <a:close/>
                </a:path>
                <a:path w="2665729" h="712470">
                  <a:moveTo>
                    <a:pt x="2596756" y="668705"/>
                  </a:moveTo>
                  <a:lnTo>
                    <a:pt x="2595668" y="669296"/>
                  </a:lnTo>
                  <a:lnTo>
                    <a:pt x="2594737" y="670064"/>
                  </a:lnTo>
                  <a:lnTo>
                    <a:pt x="2596756" y="668705"/>
                  </a:lnTo>
                  <a:close/>
                </a:path>
                <a:path w="2665729" h="712470">
                  <a:moveTo>
                    <a:pt x="2633724" y="668705"/>
                  </a:moveTo>
                  <a:lnTo>
                    <a:pt x="2596756" y="668705"/>
                  </a:lnTo>
                  <a:lnTo>
                    <a:pt x="2594737" y="670064"/>
                  </a:lnTo>
                  <a:lnTo>
                    <a:pt x="2632603" y="670064"/>
                  </a:lnTo>
                  <a:lnTo>
                    <a:pt x="2633724" y="668705"/>
                  </a:lnTo>
                  <a:close/>
                </a:path>
                <a:path w="2665729" h="712470">
                  <a:moveTo>
                    <a:pt x="964822" y="668705"/>
                  </a:moveTo>
                  <a:lnTo>
                    <a:pt x="964450" y="668705"/>
                  </a:lnTo>
                  <a:lnTo>
                    <a:pt x="965538" y="669296"/>
                  </a:lnTo>
                  <a:lnTo>
                    <a:pt x="964822" y="668705"/>
                  </a:lnTo>
                  <a:close/>
                </a:path>
                <a:path w="2665729" h="712470">
                  <a:moveTo>
                    <a:pt x="2610677" y="656913"/>
                  </a:moveTo>
                  <a:lnTo>
                    <a:pt x="2595668" y="669296"/>
                  </a:lnTo>
                  <a:lnTo>
                    <a:pt x="2596756" y="668705"/>
                  </a:lnTo>
                  <a:lnTo>
                    <a:pt x="2633724" y="668705"/>
                  </a:lnTo>
                  <a:lnTo>
                    <a:pt x="2642652" y="657885"/>
                  </a:lnTo>
                  <a:lnTo>
                    <a:pt x="2609875" y="657885"/>
                  </a:lnTo>
                  <a:lnTo>
                    <a:pt x="2610677" y="656913"/>
                  </a:lnTo>
                  <a:close/>
                </a:path>
                <a:path w="2665729" h="712470">
                  <a:moveTo>
                    <a:pt x="949629" y="656170"/>
                  </a:moveTo>
                  <a:lnTo>
                    <a:pt x="951331" y="657885"/>
                  </a:lnTo>
                  <a:lnTo>
                    <a:pt x="950529" y="656913"/>
                  </a:lnTo>
                  <a:lnTo>
                    <a:pt x="949629" y="656170"/>
                  </a:lnTo>
                  <a:close/>
                </a:path>
                <a:path w="2665729" h="712470">
                  <a:moveTo>
                    <a:pt x="950529" y="656913"/>
                  </a:moveTo>
                  <a:lnTo>
                    <a:pt x="951331" y="657885"/>
                  </a:lnTo>
                  <a:lnTo>
                    <a:pt x="951707" y="657885"/>
                  </a:lnTo>
                  <a:lnTo>
                    <a:pt x="950529" y="656913"/>
                  </a:lnTo>
                  <a:close/>
                </a:path>
                <a:path w="2665729" h="712470">
                  <a:moveTo>
                    <a:pt x="2611577" y="656170"/>
                  </a:moveTo>
                  <a:lnTo>
                    <a:pt x="2610677" y="656913"/>
                  </a:lnTo>
                  <a:lnTo>
                    <a:pt x="2609875" y="657885"/>
                  </a:lnTo>
                  <a:lnTo>
                    <a:pt x="2611577" y="656170"/>
                  </a:lnTo>
                  <a:close/>
                </a:path>
                <a:path w="2665729" h="712470">
                  <a:moveTo>
                    <a:pt x="2644013" y="656170"/>
                  </a:moveTo>
                  <a:lnTo>
                    <a:pt x="2611577" y="656170"/>
                  </a:lnTo>
                  <a:lnTo>
                    <a:pt x="2609875" y="657885"/>
                  </a:lnTo>
                  <a:lnTo>
                    <a:pt x="2642652" y="657885"/>
                  </a:lnTo>
                  <a:lnTo>
                    <a:pt x="2643784" y="656513"/>
                  </a:lnTo>
                  <a:lnTo>
                    <a:pt x="2644013" y="656170"/>
                  </a:lnTo>
                  <a:close/>
                </a:path>
                <a:path w="2665729" h="712470">
                  <a:moveTo>
                    <a:pt x="949917" y="656170"/>
                  </a:moveTo>
                  <a:lnTo>
                    <a:pt x="949629" y="656170"/>
                  </a:lnTo>
                  <a:lnTo>
                    <a:pt x="950529" y="656913"/>
                  </a:lnTo>
                  <a:lnTo>
                    <a:pt x="949917" y="656170"/>
                  </a:lnTo>
                  <a:close/>
                </a:path>
                <a:path w="2665729" h="712470">
                  <a:moveTo>
                    <a:pt x="2622945" y="642043"/>
                  </a:moveTo>
                  <a:lnTo>
                    <a:pt x="2610677" y="656913"/>
                  </a:lnTo>
                  <a:lnTo>
                    <a:pt x="2611577" y="656170"/>
                  </a:lnTo>
                  <a:lnTo>
                    <a:pt x="2644013" y="656170"/>
                  </a:lnTo>
                  <a:lnTo>
                    <a:pt x="2644241" y="655828"/>
                  </a:lnTo>
                  <a:lnTo>
                    <a:pt x="2651180" y="643051"/>
                  </a:lnTo>
                  <a:lnTo>
                    <a:pt x="2622397" y="643051"/>
                  </a:lnTo>
                  <a:lnTo>
                    <a:pt x="2622945" y="642043"/>
                  </a:lnTo>
                  <a:close/>
                </a:path>
                <a:path w="2665729" h="712470">
                  <a:moveTo>
                    <a:pt x="937437" y="641045"/>
                  </a:moveTo>
                  <a:lnTo>
                    <a:pt x="938796" y="643051"/>
                  </a:lnTo>
                  <a:lnTo>
                    <a:pt x="938226" y="642001"/>
                  </a:lnTo>
                  <a:lnTo>
                    <a:pt x="937437" y="641045"/>
                  </a:lnTo>
                  <a:close/>
                </a:path>
                <a:path w="2665729" h="712470">
                  <a:moveTo>
                    <a:pt x="938226" y="642001"/>
                  </a:moveTo>
                  <a:lnTo>
                    <a:pt x="938796" y="643051"/>
                  </a:lnTo>
                  <a:lnTo>
                    <a:pt x="939093" y="643051"/>
                  </a:lnTo>
                  <a:lnTo>
                    <a:pt x="938226" y="642001"/>
                  </a:lnTo>
                  <a:close/>
                </a:path>
                <a:path w="2665729" h="712470">
                  <a:moveTo>
                    <a:pt x="2623769" y="641045"/>
                  </a:moveTo>
                  <a:lnTo>
                    <a:pt x="2622945" y="642043"/>
                  </a:lnTo>
                  <a:lnTo>
                    <a:pt x="2622397" y="643051"/>
                  </a:lnTo>
                  <a:lnTo>
                    <a:pt x="2623769" y="641045"/>
                  </a:lnTo>
                  <a:close/>
                </a:path>
                <a:path w="2665729" h="712470">
                  <a:moveTo>
                    <a:pt x="2652270" y="641045"/>
                  </a:moveTo>
                  <a:lnTo>
                    <a:pt x="2623769" y="641045"/>
                  </a:lnTo>
                  <a:lnTo>
                    <a:pt x="2622397" y="643051"/>
                  </a:lnTo>
                  <a:lnTo>
                    <a:pt x="2651180" y="643051"/>
                  </a:lnTo>
                  <a:lnTo>
                    <a:pt x="2652270" y="641045"/>
                  </a:lnTo>
                  <a:close/>
                </a:path>
                <a:path w="2665729" h="712470">
                  <a:moveTo>
                    <a:pt x="2632304" y="624819"/>
                  </a:moveTo>
                  <a:lnTo>
                    <a:pt x="2622945" y="642043"/>
                  </a:lnTo>
                  <a:lnTo>
                    <a:pt x="2623769" y="641045"/>
                  </a:lnTo>
                  <a:lnTo>
                    <a:pt x="2652270" y="641045"/>
                  </a:lnTo>
                  <a:lnTo>
                    <a:pt x="2655519" y="635063"/>
                  </a:lnTo>
                  <a:lnTo>
                    <a:pt x="2655836" y="634301"/>
                  </a:lnTo>
                  <a:lnTo>
                    <a:pt x="2658409" y="626008"/>
                  </a:lnTo>
                  <a:lnTo>
                    <a:pt x="2631935" y="626008"/>
                  </a:lnTo>
                  <a:lnTo>
                    <a:pt x="2632304" y="624819"/>
                  </a:lnTo>
                  <a:close/>
                </a:path>
                <a:path w="2665729" h="712470">
                  <a:moveTo>
                    <a:pt x="937707" y="641045"/>
                  </a:moveTo>
                  <a:lnTo>
                    <a:pt x="937437" y="641045"/>
                  </a:lnTo>
                  <a:lnTo>
                    <a:pt x="938226" y="642001"/>
                  </a:lnTo>
                  <a:lnTo>
                    <a:pt x="937707" y="641045"/>
                  </a:lnTo>
                  <a:close/>
                </a:path>
                <a:path w="2665729" h="712470">
                  <a:moveTo>
                    <a:pt x="928306" y="623722"/>
                  </a:moveTo>
                  <a:lnTo>
                    <a:pt x="929271" y="626008"/>
                  </a:lnTo>
                  <a:lnTo>
                    <a:pt x="928902" y="624819"/>
                  </a:lnTo>
                  <a:lnTo>
                    <a:pt x="928306" y="623722"/>
                  </a:lnTo>
                  <a:close/>
                </a:path>
                <a:path w="2665729" h="712470">
                  <a:moveTo>
                    <a:pt x="928903" y="624823"/>
                  </a:moveTo>
                  <a:lnTo>
                    <a:pt x="929271" y="626008"/>
                  </a:lnTo>
                  <a:lnTo>
                    <a:pt x="929547" y="626008"/>
                  </a:lnTo>
                  <a:lnTo>
                    <a:pt x="928903" y="624823"/>
                  </a:lnTo>
                  <a:close/>
                </a:path>
                <a:path w="2665729" h="712470">
                  <a:moveTo>
                    <a:pt x="2632900" y="623722"/>
                  </a:moveTo>
                  <a:lnTo>
                    <a:pt x="2632303" y="624823"/>
                  </a:lnTo>
                  <a:lnTo>
                    <a:pt x="2631935" y="626008"/>
                  </a:lnTo>
                  <a:lnTo>
                    <a:pt x="2632900" y="623722"/>
                  </a:lnTo>
                  <a:close/>
                </a:path>
                <a:path w="2665729" h="712470">
                  <a:moveTo>
                    <a:pt x="2659119" y="623722"/>
                  </a:moveTo>
                  <a:lnTo>
                    <a:pt x="2632900" y="623722"/>
                  </a:lnTo>
                  <a:lnTo>
                    <a:pt x="2631935" y="626008"/>
                  </a:lnTo>
                  <a:lnTo>
                    <a:pt x="2658409" y="626008"/>
                  </a:lnTo>
                  <a:lnTo>
                    <a:pt x="2659119" y="623722"/>
                  </a:lnTo>
                  <a:close/>
                </a:path>
                <a:path w="2665729" h="712470">
                  <a:moveTo>
                    <a:pt x="928562" y="623722"/>
                  </a:moveTo>
                  <a:lnTo>
                    <a:pt x="928306" y="623722"/>
                  </a:lnTo>
                  <a:lnTo>
                    <a:pt x="928903" y="624823"/>
                  </a:lnTo>
                  <a:lnTo>
                    <a:pt x="928562" y="623722"/>
                  </a:lnTo>
                  <a:close/>
                </a:path>
                <a:path w="2665729" h="712470">
                  <a:moveTo>
                    <a:pt x="2638189" y="605855"/>
                  </a:moveTo>
                  <a:lnTo>
                    <a:pt x="2632304" y="624819"/>
                  </a:lnTo>
                  <a:lnTo>
                    <a:pt x="2632900" y="623722"/>
                  </a:lnTo>
                  <a:lnTo>
                    <a:pt x="2659119" y="623722"/>
                  </a:lnTo>
                  <a:lnTo>
                    <a:pt x="2662961" y="611339"/>
                  </a:lnTo>
                  <a:lnTo>
                    <a:pt x="2663126" y="610514"/>
                  </a:lnTo>
                  <a:lnTo>
                    <a:pt x="2663458" y="607136"/>
                  </a:lnTo>
                  <a:lnTo>
                    <a:pt x="2638056" y="607136"/>
                  </a:lnTo>
                  <a:lnTo>
                    <a:pt x="2638189" y="605855"/>
                  </a:lnTo>
                  <a:close/>
                </a:path>
                <a:path w="2665729" h="712470">
                  <a:moveTo>
                    <a:pt x="922642" y="604647"/>
                  </a:moveTo>
                  <a:lnTo>
                    <a:pt x="923150" y="607136"/>
                  </a:lnTo>
                  <a:lnTo>
                    <a:pt x="923017" y="605855"/>
                  </a:lnTo>
                  <a:lnTo>
                    <a:pt x="922642" y="604647"/>
                  </a:lnTo>
                  <a:close/>
                </a:path>
                <a:path w="2665729" h="712470">
                  <a:moveTo>
                    <a:pt x="923023" y="605874"/>
                  </a:moveTo>
                  <a:lnTo>
                    <a:pt x="923150" y="607136"/>
                  </a:lnTo>
                  <a:lnTo>
                    <a:pt x="923414" y="607136"/>
                  </a:lnTo>
                  <a:lnTo>
                    <a:pt x="923023" y="605874"/>
                  </a:lnTo>
                  <a:close/>
                </a:path>
                <a:path w="2665729" h="712470">
                  <a:moveTo>
                    <a:pt x="2638564" y="604647"/>
                  </a:moveTo>
                  <a:lnTo>
                    <a:pt x="2638187" y="605874"/>
                  </a:lnTo>
                  <a:lnTo>
                    <a:pt x="2638056" y="607136"/>
                  </a:lnTo>
                  <a:lnTo>
                    <a:pt x="2638564" y="604647"/>
                  </a:lnTo>
                  <a:close/>
                </a:path>
                <a:path w="2665729" h="712470">
                  <a:moveTo>
                    <a:pt x="2663703" y="604647"/>
                  </a:moveTo>
                  <a:lnTo>
                    <a:pt x="2638564" y="604647"/>
                  </a:lnTo>
                  <a:lnTo>
                    <a:pt x="2638056" y="607136"/>
                  </a:lnTo>
                  <a:lnTo>
                    <a:pt x="2663458" y="607136"/>
                  </a:lnTo>
                  <a:lnTo>
                    <a:pt x="2663703" y="604647"/>
                  </a:lnTo>
                  <a:close/>
                </a:path>
                <a:path w="2665729" h="712470">
                  <a:moveTo>
                    <a:pt x="922899" y="604647"/>
                  </a:moveTo>
                  <a:lnTo>
                    <a:pt x="922642" y="604647"/>
                  </a:lnTo>
                  <a:lnTo>
                    <a:pt x="923023" y="605874"/>
                  </a:lnTo>
                  <a:lnTo>
                    <a:pt x="922899" y="604647"/>
                  </a:lnTo>
                  <a:close/>
                </a:path>
                <a:path w="2665729" h="712470">
                  <a:moveTo>
                    <a:pt x="2640304" y="130990"/>
                  </a:moveTo>
                  <a:lnTo>
                    <a:pt x="2640304" y="585470"/>
                  </a:lnTo>
                  <a:lnTo>
                    <a:pt x="2638189" y="605855"/>
                  </a:lnTo>
                  <a:lnTo>
                    <a:pt x="2638564" y="604647"/>
                  </a:lnTo>
                  <a:lnTo>
                    <a:pt x="2663703" y="604647"/>
                  </a:lnTo>
                  <a:lnTo>
                    <a:pt x="2665465" y="586740"/>
                  </a:lnTo>
                  <a:lnTo>
                    <a:pt x="2665590" y="143294"/>
                  </a:lnTo>
                  <a:lnTo>
                    <a:pt x="2646857" y="143294"/>
                  </a:lnTo>
                  <a:lnTo>
                    <a:pt x="2641041" y="138303"/>
                  </a:lnTo>
                  <a:lnTo>
                    <a:pt x="2640304" y="130990"/>
                  </a:lnTo>
                  <a:close/>
                </a:path>
                <a:path w="2665729" h="712470">
                  <a:moveTo>
                    <a:pt x="895616" y="301015"/>
                  </a:moveTo>
                  <a:lnTo>
                    <a:pt x="895618" y="310225"/>
                  </a:lnTo>
                  <a:lnTo>
                    <a:pt x="904379" y="313042"/>
                  </a:lnTo>
                  <a:lnTo>
                    <a:pt x="895616" y="301015"/>
                  </a:lnTo>
                  <a:close/>
                </a:path>
                <a:path w="2665729" h="712470">
                  <a:moveTo>
                    <a:pt x="920901" y="301015"/>
                  </a:moveTo>
                  <a:lnTo>
                    <a:pt x="895616" y="301015"/>
                  </a:lnTo>
                  <a:lnTo>
                    <a:pt x="904379" y="313042"/>
                  </a:lnTo>
                  <a:lnTo>
                    <a:pt x="920898" y="313042"/>
                  </a:lnTo>
                  <a:lnTo>
                    <a:pt x="920901" y="301015"/>
                  </a:lnTo>
                  <a:close/>
                </a:path>
                <a:path w="2665729" h="712470">
                  <a:moveTo>
                    <a:pt x="8915" y="0"/>
                  </a:moveTo>
                  <a:lnTo>
                    <a:pt x="2857" y="4241"/>
                  </a:lnTo>
                  <a:lnTo>
                    <a:pt x="0" y="17005"/>
                  </a:lnTo>
                  <a:lnTo>
                    <a:pt x="3670" y="23418"/>
                  </a:lnTo>
                  <a:lnTo>
                    <a:pt x="895618" y="310225"/>
                  </a:lnTo>
                  <a:lnTo>
                    <a:pt x="895616" y="301015"/>
                  </a:lnTo>
                  <a:lnTo>
                    <a:pt x="920901" y="301015"/>
                  </a:lnTo>
                  <a:lnTo>
                    <a:pt x="920902" y="295516"/>
                  </a:lnTo>
                  <a:lnTo>
                    <a:pt x="917346" y="290652"/>
                  </a:lnTo>
                  <a:lnTo>
                    <a:pt x="150210" y="43974"/>
                  </a:lnTo>
                  <a:lnTo>
                    <a:pt x="12128" y="25920"/>
                  </a:lnTo>
                  <a:lnTo>
                    <a:pt x="17640" y="1346"/>
                  </a:lnTo>
                  <a:lnTo>
                    <a:pt x="19212" y="1346"/>
                  </a:lnTo>
                  <a:lnTo>
                    <a:pt x="8915" y="0"/>
                  </a:lnTo>
                  <a:close/>
                </a:path>
                <a:path w="2665729" h="712470">
                  <a:moveTo>
                    <a:pt x="900350" y="142055"/>
                  </a:moveTo>
                  <a:lnTo>
                    <a:pt x="900887" y="142621"/>
                  </a:lnTo>
                  <a:lnTo>
                    <a:pt x="914349" y="143294"/>
                  </a:lnTo>
                  <a:lnTo>
                    <a:pt x="914836" y="142875"/>
                  </a:lnTo>
                  <a:lnTo>
                    <a:pt x="906614" y="142875"/>
                  </a:lnTo>
                  <a:lnTo>
                    <a:pt x="900350" y="142055"/>
                  </a:lnTo>
                  <a:close/>
                </a:path>
                <a:path w="2665729" h="712470">
                  <a:moveTo>
                    <a:pt x="2664877" y="122642"/>
                  </a:moveTo>
                  <a:lnTo>
                    <a:pt x="2665526" y="129070"/>
                  </a:lnTo>
                  <a:lnTo>
                    <a:pt x="2640304" y="130340"/>
                  </a:lnTo>
                  <a:lnTo>
                    <a:pt x="2640304" y="130990"/>
                  </a:lnTo>
                  <a:lnTo>
                    <a:pt x="2641041" y="138303"/>
                  </a:lnTo>
                  <a:lnTo>
                    <a:pt x="2646857" y="143294"/>
                  </a:lnTo>
                  <a:lnTo>
                    <a:pt x="2660307" y="142621"/>
                  </a:lnTo>
                  <a:lnTo>
                    <a:pt x="2665590" y="137071"/>
                  </a:lnTo>
                  <a:lnTo>
                    <a:pt x="2665590" y="123355"/>
                  </a:lnTo>
                  <a:lnTo>
                    <a:pt x="2664877" y="122642"/>
                  </a:lnTo>
                  <a:close/>
                </a:path>
                <a:path w="2665729" h="712470">
                  <a:moveTo>
                    <a:pt x="2665590" y="137071"/>
                  </a:moveTo>
                  <a:lnTo>
                    <a:pt x="2660307" y="142621"/>
                  </a:lnTo>
                  <a:lnTo>
                    <a:pt x="2646857" y="143294"/>
                  </a:lnTo>
                  <a:lnTo>
                    <a:pt x="2665590" y="143294"/>
                  </a:lnTo>
                  <a:lnTo>
                    <a:pt x="2665590" y="137071"/>
                  </a:lnTo>
                  <a:close/>
                </a:path>
                <a:path w="2665729" h="712470">
                  <a:moveTo>
                    <a:pt x="895616" y="130327"/>
                  </a:moveTo>
                  <a:lnTo>
                    <a:pt x="895616" y="137071"/>
                  </a:lnTo>
                  <a:lnTo>
                    <a:pt x="900350" y="142055"/>
                  </a:lnTo>
                  <a:lnTo>
                    <a:pt x="906614" y="142875"/>
                  </a:lnTo>
                  <a:lnTo>
                    <a:pt x="895616" y="130327"/>
                  </a:lnTo>
                  <a:close/>
                </a:path>
                <a:path w="2665729" h="712470">
                  <a:moveTo>
                    <a:pt x="920650" y="130327"/>
                  </a:moveTo>
                  <a:lnTo>
                    <a:pt x="895616" y="130327"/>
                  </a:lnTo>
                  <a:lnTo>
                    <a:pt x="906614" y="142875"/>
                  </a:lnTo>
                  <a:lnTo>
                    <a:pt x="914836" y="142875"/>
                  </a:lnTo>
                  <a:lnTo>
                    <a:pt x="920153" y="138303"/>
                  </a:lnTo>
                  <a:lnTo>
                    <a:pt x="920892" y="130990"/>
                  </a:lnTo>
                  <a:lnTo>
                    <a:pt x="920902" y="130340"/>
                  </a:lnTo>
                  <a:lnTo>
                    <a:pt x="920650" y="130327"/>
                  </a:lnTo>
                  <a:close/>
                </a:path>
                <a:path w="2665729" h="712470">
                  <a:moveTo>
                    <a:pt x="19212" y="1346"/>
                  </a:moveTo>
                  <a:lnTo>
                    <a:pt x="17640" y="1346"/>
                  </a:lnTo>
                  <a:lnTo>
                    <a:pt x="150210" y="43974"/>
                  </a:lnTo>
                  <a:lnTo>
                    <a:pt x="900350" y="142055"/>
                  </a:lnTo>
                  <a:lnTo>
                    <a:pt x="895616" y="137071"/>
                  </a:lnTo>
                  <a:lnTo>
                    <a:pt x="895616" y="130327"/>
                  </a:lnTo>
                  <a:lnTo>
                    <a:pt x="920650" y="130327"/>
                  </a:lnTo>
                  <a:lnTo>
                    <a:pt x="895680" y="129070"/>
                  </a:lnTo>
                  <a:lnTo>
                    <a:pt x="896982" y="116106"/>
                  </a:lnTo>
                  <a:lnTo>
                    <a:pt x="19212" y="1346"/>
                  </a:lnTo>
                  <a:close/>
                </a:path>
                <a:path w="2665729" h="712470">
                  <a:moveTo>
                    <a:pt x="2638181" y="109916"/>
                  </a:moveTo>
                  <a:lnTo>
                    <a:pt x="2640304" y="130990"/>
                  </a:lnTo>
                  <a:lnTo>
                    <a:pt x="2640304" y="123355"/>
                  </a:lnTo>
                  <a:lnTo>
                    <a:pt x="2645968" y="117690"/>
                  </a:lnTo>
                  <a:lnTo>
                    <a:pt x="2664377" y="117690"/>
                  </a:lnTo>
                  <a:lnTo>
                    <a:pt x="2663717" y="111150"/>
                  </a:lnTo>
                  <a:lnTo>
                    <a:pt x="2638564" y="111150"/>
                  </a:lnTo>
                  <a:lnTo>
                    <a:pt x="2638181" y="109916"/>
                  </a:lnTo>
                  <a:close/>
                </a:path>
                <a:path w="2665729" h="712470">
                  <a:moveTo>
                    <a:pt x="896982" y="116106"/>
                  </a:moveTo>
                  <a:lnTo>
                    <a:pt x="895680" y="129070"/>
                  </a:lnTo>
                  <a:lnTo>
                    <a:pt x="920902" y="130340"/>
                  </a:lnTo>
                  <a:lnTo>
                    <a:pt x="920902" y="123990"/>
                  </a:lnTo>
                  <a:lnTo>
                    <a:pt x="916190" y="118618"/>
                  </a:lnTo>
                  <a:lnTo>
                    <a:pt x="896982" y="116106"/>
                  </a:lnTo>
                  <a:close/>
                </a:path>
                <a:path w="2665729" h="712470">
                  <a:moveTo>
                    <a:pt x="2539161" y="3911"/>
                  </a:moveTo>
                  <a:lnTo>
                    <a:pt x="1199032" y="3911"/>
                  </a:lnTo>
                  <a:lnTo>
                    <a:pt x="1020775" y="3975"/>
                  </a:lnTo>
                  <a:lnTo>
                    <a:pt x="973213" y="13665"/>
                  </a:lnTo>
                  <a:lnTo>
                    <a:pt x="932916" y="40640"/>
                  </a:lnTo>
                  <a:lnTo>
                    <a:pt x="905687" y="80746"/>
                  </a:lnTo>
                  <a:lnTo>
                    <a:pt x="896982" y="116106"/>
                  </a:lnTo>
                  <a:lnTo>
                    <a:pt x="916190" y="118618"/>
                  </a:lnTo>
                  <a:lnTo>
                    <a:pt x="920902" y="123990"/>
                  </a:lnTo>
                  <a:lnTo>
                    <a:pt x="920902" y="130340"/>
                  </a:lnTo>
                  <a:lnTo>
                    <a:pt x="922899" y="111150"/>
                  </a:lnTo>
                  <a:lnTo>
                    <a:pt x="922642" y="111150"/>
                  </a:lnTo>
                  <a:lnTo>
                    <a:pt x="923150" y="108673"/>
                  </a:lnTo>
                  <a:lnTo>
                    <a:pt x="923410" y="108673"/>
                  </a:lnTo>
                  <a:lnTo>
                    <a:pt x="928562" y="92075"/>
                  </a:lnTo>
                  <a:lnTo>
                    <a:pt x="928306" y="92075"/>
                  </a:lnTo>
                  <a:lnTo>
                    <a:pt x="929271" y="89788"/>
                  </a:lnTo>
                  <a:lnTo>
                    <a:pt x="929547" y="89788"/>
                  </a:lnTo>
                  <a:lnTo>
                    <a:pt x="937700" y="74764"/>
                  </a:lnTo>
                  <a:lnTo>
                    <a:pt x="937437" y="74764"/>
                  </a:lnTo>
                  <a:lnTo>
                    <a:pt x="938796" y="72745"/>
                  </a:lnTo>
                  <a:lnTo>
                    <a:pt x="939103" y="72745"/>
                  </a:lnTo>
                  <a:lnTo>
                    <a:pt x="949927" y="59626"/>
                  </a:lnTo>
                  <a:lnTo>
                    <a:pt x="949629" y="59626"/>
                  </a:lnTo>
                  <a:lnTo>
                    <a:pt x="951331" y="57924"/>
                  </a:lnTo>
                  <a:lnTo>
                    <a:pt x="951692" y="57924"/>
                  </a:lnTo>
                  <a:lnTo>
                    <a:pt x="964822" y="47091"/>
                  </a:lnTo>
                  <a:lnTo>
                    <a:pt x="964450" y="47091"/>
                  </a:lnTo>
                  <a:lnTo>
                    <a:pt x="966470" y="45732"/>
                  </a:lnTo>
                  <a:lnTo>
                    <a:pt x="966954" y="45732"/>
                  </a:lnTo>
                  <a:lnTo>
                    <a:pt x="982001" y="37566"/>
                  </a:lnTo>
                  <a:lnTo>
                    <a:pt x="981494" y="37566"/>
                  </a:lnTo>
                  <a:lnTo>
                    <a:pt x="983780" y="36601"/>
                  </a:lnTo>
                  <a:lnTo>
                    <a:pt x="984604" y="36601"/>
                  </a:lnTo>
                  <a:lnTo>
                    <a:pt x="1001218" y="31445"/>
                  </a:lnTo>
                  <a:lnTo>
                    <a:pt x="1000378" y="31445"/>
                  </a:lnTo>
                  <a:lnTo>
                    <a:pt x="1002855" y="30937"/>
                  </a:lnTo>
                  <a:lnTo>
                    <a:pt x="1005419" y="30937"/>
                  </a:lnTo>
                  <a:lnTo>
                    <a:pt x="1023315" y="29133"/>
                  </a:lnTo>
                  <a:lnTo>
                    <a:pt x="2614345" y="29133"/>
                  </a:lnTo>
                  <a:lnTo>
                    <a:pt x="2565031" y="6527"/>
                  </a:lnTo>
                  <a:lnTo>
                    <a:pt x="2564206" y="6362"/>
                  </a:lnTo>
                  <a:lnTo>
                    <a:pt x="2539161" y="3911"/>
                  </a:lnTo>
                  <a:close/>
                </a:path>
                <a:path w="2665729" h="712470">
                  <a:moveTo>
                    <a:pt x="2659926" y="117690"/>
                  </a:moveTo>
                  <a:lnTo>
                    <a:pt x="2645968" y="117690"/>
                  </a:lnTo>
                  <a:lnTo>
                    <a:pt x="2640304" y="123355"/>
                  </a:lnTo>
                  <a:lnTo>
                    <a:pt x="2640304" y="130340"/>
                  </a:lnTo>
                  <a:lnTo>
                    <a:pt x="2665526" y="129070"/>
                  </a:lnTo>
                  <a:lnTo>
                    <a:pt x="2664877" y="122642"/>
                  </a:lnTo>
                  <a:lnTo>
                    <a:pt x="2659926" y="117690"/>
                  </a:lnTo>
                  <a:close/>
                </a:path>
                <a:path w="2665729" h="712470">
                  <a:moveTo>
                    <a:pt x="2664377" y="117690"/>
                  </a:moveTo>
                  <a:lnTo>
                    <a:pt x="2659926" y="117690"/>
                  </a:lnTo>
                  <a:lnTo>
                    <a:pt x="2664877" y="122642"/>
                  </a:lnTo>
                  <a:lnTo>
                    <a:pt x="2664377" y="117690"/>
                  </a:lnTo>
                  <a:close/>
                </a:path>
                <a:path w="2665729" h="712470">
                  <a:moveTo>
                    <a:pt x="923150" y="108673"/>
                  </a:moveTo>
                  <a:lnTo>
                    <a:pt x="922642" y="111150"/>
                  </a:lnTo>
                  <a:lnTo>
                    <a:pt x="923024" y="109919"/>
                  </a:lnTo>
                  <a:lnTo>
                    <a:pt x="923150" y="108673"/>
                  </a:lnTo>
                  <a:close/>
                </a:path>
                <a:path w="2665729" h="712470">
                  <a:moveTo>
                    <a:pt x="923024" y="109919"/>
                  </a:moveTo>
                  <a:lnTo>
                    <a:pt x="922642" y="111150"/>
                  </a:lnTo>
                  <a:lnTo>
                    <a:pt x="922899" y="111150"/>
                  </a:lnTo>
                  <a:lnTo>
                    <a:pt x="923024" y="109919"/>
                  </a:lnTo>
                  <a:close/>
                </a:path>
                <a:path w="2665729" h="712470">
                  <a:moveTo>
                    <a:pt x="2638056" y="108673"/>
                  </a:moveTo>
                  <a:lnTo>
                    <a:pt x="2638182" y="109919"/>
                  </a:lnTo>
                  <a:lnTo>
                    <a:pt x="2638564" y="111150"/>
                  </a:lnTo>
                  <a:lnTo>
                    <a:pt x="2638056" y="108673"/>
                  </a:lnTo>
                  <a:close/>
                </a:path>
                <a:path w="2665729" h="712470">
                  <a:moveTo>
                    <a:pt x="2663467" y="108673"/>
                  </a:moveTo>
                  <a:lnTo>
                    <a:pt x="2638056" y="108673"/>
                  </a:lnTo>
                  <a:lnTo>
                    <a:pt x="2638564" y="111150"/>
                  </a:lnTo>
                  <a:lnTo>
                    <a:pt x="2663717" y="111150"/>
                  </a:lnTo>
                  <a:lnTo>
                    <a:pt x="2663467" y="108673"/>
                  </a:lnTo>
                  <a:close/>
                </a:path>
                <a:path w="2665729" h="712470">
                  <a:moveTo>
                    <a:pt x="923410" y="108673"/>
                  </a:moveTo>
                  <a:lnTo>
                    <a:pt x="923150" y="108673"/>
                  </a:lnTo>
                  <a:lnTo>
                    <a:pt x="923024" y="109919"/>
                  </a:lnTo>
                  <a:lnTo>
                    <a:pt x="923410" y="108673"/>
                  </a:lnTo>
                  <a:close/>
                </a:path>
                <a:path w="2665729" h="712470">
                  <a:moveTo>
                    <a:pt x="2632304" y="90977"/>
                  </a:moveTo>
                  <a:lnTo>
                    <a:pt x="2638181" y="109916"/>
                  </a:lnTo>
                  <a:lnTo>
                    <a:pt x="2638056" y="108673"/>
                  </a:lnTo>
                  <a:lnTo>
                    <a:pt x="2663467" y="108673"/>
                  </a:lnTo>
                  <a:lnTo>
                    <a:pt x="2663126" y="105295"/>
                  </a:lnTo>
                  <a:lnTo>
                    <a:pt x="2662961" y="104457"/>
                  </a:lnTo>
                  <a:lnTo>
                    <a:pt x="2659117" y="92075"/>
                  </a:lnTo>
                  <a:lnTo>
                    <a:pt x="2632900" y="92075"/>
                  </a:lnTo>
                  <a:lnTo>
                    <a:pt x="2632304" y="90977"/>
                  </a:lnTo>
                  <a:close/>
                </a:path>
                <a:path w="2665729" h="712470">
                  <a:moveTo>
                    <a:pt x="929271" y="89788"/>
                  </a:moveTo>
                  <a:lnTo>
                    <a:pt x="928306" y="92075"/>
                  </a:lnTo>
                  <a:lnTo>
                    <a:pt x="928903" y="90974"/>
                  </a:lnTo>
                  <a:lnTo>
                    <a:pt x="929271" y="89788"/>
                  </a:lnTo>
                  <a:close/>
                </a:path>
                <a:path w="2665729" h="712470">
                  <a:moveTo>
                    <a:pt x="928903" y="90974"/>
                  </a:moveTo>
                  <a:lnTo>
                    <a:pt x="928306" y="92075"/>
                  </a:lnTo>
                  <a:lnTo>
                    <a:pt x="928562" y="92075"/>
                  </a:lnTo>
                  <a:lnTo>
                    <a:pt x="928903" y="90974"/>
                  </a:lnTo>
                  <a:close/>
                </a:path>
                <a:path w="2665729" h="712470">
                  <a:moveTo>
                    <a:pt x="2631935" y="89788"/>
                  </a:moveTo>
                  <a:lnTo>
                    <a:pt x="2632304" y="90977"/>
                  </a:lnTo>
                  <a:lnTo>
                    <a:pt x="2632900" y="92075"/>
                  </a:lnTo>
                  <a:lnTo>
                    <a:pt x="2631935" y="89788"/>
                  </a:lnTo>
                  <a:close/>
                </a:path>
                <a:path w="2665729" h="712470">
                  <a:moveTo>
                    <a:pt x="2658407" y="89788"/>
                  </a:moveTo>
                  <a:lnTo>
                    <a:pt x="2631935" y="89788"/>
                  </a:lnTo>
                  <a:lnTo>
                    <a:pt x="2632900" y="92075"/>
                  </a:lnTo>
                  <a:lnTo>
                    <a:pt x="2659117" y="92075"/>
                  </a:lnTo>
                  <a:lnTo>
                    <a:pt x="2658407" y="89788"/>
                  </a:lnTo>
                  <a:close/>
                </a:path>
                <a:path w="2665729" h="712470">
                  <a:moveTo>
                    <a:pt x="2622965" y="73790"/>
                  </a:moveTo>
                  <a:lnTo>
                    <a:pt x="2632304" y="90977"/>
                  </a:lnTo>
                  <a:lnTo>
                    <a:pt x="2631935" y="89788"/>
                  </a:lnTo>
                  <a:lnTo>
                    <a:pt x="2658407" y="89788"/>
                  </a:lnTo>
                  <a:lnTo>
                    <a:pt x="2655836" y="81508"/>
                  </a:lnTo>
                  <a:lnTo>
                    <a:pt x="2655519" y="80746"/>
                  </a:lnTo>
                  <a:lnTo>
                    <a:pt x="2652272" y="74764"/>
                  </a:lnTo>
                  <a:lnTo>
                    <a:pt x="2623769" y="74764"/>
                  </a:lnTo>
                  <a:lnTo>
                    <a:pt x="2622965" y="73790"/>
                  </a:lnTo>
                  <a:close/>
                </a:path>
                <a:path w="2665729" h="712470">
                  <a:moveTo>
                    <a:pt x="929547" y="89788"/>
                  </a:moveTo>
                  <a:lnTo>
                    <a:pt x="929271" y="89788"/>
                  </a:lnTo>
                  <a:lnTo>
                    <a:pt x="928903" y="90974"/>
                  </a:lnTo>
                  <a:lnTo>
                    <a:pt x="929547" y="89788"/>
                  </a:lnTo>
                  <a:close/>
                </a:path>
                <a:path w="2665729" h="712470">
                  <a:moveTo>
                    <a:pt x="938796" y="72745"/>
                  </a:moveTo>
                  <a:lnTo>
                    <a:pt x="937437" y="74764"/>
                  </a:lnTo>
                  <a:lnTo>
                    <a:pt x="938229" y="73790"/>
                  </a:lnTo>
                  <a:lnTo>
                    <a:pt x="938796" y="72745"/>
                  </a:lnTo>
                  <a:close/>
                </a:path>
                <a:path w="2665729" h="712470">
                  <a:moveTo>
                    <a:pt x="938206" y="73833"/>
                  </a:moveTo>
                  <a:lnTo>
                    <a:pt x="937437" y="74764"/>
                  </a:lnTo>
                  <a:lnTo>
                    <a:pt x="937700" y="74764"/>
                  </a:lnTo>
                  <a:lnTo>
                    <a:pt x="938206" y="73833"/>
                  </a:lnTo>
                  <a:close/>
                </a:path>
                <a:path w="2665729" h="712470">
                  <a:moveTo>
                    <a:pt x="2622397" y="72745"/>
                  </a:moveTo>
                  <a:lnTo>
                    <a:pt x="2623000" y="73833"/>
                  </a:lnTo>
                  <a:lnTo>
                    <a:pt x="2623769" y="74764"/>
                  </a:lnTo>
                  <a:lnTo>
                    <a:pt x="2622397" y="72745"/>
                  </a:lnTo>
                  <a:close/>
                </a:path>
                <a:path w="2665729" h="712470">
                  <a:moveTo>
                    <a:pt x="2651176" y="72745"/>
                  </a:moveTo>
                  <a:lnTo>
                    <a:pt x="2622397" y="72745"/>
                  </a:lnTo>
                  <a:lnTo>
                    <a:pt x="2623769" y="74764"/>
                  </a:lnTo>
                  <a:lnTo>
                    <a:pt x="2652272" y="74764"/>
                  </a:lnTo>
                  <a:lnTo>
                    <a:pt x="2651176" y="72745"/>
                  </a:lnTo>
                  <a:close/>
                </a:path>
                <a:path w="2665729" h="712470">
                  <a:moveTo>
                    <a:pt x="939103" y="72745"/>
                  </a:moveTo>
                  <a:lnTo>
                    <a:pt x="938796" y="72745"/>
                  </a:lnTo>
                  <a:lnTo>
                    <a:pt x="938206" y="73833"/>
                  </a:lnTo>
                  <a:lnTo>
                    <a:pt x="939103" y="72745"/>
                  </a:lnTo>
                  <a:close/>
                </a:path>
                <a:path w="2665729" h="712470">
                  <a:moveTo>
                    <a:pt x="2610644" y="58857"/>
                  </a:moveTo>
                  <a:lnTo>
                    <a:pt x="2622965" y="73790"/>
                  </a:lnTo>
                  <a:lnTo>
                    <a:pt x="2622397" y="72745"/>
                  </a:lnTo>
                  <a:lnTo>
                    <a:pt x="2651176" y="72745"/>
                  </a:lnTo>
                  <a:lnTo>
                    <a:pt x="2644241" y="59969"/>
                  </a:lnTo>
                  <a:lnTo>
                    <a:pt x="2644008" y="59626"/>
                  </a:lnTo>
                  <a:lnTo>
                    <a:pt x="2611577" y="59626"/>
                  </a:lnTo>
                  <a:lnTo>
                    <a:pt x="2610644" y="58857"/>
                  </a:lnTo>
                  <a:close/>
                </a:path>
                <a:path w="2665729" h="712470">
                  <a:moveTo>
                    <a:pt x="951331" y="57924"/>
                  </a:moveTo>
                  <a:lnTo>
                    <a:pt x="949629" y="59626"/>
                  </a:lnTo>
                  <a:lnTo>
                    <a:pt x="950562" y="58857"/>
                  </a:lnTo>
                  <a:lnTo>
                    <a:pt x="951331" y="57924"/>
                  </a:lnTo>
                  <a:close/>
                </a:path>
                <a:path w="2665729" h="712470">
                  <a:moveTo>
                    <a:pt x="950562" y="58857"/>
                  </a:moveTo>
                  <a:lnTo>
                    <a:pt x="949629" y="59626"/>
                  </a:lnTo>
                  <a:lnTo>
                    <a:pt x="949927" y="59626"/>
                  </a:lnTo>
                  <a:lnTo>
                    <a:pt x="950562" y="58857"/>
                  </a:lnTo>
                  <a:close/>
                </a:path>
                <a:path w="2665729" h="712470">
                  <a:moveTo>
                    <a:pt x="2609875" y="57924"/>
                  </a:moveTo>
                  <a:lnTo>
                    <a:pt x="2610644" y="58857"/>
                  </a:lnTo>
                  <a:lnTo>
                    <a:pt x="2611577" y="59626"/>
                  </a:lnTo>
                  <a:lnTo>
                    <a:pt x="2609875" y="57924"/>
                  </a:lnTo>
                  <a:close/>
                </a:path>
                <a:path w="2665729" h="712470">
                  <a:moveTo>
                    <a:pt x="2642652" y="57924"/>
                  </a:moveTo>
                  <a:lnTo>
                    <a:pt x="2609875" y="57924"/>
                  </a:lnTo>
                  <a:lnTo>
                    <a:pt x="2611577" y="59626"/>
                  </a:lnTo>
                  <a:lnTo>
                    <a:pt x="2644008" y="59626"/>
                  </a:lnTo>
                  <a:lnTo>
                    <a:pt x="2643784" y="59296"/>
                  </a:lnTo>
                  <a:lnTo>
                    <a:pt x="2642652" y="57924"/>
                  </a:lnTo>
                  <a:close/>
                </a:path>
                <a:path w="2665729" h="712470">
                  <a:moveTo>
                    <a:pt x="951692" y="57924"/>
                  </a:moveTo>
                  <a:lnTo>
                    <a:pt x="951331" y="57924"/>
                  </a:lnTo>
                  <a:lnTo>
                    <a:pt x="950562" y="58857"/>
                  </a:lnTo>
                  <a:lnTo>
                    <a:pt x="951692" y="57924"/>
                  </a:lnTo>
                  <a:close/>
                </a:path>
                <a:path w="2665729" h="712470">
                  <a:moveTo>
                    <a:pt x="2595668" y="46501"/>
                  </a:moveTo>
                  <a:lnTo>
                    <a:pt x="2610644" y="58857"/>
                  </a:lnTo>
                  <a:lnTo>
                    <a:pt x="2609875" y="57924"/>
                  </a:lnTo>
                  <a:lnTo>
                    <a:pt x="2642652" y="57924"/>
                  </a:lnTo>
                  <a:lnTo>
                    <a:pt x="2633713" y="47091"/>
                  </a:lnTo>
                  <a:lnTo>
                    <a:pt x="2596756" y="47091"/>
                  </a:lnTo>
                  <a:lnTo>
                    <a:pt x="2595668" y="46501"/>
                  </a:lnTo>
                  <a:close/>
                </a:path>
                <a:path w="2665729" h="712470">
                  <a:moveTo>
                    <a:pt x="966470" y="45732"/>
                  </a:moveTo>
                  <a:lnTo>
                    <a:pt x="964450" y="47091"/>
                  </a:lnTo>
                  <a:lnTo>
                    <a:pt x="965538" y="46501"/>
                  </a:lnTo>
                  <a:lnTo>
                    <a:pt x="966470" y="45732"/>
                  </a:lnTo>
                  <a:close/>
                </a:path>
                <a:path w="2665729" h="712470">
                  <a:moveTo>
                    <a:pt x="965538" y="46501"/>
                  </a:moveTo>
                  <a:lnTo>
                    <a:pt x="964450" y="47091"/>
                  </a:lnTo>
                  <a:lnTo>
                    <a:pt x="964822" y="47091"/>
                  </a:lnTo>
                  <a:lnTo>
                    <a:pt x="965538" y="46501"/>
                  </a:lnTo>
                  <a:close/>
                </a:path>
                <a:path w="2665729" h="712470">
                  <a:moveTo>
                    <a:pt x="2594737" y="45732"/>
                  </a:moveTo>
                  <a:lnTo>
                    <a:pt x="2595668" y="46501"/>
                  </a:lnTo>
                  <a:lnTo>
                    <a:pt x="2596756" y="47091"/>
                  </a:lnTo>
                  <a:lnTo>
                    <a:pt x="2594737" y="45732"/>
                  </a:lnTo>
                  <a:close/>
                </a:path>
                <a:path w="2665729" h="712470">
                  <a:moveTo>
                    <a:pt x="2632592" y="45732"/>
                  </a:moveTo>
                  <a:lnTo>
                    <a:pt x="2594737" y="45732"/>
                  </a:lnTo>
                  <a:lnTo>
                    <a:pt x="2596756" y="47091"/>
                  </a:lnTo>
                  <a:lnTo>
                    <a:pt x="2633713" y="47091"/>
                  </a:lnTo>
                  <a:lnTo>
                    <a:pt x="2632592" y="45732"/>
                  </a:lnTo>
                  <a:close/>
                </a:path>
                <a:path w="2665729" h="712470">
                  <a:moveTo>
                    <a:pt x="966954" y="45732"/>
                  </a:moveTo>
                  <a:lnTo>
                    <a:pt x="966470" y="45732"/>
                  </a:lnTo>
                  <a:lnTo>
                    <a:pt x="965538" y="46501"/>
                  </a:lnTo>
                  <a:lnTo>
                    <a:pt x="966954" y="45732"/>
                  </a:lnTo>
                  <a:close/>
                </a:path>
                <a:path w="2665729" h="712470">
                  <a:moveTo>
                    <a:pt x="2578543" y="37207"/>
                  </a:moveTo>
                  <a:lnTo>
                    <a:pt x="2595668" y="46501"/>
                  </a:lnTo>
                  <a:lnTo>
                    <a:pt x="2594737" y="45732"/>
                  </a:lnTo>
                  <a:lnTo>
                    <a:pt x="2632592" y="45732"/>
                  </a:lnTo>
                  <a:lnTo>
                    <a:pt x="2628861" y="41211"/>
                  </a:lnTo>
                  <a:lnTo>
                    <a:pt x="2628290" y="40640"/>
                  </a:lnTo>
                  <a:lnTo>
                    <a:pt x="2624565" y="37566"/>
                  </a:lnTo>
                  <a:lnTo>
                    <a:pt x="2579700" y="37566"/>
                  </a:lnTo>
                  <a:lnTo>
                    <a:pt x="2578543" y="37207"/>
                  </a:lnTo>
                  <a:close/>
                </a:path>
                <a:path w="2665729" h="712470">
                  <a:moveTo>
                    <a:pt x="17640" y="1346"/>
                  </a:moveTo>
                  <a:lnTo>
                    <a:pt x="12128" y="25920"/>
                  </a:lnTo>
                  <a:lnTo>
                    <a:pt x="150210" y="43974"/>
                  </a:lnTo>
                  <a:lnTo>
                    <a:pt x="17640" y="1346"/>
                  </a:lnTo>
                  <a:close/>
                </a:path>
                <a:path w="2665729" h="712470">
                  <a:moveTo>
                    <a:pt x="983780" y="36601"/>
                  </a:moveTo>
                  <a:lnTo>
                    <a:pt x="981494" y="37566"/>
                  </a:lnTo>
                  <a:lnTo>
                    <a:pt x="982679" y="37198"/>
                  </a:lnTo>
                  <a:lnTo>
                    <a:pt x="983780" y="36601"/>
                  </a:lnTo>
                  <a:close/>
                </a:path>
                <a:path w="2665729" h="712470">
                  <a:moveTo>
                    <a:pt x="982679" y="37198"/>
                  </a:moveTo>
                  <a:lnTo>
                    <a:pt x="981494" y="37566"/>
                  </a:lnTo>
                  <a:lnTo>
                    <a:pt x="982001" y="37566"/>
                  </a:lnTo>
                  <a:lnTo>
                    <a:pt x="982679" y="37198"/>
                  </a:lnTo>
                  <a:close/>
                </a:path>
                <a:path w="2665729" h="712470">
                  <a:moveTo>
                    <a:pt x="2577426" y="36601"/>
                  </a:moveTo>
                  <a:lnTo>
                    <a:pt x="2578543" y="37207"/>
                  </a:lnTo>
                  <a:lnTo>
                    <a:pt x="2579700" y="37566"/>
                  </a:lnTo>
                  <a:lnTo>
                    <a:pt x="2577426" y="36601"/>
                  </a:lnTo>
                  <a:close/>
                </a:path>
                <a:path w="2665729" h="712470">
                  <a:moveTo>
                    <a:pt x="2623395" y="36601"/>
                  </a:moveTo>
                  <a:lnTo>
                    <a:pt x="2577426" y="36601"/>
                  </a:lnTo>
                  <a:lnTo>
                    <a:pt x="2579700" y="37566"/>
                  </a:lnTo>
                  <a:lnTo>
                    <a:pt x="2624565" y="37566"/>
                  </a:lnTo>
                  <a:lnTo>
                    <a:pt x="2623395" y="36601"/>
                  </a:lnTo>
                  <a:close/>
                </a:path>
                <a:path w="2665729" h="712470">
                  <a:moveTo>
                    <a:pt x="2559565" y="31314"/>
                  </a:moveTo>
                  <a:lnTo>
                    <a:pt x="2578543" y="37207"/>
                  </a:lnTo>
                  <a:lnTo>
                    <a:pt x="2577426" y="36601"/>
                  </a:lnTo>
                  <a:lnTo>
                    <a:pt x="2623395" y="36601"/>
                  </a:lnTo>
                  <a:lnTo>
                    <a:pt x="2617147" y="31445"/>
                  </a:lnTo>
                  <a:lnTo>
                    <a:pt x="2560828" y="31445"/>
                  </a:lnTo>
                  <a:lnTo>
                    <a:pt x="2559565" y="31314"/>
                  </a:lnTo>
                  <a:close/>
                </a:path>
                <a:path w="2665729" h="712470">
                  <a:moveTo>
                    <a:pt x="984604" y="36601"/>
                  </a:moveTo>
                  <a:lnTo>
                    <a:pt x="983780" y="36601"/>
                  </a:lnTo>
                  <a:lnTo>
                    <a:pt x="982679" y="37198"/>
                  </a:lnTo>
                  <a:lnTo>
                    <a:pt x="984604" y="36601"/>
                  </a:lnTo>
                  <a:close/>
                </a:path>
                <a:path w="2665729" h="712470">
                  <a:moveTo>
                    <a:pt x="1002855" y="30937"/>
                  </a:moveTo>
                  <a:lnTo>
                    <a:pt x="1000378" y="31445"/>
                  </a:lnTo>
                  <a:lnTo>
                    <a:pt x="1001640" y="31314"/>
                  </a:lnTo>
                  <a:lnTo>
                    <a:pt x="1002855" y="30937"/>
                  </a:lnTo>
                  <a:close/>
                </a:path>
                <a:path w="2665729" h="712470">
                  <a:moveTo>
                    <a:pt x="1001622" y="31319"/>
                  </a:moveTo>
                  <a:lnTo>
                    <a:pt x="1000378" y="31445"/>
                  </a:lnTo>
                  <a:lnTo>
                    <a:pt x="1001218" y="31445"/>
                  </a:lnTo>
                  <a:lnTo>
                    <a:pt x="1001622" y="31319"/>
                  </a:lnTo>
                  <a:close/>
                </a:path>
                <a:path w="2665729" h="712470">
                  <a:moveTo>
                    <a:pt x="2558351" y="30937"/>
                  </a:moveTo>
                  <a:lnTo>
                    <a:pt x="2559620" y="31319"/>
                  </a:lnTo>
                  <a:lnTo>
                    <a:pt x="2560828" y="31445"/>
                  </a:lnTo>
                  <a:lnTo>
                    <a:pt x="2558351" y="30937"/>
                  </a:lnTo>
                  <a:close/>
                </a:path>
                <a:path w="2665729" h="712470">
                  <a:moveTo>
                    <a:pt x="2616531" y="30937"/>
                  </a:moveTo>
                  <a:lnTo>
                    <a:pt x="2558351" y="30937"/>
                  </a:lnTo>
                  <a:lnTo>
                    <a:pt x="2560828" y="31445"/>
                  </a:lnTo>
                  <a:lnTo>
                    <a:pt x="2617147" y="31445"/>
                  </a:lnTo>
                  <a:lnTo>
                    <a:pt x="2616531" y="30937"/>
                  </a:lnTo>
                  <a:close/>
                </a:path>
                <a:path w="2665729" h="712470">
                  <a:moveTo>
                    <a:pt x="1005419" y="30937"/>
                  </a:moveTo>
                  <a:lnTo>
                    <a:pt x="1002855" y="30937"/>
                  </a:lnTo>
                  <a:lnTo>
                    <a:pt x="1001622" y="31319"/>
                  </a:lnTo>
                  <a:lnTo>
                    <a:pt x="1005419" y="30937"/>
                  </a:lnTo>
                  <a:close/>
                </a:path>
                <a:path w="2665729" h="712470">
                  <a:moveTo>
                    <a:pt x="2614345" y="29133"/>
                  </a:moveTo>
                  <a:lnTo>
                    <a:pt x="1023315" y="29133"/>
                  </a:lnTo>
                  <a:lnTo>
                    <a:pt x="1199032" y="29197"/>
                  </a:lnTo>
                  <a:lnTo>
                    <a:pt x="2539161" y="29197"/>
                  </a:lnTo>
                  <a:lnTo>
                    <a:pt x="2559565" y="31314"/>
                  </a:lnTo>
                  <a:lnTo>
                    <a:pt x="2558351" y="30937"/>
                  </a:lnTo>
                  <a:lnTo>
                    <a:pt x="2616531" y="30937"/>
                  </a:lnTo>
                  <a:lnTo>
                    <a:pt x="2614345" y="29133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627516" y="4957636"/>
            <a:ext cx="1328420" cy="299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10">
                <a:solidFill>
                  <a:srgbClr val="4F81BD"/>
                </a:solidFill>
                <a:latin typeface="Arial"/>
                <a:cs typeface="Arial"/>
              </a:rPr>
              <a:t>Stored </a:t>
            </a:r>
            <a:r>
              <a:rPr dirty="0" sz="1800" spc="-5">
                <a:solidFill>
                  <a:srgbClr val="4F81BD"/>
                </a:solidFill>
                <a:latin typeface="Arial"/>
                <a:cs typeface="Arial"/>
              </a:rPr>
              <a:t>in</a:t>
            </a:r>
            <a:r>
              <a:rPr dirty="0" sz="1800" spc="-65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F81BD"/>
                </a:solidFill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61428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8040" algn="l"/>
              </a:tabLst>
            </a:pPr>
            <a:r>
              <a:rPr dirty="0" sz="4800"/>
              <a:t>Putting	it </a:t>
            </a:r>
            <a:r>
              <a:rPr dirty="0" sz="4800" spc="-5"/>
              <a:t>together:</a:t>
            </a:r>
            <a:r>
              <a:rPr dirty="0" sz="4800" spc="-40"/>
              <a:t> </a:t>
            </a:r>
            <a:r>
              <a:rPr dirty="0" sz="4800" spc="-20"/>
              <a:t>Processes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67412" y="1073402"/>
            <a:ext cx="5592445" cy="3930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5">
                <a:latin typeface="WenQuanYi Micro Hei"/>
                <a:cs typeface="WenQuanYi Micro Hei"/>
              </a:rPr>
              <a:t>Switch </a:t>
            </a:r>
            <a:r>
              <a:rPr dirty="0" sz="2800" spc="25">
                <a:latin typeface="WenQuanYi Micro Hei"/>
                <a:cs typeface="WenQuanYi Micro Hei"/>
              </a:rPr>
              <a:t>overhead:</a:t>
            </a:r>
            <a:r>
              <a:rPr dirty="0" sz="2800" spc="40">
                <a:latin typeface="WenQuanYi Micro Hei"/>
                <a:cs typeface="WenQuanYi Micro Hei"/>
              </a:rPr>
              <a:t> </a:t>
            </a:r>
            <a:r>
              <a:rPr dirty="0" sz="2800" spc="70">
                <a:solidFill>
                  <a:srgbClr val="FF0000"/>
                </a:solidFill>
                <a:latin typeface="WenQuanYi Micro Hei"/>
                <a:cs typeface="WenQuanYi Micro Hei"/>
              </a:rPr>
              <a:t>high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5">
                <a:latin typeface="WenQuanYi Micro Hei"/>
                <a:cs typeface="WenQuanYi Micro Hei"/>
              </a:rPr>
              <a:t>CPU </a:t>
            </a:r>
            <a:r>
              <a:rPr dirty="0" sz="2400" spc="30">
                <a:latin typeface="WenQuanYi Micro Hei"/>
                <a:cs typeface="WenQuanYi Micro Hei"/>
              </a:rPr>
              <a:t>state:</a:t>
            </a:r>
            <a:r>
              <a:rPr dirty="0" sz="2400" spc="20">
                <a:latin typeface="WenQuanYi Micro Hei"/>
                <a:cs typeface="WenQuanYi Micro Hei"/>
              </a:rPr>
              <a:t> </a:t>
            </a:r>
            <a:r>
              <a:rPr dirty="0" sz="2400" spc="15" b="1">
                <a:solidFill>
                  <a:srgbClr val="F4B183"/>
                </a:solidFill>
                <a:latin typeface="Arial"/>
                <a:cs typeface="Arial"/>
              </a:rPr>
              <a:t>low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">
                <a:latin typeface="WenQuanYi Micro Hei"/>
                <a:cs typeface="WenQuanYi Micro Hei"/>
              </a:rPr>
              <a:t>Memory/IO </a:t>
            </a:r>
            <a:r>
              <a:rPr dirty="0" sz="2400" spc="30">
                <a:latin typeface="WenQuanYi Micro Hei"/>
                <a:cs typeface="WenQuanYi Micro Hei"/>
              </a:rPr>
              <a:t>state:</a:t>
            </a:r>
            <a:r>
              <a:rPr dirty="0" sz="2400" spc="80">
                <a:latin typeface="WenQuanYi Micro Hei"/>
                <a:cs typeface="WenQuanYi Micro Hei"/>
              </a:rPr>
              <a:t> </a:t>
            </a:r>
            <a:r>
              <a:rPr dirty="0" sz="2400" spc="55">
                <a:solidFill>
                  <a:srgbClr val="FF0000"/>
                </a:solidFill>
                <a:latin typeface="WenQuanYi Micro Hei"/>
                <a:cs typeface="WenQuanYi Micro Hei"/>
              </a:rPr>
              <a:t>high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0">
                <a:latin typeface="WenQuanYi Micro Hei"/>
                <a:cs typeface="WenQuanYi Micro Hei"/>
              </a:rPr>
              <a:t>Process </a:t>
            </a:r>
            <a:r>
              <a:rPr dirty="0" sz="2800" spc="25">
                <a:latin typeface="WenQuanYi Micro Hei"/>
                <a:cs typeface="WenQuanYi Micro Hei"/>
              </a:rPr>
              <a:t>creation:</a:t>
            </a:r>
            <a:r>
              <a:rPr dirty="0" sz="2800" spc="130">
                <a:latin typeface="WenQuanYi Micro Hei"/>
                <a:cs typeface="WenQuanYi Micro Hei"/>
              </a:rPr>
              <a:t> </a:t>
            </a:r>
            <a:r>
              <a:rPr dirty="0" sz="2800" spc="70">
                <a:solidFill>
                  <a:srgbClr val="FF0000"/>
                </a:solidFill>
                <a:latin typeface="WenQuanYi Micro Hei"/>
                <a:cs typeface="WenQuanYi Micro Hei"/>
              </a:rPr>
              <a:t>high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Protection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5">
                <a:latin typeface="WenQuanYi Micro Hei"/>
                <a:cs typeface="WenQuanYi Micro Hei"/>
              </a:rPr>
              <a:t>CPU:</a:t>
            </a:r>
            <a:r>
              <a:rPr dirty="0" sz="2400" spc="45">
                <a:latin typeface="WenQuanYi Micro Hei"/>
                <a:cs typeface="WenQuanYi Micro Hei"/>
              </a:rPr>
              <a:t> </a:t>
            </a:r>
            <a:r>
              <a:rPr dirty="0" sz="2400" spc="-190" b="1">
                <a:solidFill>
                  <a:srgbClr val="A9D18E"/>
                </a:solidFill>
                <a:latin typeface="Arial"/>
                <a:cs typeface="Arial"/>
              </a:rPr>
              <a:t>yes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">
                <a:latin typeface="WenQuanYi Micro Hei"/>
                <a:cs typeface="WenQuanYi Micro Hei"/>
              </a:rPr>
              <a:t>Memory/IO:</a:t>
            </a:r>
            <a:r>
              <a:rPr dirty="0" sz="2400" spc="40">
                <a:latin typeface="WenQuanYi Micro Hei"/>
                <a:cs typeface="WenQuanYi Micro Hei"/>
              </a:rPr>
              <a:t> </a:t>
            </a:r>
            <a:r>
              <a:rPr dirty="0" sz="2400" spc="-190" b="1">
                <a:solidFill>
                  <a:srgbClr val="008000"/>
                </a:solidFill>
                <a:latin typeface="Arial"/>
                <a:cs typeface="Arial"/>
              </a:rPr>
              <a:t>yes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3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0">
                <a:latin typeface="WenQuanYi Micro Hei"/>
                <a:cs typeface="WenQuanYi Micro Hei"/>
              </a:rPr>
              <a:t>Sharing </a:t>
            </a:r>
            <a:r>
              <a:rPr dirty="0" sz="2800" spc="25">
                <a:latin typeface="WenQuanYi Micro Hei"/>
                <a:cs typeface="WenQuanYi Micro Hei"/>
              </a:rPr>
              <a:t>overhead: </a:t>
            </a:r>
            <a:r>
              <a:rPr dirty="0" sz="2800" spc="70">
                <a:solidFill>
                  <a:srgbClr val="FF0000"/>
                </a:solidFill>
                <a:latin typeface="WenQuanYi Micro Hei"/>
                <a:cs typeface="WenQuanYi Micro Hei"/>
              </a:rPr>
              <a:t>high </a:t>
            </a:r>
            <a:r>
              <a:rPr dirty="0" sz="2800" spc="15">
                <a:latin typeface="WenQuanYi Micro Hei"/>
                <a:cs typeface="WenQuanYi Micro Hei"/>
              </a:rPr>
              <a:t>(involves  </a:t>
            </a:r>
            <a:r>
              <a:rPr dirty="0" sz="2800" spc="50">
                <a:latin typeface="WenQuanYi Micro Hei"/>
                <a:cs typeface="WenQuanYi Micro Hei"/>
              </a:rPr>
              <a:t>at </a:t>
            </a:r>
            <a:r>
              <a:rPr dirty="0" sz="2800" spc="-5">
                <a:latin typeface="WenQuanYi Micro Hei"/>
                <a:cs typeface="WenQuanYi Micro Hei"/>
              </a:rPr>
              <a:t>least </a:t>
            </a:r>
            <a:r>
              <a:rPr dirty="0" sz="2800" spc="35">
                <a:latin typeface="WenQuanYi Micro Hei"/>
                <a:cs typeface="WenQuanYi Micro Hei"/>
              </a:rPr>
              <a:t>a </a:t>
            </a:r>
            <a:r>
              <a:rPr dirty="0" sz="2800" spc="50">
                <a:latin typeface="WenQuanYi Micro Hei"/>
                <a:cs typeface="WenQuanYi Micro Hei"/>
              </a:rPr>
              <a:t>context</a:t>
            </a:r>
            <a:r>
              <a:rPr dirty="0" sz="2800" spc="125">
                <a:latin typeface="WenQuanYi Micro Hei"/>
                <a:cs typeface="WenQuanYi Micro Hei"/>
              </a:rPr>
              <a:t> </a:t>
            </a:r>
            <a:r>
              <a:rPr dirty="0" sz="2800" spc="70">
                <a:latin typeface="WenQuanYi Micro Hei"/>
                <a:cs typeface="WenQuanYi Micro Hei"/>
              </a:rPr>
              <a:t>switch)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6002" y="2201014"/>
            <a:ext cx="3810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002" y="1134214"/>
            <a:ext cx="49002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265" algn="l"/>
                <a:tab pos="3716020" algn="l"/>
              </a:tabLst>
            </a:pPr>
            <a:r>
              <a:rPr dirty="0" sz="2000" spc="-5">
                <a:latin typeface="Arial"/>
                <a:cs typeface="Arial"/>
              </a:rPr>
              <a:t>Process </a:t>
            </a:r>
            <a:r>
              <a:rPr dirty="0" sz="2000">
                <a:latin typeface="Arial"/>
                <a:cs typeface="Arial"/>
              </a:rPr>
              <a:t>1	</a:t>
            </a:r>
            <a:r>
              <a:rPr dirty="0" sz="2000" spc="-5">
                <a:latin typeface="Arial"/>
                <a:cs typeface="Arial"/>
              </a:rPr>
              <a:t>Process</a:t>
            </a:r>
            <a:r>
              <a:rPr dirty="0" sz="2000">
                <a:latin typeface="Arial"/>
                <a:cs typeface="Arial"/>
              </a:rPr>
              <a:t> 2	</a:t>
            </a:r>
            <a:r>
              <a:rPr dirty="0" sz="2000" spc="-5">
                <a:latin typeface="Arial"/>
                <a:cs typeface="Arial"/>
              </a:rPr>
              <a:t>Process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41562" y="4010761"/>
            <a:ext cx="2235200" cy="635000"/>
            <a:chOff x="2341562" y="4010761"/>
            <a:chExt cx="2235200" cy="635000"/>
          </a:xfrm>
        </p:grpSpPr>
        <p:sp>
          <p:nvSpPr>
            <p:cNvPr id="8" name="object 8"/>
            <p:cNvSpPr/>
            <p:nvPr/>
          </p:nvSpPr>
          <p:spPr>
            <a:xfrm>
              <a:off x="2354262" y="4023461"/>
              <a:ext cx="2209800" cy="609600"/>
            </a:xfrm>
            <a:custGeom>
              <a:avLst/>
              <a:gdLst/>
              <a:ahLst/>
              <a:cxnLst/>
              <a:rect l="l" t="t" r="r" b="b"/>
              <a:pathLst>
                <a:path w="2209800" h="609600">
                  <a:moveTo>
                    <a:pt x="2209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209800" y="6096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F81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41562" y="4010761"/>
              <a:ext cx="2235200" cy="635000"/>
            </a:xfrm>
            <a:custGeom>
              <a:avLst/>
              <a:gdLst/>
              <a:ahLst/>
              <a:cxnLst/>
              <a:rect l="l" t="t" r="r" b="b"/>
              <a:pathLst>
                <a:path w="2235200" h="635000">
                  <a:moveTo>
                    <a:pt x="2229510" y="0"/>
                  </a:moveTo>
                  <a:lnTo>
                    <a:pt x="5689" y="0"/>
                  </a:lnTo>
                  <a:lnTo>
                    <a:pt x="0" y="5689"/>
                  </a:lnTo>
                  <a:lnTo>
                    <a:pt x="0" y="629323"/>
                  </a:lnTo>
                  <a:lnTo>
                    <a:pt x="5689" y="635000"/>
                  </a:lnTo>
                  <a:lnTo>
                    <a:pt x="2229510" y="635000"/>
                  </a:lnTo>
                  <a:lnTo>
                    <a:pt x="2235200" y="629323"/>
                  </a:lnTo>
                  <a:lnTo>
                    <a:pt x="2235200" y="622300"/>
                  </a:lnTo>
                  <a:lnTo>
                    <a:pt x="25400" y="622300"/>
                  </a:lnTo>
                  <a:lnTo>
                    <a:pt x="12700" y="609600"/>
                  </a:lnTo>
                  <a:lnTo>
                    <a:pt x="25400" y="60960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25400" y="12700"/>
                  </a:lnTo>
                  <a:lnTo>
                    <a:pt x="2235200" y="12700"/>
                  </a:lnTo>
                  <a:lnTo>
                    <a:pt x="2235200" y="5689"/>
                  </a:lnTo>
                  <a:lnTo>
                    <a:pt x="2229510" y="0"/>
                  </a:lnTo>
                  <a:close/>
                </a:path>
                <a:path w="2235200" h="635000">
                  <a:moveTo>
                    <a:pt x="25400" y="609600"/>
                  </a:moveTo>
                  <a:lnTo>
                    <a:pt x="12700" y="609600"/>
                  </a:lnTo>
                  <a:lnTo>
                    <a:pt x="25400" y="622300"/>
                  </a:lnTo>
                  <a:lnTo>
                    <a:pt x="25400" y="609600"/>
                  </a:lnTo>
                  <a:close/>
                </a:path>
                <a:path w="2235200" h="635000">
                  <a:moveTo>
                    <a:pt x="2209800" y="609600"/>
                  </a:moveTo>
                  <a:lnTo>
                    <a:pt x="25400" y="609600"/>
                  </a:lnTo>
                  <a:lnTo>
                    <a:pt x="25400" y="622300"/>
                  </a:lnTo>
                  <a:lnTo>
                    <a:pt x="2209800" y="622300"/>
                  </a:lnTo>
                  <a:lnTo>
                    <a:pt x="2209800" y="609600"/>
                  </a:lnTo>
                  <a:close/>
                </a:path>
                <a:path w="2235200" h="635000">
                  <a:moveTo>
                    <a:pt x="2209800" y="12700"/>
                  </a:moveTo>
                  <a:lnTo>
                    <a:pt x="2209800" y="622300"/>
                  </a:lnTo>
                  <a:lnTo>
                    <a:pt x="2222500" y="609600"/>
                  </a:lnTo>
                  <a:lnTo>
                    <a:pt x="2235200" y="609600"/>
                  </a:lnTo>
                  <a:lnTo>
                    <a:pt x="2235200" y="25400"/>
                  </a:lnTo>
                  <a:lnTo>
                    <a:pt x="2222500" y="25400"/>
                  </a:lnTo>
                  <a:lnTo>
                    <a:pt x="2209800" y="12700"/>
                  </a:lnTo>
                  <a:close/>
                </a:path>
                <a:path w="2235200" h="635000">
                  <a:moveTo>
                    <a:pt x="2235200" y="609600"/>
                  </a:moveTo>
                  <a:lnTo>
                    <a:pt x="2222500" y="609600"/>
                  </a:lnTo>
                  <a:lnTo>
                    <a:pt x="2209800" y="622300"/>
                  </a:lnTo>
                  <a:lnTo>
                    <a:pt x="2235200" y="622300"/>
                  </a:lnTo>
                  <a:lnTo>
                    <a:pt x="2235200" y="609600"/>
                  </a:lnTo>
                  <a:close/>
                </a:path>
                <a:path w="2235200" h="635000">
                  <a:moveTo>
                    <a:pt x="25400" y="12700"/>
                  </a:move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2235200" h="635000">
                  <a:moveTo>
                    <a:pt x="2209800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2209800" y="25400"/>
                  </a:lnTo>
                  <a:lnTo>
                    <a:pt x="2209800" y="12700"/>
                  </a:lnTo>
                  <a:close/>
                </a:path>
                <a:path w="2235200" h="635000">
                  <a:moveTo>
                    <a:pt x="2235200" y="12700"/>
                  </a:moveTo>
                  <a:lnTo>
                    <a:pt x="2209800" y="12700"/>
                  </a:lnTo>
                  <a:lnTo>
                    <a:pt x="2222500" y="25400"/>
                  </a:lnTo>
                  <a:lnTo>
                    <a:pt x="2235200" y="25400"/>
                  </a:lnTo>
                  <a:lnTo>
                    <a:pt x="223520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11462" y="4023461"/>
              <a:ext cx="1295400" cy="609600"/>
            </a:xfrm>
            <a:custGeom>
              <a:avLst/>
              <a:gdLst/>
              <a:ahLst/>
              <a:cxnLst/>
              <a:rect l="l" t="t" r="r" b="b"/>
              <a:pathLst>
                <a:path w="1295400" h="609600">
                  <a:moveTo>
                    <a:pt x="647700" y="0"/>
                  </a:moveTo>
                  <a:lnTo>
                    <a:pt x="585321" y="1395"/>
                  </a:lnTo>
                  <a:lnTo>
                    <a:pt x="524620" y="5495"/>
                  </a:lnTo>
                  <a:lnTo>
                    <a:pt x="465868" y="12174"/>
                  </a:lnTo>
                  <a:lnTo>
                    <a:pt x="409337" y="21302"/>
                  </a:lnTo>
                  <a:lnTo>
                    <a:pt x="355298" y="32752"/>
                  </a:lnTo>
                  <a:lnTo>
                    <a:pt x="304022" y="46397"/>
                  </a:lnTo>
                  <a:lnTo>
                    <a:pt x="255781" y="62109"/>
                  </a:lnTo>
                  <a:lnTo>
                    <a:pt x="210847" y="79760"/>
                  </a:lnTo>
                  <a:lnTo>
                    <a:pt x="169490" y="99222"/>
                  </a:lnTo>
                  <a:lnTo>
                    <a:pt x="131982" y="120368"/>
                  </a:lnTo>
                  <a:lnTo>
                    <a:pt x="98595" y="143069"/>
                  </a:lnTo>
                  <a:lnTo>
                    <a:pt x="45267" y="192629"/>
                  </a:lnTo>
                  <a:lnTo>
                    <a:pt x="11678" y="246880"/>
                  </a:lnTo>
                  <a:lnTo>
                    <a:pt x="0" y="304800"/>
                  </a:lnTo>
                  <a:lnTo>
                    <a:pt x="2964" y="334154"/>
                  </a:lnTo>
                  <a:lnTo>
                    <a:pt x="25870" y="390367"/>
                  </a:lnTo>
                  <a:lnTo>
                    <a:pt x="69599" y="442400"/>
                  </a:lnTo>
                  <a:lnTo>
                    <a:pt x="131982" y="489231"/>
                  </a:lnTo>
                  <a:lnTo>
                    <a:pt x="169490" y="510377"/>
                  </a:lnTo>
                  <a:lnTo>
                    <a:pt x="210847" y="529839"/>
                  </a:lnTo>
                  <a:lnTo>
                    <a:pt x="255781" y="547490"/>
                  </a:lnTo>
                  <a:lnTo>
                    <a:pt x="304022" y="563202"/>
                  </a:lnTo>
                  <a:lnTo>
                    <a:pt x="355298" y="576847"/>
                  </a:lnTo>
                  <a:lnTo>
                    <a:pt x="409337" y="588297"/>
                  </a:lnTo>
                  <a:lnTo>
                    <a:pt x="465868" y="597425"/>
                  </a:lnTo>
                  <a:lnTo>
                    <a:pt x="524620" y="604104"/>
                  </a:lnTo>
                  <a:lnTo>
                    <a:pt x="585321" y="608204"/>
                  </a:lnTo>
                  <a:lnTo>
                    <a:pt x="647700" y="609600"/>
                  </a:lnTo>
                  <a:lnTo>
                    <a:pt x="710076" y="608204"/>
                  </a:lnTo>
                  <a:lnTo>
                    <a:pt x="770776" y="604104"/>
                  </a:lnTo>
                  <a:lnTo>
                    <a:pt x="829526" y="597425"/>
                  </a:lnTo>
                  <a:lnTo>
                    <a:pt x="886057" y="588297"/>
                  </a:lnTo>
                  <a:lnTo>
                    <a:pt x="940096" y="576847"/>
                  </a:lnTo>
                  <a:lnTo>
                    <a:pt x="991371" y="563202"/>
                  </a:lnTo>
                  <a:lnTo>
                    <a:pt x="1039612" y="547490"/>
                  </a:lnTo>
                  <a:lnTo>
                    <a:pt x="1084547" y="529839"/>
                  </a:lnTo>
                  <a:lnTo>
                    <a:pt x="1125905" y="510377"/>
                  </a:lnTo>
                  <a:lnTo>
                    <a:pt x="1163413" y="489231"/>
                  </a:lnTo>
                  <a:lnTo>
                    <a:pt x="1196801" y="466530"/>
                  </a:lnTo>
                  <a:lnTo>
                    <a:pt x="1250130" y="416970"/>
                  </a:lnTo>
                  <a:lnTo>
                    <a:pt x="1283720" y="362719"/>
                  </a:lnTo>
                  <a:lnTo>
                    <a:pt x="1295400" y="304800"/>
                  </a:lnTo>
                  <a:lnTo>
                    <a:pt x="1292434" y="275445"/>
                  </a:lnTo>
                  <a:lnTo>
                    <a:pt x="1269528" y="219232"/>
                  </a:lnTo>
                  <a:lnTo>
                    <a:pt x="1225797" y="167199"/>
                  </a:lnTo>
                  <a:lnTo>
                    <a:pt x="1163413" y="120368"/>
                  </a:lnTo>
                  <a:lnTo>
                    <a:pt x="1125905" y="99222"/>
                  </a:lnTo>
                  <a:lnTo>
                    <a:pt x="1084547" y="79760"/>
                  </a:lnTo>
                  <a:lnTo>
                    <a:pt x="1039612" y="62109"/>
                  </a:lnTo>
                  <a:lnTo>
                    <a:pt x="991371" y="46397"/>
                  </a:lnTo>
                  <a:lnTo>
                    <a:pt x="940096" y="32752"/>
                  </a:lnTo>
                  <a:lnTo>
                    <a:pt x="886057" y="21302"/>
                  </a:lnTo>
                  <a:lnTo>
                    <a:pt x="829526" y="12174"/>
                  </a:lnTo>
                  <a:lnTo>
                    <a:pt x="770776" y="5495"/>
                  </a:lnTo>
                  <a:lnTo>
                    <a:pt x="710076" y="139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98832" y="4010774"/>
              <a:ext cx="1320800" cy="635000"/>
            </a:xfrm>
            <a:custGeom>
              <a:avLst/>
              <a:gdLst/>
              <a:ahLst/>
              <a:cxnLst/>
              <a:rect l="l" t="t" r="r" b="b"/>
              <a:pathLst>
                <a:path w="1320800" h="635000">
                  <a:moveTo>
                    <a:pt x="660025" y="0"/>
                  </a:moveTo>
                  <a:lnTo>
                    <a:pt x="593197" y="1600"/>
                  </a:lnTo>
                  <a:lnTo>
                    <a:pt x="528262" y="6273"/>
                  </a:lnTo>
                  <a:lnTo>
                    <a:pt x="465562" y="13881"/>
                  </a:lnTo>
                  <a:lnTo>
                    <a:pt x="405402" y="24257"/>
                  </a:lnTo>
                  <a:lnTo>
                    <a:pt x="348100" y="37261"/>
                  </a:lnTo>
                  <a:lnTo>
                    <a:pt x="293973" y="52768"/>
                  </a:lnTo>
                  <a:lnTo>
                    <a:pt x="243338" y="70612"/>
                  </a:lnTo>
                  <a:lnTo>
                    <a:pt x="196500" y="90690"/>
                  </a:lnTo>
                  <a:lnTo>
                    <a:pt x="153765" y="112864"/>
                  </a:lnTo>
                  <a:lnTo>
                    <a:pt x="115461" y="137033"/>
                  </a:lnTo>
                  <a:lnTo>
                    <a:pt x="81921" y="163118"/>
                  </a:lnTo>
                  <a:lnTo>
                    <a:pt x="53498" y="191046"/>
                  </a:lnTo>
                  <a:lnTo>
                    <a:pt x="14268" y="250672"/>
                  </a:lnTo>
                  <a:lnTo>
                    <a:pt x="0" y="316141"/>
                  </a:lnTo>
                  <a:lnTo>
                    <a:pt x="6" y="318846"/>
                  </a:lnTo>
                  <a:lnTo>
                    <a:pt x="13950" y="383590"/>
                  </a:lnTo>
                  <a:lnTo>
                    <a:pt x="54654" y="445211"/>
                  </a:lnTo>
                  <a:lnTo>
                    <a:pt x="83026" y="472821"/>
                  </a:lnTo>
                  <a:lnTo>
                    <a:pt x="116477" y="498652"/>
                  </a:lnTo>
                  <a:lnTo>
                    <a:pt x="154692" y="522655"/>
                  </a:lnTo>
                  <a:lnTo>
                    <a:pt x="197338" y="544690"/>
                  </a:lnTo>
                  <a:lnTo>
                    <a:pt x="244112" y="564667"/>
                  </a:lnTo>
                  <a:lnTo>
                    <a:pt x="294697" y="582447"/>
                  </a:lnTo>
                  <a:lnTo>
                    <a:pt x="348786" y="597890"/>
                  </a:lnTo>
                  <a:lnTo>
                    <a:pt x="406063" y="610857"/>
                  </a:lnTo>
                  <a:lnTo>
                    <a:pt x="466197" y="621195"/>
                  </a:lnTo>
                  <a:lnTo>
                    <a:pt x="528885" y="628764"/>
                  </a:lnTo>
                  <a:lnTo>
                    <a:pt x="593807" y="633412"/>
                  </a:lnTo>
                  <a:lnTo>
                    <a:pt x="660634" y="634987"/>
                  </a:lnTo>
                  <a:lnTo>
                    <a:pt x="727462" y="633387"/>
                  </a:lnTo>
                  <a:lnTo>
                    <a:pt x="792384" y="628700"/>
                  </a:lnTo>
                  <a:lnTo>
                    <a:pt x="855084" y="621106"/>
                  </a:lnTo>
                  <a:lnTo>
                    <a:pt x="915244" y="610717"/>
                  </a:lnTo>
                  <a:lnTo>
                    <a:pt x="920168" y="609600"/>
                  </a:lnTo>
                  <a:lnTo>
                    <a:pt x="660025" y="609600"/>
                  </a:lnTo>
                  <a:lnTo>
                    <a:pt x="594404" y="608025"/>
                  </a:lnTo>
                  <a:lnTo>
                    <a:pt x="530701" y="603427"/>
                  </a:lnTo>
                  <a:lnTo>
                    <a:pt x="469245" y="595972"/>
                  </a:lnTo>
                  <a:lnTo>
                    <a:pt x="410368" y="585825"/>
                  </a:lnTo>
                  <a:lnTo>
                    <a:pt x="354399" y="573112"/>
                  </a:lnTo>
                  <a:lnTo>
                    <a:pt x="301682" y="558025"/>
                  </a:lnTo>
                  <a:lnTo>
                    <a:pt x="252545" y="540715"/>
                  </a:lnTo>
                  <a:lnTo>
                    <a:pt x="207333" y="521335"/>
                  </a:lnTo>
                  <a:lnTo>
                    <a:pt x="166376" y="500087"/>
                  </a:lnTo>
                  <a:lnTo>
                    <a:pt x="130003" y="477164"/>
                  </a:lnTo>
                  <a:lnTo>
                    <a:pt x="98583" y="452742"/>
                  </a:lnTo>
                  <a:lnTo>
                    <a:pt x="53094" y="402043"/>
                  </a:lnTo>
                  <a:lnTo>
                    <a:pt x="52889" y="402043"/>
                  </a:lnTo>
                  <a:lnTo>
                    <a:pt x="51771" y="400329"/>
                  </a:lnTo>
                  <a:lnTo>
                    <a:pt x="51952" y="400329"/>
                  </a:lnTo>
                  <a:lnTo>
                    <a:pt x="38123" y="375005"/>
                  </a:lnTo>
                  <a:lnTo>
                    <a:pt x="37864" y="375005"/>
                  </a:lnTo>
                  <a:lnTo>
                    <a:pt x="36937" y="372833"/>
                  </a:lnTo>
                  <a:lnTo>
                    <a:pt x="37160" y="372833"/>
                  </a:lnTo>
                  <a:lnTo>
                    <a:pt x="28875" y="347294"/>
                  </a:lnTo>
                  <a:lnTo>
                    <a:pt x="28593" y="347294"/>
                  </a:lnTo>
                  <a:lnTo>
                    <a:pt x="28047" y="344741"/>
                  </a:lnTo>
                  <a:lnTo>
                    <a:pt x="28320" y="344741"/>
                  </a:lnTo>
                  <a:lnTo>
                    <a:pt x="25543" y="318846"/>
                  </a:lnTo>
                  <a:lnTo>
                    <a:pt x="25253" y="318846"/>
                  </a:lnTo>
                  <a:lnTo>
                    <a:pt x="25253" y="316141"/>
                  </a:lnTo>
                  <a:lnTo>
                    <a:pt x="25543" y="316141"/>
                  </a:lnTo>
                  <a:lnTo>
                    <a:pt x="28319" y="290245"/>
                  </a:lnTo>
                  <a:lnTo>
                    <a:pt x="28047" y="290245"/>
                  </a:lnTo>
                  <a:lnTo>
                    <a:pt x="28593" y="287680"/>
                  </a:lnTo>
                  <a:lnTo>
                    <a:pt x="28880" y="287680"/>
                  </a:lnTo>
                  <a:lnTo>
                    <a:pt x="37160" y="262153"/>
                  </a:lnTo>
                  <a:lnTo>
                    <a:pt x="36937" y="262153"/>
                  </a:lnTo>
                  <a:lnTo>
                    <a:pt x="37864" y="259981"/>
                  </a:lnTo>
                  <a:lnTo>
                    <a:pt x="38123" y="259981"/>
                  </a:lnTo>
                  <a:lnTo>
                    <a:pt x="51959" y="234645"/>
                  </a:lnTo>
                  <a:lnTo>
                    <a:pt x="51771" y="234645"/>
                  </a:lnTo>
                  <a:lnTo>
                    <a:pt x="52889" y="232943"/>
                  </a:lnTo>
                  <a:lnTo>
                    <a:pt x="53095" y="232943"/>
                  </a:lnTo>
                  <a:lnTo>
                    <a:pt x="73551" y="206641"/>
                  </a:lnTo>
                  <a:lnTo>
                    <a:pt x="131019" y="157111"/>
                  </a:lnTo>
                  <a:lnTo>
                    <a:pt x="167290" y="134353"/>
                  </a:lnTo>
                  <a:lnTo>
                    <a:pt x="208171" y="113245"/>
                  </a:lnTo>
                  <a:lnTo>
                    <a:pt x="253320" y="93967"/>
                  </a:lnTo>
                  <a:lnTo>
                    <a:pt x="302405" y="76720"/>
                  </a:lnTo>
                  <a:lnTo>
                    <a:pt x="355085" y="61683"/>
                  </a:lnTo>
                  <a:lnTo>
                    <a:pt x="411016" y="49034"/>
                  </a:lnTo>
                  <a:lnTo>
                    <a:pt x="469880" y="38912"/>
                  </a:lnTo>
                  <a:lnTo>
                    <a:pt x="531323" y="31496"/>
                  </a:lnTo>
                  <a:lnTo>
                    <a:pt x="595013" y="26936"/>
                  </a:lnTo>
                  <a:lnTo>
                    <a:pt x="660634" y="25387"/>
                  </a:lnTo>
                  <a:lnTo>
                    <a:pt x="920150" y="25387"/>
                  </a:lnTo>
                  <a:lnTo>
                    <a:pt x="914596" y="24130"/>
                  </a:lnTo>
                  <a:lnTo>
                    <a:pt x="854462" y="13779"/>
                  </a:lnTo>
                  <a:lnTo>
                    <a:pt x="791775" y="6210"/>
                  </a:lnTo>
                  <a:lnTo>
                    <a:pt x="726852" y="1562"/>
                  </a:lnTo>
                  <a:lnTo>
                    <a:pt x="660025" y="0"/>
                  </a:lnTo>
                  <a:close/>
                </a:path>
                <a:path w="1320800" h="635000">
                  <a:moveTo>
                    <a:pt x="1268238" y="401165"/>
                  </a:moveTo>
                  <a:lnTo>
                    <a:pt x="1220984" y="453694"/>
                  </a:lnTo>
                  <a:lnTo>
                    <a:pt x="1189640" y="477862"/>
                  </a:lnTo>
                  <a:lnTo>
                    <a:pt x="1153356" y="500621"/>
                  </a:lnTo>
                  <a:lnTo>
                    <a:pt x="1112475" y="521741"/>
                  </a:lnTo>
                  <a:lnTo>
                    <a:pt x="1067326" y="541007"/>
                  </a:lnTo>
                  <a:lnTo>
                    <a:pt x="1018241" y="558253"/>
                  </a:lnTo>
                  <a:lnTo>
                    <a:pt x="965574" y="573290"/>
                  </a:lnTo>
                  <a:lnTo>
                    <a:pt x="909631" y="585952"/>
                  </a:lnTo>
                  <a:lnTo>
                    <a:pt x="850779" y="596074"/>
                  </a:lnTo>
                  <a:lnTo>
                    <a:pt x="789336" y="603491"/>
                  </a:lnTo>
                  <a:lnTo>
                    <a:pt x="725646" y="608050"/>
                  </a:lnTo>
                  <a:lnTo>
                    <a:pt x="660025" y="609600"/>
                  </a:lnTo>
                  <a:lnTo>
                    <a:pt x="920168" y="609600"/>
                  </a:lnTo>
                  <a:lnTo>
                    <a:pt x="972546" y="597712"/>
                  </a:lnTo>
                  <a:lnTo>
                    <a:pt x="1026674" y="582218"/>
                  </a:lnTo>
                  <a:lnTo>
                    <a:pt x="1077321" y="564362"/>
                  </a:lnTo>
                  <a:lnTo>
                    <a:pt x="1124159" y="544296"/>
                  </a:lnTo>
                  <a:lnTo>
                    <a:pt x="1166894" y="522122"/>
                  </a:lnTo>
                  <a:lnTo>
                    <a:pt x="1205185" y="497941"/>
                  </a:lnTo>
                  <a:lnTo>
                    <a:pt x="1238726" y="471855"/>
                  </a:lnTo>
                  <a:lnTo>
                    <a:pt x="1267148" y="443928"/>
                  </a:lnTo>
                  <a:lnTo>
                    <a:pt x="1296707" y="402043"/>
                  </a:lnTo>
                  <a:lnTo>
                    <a:pt x="1267758" y="402043"/>
                  </a:lnTo>
                  <a:lnTo>
                    <a:pt x="1268238" y="401165"/>
                  </a:lnTo>
                  <a:close/>
                </a:path>
                <a:path w="1320800" h="635000">
                  <a:moveTo>
                    <a:pt x="51771" y="400329"/>
                  </a:moveTo>
                  <a:lnTo>
                    <a:pt x="52889" y="402043"/>
                  </a:lnTo>
                  <a:lnTo>
                    <a:pt x="52391" y="401132"/>
                  </a:lnTo>
                  <a:lnTo>
                    <a:pt x="51771" y="400329"/>
                  </a:lnTo>
                  <a:close/>
                </a:path>
                <a:path w="1320800" h="635000">
                  <a:moveTo>
                    <a:pt x="52391" y="401132"/>
                  </a:moveTo>
                  <a:lnTo>
                    <a:pt x="52889" y="402043"/>
                  </a:lnTo>
                  <a:lnTo>
                    <a:pt x="53094" y="402043"/>
                  </a:lnTo>
                  <a:lnTo>
                    <a:pt x="52391" y="401132"/>
                  </a:lnTo>
                  <a:close/>
                </a:path>
                <a:path w="1320800" h="635000">
                  <a:moveTo>
                    <a:pt x="1268888" y="400329"/>
                  </a:moveTo>
                  <a:lnTo>
                    <a:pt x="1268238" y="401165"/>
                  </a:lnTo>
                  <a:lnTo>
                    <a:pt x="1267758" y="402043"/>
                  </a:lnTo>
                  <a:lnTo>
                    <a:pt x="1268888" y="400329"/>
                  </a:lnTo>
                  <a:close/>
                </a:path>
                <a:path w="1320800" h="635000">
                  <a:moveTo>
                    <a:pt x="1297644" y="400329"/>
                  </a:moveTo>
                  <a:lnTo>
                    <a:pt x="1268888" y="400329"/>
                  </a:lnTo>
                  <a:lnTo>
                    <a:pt x="1267758" y="402043"/>
                  </a:lnTo>
                  <a:lnTo>
                    <a:pt x="1296707" y="402043"/>
                  </a:lnTo>
                  <a:lnTo>
                    <a:pt x="1297644" y="400329"/>
                  </a:lnTo>
                  <a:close/>
                </a:path>
                <a:path w="1320800" h="635000">
                  <a:moveTo>
                    <a:pt x="1283143" y="373893"/>
                  </a:moveTo>
                  <a:lnTo>
                    <a:pt x="1268238" y="401165"/>
                  </a:lnTo>
                  <a:lnTo>
                    <a:pt x="1268888" y="400329"/>
                  </a:lnTo>
                  <a:lnTo>
                    <a:pt x="1297644" y="400329"/>
                  </a:lnTo>
                  <a:lnTo>
                    <a:pt x="1306391" y="384314"/>
                  </a:lnTo>
                  <a:lnTo>
                    <a:pt x="1306709" y="383590"/>
                  </a:lnTo>
                  <a:lnTo>
                    <a:pt x="1309492" y="375005"/>
                  </a:lnTo>
                  <a:lnTo>
                    <a:pt x="1282782" y="375005"/>
                  </a:lnTo>
                  <a:lnTo>
                    <a:pt x="1283143" y="373893"/>
                  </a:lnTo>
                  <a:close/>
                </a:path>
                <a:path w="1320800" h="635000">
                  <a:moveTo>
                    <a:pt x="51952" y="400329"/>
                  </a:moveTo>
                  <a:lnTo>
                    <a:pt x="51771" y="400329"/>
                  </a:lnTo>
                  <a:lnTo>
                    <a:pt x="52391" y="401132"/>
                  </a:lnTo>
                  <a:lnTo>
                    <a:pt x="51952" y="400329"/>
                  </a:lnTo>
                  <a:close/>
                </a:path>
                <a:path w="1320800" h="635000">
                  <a:moveTo>
                    <a:pt x="36937" y="372833"/>
                  </a:moveTo>
                  <a:lnTo>
                    <a:pt x="37864" y="375005"/>
                  </a:lnTo>
                  <a:lnTo>
                    <a:pt x="37486" y="373838"/>
                  </a:lnTo>
                  <a:lnTo>
                    <a:pt x="36937" y="372833"/>
                  </a:lnTo>
                  <a:close/>
                </a:path>
                <a:path w="1320800" h="635000">
                  <a:moveTo>
                    <a:pt x="37486" y="373838"/>
                  </a:moveTo>
                  <a:lnTo>
                    <a:pt x="37864" y="375005"/>
                  </a:lnTo>
                  <a:lnTo>
                    <a:pt x="38123" y="375005"/>
                  </a:lnTo>
                  <a:lnTo>
                    <a:pt x="37486" y="373838"/>
                  </a:lnTo>
                  <a:close/>
                </a:path>
                <a:path w="1320800" h="635000">
                  <a:moveTo>
                    <a:pt x="1283722" y="372833"/>
                  </a:moveTo>
                  <a:lnTo>
                    <a:pt x="1283143" y="373893"/>
                  </a:lnTo>
                  <a:lnTo>
                    <a:pt x="1282782" y="375005"/>
                  </a:lnTo>
                  <a:lnTo>
                    <a:pt x="1283722" y="372833"/>
                  </a:lnTo>
                  <a:close/>
                </a:path>
                <a:path w="1320800" h="635000">
                  <a:moveTo>
                    <a:pt x="1310196" y="372833"/>
                  </a:moveTo>
                  <a:lnTo>
                    <a:pt x="1283722" y="372833"/>
                  </a:lnTo>
                  <a:lnTo>
                    <a:pt x="1282782" y="375005"/>
                  </a:lnTo>
                  <a:lnTo>
                    <a:pt x="1309492" y="375005"/>
                  </a:lnTo>
                  <a:lnTo>
                    <a:pt x="1310196" y="372833"/>
                  </a:lnTo>
                  <a:close/>
                </a:path>
                <a:path w="1320800" h="635000">
                  <a:moveTo>
                    <a:pt x="1292193" y="345993"/>
                  </a:moveTo>
                  <a:lnTo>
                    <a:pt x="1283143" y="373893"/>
                  </a:lnTo>
                  <a:lnTo>
                    <a:pt x="1283722" y="372833"/>
                  </a:lnTo>
                  <a:lnTo>
                    <a:pt x="1310196" y="372833"/>
                  </a:lnTo>
                  <a:lnTo>
                    <a:pt x="1317034" y="351739"/>
                  </a:lnTo>
                  <a:lnTo>
                    <a:pt x="1317212" y="350875"/>
                  </a:lnTo>
                  <a:lnTo>
                    <a:pt x="1317597" y="347294"/>
                  </a:lnTo>
                  <a:lnTo>
                    <a:pt x="1292053" y="347294"/>
                  </a:lnTo>
                  <a:lnTo>
                    <a:pt x="1292193" y="345993"/>
                  </a:lnTo>
                  <a:close/>
                </a:path>
                <a:path w="1320800" h="635000">
                  <a:moveTo>
                    <a:pt x="37160" y="372833"/>
                  </a:moveTo>
                  <a:lnTo>
                    <a:pt x="36937" y="372833"/>
                  </a:lnTo>
                  <a:lnTo>
                    <a:pt x="37486" y="373838"/>
                  </a:lnTo>
                  <a:lnTo>
                    <a:pt x="37160" y="372833"/>
                  </a:lnTo>
                  <a:close/>
                </a:path>
                <a:path w="1320800" h="635000">
                  <a:moveTo>
                    <a:pt x="28047" y="344741"/>
                  </a:moveTo>
                  <a:lnTo>
                    <a:pt x="28593" y="347294"/>
                  </a:lnTo>
                  <a:lnTo>
                    <a:pt x="28453" y="345993"/>
                  </a:lnTo>
                  <a:lnTo>
                    <a:pt x="28047" y="344741"/>
                  </a:lnTo>
                  <a:close/>
                </a:path>
                <a:path w="1320800" h="635000">
                  <a:moveTo>
                    <a:pt x="28454" y="345995"/>
                  </a:moveTo>
                  <a:lnTo>
                    <a:pt x="28593" y="347294"/>
                  </a:lnTo>
                  <a:lnTo>
                    <a:pt x="28875" y="347294"/>
                  </a:lnTo>
                  <a:lnTo>
                    <a:pt x="28454" y="345995"/>
                  </a:lnTo>
                  <a:close/>
                </a:path>
                <a:path w="1320800" h="635000">
                  <a:moveTo>
                    <a:pt x="1292599" y="344741"/>
                  </a:moveTo>
                  <a:lnTo>
                    <a:pt x="1292193" y="345995"/>
                  </a:lnTo>
                  <a:lnTo>
                    <a:pt x="1292053" y="347294"/>
                  </a:lnTo>
                  <a:lnTo>
                    <a:pt x="1292599" y="344741"/>
                  </a:lnTo>
                  <a:close/>
                </a:path>
                <a:path w="1320800" h="635000">
                  <a:moveTo>
                    <a:pt x="1317872" y="344741"/>
                  </a:moveTo>
                  <a:lnTo>
                    <a:pt x="1292599" y="344741"/>
                  </a:lnTo>
                  <a:lnTo>
                    <a:pt x="1292053" y="347294"/>
                  </a:lnTo>
                  <a:lnTo>
                    <a:pt x="1317597" y="347294"/>
                  </a:lnTo>
                  <a:lnTo>
                    <a:pt x="1317872" y="344741"/>
                  </a:lnTo>
                  <a:close/>
                </a:path>
                <a:path w="1320800" h="635000">
                  <a:moveTo>
                    <a:pt x="28320" y="344741"/>
                  </a:moveTo>
                  <a:lnTo>
                    <a:pt x="28047" y="344741"/>
                  </a:lnTo>
                  <a:lnTo>
                    <a:pt x="28454" y="345995"/>
                  </a:lnTo>
                  <a:lnTo>
                    <a:pt x="28320" y="344741"/>
                  </a:lnTo>
                  <a:close/>
                </a:path>
                <a:path w="1320800" h="635000">
                  <a:moveTo>
                    <a:pt x="1295260" y="317493"/>
                  </a:moveTo>
                  <a:lnTo>
                    <a:pt x="1292193" y="345993"/>
                  </a:lnTo>
                  <a:lnTo>
                    <a:pt x="1292599" y="344741"/>
                  </a:lnTo>
                  <a:lnTo>
                    <a:pt x="1317872" y="344741"/>
                  </a:lnTo>
                  <a:lnTo>
                    <a:pt x="1320658" y="318846"/>
                  </a:lnTo>
                  <a:lnTo>
                    <a:pt x="1295406" y="318846"/>
                  </a:lnTo>
                  <a:lnTo>
                    <a:pt x="1295260" y="317493"/>
                  </a:lnTo>
                  <a:close/>
                </a:path>
                <a:path w="1320800" h="635000">
                  <a:moveTo>
                    <a:pt x="25253" y="316141"/>
                  </a:moveTo>
                  <a:lnTo>
                    <a:pt x="25253" y="318846"/>
                  </a:lnTo>
                  <a:lnTo>
                    <a:pt x="25350" y="317944"/>
                  </a:lnTo>
                  <a:lnTo>
                    <a:pt x="25253" y="316141"/>
                  </a:lnTo>
                  <a:close/>
                </a:path>
                <a:path w="1320800" h="635000">
                  <a:moveTo>
                    <a:pt x="25398" y="317493"/>
                  </a:moveTo>
                  <a:lnTo>
                    <a:pt x="25253" y="318846"/>
                  </a:lnTo>
                  <a:lnTo>
                    <a:pt x="25543" y="318846"/>
                  </a:lnTo>
                  <a:lnTo>
                    <a:pt x="25398" y="317493"/>
                  </a:lnTo>
                  <a:close/>
                </a:path>
                <a:path w="1320800" h="635000">
                  <a:moveTo>
                    <a:pt x="1295406" y="316141"/>
                  </a:moveTo>
                  <a:lnTo>
                    <a:pt x="1295309" y="317944"/>
                  </a:lnTo>
                  <a:lnTo>
                    <a:pt x="1295406" y="318846"/>
                  </a:lnTo>
                  <a:lnTo>
                    <a:pt x="1295406" y="316141"/>
                  </a:lnTo>
                  <a:close/>
                </a:path>
                <a:path w="1320800" h="635000">
                  <a:moveTo>
                    <a:pt x="1320659" y="316141"/>
                  </a:moveTo>
                  <a:lnTo>
                    <a:pt x="1295406" y="316141"/>
                  </a:lnTo>
                  <a:lnTo>
                    <a:pt x="1295406" y="318846"/>
                  </a:lnTo>
                  <a:lnTo>
                    <a:pt x="1320658" y="318846"/>
                  </a:lnTo>
                  <a:lnTo>
                    <a:pt x="1320659" y="316141"/>
                  </a:lnTo>
                  <a:close/>
                </a:path>
                <a:path w="1320800" h="635000">
                  <a:moveTo>
                    <a:pt x="25543" y="316141"/>
                  </a:moveTo>
                  <a:lnTo>
                    <a:pt x="25253" y="316141"/>
                  </a:lnTo>
                  <a:lnTo>
                    <a:pt x="25398" y="317493"/>
                  </a:lnTo>
                  <a:lnTo>
                    <a:pt x="25543" y="316141"/>
                  </a:lnTo>
                  <a:close/>
                </a:path>
                <a:path w="1320800" h="635000">
                  <a:moveTo>
                    <a:pt x="1292195" y="288999"/>
                  </a:moveTo>
                  <a:lnTo>
                    <a:pt x="1295260" y="317493"/>
                  </a:lnTo>
                  <a:lnTo>
                    <a:pt x="1295406" y="316141"/>
                  </a:lnTo>
                  <a:lnTo>
                    <a:pt x="1320659" y="316141"/>
                  </a:lnTo>
                  <a:lnTo>
                    <a:pt x="1317873" y="290245"/>
                  </a:lnTo>
                  <a:lnTo>
                    <a:pt x="1292599" y="290245"/>
                  </a:lnTo>
                  <a:lnTo>
                    <a:pt x="1292195" y="288999"/>
                  </a:lnTo>
                  <a:close/>
                </a:path>
                <a:path w="1320800" h="635000">
                  <a:moveTo>
                    <a:pt x="28593" y="287680"/>
                  </a:moveTo>
                  <a:lnTo>
                    <a:pt x="28047" y="290245"/>
                  </a:lnTo>
                  <a:lnTo>
                    <a:pt x="28452" y="288997"/>
                  </a:lnTo>
                  <a:lnTo>
                    <a:pt x="28593" y="287680"/>
                  </a:lnTo>
                  <a:close/>
                </a:path>
                <a:path w="1320800" h="635000">
                  <a:moveTo>
                    <a:pt x="28452" y="288997"/>
                  </a:moveTo>
                  <a:lnTo>
                    <a:pt x="28047" y="290245"/>
                  </a:lnTo>
                  <a:lnTo>
                    <a:pt x="28319" y="290245"/>
                  </a:lnTo>
                  <a:lnTo>
                    <a:pt x="28452" y="288997"/>
                  </a:lnTo>
                  <a:close/>
                </a:path>
                <a:path w="1320800" h="635000">
                  <a:moveTo>
                    <a:pt x="1292053" y="287680"/>
                  </a:moveTo>
                  <a:lnTo>
                    <a:pt x="1292195" y="288999"/>
                  </a:lnTo>
                  <a:lnTo>
                    <a:pt x="1292599" y="290245"/>
                  </a:lnTo>
                  <a:lnTo>
                    <a:pt x="1292053" y="287680"/>
                  </a:lnTo>
                  <a:close/>
                </a:path>
                <a:path w="1320800" h="635000">
                  <a:moveTo>
                    <a:pt x="1317597" y="287680"/>
                  </a:moveTo>
                  <a:lnTo>
                    <a:pt x="1292053" y="287680"/>
                  </a:lnTo>
                  <a:lnTo>
                    <a:pt x="1292599" y="290245"/>
                  </a:lnTo>
                  <a:lnTo>
                    <a:pt x="1317873" y="290245"/>
                  </a:lnTo>
                  <a:lnTo>
                    <a:pt x="1317597" y="287680"/>
                  </a:lnTo>
                  <a:close/>
                </a:path>
                <a:path w="1320800" h="635000">
                  <a:moveTo>
                    <a:pt x="1283143" y="261093"/>
                  </a:moveTo>
                  <a:lnTo>
                    <a:pt x="1292195" y="288999"/>
                  </a:lnTo>
                  <a:lnTo>
                    <a:pt x="1292053" y="287680"/>
                  </a:lnTo>
                  <a:lnTo>
                    <a:pt x="1317597" y="287680"/>
                  </a:lnTo>
                  <a:lnTo>
                    <a:pt x="1317212" y="284099"/>
                  </a:lnTo>
                  <a:lnTo>
                    <a:pt x="1317034" y="283248"/>
                  </a:lnTo>
                  <a:lnTo>
                    <a:pt x="1310196" y="262153"/>
                  </a:lnTo>
                  <a:lnTo>
                    <a:pt x="1283722" y="262153"/>
                  </a:lnTo>
                  <a:lnTo>
                    <a:pt x="1283143" y="261093"/>
                  </a:lnTo>
                  <a:close/>
                </a:path>
                <a:path w="1320800" h="635000">
                  <a:moveTo>
                    <a:pt x="28880" y="287680"/>
                  </a:moveTo>
                  <a:lnTo>
                    <a:pt x="28593" y="287680"/>
                  </a:lnTo>
                  <a:lnTo>
                    <a:pt x="28452" y="288997"/>
                  </a:lnTo>
                  <a:lnTo>
                    <a:pt x="28880" y="287680"/>
                  </a:lnTo>
                  <a:close/>
                </a:path>
                <a:path w="1320800" h="635000">
                  <a:moveTo>
                    <a:pt x="37864" y="259981"/>
                  </a:moveTo>
                  <a:lnTo>
                    <a:pt x="36937" y="262153"/>
                  </a:lnTo>
                  <a:lnTo>
                    <a:pt x="37504" y="261093"/>
                  </a:lnTo>
                  <a:lnTo>
                    <a:pt x="37864" y="259981"/>
                  </a:lnTo>
                  <a:close/>
                </a:path>
                <a:path w="1320800" h="635000">
                  <a:moveTo>
                    <a:pt x="37486" y="261149"/>
                  </a:moveTo>
                  <a:lnTo>
                    <a:pt x="36937" y="262153"/>
                  </a:lnTo>
                  <a:lnTo>
                    <a:pt x="37160" y="262153"/>
                  </a:lnTo>
                  <a:lnTo>
                    <a:pt x="37486" y="261149"/>
                  </a:lnTo>
                  <a:close/>
                </a:path>
                <a:path w="1320800" h="635000">
                  <a:moveTo>
                    <a:pt x="1282782" y="259981"/>
                  </a:moveTo>
                  <a:lnTo>
                    <a:pt x="1283173" y="261149"/>
                  </a:lnTo>
                  <a:lnTo>
                    <a:pt x="1283722" y="262153"/>
                  </a:lnTo>
                  <a:lnTo>
                    <a:pt x="1282782" y="259981"/>
                  </a:lnTo>
                  <a:close/>
                </a:path>
                <a:path w="1320800" h="635000">
                  <a:moveTo>
                    <a:pt x="1309492" y="259981"/>
                  </a:moveTo>
                  <a:lnTo>
                    <a:pt x="1282782" y="259981"/>
                  </a:lnTo>
                  <a:lnTo>
                    <a:pt x="1283722" y="262153"/>
                  </a:lnTo>
                  <a:lnTo>
                    <a:pt x="1310196" y="262153"/>
                  </a:lnTo>
                  <a:lnTo>
                    <a:pt x="1309492" y="259981"/>
                  </a:lnTo>
                  <a:close/>
                </a:path>
                <a:path w="1320800" h="635000">
                  <a:moveTo>
                    <a:pt x="38123" y="259981"/>
                  </a:moveTo>
                  <a:lnTo>
                    <a:pt x="37864" y="259981"/>
                  </a:lnTo>
                  <a:lnTo>
                    <a:pt x="37486" y="261149"/>
                  </a:lnTo>
                  <a:lnTo>
                    <a:pt x="38123" y="259981"/>
                  </a:lnTo>
                  <a:close/>
                </a:path>
                <a:path w="1320800" h="635000">
                  <a:moveTo>
                    <a:pt x="1268204" y="233759"/>
                  </a:moveTo>
                  <a:lnTo>
                    <a:pt x="1283143" y="261093"/>
                  </a:lnTo>
                  <a:lnTo>
                    <a:pt x="1282782" y="259981"/>
                  </a:lnTo>
                  <a:lnTo>
                    <a:pt x="1309492" y="259981"/>
                  </a:lnTo>
                  <a:lnTo>
                    <a:pt x="1306709" y="251396"/>
                  </a:lnTo>
                  <a:lnTo>
                    <a:pt x="1306391" y="250659"/>
                  </a:lnTo>
                  <a:lnTo>
                    <a:pt x="1297640" y="234645"/>
                  </a:lnTo>
                  <a:lnTo>
                    <a:pt x="1268888" y="234645"/>
                  </a:lnTo>
                  <a:lnTo>
                    <a:pt x="1268204" y="233759"/>
                  </a:lnTo>
                  <a:close/>
                </a:path>
                <a:path w="1320800" h="635000">
                  <a:moveTo>
                    <a:pt x="52889" y="232943"/>
                  </a:moveTo>
                  <a:lnTo>
                    <a:pt x="51771" y="234645"/>
                  </a:lnTo>
                  <a:lnTo>
                    <a:pt x="52443" y="233759"/>
                  </a:lnTo>
                  <a:lnTo>
                    <a:pt x="52889" y="232943"/>
                  </a:lnTo>
                  <a:close/>
                </a:path>
                <a:path w="1320800" h="635000">
                  <a:moveTo>
                    <a:pt x="52403" y="233832"/>
                  </a:moveTo>
                  <a:lnTo>
                    <a:pt x="51771" y="234645"/>
                  </a:lnTo>
                  <a:lnTo>
                    <a:pt x="51959" y="234645"/>
                  </a:lnTo>
                  <a:lnTo>
                    <a:pt x="52403" y="233832"/>
                  </a:lnTo>
                  <a:close/>
                </a:path>
                <a:path w="1320800" h="635000">
                  <a:moveTo>
                    <a:pt x="1267758" y="232943"/>
                  </a:moveTo>
                  <a:lnTo>
                    <a:pt x="1268204" y="233759"/>
                  </a:lnTo>
                  <a:lnTo>
                    <a:pt x="1268888" y="234645"/>
                  </a:lnTo>
                  <a:lnTo>
                    <a:pt x="1267758" y="232943"/>
                  </a:lnTo>
                  <a:close/>
                </a:path>
                <a:path w="1320800" h="635000">
                  <a:moveTo>
                    <a:pt x="1296710" y="232943"/>
                  </a:moveTo>
                  <a:lnTo>
                    <a:pt x="1267758" y="232943"/>
                  </a:lnTo>
                  <a:lnTo>
                    <a:pt x="1268888" y="234645"/>
                  </a:lnTo>
                  <a:lnTo>
                    <a:pt x="1297640" y="234645"/>
                  </a:lnTo>
                  <a:lnTo>
                    <a:pt x="1296710" y="232943"/>
                  </a:lnTo>
                  <a:close/>
                </a:path>
                <a:path w="1320800" h="635000">
                  <a:moveTo>
                    <a:pt x="53095" y="232943"/>
                  </a:moveTo>
                  <a:lnTo>
                    <a:pt x="52889" y="232943"/>
                  </a:lnTo>
                  <a:lnTo>
                    <a:pt x="52403" y="233832"/>
                  </a:lnTo>
                  <a:lnTo>
                    <a:pt x="53095" y="232943"/>
                  </a:lnTo>
                  <a:close/>
                </a:path>
                <a:path w="1320800" h="635000">
                  <a:moveTo>
                    <a:pt x="920150" y="25387"/>
                  </a:moveTo>
                  <a:lnTo>
                    <a:pt x="660634" y="25387"/>
                  </a:lnTo>
                  <a:lnTo>
                    <a:pt x="726255" y="26962"/>
                  </a:lnTo>
                  <a:lnTo>
                    <a:pt x="789946" y="31546"/>
                  </a:lnTo>
                  <a:lnTo>
                    <a:pt x="851414" y="39001"/>
                  </a:lnTo>
                  <a:lnTo>
                    <a:pt x="910291" y="49161"/>
                  </a:lnTo>
                  <a:lnTo>
                    <a:pt x="966247" y="61861"/>
                  </a:lnTo>
                  <a:lnTo>
                    <a:pt x="1018978" y="76962"/>
                  </a:lnTo>
                  <a:lnTo>
                    <a:pt x="1068114" y="94272"/>
                  </a:lnTo>
                  <a:lnTo>
                    <a:pt x="1113326" y="113639"/>
                  </a:lnTo>
                  <a:lnTo>
                    <a:pt x="1154283" y="134886"/>
                  </a:lnTo>
                  <a:lnTo>
                    <a:pt x="1190643" y="157822"/>
                  </a:lnTo>
                  <a:lnTo>
                    <a:pt x="1222076" y="182245"/>
                  </a:lnTo>
                  <a:lnTo>
                    <a:pt x="1268204" y="233759"/>
                  </a:lnTo>
                  <a:lnTo>
                    <a:pt x="1267758" y="232943"/>
                  </a:lnTo>
                  <a:lnTo>
                    <a:pt x="1296710" y="232943"/>
                  </a:lnTo>
                  <a:lnTo>
                    <a:pt x="1289729" y="220167"/>
                  </a:lnTo>
                  <a:lnTo>
                    <a:pt x="1266005" y="189763"/>
                  </a:lnTo>
                  <a:lnTo>
                    <a:pt x="1237633" y="162166"/>
                  </a:lnTo>
                  <a:lnTo>
                    <a:pt x="1204169" y="136321"/>
                  </a:lnTo>
                  <a:lnTo>
                    <a:pt x="1165967" y="112331"/>
                  </a:lnTo>
                  <a:lnTo>
                    <a:pt x="1123321" y="90284"/>
                  </a:lnTo>
                  <a:lnTo>
                    <a:pt x="1076547" y="70307"/>
                  </a:lnTo>
                  <a:lnTo>
                    <a:pt x="1025950" y="52539"/>
                  </a:lnTo>
                  <a:lnTo>
                    <a:pt x="971873" y="37096"/>
                  </a:lnTo>
                  <a:lnTo>
                    <a:pt x="920150" y="25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354262" y="4023461"/>
            <a:ext cx="2209800" cy="6096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>
              <a:lnSpc>
                <a:spcPts val="2130"/>
              </a:lnSpc>
              <a:spcBef>
                <a:spcPts val="15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ched.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2802" y="4106011"/>
            <a:ext cx="391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51162" y="5229961"/>
            <a:ext cx="1016000" cy="787400"/>
            <a:chOff x="2951162" y="5229961"/>
            <a:chExt cx="1016000" cy="787400"/>
          </a:xfrm>
        </p:grpSpPr>
        <p:sp>
          <p:nvSpPr>
            <p:cNvPr id="15" name="object 15"/>
            <p:cNvSpPr/>
            <p:nvPr/>
          </p:nvSpPr>
          <p:spPr>
            <a:xfrm>
              <a:off x="2963862" y="5242664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9906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90600" y="762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951162" y="5229961"/>
              <a:ext cx="1016000" cy="787400"/>
            </a:xfrm>
            <a:custGeom>
              <a:avLst/>
              <a:gdLst/>
              <a:ahLst/>
              <a:cxnLst/>
              <a:rect l="l" t="t" r="r" b="b"/>
              <a:pathLst>
                <a:path w="1016000" h="787400">
                  <a:moveTo>
                    <a:pt x="1010310" y="0"/>
                  </a:moveTo>
                  <a:lnTo>
                    <a:pt x="5689" y="0"/>
                  </a:lnTo>
                  <a:lnTo>
                    <a:pt x="0" y="5689"/>
                  </a:lnTo>
                  <a:lnTo>
                    <a:pt x="0" y="781716"/>
                  </a:lnTo>
                  <a:lnTo>
                    <a:pt x="5689" y="787402"/>
                  </a:lnTo>
                  <a:lnTo>
                    <a:pt x="1010310" y="787402"/>
                  </a:lnTo>
                  <a:lnTo>
                    <a:pt x="1016000" y="781716"/>
                  </a:lnTo>
                  <a:lnTo>
                    <a:pt x="1016000" y="774702"/>
                  </a:lnTo>
                  <a:lnTo>
                    <a:pt x="25400" y="774702"/>
                  </a:lnTo>
                  <a:lnTo>
                    <a:pt x="12700" y="762002"/>
                  </a:lnTo>
                  <a:lnTo>
                    <a:pt x="25400" y="762002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25400" y="12700"/>
                  </a:lnTo>
                  <a:lnTo>
                    <a:pt x="1016000" y="12700"/>
                  </a:lnTo>
                  <a:lnTo>
                    <a:pt x="1016000" y="5689"/>
                  </a:lnTo>
                  <a:lnTo>
                    <a:pt x="1010310" y="0"/>
                  </a:lnTo>
                  <a:close/>
                </a:path>
                <a:path w="1016000" h="787400">
                  <a:moveTo>
                    <a:pt x="25400" y="762002"/>
                  </a:moveTo>
                  <a:lnTo>
                    <a:pt x="12700" y="762002"/>
                  </a:lnTo>
                  <a:lnTo>
                    <a:pt x="25400" y="774702"/>
                  </a:lnTo>
                  <a:lnTo>
                    <a:pt x="25400" y="762002"/>
                  </a:lnTo>
                  <a:close/>
                </a:path>
                <a:path w="1016000" h="787400">
                  <a:moveTo>
                    <a:pt x="990600" y="762002"/>
                  </a:moveTo>
                  <a:lnTo>
                    <a:pt x="25400" y="762002"/>
                  </a:lnTo>
                  <a:lnTo>
                    <a:pt x="25400" y="774702"/>
                  </a:lnTo>
                  <a:lnTo>
                    <a:pt x="990600" y="774702"/>
                  </a:lnTo>
                  <a:lnTo>
                    <a:pt x="990600" y="762002"/>
                  </a:lnTo>
                  <a:close/>
                </a:path>
                <a:path w="1016000" h="787400">
                  <a:moveTo>
                    <a:pt x="990600" y="12700"/>
                  </a:moveTo>
                  <a:lnTo>
                    <a:pt x="990600" y="774702"/>
                  </a:lnTo>
                  <a:lnTo>
                    <a:pt x="1003300" y="762002"/>
                  </a:lnTo>
                  <a:lnTo>
                    <a:pt x="1016000" y="762002"/>
                  </a:lnTo>
                  <a:lnTo>
                    <a:pt x="1016000" y="25400"/>
                  </a:lnTo>
                  <a:lnTo>
                    <a:pt x="1003300" y="25400"/>
                  </a:lnTo>
                  <a:lnTo>
                    <a:pt x="990600" y="12700"/>
                  </a:lnTo>
                  <a:close/>
                </a:path>
                <a:path w="1016000" h="787400">
                  <a:moveTo>
                    <a:pt x="1016000" y="762002"/>
                  </a:moveTo>
                  <a:lnTo>
                    <a:pt x="1003300" y="762002"/>
                  </a:lnTo>
                  <a:lnTo>
                    <a:pt x="990600" y="774702"/>
                  </a:lnTo>
                  <a:lnTo>
                    <a:pt x="1016000" y="774702"/>
                  </a:lnTo>
                  <a:lnTo>
                    <a:pt x="1016000" y="762002"/>
                  </a:lnTo>
                  <a:close/>
                </a:path>
                <a:path w="1016000" h="787400">
                  <a:moveTo>
                    <a:pt x="25400" y="12700"/>
                  </a:move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1016000" h="787400">
                  <a:moveTo>
                    <a:pt x="990600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990600" y="25400"/>
                  </a:lnTo>
                  <a:lnTo>
                    <a:pt x="990600" y="12700"/>
                  </a:lnTo>
                  <a:close/>
                </a:path>
                <a:path w="1016000" h="787400">
                  <a:moveTo>
                    <a:pt x="1016000" y="12700"/>
                  </a:moveTo>
                  <a:lnTo>
                    <a:pt x="990600" y="12700"/>
                  </a:lnTo>
                  <a:lnTo>
                    <a:pt x="1003300" y="25400"/>
                  </a:lnTo>
                  <a:lnTo>
                    <a:pt x="1016000" y="25400"/>
                  </a:lnTo>
                  <a:lnTo>
                    <a:pt x="101600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052762" y="5325211"/>
            <a:ext cx="812800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13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core)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33996" y="3485426"/>
            <a:ext cx="4185920" cy="1998980"/>
            <a:chOff x="1133996" y="3485426"/>
            <a:chExt cx="4185920" cy="1998980"/>
          </a:xfrm>
        </p:grpSpPr>
        <p:sp>
          <p:nvSpPr>
            <p:cNvPr id="19" name="object 19"/>
            <p:cNvSpPr/>
            <p:nvPr/>
          </p:nvSpPr>
          <p:spPr>
            <a:xfrm>
              <a:off x="3300412" y="4607661"/>
              <a:ext cx="317500" cy="812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33995" y="3485425"/>
              <a:ext cx="3736975" cy="1757680"/>
            </a:xfrm>
            <a:custGeom>
              <a:avLst/>
              <a:gdLst/>
              <a:ahLst/>
              <a:cxnLst/>
              <a:rect l="l" t="t" r="r" b="b"/>
              <a:pathLst>
                <a:path w="3736975" h="1757679">
                  <a:moveTo>
                    <a:pt x="2384120" y="1656232"/>
                  </a:moveTo>
                  <a:lnTo>
                    <a:pt x="2382075" y="1648460"/>
                  </a:lnTo>
                  <a:lnTo>
                    <a:pt x="2369959" y="1641386"/>
                  </a:lnTo>
                  <a:lnTo>
                    <a:pt x="2362174" y="1643430"/>
                  </a:lnTo>
                  <a:lnTo>
                    <a:pt x="2337866" y="1685112"/>
                  </a:lnTo>
                  <a:lnTo>
                    <a:pt x="2337866" y="1147635"/>
                  </a:lnTo>
                  <a:lnTo>
                    <a:pt x="2312466" y="1147635"/>
                  </a:lnTo>
                  <a:lnTo>
                    <a:pt x="2312466" y="1685124"/>
                  </a:lnTo>
                  <a:lnTo>
                    <a:pt x="2312466" y="1732089"/>
                  </a:lnTo>
                  <a:lnTo>
                    <a:pt x="2312454" y="1685112"/>
                  </a:lnTo>
                  <a:lnTo>
                    <a:pt x="2288146" y="1643430"/>
                  </a:lnTo>
                  <a:lnTo>
                    <a:pt x="2280374" y="1641386"/>
                  </a:lnTo>
                  <a:lnTo>
                    <a:pt x="2268258" y="1648460"/>
                  </a:lnTo>
                  <a:lnTo>
                    <a:pt x="2266213" y="1656232"/>
                  </a:lnTo>
                  <a:lnTo>
                    <a:pt x="2325166" y="1757299"/>
                  </a:lnTo>
                  <a:lnTo>
                    <a:pt x="2339860" y="1732089"/>
                  </a:lnTo>
                  <a:lnTo>
                    <a:pt x="2384120" y="1656232"/>
                  </a:lnTo>
                  <a:close/>
                </a:path>
                <a:path w="3736975" h="1757679">
                  <a:moveTo>
                    <a:pt x="3736556" y="9093"/>
                  </a:moveTo>
                  <a:lnTo>
                    <a:pt x="3733177" y="190"/>
                  </a:lnTo>
                  <a:lnTo>
                    <a:pt x="2348776" y="524014"/>
                  </a:lnTo>
                  <a:lnTo>
                    <a:pt x="2394877" y="467118"/>
                  </a:lnTo>
                  <a:lnTo>
                    <a:pt x="2394559" y="464121"/>
                  </a:lnTo>
                  <a:lnTo>
                    <a:pt x="2390483" y="460806"/>
                  </a:lnTo>
                  <a:lnTo>
                    <a:pt x="2387473" y="461124"/>
                  </a:lnTo>
                  <a:lnTo>
                    <a:pt x="2325154" y="538022"/>
                  </a:lnTo>
                  <a:lnTo>
                    <a:pt x="2324404" y="536282"/>
                  </a:lnTo>
                  <a:lnTo>
                    <a:pt x="2285923" y="447154"/>
                  </a:lnTo>
                  <a:lnTo>
                    <a:pt x="2283117" y="446049"/>
                  </a:lnTo>
                  <a:lnTo>
                    <a:pt x="2278291" y="448132"/>
                  </a:lnTo>
                  <a:lnTo>
                    <a:pt x="2277186" y="450926"/>
                  </a:lnTo>
                  <a:lnTo>
                    <a:pt x="2306218" y="518185"/>
                  </a:lnTo>
                  <a:lnTo>
                    <a:pt x="2296007" y="510667"/>
                  </a:lnTo>
                  <a:lnTo>
                    <a:pt x="2252992" y="470293"/>
                  </a:lnTo>
                  <a:lnTo>
                    <a:pt x="2249970" y="470382"/>
                  </a:lnTo>
                  <a:lnTo>
                    <a:pt x="2246439" y="474141"/>
                  </a:lnTo>
                  <a:lnTo>
                    <a:pt x="1604086" y="800"/>
                  </a:lnTo>
                  <a:lnTo>
                    <a:pt x="1598434" y="8470"/>
                  </a:lnTo>
                  <a:lnTo>
                    <a:pt x="2289848" y="517969"/>
                  </a:lnTo>
                  <a:lnTo>
                    <a:pt x="2297938" y="525564"/>
                  </a:lnTo>
                  <a:lnTo>
                    <a:pt x="2286774" y="524357"/>
                  </a:lnTo>
                  <a:lnTo>
                    <a:pt x="2120" y="0"/>
                  </a:lnTo>
                  <a:lnTo>
                    <a:pt x="0" y="9283"/>
                  </a:lnTo>
                  <a:lnTo>
                    <a:pt x="2225383" y="520039"/>
                  </a:lnTo>
                  <a:lnTo>
                    <a:pt x="2224849" y="525132"/>
                  </a:lnTo>
                  <a:lnTo>
                    <a:pt x="2226741" y="527481"/>
                  </a:lnTo>
                  <a:lnTo>
                    <a:pt x="2285149" y="533755"/>
                  </a:lnTo>
                  <a:lnTo>
                    <a:pt x="2297722" y="536638"/>
                  </a:lnTo>
                  <a:lnTo>
                    <a:pt x="2227834" y="558444"/>
                  </a:lnTo>
                  <a:lnTo>
                    <a:pt x="2226437" y="561111"/>
                  </a:lnTo>
                  <a:lnTo>
                    <a:pt x="2227999" y="566140"/>
                  </a:lnTo>
                  <a:lnTo>
                    <a:pt x="2230666" y="567537"/>
                  </a:lnTo>
                  <a:lnTo>
                    <a:pt x="2317127" y="540562"/>
                  </a:lnTo>
                  <a:lnTo>
                    <a:pt x="2325166" y="538060"/>
                  </a:lnTo>
                  <a:lnTo>
                    <a:pt x="2422791" y="554443"/>
                  </a:lnTo>
                  <a:lnTo>
                    <a:pt x="2425242" y="552691"/>
                  </a:lnTo>
                  <a:lnTo>
                    <a:pt x="2426119" y="547509"/>
                  </a:lnTo>
                  <a:lnTo>
                    <a:pt x="2424366" y="545045"/>
                  </a:lnTo>
                  <a:lnTo>
                    <a:pt x="2389251" y="539153"/>
                  </a:lnTo>
                  <a:lnTo>
                    <a:pt x="2352141" y="532930"/>
                  </a:lnTo>
                  <a:lnTo>
                    <a:pt x="3736556" y="9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98418" y="4772761"/>
              <a:ext cx="1821814" cy="711200"/>
            </a:xfrm>
            <a:custGeom>
              <a:avLst/>
              <a:gdLst/>
              <a:ahLst/>
              <a:cxnLst/>
              <a:rect l="l" t="t" r="r" b="b"/>
              <a:pathLst>
                <a:path w="1821814" h="711200">
                  <a:moveTo>
                    <a:pt x="1821294" y="5689"/>
                  </a:moveTo>
                  <a:lnTo>
                    <a:pt x="1815604" y="0"/>
                  </a:lnTo>
                  <a:lnTo>
                    <a:pt x="582383" y="0"/>
                  </a:lnTo>
                  <a:lnTo>
                    <a:pt x="576694" y="5689"/>
                  </a:lnTo>
                  <a:lnTo>
                    <a:pt x="576694" y="113639"/>
                  </a:lnTo>
                  <a:lnTo>
                    <a:pt x="28105" y="85915"/>
                  </a:lnTo>
                  <a:lnTo>
                    <a:pt x="8001" y="84899"/>
                  </a:lnTo>
                  <a:lnTo>
                    <a:pt x="2425" y="89268"/>
                  </a:lnTo>
                  <a:lnTo>
                    <a:pt x="0" y="101676"/>
                  </a:lnTo>
                  <a:lnTo>
                    <a:pt x="3530" y="107823"/>
                  </a:lnTo>
                  <a:lnTo>
                    <a:pt x="576694" y="307492"/>
                  </a:lnTo>
                  <a:lnTo>
                    <a:pt x="576694" y="705510"/>
                  </a:lnTo>
                  <a:lnTo>
                    <a:pt x="582383" y="711200"/>
                  </a:lnTo>
                  <a:lnTo>
                    <a:pt x="1815604" y="711200"/>
                  </a:lnTo>
                  <a:lnTo>
                    <a:pt x="1821294" y="705510"/>
                  </a:lnTo>
                  <a:lnTo>
                    <a:pt x="1821294" y="698500"/>
                  </a:lnTo>
                  <a:lnTo>
                    <a:pt x="1821294" y="685800"/>
                  </a:lnTo>
                  <a:lnTo>
                    <a:pt x="1821294" y="25400"/>
                  </a:lnTo>
                  <a:lnTo>
                    <a:pt x="1821294" y="12700"/>
                  </a:lnTo>
                  <a:lnTo>
                    <a:pt x="1821294" y="56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64380" y="4829911"/>
            <a:ext cx="10166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process  at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57700" y="1483461"/>
            <a:ext cx="1428673" cy="2038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968875" y="2867762"/>
            <a:ext cx="410209" cy="4546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CPU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tat</a:t>
            </a:r>
            <a:r>
              <a:rPr dirty="0" sz="140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96637" y="1699363"/>
            <a:ext cx="482600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M</a:t>
            </a:r>
            <a:r>
              <a:rPr dirty="0" sz="1600" spc="-5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dirty="0" sz="160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algn="ctr" marL="71755">
              <a:lnSpc>
                <a:spcPct val="100000"/>
              </a:lnSpc>
              <a:spcBef>
                <a:spcPts val="580"/>
              </a:spcBef>
            </a:pPr>
            <a:r>
              <a:rPr dirty="0" sz="1400" spc="-5">
                <a:latin typeface="Arial"/>
                <a:cs typeface="Arial"/>
              </a:rPr>
              <a:t>IO</a:t>
            </a:r>
            <a:endParaRPr sz="1400">
              <a:latin typeface="Arial"/>
              <a:cs typeface="Arial"/>
            </a:endParaRPr>
          </a:p>
          <a:p>
            <a:pPr algn="ctr" marL="71755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tat</a:t>
            </a:r>
            <a:r>
              <a:rPr dirty="0" sz="140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24100" y="1483461"/>
            <a:ext cx="1428673" cy="2038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35275" y="2867762"/>
            <a:ext cx="410209" cy="4546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CPU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tat</a:t>
            </a:r>
            <a:r>
              <a:rPr dirty="0" sz="140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63037" y="1699363"/>
            <a:ext cx="482600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M</a:t>
            </a:r>
            <a:r>
              <a:rPr dirty="0" sz="1600" spc="-5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dirty="0" sz="160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algn="ctr" marL="71755">
              <a:lnSpc>
                <a:spcPct val="100000"/>
              </a:lnSpc>
              <a:spcBef>
                <a:spcPts val="580"/>
              </a:spcBef>
            </a:pPr>
            <a:r>
              <a:rPr dirty="0" sz="1400" spc="-5">
                <a:latin typeface="Arial"/>
                <a:cs typeface="Arial"/>
              </a:rPr>
              <a:t>IO</a:t>
            </a:r>
            <a:endParaRPr sz="1400">
              <a:latin typeface="Arial"/>
              <a:cs typeface="Arial"/>
            </a:endParaRPr>
          </a:p>
          <a:p>
            <a:pPr algn="ctr" marL="71755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tat</a:t>
            </a:r>
            <a:r>
              <a:rPr dirty="0" sz="140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3898" y="1483461"/>
            <a:ext cx="1428676" cy="2038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235073" y="2867762"/>
            <a:ext cx="410209" cy="4546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CPU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tat</a:t>
            </a:r>
            <a:r>
              <a:rPr dirty="0" sz="140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62842" y="1699363"/>
            <a:ext cx="482600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M</a:t>
            </a:r>
            <a:r>
              <a:rPr dirty="0" sz="1600" spc="-5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dirty="0" sz="160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algn="ctr" marL="71755">
              <a:lnSpc>
                <a:spcPct val="100000"/>
              </a:lnSpc>
              <a:spcBef>
                <a:spcPts val="580"/>
              </a:spcBef>
            </a:pPr>
            <a:r>
              <a:rPr dirty="0" sz="1400" spc="-5">
                <a:latin typeface="Arial"/>
                <a:cs typeface="Arial"/>
              </a:rPr>
              <a:t>IO</a:t>
            </a:r>
            <a:endParaRPr sz="1400">
              <a:latin typeface="Arial"/>
              <a:cs typeface="Arial"/>
            </a:endParaRPr>
          </a:p>
          <a:p>
            <a:pPr algn="ctr" marL="71755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tat</a:t>
            </a:r>
            <a:r>
              <a:rPr dirty="0" sz="140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3037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8040" algn="l"/>
              </a:tabLst>
            </a:pPr>
            <a:r>
              <a:rPr dirty="0" sz="4800"/>
              <a:t>Putting	it </a:t>
            </a:r>
            <a:r>
              <a:rPr dirty="0" sz="4800" spc="-5"/>
              <a:t>together:</a:t>
            </a:r>
            <a:r>
              <a:rPr dirty="0" sz="4800" spc="-160"/>
              <a:t> </a:t>
            </a:r>
            <a:r>
              <a:rPr dirty="0" sz="4800" spc="-15"/>
              <a:t>Threads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80290" y="1073402"/>
            <a:ext cx="5505450" cy="35369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5">
                <a:latin typeface="WenQuanYi Micro Hei"/>
                <a:cs typeface="WenQuanYi Micro Hei"/>
              </a:rPr>
              <a:t>Switch </a:t>
            </a:r>
            <a:r>
              <a:rPr dirty="0" sz="2800" spc="25">
                <a:latin typeface="WenQuanYi Micro Hei"/>
                <a:cs typeface="WenQuanYi Micro Hei"/>
              </a:rPr>
              <a:t>overhead: </a:t>
            </a:r>
            <a:r>
              <a:rPr dirty="0" sz="2800" spc="45" b="1">
                <a:solidFill>
                  <a:srgbClr val="A9D18E"/>
                </a:solidFill>
                <a:latin typeface="Trebuchet MS"/>
                <a:cs typeface="Trebuchet MS"/>
              </a:rPr>
              <a:t>low </a:t>
            </a:r>
            <a:r>
              <a:rPr dirty="0" sz="2800" spc="35">
                <a:latin typeface="WenQuanYi Micro Hei"/>
                <a:cs typeface="WenQuanYi Micro Hei"/>
              </a:rPr>
              <a:t>(only</a:t>
            </a:r>
            <a:r>
              <a:rPr dirty="0" sz="2800" spc="-75">
                <a:latin typeface="WenQuanYi Micro Hei"/>
                <a:cs typeface="WenQuanYi Micro Hei"/>
              </a:rPr>
              <a:t> </a:t>
            </a:r>
            <a:r>
              <a:rPr dirty="0" sz="2800" spc="90">
                <a:latin typeface="WenQuanYi Micro Hei"/>
                <a:cs typeface="WenQuanYi Micro Hei"/>
              </a:rPr>
              <a:t>CPU  </a:t>
            </a:r>
            <a:r>
              <a:rPr dirty="0" sz="2800" spc="45">
                <a:latin typeface="WenQuanYi Micro Hei"/>
                <a:cs typeface="WenQuanYi Micro Hei"/>
              </a:rPr>
              <a:t>state)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Thread </a:t>
            </a:r>
            <a:r>
              <a:rPr dirty="0" sz="2800" spc="25">
                <a:latin typeface="WenQuanYi Micro Hei"/>
                <a:cs typeface="WenQuanYi Micro Hei"/>
              </a:rPr>
              <a:t>creation:</a:t>
            </a:r>
            <a:r>
              <a:rPr dirty="0" sz="2800" spc="90">
                <a:latin typeface="WenQuanYi Micro Hei"/>
                <a:cs typeface="WenQuanYi Micro Hei"/>
              </a:rPr>
              <a:t> </a:t>
            </a:r>
            <a:r>
              <a:rPr dirty="0" sz="2800" spc="45" b="1">
                <a:solidFill>
                  <a:srgbClr val="008000"/>
                </a:solidFill>
                <a:latin typeface="Trebuchet MS"/>
                <a:cs typeface="Trebuchet MS"/>
              </a:rPr>
              <a:t>low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Protection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5">
                <a:latin typeface="WenQuanYi Micro Hei"/>
                <a:cs typeface="WenQuanYi Micro Hei"/>
              </a:rPr>
              <a:t>CPU:</a:t>
            </a:r>
            <a:r>
              <a:rPr dirty="0" sz="2400" spc="45">
                <a:latin typeface="WenQuanYi Micro Hei"/>
                <a:cs typeface="WenQuanYi Micro Hei"/>
              </a:rPr>
              <a:t> </a:t>
            </a:r>
            <a:r>
              <a:rPr dirty="0" sz="2400" spc="-190" b="1">
                <a:solidFill>
                  <a:srgbClr val="A9D18E"/>
                </a:solidFill>
                <a:latin typeface="Arial"/>
                <a:cs typeface="Arial"/>
              </a:rPr>
              <a:t>yes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">
                <a:latin typeface="WenQuanYi Micro Hei"/>
                <a:cs typeface="WenQuanYi Micro Hei"/>
              </a:rPr>
              <a:t>Memory/IO:</a:t>
            </a:r>
            <a:r>
              <a:rPr dirty="0" sz="2400" spc="40">
                <a:latin typeface="WenQuanYi Micro Hei"/>
                <a:cs typeface="WenQuanYi Micro Hei"/>
              </a:rPr>
              <a:t> </a:t>
            </a:r>
            <a:r>
              <a:rPr dirty="0" sz="2400" spc="35">
                <a:solidFill>
                  <a:srgbClr val="FF0000"/>
                </a:solidFill>
                <a:latin typeface="WenQuanYi Micro Hei"/>
                <a:cs typeface="WenQuanYi Micro Hei"/>
              </a:rPr>
              <a:t>No</a:t>
            </a:r>
            <a:endParaRPr sz="2400">
              <a:latin typeface="WenQuanYi Micro Hei"/>
              <a:cs typeface="WenQuanYi Micro Hei"/>
            </a:endParaRPr>
          </a:p>
          <a:p>
            <a:pPr marL="241300" marR="10160" indent="-228600">
              <a:lnSpc>
                <a:spcPts val="3100"/>
              </a:lnSpc>
              <a:spcBef>
                <a:spcPts val="9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0">
                <a:latin typeface="WenQuanYi Micro Hei"/>
                <a:cs typeface="WenQuanYi Micro Hei"/>
              </a:rPr>
              <a:t>Sharing </a:t>
            </a:r>
            <a:r>
              <a:rPr dirty="0" sz="2800" spc="25">
                <a:latin typeface="WenQuanYi Micro Hei"/>
                <a:cs typeface="WenQuanYi Micro Hei"/>
              </a:rPr>
              <a:t>overhead: </a:t>
            </a:r>
            <a:r>
              <a:rPr dirty="0" sz="2800" spc="45" b="1">
                <a:solidFill>
                  <a:srgbClr val="A9D18E"/>
                </a:solidFill>
                <a:latin typeface="Trebuchet MS"/>
                <a:cs typeface="Trebuchet MS"/>
              </a:rPr>
              <a:t>low </a:t>
            </a:r>
            <a:r>
              <a:rPr dirty="0" sz="2800" spc="40">
                <a:latin typeface="WenQuanYi Micro Hei"/>
                <a:cs typeface="WenQuanYi Micro Hei"/>
              </a:rPr>
              <a:t>(thread </a:t>
            </a:r>
            <a:r>
              <a:rPr dirty="0" sz="2800" spc="-80">
                <a:latin typeface="WenQuanYi Micro Hei"/>
                <a:cs typeface="WenQuanYi Micro Hei"/>
              </a:rPr>
              <a:t>s  </a:t>
            </a:r>
            <a:r>
              <a:rPr dirty="0" sz="2800" spc="75">
                <a:latin typeface="WenQuanYi Micro Hei"/>
                <a:cs typeface="WenQuanYi Micro Hei"/>
              </a:rPr>
              <a:t>witch </a:t>
            </a:r>
            <a:r>
              <a:rPr dirty="0" sz="2800" spc="20">
                <a:latin typeface="WenQuanYi Micro Hei"/>
                <a:cs typeface="WenQuanYi Micro Hei"/>
              </a:rPr>
              <a:t>overhead</a:t>
            </a:r>
            <a:r>
              <a:rPr dirty="0" sz="2800" spc="35">
                <a:latin typeface="WenQuanYi Micro Hei"/>
                <a:cs typeface="WenQuanYi Micro Hei"/>
              </a:rPr>
              <a:t> </a:t>
            </a:r>
            <a:r>
              <a:rPr dirty="0" sz="2800" spc="120">
                <a:latin typeface="WenQuanYi Micro Hei"/>
                <a:cs typeface="WenQuanYi Micro Hei"/>
              </a:rPr>
              <a:t>low)</a:t>
            </a:r>
            <a:endParaRPr sz="28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15222" y="1456842"/>
            <a:ext cx="3380740" cy="4653915"/>
            <a:chOff x="2215222" y="1456842"/>
            <a:chExt cx="3380740" cy="4653915"/>
          </a:xfrm>
        </p:grpSpPr>
        <p:sp>
          <p:nvSpPr>
            <p:cNvPr id="6" name="object 6"/>
            <p:cNvSpPr/>
            <p:nvPr/>
          </p:nvSpPr>
          <p:spPr>
            <a:xfrm>
              <a:off x="2227059" y="4251350"/>
              <a:ext cx="2060575" cy="568960"/>
            </a:xfrm>
            <a:custGeom>
              <a:avLst/>
              <a:gdLst/>
              <a:ahLst/>
              <a:cxnLst/>
              <a:rect l="l" t="t" r="r" b="b"/>
              <a:pathLst>
                <a:path w="2060575" h="568960">
                  <a:moveTo>
                    <a:pt x="2060359" y="0"/>
                  </a:moveTo>
                  <a:lnTo>
                    <a:pt x="0" y="0"/>
                  </a:lnTo>
                  <a:lnTo>
                    <a:pt x="0" y="568375"/>
                  </a:lnTo>
                  <a:lnTo>
                    <a:pt x="2060359" y="568375"/>
                  </a:lnTo>
                  <a:lnTo>
                    <a:pt x="2060359" y="0"/>
                  </a:lnTo>
                  <a:close/>
                </a:path>
              </a:pathLst>
            </a:custGeom>
            <a:solidFill>
              <a:srgbClr val="FF81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15222" y="4239513"/>
              <a:ext cx="2084070" cy="592455"/>
            </a:xfrm>
            <a:custGeom>
              <a:avLst/>
              <a:gdLst/>
              <a:ahLst/>
              <a:cxnLst/>
              <a:rect l="l" t="t" r="r" b="b"/>
              <a:pathLst>
                <a:path w="2084070" h="592454">
                  <a:moveTo>
                    <a:pt x="2078736" y="0"/>
                  </a:moveTo>
                  <a:lnTo>
                    <a:pt x="5295" y="0"/>
                  </a:lnTo>
                  <a:lnTo>
                    <a:pt x="0" y="5295"/>
                  </a:lnTo>
                  <a:lnTo>
                    <a:pt x="0" y="586752"/>
                  </a:lnTo>
                  <a:lnTo>
                    <a:pt x="5295" y="592061"/>
                  </a:lnTo>
                  <a:lnTo>
                    <a:pt x="2078736" y="592061"/>
                  </a:lnTo>
                  <a:lnTo>
                    <a:pt x="2084044" y="586752"/>
                  </a:lnTo>
                  <a:lnTo>
                    <a:pt x="2084044" y="580212"/>
                  </a:lnTo>
                  <a:lnTo>
                    <a:pt x="23685" y="580212"/>
                  </a:lnTo>
                  <a:lnTo>
                    <a:pt x="11836" y="568375"/>
                  </a:lnTo>
                  <a:lnTo>
                    <a:pt x="23685" y="568375"/>
                  </a:lnTo>
                  <a:lnTo>
                    <a:pt x="23685" y="23685"/>
                  </a:lnTo>
                  <a:lnTo>
                    <a:pt x="11836" y="23685"/>
                  </a:lnTo>
                  <a:lnTo>
                    <a:pt x="23685" y="11836"/>
                  </a:lnTo>
                  <a:lnTo>
                    <a:pt x="2084044" y="11836"/>
                  </a:lnTo>
                  <a:lnTo>
                    <a:pt x="2084044" y="5295"/>
                  </a:lnTo>
                  <a:lnTo>
                    <a:pt x="2078736" y="0"/>
                  </a:lnTo>
                  <a:close/>
                </a:path>
                <a:path w="2084070" h="592454">
                  <a:moveTo>
                    <a:pt x="23685" y="568375"/>
                  </a:moveTo>
                  <a:lnTo>
                    <a:pt x="11836" y="568375"/>
                  </a:lnTo>
                  <a:lnTo>
                    <a:pt x="23685" y="580212"/>
                  </a:lnTo>
                  <a:lnTo>
                    <a:pt x="23685" y="568375"/>
                  </a:lnTo>
                  <a:close/>
                </a:path>
                <a:path w="2084070" h="592454">
                  <a:moveTo>
                    <a:pt x="2060359" y="568375"/>
                  </a:moveTo>
                  <a:lnTo>
                    <a:pt x="23685" y="568375"/>
                  </a:lnTo>
                  <a:lnTo>
                    <a:pt x="23685" y="580212"/>
                  </a:lnTo>
                  <a:lnTo>
                    <a:pt x="2060359" y="580212"/>
                  </a:lnTo>
                  <a:lnTo>
                    <a:pt x="2060359" y="568375"/>
                  </a:lnTo>
                  <a:close/>
                </a:path>
                <a:path w="2084070" h="592454">
                  <a:moveTo>
                    <a:pt x="2060359" y="11836"/>
                  </a:moveTo>
                  <a:lnTo>
                    <a:pt x="2060359" y="580212"/>
                  </a:lnTo>
                  <a:lnTo>
                    <a:pt x="2072195" y="568375"/>
                  </a:lnTo>
                  <a:lnTo>
                    <a:pt x="2084044" y="568375"/>
                  </a:lnTo>
                  <a:lnTo>
                    <a:pt x="2084044" y="23685"/>
                  </a:lnTo>
                  <a:lnTo>
                    <a:pt x="2072195" y="23685"/>
                  </a:lnTo>
                  <a:lnTo>
                    <a:pt x="2060359" y="11836"/>
                  </a:lnTo>
                  <a:close/>
                </a:path>
                <a:path w="2084070" h="592454">
                  <a:moveTo>
                    <a:pt x="2084044" y="568375"/>
                  </a:moveTo>
                  <a:lnTo>
                    <a:pt x="2072195" y="568375"/>
                  </a:lnTo>
                  <a:lnTo>
                    <a:pt x="2060359" y="580212"/>
                  </a:lnTo>
                  <a:lnTo>
                    <a:pt x="2084044" y="580212"/>
                  </a:lnTo>
                  <a:lnTo>
                    <a:pt x="2084044" y="568375"/>
                  </a:lnTo>
                  <a:close/>
                </a:path>
                <a:path w="2084070" h="592454">
                  <a:moveTo>
                    <a:pt x="23685" y="11836"/>
                  </a:moveTo>
                  <a:lnTo>
                    <a:pt x="11836" y="23685"/>
                  </a:lnTo>
                  <a:lnTo>
                    <a:pt x="23685" y="23685"/>
                  </a:lnTo>
                  <a:lnTo>
                    <a:pt x="23685" y="11836"/>
                  </a:lnTo>
                  <a:close/>
                </a:path>
                <a:path w="2084070" h="592454">
                  <a:moveTo>
                    <a:pt x="2060359" y="11836"/>
                  </a:moveTo>
                  <a:lnTo>
                    <a:pt x="23685" y="11836"/>
                  </a:lnTo>
                  <a:lnTo>
                    <a:pt x="23685" y="23685"/>
                  </a:lnTo>
                  <a:lnTo>
                    <a:pt x="2060359" y="23685"/>
                  </a:lnTo>
                  <a:lnTo>
                    <a:pt x="2060359" y="11836"/>
                  </a:lnTo>
                  <a:close/>
                </a:path>
                <a:path w="2084070" h="592454">
                  <a:moveTo>
                    <a:pt x="2084044" y="11836"/>
                  </a:moveTo>
                  <a:lnTo>
                    <a:pt x="2060359" y="11836"/>
                  </a:lnTo>
                  <a:lnTo>
                    <a:pt x="2072195" y="23685"/>
                  </a:lnTo>
                  <a:lnTo>
                    <a:pt x="2084044" y="23685"/>
                  </a:lnTo>
                  <a:lnTo>
                    <a:pt x="2084044" y="11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41574" y="1456842"/>
              <a:ext cx="2954261" cy="46535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935935" y="4250487"/>
            <a:ext cx="641350" cy="5302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970"/>
              </a:lnSpc>
              <a:spcBef>
                <a:spcPts val="125"/>
              </a:spcBef>
            </a:pPr>
            <a:r>
              <a:rPr dirty="0" sz="1650" spc="15">
                <a:latin typeface="Arial"/>
                <a:cs typeface="Arial"/>
              </a:rPr>
              <a:t>CPU</a:t>
            </a:r>
            <a:r>
              <a:rPr dirty="0" sz="1650" spc="-65">
                <a:latin typeface="Arial"/>
                <a:cs typeface="Arial"/>
              </a:rPr>
              <a:t> </a:t>
            </a:r>
            <a:r>
              <a:rPr dirty="0" sz="1650" spc="10"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  <a:p>
            <a:pPr marL="59690">
              <a:lnSpc>
                <a:spcPts val="1970"/>
              </a:lnSpc>
            </a:pPr>
            <a:r>
              <a:rPr dirty="0" sz="1650" spc="10">
                <a:latin typeface="Arial"/>
                <a:cs typeface="Arial"/>
              </a:rPr>
              <a:t>ched.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9237" y="4327452"/>
            <a:ext cx="36639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>
                <a:latin typeface="Arial"/>
                <a:cs typeface="Arial"/>
              </a:rPr>
              <a:t>OS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6727" y="4996485"/>
            <a:ext cx="1927225" cy="99186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096645" marR="5080" indent="-59690">
              <a:lnSpc>
                <a:spcPts val="1960"/>
              </a:lnSpc>
              <a:spcBef>
                <a:spcPts val="210"/>
              </a:spcBef>
            </a:pPr>
            <a:r>
              <a:rPr dirty="0" sz="1650" spc="15">
                <a:latin typeface="Arial"/>
                <a:cs typeface="Arial"/>
              </a:rPr>
              <a:t>1 </a:t>
            </a:r>
            <a:r>
              <a:rPr dirty="0" sz="1650" spc="5">
                <a:latin typeface="Arial"/>
                <a:cs typeface="Arial"/>
              </a:rPr>
              <a:t>thread  at </a:t>
            </a:r>
            <a:r>
              <a:rPr dirty="0" sz="1650" spc="15">
                <a:latin typeface="Arial"/>
                <a:cs typeface="Arial"/>
              </a:rPr>
              <a:t>a</a:t>
            </a:r>
            <a:r>
              <a:rPr dirty="0" sz="1650" spc="-75">
                <a:latin typeface="Arial"/>
                <a:cs typeface="Arial"/>
              </a:rPr>
              <a:t> </a:t>
            </a:r>
            <a:r>
              <a:rPr dirty="0" sz="1650" spc="10">
                <a:latin typeface="Arial"/>
                <a:cs typeface="Arial"/>
              </a:rPr>
              <a:t>time</a:t>
            </a:r>
            <a:endParaRPr sz="1650">
              <a:latin typeface="Arial"/>
              <a:cs typeface="Arial"/>
            </a:endParaRPr>
          </a:p>
          <a:p>
            <a:pPr algn="ctr" marR="1159510">
              <a:lnSpc>
                <a:spcPts val="1605"/>
              </a:lnSpc>
            </a:pPr>
            <a:r>
              <a:rPr dirty="0" sz="1650" spc="15">
                <a:latin typeface="Arial"/>
                <a:cs typeface="Arial"/>
              </a:rPr>
              <a:t>CPU</a:t>
            </a:r>
            <a:endParaRPr sz="1650">
              <a:latin typeface="Arial"/>
              <a:cs typeface="Arial"/>
            </a:endParaRPr>
          </a:p>
          <a:p>
            <a:pPr algn="ctr" marR="1158875">
              <a:lnSpc>
                <a:spcPts val="1970"/>
              </a:lnSpc>
            </a:pPr>
            <a:r>
              <a:rPr dirty="0" sz="1650" spc="10">
                <a:latin typeface="Arial"/>
                <a:cs typeface="Arial"/>
              </a:rPr>
              <a:t>(1</a:t>
            </a:r>
            <a:r>
              <a:rPr dirty="0" sz="1650" spc="-70">
                <a:latin typeface="Arial"/>
                <a:cs typeface="Arial"/>
              </a:rPr>
              <a:t> </a:t>
            </a:r>
            <a:r>
              <a:rPr dirty="0" sz="1650" spc="10">
                <a:latin typeface="Arial"/>
                <a:cs typeface="Arial"/>
              </a:rPr>
              <a:t>core)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7239" y="1456842"/>
            <a:ext cx="2255673" cy="239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72360" y="2503919"/>
            <a:ext cx="437515" cy="478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785"/>
              </a:lnSpc>
              <a:spcBef>
                <a:spcPts val="90"/>
              </a:spcBef>
            </a:pPr>
            <a:r>
              <a:rPr dirty="0" sz="1500">
                <a:latin typeface="Arial"/>
                <a:cs typeface="Arial"/>
              </a:rPr>
              <a:t>IO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ts val="1785"/>
              </a:lnSpc>
            </a:pPr>
            <a:r>
              <a:rPr dirty="0" sz="1500" spc="-5">
                <a:latin typeface="Arial"/>
                <a:cs typeface="Arial"/>
              </a:rPr>
              <a:t>st</a:t>
            </a:r>
            <a:r>
              <a:rPr dirty="0" sz="1500" spc="-10">
                <a:latin typeface="Arial"/>
                <a:cs typeface="Arial"/>
              </a:rPr>
              <a:t>a</a:t>
            </a:r>
            <a:r>
              <a:rPr dirty="0" sz="1500">
                <a:latin typeface="Arial"/>
                <a:cs typeface="Arial"/>
              </a:rPr>
              <a:t>t</a:t>
            </a:r>
            <a:r>
              <a:rPr dirty="0" sz="1500" spc="-5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7179" y="2006590"/>
            <a:ext cx="447040" cy="478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785"/>
              </a:lnSpc>
              <a:spcBef>
                <a:spcPts val="90"/>
              </a:spcBef>
            </a:pPr>
            <a:r>
              <a:rPr dirty="0" sz="1500" spc="-10">
                <a:latin typeface="Arial"/>
                <a:cs typeface="Arial"/>
              </a:rPr>
              <a:t>M</a:t>
            </a:r>
            <a:r>
              <a:rPr dirty="0" sz="1500" spc="-10">
                <a:latin typeface="Arial"/>
                <a:cs typeface="Arial"/>
              </a:rPr>
              <a:t>e</a:t>
            </a:r>
            <a:r>
              <a:rPr dirty="0" sz="1500" spc="-1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ts val="1785"/>
              </a:lnSpc>
            </a:pPr>
            <a:r>
              <a:rPr dirty="0" sz="1500" spc="-5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0032" y="2622331"/>
            <a:ext cx="26225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10">
                <a:latin typeface="Arial"/>
                <a:cs typeface="Arial"/>
              </a:rPr>
              <a:t>…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704" y="1025090"/>
            <a:ext cx="1078230" cy="76581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40"/>
              </a:spcBef>
            </a:pPr>
            <a:r>
              <a:rPr dirty="0" sz="1850" spc="5">
                <a:latin typeface="Arial"/>
                <a:cs typeface="Arial"/>
              </a:rPr>
              <a:t>Process</a:t>
            </a:r>
            <a:r>
              <a:rPr dirty="0" sz="1850" spc="-90">
                <a:latin typeface="Arial"/>
                <a:cs typeface="Arial"/>
              </a:rPr>
              <a:t> </a:t>
            </a:r>
            <a:r>
              <a:rPr dirty="0" sz="1850" spc="5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  <a:p>
            <a:pPr algn="r" marR="62230">
              <a:lnSpc>
                <a:spcPct val="100000"/>
              </a:lnSpc>
              <a:spcBef>
                <a:spcPts val="780"/>
              </a:spcBef>
            </a:pPr>
            <a:r>
              <a:rPr dirty="0" sz="1650" spc="5">
                <a:latin typeface="Arial"/>
                <a:cs typeface="Arial"/>
              </a:rPr>
              <a:t>th</a:t>
            </a:r>
            <a:r>
              <a:rPr dirty="0" sz="1650" spc="5">
                <a:latin typeface="Arial"/>
                <a:cs typeface="Arial"/>
              </a:rPr>
              <a:t>r</a:t>
            </a:r>
            <a:r>
              <a:rPr dirty="0" sz="1650" spc="10">
                <a:latin typeface="Arial"/>
                <a:cs typeface="Arial"/>
              </a:rPr>
              <a:t>eads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5283" y="2503919"/>
            <a:ext cx="437515" cy="478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785"/>
              </a:lnSpc>
              <a:spcBef>
                <a:spcPts val="90"/>
              </a:spcBef>
            </a:pPr>
            <a:r>
              <a:rPr dirty="0" sz="1500">
                <a:latin typeface="Arial"/>
                <a:cs typeface="Arial"/>
              </a:rPr>
              <a:t>IO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ts val="1785"/>
              </a:lnSpc>
            </a:pPr>
            <a:r>
              <a:rPr dirty="0" sz="1500" spc="-5">
                <a:latin typeface="Arial"/>
                <a:cs typeface="Arial"/>
              </a:rPr>
              <a:t>st</a:t>
            </a:r>
            <a:r>
              <a:rPr dirty="0" sz="1500" spc="-10">
                <a:latin typeface="Arial"/>
                <a:cs typeface="Arial"/>
              </a:rPr>
              <a:t>a</a:t>
            </a:r>
            <a:r>
              <a:rPr dirty="0" sz="1500">
                <a:latin typeface="Arial"/>
                <a:cs typeface="Arial"/>
              </a:rPr>
              <a:t>t</a:t>
            </a:r>
            <a:r>
              <a:rPr dirty="0" sz="1500" spc="-5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0102" y="2006590"/>
            <a:ext cx="447040" cy="478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785"/>
              </a:lnSpc>
              <a:spcBef>
                <a:spcPts val="90"/>
              </a:spcBef>
            </a:pPr>
            <a:r>
              <a:rPr dirty="0" sz="1500" spc="-10">
                <a:latin typeface="Arial"/>
                <a:cs typeface="Arial"/>
              </a:rPr>
              <a:t>M</a:t>
            </a:r>
            <a:r>
              <a:rPr dirty="0" sz="1500" spc="-10">
                <a:latin typeface="Arial"/>
                <a:cs typeface="Arial"/>
              </a:rPr>
              <a:t>e</a:t>
            </a:r>
            <a:r>
              <a:rPr dirty="0" sz="1500" spc="-1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ts val="1785"/>
              </a:lnSpc>
            </a:pPr>
            <a:r>
              <a:rPr dirty="0" sz="1500" spc="-5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2961" y="2622331"/>
            <a:ext cx="26225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10">
                <a:latin typeface="Arial"/>
                <a:cs typeface="Arial"/>
              </a:rPr>
              <a:t>…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35629" y="1025090"/>
            <a:ext cx="1117600" cy="76581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850" spc="5">
                <a:latin typeface="Arial"/>
                <a:cs typeface="Arial"/>
              </a:rPr>
              <a:t>Process</a:t>
            </a:r>
            <a:r>
              <a:rPr dirty="0" sz="1850" spc="-80">
                <a:latin typeface="Arial"/>
                <a:cs typeface="Arial"/>
              </a:rPr>
              <a:t> </a:t>
            </a:r>
            <a:r>
              <a:rPr dirty="0" sz="1850" spc="10">
                <a:latin typeface="Arial"/>
                <a:cs typeface="Arial"/>
              </a:rPr>
              <a:t>N</a:t>
            </a:r>
            <a:endParaRPr sz="185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780"/>
              </a:spcBef>
            </a:pPr>
            <a:r>
              <a:rPr dirty="0" sz="1650" spc="5">
                <a:latin typeface="Arial"/>
                <a:cs typeface="Arial"/>
              </a:rPr>
              <a:t>threads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8297" y="2551284"/>
            <a:ext cx="357505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10" b="1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1140" y="3244862"/>
            <a:ext cx="3853179" cy="1036319"/>
            <a:chOff x="581140" y="3244862"/>
            <a:chExt cx="3853179" cy="1036319"/>
          </a:xfrm>
        </p:grpSpPr>
        <p:sp>
          <p:nvSpPr>
            <p:cNvPr id="23" name="object 23"/>
            <p:cNvSpPr/>
            <p:nvPr/>
          </p:nvSpPr>
          <p:spPr>
            <a:xfrm>
              <a:off x="808405" y="3683050"/>
              <a:ext cx="3625850" cy="598170"/>
            </a:xfrm>
            <a:custGeom>
              <a:avLst/>
              <a:gdLst/>
              <a:ahLst/>
              <a:cxnLst/>
              <a:rect l="l" t="t" r="r" b="b"/>
              <a:pathLst>
                <a:path w="3625850" h="598170">
                  <a:moveTo>
                    <a:pt x="3625367" y="5549"/>
                  </a:moveTo>
                  <a:lnTo>
                    <a:pt x="3622776" y="228"/>
                  </a:lnTo>
                  <a:lnTo>
                    <a:pt x="2465628" y="561263"/>
                  </a:lnTo>
                  <a:lnTo>
                    <a:pt x="2506294" y="500710"/>
                  </a:lnTo>
                  <a:lnTo>
                    <a:pt x="2505926" y="498868"/>
                  </a:lnTo>
                  <a:lnTo>
                    <a:pt x="2503208" y="497052"/>
                  </a:lnTo>
                  <a:lnTo>
                    <a:pt x="2501379" y="497408"/>
                  </a:lnTo>
                  <a:lnTo>
                    <a:pt x="2451785" y="571271"/>
                  </a:lnTo>
                  <a:lnTo>
                    <a:pt x="2392680" y="504812"/>
                  </a:lnTo>
                  <a:lnTo>
                    <a:pt x="2390800" y="504698"/>
                  </a:lnTo>
                  <a:lnTo>
                    <a:pt x="2388362" y="506869"/>
                  </a:lnTo>
                  <a:lnTo>
                    <a:pt x="2388260" y="508736"/>
                  </a:lnTo>
                  <a:lnTo>
                    <a:pt x="2402713" y="524992"/>
                  </a:lnTo>
                  <a:lnTo>
                    <a:pt x="2387079" y="510247"/>
                  </a:lnTo>
                  <a:lnTo>
                    <a:pt x="2385212" y="510298"/>
                  </a:lnTo>
                  <a:lnTo>
                    <a:pt x="2382964" y="512673"/>
                  </a:lnTo>
                  <a:lnTo>
                    <a:pt x="2383015" y="514553"/>
                  </a:lnTo>
                  <a:lnTo>
                    <a:pt x="2433523" y="562190"/>
                  </a:lnTo>
                  <a:lnTo>
                    <a:pt x="712063" y="76"/>
                  </a:lnTo>
                  <a:lnTo>
                    <a:pt x="710234" y="5702"/>
                  </a:lnTo>
                  <a:lnTo>
                    <a:pt x="2386685" y="553148"/>
                  </a:lnTo>
                  <a:lnTo>
                    <a:pt x="1346" y="0"/>
                  </a:lnTo>
                  <a:lnTo>
                    <a:pt x="0" y="5778"/>
                  </a:lnTo>
                  <a:lnTo>
                    <a:pt x="2431478" y="569607"/>
                  </a:lnTo>
                  <a:lnTo>
                    <a:pt x="2363597" y="584238"/>
                  </a:lnTo>
                  <a:lnTo>
                    <a:pt x="2362581" y="585812"/>
                  </a:lnTo>
                  <a:lnTo>
                    <a:pt x="2363279" y="589013"/>
                  </a:lnTo>
                  <a:lnTo>
                    <a:pt x="2364854" y="590029"/>
                  </a:lnTo>
                  <a:lnTo>
                    <a:pt x="2385784" y="585520"/>
                  </a:lnTo>
                  <a:lnTo>
                    <a:pt x="2365083" y="591921"/>
                  </a:lnTo>
                  <a:lnTo>
                    <a:pt x="2364206" y="593572"/>
                  </a:lnTo>
                  <a:lnTo>
                    <a:pt x="2365171" y="596696"/>
                  </a:lnTo>
                  <a:lnTo>
                    <a:pt x="2366835" y="597573"/>
                  </a:lnTo>
                  <a:lnTo>
                    <a:pt x="2446794" y="572820"/>
                  </a:lnTo>
                  <a:lnTo>
                    <a:pt x="2451785" y="571284"/>
                  </a:lnTo>
                  <a:lnTo>
                    <a:pt x="2540482" y="578078"/>
                  </a:lnTo>
                  <a:lnTo>
                    <a:pt x="2541905" y="576859"/>
                  </a:lnTo>
                  <a:lnTo>
                    <a:pt x="2542159" y="573595"/>
                  </a:lnTo>
                  <a:lnTo>
                    <a:pt x="2540939" y="572173"/>
                  </a:lnTo>
                  <a:lnTo>
                    <a:pt x="2530500" y="571373"/>
                  </a:lnTo>
                  <a:lnTo>
                    <a:pt x="2468207" y="566597"/>
                  </a:lnTo>
                  <a:lnTo>
                    <a:pt x="3625367" y="5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2982" y="3256695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19" h="355600">
                  <a:moveTo>
                    <a:pt x="426281" y="0"/>
                  </a:moveTo>
                  <a:lnTo>
                    <a:pt x="0" y="0"/>
                  </a:lnTo>
                  <a:lnTo>
                    <a:pt x="0" y="355235"/>
                  </a:lnTo>
                  <a:lnTo>
                    <a:pt x="426281" y="355235"/>
                  </a:lnTo>
                  <a:lnTo>
                    <a:pt x="42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81140" y="3244862"/>
              <a:ext cx="450215" cy="379095"/>
            </a:xfrm>
            <a:custGeom>
              <a:avLst/>
              <a:gdLst/>
              <a:ahLst/>
              <a:cxnLst/>
              <a:rect l="l" t="t" r="r" b="b"/>
              <a:pathLst>
                <a:path w="450215" h="379095">
                  <a:moveTo>
                    <a:pt x="444663" y="0"/>
                  </a:moveTo>
                  <a:lnTo>
                    <a:pt x="5302" y="0"/>
                  </a:lnTo>
                  <a:lnTo>
                    <a:pt x="0" y="5295"/>
                  </a:lnTo>
                  <a:lnTo>
                    <a:pt x="0" y="373608"/>
                  </a:lnTo>
                  <a:lnTo>
                    <a:pt x="5302" y="378917"/>
                  </a:lnTo>
                  <a:lnTo>
                    <a:pt x="444663" y="378917"/>
                  </a:lnTo>
                  <a:lnTo>
                    <a:pt x="449964" y="373608"/>
                  </a:lnTo>
                  <a:lnTo>
                    <a:pt x="449964" y="367068"/>
                  </a:lnTo>
                  <a:lnTo>
                    <a:pt x="23682" y="367068"/>
                  </a:lnTo>
                  <a:lnTo>
                    <a:pt x="11841" y="355231"/>
                  </a:lnTo>
                  <a:lnTo>
                    <a:pt x="23682" y="355231"/>
                  </a:lnTo>
                  <a:lnTo>
                    <a:pt x="23682" y="23672"/>
                  </a:lnTo>
                  <a:lnTo>
                    <a:pt x="11841" y="23672"/>
                  </a:lnTo>
                  <a:lnTo>
                    <a:pt x="23682" y="11836"/>
                  </a:lnTo>
                  <a:lnTo>
                    <a:pt x="449964" y="11836"/>
                  </a:lnTo>
                  <a:lnTo>
                    <a:pt x="449964" y="5295"/>
                  </a:lnTo>
                  <a:lnTo>
                    <a:pt x="444663" y="0"/>
                  </a:lnTo>
                  <a:close/>
                </a:path>
                <a:path w="450215" h="379095">
                  <a:moveTo>
                    <a:pt x="23682" y="355231"/>
                  </a:moveTo>
                  <a:lnTo>
                    <a:pt x="11841" y="355231"/>
                  </a:lnTo>
                  <a:lnTo>
                    <a:pt x="23682" y="367068"/>
                  </a:lnTo>
                  <a:lnTo>
                    <a:pt x="23682" y="355231"/>
                  </a:lnTo>
                  <a:close/>
                </a:path>
                <a:path w="450215" h="379095">
                  <a:moveTo>
                    <a:pt x="426283" y="355231"/>
                  </a:moveTo>
                  <a:lnTo>
                    <a:pt x="23682" y="355231"/>
                  </a:lnTo>
                  <a:lnTo>
                    <a:pt x="23682" y="367068"/>
                  </a:lnTo>
                  <a:lnTo>
                    <a:pt x="426283" y="367068"/>
                  </a:lnTo>
                  <a:lnTo>
                    <a:pt x="426283" y="355231"/>
                  </a:lnTo>
                  <a:close/>
                </a:path>
                <a:path w="450215" h="379095">
                  <a:moveTo>
                    <a:pt x="426283" y="11836"/>
                  </a:moveTo>
                  <a:lnTo>
                    <a:pt x="426283" y="367068"/>
                  </a:lnTo>
                  <a:lnTo>
                    <a:pt x="438123" y="355231"/>
                  </a:lnTo>
                  <a:lnTo>
                    <a:pt x="449964" y="355231"/>
                  </a:lnTo>
                  <a:lnTo>
                    <a:pt x="449964" y="23672"/>
                  </a:lnTo>
                  <a:lnTo>
                    <a:pt x="438123" y="23672"/>
                  </a:lnTo>
                  <a:lnTo>
                    <a:pt x="426283" y="11836"/>
                  </a:lnTo>
                  <a:close/>
                </a:path>
                <a:path w="450215" h="379095">
                  <a:moveTo>
                    <a:pt x="449964" y="355231"/>
                  </a:moveTo>
                  <a:lnTo>
                    <a:pt x="438123" y="355231"/>
                  </a:lnTo>
                  <a:lnTo>
                    <a:pt x="426283" y="367068"/>
                  </a:lnTo>
                  <a:lnTo>
                    <a:pt x="449964" y="367068"/>
                  </a:lnTo>
                  <a:lnTo>
                    <a:pt x="449964" y="355231"/>
                  </a:lnTo>
                  <a:close/>
                </a:path>
                <a:path w="450215" h="379095">
                  <a:moveTo>
                    <a:pt x="23682" y="11836"/>
                  </a:moveTo>
                  <a:lnTo>
                    <a:pt x="11841" y="23672"/>
                  </a:lnTo>
                  <a:lnTo>
                    <a:pt x="23682" y="23672"/>
                  </a:lnTo>
                  <a:lnTo>
                    <a:pt x="23682" y="11836"/>
                  </a:lnTo>
                  <a:close/>
                </a:path>
                <a:path w="450215" h="379095">
                  <a:moveTo>
                    <a:pt x="426283" y="11836"/>
                  </a:moveTo>
                  <a:lnTo>
                    <a:pt x="23682" y="11836"/>
                  </a:lnTo>
                  <a:lnTo>
                    <a:pt x="23682" y="23672"/>
                  </a:lnTo>
                  <a:lnTo>
                    <a:pt x="426283" y="23672"/>
                  </a:lnTo>
                  <a:lnTo>
                    <a:pt x="426283" y="11836"/>
                  </a:lnTo>
                  <a:close/>
                </a:path>
                <a:path w="450215" h="379095">
                  <a:moveTo>
                    <a:pt x="449964" y="11836"/>
                  </a:moveTo>
                  <a:lnTo>
                    <a:pt x="426283" y="11836"/>
                  </a:lnTo>
                  <a:lnTo>
                    <a:pt x="438123" y="23672"/>
                  </a:lnTo>
                  <a:lnTo>
                    <a:pt x="449964" y="23672"/>
                  </a:lnTo>
                  <a:lnTo>
                    <a:pt x="449964" y="11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92982" y="3256695"/>
            <a:ext cx="426720" cy="17843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65"/>
              </a:spcBef>
            </a:pPr>
            <a:r>
              <a:rPr dirty="0" sz="1000" spc="5">
                <a:latin typeface="Liberation Sans Narrow"/>
                <a:cs typeface="Liberation Sans Narrow"/>
              </a:rPr>
              <a:t>CPU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2982" y="3434543"/>
            <a:ext cx="4267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ts val="1175"/>
              </a:lnSpc>
            </a:pPr>
            <a:r>
              <a:rPr dirty="0" sz="1000">
                <a:latin typeface="Liberation Sans Narrow"/>
                <a:cs typeface="Liberation Sans Narrow"/>
              </a:rPr>
              <a:t>state</a:t>
            </a:r>
            <a:endParaRPr sz="1000">
              <a:latin typeface="Liberation Sans Narrow"/>
              <a:cs typeface="Liberation Sans Narro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91615" y="3244862"/>
            <a:ext cx="450215" cy="379095"/>
            <a:chOff x="1291615" y="3244862"/>
            <a:chExt cx="450215" cy="379095"/>
          </a:xfrm>
        </p:grpSpPr>
        <p:sp>
          <p:nvSpPr>
            <p:cNvPr id="29" name="object 29"/>
            <p:cNvSpPr/>
            <p:nvPr/>
          </p:nvSpPr>
          <p:spPr>
            <a:xfrm>
              <a:off x="1303451" y="3256695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19" h="355600">
                  <a:moveTo>
                    <a:pt x="426281" y="0"/>
                  </a:moveTo>
                  <a:lnTo>
                    <a:pt x="0" y="0"/>
                  </a:lnTo>
                  <a:lnTo>
                    <a:pt x="0" y="355235"/>
                  </a:lnTo>
                  <a:lnTo>
                    <a:pt x="426281" y="355235"/>
                  </a:lnTo>
                  <a:lnTo>
                    <a:pt x="42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91615" y="3244862"/>
              <a:ext cx="450215" cy="379095"/>
            </a:xfrm>
            <a:custGeom>
              <a:avLst/>
              <a:gdLst/>
              <a:ahLst/>
              <a:cxnLst/>
              <a:rect l="l" t="t" r="r" b="b"/>
              <a:pathLst>
                <a:path w="450214" h="379095">
                  <a:moveTo>
                    <a:pt x="444652" y="0"/>
                  </a:moveTo>
                  <a:lnTo>
                    <a:pt x="5295" y="0"/>
                  </a:lnTo>
                  <a:lnTo>
                    <a:pt x="0" y="5295"/>
                  </a:lnTo>
                  <a:lnTo>
                    <a:pt x="0" y="373608"/>
                  </a:lnTo>
                  <a:lnTo>
                    <a:pt x="5295" y="378917"/>
                  </a:lnTo>
                  <a:lnTo>
                    <a:pt x="444652" y="378917"/>
                  </a:lnTo>
                  <a:lnTo>
                    <a:pt x="449961" y="373608"/>
                  </a:lnTo>
                  <a:lnTo>
                    <a:pt x="449961" y="367068"/>
                  </a:lnTo>
                  <a:lnTo>
                    <a:pt x="23672" y="367068"/>
                  </a:lnTo>
                  <a:lnTo>
                    <a:pt x="11836" y="355231"/>
                  </a:lnTo>
                  <a:lnTo>
                    <a:pt x="23672" y="355231"/>
                  </a:lnTo>
                  <a:lnTo>
                    <a:pt x="23672" y="23672"/>
                  </a:lnTo>
                  <a:lnTo>
                    <a:pt x="11836" y="23672"/>
                  </a:lnTo>
                  <a:lnTo>
                    <a:pt x="23672" y="11836"/>
                  </a:lnTo>
                  <a:lnTo>
                    <a:pt x="449961" y="11836"/>
                  </a:lnTo>
                  <a:lnTo>
                    <a:pt x="449961" y="5295"/>
                  </a:lnTo>
                  <a:lnTo>
                    <a:pt x="444652" y="0"/>
                  </a:lnTo>
                  <a:close/>
                </a:path>
                <a:path w="450214" h="379095">
                  <a:moveTo>
                    <a:pt x="23672" y="355231"/>
                  </a:moveTo>
                  <a:lnTo>
                    <a:pt x="11836" y="355231"/>
                  </a:lnTo>
                  <a:lnTo>
                    <a:pt x="23672" y="367068"/>
                  </a:lnTo>
                  <a:lnTo>
                    <a:pt x="23672" y="355231"/>
                  </a:lnTo>
                  <a:close/>
                </a:path>
                <a:path w="450214" h="379095">
                  <a:moveTo>
                    <a:pt x="426275" y="355231"/>
                  </a:moveTo>
                  <a:lnTo>
                    <a:pt x="23672" y="355231"/>
                  </a:lnTo>
                  <a:lnTo>
                    <a:pt x="23672" y="367068"/>
                  </a:lnTo>
                  <a:lnTo>
                    <a:pt x="426275" y="367068"/>
                  </a:lnTo>
                  <a:lnTo>
                    <a:pt x="426275" y="355231"/>
                  </a:lnTo>
                  <a:close/>
                </a:path>
                <a:path w="450214" h="379095">
                  <a:moveTo>
                    <a:pt x="426275" y="11836"/>
                  </a:moveTo>
                  <a:lnTo>
                    <a:pt x="426275" y="367068"/>
                  </a:lnTo>
                  <a:lnTo>
                    <a:pt x="438111" y="355231"/>
                  </a:lnTo>
                  <a:lnTo>
                    <a:pt x="449961" y="355231"/>
                  </a:lnTo>
                  <a:lnTo>
                    <a:pt x="449961" y="23672"/>
                  </a:lnTo>
                  <a:lnTo>
                    <a:pt x="438111" y="23672"/>
                  </a:lnTo>
                  <a:lnTo>
                    <a:pt x="426275" y="11836"/>
                  </a:lnTo>
                  <a:close/>
                </a:path>
                <a:path w="450214" h="379095">
                  <a:moveTo>
                    <a:pt x="449961" y="355231"/>
                  </a:moveTo>
                  <a:lnTo>
                    <a:pt x="438111" y="355231"/>
                  </a:lnTo>
                  <a:lnTo>
                    <a:pt x="426275" y="367068"/>
                  </a:lnTo>
                  <a:lnTo>
                    <a:pt x="449961" y="367068"/>
                  </a:lnTo>
                  <a:lnTo>
                    <a:pt x="449961" y="355231"/>
                  </a:lnTo>
                  <a:close/>
                </a:path>
                <a:path w="450214" h="379095">
                  <a:moveTo>
                    <a:pt x="23672" y="11836"/>
                  </a:moveTo>
                  <a:lnTo>
                    <a:pt x="11836" y="23672"/>
                  </a:lnTo>
                  <a:lnTo>
                    <a:pt x="23672" y="23672"/>
                  </a:lnTo>
                  <a:lnTo>
                    <a:pt x="23672" y="11836"/>
                  </a:lnTo>
                  <a:close/>
                </a:path>
                <a:path w="450214" h="379095">
                  <a:moveTo>
                    <a:pt x="426275" y="11836"/>
                  </a:moveTo>
                  <a:lnTo>
                    <a:pt x="23672" y="11836"/>
                  </a:lnTo>
                  <a:lnTo>
                    <a:pt x="23672" y="23672"/>
                  </a:lnTo>
                  <a:lnTo>
                    <a:pt x="426275" y="23672"/>
                  </a:lnTo>
                  <a:lnTo>
                    <a:pt x="426275" y="11836"/>
                  </a:lnTo>
                  <a:close/>
                </a:path>
                <a:path w="450214" h="379095">
                  <a:moveTo>
                    <a:pt x="449961" y="11836"/>
                  </a:moveTo>
                  <a:lnTo>
                    <a:pt x="426275" y="11836"/>
                  </a:lnTo>
                  <a:lnTo>
                    <a:pt x="438111" y="23672"/>
                  </a:lnTo>
                  <a:lnTo>
                    <a:pt x="449961" y="23672"/>
                  </a:lnTo>
                  <a:lnTo>
                    <a:pt x="449961" y="11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303451" y="3256695"/>
            <a:ext cx="426720" cy="17843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65"/>
              </a:spcBef>
            </a:pPr>
            <a:r>
              <a:rPr dirty="0" sz="1000" spc="5">
                <a:latin typeface="Liberation Sans Narrow"/>
                <a:cs typeface="Liberation Sans Narrow"/>
              </a:rPr>
              <a:t>CPU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3451" y="3434543"/>
            <a:ext cx="4267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ts val="1175"/>
              </a:lnSpc>
            </a:pPr>
            <a:r>
              <a:rPr dirty="0" sz="1000">
                <a:latin typeface="Liberation Sans Narrow"/>
                <a:cs typeface="Liberation Sans Narrow"/>
              </a:rPr>
              <a:t>state</a:t>
            </a:r>
            <a:endParaRPr sz="1000">
              <a:latin typeface="Liberation Sans Narrow"/>
              <a:cs typeface="Liberation Sans Narro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04538" y="3244862"/>
            <a:ext cx="450215" cy="379095"/>
            <a:chOff x="4204538" y="3244862"/>
            <a:chExt cx="450215" cy="379095"/>
          </a:xfrm>
        </p:grpSpPr>
        <p:sp>
          <p:nvSpPr>
            <p:cNvPr id="34" name="object 34"/>
            <p:cNvSpPr/>
            <p:nvPr/>
          </p:nvSpPr>
          <p:spPr>
            <a:xfrm>
              <a:off x="4216374" y="3256695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426281" y="0"/>
                  </a:moveTo>
                  <a:lnTo>
                    <a:pt x="0" y="0"/>
                  </a:lnTo>
                  <a:lnTo>
                    <a:pt x="0" y="355235"/>
                  </a:lnTo>
                  <a:lnTo>
                    <a:pt x="426281" y="355235"/>
                  </a:lnTo>
                  <a:lnTo>
                    <a:pt x="42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204538" y="3244862"/>
              <a:ext cx="450215" cy="379095"/>
            </a:xfrm>
            <a:custGeom>
              <a:avLst/>
              <a:gdLst/>
              <a:ahLst/>
              <a:cxnLst/>
              <a:rect l="l" t="t" r="r" b="b"/>
              <a:pathLst>
                <a:path w="450214" h="379095">
                  <a:moveTo>
                    <a:pt x="444665" y="0"/>
                  </a:moveTo>
                  <a:lnTo>
                    <a:pt x="5295" y="0"/>
                  </a:lnTo>
                  <a:lnTo>
                    <a:pt x="0" y="5295"/>
                  </a:lnTo>
                  <a:lnTo>
                    <a:pt x="0" y="373608"/>
                  </a:lnTo>
                  <a:lnTo>
                    <a:pt x="5295" y="378917"/>
                  </a:lnTo>
                  <a:lnTo>
                    <a:pt x="444665" y="378917"/>
                  </a:lnTo>
                  <a:lnTo>
                    <a:pt x="449961" y="373608"/>
                  </a:lnTo>
                  <a:lnTo>
                    <a:pt x="449961" y="367068"/>
                  </a:lnTo>
                  <a:lnTo>
                    <a:pt x="23685" y="367068"/>
                  </a:lnTo>
                  <a:lnTo>
                    <a:pt x="11836" y="355231"/>
                  </a:lnTo>
                  <a:lnTo>
                    <a:pt x="23685" y="355231"/>
                  </a:lnTo>
                  <a:lnTo>
                    <a:pt x="23685" y="23672"/>
                  </a:lnTo>
                  <a:lnTo>
                    <a:pt x="11836" y="23672"/>
                  </a:lnTo>
                  <a:lnTo>
                    <a:pt x="23685" y="11836"/>
                  </a:lnTo>
                  <a:lnTo>
                    <a:pt x="449961" y="11836"/>
                  </a:lnTo>
                  <a:lnTo>
                    <a:pt x="449961" y="5295"/>
                  </a:lnTo>
                  <a:lnTo>
                    <a:pt x="444665" y="0"/>
                  </a:lnTo>
                  <a:close/>
                </a:path>
                <a:path w="450214" h="379095">
                  <a:moveTo>
                    <a:pt x="23685" y="355231"/>
                  </a:moveTo>
                  <a:lnTo>
                    <a:pt x="11836" y="355231"/>
                  </a:lnTo>
                  <a:lnTo>
                    <a:pt x="23685" y="367068"/>
                  </a:lnTo>
                  <a:lnTo>
                    <a:pt x="23685" y="355231"/>
                  </a:lnTo>
                  <a:close/>
                </a:path>
                <a:path w="450214" h="379095">
                  <a:moveTo>
                    <a:pt x="426275" y="355231"/>
                  </a:moveTo>
                  <a:lnTo>
                    <a:pt x="23685" y="355231"/>
                  </a:lnTo>
                  <a:lnTo>
                    <a:pt x="23685" y="367068"/>
                  </a:lnTo>
                  <a:lnTo>
                    <a:pt x="426275" y="367068"/>
                  </a:lnTo>
                  <a:lnTo>
                    <a:pt x="426275" y="355231"/>
                  </a:lnTo>
                  <a:close/>
                </a:path>
                <a:path w="450214" h="379095">
                  <a:moveTo>
                    <a:pt x="426275" y="11836"/>
                  </a:moveTo>
                  <a:lnTo>
                    <a:pt x="426275" y="367068"/>
                  </a:lnTo>
                  <a:lnTo>
                    <a:pt x="438124" y="355231"/>
                  </a:lnTo>
                  <a:lnTo>
                    <a:pt x="449961" y="355231"/>
                  </a:lnTo>
                  <a:lnTo>
                    <a:pt x="449961" y="23672"/>
                  </a:lnTo>
                  <a:lnTo>
                    <a:pt x="438124" y="23672"/>
                  </a:lnTo>
                  <a:lnTo>
                    <a:pt x="426275" y="11836"/>
                  </a:lnTo>
                  <a:close/>
                </a:path>
                <a:path w="450214" h="379095">
                  <a:moveTo>
                    <a:pt x="449961" y="355231"/>
                  </a:moveTo>
                  <a:lnTo>
                    <a:pt x="438124" y="355231"/>
                  </a:lnTo>
                  <a:lnTo>
                    <a:pt x="426275" y="367068"/>
                  </a:lnTo>
                  <a:lnTo>
                    <a:pt x="449961" y="367068"/>
                  </a:lnTo>
                  <a:lnTo>
                    <a:pt x="449961" y="355231"/>
                  </a:lnTo>
                  <a:close/>
                </a:path>
                <a:path w="450214" h="379095">
                  <a:moveTo>
                    <a:pt x="23685" y="11836"/>
                  </a:moveTo>
                  <a:lnTo>
                    <a:pt x="11836" y="23672"/>
                  </a:lnTo>
                  <a:lnTo>
                    <a:pt x="23685" y="23672"/>
                  </a:lnTo>
                  <a:lnTo>
                    <a:pt x="23685" y="11836"/>
                  </a:lnTo>
                  <a:close/>
                </a:path>
                <a:path w="450214" h="379095">
                  <a:moveTo>
                    <a:pt x="426275" y="11836"/>
                  </a:moveTo>
                  <a:lnTo>
                    <a:pt x="23685" y="11836"/>
                  </a:lnTo>
                  <a:lnTo>
                    <a:pt x="23685" y="23672"/>
                  </a:lnTo>
                  <a:lnTo>
                    <a:pt x="426275" y="23672"/>
                  </a:lnTo>
                  <a:lnTo>
                    <a:pt x="426275" y="11836"/>
                  </a:lnTo>
                  <a:close/>
                </a:path>
                <a:path w="450214" h="379095">
                  <a:moveTo>
                    <a:pt x="449961" y="11836"/>
                  </a:moveTo>
                  <a:lnTo>
                    <a:pt x="426275" y="11836"/>
                  </a:lnTo>
                  <a:lnTo>
                    <a:pt x="438124" y="23672"/>
                  </a:lnTo>
                  <a:lnTo>
                    <a:pt x="449961" y="23672"/>
                  </a:lnTo>
                  <a:lnTo>
                    <a:pt x="449961" y="11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216374" y="3256695"/>
            <a:ext cx="426720" cy="17843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65"/>
              </a:spcBef>
            </a:pPr>
            <a:r>
              <a:rPr dirty="0" sz="1000" spc="5">
                <a:latin typeface="Liberation Sans Narrow"/>
                <a:cs typeface="Liberation Sans Narrow"/>
              </a:rPr>
              <a:t>CPU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16374" y="3434543"/>
            <a:ext cx="4267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ts val="1175"/>
              </a:lnSpc>
            </a:pPr>
            <a:r>
              <a:rPr dirty="0" sz="1000">
                <a:latin typeface="Liberation Sans Narrow"/>
                <a:cs typeface="Liberation Sans Narrow"/>
              </a:rPr>
              <a:t>state</a:t>
            </a:r>
            <a:endParaRPr sz="1000">
              <a:latin typeface="Liberation Sans Narrow"/>
              <a:cs typeface="Liberation Sans Narrow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494061" y="3244862"/>
            <a:ext cx="450215" cy="379095"/>
            <a:chOff x="3494061" y="3244862"/>
            <a:chExt cx="450215" cy="379095"/>
          </a:xfrm>
        </p:grpSpPr>
        <p:sp>
          <p:nvSpPr>
            <p:cNvPr id="39" name="object 39"/>
            <p:cNvSpPr/>
            <p:nvPr/>
          </p:nvSpPr>
          <p:spPr>
            <a:xfrm>
              <a:off x="3505911" y="3256695"/>
              <a:ext cx="426720" cy="355600"/>
            </a:xfrm>
            <a:custGeom>
              <a:avLst/>
              <a:gdLst/>
              <a:ahLst/>
              <a:cxnLst/>
              <a:rect l="l" t="t" r="r" b="b"/>
              <a:pathLst>
                <a:path w="426720" h="355600">
                  <a:moveTo>
                    <a:pt x="426281" y="0"/>
                  </a:moveTo>
                  <a:lnTo>
                    <a:pt x="0" y="0"/>
                  </a:lnTo>
                  <a:lnTo>
                    <a:pt x="0" y="355235"/>
                  </a:lnTo>
                  <a:lnTo>
                    <a:pt x="426281" y="355235"/>
                  </a:lnTo>
                  <a:lnTo>
                    <a:pt x="426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494061" y="3244862"/>
              <a:ext cx="450215" cy="379095"/>
            </a:xfrm>
            <a:custGeom>
              <a:avLst/>
              <a:gdLst/>
              <a:ahLst/>
              <a:cxnLst/>
              <a:rect l="l" t="t" r="r" b="b"/>
              <a:pathLst>
                <a:path w="450214" h="379095">
                  <a:moveTo>
                    <a:pt x="444665" y="0"/>
                  </a:moveTo>
                  <a:lnTo>
                    <a:pt x="5308" y="0"/>
                  </a:lnTo>
                  <a:lnTo>
                    <a:pt x="0" y="5295"/>
                  </a:lnTo>
                  <a:lnTo>
                    <a:pt x="0" y="373608"/>
                  </a:lnTo>
                  <a:lnTo>
                    <a:pt x="5308" y="378917"/>
                  </a:lnTo>
                  <a:lnTo>
                    <a:pt x="444665" y="378917"/>
                  </a:lnTo>
                  <a:lnTo>
                    <a:pt x="449973" y="373608"/>
                  </a:lnTo>
                  <a:lnTo>
                    <a:pt x="449973" y="367068"/>
                  </a:lnTo>
                  <a:lnTo>
                    <a:pt x="23685" y="367068"/>
                  </a:lnTo>
                  <a:lnTo>
                    <a:pt x="11849" y="355231"/>
                  </a:lnTo>
                  <a:lnTo>
                    <a:pt x="23685" y="355231"/>
                  </a:lnTo>
                  <a:lnTo>
                    <a:pt x="23685" y="23672"/>
                  </a:lnTo>
                  <a:lnTo>
                    <a:pt x="11849" y="23672"/>
                  </a:lnTo>
                  <a:lnTo>
                    <a:pt x="23685" y="11836"/>
                  </a:lnTo>
                  <a:lnTo>
                    <a:pt x="449973" y="11836"/>
                  </a:lnTo>
                  <a:lnTo>
                    <a:pt x="449973" y="5295"/>
                  </a:lnTo>
                  <a:lnTo>
                    <a:pt x="444665" y="0"/>
                  </a:lnTo>
                  <a:close/>
                </a:path>
                <a:path w="450214" h="379095">
                  <a:moveTo>
                    <a:pt x="23685" y="355231"/>
                  </a:moveTo>
                  <a:lnTo>
                    <a:pt x="11849" y="355231"/>
                  </a:lnTo>
                  <a:lnTo>
                    <a:pt x="23685" y="367068"/>
                  </a:lnTo>
                  <a:lnTo>
                    <a:pt x="23685" y="355231"/>
                  </a:lnTo>
                  <a:close/>
                </a:path>
                <a:path w="450214" h="379095">
                  <a:moveTo>
                    <a:pt x="426288" y="355231"/>
                  </a:moveTo>
                  <a:lnTo>
                    <a:pt x="23685" y="355231"/>
                  </a:lnTo>
                  <a:lnTo>
                    <a:pt x="23685" y="367068"/>
                  </a:lnTo>
                  <a:lnTo>
                    <a:pt x="426288" y="367068"/>
                  </a:lnTo>
                  <a:lnTo>
                    <a:pt x="426288" y="355231"/>
                  </a:lnTo>
                  <a:close/>
                </a:path>
                <a:path w="450214" h="379095">
                  <a:moveTo>
                    <a:pt x="426288" y="11836"/>
                  </a:moveTo>
                  <a:lnTo>
                    <a:pt x="426288" y="367068"/>
                  </a:lnTo>
                  <a:lnTo>
                    <a:pt x="438124" y="355231"/>
                  </a:lnTo>
                  <a:lnTo>
                    <a:pt x="449973" y="355231"/>
                  </a:lnTo>
                  <a:lnTo>
                    <a:pt x="449973" y="23672"/>
                  </a:lnTo>
                  <a:lnTo>
                    <a:pt x="438124" y="23672"/>
                  </a:lnTo>
                  <a:lnTo>
                    <a:pt x="426288" y="11836"/>
                  </a:lnTo>
                  <a:close/>
                </a:path>
                <a:path w="450214" h="379095">
                  <a:moveTo>
                    <a:pt x="449973" y="355231"/>
                  </a:moveTo>
                  <a:lnTo>
                    <a:pt x="438124" y="355231"/>
                  </a:lnTo>
                  <a:lnTo>
                    <a:pt x="426288" y="367068"/>
                  </a:lnTo>
                  <a:lnTo>
                    <a:pt x="449973" y="367068"/>
                  </a:lnTo>
                  <a:lnTo>
                    <a:pt x="449973" y="355231"/>
                  </a:lnTo>
                  <a:close/>
                </a:path>
                <a:path w="450214" h="379095">
                  <a:moveTo>
                    <a:pt x="23685" y="11836"/>
                  </a:moveTo>
                  <a:lnTo>
                    <a:pt x="11849" y="23672"/>
                  </a:lnTo>
                  <a:lnTo>
                    <a:pt x="23685" y="23672"/>
                  </a:lnTo>
                  <a:lnTo>
                    <a:pt x="23685" y="11836"/>
                  </a:lnTo>
                  <a:close/>
                </a:path>
                <a:path w="450214" h="379095">
                  <a:moveTo>
                    <a:pt x="426288" y="11836"/>
                  </a:moveTo>
                  <a:lnTo>
                    <a:pt x="23685" y="11836"/>
                  </a:lnTo>
                  <a:lnTo>
                    <a:pt x="23685" y="23672"/>
                  </a:lnTo>
                  <a:lnTo>
                    <a:pt x="426288" y="23672"/>
                  </a:lnTo>
                  <a:lnTo>
                    <a:pt x="426288" y="11836"/>
                  </a:lnTo>
                  <a:close/>
                </a:path>
                <a:path w="450214" h="379095">
                  <a:moveTo>
                    <a:pt x="449973" y="11836"/>
                  </a:moveTo>
                  <a:lnTo>
                    <a:pt x="426288" y="11836"/>
                  </a:lnTo>
                  <a:lnTo>
                    <a:pt x="438124" y="23672"/>
                  </a:lnTo>
                  <a:lnTo>
                    <a:pt x="449973" y="23672"/>
                  </a:lnTo>
                  <a:lnTo>
                    <a:pt x="449973" y="118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505911" y="3256695"/>
            <a:ext cx="426720" cy="17843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165"/>
              </a:spcBef>
            </a:pPr>
            <a:r>
              <a:rPr dirty="0" sz="1000" spc="5">
                <a:latin typeface="Liberation Sans Narrow"/>
                <a:cs typeface="Liberation Sans Narrow"/>
              </a:rPr>
              <a:t>CPU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505911" y="3434543"/>
            <a:ext cx="42672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6520">
              <a:lnSpc>
                <a:spcPts val="1175"/>
              </a:lnSpc>
            </a:pPr>
            <a:r>
              <a:rPr dirty="0" sz="1000">
                <a:latin typeface="Liberation Sans Narrow"/>
                <a:cs typeface="Liberation Sans Narrow"/>
              </a:rPr>
              <a:t>state</a:t>
            </a:r>
            <a:endParaRPr sz="1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7210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0"/>
              <a:t>Technology </a:t>
            </a:r>
            <a:r>
              <a:rPr dirty="0" sz="4800" spc="-70"/>
              <a:t>Trends: </a:t>
            </a:r>
            <a:r>
              <a:rPr dirty="0" sz="4800" spc="-45"/>
              <a:t>Moore’s</a:t>
            </a:r>
            <a:r>
              <a:rPr dirty="0" sz="4800" spc="20"/>
              <a:t> </a:t>
            </a:r>
            <a:r>
              <a:rPr dirty="0" sz="4800" spc="-5"/>
              <a:t>Law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889407" y="3608323"/>
            <a:ext cx="3607435" cy="65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2X transistors/Chip Every 1.5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years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855"/>
              </a:lnSpc>
            </a:pPr>
            <a:r>
              <a:rPr dirty="0" sz="2400">
                <a:latin typeface="Arial"/>
                <a:cs typeface="Arial"/>
              </a:rPr>
              <a:t>Called </a:t>
            </a:r>
            <a:r>
              <a:rPr dirty="0" u="sng" sz="2400" spc="-15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“Moore</a:t>
            </a:r>
            <a:r>
              <a:rPr dirty="0" u="sng" sz="2400" spc="-15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oyagiKouzanFontT"/>
                <a:cs typeface="AoyagiKouzanFontT"/>
              </a:rPr>
              <a:t>’</a:t>
            </a:r>
            <a:r>
              <a:rPr dirty="0" u="sng" sz="2400" spc="-15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s</a:t>
            </a:r>
            <a:r>
              <a:rPr dirty="0" u="sng" sz="2400" spc="-35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40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Law”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0469" y="2289366"/>
            <a:ext cx="13595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 spc="-135">
                <a:latin typeface="Arial"/>
                <a:cs typeface="Arial"/>
              </a:rPr>
              <a:t>Moore</a:t>
            </a:r>
            <a:r>
              <a:rPr dirty="0" sz="1800" spc="-135">
                <a:latin typeface="AoyagiKouzanFontT"/>
                <a:cs typeface="AoyagiKouzanFontT"/>
              </a:rPr>
              <a:t>’</a:t>
            </a:r>
            <a:r>
              <a:rPr dirty="0" sz="1800" spc="-135">
                <a:latin typeface="Arial"/>
                <a:cs typeface="Arial"/>
              </a:rPr>
              <a:t>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Law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08343" y="1189192"/>
            <a:ext cx="4203888" cy="2321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959" y="4589779"/>
            <a:ext cx="3586479" cy="11258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sz="2400">
                <a:latin typeface="Arial"/>
                <a:cs typeface="Arial"/>
              </a:rPr>
              <a:t>Microprocessors have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bec  ome </a:t>
            </a:r>
            <a:r>
              <a:rPr dirty="0" sz="2400" spc="-20">
                <a:latin typeface="Arial"/>
                <a:cs typeface="Arial"/>
              </a:rPr>
              <a:t>smaller, denser, </a:t>
            </a:r>
            <a:r>
              <a:rPr dirty="0" sz="2400">
                <a:latin typeface="Arial"/>
                <a:cs typeface="Arial"/>
              </a:rPr>
              <a:t>and  more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powerful.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497" y="4631435"/>
            <a:ext cx="430085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Gordon Moore (co-founder of Intel) pr  edicted </a:t>
            </a:r>
            <a:r>
              <a:rPr dirty="0" sz="2000">
                <a:latin typeface="Arial"/>
                <a:cs typeface="Arial"/>
              </a:rPr>
              <a:t>in 1965 </a:t>
            </a:r>
            <a:r>
              <a:rPr dirty="0" sz="2000" spc="-5">
                <a:latin typeface="Arial"/>
                <a:cs typeface="Arial"/>
              </a:rPr>
              <a:t>that the transistor </a:t>
            </a:r>
            <a:r>
              <a:rPr dirty="0" sz="2000">
                <a:latin typeface="Arial"/>
                <a:cs typeface="Arial"/>
              </a:rPr>
              <a:t>den  </a:t>
            </a:r>
            <a:r>
              <a:rPr dirty="0" sz="2000" spc="-5">
                <a:latin typeface="Arial"/>
                <a:cs typeface="Arial"/>
              </a:rPr>
              <a:t>sity </a:t>
            </a:r>
            <a:r>
              <a:rPr dirty="0" sz="2000">
                <a:latin typeface="Arial"/>
                <a:cs typeface="Arial"/>
              </a:rPr>
              <a:t>of </a:t>
            </a:r>
            <a:r>
              <a:rPr dirty="0" sz="2000" spc="-5">
                <a:latin typeface="Arial"/>
                <a:cs typeface="Arial"/>
              </a:rPr>
              <a:t>semiconductor </a:t>
            </a:r>
            <a:r>
              <a:rPr dirty="0" sz="2000">
                <a:latin typeface="Arial"/>
                <a:cs typeface="Arial"/>
              </a:rPr>
              <a:t>chips would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dou  ble roughly </a:t>
            </a:r>
            <a:r>
              <a:rPr dirty="0" sz="2000" spc="-5">
                <a:latin typeface="Arial"/>
                <a:cs typeface="Arial"/>
              </a:rPr>
              <a:t>every </a:t>
            </a:r>
            <a:r>
              <a:rPr dirty="0" sz="2000">
                <a:latin typeface="Arial"/>
                <a:cs typeface="Arial"/>
              </a:rPr>
              <a:t>18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months.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4582" y="1220050"/>
            <a:ext cx="4432300" cy="3224530"/>
            <a:chOff x="884582" y="1220050"/>
            <a:chExt cx="4432300" cy="3224530"/>
          </a:xfrm>
        </p:grpSpPr>
        <p:sp>
          <p:nvSpPr>
            <p:cNvPr id="10" name="object 10"/>
            <p:cNvSpPr/>
            <p:nvPr/>
          </p:nvSpPr>
          <p:spPr>
            <a:xfrm>
              <a:off x="2268880" y="1220050"/>
              <a:ext cx="3048000" cy="2436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84582" y="2553550"/>
              <a:ext cx="1904997" cy="18907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136652"/>
            <a:ext cx="107905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New </a:t>
            </a:r>
            <a:r>
              <a:rPr dirty="0" sz="3600" spc="-5"/>
              <a:t>Challenge: Slowdown in </a:t>
            </a:r>
            <a:r>
              <a:rPr dirty="0" sz="3600" spc="-30"/>
              <a:t>Joy’s </a:t>
            </a:r>
            <a:r>
              <a:rPr dirty="0" sz="3600" spc="-5"/>
              <a:t>law </a:t>
            </a:r>
            <a:r>
              <a:rPr dirty="0" sz="3600"/>
              <a:t>of</a:t>
            </a:r>
            <a:r>
              <a:rPr dirty="0" sz="3600" spc="65"/>
              <a:t> </a:t>
            </a:r>
            <a:r>
              <a:rPr dirty="0" sz="3600" spc="-5"/>
              <a:t>Performance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652952" y="1097787"/>
            <a:ext cx="1974214" cy="48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ts val="181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  <a:tab pos="1383665" algn="l"/>
              </a:tabLst>
            </a:pPr>
            <a:r>
              <a:rPr dirty="0" sz="1600" spc="-45">
                <a:latin typeface="Arial"/>
                <a:cs typeface="Arial"/>
              </a:rPr>
              <a:t>VAX	</a:t>
            </a:r>
            <a:r>
              <a:rPr dirty="0" sz="1600">
                <a:latin typeface="Arial"/>
                <a:cs typeface="Arial"/>
              </a:rPr>
              <a:t>: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25%/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ts val="1810"/>
              </a:lnSpc>
            </a:pPr>
            <a:r>
              <a:rPr dirty="0" sz="1600" spc="-5">
                <a:latin typeface="Arial"/>
                <a:cs typeface="Arial"/>
              </a:rPr>
              <a:t>year 1978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1986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2952" y="1655571"/>
            <a:ext cx="2063114" cy="1272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ts val="181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600" spc="-5">
                <a:latin typeface="Arial"/>
                <a:cs typeface="Arial"/>
              </a:rPr>
              <a:t>RISC </a:t>
            </a:r>
            <a:r>
              <a:rPr dirty="0" sz="1600">
                <a:latin typeface="Arial"/>
                <a:cs typeface="Arial"/>
              </a:rPr>
              <a:t>+ </a:t>
            </a:r>
            <a:r>
              <a:rPr dirty="0" sz="1600" spc="-5">
                <a:latin typeface="Arial"/>
                <a:cs typeface="Arial"/>
              </a:rPr>
              <a:t>x86 </a:t>
            </a:r>
            <a:r>
              <a:rPr dirty="0" sz="1600">
                <a:latin typeface="Arial"/>
                <a:cs typeface="Arial"/>
              </a:rPr>
              <a:t>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52%/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ts val="1810"/>
              </a:lnSpc>
            </a:pPr>
            <a:r>
              <a:rPr dirty="0" sz="1600" spc="-5">
                <a:latin typeface="Arial"/>
                <a:cs typeface="Arial"/>
              </a:rPr>
              <a:t>year 1986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2002</a:t>
            </a:r>
            <a:endParaRPr sz="1600">
              <a:latin typeface="Arial"/>
              <a:cs typeface="Arial"/>
            </a:endParaRPr>
          </a:p>
          <a:p>
            <a:pPr marL="298450" indent="-285750">
              <a:lnSpc>
                <a:spcPts val="1810"/>
              </a:lnSpc>
              <a:spcBef>
                <a:spcPts val="885"/>
              </a:spcBef>
              <a:buChar char="•"/>
              <a:tabLst>
                <a:tab pos="297815" algn="l"/>
                <a:tab pos="298450" algn="l"/>
              </a:tabLst>
            </a:pPr>
            <a:r>
              <a:rPr dirty="0" sz="1600" spc="-5">
                <a:latin typeface="Arial"/>
                <a:cs typeface="Arial"/>
              </a:rPr>
              <a:t>RISC </a:t>
            </a:r>
            <a:r>
              <a:rPr dirty="0" sz="1600">
                <a:latin typeface="Arial"/>
                <a:cs typeface="Arial"/>
              </a:rPr>
              <a:t>+ </a:t>
            </a:r>
            <a:r>
              <a:rPr dirty="0" sz="1600" spc="-5">
                <a:latin typeface="Arial"/>
                <a:cs typeface="Arial"/>
              </a:rPr>
              <a:t>x86 </a:t>
            </a:r>
            <a:r>
              <a:rPr dirty="0" sz="1600">
                <a:latin typeface="Arial"/>
                <a:cs typeface="Arial"/>
              </a:rPr>
              <a:t>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??%/</a:t>
            </a:r>
            <a:endParaRPr sz="1600">
              <a:latin typeface="Arial"/>
              <a:cs typeface="Arial"/>
            </a:endParaRPr>
          </a:p>
          <a:p>
            <a:pPr marL="241300" marR="5080">
              <a:lnSpc>
                <a:spcPts val="1680"/>
              </a:lnSpc>
              <a:spcBef>
                <a:spcPts val="150"/>
              </a:spcBef>
            </a:pPr>
            <a:r>
              <a:rPr dirty="0" sz="1600" spc="-5">
                <a:latin typeface="Arial"/>
                <a:cs typeface="Arial"/>
              </a:rPr>
              <a:t>year 2002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presen  </a:t>
            </a:r>
            <a:r>
              <a:rPr dirty="0" sz="160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02508" y="1586147"/>
            <a:ext cx="7684770" cy="4121785"/>
            <a:chOff x="1402508" y="1586147"/>
            <a:chExt cx="7684770" cy="4121785"/>
          </a:xfrm>
        </p:grpSpPr>
        <p:sp>
          <p:nvSpPr>
            <p:cNvPr id="7" name="object 7"/>
            <p:cNvSpPr/>
            <p:nvPr/>
          </p:nvSpPr>
          <p:spPr>
            <a:xfrm>
              <a:off x="1465185" y="2598285"/>
              <a:ext cx="7611745" cy="2024380"/>
            </a:xfrm>
            <a:custGeom>
              <a:avLst/>
              <a:gdLst/>
              <a:ahLst/>
              <a:cxnLst/>
              <a:rect l="l" t="t" r="r" b="b"/>
              <a:pathLst>
                <a:path w="7611745" h="2024379">
                  <a:moveTo>
                    <a:pt x="0" y="2023753"/>
                  </a:moveTo>
                  <a:lnTo>
                    <a:pt x="7611362" y="2023753"/>
                  </a:lnTo>
                </a:path>
                <a:path w="7611745" h="2024379">
                  <a:moveTo>
                    <a:pt x="0" y="1011876"/>
                  </a:moveTo>
                  <a:lnTo>
                    <a:pt x="7611362" y="1011876"/>
                  </a:lnTo>
                </a:path>
                <a:path w="7611745" h="2024379">
                  <a:moveTo>
                    <a:pt x="0" y="0"/>
                  </a:moveTo>
                  <a:lnTo>
                    <a:pt x="7611362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70393" y="1591545"/>
              <a:ext cx="7611745" cy="4048125"/>
            </a:xfrm>
            <a:custGeom>
              <a:avLst/>
              <a:gdLst/>
              <a:ahLst/>
              <a:cxnLst/>
              <a:rect l="l" t="t" r="r" b="b"/>
              <a:pathLst>
                <a:path w="7611745" h="4048125">
                  <a:moveTo>
                    <a:pt x="0" y="0"/>
                  </a:moveTo>
                  <a:lnTo>
                    <a:pt x="7600878" y="0"/>
                  </a:lnTo>
                </a:path>
                <a:path w="7611745" h="4048125">
                  <a:moveTo>
                    <a:pt x="7611292" y="0"/>
                  </a:moveTo>
                  <a:lnTo>
                    <a:pt x="7611292" y="4037165"/>
                  </a:lnTo>
                </a:path>
                <a:path w="7611745" h="4048125">
                  <a:moveTo>
                    <a:pt x="0" y="4047575"/>
                  </a:moveTo>
                  <a:lnTo>
                    <a:pt x="0" y="10410"/>
                  </a:lnTo>
                </a:path>
              </a:pathLst>
            </a:custGeom>
            <a:ln w="1041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07905" y="1591545"/>
              <a:ext cx="7673975" cy="4110990"/>
            </a:xfrm>
            <a:custGeom>
              <a:avLst/>
              <a:gdLst/>
              <a:ahLst/>
              <a:cxnLst/>
              <a:rect l="l" t="t" r="r" b="b"/>
              <a:pathLst>
                <a:path w="7673975" h="4110990">
                  <a:moveTo>
                    <a:pt x="62487" y="0"/>
                  </a:moveTo>
                  <a:lnTo>
                    <a:pt x="62487" y="4037165"/>
                  </a:lnTo>
                </a:path>
                <a:path w="7673975" h="4110990">
                  <a:moveTo>
                    <a:pt x="0" y="4047575"/>
                  </a:moveTo>
                  <a:lnTo>
                    <a:pt x="52072" y="4047575"/>
                  </a:lnTo>
                </a:path>
                <a:path w="7673975" h="4110990">
                  <a:moveTo>
                    <a:pt x="0" y="3035768"/>
                  </a:moveTo>
                  <a:lnTo>
                    <a:pt x="52072" y="3035768"/>
                  </a:lnTo>
                </a:path>
                <a:path w="7673975" h="4110990">
                  <a:moveTo>
                    <a:pt x="0" y="2023892"/>
                  </a:moveTo>
                  <a:lnTo>
                    <a:pt x="52072" y="2023892"/>
                  </a:lnTo>
                </a:path>
                <a:path w="7673975" h="4110990">
                  <a:moveTo>
                    <a:pt x="0" y="1012015"/>
                  </a:moveTo>
                  <a:lnTo>
                    <a:pt x="52072" y="1012015"/>
                  </a:lnTo>
                </a:path>
                <a:path w="7673975" h="4110990">
                  <a:moveTo>
                    <a:pt x="0" y="0"/>
                  </a:moveTo>
                  <a:lnTo>
                    <a:pt x="52072" y="0"/>
                  </a:lnTo>
                </a:path>
                <a:path w="7673975" h="4110990">
                  <a:moveTo>
                    <a:pt x="62487" y="4047575"/>
                  </a:moveTo>
                  <a:lnTo>
                    <a:pt x="7663365" y="4047575"/>
                  </a:lnTo>
                </a:path>
                <a:path w="7673975" h="4110990">
                  <a:moveTo>
                    <a:pt x="62487" y="4110384"/>
                  </a:moveTo>
                  <a:lnTo>
                    <a:pt x="62487" y="4057986"/>
                  </a:lnTo>
                </a:path>
                <a:path w="7673975" h="4110990">
                  <a:moveTo>
                    <a:pt x="604668" y="4110384"/>
                  </a:moveTo>
                  <a:lnTo>
                    <a:pt x="604668" y="4057986"/>
                  </a:lnTo>
                </a:path>
                <a:path w="7673975" h="4110990">
                  <a:moveTo>
                    <a:pt x="1146640" y="4110384"/>
                  </a:moveTo>
                  <a:lnTo>
                    <a:pt x="1146640" y="4057986"/>
                  </a:lnTo>
                </a:path>
                <a:path w="7673975" h="4110990">
                  <a:moveTo>
                    <a:pt x="1688891" y="4110384"/>
                  </a:moveTo>
                  <a:lnTo>
                    <a:pt x="1688891" y="4057986"/>
                  </a:lnTo>
                </a:path>
                <a:path w="7673975" h="4110990">
                  <a:moveTo>
                    <a:pt x="2241556" y="4110384"/>
                  </a:moveTo>
                  <a:lnTo>
                    <a:pt x="2241556" y="4057986"/>
                  </a:lnTo>
                </a:path>
                <a:path w="7673975" h="4110990">
                  <a:moveTo>
                    <a:pt x="2783806" y="4110384"/>
                  </a:moveTo>
                  <a:lnTo>
                    <a:pt x="2783806" y="4057986"/>
                  </a:lnTo>
                </a:path>
                <a:path w="7673975" h="4110990">
                  <a:moveTo>
                    <a:pt x="3326056" y="4110384"/>
                  </a:moveTo>
                  <a:lnTo>
                    <a:pt x="3326056" y="4057986"/>
                  </a:lnTo>
                </a:path>
                <a:path w="7673975" h="4110990">
                  <a:moveTo>
                    <a:pt x="3867890" y="4110384"/>
                  </a:moveTo>
                  <a:lnTo>
                    <a:pt x="3867890" y="4057986"/>
                  </a:lnTo>
                </a:path>
                <a:path w="7673975" h="4110990">
                  <a:moveTo>
                    <a:pt x="4410279" y="4110384"/>
                  </a:moveTo>
                  <a:lnTo>
                    <a:pt x="4410279" y="4057986"/>
                  </a:lnTo>
                </a:path>
                <a:path w="7673975" h="4110990">
                  <a:moveTo>
                    <a:pt x="4952530" y="4110384"/>
                  </a:moveTo>
                  <a:lnTo>
                    <a:pt x="4952530" y="4057986"/>
                  </a:lnTo>
                </a:path>
                <a:path w="7673975" h="4110990">
                  <a:moveTo>
                    <a:pt x="5494780" y="4110384"/>
                  </a:moveTo>
                  <a:lnTo>
                    <a:pt x="5494780" y="4057986"/>
                  </a:lnTo>
                </a:path>
                <a:path w="7673975" h="4110990">
                  <a:moveTo>
                    <a:pt x="6047445" y="4110384"/>
                  </a:moveTo>
                  <a:lnTo>
                    <a:pt x="6047445" y="4057986"/>
                  </a:lnTo>
                </a:path>
                <a:path w="7673975" h="4110990">
                  <a:moveTo>
                    <a:pt x="6589279" y="4110384"/>
                  </a:moveTo>
                  <a:lnTo>
                    <a:pt x="6589279" y="4057986"/>
                  </a:lnTo>
                </a:path>
                <a:path w="7673975" h="4110990">
                  <a:moveTo>
                    <a:pt x="7131529" y="4110384"/>
                  </a:moveTo>
                  <a:lnTo>
                    <a:pt x="7131529" y="4057986"/>
                  </a:lnTo>
                </a:path>
                <a:path w="7673975" h="4110990">
                  <a:moveTo>
                    <a:pt x="7673779" y="4110384"/>
                  </a:moveTo>
                  <a:lnTo>
                    <a:pt x="7673779" y="4057986"/>
                  </a:lnTo>
                </a:path>
              </a:pathLst>
            </a:custGeom>
            <a:ln w="10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65185" y="1774210"/>
              <a:ext cx="7340600" cy="3860165"/>
            </a:xfrm>
            <a:custGeom>
              <a:avLst/>
              <a:gdLst/>
              <a:ahLst/>
              <a:cxnLst/>
              <a:rect l="l" t="t" r="r" b="b"/>
              <a:pathLst>
                <a:path w="7340600" h="3860165">
                  <a:moveTo>
                    <a:pt x="0" y="3859705"/>
                  </a:moveTo>
                  <a:lnTo>
                    <a:pt x="208290" y="3838884"/>
                  </a:lnTo>
                  <a:lnTo>
                    <a:pt x="427273" y="3828474"/>
                  </a:lnTo>
                  <a:lnTo>
                    <a:pt x="656810" y="3807654"/>
                  </a:lnTo>
                  <a:lnTo>
                    <a:pt x="875932" y="3797243"/>
                  </a:lnTo>
                  <a:lnTo>
                    <a:pt x="1094637" y="3776423"/>
                  </a:lnTo>
                  <a:lnTo>
                    <a:pt x="1292791" y="3755602"/>
                  </a:lnTo>
                  <a:lnTo>
                    <a:pt x="1470255" y="3724372"/>
                  </a:lnTo>
                  <a:lnTo>
                    <a:pt x="1553571" y="3703204"/>
                  </a:lnTo>
                  <a:lnTo>
                    <a:pt x="1626473" y="3682384"/>
                  </a:lnTo>
                </a:path>
                <a:path w="7340600" h="3860165">
                  <a:moveTo>
                    <a:pt x="1626473" y="3682384"/>
                  </a:moveTo>
                  <a:lnTo>
                    <a:pt x="1751725" y="3630332"/>
                  </a:lnTo>
                  <a:lnTo>
                    <a:pt x="1845456" y="3567871"/>
                  </a:lnTo>
                  <a:lnTo>
                    <a:pt x="1928772" y="3494652"/>
                  </a:lnTo>
                  <a:lnTo>
                    <a:pt x="1991259" y="3421780"/>
                  </a:lnTo>
                  <a:lnTo>
                    <a:pt x="2043749" y="3348562"/>
                  </a:lnTo>
                  <a:lnTo>
                    <a:pt x="2085407" y="3275690"/>
                  </a:lnTo>
                  <a:lnTo>
                    <a:pt x="2127065" y="3202471"/>
                  </a:lnTo>
                  <a:lnTo>
                    <a:pt x="2179138" y="3150420"/>
                  </a:lnTo>
                </a:path>
                <a:path w="7340600" h="3860165">
                  <a:moveTo>
                    <a:pt x="2179138" y="3150420"/>
                  </a:moveTo>
                  <a:lnTo>
                    <a:pt x="2220796" y="3108779"/>
                  </a:lnTo>
                  <a:lnTo>
                    <a:pt x="2262454" y="3067138"/>
                  </a:lnTo>
                  <a:lnTo>
                    <a:pt x="2335356" y="2993988"/>
                  </a:lnTo>
                  <a:lnTo>
                    <a:pt x="2387706" y="2941937"/>
                  </a:lnTo>
                  <a:lnTo>
                    <a:pt x="2450194" y="2889469"/>
                  </a:lnTo>
                </a:path>
                <a:path w="7340600" h="3860165">
                  <a:moveTo>
                    <a:pt x="2450194" y="2889469"/>
                  </a:moveTo>
                  <a:lnTo>
                    <a:pt x="2512681" y="2847828"/>
                  </a:lnTo>
                  <a:lnTo>
                    <a:pt x="2585583" y="2806187"/>
                  </a:lnTo>
                  <a:lnTo>
                    <a:pt x="2721388" y="2733316"/>
                  </a:lnTo>
                </a:path>
                <a:path w="7340600" h="3860165">
                  <a:moveTo>
                    <a:pt x="2721388" y="2733316"/>
                  </a:moveTo>
                  <a:lnTo>
                    <a:pt x="2856777" y="2660166"/>
                  </a:lnTo>
                  <a:lnTo>
                    <a:pt x="2992444" y="2587294"/>
                  </a:lnTo>
                </a:path>
                <a:path w="7340600" h="3860165">
                  <a:moveTo>
                    <a:pt x="2992444" y="2587294"/>
                  </a:moveTo>
                  <a:lnTo>
                    <a:pt x="3054931" y="2555647"/>
                  </a:lnTo>
                  <a:lnTo>
                    <a:pt x="3127833" y="2534827"/>
                  </a:lnTo>
                  <a:lnTo>
                    <a:pt x="3200735" y="2503596"/>
                  </a:lnTo>
                  <a:lnTo>
                    <a:pt x="3263639" y="2461955"/>
                  </a:lnTo>
                </a:path>
                <a:path w="7340600" h="3860165">
                  <a:moveTo>
                    <a:pt x="3263639" y="2461955"/>
                  </a:moveTo>
                  <a:lnTo>
                    <a:pt x="3294882" y="2430724"/>
                  </a:lnTo>
                  <a:lnTo>
                    <a:pt x="3326126" y="2388667"/>
                  </a:lnTo>
                  <a:lnTo>
                    <a:pt x="3399028" y="2294975"/>
                  </a:lnTo>
                  <a:lnTo>
                    <a:pt x="3471929" y="2211415"/>
                  </a:lnTo>
                  <a:lnTo>
                    <a:pt x="3534417" y="2128133"/>
                  </a:lnTo>
                </a:path>
                <a:path w="7340600" h="3860165">
                  <a:moveTo>
                    <a:pt x="3534417" y="2128133"/>
                  </a:moveTo>
                  <a:lnTo>
                    <a:pt x="3597181" y="2065671"/>
                  </a:lnTo>
                  <a:lnTo>
                    <a:pt x="3670083" y="2013204"/>
                  </a:lnTo>
                  <a:lnTo>
                    <a:pt x="3805472" y="1929922"/>
                  </a:lnTo>
                </a:path>
                <a:path w="7340600" h="3860165">
                  <a:moveTo>
                    <a:pt x="3805472" y="1929922"/>
                  </a:moveTo>
                  <a:lnTo>
                    <a:pt x="3941278" y="1846362"/>
                  </a:lnTo>
                  <a:lnTo>
                    <a:pt x="4076667" y="1763080"/>
                  </a:lnTo>
                </a:path>
                <a:path w="7340600" h="3860165">
                  <a:moveTo>
                    <a:pt x="4076667" y="1763080"/>
                  </a:moveTo>
                  <a:lnTo>
                    <a:pt x="4212334" y="1668971"/>
                  </a:lnTo>
                  <a:lnTo>
                    <a:pt x="4347723" y="1575279"/>
                  </a:lnTo>
                </a:path>
                <a:path w="7340600" h="3860165">
                  <a:moveTo>
                    <a:pt x="4347723" y="1575279"/>
                  </a:moveTo>
                  <a:lnTo>
                    <a:pt x="4483528" y="1481309"/>
                  </a:lnTo>
                  <a:lnTo>
                    <a:pt x="4618917" y="1387339"/>
                  </a:lnTo>
                </a:path>
                <a:path w="7340600" h="3860165">
                  <a:moveTo>
                    <a:pt x="4618917" y="1387339"/>
                  </a:moveTo>
                  <a:lnTo>
                    <a:pt x="4681404" y="1324878"/>
                  </a:lnTo>
                  <a:lnTo>
                    <a:pt x="4754306" y="1262277"/>
                  </a:lnTo>
                  <a:lnTo>
                    <a:pt x="4827486" y="1199538"/>
                  </a:lnTo>
                  <a:lnTo>
                    <a:pt x="4889973" y="1147487"/>
                  </a:lnTo>
                </a:path>
                <a:path w="7340600" h="3860165">
                  <a:moveTo>
                    <a:pt x="4889973" y="1147487"/>
                  </a:moveTo>
                  <a:lnTo>
                    <a:pt x="4952460" y="1105846"/>
                  </a:lnTo>
                  <a:lnTo>
                    <a:pt x="5025362" y="1074615"/>
                  </a:lnTo>
                  <a:lnTo>
                    <a:pt x="5098542" y="1043107"/>
                  </a:lnTo>
                  <a:lnTo>
                    <a:pt x="5161029" y="1011876"/>
                  </a:lnTo>
                </a:path>
                <a:path w="7340600" h="3860165">
                  <a:moveTo>
                    <a:pt x="5161029" y="1011876"/>
                  </a:moveTo>
                  <a:lnTo>
                    <a:pt x="5223516" y="970235"/>
                  </a:lnTo>
                  <a:lnTo>
                    <a:pt x="5296418" y="918184"/>
                  </a:lnTo>
                  <a:lnTo>
                    <a:pt x="5358905" y="865716"/>
                  </a:lnTo>
                  <a:lnTo>
                    <a:pt x="5432223" y="824075"/>
                  </a:lnTo>
                </a:path>
                <a:path w="7340600" h="3860165">
                  <a:moveTo>
                    <a:pt x="5432223" y="824075"/>
                  </a:moveTo>
                  <a:lnTo>
                    <a:pt x="5505125" y="792844"/>
                  </a:lnTo>
                  <a:lnTo>
                    <a:pt x="5567612" y="772024"/>
                  </a:lnTo>
                  <a:lnTo>
                    <a:pt x="5640514" y="751203"/>
                  </a:lnTo>
                  <a:lnTo>
                    <a:pt x="5713833" y="719556"/>
                  </a:lnTo>
                </a:path>
                <a:path w="7340600" h="3860165">
                  <a:moveTo>
                    <a:pt x="5713833" y="719556"/>
                  </a:moveTo>
                  <a:lnTo>
                    <a:pt x="5849222" y="646684"/>
                  </a:lnTo>
                  <a:lnTo>
                    <a:pt x="5984888" y="573535"/>
                  </a:lnTo>
                </a:path>
                <a:path w="7340600" h="3860165">
                  <a:moveTo>
                    <a:pt x="5984888" y="573535"/>
                  </a:moveTo>
                  <a:lnTo>
                    <a:pt x="6120277" y="490253"/>
                  </a:lnTo>
                  <a:lnTo>
                    <a:pt x="6255666" y="406555"/>
                  </a:lnTo>
                </a:path>
                <a:path w="7340600" h="3860165">
                  <a:moveTo>
                    <a:pt x="6255666" y="406555"/>
                  </a:moveTo>
                  <a:lnTo>
                    <a:pt x="6318570" y="354503"/>
                  </a:lnTo>
                  <a:lnTo>
                    <a:pt x="6391472" y="302452"/>
                  </a:lnTo>
                  <a:lnTo>
                    <a:pt x="6464374" y="239713"/>
                  </a:lnTo>
                  <a:lnTo>
                    <a:pt x="6526861" y="198072"/>
                  </a:lnTo>
                </a:path>
                <a:path w="7340600" h="3860165">
                  <a:moveTo>
                    <a:pt x="6526861" y="198072"/>
                  </a:moveTo>
                  <a:lnTo>
                    <a:pt x="6662528" y="125200"/>
                  </a:lnTo>
                  <a:lnTo>
                    <a:pt x="6797917" y="83559"/>
                  </a:lnTo>
                </a:path>
                <a:path w="7340600" h="3860165">
                  <a:moveTo>
                    <a:pt x="6797917" y="83559"/>
                  </a:moveTo>
                  <a:lnTo>
                    <a:pt x="6860404" y="72871"/>
                  </a:lnTo>
                  <a:lnTo>
                    <a:pt x="6933583" y="62461"/>
                  </a:lnTo>
                  <a:lnTo>
                    <a:pt x="7068972" y="52051"/>
                  </a:lnTo>
                </a:path>
                <a:path w="7340600" h="3860165">
                  <a:moveTo>
                    <a:pt x="7068972" y="52051"/>
                  </a:moveTo>
                  <a:lnTo>
                    <a:pt x="7204778" y="31230"/>
                  </a:lnTo>
                  <a:lnTo>
                    <a:pt x="7340167" y="0"/>
                  </a:lnTo>
                </a:path>
              </a:pathLst>
            </a:custGeom>
            <a:ln w="31237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02699" y="5571453"/>
              <a:ext cx="135386" cy="1304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29103" y="5394131"/>
              <a:ext cx="135386" cy="1356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81768" y="4862168"/>
              <a:ext cx="135386" cy="1353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52963" y="4601286"/>
              <a:ext cx="135386" cy="13561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24018" y="4444716"/>
              <a:ext cx="135386" cy="1357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94796" y="4298556"/>
              <a:ext cx="135803" cy="1357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65991" y="4173633"/>
              <a:ext cx="135664" cy="1353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937047" y="3839950"/>
              <a:ext cx="135664" cy="1353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08103" y="3641461"/>
              <a:ext cx="135803" cy="13561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79297" y="3474481"/>
              <a:ext cx="135386" cy="1357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50492" y="3286680"/>
              <a:ext cx="135386" cy="1357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21548" y="3099018"/>
              <a:ext cx="135386" cy="1356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92742" y="2859165"/>
              <a:ext cx="135386" cy="1353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563798" y="2723554"/>
              <a:ext cx="135386" cy="13561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34993" y="2535892"/>
              <a:ext cx="135386" cy="1353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16185" y="2431373"/>
              <a:ext cx="135664" cy="1357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387241" y="2285213"/>
              <a:ext cx="135803" cy="1357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58435" y="2118372"/>
              <a:ext cx="135664" cy="13561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29491" y="1909889"/>
              <a:ext cx="135803" cy="13561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200686" y="1794960"/>
              <a:ext cx="135386" cy="1357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71742" y="1763729"/>
              <a:ext cx="135386" cy="1357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742936" y="1711678"/>
              <a:ext cx="135386" cy="13533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1480807" y="5639120"/>
            <a:ext cx="7600950" cy="0"/>
          </a:xfrm>
          <a:custGeom>
            <a:avLst/>
            <a:gdLst/>
            <a:ahLst/>
            <a:cxnLst/>
            <a:rect l="l" t="t" r="r" b="b"/>
            <a:pathLst>
              <a:path w="7600950" h="0">
                <a:moveTo>
                  <a:pt x="7600878" y="0"/>
                </a:moveTo>
                <a:lnTo>
                  <a:pt x="0" y="0"/>
                </a:lnTo>
              </a:path>
            </a:pathLst>
          </a:custGeom>
          <a:ln w="10410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91775" y="5440146"/>
            <a:ext cx="8105775" cy="58864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450" spc="15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475"/>
              </a:spcBef>
              <a:tabLst>
                <a:tab pos="2243455" algn="l"/>
                <a:tab pos="6049645" algn="l"/>
              </a:tabLst>
            </a:pPr>
            <a:r>
              <a:rPr dirty="0" sz="1450" spc="10">
                <a:latin typeface="Arial"/>
                <a:cs typeface="Arial"/>
              </a:rPr>
              <a:t>1978   1980</a:t>
            </a:r>
            <a:r>
              <a:rPr dirty="0" sz="1450" spc="345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1982 </a:t>
            </a:r>
            <a:r>
              <a:rPr dirty="0" sz="1450" spc="175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1984	1986 </a:t>
            </a:r>
            <a:r>
              <a:rPr dirty="0" sz="1450" spc="180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1988 </a:t>
            </a:r>
            <a:r>
              <a:rPr dirty="0" sz="1450" spc="180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1990 </a:t>
            </a:r>
            <a:r>
              <a:rPr dirty="0" sz="1450" spc="180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1992 </a:t>
            </a:r>
            <a:r>
              <a:rPr dirty="0" sz="1450" spc="175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1994 </a:t>
            </a:r>
            <a:r>
              <a:rPr dirty="0" sz="1450" spc="175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1996 </a:t>
            </a:r>
            <a:r>
              <a:rPr dirty="0" sz="1450" spc="180">
                <a:latin typeface="Arial"/>
                <a:cs typeface="Arial"/>
              </a:rPr>
              <a:t> </a:t>
            </a:r>
            <a:r>
              <a:rPr dirty="0" sz="1450" spc="10">
                <a:latin typeface="Arial"/>
                <a:cs typeface="Arial"/>
              </a:rPr>
              <a:t>1998	2000 2002 2004  2006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87629" y="4484346"/>
            <a:ext cx="233679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>
                <a:latin typeface="Arial"/>
                <a:cs typeface="Arial"/>
              </a:rPr>
              <a:t>10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3137" y="3472192"/>
            <a:ext cx="33782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>
                <a:latin typeface="Arial"/>
                <a:cs typeface="Arial"/>
              </a:rPr>
              <a:t>100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8991" y="2460315"/>
            <a:ext cx="441959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>
                <a:latin typeface="Arial"/>
                <a:cs typeface="Arial"/>
              </a:rPr>
              <a:t>1000</a:t>
            </a:r>
            <a:endParaRPr sz="1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4846" y="1448439"/>
            <a:ext cx="54610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>
                <a:latin typeface="Arial"/>
                <a:cs typeface="Arial"/>
              </a:rPr>
              <a:t>10000</a:t>
            </a:r>
            <a:endParaRPr sz="14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7633" y="2584049"/>
            <a:ext cx="189230" cy="204088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 sz="1150" spc="5">
                <a:latin typeface="Arial"/>
                <a:cs typeface="Arial"/>
              </a:rPr>
              <a:t>Performance (vs. </a:t>
            </a:r>
            <a:r>
              <a:rPr dirty="0" sz="1150" spc="-5">
                <a:latin typeface="Arial"/>
                <a:cs typeface="Arial"/>
              </a:rPr>
              <a:t>VAX-11/780)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427093" y="1304503"/>
            <a:ext cx="7670800" cy="4347210"/>
            <a:chOff x="1427093" y="1304503"/>
            <a:chExt cx="7670800" cy="4347210"/>
          </a:xfrm>
        </p:grpSpPr>
        <p:sp>
          <p:nvSpPr>
            <p:cNvPr id="41" name="object 41"/>
            <p:cNvSpPr/>
            <p:nvPr/>
          </p:nvSpPr>
          <p:spPr>
            <a:xfrm>
              <a:off x="1442968" y="4927406"/>
              <a:ext cx="2176780" cy="708025"/>
            </a:xfrm>
            <a:custGeom>
              <a:avLst/>
              <a:gdLst/>
              <a:ahLst/>
              <a:cxnLst/>
              <a:rect l="l" t="t" r="r" b="b"/>
              <a:pathLst>
                <a:path w="2176779" h="708025">
                  <a:moveTo>
                    <a:pt x="0" y="707897"/>
                  </a:moveTo>
                  <a:lnTo>
                    <a:pt x="2176638" y="0"/>
                  </a:lnTo>
                </a:path>
              </a:pathLst>
            </a:custGeom>
            <a:ln w="31231">
              <a:solidFill>
                <a:srgbClr val="33CCC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609192" y="1325458"/>
              <a:ext cx="5467985" cy="3529329"/>
            </a:xfrm>
            <a:custGeom>
              <a:avLst/>
              <a:gdLst/>
              <a:ahLst/>
              <a:cxnLst/>
              <a:rect l="l" t="t" r="r" b="b"/>
              <a:pathLst>
                <a:path w="5467984" h="3529329">
                  <a:moveTo>
                    <a:pt x="0" y="3529075"/>
                  </a:moveTo>
                  <a:lnTo>
                    <a:pt x="5467633" y="0"/>
                  </a:lnTo>
                </a:path>
              </a:pathLst>
            </a:custGeom>
            <a:ln w="41646">
              <a:solidFill>
                <a:srgbClr val="00FF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243662" y="1679407"/>
              <a:ext cx="760730" cy="187960"/>
            </a:xfrm>
            <a:custGeom>
              <a:avLst/>
              <a:gdLst/>
              <a:ahLst/>
              <a:cxnLst/>
              <a:rect l="l" t="t" r="r" b="b"/>
              <a:pathLst>
                <a:path w="760729" h="187960">
                  <a:moveTo>
                    <a:pt x="0" y="187384"/>
                  </a:moveTo>
                  <a:lnTo>
                    <a:pt x="760261" y="0"/>
                  </a:lnTo>
                </a:path>
              </a:pathLst>
            </a:custGeom>
            <a:ln w="31231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2307588" y="4692968"/>
            <a:ext cx="86931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33CCCC"/>
                </a:solidFill>
                <a:latin typeface="Arial"/>
                <a:cs typeface="Arial"/>
              </a:rPr>
              <a:t>25</a:t>
            </a:r>
            <a:r>
              <a:rPr dirty="0" sz="1450" spc="100" b="1">
                <a:solidFill>
                  <a:srgbClr val="33CCCC"/>
                </a:solidFill>
                <a:latin typeface="Arial"/>
                <a:cs typeface="Arial"/>
              </a:rPr>
              <a:t>%</a:t>
            </a:r>
            <a:r>
              <a:rPr dirty="0" sz="1450" spc="5" b="1">
                <a:solidFill>
                  <a:srgbClr val="33CCCC"/>
                </a:solidFill>
                <a:latin typeface="Arial"/>
                <a:cs typeface="Arial"/>
              </a:rPr>
              <a:t>/</a:t>
            </a:r>
            <a:r>
              <a:rPr dirty="0" sz="1450" spc="90" b="1">
                <a:solidFill>
                  <a:srgbClr val="33CCCC"/>
                </a:solidFill>
                <a:latin typeface="Arial"/>
                <a:cs typeface="Arial"/>
              </a:rPr>
              <a:t>ye</a:t>
            </a:r>
            <a:r>
              <a:rPr dirty="0" sz="1450" spc="5" b="1">
                <a:solidFill>
                  <a:srgbClr val="33CCCC"/>
                </a:solidFill>
                <a:latin typeface="Arial"/>
                <a:cs typeface="Arial"/>
              </a:rPr>
              <a:t>ar</a:t>
            </a:r>
            <a:endParaRPr sz="14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63635" y="3023857"/>
            <a:ext cx="86931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00FF00"/>
                </a:solidFill>
                <a:latin typeface="Arial"/>
                <a:cs typeface="Arial"/>
              </a:rPr>
              <a:t>52</a:t>
            </a:r>
            <a:r>
              <a:rPr dirty="0" sz="1450" spc="100" b="1">
                <a:solidFill>
                  <a:srgbClr val="00FF00"/>
                </a:solidFill>
                <a:latin typeface="Arial"/>
                <a:cs typeface="Arial"/>
              </a:rPr>
              <a:t>%</a:t>
            </a:r>
            <a:r>
              <a:rPr dirty="0" sz="1450" spc="5" b="1">
                <a:solidFill>
                  <a:srgbClr val="00FF00"/>
                </a:solidFill>
                <a:latin typeface="Arial"/>
                <a:cs typeface="Arial"/>
              </a:rPr>
              <a:t>/</a:t>
            </a:r>
            <a:r>
              <a:rPr dirty="0" sz="1450" spc="90" b="1">
                <a:solidFill>
                  <a:srgbClr val="00FF00"/>
                </a:solidFill>
                <a:latin typeface="Arial"/>
                <a:cs typeface="Arial"/>
              </a:rPr>
              <a:t>ye</a:t>
            </a:r>
            <a:r>
              <a:rPr dirty="0" sz="1450" spc="5" b="1">
                <a:solidFill>
                  <a:srgbClr val="00FF00"/>
                </a:solidFill>
                <a:latin typeface="Arial"/>
                <a:cs typeface="Arial"/>
              </a:rPr>
              <a:t>ar</a:t>
            </a:r>
            <a:endParaRPr sz="14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71232" y="2011981"/>
            <a:ext cx="890269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40" b="1">
                <a:solidFill>
                  <a:srgbClr val="FF0000"/>
                </a:solidFill>
                <a:latin typeface="Arial"/>
                <a:cs typeface="Arial"/>
              </a:rPr>
              <a:t>??%/year</a:t>
            </a:r>
            <a:endParaRPr sz="14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50352" y="1571848"/>
            <a:ext cx="4667885" cy="52324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20"/>
              </a:spcBef>
            </a:pPr>
            <a:r>
              <a:rPr dirty="0" sz="1600" spc="-5">
                <a:latin typeface="Times New Roman"/>
                <a:cs typeface="Times New Roman"/>
              </a:rPr>
              <a:t>From Hennessy </a:t>
            </a:r>
            <a:r>
              <a:rPr dirty="0" sz="1600">
                <a:latin typeface="Times New Roman"/>
                <a:cs typeface="Times New Roman"/>
              </a:rPr>
              <a:t>and Patterson, </a:t>
            </a:r>
            <a:r>
              <a:rPr dirty="0" sz="1600" spc="-5" i="1">
                <a:latin typeface="Times New Roman"/>
                <a:cs typeface="Times New Roman"/>
              </a:rPr>
              <a:t>Computer </a:t>
            </a:r>
            <a:r>
              <a:rPr dirty="0" sz="1600" spc="-10" i="1">
                <a:latin typeface="Times New Roman"/>
                <a:cs typeface="Times New Roman"/>
              </a:rPr>
              <a:t>Architecture: </a:t>
            </a:r>
            <a:r>
              <a:rPr dirty="0" sz="1600" i="1">
                <a:latin typeface="Times New Roman"/>
                <a:cs typeface="Times New Roman"/>
              </a:rPr>
              <a:t>A  </a:t>
            </a:r>
            <a:r>
              <a:rPr dirty="0" sz="1600" i="1">
                <a:latin typeface="Times New Roman"/>
                <a:cs typeface="Times New Roman"/>
              </a:rPr>
              <a:t>Quantitative </a:t>
            </a:r>
            <a:r>
              <a:rPr dirty="0" sz="1600" spc="-10" i="1">
                <a:latin typeface="Times New Roman"/>
                <a:cs typeface="Times New Roman"/>
              </a:rPr>
              <a:t>Approach</a:t>
            </a:r>
            <a:r>
              <a:rPr dirty="0" sz="1600" spc="-10">
                <a:latin typeface="Times New Roman"/>
                <a:cs typeface="Times New Roman"/>
              </a:rPr>
              <a:t>, </a:t>
            </a:r>
            <a:r>
              <a:rPr dirty="0" sz="1600">
                <a:latin typeface="Times New Roman"/>
                <a:cs typeface="Times New Roman"/>
              </a:rPr>
              <a:t>4th edition, Sept. 15,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2006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79352" y="4175353"/>
            <a:ext cx="4235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82" sz="3525" spc="67" b="1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dirty="0" baseline="1182" sz="3525" spc="6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Sea change in chip</a:t>
            </a:r>
            <a:r>
              <a:rPr dirty="0" sz="24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79352" y="4543653"/>
            <a:ext cx="4224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multiple “cores” or</a:t>
            </a:r>
            <a:r>
              <a:rPr dirty="0" sz="24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79352" y="4911953"/>
            <a:ext cx="1769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ors per</a:t>
            </a:r>
            <a:r>
              <a:rPr dirty="0" sz="2400" spc="-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Arial"/>
                <a:cs typeface="Arial"/>
              </a:rPr>
              <a:t>chip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27085" y="1343248"/>
            <a:ext cx="80289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49209" algn="l"/>
              </a:tabLst>
            </a:pPr>
            <a:r>
              <a:rPr dirty="0" u="dash" baseline="-11494" sz="2175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baseline="-11494" sz="2175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-11494" sz="2175" spc="-187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3X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053512" y="1273403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3337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3337" y="393700"/>
                </a:lnTo>
                <a:lnTo>
                  <a:pt x="33337" y="381000"/>
                </a:lnTo>
                <a:close/>
              </a:path>
              <a:path w="76200" h="457200">
                <a:moveTo>
                  <a:pt x="42862" y="63500"/>
                </a:moveTo>
                <a:lnTo>
                  <a:pt x="33337" y="63500"/>
                </a:lnTo>
                <a:lnTo>
                  <a:pt x="33337" y="393700"/>
                </a:lnTo>
                <a:lnTo>
                  <a:pt x="42862" y="393700"/>
                </a:lnTo>
                <a:lnTo>
                  <a:pt x="42862" y="6350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2862" y="381000"/>
                </a:lnTo>
                <a:lnTo>
                  <a:pt x="42862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3337" y="76200"/>
                </a:lnTo>
                <a:lnTo>
                  <a:pt x="33337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2862" y="63500"/>
                </a:lnTo>
                <a:lnTo>
                  <a:pt x="42862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1753552" y="2257648"/>
            <a:ext cx="37693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Arial"/>
                <a:cs typeface="Arial"/>
              </a:rPr>
              <a:t>Joy’s </a:t>
            </a:r>
            <a:r>
              <a:rPr dirty="0" sz="2000">
                <a:latin typeface="Arial"/>
                <a:cs typeface="Arial"/>
              </a:rPr>
              <a:t>Law: </a:t>
            </a:r>
            <a:r>
              <a:rPr dirty="0" sz="2000" spc="-5">
                <a:latin typeface="Arial"/>
                <a:cs typeface="Arial"/>
              </a:rPr>
              <a:t>Perf </a:t>
            </a:r>
            <a:r>
              <a:rPr dirty="0" sz="2000">
                <a:latin typeface="Arial"/>
                <a:cs typeface="Arial"/>
              </a:rPr>
              <a:t>≈ 2</a:t>
            </a:r>
            <a:r>
              <a:rPr dirty="0" baseline="25641" sz="1950">
                <a:latin typeface="Arial"/>
                <a:cs typeface="Arial"/>
              </a:rPr>
              <a:t>(Year-1984)</a:t>
            </a:r>
            <a:r>
              <a:rPr dirty="0" baseline="25641" sz="1950" spc="-7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MIPS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19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4786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ManyCore </a:t>
            </a:r>
            <a:r>
              <a:rPr dirty="0" sz="4800" spc="-5"/>
              <a:t>Chips: </a:t>
            </a:r>
            <a:r>
              <a:rPr dirty="0" sz="4800"/>
              <a:t>The </a:t>
            </a:r>
            <a:r>
              <a:rPr dirty="0" sz="4800" spc="-15"/>
              <a:t>future </a:t>
            </a:r>
            <a:r>
              <a:rPr dirty="0" sz="4800"/>
              <a:t>is</a:t>
            </a:r>
            <a:r>
              <a:rPr dirty="0" sz="4800" spc="-145"/>
              <a:t> </a:t>
            </a:r>
            <a:r>
              <a:rPr dirty="0" sz="4800" spc="-25"/>
              <a:t>here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2041664" y="1904818"/>
            <a:ext cx="3921125" cy="166751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4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500">
                <a:latin typeface="Arial"/>
                <a:cs typeface="Arial"/>
              </a:rPr>
              <a:t>“ManyCore” </a:t>
            </a:r>
            <a:r>
              <a:rPr dirty="0" sz="1500" spc="-5">
                <a:latin typeface="Arial"/>
                <a:cs typeface="Arial"/>
              </a:rPr>
              <a:t>refers to </a:t>
            </a:r>
            <a:r>
              <a:rPr dirty="0" sz="1500">
                <a:latin typeface="Arial"/>
                <a:cs typeface="Arial"/>
              </a:rPr>
              <a:t>many</a:t>
            </a:r>
            <a:r>
              <a:rPr dirty="0" sz="1500" spc="-10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processors/chip</a:t>
            </a:r>
            <a:endParaRPr sz="15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409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400" spc="-5">
                <a:latin typeface="Arial"/>
                <a:cs typeface="Arial"/>
              </a:rPr>
              <a:t>64? 128? Hard to say exact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boundary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500">
                <a:latin typeface="Arial"/>
                <a:cs typeface="Arial"/>
              </a:rPr>
              <a:t>How </a:t>
            </a:r>
            <a:r>
              <a:rPr dirty="0" sz="1500" spc="-5">
                <a:latin typeface="Arial"/>
                <a:cs typeface="Arial"/>
              </a:rPr>
              <a:t>to </a:t>
            </a:r>
            <a:r>
              <a:rPr dirty="0" sz="1500">
                <a:latin typeface="Arial"/>
                <a:cs typeface="Arial"/>
              </a:rPr>
              <a:t>program</a:t>
            </a:r>
            <a:r>
              <a:rPr dirty="0" sz="1500" spc="-15">
                <a:latin typeface="Arial"/>
                <a:cs typeface="Arial"/>
              </a:rPr>
              <a:t> </a:t>
            </a:r>
            <a:r>
              <a:rPr dirty="0" sz="1500" spc="-5">
                <a:latin typeface="Arial"/>
                <a:cs typeface="Arial"/>
              </a:rPr>
              <a:t>these?</a:t>
            </a:r>
            <a:endParaRPr sz="15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400">
                <a:latin typeface="Arial"/>
                <a:cs typeface="Arial"/>
              </a:rPr>
              <a:t>Use 2 CPUs </a:t>
            </a:r>
            <a:r>
              <a:rPr dirty="0" sz="1400" spc="-5">
                <a:latin typeface="Arial"/>
                <a:cs typeface="Arial"/>
              </a:rPr>
              <a:t>for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video/audio</a:t>
            </a:r>
            <a:endParaRPr sz="1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33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400">
                <a:latin typeface="Arial"/>
                <a:cs typeface="Arial"/>
              </a:rPr>
              <a:t>Use 1 </a:t>
            </a:r>
            <a:r>
              <a:rPr dirty="0" sz="1400" spc="-5">
                <a:latin typeface="Arial"/>
                <a:cs typeface="Arial"/>
              </a:rPr>
              <a:t>for word </a:t>
            </a:r>
            <a:r>
              <a:rPr dirty="0" sz="1400" spc="-15">
                <a:latin typeface="Arial"/>
                <a:cs typeface="Arial"/>
              </a:rPr>
              <a:t>processor, </a:t>
            </a:r>
            <a:r>
              <a:rPr dirty="0" sz="1400">
                <a:latin typeface="Arial"/>
                <a:cs typeface="Arial"/>
              </a:rPr>
              <a:t>1 </a:t>
            </a:r>
            <a:r>
              <a:rPr dirty="0" sz="1400" spc="-5">
                <a:latin typeface="Arial"/>
                <a:cs typeface="Arial"/>
              </a:rPr>
              <a:t>for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browser</a:t>
            </a:r>
            <a:endParaRPr sz="1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400" spc="-5">
                <a:latin typeface="Arial"/>
                <a:cs typeface="Arial"/>
              </a:rPr>
              <a:t>76 for virus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checking???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762" y="1361208"/>
            <a:ext cx="1953260" cy="2644775"/>
            <a:chOff x="131762" y="1361208"/>
            <a:chExt cx="1953260" cy="2644775"/>
          </a:xfrm>
        </p:grpSpPr>
        <p:sp>
          <p:nvSpPr>
            <p:cNvPr id="6" name="object 6"/>
            <p:cNvSpPr/>
            <p:nvPr/>
          </p:nvSpPr>
          <p:spPr>
            <a:xfrm>
              <a:off x="131762" y="1966836"/>
              <a:ext cx="1772754" cy="2038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17205" y="1367561"/>
              <a:ext cx="761365" cy="729615"/>
            </a:xfrm>
            <a:custGeom>
              <a:avLst/>
              <a:gdLst/>
              <a:ahLst/>
              <a:cxnLst/>
              <a:rect l="l" t="t" r="r" b="b"/>
              <a:pathLst>
                <a:path w="761364" h="729614">
                  <a:moveTo>
                    <a:pt x="586384" y="0"/>
                  </a:moveTo>
                  <a:lnTo>
                    <a:pt x="103085" y="443547"/>
                  </a:lnTo>
                  <a:lnTo>
                    <a:pt x="15671" y="348297"/>
                  </a:lnTo>
                  <a:lnTo>
                    <a:pt x="0" y="713625"/>
                  </a:lnTo>
                  <a:lnTo>
                    <a:pt x="365328" y="729284"/>
                  </a:lnTo>
                  <a:lnTo>
                    <a:pt x="277914" y="634034"/>
                  </a:lnTo>
                  <a:lnTo>
                    <a:pt x="761212" y="190500"/>
                  </a:lnTo>
                  <a:lnTo>
                    <a:pt x="58638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7207" y="1367558"/>
              <a:ext cx="761365" cy="729615"/>
            </a:xfrm>
            <a:custGeom>
              <a:avLst/>
              <a:gdLst/>
              <a:ahLst/>
              <a:cxnLst/>
              <a:rect l="l" t="t" r="r" b="b"/>
              <a:pathLst>
                <a:path w="761364" h="729614">
                  <a:moveTo>
                    <a:pt x="0" y="713627"/>
                  </a:moveTo>
                  <a:lnTo>
                    <a:pt x="15667" y="348296"/>
                  </a:lnTo>
                  <a:lnTo>
                    <a:pt x="103083" y="443545"/>
                  </a:lnTo>
                  <a:lnTo>
                    <a:pt x="586376" y="0"/>
                  </a:lnTo>
                  <a:lnTo>
                    <a:pt x="761209" y="190499"/>
                  </a:lnTo>
                  <a:lnTo>
                    <a:pt x="277915" y="634045"/>
                  </a:lnTo>
                  <a:lnTo>
                    <a:pt x="365331" y="729295"/>
                  </a:lnTo>
                  <a:lnTo>
                    <a:pt x="0" y="713627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49265" y="3649471"/>
            <a:ext cx="5326380" cy="196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3245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1833245" algn="l"/>
                <a:tab pos="1833880" algn="l"/>
              </a:tabLst>
            </a:pPr>
            <a:r>
              <a:rPr dirty="0" sz="1500" spc="-5">
                <a:solidFill>
                  <a:srgbClr val="0563C1"/>
                </a:solidFill>
                <a:latin typeface="Arial"/>
                <a:cs typeface="Arial"/>
              </a:rPr>
              <a:t>Parallelism </a:t>
            </a:r>
            <a:r>
              <a:rPr dirty="0" sz="1500">
                <a:solidFill>
                  <a:srgbClr val="0563C1"/>
                </a:solidFill>
                <a:latin typeface="Arial"/>
                <a:cs typeface="Arial"/>
              </a:rPr>
              <a:t>must be </a:t>
            </a:r>
            <a:r>
              <a:rPr dirty="0" sz="1500" spc="-5">
                <a:solidFill>
                  <a:srgbClr val="0563C1"/>
                </a:solidFill>
                <a:latin typeface="Arial"/>
                <a:cs typeface="Arial"/>
              </a:rPr>
              <a:t>exploited </a:t>
            </a:r>
            <a:r>
              <a:rPr dirty="0" sz="1500">
                <a:solidFill>
                  <a:srgbClr val="0563C1"/>
                </a:solidFill>
                <a:latin typeface="Arial"/>
                <a:cs typeface="Arial"/>
              </a:rPr>
              <a:t>at all</a:t>
            </a:r>
            <a:r>
              <a:rPr dirty="0" sz="1500" spc="-35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563C1"/>
                </a:solidFill>
                <a:latin typeface="Arial"/>
                <a:cs typeface="Arial"/>
              </a:rPr>
              <a:t>levels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dirty="0" sz="2400" spc="-5">
                <a:latin typeface="Times New Roman"/>
                <a:cs typeface="Times New Roman"/>
              </a:rPr>
              <a:t>Intel 80-core multicore chip (Feb </a:t>
            </a:r>
            <a:r>
              <a:rPr dirty="0" sz="2400">
                <a:latin typeface="Times New Roman"/>
                <a:cs typeface="Times New Roman"/>
              </a:rPr>
              <a:t>2007)</a:t>
            </a:r>
            <a:endParaRPr sz="2400">
              <a:latin typeface="Times New Roman"/>
              <a:cs typeface="Times New Roman"/>
            </a:endParaRPr>
          </a:p>
          <a:p>
            <a:pPr lvl="1" marL="469900" indent="-228600">
              <a:lnSpc>
                <a:spcPts val="2135"/>
              </a:lnSpc>
              <a:spcBef>
                <a:spcPts val="25"/>
              </a:spcBef>
              <a:buChar char="–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80 </a:t>
            </a:r>
            <a:r>
              <a:rPr dirty="0" sz="1800" spc="-5">
                <a:latin typeface="Times New Roman"/>
                <a:cs typeface="Times New Roman"/>
              </a:rPr>
              <a:t>simple </a:t>
            </a:r>
            <a:r>
              <a:rPr dirty="0" sz="1800">
                <a:latin typeface="Times New Roman"/>
                <a:cs typeface="Times New Roman"/>
              </a:rPr>
              <a:t>cores</a:t>
            </a:r>
            <a:endParaRPr sz="1800">
              <a:latin typeface="Times New Roman"/>
              <a:cs typeface="Times New Roman"/>
            </a:endParaRPr>
          </a:p>
          <a:p>
            <a:pPr lvl="1" marL="469900" indent="-228600">
              <a:lnSpc>
                <a:spcPts val="2100"/>
              </a:lnSpc>
              <a:buChar char="–"/>
              <a:tabLst>
                <a:tab pos="469900" algn="l"/>
              </a:tabLst>
            </a:pPr>
            <a:r>
              <a:rPr dirty="0" sz="1800" spc="-45">
                <a:latin typeface="Times New Roman"/>
                <a:cs typeface="Times New Roman"/>
              </a:rPr>
              <a:t>Two </a:t>
            </a:r>
            <a:r>
              <a:rPr dirty="0" sz="1800" spc="-5">
                <a:latin typeface="Times New Roman"/>
                <a:cs typeface="Times New Roman"/>
              </a:rPr>
              <a:t>FP-engines </a:t>
            </a:r>
            <a:r>
              <a:rPr dirty="0" sz="1800">
                <a:latin typeface="Times New Roman"/>
                <a:cs typeface="Times New Roman"/>
              </a:rPr>
              <a:t>/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core</a:t>
            </a:r>
            <a:endParaRPr sz="1800">
              <a:latin typeface="Times New Roman"/>
              <a:cs typeface="Times New Roman"/>
            </a:endParaRPr>
          </a:p>
          <a:p>
            <a:pPr lvl="1" marL="469900" indent="-228600">
              <a:lnSpc>
                <a:spcPts val="2125"/>
              </a:lnSpc>
              <a:buChar char="–"/>
              <a:tabLst>
                <a:tab pos="469900" algn="l"/>
              </a:tabLst>
            </a:pPr>
            <a:r>
              <a:rPr dirty="0" sz="1800" spc="-5">
                <a:latin typeface="Times New Roman"/>
                <a:cs typeface="Times New Roman"/>
              </a:rPr>
              <a:t>Mesh-like network</a:t>
            </a:r>
            <a:endParaRPr sz="18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45"/>
              </a:spcBef>
              <a:buChar char="–"/>
              <a:tabLst>
                <a:tab pos="469900" algn="l"/>
              </a:tabLst>
            </a:pPr>
            <a:r>
              <a:rPr dirty="0" sz="1800">
                <a:latin typeface="Times New Roman"/>
                <a:cs typeface="Times New Roman"/>
              </a:rPr>
              <a:t>100 </a:t>
            </a:r>
            <a:r>
              <a:rPr dirty="0" sz="1800" spc="-5">
                <a:latin typeface="Times New Roman"/>
                <a:cs typeface="Times New Roman"/>
              </a:rPr>
              <a:t>million transistors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68944" y="1304544"/>
            <a:ext cx="4130675" cy="2609215"/>
            <a:chOff x="6668944" y="1304544"/>
            <a:chExt cx="4130675" cy="2609215"/>
          </a:xfrm>
        </p:grpSpPr>
        <p:sp>
          <p:nvSpPr>
            <p:cNvPr id="11" name="object 11"/>
            <p:cNvSpPr/>
            <p:nvPr/>
          </p:nvSpPr>
          <p:spPr>
            <a:xfrm>
              <a:off x="7290815" y="1304544"/>
              <a:ext cx="3508248" cy="260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75297" y="1990394"/>
              <a:ext cx="847090" cy="673735"/>
            </a:xfrm>
            <a:custGeom>
              <a:avLst/>
              <a:gdLst/>
              <a:ahLst/>
              <a:cxnLst/>
              <a:rect l="l" t="t" r="r" b="b"/>
              <a:pathLst>
                <a:path w="847090" h="673735">
                  <a:moveTo>
                    <a:pt x="491172" y="0"/>
                  </a:moveTo>
                  <a:lnTo>
                    <a:pt x="558812" y="110109"/>
                  </a:lnTo>
                  <a:lnTo>
                    <a:pt x="0" y="453389"/>
                  </a:lnTo>
                  <a:lnTo>
                    <a:pt x="135280" y="673595"/>
                  </a:lnTo>
                  <a:lnTo>
                    <a:pt x="694080" y="330314"/>
                  </a:lnTo>
                  <a:lnTo>
                    <a:pt x="761720" y="440410"/>
                  </a:lnTo>
                  <a:lnTo>
                    <a:pt x="846645" y="84924"/>
                  </a:lnTo>
                  <a:lnTo>
                    <a:pt x="49117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75294" y="1990392"/>
              <a:ext cx="847090" cy="673735"/>
            </a:xfrm>
            <a:custGeom>
              <a:avLst/>
              <a:gdLst/>
              <a:ahLst/>
              <a:cxnLst/>
              <a:rect l="l" t="t" r="r" b="b"/>
              <a:pathLst>
                <a:path w="847090" h="673735">
                  <a:moveTo>
                    <a:pt x="846649" y="84926"/>
                  </a:moveTo>
                  <a:lnTo>
                    <a:pt x="761722" y="440411"/>
                  </a:lnTo>
                  <a:lnTo>
                    <a:pt x="694082" y="330308"/>
                  </a:lnTo>
                  <a:lnTo>
                    <a:pt x="135278" y="673598"/>
                  </a:lnTo>
                  <a:lnTo>
                    <a:pt x="0" y="453392"/>
                  </a:lnTo>
                  <a:lnTo>
                    <a:pt x="558804" y="110103"/>
                  </a:lnTo>
                  <a:lnTo>
                    <a:pt x="491164" y="0"/>
                  </a:lnTo>
                  <a:lnTo>
                    <a:pt x="846649" y="84926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232004" y="4086859"/>
            <a:ext cx="5459730" cy="209232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41300" marR="2070100" indent="-228600">
              <a:lnSpc>
                <a:spcPts val="2400"/>
              </a:lnSpc>
              <a:spcBef>
                <a:spcPts val="580"/>
              </a:spcBef>
              <a:buChar char="•"/>
              <a:tabLst>
                <a:tab pos="241300" algn="l"/>
                <a:tab pos="1610995" algn="l"/>
              </a:tabLst>
            </a:pPr>
            <a:r>
              <a:rPr dirty="0" sz="2400" spc="-5">
                <a:latin typeface="Times New Roman"/>
                <a:cs typeface="Times New Roman"/>
              </a:rPr>
              <a:t>Intel Single-Chip Cloud  Computer	</a:t>
            </a:r>
            <a:r>
              <a:rPr dirty="0" sz="2400">
                <a:latin typeface="Times New Roman"/>
                <a:cs typeface="Times New Roman"/>
              </a:rPr>
              <a:t>(August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2010)</a:t>
            </a:r>
            <a:endParaRPr sz="2400">
              <a:latin typeface="Times New Roman"/>
              <a:cs typeface="Times New Roman"/>
            </a:endParaRPr>
          </a:p>
          <a:p>
            <a:pPr lvl="1" marL="698500" indent="-229235">
              <a:lnSpc>
                <a:spcPts val="2700"/>
              </a:lnSpc>
              <a:buChar char="–"/>
              <a:tabLst>
                <a:tab pos="698500" algn="l"/>
              </a:tabLst>
            </a:pPr>
            <a:r>
              <a:rPr dirty="0" sz="2400">
                <a:latin typeface="Times New Roman"/>
                <a:cs typeface="Times New Roman"/>
              </a:rPr>
              <a:t>24 </a:t>
            </a:r>
            <a:r>
              <a:rPr dirty="0" sz="2400" spc="-350">
                <a:latin typeface="AoyagiKouzanFontT"/>
                <a:cs typeface="AoyagiKouzanFontT"/>
              </a:rPr>
              <a:t>“</a:t>
            </a:r>
            <a:r>
              <a:rPr dirty="0" sz="2400" spc="-350">
                <a:latin typeface="Times New Roman"/>
                <a:cs typeface="Times New Roman"/>
              </a:rPr>
              <a:t>tiles</a:t>
            </a:r>
            <a:r>
              <a:rPr dirty="0" sz="2400" spc="-350">
                <a:latin typeface="AoyagiKouzanFontT"/>
                <a:cs typeface="AoyagiKouzanFontT"/>
              </a:rPr>
              <a:t>” </a:t>
            </a:r>
            <a:r>
              <a:rPr dirty="0" sz="2400" spc="-5">
                <a:latin typeface="Times New Roman"/>
                <a:cs typeface="Times New Roman"/>
              </a:rPr>
              <a:t>with two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cores/tile</a:t>
            </a:r>
            <a:endParaRPr sz="2400">
              <a:latin typeface="Times New Roman"/>
              <a:cs typeface="Times New Roman"/>
            </a:endParaRPr>
          </a:p>
          <a:p>
            <a:pPr lvl="1" marL="698500" indent="-229235">
              <a:lnSpc>
                <a:spcPts val="2760"/>
              </a:lnSpc>
              <a:buChar char="–"/>
              <a:tabLst>
                <a:tab pos="698500" algn="l"/>
              </a:tabLst>
            </a:pPr>
            <a:r>
              <a:rPr dirty="0" sz="2400" spc="-5">
                <a:latin typeface="Times New Roman"/>
                <a:cs typeface="Times New Roman"/>
              </a:rPr>
              <a:t>24-router mesh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lvl="1" marL="698500" indent="-229235">
              <a:lnSpc>
                <a:spcPts val="2750"/>
              </a:lnSpc>
              <a:buChar char="–"/>
              <a:tabLst>
                <a:tab pos="698500" algn="l"/>
              </a:tabLst>
            </a:pPr>
            <a:r>
              <a:rPr dirty="0" sz="2400">
                <a:latin typeface="Times New Roman"/>
                <a:cs typeface="Times New Roman"/>
              </a:rPr>
              <a:t>4 </a:t>
            </a:r>
            <a:r>
              <a:rPr dirty="0" sz="2400" spc="-5">
                <a:latin typeface="Times New Roman"/>
                <a:cs typeface="Times New Roman"/>
              </a:rPr>
              <a:t>DDR3 memory controllers</a:t>
            </a:r>
            <a:endParaRPr sz="2400">
              <a:latin typeface="Times New Roman"/>
              <a:cs typeface="Times New Roman"/>
            </a:endParaRPr>
          </a:p>
          <a:p>
            <a:pPr lvl="1" marL="698500" indent="-229235">
              <a:lnSpc>
                <a:spcPts val="2785"/>
              </a:lnSpc>
              <a:buChar char="–"/>
              <a:tabLst>
                <a:tab pos="698500" algn="l"/>
              </a:tabLst>
            </a:pPr>
            <a:r>
              <a:rPr dirty="0" sz="2400" spc="-5">
                <a:latin typeface="Times New Roman"/>
                <a:cs typeface="Times New Roman"/>
              </a:rPr>
              <a:t>Hardware </a:t>
            </a:r>
            <a:r>
              <a:rPr dirty="0" sz="2400">
                <a:latin typeface="Times New Roman"/>
                <a:cs typeface="Times New Roman"/>
              </a:rPr>
              <a:t>support 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message-passing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7382"/>
            <a:ext cx="1244600" cy="742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00" spc="1470" b="0">
                <a:latin typeface="Bandal"/>
                <a:cs typeface="Bandal"/>
              </a:rPr>
              <a:t>목차</a:t>
            </a:r>
            <a:endParaRPr sz="4700">
              <a:latin typeface="Bandal"/>
              <a:cs typeface="Band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4203065" cy="10375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70">
                <a:latin typeface="WenQuanYi Micro Hei"/>
                <a:cs typeface="WenQuanYi Micro Hei"/>
              </a:rPr>
              <a:t>강의</a:t>
            </a:r>
            <a:r>
              <a:rPr dirty="0" sz="2800" spc="60">
                <a:latin typeface="WenQuanYi Micro Hei"/>
                <a:cs typeface="WenQuanYi Micro Hei"/>
              </a:rPr>
              <a:t> </a:t>
            </a:r>
            <a:r>
              <a:rPr dirty="0" sz="2800" spc="-165">
                <a:latin typeface="WenQuanYi Micro Hei"/>
                <a:cs typeface="WenQuanYi Micro Hei"/>
              </a:rPr>
              <a:t>개요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95">
                <a:latin typeface="WenQuanYi Micro Hei"/>
                <a:cs typeface="WenQuanYi Micro Hei"/>
              </a:rPr>
              <a:t>OS </a:t>
            </a:r>
            <a:r>
              <a:rPr dirty="0" sz="2800" spc="-170">
                <a:latin typeface="WenQuanYi Micro Hei"/>
                <a:cs typeface="WenQuanYi Micro Hei"/>
              </a:rPr>
              <a:t>이론 강의</a:t>
            </a:r>
            <a:r>
              <a:rPr dirty="0" sz="2800" spc="-370">
                <a:latin typeface="WenQuanYi Micro Hei"/>
                <a:cs typeface="WenQuanYi Micro Hei"/>
              </a:rPr>
              <a:t> </a:t>
            </a:r>
            <a:r>
              <a:rPr dirty="0" sz="2800" spc="140">
                <a:latin typeface="WenQuanYi Micro Hei"/>
                <a:cs typeface="WenQuanYi Micro Hei"/>
              </a:rPr>
              <a:t>(8/29~9/2)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552" y="2011171"/>
            <a:ext cx="2731135" cy="11931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80">
                <a:latin typeface="WenQuanYi Micro Hei"/>
                <a:cs typeface="WenQuanYi Micro Hei"/>
              </a:rPr>
              <a:t>OS </a:t>
            </a:r>
            <a:r>
              <a:rPr dirty="0" sz="2400" spc="-65">
                <a:latin typeface="WenQuanYi Micro Hei"/>
                <a:cs typeface="WenQuanYi Micro Hei"/>
              </a:rPr>
              <a:t>개론,</a:t>
            </a:r>
            <a:r>
              <a:rPr dirty="0" sz="2400" spc="-40">
                <a:latin typeface="WenQuanYi Micro Hei"/>
                <a:cs typeface="WenQuanYi Micro Hei"/>
              </a:rPr>
              <a:t> </a:t>
            </a:r>
            <a:r>
              <a:rPr dirty="0" sz="2400" spc="-110">
                <a:latin typeface="WenQuanYi Micro Hei"/>
                <a:cs typeface="WenQuanYi Micro Hei"/>
              </a:rPr>
              <a:t>프로세스.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95">
                <a:latin typeface="WenQuanYi Micro Hei"/>
                <a:cs typeface="WenQuanYi Micro Hei"/>
              </a:rPr>
              <a:t>병렬성.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85">
                <a:latin typeface="WenQuanYi Micro Hei"/>
                <a:cs typeface="WenQuanYi Micro Hei"/>
              </a:rPr>
              <a:t>메모리,</a:t>
            </a:r>
            <a:r>
              <a:rPr dirty="0" sz="2400" spc="35">
                <a:latin typeface="WenQuanYi Micro Hei"/>
                <a:cs typeface="WenQuanYi Micro Hei"/>
              </a:rPr>
              <a:t> </a:t>
            </a:r>
            <a:r>
              <a:rPr dirty="0" sz="2400">
                <a:latin typeface="WenQuanYi Micro Hei"/>
                <a:cs typeface="WenQuanYi Micro Hei"/>
              </a:rPr>
              <a:t>IPC.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8277" y="2011171"/>
            <a:ext cx="1622425" cy="11931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400" spc="245">
                <a:latin typeface="WenQuanYi Micro Hei"/>
                <a:cs typeface="WenQuanYi Micro Hei"/>
              </a:rPr>
              <a:t>+ </a:t>
            </a:r>
            <a:r>
              <a:rPr dirty="0" sz="2400" spc="-10">
                <a:latin typeface="WenQuanYi Micro Hei"/>
                <a:cs typeface="WenQuanYi Micro Hei"/>
              </a:rPr>
              <a:t>mini</a:t>
            </a:r>
            <a:r>
              <a:rPr dirty="0" sz="2400" spc="-235">
                <a:latin typeface="WenQuanYi Micro Hei"/>
                <a:cs typeface="WenQuanYi Micro Hei"/>
              </a:rPr>
              <a:t> </a:t>
            </a:r>
            <a:r>
              <a:rPr dirty="0" sz="2400" spc="-155">
                <a:latin typeface="WenQuanYi Micro Hei"/>
                <a:cs typeface="WenQuanYi Micro Hei"/>
              </a:rPr>
              <a:t>실습</a:t>
            </a:r>
            <a:endParaRPr sz="2400">
              <a:latin typeface="WenQuanYi Micro Hei"/>
              <a:cs typeface="WenQuanYi Micro Hei"/>
            </a:endParaRPr>
          </a:p>
          <a:p>
            <a:pPr marL="28575">
              <a:lnSpc>
                <a:spcPct val="100000"/>
              </a:lnSpc>
              <a:spcBef>
                <a:spcPts val="215"/>
              </a:spcBef>
            </a:pPr>
            <a:r>
              <a:rPr dirty="0" sz="2400" spc="245">
                <a:latin typeface="WenQuanYi Micro Hei"/>
                <a:cs typeface="WenQuanYi Micro Hei"/>
              </a:rPr>
              <a:t>+ </a:t>
            </a:r>
            <a:r>
              <a:rPr dirty="0" sz="2400" spc="-10">
                <a:latin typeface="WenQuanYi Micro Hei"/>
                <a:cs typeface="WenQuanYi Micro Hei"/>
              </a:rPr>
              <a:t>mini</a:t>
            </a:r>
            <a:r>
              <a:rPr dirty="0" sz="2400" spc="-235">
                <a:latin typeface="WenQuanYi Micro Hei"/>
                <a:cs typeface="WenQuanYi Micro Hei"/>
              </a:rPr>
              <a:t> </a:t>
            </a:r>
            <a:r>
              <a:rPr dirty="0" sz="2400" spc="-155">
                <a:latin typeface="WenQuanYi Micro Hei"/>
                <a:cs typeface="WenQuanYi Micro Hei"/>
              </a:rPr>
              <a:t>실습</a:t>
            </a:r>
            <a:endParaRPr sz="2400">
              <a:latin typeface="WenQuanYi Micro Hei"/>
              <a:cs typeface="WenQuanYi Micro Hei"/>
            </a:endParaRPr>
          </a:p>
          <a:p>
            <a:pPr marL="60325">
              <a:lnSpc>
                <a:spcPct val="100000"/>
              </a:lnSpc>
              <a:spcBef>
                <a:spcPts val="120"/>
              </a:spcBef>
            </a:pPr>
            <a:r>
              <a:rPr dirty="0" sz="2400" spc="245">
                <a:latin typeface="WenQuanYi Micro Hei"/>
                <a:cs typeface="WenQuanYi Micro Hei"/>
              </a:rPr>
              <a:t>+ </a:t>
            </a:r>
            <a:r>
              <a:rPr dirty="0" sz="2400" spc="-10">
                <a:latin typeface="WenQuanYi Micro Hei"/>
                <a:cs typeface="WenQuanYi Micro Hei"/>
              </a:rPr>
              <a:t>mini</a:t>
            </a:r>
            <a:r>
              <a:rPr dirty="0" sz="2400" spc="-225">
                <a:latin typeface="WenQuanYi Micro Hei"/>
                <a:cs typeface="WenQuanYi Micro Hei"/>
              </a:rPr>
              <a:t> </a:t>
            </a:r>
            <a:r>
              <a:rPr dirty="0" sz="2400" spc="-155">
                <a:latin typeface="WenQuanYi Micro Hei"/>
                <a:cs typeface="WenQuanYi Micro Hei"/>
              </a:rPr>
              <a:t>실습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352" y="3178556"/>
            <a:ext cx="7716520" cy="25006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10">
                <a:latin typeface="WenQuanYi Micro Hei"/>
                <a:cs typeface="WenQuanYi Micro Hei"/>
              </a:rPr>
              <a:t>파일시스템, 네트워킹. </a:t>
            </a:r>
            <a:r>
              <a:rPr dirty="0" sz="2400" spc="245">
                <a:latin typeface="WenQuanYi Micro Hei"/>
                <a:cs typeface="WenQuanYi Micro Hei"/>
              </a:rPr>
              <a:t>+ </a:t>
            </a:r>
            <a:r>
              <a:rPr dirty="0" sz="2400" spc="-10">
                <a:latin typeface="WenQuanYi Micro Hei"/>
                <a:cs typeface="WenQuanYi Micro Hei"/>
              </a:rPr>
              <a:t>mini</a:t>
            </a:r>
            <a:r>
              <a:rPr dirty="0" sz="2400" spc="155">
                <a:latin typeface="WenQuanYi Micro Hei"/>
                <a:cs typeface="WenQuanYi Micro Hei"/>
              </a:rPr>
              <a:t> </a:t>
            </a:r>
            <a:r>
              <a:rPr dirty="0" sz="2400" spc="-155">
                <a:latin typeface="WenQuanYi Micro Hei"/>
                <a:cs typeface="WenQuanYi Micro Hei"/>
              </a:rPr>
              <a:t>실습</a:t>
            </a:r>
            <a:endParaRPr sz="2400">
              <a:latin typeface="WenQuanYi Micro Hei"/>
              <a:cs typeface="WenQuanYi Micro Hei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55">
                <a:latin typeface="WenQuanYi Micro Hei"/>
                <a:cs typeface="WenQuanYi Micro Hei"/>
              </a:rPr>
              <a:t>클라우드 컴퓨팅 </a:t>
            </a:r>
            <a:r>
              <a:rPr dirty="0" sz="2400" spc="-145">
                <a:latin typeface="WenQuanYi Micro Hei"/>
                <a:cs typeface="WenQuanYi Micro Hei"/>
              </a:rPr>
              <a:t>및 </a:t>
            </a:r>
            <a:r>
              <a:rPr dirty="0" sz="2400" spc="-155">
                <a:latin typeface="WenQuanYi Micro Hei"/>
                <a:cs typeface="WenQuanYi Micro Hei"/>
              </a:rPr>
              <a:t>시스템</a:t>
            </a:r>
            <a:r>
              <a:rPr dirty="0" sz="2400" spc="-310">
                <a:latin typeface="WenQuanYi Micro Hei"/>
                <a:cs typeface="WenQuanYi Micro Hei"/>
              </a:rPr>
              <a:t> </a:t>
            </a:r>
            <a:r>
              <a:rPr dirty="0" sz="2400" spc="-155">
                <a:latin typeface="WenQuanYi Micro Hei"/>
                <a:cs typeface="WenQuanYi Micro Hei"/>
              </a:rPr>
              <a:t>관리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95">
                <a:latin typeface="WenQuanYi Micro Hei"/>
                <a:cs typeface="WenQuanYi Micro Hei"/>
              </a:rPr>
              <a:t>OS </a:t>
            </a:r>
            <a:r>
              <a:rPr dirty="0" sz="2800" spc="-170">
                <a:latin typeface="WenQuanYi Micro Hei"/>
                <a:cs typeface="WenQuanYi Micro Hei"/>
              </a:rPr>
              <a:t>실습 강의</a:t>
            </a:r>
            <a:r>
              <a:rPr dirty="0" sz="2800" spc="-305">
                <a:latin typeface="WenQuanYi Micro Hei"/>
                <a:cs typeface="WenQuanYi Micro Hei"/>
              </a:rPr>
              <a:t> </a:t>
            </a:r>
            <a:r>
              <a:rPr dirty="0" sz="2800" spc="140">
                <a:latin typeface="WenQuanYi Micro Hei"/>
                <a:cs typeface="WenQuanYi Micro Hei"/>
              </a:rPr>
              <a:t>(9/19~9/23)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55">
                <a:latin typeface="WenQuanYi Micro Hei"/>
                <a:cs typeface="WenQuanYi Micro Hei"/>
              </a:rPr>
              <a:t>리눅스 </a:t>
            </a:r>
            <a:r>
              <a:rPr dirty="0" sz="2400" spc="-150">
                <a:latin typeface="WenQuanYi Micro Hei"/>
                <a:cs typeface="WenQuanYi Micro Hei"/>
              </a:rPr>
              <a:t>개발 환경 구축 </a:t>
            </a:r>
            <a:r>
              <a:rPr dirty="0" sz="2400" spc="-145">
                <a:latin typeface="WenQuanYi Micro Hei"/>
                <a:cs typeface="WenQuanYi Micro Hei"/>
              </a:rPr>
              <a:t>및 쉘</a:t>
            </a:r>
            <a:r>
              <a:rPr dirty="0" sz="2400" spc="265">
                <a:latin typeface="WenQuanYi Micro Hei"/>
                <a:cs typeface="WenQuanYi Micro Hei"/>
              </a:rPr>
              <a:t> </a:t>
            </a:r>
            <a:r>
              <a:rPr dirty="0" sz="2400" spc="-155">
                <a:latin typeface="WenQuanYi Micro Hei"/>
                <a:cs typeface="WenQuanYi Micro Hei"/>
              </a:rPr>
              <a:t>프로그래밍 </a:t>
            </a:r>
            <a:r>
              <a:rPr dirty="0" sz="2400" spc="114">
                <a:latin typeface="WenQuanYi Micro Hei"/>
                <a:cs typeface="WenQuanYi Micro Hei"/>
              </a:rPr>
              <a:t>(1d)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55">
                <a:latin typeface="WenQuanYi Micro Hei"/>
                <a:cs typeface="WenQuanYi Micro Hei"/>
              </a:rPr>
              <a:t>다중쓰레드 자료구조 </a:t>
            </a:r>
            <a:r>
              <a:rPr dirty="0" sz="2400" spc="-150">
                <a:latin typeface="WenQuanYi Micro Hei"/>
                <a:cs typeface="WenQuanYi Micro Hei"/>
              </a:rPr>
              <a:t>실습 </a:t>
            </a:r>
            <a:r>
              <a:rPr dirty="0" sz="2400" spc="-155">
                <a:latin typeface="WenQuanYi Micro Hei"/>
                <a:cs typeface="WenQuanYi Micro Hei"/>
              </a:rPr>
              <a:t>프로젝트</a:t>
            </a:r>
            <a:r>
              <a:rPr dirty="0" sz="2400" spc="-305">
                <a:latin typeface="WenQuanYi Micro Hei"/>
                <a:cs typeface="WenQuanYi Micro Hei"/>
              </a:rPr>
              <a:t> </a:t>
            </a:r>
            <a:r>
              <a:rPr dirty="0" sz="2400" spc="114">
                <a:latin typeface="WenQuanYi Micro Hei"/>
                <a:cs typeface="WenQuanYi Micro Hei"/>
              </a:rPr>
              <a:t>(2d)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80">
                <a:latin typeface="WenQuanYi Micro Hei"/>
                <a:cs typeface="WenQuanYi Micro Hei"/>
              </a:rPr>
              <a:t>AWS </a:t>
            </a:r>
            <a:r>
              <a:rPr dirty="0" sz="2400" spc="-150">
                <a:latin typeface="WenQuanYi Micro Hei"/>
                <a:cs typeface="WenQuanYi Micro Hei"/>
              </a:rPr>
              <a:t>실습 </a:t>
            </a:r>
            <a:r>
              <a:rPr dirty="0" sz="2400" spc="-145">
                <a:latin typeface="WenQuanYi Micro Hei"/>
                <a:cs typeface="WenQuanYi Micro Hei"/>
              </a:rPr>
              <a:t>및 </a:t>
            </a:r>
            <a:r>
              <a:rPr dirty="0" sz="2400" spc="10">
                <a:latin typeface="WenQuanYi Micro Hei"/>
                <a:cs typeface="WenQuanYi Micro Hei"/>
              </a:rPr>
              <a:t>WordPress </a:t>
            </a:r>
            <a:r>
              <a:rPr dirty="0" sz="2400" spc="-150">
                <a:latin typeface="WenQuanYi Micro Hei"/>
                <a:cs typeface="WenQuanYi Micro Hei"/>
              </a:rPr>
              <a:t>기반 </a:t>
            </a:r>
            <a:r>
              <a:rPr dirty="0" sz="2400" spc="35">
                <a:latin typeface="WenQuanYi Micro Hei"/>
                <a:cs typeface="WenQuanYi Micro Hei"/>
              </a:rPr>
              <a:t>DB </a:t>
            </a:r>
            <a:r>
              <a:rPr dirty="0" sz="2400" spc="-150">
                <a:latin typeface="WenQuanYi Micro Hei"/>
                <a:cs typeface="WenQuanYi Micro Hei"/>
              </a:rPr>
              <a:t>실습 </a:t>
            </a:r>
            <a:r>
              <a:rPr dirty="0" sz="2400" spc="-155">
                <a:latin typeface="WenQuanYi Micro Hei"/>
                <a:cs typeface="WenQuanYi Micro Hei"/>
              </a:rPr>
              <a:t>프로젝트</a:t>
            </a:r>
            <a:r>
              <a:rPr dirty="0" sz="2400" spc="229">
                <a:latin typeface="WenQuanYi Micro Hei"/>
                <a:cs typeface="WenQuanYi Micro Hei"/>
              </a:rPr>
              <a:t> </a:t>
            </a:r>
            <a:r>
              <a:rPr dirty="0" sz="2400" spc="114">
                <a:latin typeface="WenQuanYi Micro Hei"/>
                <a:cs typeface="WenQuanYi Micro Hei"/>
              </a:rPr>
              <a:t>(2d)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20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3292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8040" algn="l"/>
              </a:tabLst>
            </a:pPr>
            <a:r>
              <a:rPr dirty="0" sz="4800"/>
              <a:t>Putting	it </a:t>
            </a:r>
            <a:r>
              <a:rPr dirty="0" sz="4800" spc="-5"/>
              <a:t>together:</a:t>
            </a:r>
            <a:r>
              <a:rPr dirty="0" sz="4800" spc="-80"/>
              <a:t> </a:t>
            </a:r>
            <a:r>
              <a:rPr dirty="0" sz="4800" spc="-10"/>
              <a:t>Multi-Cores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320510" y="1073402"/>
            <a:ext cx="5248275" cy="353695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5">
                <a:latin typeface="WenQuanYi Micro Hei"/>
                <a:cs typeface="WenQuanYi Micro Hei"/>
              </a:rPr>
              <a:t>Switch </a:t>
            </a:r>
            <a:r>
              <a:rPr dirty="0" sz="2800" spc="25">
                <a:latin typeface="WenQuanYi Micro Hei"/>
                <a:cs typeface="WenQuanYi Micro Hei"/>
              </a:rPr>
              <a:t>overhead: </a:t>
            </a:r>
            <a:r>
              <a:rPr dirty="0" sz="2800" spc="45" b="1">
                <a:solidFill>
                  <a:srgbClr val="A9D18E"/>
                </a:solidFill>
                <a:latin typeface="Trebuchet MS"/>
                <a:cs typeface="Trebuchet MS"/>
              </a:rPr>
              <a:t>low </a:t>
            </a:r>
            <a:r>
              <a:rPr dirty="0" sz="2800" spc="35">
                <a:latin typeface="WenQuanYi Micro Hei"/>
                <a:cs typeface="WenQuanYi Micro Hei"/>
              </a:rPr>
              <a:t>(only</a:t>
            </a:r>
            <a:r>
              <a:rPr dirty="0" sz="2800" spc="-75">
                <a:latin typeface="WenQuanYi Micro Hei"/>
                <a:cs typeface="WenQuanYi Micro Hei"/>
              </a:rPr>
              <a:t> </a:t>
            </a:r>
            <a:r>
              <a:rPr dirty="0" sz="2800" spc="100">
                <a:latin typeface="WenQuanYi Micro Hei"/>
                <a:cs typeface="WenQuanYi Micro Hei"/>
              </a:rPr>
              <a:t>CP  </a:t>
            </a:r>
            <a:r>
              <a:rPr dirty="0" sz="2800" spc="80">
                <a:latin typeface="WenQuanYi Micro Hei"/>
                <a:cs typeface="WenQuanYi Micro Hei"/>
              </a:rPr>
              <a:t>U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45">
                <a:latin typeface="WenQuanYi Micro Hei"/>
                <a:cs typeface="WenQuanYi Micro Hei"/>
              </a:rPr>
              <a:t>state)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Thread </a:t>
            </a:r>
            <a:r>
              <a:rPr dirty="0" sz="2800" spc="25">
                <a:latin typeface="WenQuanYi Micro Hei"/>
                <a:cs typeface="WenQuanYi Micro Hei"/>
              </a:rPr>
              <a:t>creation:</a:t>
            </a:r>
            <a:r>
              <a:rPr dirty="0" sz="2800" spc="90">
                <a:latin typeface="WenQuanYi Micro Hei"/>
                <a:cs typeface="WenQuanYi Micro Hei"/>
              </a:rPr>
              <a:t> </a:t>
            </a:r>
            <a:r>
              <a:rPr dirty="0" sz="2800" spc="45" b="1">
                <a:solidFill>
                  <a:srgbClr val="008000"/>
                </a:solidFill>
                <a:latin typeface="Trebuchet MS"/>
                <a:cs typeface="Trebuchet MS"/>
              </a:rPr>
              <a:t>low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Protection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5">
                <a:latin typeface="WenQuanYi Micro Hei"/>
                <a:cs typeface="WenQuanYi Micro Hei"/>
              </a:rPr>
              <a:t>CPU:</a:t>
            </a:r>
            <a:r>
              <a:rPr dirty="0" sz="2400" spc="45">
                <a:latin typeface="WenQuanYi Micro Hei"/>
                <a:cs typeface="WenQuanYi Micro Hei"/>
              </a:rPr>
              <a:t> </a:t>
            </a:r>
            <a:r>
              <a:rPr dirty="0" sz="2400" spc="-190" b="1">
                <a:solidFill>
                  <a:srgbClr val="A9D18E"/>
                </a:solidFill>
                <a:latin typeface="Arial"/>
                <a:cs typeface="Arial"/>
              </a:rPr>
              <a:t>yes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">
                <a:latin typeface="WenQuanYi Micro Hei"/>
                <a:cs typeface="WenQuanYi Micro Hei"/>
              </a:rPr>
              <a:t>Memory/IO:</a:t>
            </a:r>
            <a:r>
              <a:rPr dirty="0" sz="2400" spc="40">
                <a:latin typeface="WenQuanYi Micro Hei"/>
                <a:cs typeface="WenQuanYi Micro Hei"/>
              </a:rPr>
              <a:t> </a:t>
            </a:r>
            <a:r>
              <a:rPr dirty="0" sz="2400" spc="35">
                <a:solidFill>
                  <a:srgbClr val="FF0000"/>
                </a:solidFill>
                <a:latin typeface="WenQuanYi Micro Hei"/>
                <a:cs typeface="WenQuanYi Micro Hei"/>
              </a:rPr>
              <a:t>No</a:t>
            </a:r>
            <a:endParaRPr sz="2400">
              <a:latin typeface="WenQuanYi Micro Hei"/>
              <a:cs typeface="WenQuanYi Micro Hei"/>
            </a:endParaRPr>
          </a:p>
          <a:p>
            <a:pPr marL="241300" marR="5080" indent="-228600">
              <a:lnSpc>
                <a:spcPts val="3100"/>
              </a:lnSpc>
              <a:spcBef>
                <a:spcPts val="9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0">
                <a:latin typeface="WenQuanYi Micro Hei"/>
                <a:cs typeface="WenQuanYi Micro Hei"/>
              </a:rPr>
              <a:t>Sharing </a:t>
            </a:r>
            <a:r>
              <a:rPr dirty="0" sz="2800" spc="25">
                <a:latin typeface="WenQuanYi Micro Hei"/>
                <a:cs typeface="WenQuanYi Micro Hei"/>
              </a:rPr>
              <a:t>overhead: </a:t>
            </a:r>
            <a:r>
              <a:rPr dirty="0" sz="2800" spc="45" b="1">
                <a:solidFill>
                  <a:srgbClr val="A9D18E"/>
                </a:solidFill>
                <a:latin typeface="Trebuchet MS"/>
                <a:cs typeface="Trebuchet MS"/>
              </a:rPr>
              <a:t>low</a:t>
            </a:r>
            <a:r>
              <a:rPr dirty="0" sz="2800" spc="-50" b="1">
                <a:solidFill>
                  <a:srgbClr val="A9D18E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latin typeface="WenQuanYi Micro Hei"/>
                <a:cs typeface="WenQuanYi Micro Hei"/>
              </a:rPr>
              <a:t>(thread  </a:t>
            </a:r>
            <a:r>
              <a:rPr dirty="0" sz="2800" spc="50">
                <a:latin typeface="WenQuanYi Micro Hei"/>
                <a:cs typeface="WenQuanYi Micro Hei"/>
              </a:rPr>
              <a:t>switch </a:t>
            </a:r>
            <a:r>
              <a:rPr dirty="0" sz="2800" spc="15">
                <a:latin typeface="WenQuanYi Micro Hei"/>
                <a:cs typeface="WenQuanYi Micro Hei"/>
              </a:rPr>
              <a:t>overhead</a:t>
            </a:r>
            <a:r>
              <a:rPr dirty="0" sz="2800" spc="65">
                <a:latin typeface="WenQuanYi Micro Hei"/>
                <a:cs typeface="WenQuanYi Micro Hei"/>
              </a:rPr>
              <a:t> </a:t>
            </a:r>
            <a:r>
              <a:rPr dirty="0" sz="2800" spc="120">
                <a:latin typeface="WenQuanYi Micro Hei"/>
                <a:cs typeface="WenQuanYi Micro Hei"/>
              </a:rPr>
              <a:t>low)</a:t>
            </a:r>
            <a:endParaRPr sz="28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3812" y="4310913"/>
            <a:ext cx="4140200" cy="2006600"/>
            <a:chOff x="1293812" y="4310913"/>
            <a:chExt cx="4140200" cy="2006600"/>
          </a:xfrm>
        </p:grpSpPr>
        <p:sp>
          <p:nvSpPr>
            <p:cNvPr id="6" name="object 6"/>
            <p:cNvSpPr/>
            <p:nvPr/>
          </p:nvSpPr>
          <p:spPr>
            <a:xfrm>
              <a:off x="1306512" y="5542811"/>
              <a:ext cx="4114800" cy="762000"/>
            </a:xfrm>
            <a:custGeom>
              <a:avLst/>
              <a:gdLst/>
              <a:ahLst/>
              <a:cxnLst/>
              <a:rect l="l" t="t" r="r" b="b"/>
              <a:pathLst>
                <a:path w="4114800" h="762000">
                  <a:moveTo>
                    <a:pt x="4114800" y="0"/>
                  </a:moveTo>
                  <a:lnTo>
                    <a:pt x="0" y="0"/>
                  </a:lnTo>
                  <a:lnTo>
                    <a:pt x="0" y="761999"/>
                  </a:lnTo>
                  <a:lnTo>
                    <a:pt x="4114800" y="761999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93812" y="5530113"/>
              <a:ext cx="4140200" cy="787400"/>
            </a:xfrm>
            <a:custGeom>
              <a:avLst/>
              <a:gdLst/>
              <a:ahLst/>
              <a:cxnLst/>
              <a:rect l="l" t="t" r="r" b="b"/>
              <a:pathLst>
                <a:path w="4140200" h="787400">
                  <a:moveTo>
                    <a:pt x="4134510" y="0"/>
                  </a:moveTo>
                  <a:lnTo>
                    <a:pt x="5689" y="0"/>
                  </a:lnTo>
                  <a:lnTo>
                    <a:pt x="0" y="5689"/>
                  </a:lnTo>
                  <a:lnTo>
                    <a:pt x="0" y="781712"/>
                  </a:lnTo>
                  <a:lnTo>
                    <a:pt x="5689" y="787398"/>
                  </a:lnTo>
                  <a:lnTo>
                    <a:pt x="4134510" y="787398"/>
                  </a:lnTo>
                  <a:lnTo>
                    <a:pt x="4140200" y="781712"/>
                  </a:lnTo>
                  <a:lnTo>
                    <a:pt x="4140200" y="774698"/>
                  </a:lnTo>
                  <a:lnTo>
                    <a:pt x="25400" y="774698"/>
                  </a:lnTo>
                  <a:lnTo>
                    <a:pt x="12700" y="761998"/>
                  </a:lnTo>
                  <a:lnTo>
                    <a:pt x="25400" y="761998"/>
                  </a:lnTo>
                  <a:lnTo>
                    <a:pt x="25400" y="25399"/>
                  </a:lnTo>
                  <a:lnTo>
                    <a:pt x="12700" y="25399"/>
                  </a:lnTo>
                  <a:lnTo>
                    <a:pt x="25400" y="12699"/>
                  </a:lnTo>
                  <a:lnTo>
                    <a:pt x="4140200" y="12699"/>
                  </a:lnTo>
                  <a:lnTo>
                    <a:pt x="4140200" y="5689"/>
                  </a:lnTo>
                  <a:lnTo>
                    <a:pt x="4134510" y="0"/>
                  </a:lnTo>
                  <a:close/>
                </a:path>
                <a:path w="4140200" h="787400">
                  <a:moveTo>
                    <a:pt x="25400" y="761998"/>
                  </a:moveTo>
                  <a:lnTo>
                    <a:pt x="12700" y="761998"/>
                  </a:lnTo>
                  <a:lnTo>
                    <a:pt x="25400" y="774698"/>
                  </a:lnTo>
                  <a:lnTo>
                    <a:pt x="25400" y="761998"/>
                  </a:lnTo>
                  <a:close/>
                </a:path>
                <a:path w="4140200" h="787400">
                  <a:moveTo>
                    <a:pt x="4114800" y="761998"/>
                  </a:moveTo>
                  <a:lnTo>
                    <a:pt x="25400" y="761998"/>
                  </a:lnTo>
                  <a:lnTo>
                    <a:pt x="25400" y="774698"/>
                  </a:lnTo>
                  <a:lnTo>
                    <a:pt x="4114800" y="774698"/>
                  </a:lnTo>
                  <a:lnTo>
                    <a:pt x="4114800" y="761998"/>
                  </a:lnTo>
                  <a:close/>
                </a:path>
                <a:path w="4140200" h="787400">
                  <a:moveTo>
                    <a:pt x="4114800" y="12699"/>
                  </a:moveTo>
                  <a:lnTo>
                    <a:pt x="4114800" y="774698"/>
                  </a:lnTo>
                  <a:lnTo>
                    <a:pt x="4127500" y="761998"/>
                  </a:lnTo>
                  <a:lnTo>
                    <a:pt x="4140200" y="761998"/>
                  </a:lnTo>
                  <a:lnTo>
                    <a:pt x="4140200" y="25399"/>
                  </a:lnTo>
                  <a:lnTo>
                    <a:pt x="4127500" y="25399"/>
                  </a:lnTo>
                  <a:lnTo>
                    <a:pt x="4114800" y="12699"/>
                  </a:lnTo>
                  <a:close/>
                </a:path>
                <a:path w="4140200" h="787400">
                  <a:moveTo>
                    <a:pt x="4140200" y="761998"/>
                  </a:moveTo>
                  <a:lnTo>
                    <a:pt x="4127500" y="761998"/>
                  </a:lnTo>
                  <a:lnTo>
                    <a:pt x="4114800" y="774698"/>
                  </a:lnTo>
                  <a:lnTo>
                    <a:pt x="4140200" y="774698"/>
                  </a:lnTo>
                  <a:lnTo>
                    <a:pt x="4140200" y="761998"/>
                  </a:lnTo>
                  <a:close/>
                </a:path>
                <a:path w="4140200" h="787400">
                  <a:moveTo>
                    <a:pt x="25400" y="12699"/>
                  </a:moveTo>
                  <a:lnTo>
                    <a:pt x="12700" y="25399"/>
                  </a:lnTo>
                  <a:lnTo>
                    <a:pt x="25400" y="25399"/>
                  </a:lnTo>
                  <a:lnTo>
                    <a:pt x="25400" y="12699"/>
                  </a:lnTo>
                  <a:close/>
                </a:path>
                <a:path w="4140200" h="787400">
                  <a:moveTo>
                    <a:pt x="4114800" y="12699"/>
                  </a:moveTo>
                  <a:lnTo>
                    <a:pt x="25400" y="12699"/>
                  </a:lnTo>
                  <a:lnTo>
                    <a:pt x="25400" y="25399"/>
                  </a:lnTo>
                  <a:lnTo>
                    <a:pt x="4114800" y="25399"/>
                  </a:lnTo>
                  <a:lnTo>
                    <a:pt x="4114800" y="12699"/>
                  </a:lnTo>
                  <a:close/>
                </a:path>
                <a:path w="4140200" h="787400">
                  <a:moveTo>
                    <a:pt x="4140200" y="12699"/>
                  </a:moveTo>
                  <a:lnTo>
                    <a:pt x="4114800" y="12699"/>
                  </a:lnTo>
                  <a:lnTo>
                    <a:pt x="4127500" y="25399"/>
                  </a:lnTo>
                  <a:lnTo>
                    <a:pt x="4140200" y="25399"/>
                  </a:lnTo>
                  <a:lnTo>
                    <a:pt x="414020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97112" y="4323613"/>
              <a:ext cx="2209800" cy="609600"/>
            </a:xfrm>
            <a:custGeom>
              <a:avLst/>
              <a:gdLst/>
              <a:ahLst/>
              <a:cxnLst/>
              <a:rect l="l" t="t" r="r" b="b"/>
              <a:pathLst>
                <a:path w="2209800" h="609600">
                  <a:moveTo>
                    <a:pt x="2209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209800" y="6096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F81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84412" y="4310913"/>
              <a:ext cx="2235200" cy="635000"/>
            </a:xfrm>
            <a:custGeom>
              <a:avLst/>
              <a:gdLst/>
              <a:ahLst/>
              <a:cxnLst/>
              <a:rect l="l" t="t" r="r" b="b"/>
              <a:pathLst>
                <a:path w="2235200" h="635000">
                  <a:moveTo>
                    <a:pt x="2229510" y="0"/>
                  </a:moveTo>
                  <a:lnTo>
                    <a:pt x="5689" y="0"/>
                  </a:lnTo>
                  <a:lnTo>
                    <a:pt x="0" y="5689"/>
                  </a:lnTo>
                  <a:lnTo>
                    <a:pt x="0" y="629310"/>
                  </a:lnTo>
                  <a:lnTo>
                    <a:pt x="5689" y="635000"/>
                  </a:lnTo>
                  <a:lnTo>
                    <a:pt x="2229510" y="635000"/>
                  </a:lnTo>
                  <a:lnTo>
                    <a:pt x="2235200" y="629310"/>
                  </a:lnTo>
                  <a:lnTo>
                    <a:pt x="2235200" y="622300"/>
                  </a:lnTo>
                  <a:lnTo>
                    <a:pt x="25400" y="622300"/>
                  </a:lnTo>
                  <a:lnTo>
                    <a:pt x="12700" y="609600"/>
                  </a:lnTo>
                  <a:lnTo>
                    <a:pt x="25400" y="609600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25400" y="12700"/>
                  </a:lnTo>
                  <a:lnTo>
                    <a:pt x="2235200" y="12700"/>
                  </a:lnTo>
                  <a:lnTo>
                    <a:pt x="2235200" y="5689"/>
                  </a:lnTo>
                  <a:lnTo>
                    <a:pt x="2229510" y="0"/>
                  </a:lnTo>
                  <a:close/>
                </a:path>
                <a:path w="2235200" h="635000">
                  <a:moveTo>
                    <a:pt x="25400" y="609600"/>
                  </a:moveTo>
                  <a:lnTo>
                    <a:pt x="12700" y="609600"/>
                  </a:lnTo>
                  <a:lnTo>
                    <a:pt x="25400" y="622300"/>
                  </a:lnTo>
                  <a:lnTo>
                    <a:pt x="25400" y="609600"/>
                  </a:lnTo>
                  <a:close/>
                </a:path>
                <a:path w="2235200" h="635000">
                  <a:moveTo>
                    <a:pt x="2209800" y="609600"/>
                  </a:moveTo>
                  <a:lnTo>
                    <a:pt x="25400" y="609600"/>
                  </a:lnTo>
                  <a:lnTo>
                    <a:pt x="25400" y="622300"/>
                  </a:lnTo>
                  <a:lnTo>
                    <a:pt x="2209800" y="622300"/>
                  </a:lnTo>
                  <a:lnTo>
                    <a:pt x="2209800" y="609600"/>
                  </a:lnTo>
                  <a:close/>
                </a:path>
                <a:path w="2235200" h="635000">
                  <a:moveTo>
                    <a:pt x="2209800" y="12700"/>
                  </a:moveTo>
                  <a:lnTo>
                    <a:pt x="2209800" y="622300"/>
                  </a:lnTo>
                  <a:lnTo>
                    <a:pt x="2222500" y="609600"/>
                  </a:lnTo>
                  <a:lnTo>
                    <a:pt x="2235200" y="609600"/>
                  </a:lnTo>
                  <a:lnTo>
                    <a:pt x="2235200" y="25400"/>
                  </a:lnTo>
                  <a:lnTo>
                    <a:pt x="2222500" y="25400"/>
                  </a:lnTo>
                  <a:lnTo>
                    <a:pt x="2209800" y="12700"/>
                  </a:lnTo>
                  <a:close/>
                </a:path>
                <a:path w="2235200" h="635000">
                  <a:moveTo>
                    <a:pt x="2235200" y="609600"/>
                  </a:moveTo>
                  <a:lnTo>
                    <a:pt x="2222500" y="609600"/>
                  </a:lnTo>
                  <a:lnTo>
                    <a:pt x="2209800" y="622300"/>
                  </a:lnTo>
                  <a:lnTo>
                    <a:pt x="2235200" y="622300"/>
                  </a:lnTo>
                  <a:lnTo>
                    <a:pt x="2235200" y="609600"/>
                  </a:lnTo>
                  <a:close/>
                </a:path>
                <a:path w="2235200" h="635000">
                  <a:moveTo>
                    <a:pt x="25400" y="12700"/>
                  </a:move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2235200" h="635000">
                  <a:moveTo>
                    <a:pt x="2209800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2209800" y="25400"/>
                  </a:lnTo>
                  <a:lnTo>
                    <a:pt x="2209800" y="12700"/>
                  </a:lnTo>
                  <a:close/>
                </a:path>
                <a:path w="2235200" h="635000">
                  <a:moveTo>
                    <a:pt x="2235200" y="12700"/>
                  </a:moveTo>
                  <a:lnTo>
                    <a:pt x="2209800" y="12700"/>
                  </a:lnTo>
                  <a:lnTo>
                    <a:pt x="2222500" y="25400"/>
                  </a:lnTo>
                  <a:lnTo>
                    <a:pt x="2235200" y="25400"/>
                  </a:lnTo>
                  <a:lnTo>
                    <a:pt x="223520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754312" y="4323613"/>
              <a:ext cx="1295400" cy="609600"/>
            </a:xfrm>
            <a:custGeom>
              <a:avLst/>
              <a:gdLst/>
              <a:ahLst/>
              <a:cxnLst/>
              <a:rect l="l" t="t" r="r" b="b"/>
              <a:pathLst>
                <a:path w="1295400" h="609600">
                  <a:moveTo>
                    <a:pt x="647700" y="0"/>
                  </a:moveTo>
                  <a:lnTo>
                    <a:pt x="585321" y="1395"/>
                  </a:lnTo>
                  <a:lnTo>
                    <a:pt x="524620" y="5495"/>
                  </a:lnTo>
                  <a:lnTo>
                    <a:pt x="465868" y="12174"/>
                  </a:lnTo>
                  <a:lnTo>
                    <a:pt x="409337" y="21302"/>
                  </a:lnTo>
                  <a:lnTo>
                    <a:pt x="355298" y="32752"/>
                  </a:lnTo>
                  <a:lnTo>
                    <a:pt x="304022" y="46397"/>
                  </a:lnTo>
                  <a:lnTo>
                    <a:pt x="255781" y="62109"/>
                  </a:lnTo>
                  <a:lnTo>
                    <a:pt x="210847" y="79760"/>
                  </a:lnTo>
                  <a:lnTo>
                    <a:pt x="169490" y="99222"/>
                  </a:lnTo>
                  <a:lnTo>
                    <a:pt x="131982" y="120368"/>
                  </a:lnTo>
                  <a:lnTo>
                    <a:pt x="98595" y="143069"/>
                  </a:lnTo>
                  <a:lnTo>
                    <a:pt x="45267" y="192629"/>
                  </a:lnTo>
                  <a:lnTo>
                    <a:pt x="11678" y="246880"/>
                  </a:lnTo>
                  <a:lnTo>
                    <a:pt x="0" y="304800"/>
                  </a:lnTo>
                  <a:lnTo>
                    <a:pt x="2964" y="334154"/>
                  </a:lnTo>
                  <a:lnTo>
                    <a:pt x="25870" y="390367"/>
                  </a:lnTo>
                  <a:lnTo>
                    <a:pt x="69599" y="442400"/>
                  </a:lnTo>
                  <a:lnTo>
                    <a:pt x="131982" y="489231"/>
                  </a:lnTo>
                  <a:lnTo>
                    <a:pt x="169490" y="510377"/>
                  </a:lnTo>
                  <a:lnTo>
                    <a:pt x="210847" y="529839"/>
                  </a:lnTo>
                  <a:lnTo>
                    <a:pt x="255781" y="547490"/>
                  </a:lnTo>
                  <a:lnTo>
                    <a:pt x="304022" y="563202"/>
                  </a:lnTo>
                  <a:lnTo>
                    <a:pt x="355298" y="576847"/>
                  </a:lnTo>
                  <a:lnTo>
                    <a:pt x="409337" y="588297"/>
                  </a:lnTo>
                  <a:lnTo>
                    <a:pt x="465868" y="597425"/>
                  </a:lnTo>
                  <a:lnTo>
                    <a:pt x="524620" y="604104"/>
                  </a:lnTo>
                  <a:lnTo>
                    <a:pt x="585321" y="608204"/>
                  </a:lnTo>
                  <a:lnTo>
                    <a:pt x="647700" y="609600"/>
                  </a:lnTo>
                  <a:lnTo>
                    <a:pt x="710076" y="608204"/>
                  </a:lnTo>
                  <a:lnTo>
                    <a:pt x="770776" y="604104"/>
                  </a:lnTo>
                  <a:lnTo>
                    <a:pt x="829526" y="597425"/>
                  </a:lnTo>
                  <a:lnTo>
                    <a:pt x="886057" y="588297"/>
                  </a:lnTo>
                  <a:lnTo>
                    <a:pt x="940096" y="576847"/>
                  </a:lnTo>
                  <a:lnTo>
                    <a:pt x="991371" y="563202"/>
                  </a:lnTo>
                  <a:lnTo>
                    <a:pt x="1039612" y="547490"/>
                  </a:lnTo>
                  <a:lnTo>
                    <a:pt x="1084547" y="529839"/>
                  </a:lnTo>
                  <a:lnTo>
                    <a:pt x="1125905" y="510377"/>
                  </a:lnTo>
                  <a:lnTo>
                    <a:pt x="1163413" y="489231"/>
                  </a:lnTo>
                  <a:lnTo>
                    <a:pt x="1196801" y="466530"/>
                  </a:lnTo>
                  <a:lnTo>
                    <a:pt x="1250130" y="416970"/>
                  </a:lnTo>
                  <a:lnTo>
                    <a:pt x="1283720" y="362719"/>
                  </a:lnTo>
                  <a:lnTo>
                    <a:pt x="1295400" y="304800"/>
                  </a:lnTo>
                  <a:lnTo>
                    <a:pt x="1292434" y="275445"/>
                  </a:lnTo>
                  <a:lnTo>
                    <a:pt x="1269528" y="219232"/>
                  </a:lnTo>
                  <a:lnTo>
                    <a:pt x="1225797" y="167199"/>
                  </a:lnTo>
                  <a:lnTo>
                    <a:pt x="1163413" y="120368"/>
                  </a:lnTo>
                  <a:lnTo>
                    <a:pt x="1125905" y="99222"/>
                  </a:lnTo>
                  <a:lnTo>
                    <a:pt x="1084547" y="79760"/>
                  </a:lnTo>
                  <a:lnTo>
                    <a:pt x="1039612" y="62109"/>
                  </a:lnTo>
                  <a:lnTo>
                    <a:pt x="991371" y="46397"/>
                  </a:lnTo>
                  <a:lnTo>
                    <a:pt x="940096" y="32752"/>
                  </a:lnTo>
                  <a:lnTo>
                    <a:pt x="886057" y="21302"/>
                  </a:lnTo>
                  <a:lnTo>
                    <a:pt x="829526" y="12174"/>
                  </a:lnTo>
                  <a:lnTo>
                    <a:pt x="770776" y="5495"/>
                  </a:lnTo>
                  <a:lnTo>
                    <a:pt x="710076" y="139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741683" y="4310913"/>
              <a:ext cx="1320800" cy="635000"/>
            </a:xfrm>
            <a:custGeom>
              <a:avLst/>
              <a:gdLst/>
              <a:ahLst/>
              <a:cxnLst/>
              <a:rect l="l" t="t" r="r" b="b"/>
              <a:pathLst>
                <a:path w="1320800" h="635000">
                  <a:moveTo>
                    <a:pt x="660023" y="0"/>
                  </a:moveTo>
                  <a:lnTo>
                    <a:pt x="593196" y="1612"/>
                  </a:lnTo>
                  <a:lnTo>
                    <a:pt x="528274" y="6286"/>
                  </a:lnTo>
                  <a:lnTo>
                    <a:pt x="465561" y="13893"/>
                  </a:lnTo>
                  <a:lnTo>
                    <a:pt x="405401" y="24269"/>
                  </a:lnTo>
                  <a:lnTo>
                    <a:pt x="348099" y="37274"/>
                  </a:lnTo>
                  <a:lnTo>
                    <a:pt x="293971" y="52768"/>
                  </a:lnTo>
                  <a:lnTo>
                    <a:pt x="243336" y="70624"/>
                  </a:lnTo>
                  <a:lnTo>
                    <a:pt x="196499" y="90690"/>
                  </a:lnTo>
                  <a:lnTo>
                    <a:pt x="153763" y="112864"/>
                  </a:lnTo>
                  <a:lnTo>
                    <a:pt x="115473" y="137045"/>
                  </a:lnTo>
                  <a:lnTo>
                    <a:pt x="81932" y="163131"/>
                  </a:lnTo>
                  <a:lnTo>
                    <a:pt x="53497" y="191058"/>
                  </a:lnTo>
                  <a:lnTo>
                    <a:pt x="14267" y="250672"/>
                  </a:lnTo>
                  <a:lnTo>
                    <a:pt x="0" y="316141"/>
                  </a:lnTo>
                  <a:lnTo>
                    <a:pt x="4" y="318858"/>
                  </a:lnTo>
                  <a:lnTo>
                    <a:pt x="13949" y="383590"/>
                  </a:lnTo>
                  <a:lnTo>
                    <a:pt x="54653" y="445223"/>
                  </a:lnTo>
                  <a:lnTo>
                    <a:pt x="83024" y="472820"/>
                  </a:lnTo>
                  <a:lnTo>
                    <a:pt x="116476" y="498665"/>
                  </a:lnTo>
                  <a:lnTo>
                    <a:pt x="154690" y="522655"/>
                  </a:lnTo>
                  <a:lnTo>
                    <a:pt x="197337" y="544702"/>
                  </a:lnTo>
                  <a:lnTo>
                    <a:pt x="244111" y="564680"/>
                  </a:lnTo>
                  <a:lnTo>
                    <a:pt x="294695" y="582460"/>
                  </a:lnTo>
                  <a:lnTo>
                    <a:pt x="348785" y="597903"/>
                  </a:lnTo>
                  <a:lnTo>
                    <a:pt x="406062" y="610857"/>
                  </a:lnTo>
                  <a:lnTo>
                    <a:pt x="466196" y="621207"/>
                  </a:lnTo>
                  <a:lnTo>
                    <a:pt x="528883" y="628776"/>
                  </a:lnTo>
                  <a:lnTo>
                    <a:pt x="593806" y="633425"/>
                  </a:lnTo>
                  <a:lnTo>
                    <a:pt x="660633" y="635000"/>
                  </a:lnTo>
                  <a:lnTo>
                    <a:pt x="727460" y="633387"/>
                  </a:lnTo>
                  <a:lnTo>
                    <a:pt x="792383" y="628713"/>
                  </a:lnTo>
                  <a:lnTo>
                    <a:pt x="855095" y="621106"/>
                  </a:lnTo>
                  <a:lnTo>
                    <a:pt x="915255" y="610730"/>
                  </a:lnTo>
                  <a:lnTo>
                    <a:pt x="920235" y="609600"/>
                  </a:lnTo>
                  <a:lnTo>
                    <a:pt x="660023" y="609600"/>
                  </a:lnTo>
                  <a:lnTo>
                    <a:pt x="594403" y="608025"/>
                  </a:lnTo>
                  <a:lnTo>
                    <a:pt x="530699" y="603440"/>
                  </a:lnTo>
                  <a:lnTo>
                    <a:pt x="469244" y="595985"/>
                  </a:lnTo>
                  <a:lnTo>
                    <a:pt x="410367" y="585825"/>
                  </a:lnTo>
                  <a:lnTo>
                    <a:pt x="354398" y="573125"/>
                  </a:lnTo>
                  <a:lnTo>
                    <a:pt x="301680" y="558038"/>
                  </a:lnTo>
                  <a:lnTo>
                    <a:pt x="252544" y="540715"/>
                  </a:lnTo>
                  <a:lnTo>
                    <a:pt x="207332" y="521347"/>
                  </a:lnTo>
                  <a:lnTo>
                    <a:pt x="166374" y="500100"/>
                  </a:lnTo>
                  <a:lnTo>
                    <a:pt x="130014" y="477164"/>
                  </a:lnTo>
                  <a:lnTo>
                    <a:pt x="98582" y="452742"/>
                  </a:lnTo>
                  <a:lnTo>
                    <a:pt x="53084" y="402043"/>
                  </a:lnTo>
                  <a:lnTo>
                    <a:pt x="52887" y="402043"/>
                  </a:lnTo>
                  <a:lnTo>
                    <a:pt x="51770" y="400342"/>
                  </a:lnTo>
                  <a:lnTo>
                    <a:pt x="51958" y="400342"/>
                  </a:lnTo>
                  <a:lnTo>
                    <a:pt x="38122" y="375005"/>
                  </a:lnTo>
                  <a:lnTo>
                    <a:pt x="37863" y="375005"/>
                  </a:lnTo>
                  <a:lnTo>
                    <a:pt x="36936" y="372833"/>
                  </a:lnTo>
                  <a:lnTo>
                    <a:pt x="37159" y="372833"/>
                  </a:lnTo>
                  <a:lnTo>
                    <a:pt x="28878" y="347306"/>
                  </a:lnTo>
                  <a:lnTo>
                    <a:pt x="28605" y="347306"/>
                  </a:lnTo>
                  <a:lnTo>
                    <a:pt x="28046" y="344741"/>
                  </a:lnTo>
                  <a:lnTo>
                    <a:pt x="28329" y="344741"/>
                  </a:lnTo>
                  <a:lnTo>
                    <a:pt x="25544" y="318858"/>
                  </a:lnTo>
                  <a:lnTo>
                    <a:pt x="25252" y="318858"/>
                  </a:lnTo>
                  <a:lnTo>
                    <a:pt x="25252" y="316141"/>
                  </a:lnTo>
                  <a:lnTo>
                    <a:pt x="25544" y="316141"/>
                  </a:lnTo>
                  <a:lnTo>
                    <a:pt x="28329" y="290258"/>
                  </a:lnTo>
                  <a:lnTo>
                    <a:pt x="28046" y="290258"/>
                  </a:lnTo>
                  <a:lnTo>
                    <a:pt x="28605" y="287693"/>
                  </a:lnTo>
                  <a:lnTo>
                    <a:pt x="28878" y="287693"/>
                  </a:lnTo>
                  <a:lnTo>
                    <a:pt x="37159" y="262166"/>
                  </a:lnTo>
                  <a:lnTo>
                    <a:pt x="36936" y="262166"/>
                  </a:lnTo>
                  <a:lnTo>
                    <a:pt x="37863" y="259994"/>
                  </a:lnTo>
                  <a:lnTo>
                    <a:pt x="38122" y="259994"/>
                  </a:lnTo>
                  <a:lnTo>
                    <a:pt x="51958" y="234657"/>
                  </a:lnTo>
                  <a:lnTo>
                    <a:pt x="51770" y="234657"/>
                  </a:lnTo>
                  <a:lnTo>
                    <a:pt x="52887" y="232956"/>
                  </a:lnTo>
                  <a:lnTo>
                    <a:pt x="53093" y="232956"/>
                  </a:lnTo>
                  <a:lnTo>
                    <a:pt x="73550" y="206654"/>
                  </a:lnTo>
                  <a:lnTo>
                    <a:pt x="131018" y="157124"/>
                  </a:lnTo>
                  <a:lnTo>
                    <a:pt x="167289" y="134365"/>
                  </a:lnTo>
                  <a:lnTo>
                    <a:pt x="208170" y="113258"/>
                  </a:lnTo>
                  <a:lnTo>
                    <a:pt x="253331" y="93980"/>
                  </a:lnTo>
                  <a:lnTo>
                    <a:pt x="302404" y="76733"/>
                  </a:lnTo>
                  <a:lnTo>
                    <a:pt x="355084" y="61696"/>
                  </a:lnTo>
                  <a:lnTo>
                    <a:pt x="411027" y="49034"/>
                  </a:lnTo>
                  <a:lnTo>
                    <a:pt x="469879" y="38925"/>
                  </a:lnTo>
                  <a:lnTo>
                    <a:pt x="531322" y="31495"/>
                  </a:lnTo>
                  <a:lnTo>
                    <a:pt x="595012" y="26936"/>
                  </a:lnTo>
                  <a:lnTo>
                    <a:pt x="660633" y="25400"/>
                  </a:lnTo>
                  <a:lnTo>
                    <a:pt x="920205" y="25400"/>
                  </a:lnTo>
                  <a:lnTo>
                    <a:pt x="914595" y="24130"/>
                  </a:lnTo>
                  <a:lnTo>
                    <a:pt x="854460" y="13792"/>
                  </a:lnTo>
                  <a:lnTo>
                    <a:pt x="791773" y="6222"/>
                  </a:lnTo>
                  <a:lnTo>
                    <a:pt x="726851" y="1574"/>
                  </a:lnTo>
                  <a:lnTo>
                    <a:pt x="660023" y="0"/>
                  </a:lnTo>
                  <a:close/>
                </a:path>
                <a:path w="1320800" h="635000">
                  <a:moveTo>
                    <a:pt x="1268255" y="401154"/>
                  </a:moveTo>
                  <a:lnTo>
                    <a:pt x="1220982" y="453707"/>
                  </a:lnTo>
                  <a:lnTo>
                    <a:pt x="1189639" y="477875"/>
                  </a:lnTo>
                  <a:lnTo>
                    <a:pt x="1153355" y="500633"/>
                  </a:lnTo>
                  <a:lnTo>
                    <a:pt x="1112486" y="521741"/>
                  </a:lnTo>
                  <a:lnTo>
                    <a:pt x="1067325" y="541019"/>
                  </a:lnTo>
                  <a:lnTo>
                    <a:pt x="1018252" y="558266"/>
                  </a:lnTo>
                  <a:lnTo>
                    <a:pt x="965573" y="573303"/>
                  </a:lnTo>
                  <a:lnTo>
                    <a:pt x="909629" y="585965"/>
                  </a:lnTo>
                  <a:lnTo>
                    <a:pt x="850777" y="596074"/>
                  </a:lnTo>
                  <a:lnTo>
                    <a:pt x="789335" y="603503"/>
                  </a:lnTo>
                  <a:lnTo>
                    <a:pt x="725644" y="608063"/>
                  </a:lnTo>
                  <a:lnTo>
                    <a:pt x="660023" y="609600"/>
                  </a:lnTo>
                  <a:lnTo>
                    <a:pt x="920235" y="609600"/>
                  </a:lnTo>
                  <a:lnTo>
                    <a:pt x="972545" y="597725"/>
                  </a:lnTo>
                  <a:lnTo>
                    <a:pt x="1026672" y="582218"/>
                  </a:lnTo>
                  <a:lnTo>
                    <a:pt x="1077320" y="564375"/>
                  </a:lnTo>
                  <a:lnTo>
                    <a:pt x="1124158" y="544309"/>
                  </a:lnTo>
                  <a:lnTo>
                    <a:pt x="1166893" y="522135"/>
                  </a:lnTo>
                  <a:lnTo>
                    <a:pt x="1205184" y="497954"/>
                  </a:lnTo>
                  <a:lnTo>
                    <a:pt x="1238724" y="471868"/>
                  </a:lnTo>
                  <a:lnTo>
                    <a:pt x="1267147" y="443941"/>
                  </a:lnTo>
                  <a:lnTo>
                    <a:pt x="1296713" y="402043"/>
                  </a:lnTo>
                  <a:lnTo>
                    <a:pt x="1267769" y="402043"/>
                  </a:lnTo>
                  <a:lnTo>
                    <a:pt x="1268255" y="401154"/>
                  </a:lnTo>
                  <a:close/>
                </a:path>
                <a:path w="1320800" h="635000">
                  <a:moveTo>
                    <a:pt x="51770" y="400342"/>
                  </a:moveTo>
                  <a:lnTo>
                    <a:pt x="52887" y="402043"/>
                  </a:lnTo>
                  <a:lnTo>
                    <a:pt x="52397" y="401154"/>
                  </a:lnTo>
                  <a:lnTo>
                    <a:pt x="51770" y="400342"/>
                  </a:lnTo>
                  <a:close/>
                </a:path>
                <a:path w="1320800" h="635000">
                  <a:moveTo>
                    <a:pt x="52412" y="401174"/>
                  </a:moveTo>
                  <a:lnTo>
                    <a:pt x="52887" y="402043"/>
                  </a:lnTo>
                  <a:lnTo>
                    <a:pt x="53084" y="402043"/>
                  </a:lnTo>
                  <a:lnTo>
                    <a:pt x="52412" y="401174"/>
                  </a:lnTo>
                  <a:close/>
                </a:path>
                <a:path w="1320800" h="635000">
                  <a:moveTo>
                    <a:pt x="1268887" y="400342"/>
                  </a:moveTo>
                  <a:lnTo>
                    <a:pt x="1268244" y="401174"/>
                  </a:lnTo>
                  <a:lnTo>
                    <a:pt x="1267769" y="402043"/>
                  </a:lnTo>
                  <a:lnTo>
                    <a:pt x="1268887" y="400342"/>
                  </a:lnTo>
                  <a:close/>
                </a:path>
                <a:path w="1320800" h="635000">
                  <a:moveTo>
                    <a:pt x="1297643" y="400342"/>
                  </a:moveTo>
                  <a:lnTo>
                    <a:pt x="1268887" y="400342"/>
                  </a:lnTo>
                  <a:lnTo>
                    <a:pt x="1267769" y="402043"/>
                  </a:lnTo>
                  <a:lnTo>
                    <a:pt x="1296713" y="402043"/>
                  </a:lnTo>
                  <a:lnTo>
                    <a:pt x="1297643" y="400342"/>
                  </a:lnTo>
                  <a:close/>
                </a:path>
                <a:path w="1320800" h="635000">
                  <a:moveTo>
                    <a:pt x="51958" y="400342"/>
                  </a:moveTo>
                  <a:lnTo>
                    <a:pt x="51770" y="400342"/>
                  </a:lnTo>
                  <a:lnTo>
                    <a:pt x="52412" y="401174"/>
                  </a:lnTo>
                  <a:lnTo>
                    <a:pt x="51958" y="400342"/>
                  </a:lnTo>
                  <a:close/>
                </a:path>
                <a:path w="1320800" h="635000">
                  <a:moveTo>
                    <a:pt x="1283172" y="373838"/>
                  </a:moveTo>
                  <a:lnTo>
                    <a:pt x="1268255" y="401154"/>
                  </a:lnTo>
                  <a:lnTo>
                    <a:pt x="1268887" y="400342"/>
                  </a:lnTo>
                  <a:lnTo>
                    <a:pt x="1297643" y="400342"/>
                  </a:lnTo>
                  <a:lnTo>
                    <a:pt x="1306390" y="384327"/>
                  </a:lnTo>
                  <a:lnTo>
                    <a:pt x="1306707" y="383590"/>
                  </a:lnTo>
                  <a:lnTo>
                    <a:pt x="1309492" y="375005"/>
                  </a:lnTo>
                  <a:lnTo>
                    <a:pt x="1282793" y="375005"/>
                  </a:lnTo>
                  <a:lnTo>
                    <a:pt x="1283172" y="373838"/>
                  </a:lnTo>
                  <a:close/>
                </a:path>
                <a:path w="1320800" h="635000">
                  <a:moveTo>
                    <a:pt x="36936" y="372833"/>
                  </a:moveTo>
                  <a:lnTo>
                    <a:pt x="37863" y="375005"/>
                  </a:lnTo>
                  <a:lnTo>
                    <a:pt x="37484" y="373838"/>
                  </a:lnTo>
                  <a:lnTo>
                    <a:pt x="36936" y="372833"/>
                  </a:lnTo>
                  <a:close/>
                </a:path>
                <a:path w="1320800" h="635000">
                  <a:moveTo>
                    <a:pt x="37484" y="373838"/>
                  </a:moveTo>
                  <a:lnTo>
                    <a:pt x="37863" y="375005"/>
                  </a:lnTo>
                  <a:lnTo>
                    <a:pt x="38122" y="375005"/>
                  </a:lnTo>
                  <a:lnTo>
                    <a:pt x="37484" y="373838"/>
                  </a:lnTo>
                  <a:close/>
                </a:path>
                <a:path w="1320800" h="635000">
                  <a:moveTo>
                    <a:pt x="1283720" y="372833"/>
                  </a:moveTo>
                  <a:lnTo>
                    <a:pt x="1283172" y="373838"/>
                  </a:lnTo>
                  <a:lnTo>
                    <a:pt x="1282793" y="375005"/>
                  </a:lnTo>
                  <a:lnTo>
                    <a:pt x="1283720" y="372833"/>
                  </a:lnTo>
                  <a:close/>
                </a:path>
                <a:path w="1320800" h="635000">
                  <a:moveTo>
                    <a:pt x="1310196" y="372833"/>
                  </a:moveTo>
                  <a:lnTo>
                    <a:pt x="1283720" y="372833"/>
                  </a:lnTo>
                  <a:lnTo>
                    <a:pt x="1282793" y="375005"/>
                  </a:lnTo>
                  <a:lnTo>
                    <a:pt x="1309492" y="375005"/>
                  </a:lnTo>
                  <a:lnTo>
                    <a:pt x="1310196" y="372833"/>
                  </a:lnTo>
                  <a:close/>
                </a:path>
                <a:path w="1320800" h="635000">
                  <a:moveTo>
                    <a:pt x="37159" y="372833"/>
                  </a:moveTo>
                  <a:lnTo>
                    <a:pt x="36936" y="372833"/>
                  </a:lnTo>
                  <a:lnTo>
                    <a:pt x="37484" y="373838"/>
                  </a:lnTo>
                  <a:lnTo>
                    <a:pt x="37159" y="372833"/>
                  </a:lnTo>
                  <a:close/>
                </a:path>
                <a:path w="1320800" h="635000">
                  <a:moveTo>
                    <a:pt x="1292187" y="346045"/>
                  </a:moveTo>
                  <a:lnTo>
                    <a:pt x="1283172" y="373838"/>
                  </a:lnTo>
                  <a:lnTo>
                    <a:pt x="1283720" y="372833"/>
                  </a:lnTo>
                  <a:lnTo>
                    <a:pt x="1310196" y="372833"/>
                  </a:lnTo>
                  <a:lnTo>
                    <a:pt x="1317033" y="351751"/>
                  </a:lnTo>
                  <a:lnTo>
                    <a:pt x="1317223" y="350888"/>
                  </a:lnTo>
                  <a:lnTo>
                    <a:pt x="1317607" y="347306"/>
                  </a:lnTo>
                  <a:lnTo>
                    <a:pt x="1292052" y="347306"/>
                  </a:lnTo>
                  <a:lnTo>
                    <a:pt x="1292187" y="346045"/>
                  </a:lnTo>
                  <a:close/>
                </a:path>
                <a:path w="1320800" h="635000">
                  <a:moveTo>
                    <a:pt x="28046" y="344741"/>
                  </a:moveTo>
                  <a:lnTo>
                    <a:pt x="28605" y="347306"/>
                  </a:lnTo>
                  <a:lnTo>
                    <a:pt x="28469" y="346045"/>
                  </a:lnTo>
                  <a:lnTo>
                    <a:pt x="28046" y="344741"/>
                  </a:lnTo>
                  <a:close/>
                </a:path>
                <a:path w="1320800" h="635000">
                  <a:moveTo>
                    <a:pt x="28469" y="346045"/>
                  </a:moveTo>
                  <a:lnTo>
                    <a:pt x="28605" y="347306"/>
                  </a:lnTo>
                  <a:lnTo>
                    <a:pt x="28878" y="347306"/>
                  </a:lnTo>
                  <a:lnTo>
                    <a:pt x="28469" y="346045"/>
                  </a:lnTo>
                  <a:close/>
                </a:path>
                <a:path w="1320800" h="635000">
                  <a:moveTo>
                    <a:pt x="1292610" y="344741"/>
                  </a:moveTo>
                  <a:lnTo>
                    <a:pt x="1292187" y="346045"/>
                  </a:lnTo>
                  <a:lnTo>
                    <a:pt x="1292052" y="347306"/>
                  </a:lnTo>
                  <a:lnTo>
                    <a:pt x="1292610" y="344741"/>
                  </a:lnTo>
                  <a:close/>
                </a:path>
                <a:path w="1320800" h="635000">
                  <a:moveTo>
                    <a:pt x="1317882" y="344741"/>
                  </a:moveTo>
                  <a:lnTo>
                    <a:pt x="1292610" y="344741"/>
                  </a:lnTo>
                  <a:lnTo>
                    <a:pt x="1292052" y="347306"/>
                  </a:lnTo>
                  <a:lnTo>
                    <a:pt x="1317607" y="347306"/>
                  </a:lnTo>
                  <a:lnTo>
                    <a:pt x="1317882" y="344741"/>
                  </a:lnTo>
                  <a:close/>
                </a:path>
                <a:path w="1320800" h="635000">
                  <a:moveTo>
                    <a:pt x="28329" y="344741"/>
                  </a:moveTo>
                  <a:lnTo>
                    <a:pt x="28046" y="344741"/>
                  </a:lnTo>
                  <a:lnTo>
                    <a:pt x="28469" y="346045"/>
                  </a:lnTo>
                  <a:lnTo>
                    <a:pt x="28329" y="344741"/>
                  </a:lnTo>
                  <a:close/>
                </a:path>
                <a:path w="1320800" h="635000">
                  <a:moveTo>
                    <a:pt x="1295258" y="317500"/>
                  </a:moveTo>
                  <a:lnTo>
                    <a:pt x="1292187" y="346045"/>
                  </a:lnTo>
                  <a:lnTo>
                    <a:pt x="1292610" y="344741"/>
                  </a:lnTo>
                  <a:lnTo>
                    <a:pt x="1317882" y="344741"/>
                  </a:lnTo>
                  <a:lnTo>
                    <a:pt x="1320657" y="318858"/>
                  </a:lnTo>
                  <a:lnTo>
                    <a:pt x="1295404" y="318858"/>
                  </a:lnTo>
                  <a:lnTo>
                    <a:pt x="1295258" y="317500"/>
                  </a:lnTo>
                  <a:close/>
                </a:path>
                <a:path w="1320800" h="635000">
                  <a:moveTo>
                    <a:pt x="25252" y="316141"/>
                  </a:moveTo>
                  <a:lnTo>
                    <a:pt x="25252" y="318858"/>
                  </a:lnTo>
                  <a:lnTo>
                    <a:pt x="25349" y="317957"/>
                  </a:lnTo>
                  <a:lnTo>
                    <a:pt x="25252" y="316141"/>
                  </a:lnTo>
                  <a:close/>
                </a:path>
                <a:path w="1320800" h="635000">
                  <a:moveTo>
                    <a:pt x="25398" y="317500"/>
                  </a:moveTo>
                  <a:lnTo>
                    <a:pt x="25252" y="318858"/>
                  </a:lnTo>
                  <a:lnTo>
                    <a:pt x="25544" y="318858"/>
                  </a:lnTo>
                  <a:lnTo>
                    <a:pt x="25398" y="317500"/>
                  </a:lnTo>
                  <a:close/>
                </a:path>
                <a:path w="1320800" h="635000">
                  <a:moveTo>
                    <a:pt x="1295404" y="316141"/>
                  </a:moveTo>
                  <a:lnTo>
                    <a:pt x="1295307" y="317957"/>
                  </a:lnTo>
                  <a:lnTo>
                    <a:pt x="1295404" y="318858"/>
                  </a:lnTo>
                  <a:lnTo>
                    <a:pt x="1295404" y="316141"/>
                  </a:lnTo>
                  <a:close/>
                </a:path>
                <a:path w="1320800" h="635000">
                  <a:moveTo>
                    <a:pt x="1320657" y="316141"/>
                  </a:moveTo>
                  <a:lnTo>
                    <a:pt x="1295404" y="316141"/>
                  </a:lnTo>
                  <a:lnTo>
                    <a:pt x="1295404" y="318858"/>
                  </a:lnTo>
                  <a:lnTo>
                    <a:pt x="1320657" y="318858"/>
                  </a:lnTo>
                  <a:lnTo>
                    <a:pt x="1320657" y="316141"/>
                  </a:lnTo>
                  <a:close/>
                </a:path>
                <a:path w="1320800" h="635000">
                  <a:moveTo>
                    <a:pt x="25544" y="316141"/>
                  </a:moveTo>
                  <a:lnTo>
                    <a:pt x="25252" y="316141"/>
                  </a:lnTo>
                  <a:lnTo>
                    <a:pt x="25398" y="317500"/>
                  </a:lnTo>
                  <a:lnTo>
                    <a:pt x="25544" y="316141"/>
                  </a:lnTo>
                  <a:close/>
                </a:path>
                <a:path w="1320800" h="635000">
                  <a:moveTo>
                    <a:pt x="1292187" y="288954"/>
                  </a:moveTo>
                  <a:lnTo>
                    <a:pt x="1295258" y="317500"/>
                  </a:lnTo>
                  <a:lnTo>
                    <a:pt x="1295404" y="316141"/>
                  </a:lnTo>
                  <a:lnTo>
                    <a:pt x="1320657" y="316141"/>
                  </a:lnTo>
                  <a:lnTo>
                    <a:pt x="1317882" y="290258"/>
                  </a:lnTo>
                  <a:lnTo>
                    <a:pt x="1292610" y="290258"/>
                  </a:lnTo>
                  <a:lnTo>
                    <a:pt x="1292187" y="288954"/>
                  </a:lnTo>
                  <a:close/>
                </a:path>
                <a:path w="1320800" h="635000">
                  <a:moveTo>
                    <a:pt x="28605" y="287693"/>
                  </a:moveTo>
                  <a:lnTo>
                    <a:pt x="28046" y="290258"/>
                  </a:lnTo>
                  <a:lnTo>
                    <a:pt x="28469" y="288954"/>
                  </a:lnTo>
                  <a:lnTo>
                    <a:pt x="28605" y="287693"/>
                  </a:lnTo>
                  <a:close/>
                </a:path>
                <a:path w="1320800" h="635000">
                  <a:moveTo>
                    <a:pt x="28469" y="288954"/>
                  </a:moveTo>
                  <a:lnTo>
                    <a:pt x="28046" y="290258"/>
                  </a:lnTo>
                  <a:lnTo>
                    <a:pt x="28329" y="290258"/>
                  </a:lnTo>
                  <a:lnTo>
                    <a:pt x="28469" y="288954"/>
                  </a:lnTo>
                  <a:close/>
                </a:path>
                <a:path w="1320800" h="635000">
                  <a:moveTo>
                    <a:pt x="1292052" y="287693"/>
                  </a:moveTo>
                  <a:lnTo>
                    <a:pt x="1292187" y="288954"/>
                  </a:lnTo>
                  <a:lnTo>
                    <a:pt x="1292610" y="290258"/>
                  </a:lnTo>
                  <a:lnTo>
                    <a:pt x="1292052" y="287693"/>
                  </a:lnTo>
                  <a:close/>
                </a:path>
                <a:path w="1320800" h="635000">
                  <a:moveTo>
                    <a:pt x="1317607" y="287693"/>
                  </a:moveTo>
                  <a:lnTo>
                    <a:pt x="1292052" y="287693"/>
                  </a:lnTo>
                  <a:lnTo>
                    <a:pt x="1292610" y="290258"/>
                  </a:lnTo>
                  <a:lnTo>
                    <a:pt x="1317882" y="290258"/>
                  </a:lnTo>
                  <a:lnTo>
                    <a:pt x="1317607" y="287693"/>
                  </a:lnTo>
                  <a:close/>
                </a:path>
                <a:path w="1320800" h="635000">
                  <a:moveTo>
                    <a:pt x="28878" y="287693"/>
                  </a:moveTo>
                  <a:lnTo>
                    <a:pt x="28605" y="287693"/>
                  </a:lnTo>
                  <a:lnTo>
                    <a:pt x="28469" y="288954"/>
                  </a:lnTo>
                  <a:lnTo>
                    <a:pt x="28878" y="287693"/>
                  </a:lnTo>
                  <a:close/>
                </a:path>
                <a:path w="1320800" h="635000">
                  <a:moveTo>
                    <a:pt x="1283172" y="261161"/>
                  </a:moveTo>
                  <a:lnTo>
                    <a:pt x="1292187" y="288954"/>
                  </a:lnTo>
                  <a:lnTo>
                    <a:pt x="1292052" y="287693"/>
                  </a:lnTo>
                  <a:lnTo>
                    <a:pt x="1317607" y="287693"/>
                  </a:lnTo>
                  <a:lnTo>
                    <a:pt x="1317223" y="284111"/>
                  </a:lnTo>
                  <a:lnTo>
                    <a:pt x="1317033" y="283248"/>
                  </a:lnTo>
                  <a:lnTo>
                    <a:pt x="1310196" y="262166"/>
                  </a:lnTo>
                  <a:lnTo>
                    <a:pt x="1283720" y="262166"/>
                  </a:lnTo>
                  <a:lnTo>
                    <a:pt x="1283172" y="261161"/>
                  </a:lnTo>
                  <a:close/>
                </a:path>
                <a:path w="1320800" h="635000">
                  <a:moveTo>
                    <a:pt x="37863" y="259994"/>
                  </a:moveTo>
                  <a:lnTo>
                    <a:pt x="36936" y="262166"/>
                  </a:lnTo>
                  <a:lnTo>
                    <a:pt x="37484" y="261161"/>
                  </a:lnTo>
                  <a:lnTo>
                    <a:pt x="37863" y="259994"/>
                  </a:lnTo>
                  <a:close/>
                </a:path>
                <a:path w="1320800" h="635000">
                  <a:moveTo>
                    <a:pt x="37484" y="261161"/>
                  </a:moveTo>
                  <a:lnTo>
                    <a:pt x="36936" y="262166"/>
                  </a:lnTo>
                  <a:lnTo>
                    <a:pt x="37159" y="262166"/>
                  </a:lnTo>
                  <a:lnTo>
                    <a:pt x="37484" y="261161"/>
                  </a:lnTo>
                  <a:close/>
                </a:path>
                <a:path w="1320800" h="635000">
                  <a:moveTo>
                    <a:pt x="1282793" y="259994"/>
                  </a:moveTo>
                  <a:lnTo>
                    <a:pt x="1283172" y="261161"/>
                  </a:lnTo>
                  <a:lnTo>
                    <a:pt x="1283720" y="262166"/>
                  </a:lnTo>
                  <a:lnTo>
                    <a:pt x="1282793" y="259994"/>
                  </a:lnTo>
                  <a:close/>
                </a:path>
                <a:path w="1320800" h="635000">
                  <a:moveTo>
                    <a:pt x="1309492" y="259994"/>
                  </a:moveTo>
                  <a:lnTo>
                    <a:pt x="1282793" y="259994"/>
                  </a:lnTo>
                  <a:lnTo>
                    <a:pt x="1283720" y="262166"/>
                  </a:lnTo>
                  <a:lnTo>
                    <a:pt x="1310196" y="262166"/>
                  </a:lnTo>
                  <a:lnTo>
                    <a:pt x="1309492" y="259994"/>
                  </a:lnTo>
                  <a:close/>
                </a:path>
                <a:path w="1320800" h="635000">
                  <a:moveTo>
                    <a:pt x="38122" y="259994"/>
                  </a:moveTo>
                  <a:lnTo>
                    <a:pt x="37863" y="259994"/>
                  </a:lnTo>
                  <a:lnTo>
                    <a:pt x="37484" y="261161"/>
                  </a:lnTo>
                  <a:lnTo>
                    <a:pt x="38122" y="259994"/>
                  </a:lnTo>
                  <a:close/>
                </a:path>
                <a:path w="1320800" h="635000">
                  <a:moveTo>
                    <a:pt x="1268244" y="233825"/>
                  </a:moveTo>
                  <a:lnTo>
                    <a:pt x="1283172" y="261161"/>
                  </a:lnTo>
                  <a:lnTo>
                    <a:pt x="1282793" y="259994"/>
                  </a:lnTo>
                  <a:lnTo>
                    <a:pt x="1309492" y="259994"/>
                  </a:lnTo>
                  <a:lnTo>
                    <a:pt x="1306707" y="251409"/>
                  </a:lnTo>
                  <a:lnTo>
                    <a:pt x="1306390" y="250672"/>
                  </a:lnTo>
                  <a:lnTo>
                    <a:pt x="1297639" y="234657"/>
                  </a:lnTo>
                  <a:lnTo>
                    <a:pt x="1268887" y="234657"/>
                  </a:lnTo>
                  <a:lnTo>
                    <a:pt x="1268244" y="233825"/>
                  </a:lnTo>
                  <a:close/>
                </a:path>
                <a:path w="1320800" h="635000">
                  <a:moveTo>
                    <a:pt x="52887" y="232956"/>
                  </a:moveTo>
                  <a:lnTo>
                    <a:pt x="51770" y="234657"/>
                  </a:lnTo>
                  <a:lnTo>
                    <a:pt x="52412" y="233825"/>
                  </a:lnTo>
                  <a:lnTo>
                    <a:pt x="52887" y="232956"/>
                  </a:lnTo>
                  <a:close/>
                </a:path>
                <a:path w="1320800" h="635000">
                  <a:moveTo>
                    <a:pt x="52402" y="233845"/>
                  </a:moveTo>
                  <a:lnTo>
                    <a:pt x="51770" y="234657"/>
                  </a:lnTo>
                  <a:lnTo>
                    <a:pt x="51958" y="234657"/>
                  </a:lnTo>
                  <a:lnTo>
                    <a:pt x="52402" y="233845"/>
                  </a:lnTo>
                  <a:close/>
                </a:path>
                <a:path w="1320800" h="635000">
                  <a:moveTo>
                    <a:pt x="1267769" y="232956"/>
                  </a:moveTo>
                  <a:lnTo>
                    <a:pt x="1268259" y="233845"/>
                  </a:lnTo>
                  <a:lnTo>
                    <a:pt x="1268887" y="234657"/>
                  </a:lnTo>
                  <a:lnTo>
                    <a:pt x="1267769" y="232956"/>
                  </a:lnTo>
                  <a:close/>
                </a:path>
                <a:path w="1320800" h="635000">
                  <a:moveTo>
                    <a:pt x="1296709" y="232956"/>
                  </a:moveTo>
                  <a:lnTo>
                    <a:pt x="1267769" y="232956"/>
                  </a:lnTo>
                  <a:lnTo>
                    <a:pt x="1268887" y="234657"/>
                  </a:lnTo>
                  <a:lnTo>
                    <a:pt x="1297639" y="234657"/>
                  </a:lnTo>
                  <a:lnTo>
                    <a:pt x="1296709" y="232956"/>
                  </a:lnTo>
                  <a:close/>
                </a:path>
                <a:path w="1320800" h="635000">
                  <a:moveTo>
                    <a:pt x="53093" y="232956"/>
                  </a:moveTo>
                  <a:lnTo>
                    <a:pt x="52887" y="232956"/>
                  </a:lnTo>
                  <a:lnTo>
                    <a:pt x="52402" y="233845"/>
                  </a:lnTo>
                  <a:lnTo>
                    <a:pt x="53093" y="232956"/>
                  </a:lnTo>
                  <a:close/>
                </a:path>
                <a:path w="1320800" h="635000">
                  <a:moveTo>
                    <a:pt x="920205" y="25400"/>
                  </a:moveTo>
                  <a:lnTo>
                    <a:pt x="660633" y="25400"/>
                  </a:lnTo>
                  <a:lnTo>
                    <a:pt x="726254" y="26974"/>
                  </a:lnTo>
                  <a:lnTo>
                    <a:pt x="789957" y="31559"/>
                  </a:lnTo>
                  <a:lnTo>
                    <a:pt x="851412" y="39014"/>
                  </a:lnTo>
                  <a:lnTo>
                    <a:pt x="910290" y="49174"/>
                  </a:lnTo>
                  <a:lnTo>
                    <a:pt x="966246" y="61874"/>
                  </a:lnTo>
                  <a:lnTo>
                    <a:pt x="1018976" y="76962"/>
                  </a:lnTo>
                  <a:lnTo>
                    <a:pt x="1068113" y="94284"/>
                  </a:lnTo>
                  <a:lnTo>
                    <a:pt x="1113325" y="113652"/>
                  </a:lnTo>
                  <a:lnTo>
                    <a:pt x="1154282" y="134899"/>
                  </a:lnTo>
                  <a:lnTo>
                    <a:pt x="1190642" y="157835"/>
                  </a:lnTo>
                  <a:lnTo>
                    <a:pt x="1222075" y="182257"/>
                  </a:lnTo>
                  <a:lnTo>
                    <a:pt x="1268244" y="233825"/>
                  </a:lnTo>
                  <a:lnTo>
                    <a:pt x="1267769" y="232956"/>
                  </a:lnTo>
                  <a:lnTo>
                    <a:pt x="1296709" y="232956"/>
                  </a:lnTo>
                  <a:lnTo>
                    <a:pt x="1289728" y="220179"/>
                  </a:lnTo>
                  <a:lnTo>
                    <a:pt x="1266004" y="189776"/>
                  </a:lnTo>
                  <a:lnTo>
                    <a:pt x="1237632" y="162178"/>
                  </a:lnTo>
                  <a:lnTo>
                    <a:pt x="1204180" y="136334"/>
                  </a:lnTo>
                  <a:lnTo>
                    <a:pt x="1165966" y="112344"/>
                  </a:lnTo>
                  <a:lnTo>
                    <a:pt x="1123319" y="90296"/>
                  </a:lnTo>
                  <a:lnTo>
                    <a:pt x="1076545" y="70319"/>
                  </a:lnTo>
                  <a:lnTo>
                    <a:pt x="1025949" y="52539"/>
                  </a:lnTo>
                  <a:lnTo>
                    <a:pt x="971872" y="37096"/>
                  </a:lnTo>
                  <a:lnTo>
                    <a:pt x="920205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59112" y="4329963"/>
            <a:ext cx="685800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ts val="2130"/>
              </a:lnSpc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ched.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5652" y="4406163"/>
            <a:ext cx="391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6749" y="1326413"/>
            <a:ext cx="3086100" cy="4546600"/>
            <a:chOff x="366749" y="1326413"/>
            <a:chExt cx="3086100" cy="4546600"/>
          </a:xfrm>
        </p:grpSpPr>
        <p:sp>
          <p:nvSpPr>
            <p:cNvPr id="15" name="object 15"/>
            <p:cNvSpPr/>
            <p:nvPr/>
          </p:nvSpPr>
          <p:spPr>
            <a:xfrm>
              <a:off x="1757362" y="4901463"/>
              <a:ext cx="1695450" cy="9715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16061" y="4921910"/>
              <a:ext cx="1492250" cy="779780"/>
            </a:xfrm>
            <a:custGeom>
              <a:avLst/>
              <a:gdLst/>
              <a:ahLst/>
              <a:cxnLst/>
              <a:rect l="l" t="t" r="r" b="b"/>
              <a:pathLst>
                <a:path w="1492250" h="779779">
                  <a:moveTo>
                    <a:pt x="70878" y="673026"/>
                  </a:moveTo>
                  <a:lnTo>
                    <a:pt x="63030" y="674753"/>
                  </a:lnTo>
                  <a:lnTo>
                    <a:pt x="0" y="773329"/>
                  </a:lnTo>
                  <a:lnTo>
                    <a:pt x="116827" y="779670"/>
                  </a:lnTo>
                  <a:lnTo>
                    <a:pt x="122808" y="774301"/>
                  </a:lnTo>
                  <a:lnTo>
                    <a:pt x="122872" y="773131"/>
                  </a:lnTo>
                  <a:lnTo>
                    <a:pt x="28219" y="773131"/>
                  </a:lnTo>
                  <a:lnTo>
                    <a:pt x="16624" y="750529"/>
                  </a:lnTo>
                  <a:lnTo>
                    <a:pt x="58432" y="729089"/>
                  </a:lnTo>
                  <a:lnTo>
                    <a:pt x="84429" y="688436"/>
                  </a:lnTo>
                  <a:lnTo>
                    <a:pt x="82702" y="680582"/>
                  </a:lnTo>
                  <a:lnTo>
                    <a:pt x="70878" y="673026"/>
                  </a:lnTo>
                  <a:close/>
                </a:path>
                <a:path w="1492250" h="779779">
                  <a:moveTo>
                    <a:pt x="58432" y="729089"/>
                  </a:moveTo>
                  <a:lnTo>
                    <a:pt x="16624" y="750529"/>
                  </a:lnTo>
                  <a:lnTo>
                    <a:pt x="28219" y="773131"/>
                  </a:lnTo>
                  <a:lnTo>
                    <a:pt x="36921" y="768668"/>
                  </a:lnTo>
                  <a:lnTo>
                    <a:pt x="33121" y="768668"/>
                  </a:lnTo>
                  <a:lnTo>
                    <a:pt x="23113" y="749146"/>
                  </a:lnTo>
                  <a:lnTo>
                    <a:pt x="45606" y="749146"/>
                  </a:lnTo>
                  <a:lnTo>
                    <a:pt x="58432" y="729089"/>
                  </a:lnTo>
                  <a:close/>
                </a:path>
                <a:path w="1492250" h="779779">
                  <a:moveTo>
                    <a:pt x="70025" y="751692"/>
                  </a:moveTo>
                  <a:lnTo>
                    <a:pt x="28219" y="773131"/>
                  </a:lnTo>
                  <a:lnTo>
                    <a:pt x="122872" y="773131"/>
                  </a:lnTo>
                  <a:lnTo>
                    <a:pt x="123570" y="760293"/>
                  </a:lnTo>
                  <a:lnTo>
                    <a:pt x="118198" y="754307"/>
                  </a:lnTo>
                  <a:lnTo>
                    <a:pt x="70025" y="751692"/>
                  </a:lnTo>
                  <a:close/>
                </a:path>
                <a:path w="1492250" h="779779">
                  <a:moveTo>
                    <a:pt x="23113" y="749146"/>
                  </a:moveTo>
                  <a:lnTo>
                    <a:pt x="33121" y="768668"/>
                  </a:lnTo>
                  <a:lnTo>
                    <a:pt x="44851" y="750326"/>
                  </a:lnTo>
                  <a:lnTo>
                    <a:pt x="23113" y="749146"/>
                  </a:lnTo>
                  <a:close/>
                </a:path>
                <a:path w="1492250" h="779779">
                  <a:moveTo>
                    <a:pt x="44851" y="750326"/>
                  </a:moveTo>
                  <a:lnTo>
                    <a:pt x="33121" y="768668"/>
                  </a:lnTo>
                  <a:lnTo>
                    <a:pt x="36921" y="768668"/>
                  </a:lnTo>
                  <a:lnTo>
                    <a:pt x="70025" y="751692"/>
                  </a:lnTo>
                  <a:lnTo>
                    <a:pt x="44851" y="750326"/>
                  </a:lnTo>
                  <a:close/>
                </a:path>
                <a:path w="1492250" h="779779">
                  <a:moveTo>
                    <a:pt x="1480159" y="0"/>
                  </a:moveTo>
                  <a:lnTo>
                    <a:pt x="58432" y="729089"/>
                  </a:lnTo>
                  <a:lnTo>
                    <a:pt x="44851" y="750326"/>
                  </a:lnTo>
                  <a:lnTo>
                    <a:pt x="70025" y="751692"/>
                  </a:lnTo>
                  <a:lnTo>
                    <a:pt x="1491742" y="22605"/>
                  </a:lnTo>
                  <a:lnTo>
                    <a:pt x="1480159" y="0"/>
                  </a:lnTo>
                  <a:close/>
                </a:path>
                <a:path w="1492250" h="779779">
                  <a:moveTo>
                    <a:pt x="45606" y="749146"/>
                  </a:moveTo>
                  <a:lnTo>
                    <a:pt x="23113" y="749146"/>
                  </a:lnTo>
                  <a:lnTo>
                    <a:pt x="44851" y="750326"/>
                  </a:lnTo>
                  <a:lnTo>
                    <a:pt x="45606" y="749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66749" y="1326413"/>
              <a:ext cx="2419275" cy="2571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025650" y="2450362"/>
            <a:ext cx="467359" cy="51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dirty="0" sz="1600" spc="5">
                <a:latin typeface="Arial"/>
                <a:cs typeface="Arial"/>
              </a:rPr>
              <a:t>IO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dirty="0" sz="160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a</a:t>
            </a:r>
            <a:r>
              <a:rPr dirty="0" sz="1600" spc="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0087" y="1916962"/>
            <a:ext cx="477520" cy="51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M</a:t>
            </a:r>
            <a:r>
              <a:rPr dirty="0" sz="1600" spc="-5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dirty="0" sz="160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4252" y="2577363"/>
            <a:ext cx="279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852" y="864273"/>
            <a:ext cx="1154430" cy="81915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85"/>
              </a:spcBef>
            </a:pPr>
            <a:r>
              <a:rPr dirty="0" sz="2000" spc="-5">
                <a:latin typeface="Arial"/>
                <a:cs typeface="Arial"/>
              </a:rPr>
              <a:t>Process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algn="r" marR="66040">
              <a:lnSpc>
                <a:spcPct val="100000"/>
              </a:lnSpc>
              <a:spcBef>
                <a:spcPts val="800"/>
              </a:spcBef>
            </a:pPr>
            <a:r>
              <a:rPr dirty="0" sz="1800" spc="-5">
                <a:latin typeface="Arial"/>
                <a:cs typeface="Arial"/>
              </a:rPr>
              <a:t>th</a:t>
            </a: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5">
                <a:latin typeface="Arial"/>
                <a:cs typeface="Arial"/>
              </a:rPr>
              <a:t>eads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01999" y="1326413"/>
            <a:ext cx="2508224" cy="2997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149850" y="2450362"/>
            <a:ext cx="467359" cy="51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dirty="0" sz="1600" spc="5">
                <a:latin typeface="Arial"/>
                <a:cs typeface="Arial"/>
              </a:rPr>
              <a:t>IO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dirty="0" sz="1600">
                <a:latin typeface="Arial"/>
                <a:cs typeface="Arial"/>
              </a:rPr>
              <a:t>s</a:t>
            </a:r>
            <a:r>
              <a:rPr dirty="0" sz="1600" spc="5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a</a:t>
            </a:r>
            <a:r>
              <a:rPr dirty="0" sz="1600" spc="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4287" y="1916962"/>
            <a:ext cx="477520" cy="51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M</a:t>
            </a:r>
            <a:r>
              <a:rPr dirty="0" sz="1600" spc="-5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910"/>
              </a:lnSpc>
            </a:pPr>
            <a:r>
              <a:rPr dirty="0" sz="160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28452" y="2577363"/>
            <a:ext cx="279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5052" y="864273"/>
            <a:ext cx="1196340" cy="81915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000" spc="-5">
                <a:latin typeface="Arial"/>
                <a:cs typeface="Arial"/>
              </a:rPr>
              <a:t>Process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00"/>
              </a:spcBef>
            </a:pPr>
            <a:r>
              <a:rPr dirty="0" sz="1800" spc="-5"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61652" y="2501163"/>
            <a:ext cx="3810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2036" y="3709377"/>
            <a:ext cx="3889375" cy="2456180"/>
            <a:chOff x="772036" y="3709377"/>
            <a:chExt cx="3889375" cy="2456180"/>
          </a:xfrm>
        </p:grpSpPr>
        <p:sp>
          <p:nvSpPr>
            <p:cNvPr id="29" name="object 29"/>
            <p:cNvSpPr/>
            <p:nvPr/>
          </p:nvSpPr>
          <p:spPr>
            <a:xfrm>
              <a:off x="772033" y="3709377"/>
              <a:ext cx="3889375" cy="643890"/>
            </a:xfrm>
            <a:custGeom>
              <a:avLst/>
              <a:gdLst/>
              <a:ahLst/>
              <a:cxnLst/>
              <a:rect l="l" t="t" r="r" b="b"/>
              <a:pathLst>
                <a:path w="3889375" h="643889">
                  <a:moveTo>
                    <a:pt x="3889362" y="8915"/>
                  </a:moveTo>
                  <a:lnTo>
                    <a:pt x="3885196" y="355"/>
                  </a:lnTo>
                  <a:lnTo>
                    <a:pt x="2652217" y="598157"/>
                  </a:lnTo>
                  <a:lnTo>
                    <a:pt x="2693060" y="537349"/>
                  </a:lnTo>
                  <a:lnTo>
                    <a:pt x="2692476" y="534390"/>
                  </a:lnTo>
                  <a:lnTo>
                    <a:pt x="2688107" y="531456"/>
                  </a:lnTo>
                  <a:lnTo>
                    <a:pt x="2685148" y="532041"/>
                  </a:lnTo>
                  <a:lnTo>
                    <a:pt x="2629979" y="614210"/>
                  </a:lnTo>
                  <a:lnTo>
                    <a:pt x="2564180" y="540270"/>
                  </a:lnTo>
                  <a:lnTo>
                    <a:pt x="2561171" y="540092"/>
                  </a:lnTo>
                  <a:lnTo>
                    <a:pt x="2557246" y="543598"/>
                  </a:lnTo>
                  <a:lnTo>
                    <a:pt x="2557081" y="546366"/>
                  </a:lnTo>
                  <a:lnTo>
                    <a:pt x="2554935" y="546417"/>
                  </a:lnTo>
                  <a:lnTo>
                    <a:pt x="2551328" y="550240"/>
                  </a:lnTo>
                  <a:lnTo>
                    <a:pt x="2551417" y="553250"/>
                  </a:lnTo>
                  <a:lnTo>
                    <a:pt x="2600617" y="599655"/>
                  </a:lnTo>
                  <a:lnTo>
                    <a:pt x="764552" y="114"/>
                  </a:lnTo>
                  <a:lnTo>
                    <a:pt x="761606" y="9169"/>
                  </a:lnTo>
                  <a:lnTo>
                    <a:pt x="2525344" y="585101"/>
                  </a:lnTo>
                  <a:lnTo>
                    <a:pt x="2146" y="0"/>
                  </a:lnTo>
                  <a:lnTo>
                    <a:pt x="0" y="9271"/>
                  </a:lnTo>
                  <a:lnTo>
                    <a:pt x="2597289" y="611568"/>
                  </a:lnTo>
                  <a:lnTo>
                    <a:pt x="2531211" y="625805"/>
                  </a:lnTo>
                  <a:lnTo>
                    <a:pt x="2529573" y="628345"/>
                  </a:lnTo>
                  <a:lnTo>
                    <a:pt x="2530665" y="633488"/>
                  </a:lnTo>
                  <a:lnTo>
                    <a:pt x="2532469" y="634657"/>
                  </a:lnTo>
                  <a:lnTo>
                    <a:pt x="2531186" y="637082"/>
                  </a:lnTo>
                  <a:lnTo>
                    <a:pt x="2532748" y="642112"/>
                  </a:lnTo>
                  <a:lnTo>
                    <a:pt x="2535402" y="643521"/>
                  </a:lnTo>
                  <a:lnTo>
                    <a:pt x="2621915" y="616737"/>
                  </a:lnTo>
                  <a:lnTo>
                    <a:pt x="2629954" y="614260"/>
                  </a:lnTo>
                  <a:lnTo>
                    <a:pt x="2728684" y="621817"/>
                  </a:lnTo>
                  <a:lnTo>
                    <a:pt x="2730970" y="619861"/>
                  </a:lnTo>
                  <a:lnTo>
                    <a:pt x="2731376" y="614616"/>
                  </a:lnTo>
                  <a:lnTo>
                    <a:pt x="2731198" y="614413"/>
                  </a:lnTo>
                  <a:lnTo>
                    <a:pt x="2729407" y="612330"/>
                  </a:lnTo>
                  <a:lnTo>
                    <a:pt x="2656395" y="606729"/>
                  </a:lnTo>
                  <a:lnTo>
                    <a:pt x="3889362" y="8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458912" y="5695212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838200" y="457199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446212" y="5682513"/>
              <a:ext cx="863600" cy="482600"/>
            </a:xfrm>
            <a:custGeom>
              <a:avLst/>
              <a:gdLst/>
              <a:ahLst/>
              <a:cxnLst/>
              <a:rect l="l" t="t" r="r" b="b"/>
              <a:pathLst>
                <a:path w="863600" h="482600">
                  <a:moveTo>
                    <a:pt x="857910" y="0"/>
                  </a:moveTo>
                  <a:lnTo>
                    <a:pt x="5689" y="0"/>
                  </a:lnTo>
                  <a:lnTo>
                    <a:pt x="0" y="5685"/>
                  </a:lnTo>
                  <a:lnTo>
                    <a:pt x="0" y="476912"/>
                  </a:lnTo>
                  <a:lnTo>
                    <a:pt x="5689" y="482598"/>
                  </a:lnTo>
                  <a:lnTo>
                    <a:pt x="857910" y="482598"/>
                  </a:lnTo>
                  <a:lnTo>
                    <a:pt x="863600" y="476912"/>
                  </a:lnTo>
                  <a:lnTo>
                    <a:pt x="863600" y="469898"/>
                  </a:lnTo>
                  <a:lnTo>
                    <a:pt x="25400" y="469898"/>
                  </a:lnTo>
                  <a:lnTo>
                    <a:pt x="12700" y="457198"/>
                  </a:lnTo>
                  <a:lnTo>
                    <a:pt x="25400" y="457198"/>
                  </a:lnTo>
                  <a:lnTo>
                    <a:pt x="25400" y="25399"/>
                  </a:lnTo>
                  <a:lnTo>
                    <a:pt x="12700" y="25399"/>
                  </a:lnTo>
                  <a:lnTo>
                    <a:pt x="25400" y="12699"/>
                  </a:lnTo>
                  <a:lnTo>
                    <a:pt x="863600" y="12699"/>
                  </a:lnTo>
                  <a:lnTo>
                    <a:pt x="863600" y="5685"/>
                  </a:lnTo>
                  <a:lnTo>
                    <a:pt x="857910" y="0"/>
                  </a:lnTo>
                  <a:close/>
                </a:path>
                <a:path w="863600" h="482600">
                  <a:moveTo>
                    <a:pt x="25400" y="457198"/>
                  </a:moveTo>
                  <a:lnTo>
                    <a:pt x="12700" y="457198"/>
                  </a:lnTo>
                  <a:lnTo>
                    <a:pt x="25400" y="469898"/>
                  </a:lnTo>
                  <a:lnTo>
                    <a:pt x="25400" y="457198"/>
                  </a:lnTo>
                  <a:close/>
                </a:path>
                <a:path w="863600" h="482600">
                  <a:moveTo>
                    <a:pt x="838200" y="457198"/>
                  </a:moveTo>
                  <a:lnTo>
                    <a:pt x="25400" y="457198"/>
                  </a:lnTo>
                  <a:lnTo>
                    <a:pt x="25400" y="469898"/>
                  </a:lnTo>
                  <a:lnTo>
                    <a:pt x="838200" y="469898"/>
                  </a:lnTo>
                  <a:lnTo>
                    <a:pt x="838200" y="457198"/>
                  </a:lnTo>
                  <a:close/>
                </a:path>
                <a:path w="863600" h="482600">
                  <a:moveTo>
                    <a:pt x="838200" y="12699"/>
                  </a:moveTo>
                  <a:lnTo>
                    <a:pt x="838200" y="469898"/>
                  </a:lnTo>
                  <a:lnTo>
                    <a:pt x="850900" y="457198"/>
                  </a:lnTo>
                  <a:lnTo>
                    <a:pt x="863600" y="457198"/>
                  </a:lnTo>
                  <a:lnTo>
                    <a:pt x="863600" y="25399"/>
                  </a:lnTo>
                  <a:lnTo>
                    <a:pt x="850900" y="25399"/>
                  </a:lnTo>
                  <a:lnTo>
                    <a:pt x="838200" y="12699"/>
                  </a:lnTo>
                  <a:close/>
                </a:path>
                <a:path w="863600" h="482600">
                  <a:moveTo>
                    <a:pt x="863600" y="457198"/>
                  </a:moveTo>
                  <a:lnTo>
                    <a:pt x="850900" y="457198"/>
                  </a:lnTo>
                  <a:lnTo>
                    <a:pt x="838200" y="469898"/>
                  </a:lnTo>
                  <a:lnTo>
                    <a:pt x="863600" y="469898"/>
                  </a:lnTo>
                  <a:lnTo>
                    <a:pt x="863600" y="457198"/>
                  </a:lnTo>
                  <a:close/>
                </a:path>
                <a:path w="863600" h="482600">
                  <a:moveTo>
                    <a:pt x="25400" y="12699"/>
                  </a:moveTo>
                  <a:lnTo>
                    <a:pt x="12700" y="25399"/>
                  </a:lnTo>
                  <a:lnTo>
                    <a:pt x="25400" y="25399"/>
                  </a:lnTo>
                  <a:lnTo>
                    <a:pt x="25400" y="12699"/>
                  </a:lnTo>
                  <a:close/>
                </a:path>
                <a:path w="863600" h="482600">
                  <a:moveTo>
                    <a:pt x="838200" y="12699"/>
                  </a:moveTo>
                  <a:lnTo>
                    <a:pt x="25400" y="12699"/>
                  </a:lnTo>
                  <a:lnTo>
                    <a:pt x="25400" y="25399"/>
                  </a:lnTo>
                  <a:lnTo>
                    <a:pt x="838200" y="25399"/>
                  </a:lnTo>
                  <a:lnTo>
                    <a:pt x="838200" y="12699"/>
                  </a:lnTo>
                  <a:close/>
                </a:path>
                <a:path w="863600" h="482600">
                  <a:moveTo>
                    <a:pt x="863600" y="12699"/>
                  </a:moveTo>
                  <a:lnTo>
                    <a:pt x="838200" y="12699"/>
                  </a:lnTo>
                  <a:lnTo>
                    <a:pt x="850900" y="25399"/>
                  </a:lnTo>
                  <a:lnTo>
                    <a:pt x="863600" y="25399"/>
                  </a:lnTo>
                  <a:lnTo>
                    <a:pt x="86360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547812" y="5758713"/>
            <a:ext cx="66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360612" y="5682513"/>
            <a:ext cx="939800" cy="482600"/>
            <a:chOff x="2360612" y="5682513"/>
            <a:chExt cx="939800" cy="482600"/>
          </a:xfrm>
        </p:grpSpPr>
        <p:sp>
          <p:nvSpPr>
            <p:cNvPr id="34" name="object 34"/>
            <p:cNvSpPr/>
            <p:nvPr/>
          </p:nvSpPr>
          <p:spPr>
            <a:xfrm>
              <a:off x="2373312" y="5695211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" y="4571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360612" y="5682513"/>
              <a:ext cx="939800" cy="482600"/>
            </a:xfrm>
            <a:custGeom>
              <a:avLst/>
              <a:gdLst/>
              <a:ahLst/>
              <a:cxnLst/>
              <a:rect l="l" t="t" r="r" b="b"/>
              <a:pathLst>
                <a:path w="939800" h="482600">
                  <a:moveTo>
                    <a:pt x="934110" y="0"/>
                  </a:moveTo>
                  <a:lnTo>
                    <a:pt x="5689" y="0"/>
                  </a:lnTo>
                  <a:lnTo>
                    <a:pt x="0" y="5685"/>
                  </a:lnTo>
                  <a:lnTo>
                    <a:pt x="0" y="476912"/>
                  </a:lnTo>
                  <a:lnTo>
                    <a:pt x="5689" y="482598"/>
                  </a:lnTo>
                  <a:lnTo>
                    <a:pt x="934110" y="482598"/>
                  </a:lnTo>
                  <a:lnTo>
                    <a:pt x="939800" y="476912"/>
                  </a:lnTo>
                  <a:lnTo>
                    <a:pt x="939800" y="469898"/>
                  </a:lnTo>
                  <a:lnTo>
                    <a:pt x="25400" y="469898"/>
                  </a:lnTo>
                  <a:lnTo>
                    <a:pt x="12700" y="457198"/>
                  </a:lnTo>
                  <a:lnTo>
                    <a:pt x="25400" y="457198"/>
                  </a:lnTo>
                  <a:lnTo>
                    <a:pt x="25400" y="25399"/>
                  </a:lnTo>
                  <a:lnTo>
                    <a:pt x="12700" y="25399"/>
                  </a:lnTo>
                  <a:lnTo>
                    <a:pt x="25400" y="12699"/>
                  </a:lnTo>
                  <a:lnTo>
                    <a:pt x="939800" y="12699"/>
                  </a:lnTo>
                  <a:lnTo>
                    <a:pt x="939800" y="5685"/>
                  </a:lnTo>
                  <a:lnTo>
                    <a:pt x="934110" y="0"/>
                  </a:lnTo>
                  <a:close/>
                </a:path>
                <a:path w="939800" h="482600">
                  <a:moveTo>
                    <a:pt x="25400" y="457198"/>
                  </a:moveTo>
                  <a:lnTo>
                    <a:pt x="12700" y="457198"/>
                  </a:lnTo>
                  <a:lnTo>
                    <a:pt x="25400" y="469898"/>
                  </a:lnTo>
                  <a:lnTo>
                    <a:pt x="25400" y="457198"/>
                  </a:lnTo>
                  <a:close/>
                </a:path>
                <a:path w="939800" h="482600">
                  <a:moveTo>
                    <a:pt x="914400" y="457198"/>
                  </a:moveTo>
                  <a:lnTo>
                    <a:pt x="25400" y="457198"/>
                  </a:lnTo>
                  <a:lnTo>
                    <a:pt x="25400" y="469898"/>
                  </a:lnTo>
                  <a:lnTo>
                    <a:pt x="914400" y="469898"/>
                  </a:lnTo>
                  <a:lnTo>
                    <a:pt x="914400" y="457198"/>
                  </a:lnTo>
                  <a:close/>
                </a:path>
                <a:path w="939800" h="482600">
                  <a:moveTo>
                    <a:pt x="914400" y="12699"/>
                  </a:moveTo>
                  <a:lnTo>
                    <a:pt x="914400" y="469898"/>
                  </a:lnTo>
                  <a:lnTo>
                    <a:pt x="927100" y="457198"/>
                  </a:lnTo>
                  <a:lnTo>
                    <a:pt x="939800" y="457198"/>
                  </a:lnTo>
                  <a:lnTo>
                    <a:pt x="939800" y="25399"/>
                  </a:lnTo>
                  <a:lnTo>
                    <a:pt x="927100" y="25399"/>
                  </a:lnTo>
                  <a:lnTo>
                    <a:pt x="914400" y="12699"/>
                  </a:lnTo>
                  <a:close/>
                </a:path>
                <a:path w="939800" h="482600">
                  <a:moveTo>
                    <a:pt x="939800" y="457198"/>
                  </a:moveTo>
                  <a:lnTo>
                    <a:pt x="927100" y="457198"/>
                  </a:lnTo>
                  <a:lnTo>
                    <a:pt x="914400" y="469898"/>
                  </a:lnTo>
                  <a:lnTo>
                    <a:pt x="939800" y="469898"/>
                  </a:lnTo>
                  <a:lnTo>
                    <a:pt x="939800" y="457198"/>
                  </a:lnTo>
                  <a:close/>
                </a:path>
                <a:path w="939800" h="482600">
                  <a:moveTo>
                    <a:pt x="25400" y="12699"/>
                  </a:moveTo>
                  <a:lnTo>
                    <a:pt x="12700" y="25399"/>
                  </a:lnTo>
                  <a:lnTo>
                    <a:pt x="25400" y="25399"/>
                  </a:lnTo>
                  <a:lnTo>
                    <a:pt x="25400" y="12699"/>
                  </a:lnTo>
                  <a:close/>
                </a:path>
                <a:path w="939800" h="482600">
                  <a:moveTo>
                    <a:pt x="914400" y="12699"/>
                  </a:moveTo>
                  <a:lnTo>
                    <a:pt x="25400" y="12699"/>
                  </a:lnTo>
                  <a:lnTo>
                    <a:pt x="25400" y="25399"/>
                  </a:lnTo>
                  <a:lnTo>
                    <a:pt x="914400" y="25399"/>
                  </a:lnTo>
                  <a:lnTo>
                    <a:pt x="914400" y="12699"/>
                  </a:lnTo>
                  <a:close/>
                </a:path>
                <a:path w="939800" h="482600">
                  <a:moveTo>
                    <a:pt x="939800" y="12699"/>
                  </a:moveTo>
                  <a:lnTo>
                    <a:pt x="914400" y="12699"/>
                  </a:lnTo>
                  <a:lnTo>
                    <a:pt x="927100" y="25399"/>
                  </a:lnTo>
                  <a:lnTo>
                    <a:pt x="939800" y="25399"/>
                  </a:lnTo>
                  <a:lnTo>
                    <a:pt x="93980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474912" y="5758713"/>
            <a:ext cx="711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351212" y="5682513"/>
            <a:ext cx="939800" cy="482600"/>
            <a:chOff x="3351212" y="5682513"/>
            <a:chExt cx="939800" cy="482600"/>
          </a:xfrm>
        </p:grpSpPr>
        <p:sp>
          <p:nvSpPr>
            <p:cNvPr id="38" name="object 38"/>
            <p:cNvSpPr/>
            <p:nvPr/>
          </p:nvSpPr>
          <p:spPr>
            <a:xfrm>
              <a:off x="3363912" y="5695211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" y="4571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351212" y="5682513"/>
              <a:ext cx="939800" cy="482600"/>
            </a:xfrm>
            <a:custGeom>
              <a:avLst/>
              <a:gdLst/>
              <a:ahLst/>
              <a:cxnLst/>
              <a:rect l="l" t="t" r="r" b="b"/>
              <a:pathLst>
                <a:path w="939800" h="482600">
                  <a:moveTo>
                    <a:pt x="934110" y="0"/>
                  </a:moveTo>
                  <a:lnTo>
                    <a:pt x="5689" y="0"/>
                  </a:lnTo>
                  <a:lnTo>
                    <a:pt x="0" y="5685"/>
                  </a:lnTo>
                  <a:lnTo>
                    <a:pt x="0" y="476912"/>
                  </a:lnTo>
                  <a:lnTo>
                    <a:pt x="5689" y="482598"/>
                  </a:lnTo>
                  <a:lnTo>
                    <a:pt x="934110" y="482598"/>
                  </a:lnTo>
                  <a:lnTo>
                    <a:pt x="939800" y="476912"/>
                  </a:lnTo>
                  <a:lnTo>
                    <a:pt x="939800" y="469898"/>
                  </a:lnTo>
                  <a:lnTo>
                    <a:pt x="25400" y="469898"/>
                  </a:lnTo>
                  <a:lnTo>
                    <a:pt x="12700" y="457198"/>
                  </a:lnTo>
                  <a:lnTo>
                    <a:pt x="25400" y="457198"/>
                  </a:lnTo>
                  <a:lnTo>
                    <a:pt x="25400" y="25399"/>
                  </a:lnTo>
                  <a:lnTo>
                    <a:pt x="12700" y="25399"/>
                  </a:lnTo>
                  <a:lnTo>
                    <a:pt x="25400" y="12699"/>
                  </a:lnTo>
                  <a:lnTo>
                    <a:pt x="939800" y="12699"/>
                  </a:lnTo>
                  <a:lnTo>
                    <a:pt x="939800" y="5685"/>
                  </a:lnTo>
                  <a:lnTo>
                    <a:pt x="934110" y="0"/>
                  </a:lnTo>
                  <a:close/>
                </a:path>
                <a:path w="939800" h="482600">
                  <a:moveTo>
                    <a:pt x="25400" y="457198"/>
                  </a:moveTo>
                  <a:lnTo>
                    <a:pt x="12700" y="457198"/>
                  </a:lnTo>
                  <a:lnTo>
                    <a:pt x="25400" y="469898"/>
                  </a:lnTo>
                  <a:lnTo>
                    <a:pt x="25400" y="457198"/>
                  </a:lnTo>
                  <a:close/>
                </a:path>
                <a:path w="939800" h="482600">
                  <a:moveTo>
                    <a:pt x="914400" y="457198"/>
                  </a:moveTo>
                  <a:lnTo>
                    <a:pt x="25400" y="457198"/>
                  </a:lnTo>
                  <a:lnTo>
                    <a:pt x="25400" y="469898"/>
                  </a:lnTo>
                  <a:lnTo>
                    <a:pt x="914400" y="469898"/>
                  </a:lnTo>
                  <a:lnTo>
                    <a:pt x="914400" y="457198"/>
                  </a:lnTo>
                  <a:close/>
                </a:path>
                <a:path w="939800" h="482600">
                  <a:moveTo>
                    <a:pt x="914400" y="12699"/>
                  </a:moveTo>
                  <a:lnTo>
                    <a:pt x="914400" y="469898"/>
                  </a:lnTo>
                  <a:lnTo>
                    <a:pt x="927100" y="457198"/>
                  </a:lnTo>
                  <a:lnTo>
                    <a:pt x="939800" y="457198"/>
                  </a:lnTo>
                  <a:lnTo>
                    <a:pt x="939800" y="25399"/>
                  </a:lnTo>
                  <a:lnTo>
                    <a:pt x="927100" y="25399"/>
                  </a:lnTo>
                  <a:lnTo>
                    <a:pt x="914400" y="12699"/>
                  </a:lnTo>
                  <a:close/>
                </a:path>
                <a:path w="939800" h="482600">
                  <a:moveTo>
                    <a:pt x="939800" y="457198"/>
                  </a:moveTo>
                  <a:lnTo>
                    <a:pt x="927100" y="457198"/>
                  </a:lnTo>
                  <a:lnTo>
                    <a:pt x="914400" y="469898"/>
                  </a:lnTo>
                  <a:lnTo>
                    <a:pt x="939800" y="469898"/>
                  </a:lnTo>
                  <a:lnTo>
                    <a:pt x="939800" y="457198"/>
                  </a:lnTo>
                  <a:close/>
                </a:path>
                <a:path w="939800" h="482600">
                  <a:moveTo>
                    <a:pt x="25400" y="12699"/>
                  </a:moveTo>
                  <a:lnTo>
                    <a:pt x="12700" y="25399"/>
                  </a:lnTo>
                  <a:lnTo>
                    <a:pt x="25400" y="25399"/>
                  </a:lnTo>
                  <a:lnTo>
                    <a:pt x="25400" y="12699"/>
                  </a:lnTo>
                  <a:close/>
                </a:path>
                <a:path w="939800" h="482600">
                  <a:moveTo>
                    <a:pt x="914400" y="12699"/>
                  </a:moveTo>
                  <a:lnTo>
                    <a:pt x="25400" y="12699"/>
                  </a:lnTo>
                  <a:lnTo>
                    <a:pt x="25400" y="25399"/>
                  </a:lnTo>
                  <a:lnTo>
                    <a:pt x="914400" y="25399"/>
                  </a:lnTo>
                  <a:lnTo>
                    <a:pt x="914400" y="12699"/>
                  </a:lnTo>
                  <a:close/>
                </a:path>
                <a:path w="939800" h="482600">
                  <a:moveTo>
                    <a:pt x="939800" y="12699"/>
                  </a:moveTo>
                  <a:lnTo>
                    <a:pt x="914400" y="12699"/>
                  </a:lnTo>
                  <a:lnTo>
                    <a:pt x="927100" y="25399"/>
                  </a:lnTo>
                  <a:lnTo>
                    <a:pt x="939800" y="25399"/>
                  </a:lnTo>
                  <a:lnTo>
                    <a:pt x="93980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465512" y="5758713"/>
            <a:ext cx="711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41812" y="5682513"/>
            <a:ext cx="939800" cy="482600"/>
            <a:chOff x="4341812" y="5682513"/>
            <a:chExt cx="939800" cy="482600"/>
          </a:xfrm>
        </p:grpSpPr>
        <p:sp>
          <p:nvSpPr>
            <p:cNvPr id="42" name="object 42"/>
            <p:cNvSpPr/>
            <p:nvPr/>
          </p:nvSpPr>
          <p:spPr>
            <a:xfrm>
              <a:off x="4354512" y="5695211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9144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" y="4571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D996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341812" y="5682513"/>
              <a:ext cx="939800" cy="482600"/>
            </a:xfrm>
            <a:custGeom>
              <a:avLst/>
              <a:gdLst/>
              <a:ahLst/>
              <a:cxnLst/>
              <a:rect l="l" t="t" r="r" b="b"/>
              <a:pathLst>
                <a:path w="939800" h="482600">
                  <a:moveTo>
                    <a:pt x="934110" y="0"/>
                  </a:moveTo>
                  <a:lnTo>
                    <a:pt x="5689" y="0"/>
                  </a:lnTo>
                  <a:lnTo>
                    <a:pt x="0" y="5685"/>
                  </a:lnTo>
                  <a:lnTo>
                    <a:pt x="0" y="476912"/>
                  </a:lnTo>
                  <a:lnTo>
                    <a:pt x="5689" y="482598"/>
                  </a:lnTo>
                  <a:lnTo>
                    <a:pt x="934110" y="482598"/>
                  </a:lnTo>
                  <a:lnTo>
                    <a:pt x="939800" y="476912"/>
                  </a:lnTo>
                  <a:lnTo>
                    <a:pt x="939800" y="469898"/>
                  </a:lnTo>
                  <a:lnTo>
                    <a:pt x="25400" y="469898"/>
                  </a:lnTo>
                  <a:lnTo>
                    <a:pt x="12700" y="457198"/>
                  </a:lnTo>
                  <a:lnTo>
                    <a:pt x="25400" y="457198"/>
                  </a:lnTo>
                  <a:lnTo>
                    <a:pt x="25400" y="25399"/>
                  </a:lnTo>
                  <a:lnTo>
                    <a:pt x="12700" y="25399"/>
                  </a:lnTo>
                  <a:lnTo>
                    <a:pt x="25400" y="12699"/>
                  </a:lnTo>
                  <a:lnTo>
                    <a:pt x="939800" y="12699"/>
                  </a:lnTo>
                  <a:lnTo>
                    <a:pt x="939800" y="5685"/>
                  </a:lnTo>
                  <a:lnTo>
                    <a:pt x="934110" y="0"/>
                  </a:lnTo>
                  <a:close/>
                </a:path>
                <a:path w="939800" h="482600">
                  <a:moveTo>
                    <a:pt x="25400" y="457198"/>
                  </a:moveTo>
                  <a:lnTo>
                    <a:pt x="12700" y="457198"/>
                  </a:lnTo>
                  <a:lnTo>
                    <a:pt x="25400" y="469898"/>
                  </a:lnTo>
                  <a:lnTo>
                    <a:pt x="25400" y="457198"/>
                  </a:lnTo>
                  <a:close/>
                </a:path>
                <a:path w="939800" h="482600">
                  <a:moveTo>
                    <a:pt x="914400" y="457198"/>
                  </a:moveTo>
                  <a:lnTo>
                    <a:pt x="25400" y="457198"/>
                  </a:lnTo>
                  <a:lnTo>
                    <a:pt x="25400" y="469898"/>
                  </a:lnTo>
                  <a:lnTo>
                    <a:pt x="914400" y="469898"/>
                  </a:lnTo>
                  <a:lnTo>
                    <a:pt x="914400" y="457198"/>
                  </a:lnTo>
                  <a:close/>
                </a:path>
                <a:path w="939800" h="482600">
                  <a:moveTo>
                    <a:pt x="914400" y="12699"/>
                  </a:moveTo>
                  <a:lnTo>
                    <a:pt x="914400" y="469898"/>
                  </a:lnTo>
                  <a:lnTo>
                    <a:pt x="927100" y="457198"/>
                  </a:lnTo>
                  <a:lnTo>
                    <a:pt x="939800" y="457198"/>
                  </a:lnTo>
                  <a:lnTo>
                    <a:pt x="939800" y="25399"/>
                  </a:lnTo>
                  <a:lnTo>
                    <a:pt x="927100" y="25399"/>
                  </a:lnTo>
                  <a:lnTo>
                    <a:pt x="914400" y="12699"/>
                  </a:lnTo>
                  <a:close/>
                </a:path>
                <a:path w="939800" h="482600">
                  <a:moveTo>
                    <a:pt x="939800" y="457198"/>
                  </a:moveTo>
                  <a:lnTo>
                    <a:pt x="927100" y="457198"/>
                  </a:lnTo>
                  <a:lnTo>
                    <a:pt x="914400" y="469898"/>
                  </a:lnTo>
                  <a:lnTo>
                    <a:pt x="939800" y="469898"/>
                  </a:lnTo>
                  <a:lnTo>
                    <a:pt x="939800" y="457198"/>
                  </a:lnTo>
                  <a:close/>
                </a:path>
                <a:path w="939800" h="482600">
                  <a:moveTo>
                    <a:pt x="25400" y="12699"/>
                  </a:moveTo>
                  <a:lnTo>
                    <a:pt x="12700" y="25399"/>
                  </a:lnTo>
                  <a:lnTo>
                    <a:pt x="25400" y="25399"/>
                  </a:lnTo>
                  <a:lnTo>
                    <a:pt x="25400" y="12699"/>
                  </a:lnTo>
                  <a:close/>
                </a:path>
                <a:path w="939800" h="482600">
                  <a:moveTo>
                    <a:pt x="914400" y="12699"/>
                  </a:moveTo>
                  <a:lnTo>
                    <a:pt x="25400" y="12699"/>
                  </a:lnTo>
                  <a:lnTo>
                    <a:pt x="25400" y="25399"/>
                  </a:lnTo>
                  <a:lnTo>
                    <a:pt x="914400" y="25399"/>
                  </a:lnTo>
                  <a:lnTo>
                    <a:pt x="914400" y="12699"/>
                  </a:lnTo>
                  <a:close/>
                </a:path>
                <a:path w="939800" h="482600">
                  <a:moveTo>
                    <a:pt x="939800" y="12699"/>
                  </a:moveTo>
                  <a:lnTo>
                    <a:pt x="914400" y="12699"/>
                  </a:lnTo>
                  <a:lnTo>
                    <a:pt x="927100" y="25399"/>
                  </a:lnTo>
                  <a:lnTo>
                    <a:pt x="939800" y="25399"/>
                  </a:lnTo>
                  <a:lnTo>
                    <a:pt x="93980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456112" y="5758713"/>
            <a:ext cx="711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18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69912" y="4622063"/>
            <a:ext cx="4476750" cy="1250950"/>
            <a:chOff x="569912" y="4622063"/>
            <a:chExt cx="4476750" cy="1250950"/>
          </a:xfrm>
        </p:grpSpPr>
        <p:sp>
          <p:nvSpPr>
            <p:cNvPr id="46" name="object 46"/>
            <p:cNvSpPr/>
            <p:nvPr/>
          </p:nvSpPr>
          <p:spPr>
            <a:xfrm>
              <a:off x="2671762" y="4901463"/>
              <a:ext cx="781050" cy="9715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830474" y="4925593"/>
              <a:ext cx="582295" cy="770255"/>
            </a:xfrm>
            <a:custGeom>
              <a:avLst/>
              <a:gdLst/>
              <a:ahLst/>
              <a:cxnLst/>
              <a:rect l="l" t="t" r="r" b="b"/>
              <a:pathLst>
                <a:path w="582295" h="770254">
                  <a:moveTo>
                    <a:pt x="19786" y="648449"/>
                  </a:moveTo>
                  <a:lnTo>
                    <a:pt x="13474" y="653440"/>
                  </a:lnTo>
                  <a:lnTo>
                    <a:pt x="0" y="769666"/>
                  </a:lnTo>
                  <a:lnTo>
                    <a:pt x="29726" y="757127"/>
                  </a:lnTo>
                  <a:lnTo>
                    <a:pt x="25285" y="757127"/>
                  </a:lnTo>
                  <a:lnTo>
                    <a:pt x="4965" y="741887"/>
                  </a:lnTo>
                  <a:lnTo>
                    <a:pt x="33148" y="704310"/>
                  </a:lnTo>
                  <a:lnTo>
                    <a:pt x="38709" y="656361"/>
                  </a:lnTo>
                  <a:lnTo>
                    <a:pt x="33718" y="650062"/>
                  </a:lnTo>
                  <a:lnTo>
                    <a:pt x="19786" y="648449"/>
                  </a:lnTo>
                  <a:close/>
                </a:path>
                <a:path w="582295" h="770254">
                  <a:moveTo>
                    <a:pt x="33148" y="704310"/>
                  </a:moveTo>
                  <a:lnTo>
                    <a:pt x="4965" y="741887"/>
                  </a:lnTo>
                  <a:lnTo>
                    <a:pt x="25285" y="757127"/>
                  </a:lnTo>
                  <a:lnTo>
                    <a:pt x="29907" y="750964"/>
                  </a:lnTo>
                  <a:lnTo>
                    <a:pt x="27736" y="750964"/>
                  </a:lnTo>
                  <a:lnTo>
                    <a:pt x="10185" y="737801"/>
                  </a:lnTo>
                  <a:lnTo>
                    <a:pt x="30245" y="729338"/>
                  </a:lnTo>
                  <a:lnTo>
                    <a:pt x="33148" y="704310"/>
                  </a:lnTo>
                  <a:close/>
                </a:path>
                <a:path w="582295" h="770254">
                  <a:moveTo>
                    <a:pt x="97929" y="700784"/>
                  </a:moveTo>
                  <a:lnTo>
                    <a:pt x="53477" y="719537"/>
                  </a:lnTo>
                  <a:lnTo>
                    <a:pt x="25285" y="757127"/>
                  </a:lnTo>
                  <a:lnTo>
                    <a:pt x="29726" y="757127"/>
                  </a:lnTo>
                  <a:lnTo>
                    <a:pt x="107810" y="724188"/>
                  </a:lnTo>
                  <a:lnTo>
                    <a:pt x="110832" y="716738"/>
                  </a:lnTo>
                  <a:lnTo>
                    <a:pt x="105384" y="703813"/>
                  </a:lnTo>
                  <a:lnTo>
                    <a:pt x="97929" y="700784"/>
                  </a:lnTo>
                  <a:close/>
                </a:path>
                <a:path w="582295" h="770254">
                  <a:moveTo>
                    <a:pt x="30245" y="729338"/>
                  </a:moveTo>
                  <a:lnTo>
                    <a:pt x="10185" y="737801"/>
                  </a:lnTo>
                  <a:lnTo>
                    <a:pt x="27736" y="750964"/>
                  </a:lnTo>
                  <a:lnTo>
                    <a:pt x="30245" y="729338"/>
                  </a:lnTo>
                  <a:close/>
                </a:path>
                <a:path w="582295" h="770254">
                  <a:moveTo>
                    <a:pt x="53477" y="719537"/>
                  </a:moveTo>
                  <a:lnTo>
                    <a:pt x="30245" y="729338"/>
                  </a:lnTo>
                  <a:lnTo>
                    <a:pt x="27736" y="750964"/>
                  </a:lnTo>
                  <a:lnTo>
                    <a:pt x="29907" y="750964"/>
                  </a:lnTo>
                  <a:lnTo>
                    <a:pt x="53477" y="719537"/>
                  </a:lnTo>
                  <a:close/>
                </a:path>
                <a:path w="582295" h="770254">
                  <a:moveTo>
                    <a:pt x="561378" y="0"/>
                  </a:moveTo>
                  <a:lnTo>
                    <a:pt x="33148" y="704310"/>
                  </a:lnTo>
                  <a:lnTo>
                    <a:pt x="30245" y="729338"/>
                  </a:lnTo>
                  <a:lnTo>
                    <a:pt x="53477" y="719537"/>
                  </a:lnTo>
                  <a:lnTo>
                    <a:pt x="581698" y="15240"/>
                  </a:lnTo>
                  <a:lnTo>
                    <a:pt x="561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344862" y="4901463"/>
              <a:ext cx="635000" cy="9715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390887" y="4927091"/>
              <a:ext cx="433705" cy="768350"/>
            </a:xfrm>
            <a:custGeom>
              <a:avLst/>
              <a:gdLst/>
              <a:ahLst/>
              <a:cxnLst/>
              <a:rect l="l" t="t" r="r" b="b"/>
              <a:pathLst>
                <a:path w="433704" h="768350">
                  <a:moveTo>
                    <a:pt x="342950" y="686241"/>
                  </a:moveTo>
                  <a:lnTo>
                    <a:pt x="335152" y="688196"/>
                  </a:lnTo>
                  <a:lnTo>
                    <a:pt x="327939" y="700229"/>
                  </a:lnTo>
                  <a:lnTo>
                    <a:pt x="329895" y="708030"/>
                  </a:lnTo>
                  <a:lnTo>
                    <a:pt x="430250" y="768172"/>
                  </a:lnTo>
                  <a:lnTo>
                    <a:pt x="430654" y="752204"/>
                  </a:lnTo>
                  <a:lnTo>
                    <a:pt x="406984" y="752204"/>
                  </a:lnTo>
                  <a:lnTo>
                    <a:pt x="384349" y="711050"/>
                  </a:lnTo>
                  <a:lnTo>
                    <a:pt x="342950" y="686241"/>
                  </a:lnTo>
                  <a:close/>
                </a:path>
                <a:path w="433704" h="768350">
                  <a:moveTo>
                    <a:pt x="384349" y="711050"/>
                  </a:moveTo>
                  <a:lnTo>
                    <a:pt x="406984" y="752204"/>
                  </a:lnTo>
                  <a:lnTo>
                    <a:pt x="418686" y="745766"/>
                  </a:lnTo>
                  <a:lnTo>
                    <a:pt x="405409" y="745766"/>
                  </a:lnTo>
                  <a:lnTo>
                    <a:pt x="405958" y="724000"/>
                  </a:lnTo>
                  <a:lnTo>
                    <a:pt x="384349" y="711050"/>
                  </a:lnTo>
                  <a:close/>
                </a:path>
                <a:path w="433704" h="768350">
                  <a:moveTo>
                    <a:pt x="413638" y="645020"/>
                  </a:moveTo>
                  <a:lnTo>
                    <a:pt x="407809" y="650570"/>
                  </a:lnTo>
                  <a:lnTo>
                    <a:pt x="406593" y="698799"/>
                  </a:lnTo>
                  <a:lnTo>
                    <a:pt x="429234" y="739964"/>
                  </a:lnTo>
                  <a:lnTo>
                    <a:pt x="406984" y="752204"/>
                  </a:lnTo>
                  <a:lnTo>
                    <a:pt x="430654" y="752204"/>
                  </a:lnTo>
                  <a:lnTo>
                    <a:pt x="433209" y="651205"/>
                  </a:lnTo>
                  <a:lnTo>
                    <a:pt x="427659" y="645375"/>
                  </a:lnTo>
                  <a:lnTo>
                    <a:pt x="413638" y="645020"/>
                  </a:lnTo>
                  <a:close/>
                </a:path>
                <a:path w="433704" h="768350">
                  <a:moveTo>
                    <a:pt x="405958" y="724000"/>
                  </a:moveTo>
                  <a:lnTo>
                    <a:pt x="405409" y="745766"/>
                  </a:lnTo>
                  <a:lnTo>
                    <a:pt x="424637" y="735194"/>
                  </a:lnTo>
                  <a:lnTo>
                    <a:pt x="405958" y="724000"/>
                  </a:lnTo>
                  <a:close/>
                </a:path>
                <a:path w="433704" h="768350">
                  <a:moveTo>
                    <a:pt x="406593" y="698799"/>
                  </a:moveTo>
                  <a:lnTo>
                    <a:pt x="405958" y="724000"/>
                  </a:lnTo>
                  <a:lnTo>
                    <a:pt x="424637" y="735194"/>
                  </a:lnTo>
                  <a:lnTo>
                    <a:pt x="405409" y="745766"/>
                  </a:lnTo>
                  <a:lnTo>
                    <a:pt x="418686" y="745766"/>
                  </a:lnTo>
                  <a:lnTo>
                    <a:pt x="429234" y="739964"/>
                  </a:lnTo>
                  <a:lnTo>
                    <a:pt x="406593" y="698799"/>
                  </a:lnTo>
                  <a:close/>
                </a:path>
                <a:path w="433704" h="768350">
                  <a:moveTo>
                    <a:pt x="22250" y="0"/>
                  </a:moveTo>
                  <a:lnTo>
                    <a:pt x="0" y="12242"/>
                  </a:lnTo>
                  <a:lnTo>
                    <a:pt x="384349" y="711050"/>
                  </a:lnTo>
                  <a:lnTo>
                    <a:pt x="405958" y="724000"/>
                  </a:lnTo>
                  <a:lnTo>
                    <a:pt x="406593" y="698799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351212" y="4901463"/>
              <a:ext cx="1695450" cy="9715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396221" y="4921910"/>
              <a:ext cx="1492250" cy="779780"/>
            </a:xfrm>
            <a:custGeom>
              <a:avLst/>
              <a:gdLst/>
              <a:ahLst/>
              <a:cxnLst/>
              <a:rect l="l" t="t" r="r" b="b"/>
              <a:pathLst>
                <a:path w="1492250" h="779779">
                  <a:moveTo>
                    <a:pt x="1421716" y="751692"/>
                  </a:moveTo>
                  <a:lnTo>
                    <a:pt x="1373530" y="754307"/>
                  </a:lnTo>
                  <a:lnTo>
                    <a:pt x="1368171" y="760293"/>
                  </a:lnTo>
                  <a:lnTo>
                    <a:pt x="1368920" y="774301"/>
                  </a:lnTo>
                  <a:lnTo>
                    <a:pt x="1374914" y="779670"/>
                  </a:lnTo>
                  <a:lnTo>
                    <a:pt x="1491742" y="773329"/>
                  </a:lnTo>
                  <a:lnTo>
                    <a:pt x="1491615" y="773131"/>
                  </a:lnTo>
                  <a:lnTo>
                    <a:pt x="1463522" y="773131"/>
                  </a:lnTo>
                  <a:lnTo>
                    <a:pt x="1421716" y="751692"/>
                  </a:lnTo>
                  <a:close/>
                </a:path>
                <a:path w="1492250" h="779779">
                  <a:moveTo>
                    <a:pt x="1446890" y="750326"/>
                  </a:moveTo>
                  <a:lnTo>
                    <a:pt x="1421716" y="751692"/>
                  </a:lnTo>
                  <a:lnTo>
                    <a:pt x="1463522" y="773131"/>
                  </a:lnTo>
                  <a:lnTo>
                    <a:pt x="1465812" y="768668"/>
                  </a:lnTo>
                  <a:lnTo>
                    <a:pt x="1458620" y="768668"/>
                  </a:lnTo>
                  <a:lnTo>
                    <a:pt x="1446890" y="750326"/>
                  </a:lnTo>
                  <a:close/>
                </a:path>
                <a:path w="1492250" h="779779">
                  <a:moveTo>
                    <a:pt x="1420863" y="673026"/>
                  </a:moveTo>
                  <a:lnTo>
                    <a:pt x="1409039" y="680582"/>
                  </a:lnTo>
                  <a:lnTo>
                    <a:pt x="1407312" y="688436"/>
                  </a:lnTo>
                  <a:lnTo>
                    <a:pt x="1433309" y="729089"/>
                  </a:lnTo>
                  <a:lnTo>
                    <a:pt x="1475117" y="750529"/>
                  </a:lnTo>
                  <a:lnTo>
                    <a:pt x="1463522" y="773131"/>
                  </a:lnTo>
                  <a:lnTo>
                    <a:pt x="1491615" y="773131"/>
                  </a:lnTo>
                  <a:lnTo>
                    <a:pt x="1428711" y="674753"/>
                  </a:lnTo>
                  <a:lnTo>
                    <a:pt x="1420863" y="673026"/>
                  </a:lnTo>
                  <a:close/>
                </a:path>
                <a:path w="1492250" h="779779">
                  <a:moveTo>
                    <a:pt x="1468628" y="749146"/>
                  </a:moveTo>
                  <a:lnTo>
                    <a:pt x="1446890" y="750326"/>
                  </a:lnTo>
                  <a:lnTo>
                    <a:pt x="1458620" y="768668"/>
                  </a:lnTo>
                  <a:lnTo>
                    <a:pt x="1468628" y="749146"/>
                  </a:lnTo>
                  <a:close/>
                </a:path>
                <a:path w="1492250" h="779779">
                  <a:moveTo>
                    <a:pt x="1472420" y="749146"/>
                  </a:moveTo>
                  <a:lnTo>
                    <a:pt x="1468628" y="749146"/>
                  </a:lnTo>
                  <a:lnTo>
                    <a:pt x="1458620" y="768668"/>
                  </a:lnTo>
                  <a:lnTo>
                    <a:pt x="1465812" y="768668"/>
                  </a:lnTo>
                  <a:lnTo>
                    <a:pt x="1475117" y="750529"/>
                  </a:lnTo>
                  <a:lnTo>
                    <a:pt x="1472420" y="749146"/>
                  </a:lnTo>
                  <a:close/>
                </a:path>
                <a:path w="1492250" h="779779">
                  <a:moveTo>
                    <a:pt x="11582" y="0"/>
                  </a:moveTo>
                  <a:lnTo>
                    <a:pt x="0" y="22605"/>
                  </a:lnTo>
                  <a:lnTo>
                    <a:pt x="1421716" y="751692"/>
                  </a:lnTo>
                  <a:lnTo>
                    <a:pt x="1446890" y="750326"/>
                  </a:lnTo>
                  <a:lnTo>
                    <a:pt x="1433309" y="729089"/>
                  </a:lnTo>
                  <a:lnTo>
                    <a:pt x="11582" y="0"/>
                  </a:lnTo>
                  <a:close/>
                </a:path>
                <a:path w="1492250" h="779779">
                  <a:moveTo>
                    <a:pt x="1433309" y="729089"/>
                  </a:moveTo>
                  <a:lnTo>
                    <a:pt x="1446890" y="750326"/>
                  </a:lnTo>
                  <a:lnTo>
                    <a:pt x="1468628" y="749146"/>
                  </a:lnTo>
                  <a:lnTo>
                    <a:pt x="1472420" y="749146"/>
                  </a:lnTo>
                  <a:lnTo>
                    <a:pt x="1433309" y="7290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69912" y="4622063"/>
              <a:ext cx="3493135" cy="711200"/>
            </a:xfrm>
            <a:custGeom>
              <a:avLst/>
              <a:gdLst/>
              <a:ahLst/>
              <a:cxnLst/>
              <a:rect l="l" t="t" r="r" b="b"/>
              <a:pathLst>
                <a:path w="3493135" h="711200">
                  <a:moveTo>
                    <a:pt x="2337358" y="576072"/>
                  </a:moveTo>
                  <a:lnTo>
                    <a:pt x="2333929" y="575627"/>
                  </a:lnTo>
                  <a:lnTo>
                    <a:pt x="2296985" y="569810"/>
                  </a:lnTo>
                  <a:lnTo>
                    <a:pt x="2277021" y="565950"/>
                  </a:lnTo>
                  <a:lnTo>
                    <a:pt x="2277757" y="565238"/>
                  </a:lnTo>
                  <a:lnTo>
                    <a:pt x="2278786" y="552386"/>
                  </a:lnTo>
                  <a:lnTo>
                    <a:pt x="2274417" y="546595"/>
                  </a:lnTo>
                  <a:lnTo>
                    <a:pt x="2266873" y="545096"/>
                  </a:lnTo>
                  <a:lnTo>
                    <a:pt x="2208288" y="533450"/>
                  </a:lnTo>
                  <a:lnTo>
                    <a:pt x="2218804" y="528637"/>
                  </a:lnTo>
                  <a:lnTo>
                    <a:pt x="2239187" y="522185"/>
                  </a:lnTo>
                  <a:lnTo>
                    <a:pt x="2265591" y="515759"/>
                  </a:lnTo>
                  <a:lnTo>
                    <a:pt x="2268664" y="515188"/>
                  </a:lnTo>
                  <a:lnTo>
                    <a:pt x="2263838" y="490245"/>
                  </a:lnTo>
                  <a:lnTo>
                    <a:pt x="2208238" y="505536"/>
                  </a:lnTo>
                  <a:lnTo>
                    <a:pt x="2176043" y="527024"/>
                  </a:lnTo>
                  <a:lnTo>
                    <a:pt x="1601774" y="412750"/>
                  </a:lnTo>
                  <a:lnTo>
                    <a:pt x="1549400" y="402336"/>
                  </a:lnTo>
                  <a:lnTo>
                    <a:pt x="1549400" y="400291"/>
                  </a:lnTo>
                  <a:lnTo>
                    <a:pt x="1549400" y="25400"/>
                  </a:lnTo>
                  <a:lnTo>
                    <a:pt x="1549400" y="12700"/>
                  </a:lnTo>
                  <a:lnTo>
                    <a:pt x="1549400" y="5689"/>
                  </a:lnTo>
                  <a:lnTo>
                    <a:pt x="1543710" y="0"/>
                  </a:lnTo>
                  <a:lnTo>
                    <a:pt x="5676" y="0"/>
                  </a:lnTo>
                  <a:lnTo>
                    <a:pt x="0" y="5689"/>
                  </a:lnTo>
                  <a:lnTo>
                    <a:pt x="0" y="705510"/>
                  </a:lnTo>
                  <a:lnTo>
                    <a:pt x="5676" y="711200"/>
                  </a:lnTo>
                  <a:lnTo>
                    <a:pt x="1543710" y="711200"/>
                  </a:lnTo>
                  <a:lnTo>
                    <a:pt x="1549400" y="705510"/>
                  </a:lnTo>
                  <a:lnTo>
                    <a:pt x="1549400" y="698500"/>
                  </a:lnTo>
                  <a:lnTo>
                    <a:pt x="1549400" y="685800"/>
                  </a:lnTo>
                  <a:lnTo>
                    <a:pt x="1549400" y="596887"/>
                  </a:lnTo>
                  <a:lnTo>
                    <a:pt x="1549400" y="596455"/>
                  </a:lnTo>
                  <a:lnTo>
                    <a:pt x="1887474" y="584200"/>
                  </a:lnTo>
                  <a:lnTo>
                    <a:pt x="2235504" y="571601"/>
                  </a:lnTo>
                  <a:lnTo>
                    <a:pt x="2232990" y="581914"/>
                  </a:lnTo>
                  <a:lnTo>
                    <a:pt x="2260155" y="588543"/>
                  </a:lnTo>
                  <a:lnTo>
                    <a:pt x="2293048" y="594906"/>
                  </a:lnTo>
                  <a:lnTo>
                    <a:pt x="2330666" y="600811"/>
                  </a:lnTo>
                  <a:lnTo>
                    <a:pt x="2334107" y="601256"/>
                  </a:lnTo>
                  <a:lnTo>
                    <a:pt x="2337358" y="576072"/>
                  </a:lnTo>
                  <a:close/>
                </a:path>
                <a:path w="3493135" h="711200">
                  <a:moveTo>
                    <a:pt x="2443467" y="491642"/>
                  </a:moveTo>
                  <a:lnTo>
                    <a:pt x="2441244" y="466344"/>
                  </a:lnTo>
                  <a:lnTo>
                    <a:pt x="2418753" y="468325"/>
                  </a:lnTo>
                  <a:lnTo>
                    <a:pt x="2372474" y="473278"/>
                  </a:lnTo>
                  <a:lnTo>
                    <a:pt x="2339746" y="477507"/>
                  </a:lnTo>
                  <a:lnTo>
                    <a:pt x="2343010" y="502704"/>
                  </a:lnTo>
                  <a:lnTo>
                    <a:pt x="2375738" y="498462"/>
                  </a:lnTo>
                  <a:lnTo>
                    <a:pt x="2421458" y="493572"/>
                  </a:lnTo>
                  <a:lnTo>
                    <a:pt x="2443467" y="491642"/>
                  </a:lnTo>
                  <a:close/>
                </a:path>
                <a:path w="3493135" h="711200">
                  <a:moveTo>
                    <a:pt x="2513558" y="593318"/>
                  </a:moveTo>
                  <a:lnTo>
                    <a:pt x="2470874" y="590270"/>
                  </a:lnTo>
                  <a:lnTo>
                    <a:pt x="2421217" y="585901"/>
                  </a:lnTo>
                  <a:lnTo>
                    <a:pt x="2412746" y="584987"/>
                  </a:lnTo>
                  <a:lnTo>
                    <a:pt x="2410053" y="610247"/>
                  </a:lnTo>
                  <a:lnTo>
                    <a:pt x="2418994" y="611200"/>
                  </a:lnTo>
                  <a:lnTo>
                    <a:pt x="2469057" y="615607"/>
                  </a:lnTo>
                  <a:lnTo>
                    <a:pt x="2511742" y="618655"/>
                  </a:lnTo>
                  <a:lnTo>
                    <a:pt x="2513558" y="593318"/>
                  </a:lnTo>
                  <a:close/>
                </a:path>
                <a:path w="3493135" h="711200">
                  <a:moveTo>
                    <a:pt x="2620340" y="480517"/>
                  </a:moveTo>
                  <a:lnTo>
                    <a:pt x="2619248" y="455129"/>
                  </a:lnTo>
                  <a:lnTo>
                    <a:pt x="2579268" y="456857"/>
                  </a:lnTo>
                  <a:lnTo>
                    <a:pt x="2522461" y="460082"/>
                  </a:lnTo>
                  <a:lnTo>
                    <a:pt x="2517419" y="460438"/>
                  </a:lnTo>
                  <a:lnTo>
                    <a:pt x="2519235" y="485775"/>
                  </a:lnTo>
                  <a:lnTo>
                    <a:pt x="2524277" y="485419"/>
                  </a:lnTo>
                  <a:lnTo>
                    <a:pt x="2580703" y="482219"/>
                  </a:lnTo>
                  <a:lnTo>
                    <a:pt x="2620340" y="480517"/>
                  </a:lnTo>
                  <a:close/>
                </a:path>
                <a:path w="3493135" h="711200">
                  <a:moveTo>
                    <a:pt x="2690634" y="601383"/>
                  </a:moveTo>
                  <a:lnTo>
                    <a:pt x="2639872" y="599833"/>
                  </a:lnTo>
                  <a:lnTo>
                    <a:pt x="2589276" y="597649"/>
                  </a:lnTo>
                  <a:lnTo>
                    <a:pt x="2588171" y="623023"/>
                  </a:lnTo>
                  <a:lnTo>
                    <a:pt x="2639110" y="625221"/>
                  </a:lnTo>
                  <a:lnTo>
                    <a:pt x="2689872" y="626757"/>
                  </a:lnTo>
                  <a:lnTo>
                    <a:pt x="2690634" y="601383"/>
                  </a:lnTo>
                  <a:close/>
                </a:path>
                <a:path w="3493135" h="711200">
                  <a:moveTo>
                    <a:pt x="2797683" y="476656"/>
                  </a:moveTo>
                  <a:lnTo>
                    <a:pt x="2797391" y="451256"/>
                  </a:lnTo>
                  <a:lnTo>
                    <a:pt x="2701163" y="452399"/>
                  </a:lnTo>
                  <a:lnTo>
                    <a:pt x="2695562" y="452577"/>
                  </a:lnTo>
                  <a:lnTo>
                    <a:pt x="2696324" y="477964"/>
                  </a:lnTo>
                  <a:lnTo>
                    <a:pt x="2701950" y="477786"/>
                  </a:lnTo>
                  <a:lnTo>
                    <a:pt x="2797683" y="476656"/>
                  </a:lnTo>
                  <a:close/>
                </a:path>
                <a:path w="3493135" h="711200">
                  <a:moveTo>
                    <a:pt x="2868193" y="628218"/>
                  </a:moveTo>
                  <a:lnTo>
                    <a:pt x="2867888" y="603250"/>
                  </a:lnTo>
                  <a:lnTo>
                    <a:pt x="2867888" y="602830"/>
                  </a:lnTo>
                  <a:lnTo>
                    <a:pt x="2831947" y="603250"/>
                  </a:lnTo>
                  <a:lnTo>
                    <a:pt x="2766593" y="602475"/>
                  </a:lnTo>
                  <a:lnTo>
                    <a:pt x="2766288" y="627875"/>
                  </a:lnTo>
                  <a:lnTo>
                    <a:pt x="2832252" y="628650"/>
                  </a:lnTo>
                  <a:lnTo>
                    <a:pt x="2868193" y="628218"/>
                  </a:lnTo>
                  <a:close/>
                </a:path>
                <a:path w="3493135" h="711200">
                  <a:moveTo>
                    <a:pt x="2975699" y="452793"/>
                  </a:moveTo>
                  <a:lnTo>
                    <a:pt x="2962783" y="452399"/>
                  </a:lnTo>
                  <a:lnTo>
                    <a:pt x="2873883" y="451345"/>
                  </a:lnTo>
                  <a:lnTo>
                    <a:pt x="2873578" y="476745"/>
                  </a:lnTo>
                  <a:lnTo>
                    <a:pt x="2962478" y="477799"/>
                  </a:lnTo>
                  <a:lnTo>
                    <a:pt x="2974937" y="478180"/>
                  </a:lnTo>
                  <a:lnTo>
                    <a:pt x="2975699" y="452793"/>
                  </a:lnTo>
                  <a:close/>
                </a:path>
                <a:path w="3493135" h="711200">
                  <a:moveTo>
                    <a:pt x="3046323" y="624306"/>
                  </a:moveTo>
                  <a:lnTo>
                    <a:pt x="3045231" y="598932"/>
                  </a:lnTo>
                  <a:lnTo>
                    <a:pt x="3024162" y="599833"/>
                  </a:lnTo>
                  <a:lnTo>
                    <a:pt x="2962249" y="601713"/>
                  </a:lnTo>
                  <a:lnTo>
                    <a:pt x="2944076" y="601916"/>
                  </a:lnTo>
                  <a:lnTo>
                    <a:pt x="2944380" y="627316"/>
                  </a:lnTo>
                  <a:lnTo>
                    <a:pt x="2963011" y="627100"/>
                  </a:lnTo>
                  <a:lnTo>
                    <a:pt x="3025254" y="625208"/>
                  </a:lnTo>
                  <a:lnTo>
                    <a:pt x="3046323" y="624306"/>
                  </a:lnTo>
                  <a:close/>
                </a:path>
                <a:path w="3493135" h="711200">
                  <a:moveTo>
                    <a:pt x="3153829" y="460946"/>
                  </a:moveTo>
                  <a:lnTo>
                    <a:pt x="3141548" y="460070"/>
                  </a:lnTo>
                  <a:lnTo>
                    <a:pt x="3084753" y="456844"/>
                  </a:lnTo>
                  <a:lnTo>
                    <a:pt x="3052013" y="455434"/>
                  </a:lnTo>
                  <a:lnTo>
                    <a:pt x="3050921" y="480809"/>
                  </a:lnTo>
                  <a:lnTo>
                    <a:pt x="3083661" y="482219"/>
                  </a:lnTo>
                  <a:lnTo>
                    <a:pt x="3140113" y="485419"/>
                  </a:lnTo>
                  <a:lnTo>
                    <a:pt x="3152013" y="486283"/>
                  </a:lnTo>
                  <a:lnTo>
                    <a:pt x="3153829" y="460946"/>
                  </a:lnTo>
                  <a:close/>
                </a:path>
                <a:path w="3493135" h="711200">
                  <a:moveTo>
                    <a:pt x="3224314" y="613041"/>
                  </a:moveTo>
                  <a:lnTo>
                    <a:pt x="3222091" y="587730"/>
                  </a:lnTo>
                  <a:lnTo>
                    <a:pt x="3193123" y="590283"/>
                  </a:lnTo>
                  <a:lnTo>
                    <a:pt x="3139922" y="594080"/>
                  </a:lnTo>
                  <a:lnTo>
                    <a:pt x="3121164" y="595147"/>
                  </a:lnTo>
                  <a:lnTo>
                    <a:pt x="3122599" y="620509"/>
                  </a:lnTo>
                  <a:lnTo>
                    <a:pt x="3141738" y="619417"/>
                  </a:lnTo>
                  <a:lnTo>
                    <a:pt x="3195345" y="615581"/>
                  </a:lnTo>
                  <a:lnTo>
                    <a:pt x="3224314" y="613041"/>
                  </a:lnTo>
                  <a:close/>
                </a:path>
                <a:path w="3493135" h="711200">
                  <a:moveTo>
                    <a:pt x="3331464" y="478421"/>
                  </a:moveTo>
                  <a:lnTo>
                    <a:pt x="3291446" y="473240"/>
                  </a:lnTo>
                  <a:lnTo>
                    <a:pt x="3245205" y="468299"/>
                  </a:lnTo>
                  <a:lnTo>
                    <a:pt x="3229991" y="466966"/>
                  </a:lnTo>
                  <a:lnTo>
                    <a:pt x="3227768" y="492264"/>
                  </a:lnTo>
                  <a:lnTo>
                    <a:pt x="3242983" y="493598"/>
                  </a:lnTo>
                  <a:lnTo>
                    <a:pt x="3288741" y="498500"/>
                  </a:lnTo>
                  <a:lnTo>
                    <a:pt x="3328200" y="503605"/>
                  </a:lnTo>
                  <a:lnTo>
                    <a:pt x="3331464" y="478421"/>
                  </a:lnTo>
                  <a:close/>
                </a:path>
                <a:path w="3493135" h="711200">
                  <a:moveTo>
                    <a:pt x="3401707" y="588987"/>
                  </a:moveTo>
                  <a:lnTo>
                    <a:pt x="3396881" y="564057"/>
                  </a:lnTo>
                  <a:lnTo>
                    <a:pt x="3366770" y="569887"/>
                  </a:lnTo>
                  <a:lnTo>
                    <a:pt x="3329927" y="575678"/>
                  </a:lnTo>
                  <a:lnTo>
                    <a:pt x="3297364" y="579882"/>
                  </a:lnTo>
                  <a:lnTo>
                    <a:pt x="3300615" y="605091"/>
                  </a:lnTo>
                  <a:lnTo>
                    <a:pt x="3333864" y="600773"/>
                  </a:lnTo>
                  <a:lnTo>
                    <a:pt x="3371596" y="594817"/>
                  </a:lnTo>
                  <a:lnTo>
                    <a:pt x="3401707" y="588987"/>
                  </a:lnTo>
                  <a:close/>
                </a:path>
                <a:path w="3493135" h="711200">
                  <a:moveTo>
                    <a:pt x="3492830" y="537921"/>
                  </a:moveTo>
                  <a:lnTo>
                    <a:pt x="3492639" y="537476"/>
                  </a:lnTo>
                  <a:lnTo>
                    <a:pt x="3491458" y="534733"/>
                  </a:lnTo>
                  <a:lnTo>
                    <a:pt x="3491344" y="534454"/>
                  </a:lnTo>
                  <a:lnTo>
                    <a:pt x="3468128" y="511136"/>
                  </a:lnTo>
                  <a:lnTo>
                    <a:pt x="3468128" y="534733"/>
                  </a:lnTo>
                  <a:lnTo>
                    <a:pt x="3468128" y="537921"/>
                  </a:lnTo>
                  <a:lnTo>
                    <a:pt x="3468128" y="541591"/>
                  </a:lnTo>
                  <a:lnTo>
                    <a:pt x="3468128" y="544753"/>
                  </a:lnTo>
                  <a:lnTo>
                    <a:pt x="3468103" y="541578"/>
                  </a:lnTo>
                  <a:lnTo>
                    <a:pt x="3468128" y="537921"/>
                  </a:lnTo>
                  <a:lnTo>
                    <a:pt x="3468128" y="534733"/>
                  </a:lnTo>
                  <a:lnTo>
                    <a:pt x="3468128" y="511136"/>
                  </a:lnTo>
                  <a:lnTo>
                    <a:pt x="3467138" y="510692"/>
                  </a:lnTo>
                  <a:lnTo>
                    <a:pt x="3467138" y="539496"/>
                  </a:lnTo>
                  <a:lnTo>
                    <a:pt x="3467036" y="539889"/>
                  </a:lnTo>
                  <a:lnTo>
                    <a:pt x="3466935" y="539750"/>
                  </a:lnTo>
                  <a:lnTo>
                    <a:pt x="3466833" y="539889"/>
                  </a:lnTo>
                  <a:lnTo>
                    <a:pt x="3466731" y="539496"/>
                  </a:lnTo>
                  <a:lnTo>
                    <a:pt x="3466935" y="539750"/>
                  </a:lnTo>
                  <a:lnTo>
                    <a:pt x="3467138" y="539496"/>
                  </a:lnTo>
                  <a:lnTo>
                    <a:pt x="3467138" y="510692"/>
                  </a:lnTo>
                  <a:lnTo>
                    <a:pt x="3466084" y="510209"/>
                  </a:lnTo>
                  <a:lnTo>
                    <a:pt x="3466084" y="539496"/>
                  </a:lnTo>
                  <a:lnTo>
                    <a:pt x="3466084" y="540016"/>
                  </a:lnTo>
                  <a:lnTo>
                    <a:pt x="3465969" y="539750"/>
                  </a:lnTo>
                  <a:lnTo>
                    <a:pt x="3465919" y="539889"/>
                  </a:lnTo>
                  <a:lnTo>
                    <a:pt x="3465919" y="539623"/>
                  </a:lnTo>
                  <a:lnTo>
                    <a:pt x="3465753" y="539737"/>
                  </a:lnTo>
                  <a:lnTo>
                    <a:pt x="3465855" y="539508"/>
                  </a:lnTo>
                  <a:lnTo>
                    <a:pt x="3466084" y="539496"/>
                  </a:lnTo>
                  <a:lnTo>
                    <a:pt x="3466084" y="510209"/>
                  </a:lnTo>
                  <a:lnTo>
                    <a:pt x="3454565" y="505002"/>
                  </a:lnTo>
                  <a:lnTo>
                    <a:pt x="3431908" y="497751"/>
                  </a:lnTo>
                  <a:lnTo>
                    <a:pt x="3407867" y="491883"/>
                  </a:lnTo>
                  <a:lnTo>
                    <a:pt x="3401847" y="516559"/>
                  </a:lnTo>
                  <a:lnTo>
                    <a:pt x="3425888" y="522427"/>
                  </a:lnTo>
                  <a:lnTo>
                    <a:pt x="3446792" y="529183"/>
                  </a:lnTo>
                  <a:lnTo>
                    <a:pt x="3459975" y="535305"/>
                  </a:lnTo>
                  <a:lnTo>
                    <a:pt x="3465741" y="539750"/>
                  </a:lnTo>
                  <a:lnTo>
                    <a:pt x="3463099" y="541794"/>
                  </a:lnTo>
                  <a:lnTo>
                    <a:pt x="3478606" y="561911"/>
                  </a:lnTo>
                  <a:lnTo>
                    <a:pt x="3485921" y="556272"/>
                  </a:lnTo>
                  <a:lnTo>
                    <a:pt x="3487267" y="554545"/>
                  </a:lnTo>
                  <a:lnTo>
                    <a:pt x="3491471" y="544753"/>
                  </a:lnTo>
                  <a:lnTo>
                    <a:pt x="3492639" y="542023"/>
                  </a:lnTo>
                  <a:lnTo>
                    <a:pt x="3492741" y="541794"/>
                  </a:lnTo>
                  <a:lnTo>
                    <a:pt x="3492830" y="537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5460365" y="5701563"/>
            <a:ext cx="5632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2593" y="4679213"/>
            <a:ext cx="12325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>
                <a:latin typeface="Arial"/>
                <a:cs typeface="Arial"/>
              </a:rPr>
              <a:t>4 </a:t>
            </a:r>
            <a:r>
              <a:rPr dirty="0" sz="1800" spc="-5">
                <a:latin typeface="Arial"/>
                <a:cs typeface="Arial"/>
              </a:rPr>
              <a:t>threads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 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1812" y="3244113"/>
            <a:ext cx="482600" cy="406400"/>
          </a:xfrm>
          <a:custGeom>
            <a:avLst/>
            <a:gdLst/>
            <a:ahLst/>
            <a:cxnLst/>
            <a:rect l="l" t="t" r="r" b="b"/>
            <a:pathLst>
              <a:path w="482600" h="406400">
                <a:moveTo>
                  <a:pt x="482600" y="5689"/>
                </a:moveTo>
                <a:lnTo>
                  <a:pt x="476910" y="0"/>
                </a:lnTo>
                <a:lnTo>
                  <a:pt x="5676" y="0"/>
                </a:lnTo>
                <a:lnTo>
                  <a:pt x="0" y="5689"/>
                </a:lnTo>
                <a:lnTo>
                  <a:pt x="0" y="400710"/>
                </a:lnTo>
                <a:lnTo>
                  <a:pt x="5676" y="406400"/>
                </a:lnTo>
                <a:lnTo>
                  <a:pt x="476910" y="406400"/>
                </a:lnTo>
                <a:lnTo>
                  <a:pt x="482600" y="400710"/>
                </a:lnTo>
                <a:lnTo>
                  <a:pt x="482600" y="393700"/>
                </a:lnTo>
                <a:lnTo>
                  <a:pt x="482600" y="381000"/>
                </a:lnTo>
                <a:lnTo>
                  <a:pt x="482600" y="25400"/>
                </a:lnTo>
                <a:lnTo>
                  <a:pt x="482600" y="12700"/>
                </a:lnTo>
                <a:lnTo>
                  <a:pt x="482600" y="5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39762" y="3263163"/>
            <a:ext cx="2673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Liberation Sans Narrow"/>
                <a:cs typeface="Liberation Sans Narrow"/>
              </a:rPr>
              <a:t>CPU</a:t>
            </a:r>
            <a:endParaRPr sz="1100">
              <a:latin typeface="Liberation Sans Narrow"/>
              <a:cs typeface="Liberation Sans Narro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36587" y="3428263"/>
            <a:ext cx="2730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Liberation Sans Narrow"/>
                <a:cs typeface="Liberation Sans Narrow"/>
              </a:rPr>
              <a:t>state</a:t>
            </a:r>
            <a:endParaRPr sz="1100">
              <a:latin typeface="Liberation Sans Narrow"/>
              <a:cs typeface="Liberation Sans Narro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93812" y="3244113"/>
            <a:ext cx="482600" cy="406400"/>
          </a:xfrm>
          <a:custGeom>
            <a:avLst/>
            <a:gdLst/>
            <a:ahLst/>
            <a:cxnLst/>
            <a:rect l="l" t="t" r="r" b="b"/>
            <a:pathLst>
              <a:path w="482600" h="406400">
                <a:moveTo>
                  <a:pt x="482600" y="5689"/>
                </a:moveTo>
                <a:lnTo>
                  <a:pt x="476910" y="0"/>
                </a:lnTo>
                <a:lnTo>
                  <a:pt x="5689" y="0"/>
                </a:lnTo>
                <a:lnTo>
                  <a:pt x="0" y="5689"/>
                </a:lnTo>
                <a:lnTo>
                  <a:pt x="0" y="400710"/>
                </a:lnTo>
                <a:lnTo>
                  <a:pt x="5689" y="406400"/>
                </a:lnTo>
                <a:lnTo>
                  <a:pt x="476910" y="406400"/>
                </a:lnTo>
                <a:lnTo>
                  <a:pt x="482600" y="400710"/>
                </a:lnTo>
                <a:lnTo>
                  <a:pt x="482600" y="393700"/>
                </a:lnTo>
                <a:lnTo>
                  <a:pt x="482600" y="381000"/>
                </a:lnTo>
                <a:lnTo>
                  <a:pt x="482600" y="25400"/>
                </a:lnTo>
                <a:lnTo>
                  <a:pt x="482600" y="12700"/>
                </a:lnTo>
                <a:lnTo>
                  <a:pt x="482600" y="5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401762" y="3263163"/>
            <a:ext cx="2673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Liberation Sans Narrow"/>
                <a:cs typeface="Liberation Sans Narrow"/>
              </a:rPr>
              <a:t>CPU</a:t>
            </a:r>
            <a:endParaRPr sz="1100">
              <a:latin typeface="Liberation Sans Narrow"/>
              <a:cs typeface="Liberation Sans Narro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98587" y="3428263"/>
            <a:ext cx="2730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Liberation Sans Narrow"/>
                <a:cs typeface="Liberation Sans Narrow"/>
              </a:rPr>
              <a:t>state</a:t>
            </a:r>
            <a:endParaRPr sz="1100">
              <a:latin typeface="Liberation Sans Narrow"/>
              <a:cs typeface="Liberation Sans Narro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656012" y="3244113"/>
            <a:ext cx="482600" cy="406400"/>
          </a:xfrm>
          <a:custGeom>
            <a:avLst/>
            <a:gdLst/>
            <a:ahLst/>
            <a:cxnLst/>
            <a:rect l="l" t="t" r="r" b="b"/>
            <a:pathLst>
              <a:path w="482600" h="406400">
                <a:moveTo>
                  <a:pt x="482600" y="5689"/>
                </a:moveTo>
                <a:lnTo>
                  <a:pt x="476910" y="0"/>
                </a:lnTo>
                <a:lnTo>
                  <a:pt x="5689" y="0"/>
                </a:lnTo>
                <a:lnTo>
                  <a:pt x="0" y="5689"/>
                </a:lnTo>
                <a:lnTo>
                  <a:pt x="0" y="400710"/>
                </a:lnTo>
                <a:lnTo>
                  <a:pt x="5689" y="406400"/>
                </a:lnTo>
                <a:lnTo>
                  <a:pt x="476910" y="406400"/>
                </a:lnTo>
                <a:lnTo>
                  <a:pt x="482600" y="400710"/>
                </a:lnTo>
                <a:lnTo>
                  <a:pt x="482600" y="393700"/>
                </a:lnTo>
                <a:lnTo>
                  <a:pt x="482600" y="381000"/>
                </a:lnTo>
                <a:lnTo>
                  <a:pt x="482600" y="25400"/>
                </a:lnTo>
                <a:lnTo>
                  <a:pt x="482600" y="12700"/>
                </a:lnTo>
                <a:lnTo>
                  <a:pt x="482600" y="5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3763962" y="3263163"/>
            <a:ext cx="2673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Liberation Sans Narrow"/>
                <a:cs typeface="Liberation Sans Narrow"/>
              </a:rPr>
              <a:t>CPU</a:t>
            </a:r>
            <a:endParaRPr sz="1100">
              <a:latin typeface="Liberation Sans Narrow"/>
              <a:cs typeface="Liberation Sans Narro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60787" y="3428263"/>
            <a:ext cx="2730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Liberation Sans Narrow"/>
                <a:cs typeface="Liberation Sans Narrow"/>
              </a:rPr>
              <a:t>state</a:t>
            </a:r>
            <a:endParaRPr sz="1100">
              <a:latin typeface="Liberation Sans Narrow"/>
              <a:cs typeface="Liberation Sans Narro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418012" y="3244113"/>
            <a:ext cx="482600" cy="406400"/>
          </a:xfrm>
          <a:custGeom>
            <a:avLst/>
            <a:gdLst/>
            <a:ahLst/>
            <a:cxnLst/>
            <a:rect l="l" t="t" r="r" b="b"/>
            <a:pathLst>
              <a:path w="482600" h="406400">
                <a:moveTo>
                  <a:pt x="482600" y="5689"/>
                </a:moveTo>
                <a:lnTo>
                  <a:pt x="476910" y="0"/>
                </a:lnTo>
                <a:lnTo>
                  <a:pt x="5689" y="0"/>
                </a:lnTo>
                <a:lnTo>
                  <a:pt x="0" y="5689"/>
                </a:lnTo>
                <a:lnTo>
                  <a:pt x="0" y="400710"/>
                </a:lnTo>
                <a:lnTo>
                  <a:pt x="5689" y="406400"/>
                </a:lnTo>
                <a:lnTo>
                  <a:pt x="476910" y="406400"/>
                </a:lnTo>
                <a:lnTo>
                  <a:pt x="482600" y="400710"/>
                </a:lnTo>
                <a:lnTo>
                  <a:pt x="482600" y="393700"/>
                </a:lnTo>
                <a:lnTo>
                  <a:pt x="482600" y="381000"/>
                </a:lnTo>
                <a:lnTo>
                  <a:pt x="482600" y="25400"/>
                </a:lnTo>
                <a:lnTo>
                  <a:pt x="482600" y="12700"/>
                </a:lnTo>
                <a:lnTo>
                  <a:pt x="482600" y="5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525962" y="3263163"/>
            <a:ext cx="2673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Liberation Sans Narrow"/>
                <a:cs typeface="Liberation Sans Narrow"/>
              </a:rPr>
              <a:t>CPU</a:t>
            </a:r>
            <a:endParaRPr sz="1100">
              <a:latin typeface="Liberation Sans Narrow"/>
              <a:cs typeface="Liberation Sans Narrow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522787" y="3428263"/>
            <a:ext cx="2730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Liberation Sans Narrow"/>
                <a:cs typeface="Liberation Sans Narrow"/>
              </a:rPr>
              <a:t>state</a:t>
            </a:r>
            <a:endParaRPr sz="11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21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7313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8040" algn="l"/>
              </a:tabLst>
            </a:pPr>
            <a:r>
              <a:rPr dirty="0" sz="4800"/>
              <a:t>Putting	it </a:t>
            </a:r>
            <a:r>
              <a:rPr dirty="0" sz="4800" spc="-5"/>
              <a:t>together:</a:t>
            </a:r>
            <a:r>
              <a:rPr dirty="0" sz="4800" spc="-65"/>
              <a:t> </a:t>
            </a:r>
            <a:r>
              <a:rPr dirty="0" sz="4800" spc="-20"/>
              <a:t>Hyper-Threading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174740" y="1073402"/>
            <a:ext cx="5497195" cy="21012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5">
                <a:latin typeface="WenQuanYi Micro Hei"/>
                <a:cs typeface="WenQuanYi Micro Hei"/>
              </a:rPr>
              <a:t>Switch </a:t>
            </a:r>
            <a:r>
              <a:rPr dirty="0" sz="2800" spc="20">
                <a:latin typeface="WenQuanYi Micro Hei"/>
                <a:cs typeface="WenQuanYi Micro Hei"/>
              </a:rPr>
              <a:t>overhead </a:t>
            </a:r>
            <a:r>
              <a:rPr dirty="0" sz="2800" spc="70">
                <a:latin typeface="WenQuanYi Micro Hei"/>
                <a:cs typeface="WenQuanYi Micro Hei"/>
              </a:rPr>
              <a:t>between </a:t>
            </a:r>
            <a:r>
              <a:rPr dirty="0" sz="2800" spc="5">
                <a:latin typeface="WenQuanYi Micro Hei"/>
                <a:cs typeface="WenQuanYi Micro Hei"/>
              </a:rPr>
              <a:t>hard  </a:t>
            </a:r>
            <a:r>
              <a:rPr dirty="0" sz="2800" spc="35">
                <a:latin typeface="WenQuanYi Micro Hei"/>
                <a:cs typeface="WenQuanYi Micro Hei"/>
              </a:rPr>
              <a:t>ware-threads: </a:t>
            </a:r>
            <a:r>
              <a:rPr dirty="0" sz="2800" spc="-60" b="1">
                <a:solidFill>
                  <a:srgbClr val="008000"/>
                </a:solidFill>
                <a:latin typeface="Trebuchet MS"/>
                <a:cs typeface="Trebuchet MS"/>
              </a:rPr>
              <a:t>very-low </a:t>
            </a:r>
            <a:r>
              <a:rPr dirty="0" sz="2800" spc="75">
                <a:latin typeface="WenQuanYi Micro Hei"/>
                <a:cs typeface="WenQuanYi Micro Hei"/>
              </a:rPr>
              <a:t>(done </a:t>
            </a:r>
            <a:r>
              <a:rPr dirty="0" sz="2800" spc="-5">
                <a:latin typeface="WenQuanYi Micro Hei"/>
                <a:cs typeface="WenQuanYi Micro Hei"/>
              </a:rPr>
              <a:t>in  </a:t>
            </a:r>
            <a:r>
              <a:rPr dirty="0" sz="2800" spc="45">
                <a:latin typeface="WenQuanYi Micro Hei"/>
                <a:cs typeface="WenQuanYi Micro Hei"/>
              </a:rPr>
              <a:t>hardware)</a:t>
            </a:r>
            <a:endParaRPr sz="2800">
              <a:latin typeface="WenQuanYi Micro Hei"/>
              <a:cs typeface="WenQuanYi Micro Hei"/>
            </a:endParaRPr>
          </a:p>
          <a:p>
            <a:pPr marL="241300" marR="171450" indent="-228600">
              <a:lnSpc>
                <a:spcPts val="30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5">
                <a:latin typeface="WenQuanYi Micro Hei"/>
                <a:cs typeface="WenQuanYi Micro Hei"/>
              </a:rPr>
              <a:t>Contention </a:t>
            </a:r>
            <a:r>
              <a:rPr dirty="0" sz="2800" spc="20">
                <a:latin typeface="WenQuanYi Micro Hei"/>
                <a:cs typeface="WenQuanYi Micro Hei"/>
              </a:rPr>
              <a:t>for </a:t>
            </a:r>
            <a:r>
              <a:rPr dirty="0" sz="2800" spc="35">
                <a:latin typeface="WenQuanYi Micro Hei"/>
                <a:cs typeface="WenQuanYi Micro Hei"/>
              </a:rPr>
              <a:t>ALUs/FPUs </a:t>
            </a:r>
            <a:r>
              <a:rPr dirty="0" sz="2800" spc="-5">
                <a:latin typeface="WenQuanYi Micro Hei"/>
                <a:cs typeface="WenQuanYi Micro Hei"/>
              </a:rPr>
              <a:t>may  </a:t>
            </a:r>
            <a:r>
              <a:rPr dirty="0" sz="2800" spc="10">
                <a:latin typeface="WenQuanYi Micro Hei"/>
                <a:cs typeface="WenQuanYi Micro Hei"/>
              </a:rPr>
              <a:t>hurt</a:t>
            </a:r>
            <a:r>
              <a:rPr dirty="0" sz="2800" spc="45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performance</a:t>
            </a:r>
            <a:endParaRPr sz="28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22793" y="1400911"/>
            <a:ext cx="3905250" cy="4679950"/>
            <a:chOff x="1322793" y="1400911"/>
            <a:chExt cx="3905250" cy="4679950"/>
          </a:xfrm>
        </p:grpSpPr>
        <p:sp>
          <p:nvSpPr>
            <p:cNvPr id="6" name="object 6"/>
            <p:cNvSpPr/>
            <p:nvPr/>
          </p:nvSpPr>
          <p:spPr>
            <a:xfrm>
              <a:off x="1335493" y="4842614"/>
              <a:ext cx="3473450" cy="1225550"/>
            </a:xfrm>
            <a:custGeom>
              <a:avLst/>
              <a:gdLst/>
              <a:ahLst/>
              <a:cxnLst/>
              <a:rect l="l" t="t" r="r" b="b"/>
              <a:pathLst>
                <a:path w="3473450" h="1225550">
                  <a:moveTo>
                    <a:pt x="3473450" y="0"/>
                  </a:moveTo>
                  <a:lnTo>
                    <a:pt x="0" y="0"/>
                  </a:lnTo>
                  <a:lnTo>
                    <a:pt x="0" y="1225550"/>
                  </a:lnTo>
                  <a:lnTo>
                    <a:pt x="3473450" y="1225550"/>
                  </a:lnTo>
                  <a:lnTo>
                    <a:pt x="3473450" y="0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22793" y="4829911"/>
              <a:ext cx="3498850" cy="1250950"/>
            </a:xfrm>
            <a:custGeom>
              <a:avLst/>
              <a:gdLst/>
              <a:ahLst/>
              <a:cxnLst/>
              <a:rect l="l" t="t" r="r" b="b"/>
              <a:pathLst>
                <a:path w="3498850" h="1250950">
                  <a:moveTo>
                    <a:pt x="3493160" y="0"/>
                  </a:moveTo>
                  <a:lnTo>
                    <a:pt x="5676" y="0"/>
                  </a:lnTo>
                  <a:lnTo>
                    <a:pt x="0" y="5689"/>
                  </a:lnTo>
                  <a:lnTo>
                    <a:pt x="0" y="1245265"/>
                  </a:lnTo>
                  <a:lnTo>
                    <a:pt x="5676" y="1250952"/>
                  </a:lnTo>
                  <a:lnTo>
                    <a:pt x="3493160" y="1250952"/>
                  </a:lnTo>
                  <a:lnTo>
                    <a:pt x="3498850" y="1245265"/>
                  </a:lnTo>
                  <a:lnTo>
                    <a:pt x="3498850" y="1238252"/>
                  </a:lnTo>
                  <a:lnTo>
                    <a:pt x="25400" y="1238252"/>
                  </a:lnTo>
                  <a:lnTo>
                    <a:pt x="12700" y="1225552"/>
                  </a:lnTo>
                  <a:lnTo>
                    <a:pt x="25400" y="1225552"/>
                  </a:lnTo>
                  <a:lnTo>
                    <a:pt x="25400" y="25400"/>
                  </a:lnTo>
                  <a:lnTo>
                    <a:pt x="12700" y="25400"/>
                  </a:lnTo>
                  <a:lnTo>
                    <a:pt x="25400" y="12700"/>
                  </a:lnTo>
                  <a:lnTo>
                    <a:pt x="3498850" y="12700"/>
                  </a:lnTo>
                  <a:lnTo>
                    <a:pt x="3498850" y="5689"/>
                  </a:lnTo>
                  <a:lnTo>
                    <a:pt x="3493160" y="0"/>
                  </a:lnTo>
                  <a:close/>
                </a:path>
                <a:path w="3498850" h="1250950">
                  <a:moveTo>
                    <a:pt x="25400" y="1225552"/>
                  </a:moveTo>
                  <a:lnTo>
                    <a:pt x="12700" y="1225552"/>
                  </a:lnTo>
                  <a:lnTo>
                    <a:pt x="25400" y="1238252"/>
                  </a:lnTo>
                  <a:lnTo>
                    <a:pt x="25400" y="1225552"/>
                  </a:lnTo>
                  <a:close/>
                </a:path>
                <a:path w="3498850" h="1250950">
                  <a:moveTo>
                    <a:pt x="3473450" y="1225552"/>
                  </a:moveTo>
                  <a:lnTo>
                    <a:pt x="25400" y="1225552"/>
                  </a:lnTo>
                  <a:lnTo>
                    <a:pt x="25400" y="1238252"/>
                  </a:lnTo>
                  <a:lnTo>
                    <a:pt x="3473450" y="1238252"/>
                  </a:lnTo>
                  <a:lnTo>
                    <a:pt x="3473450" y="1225552"/>
                  </a:lnTo>
                  <a:close/>
                </a:path>
                <a:path w="3498850" h="1250950">
                  <a:moveTo>
                    <a:pt x="3473450" y="12700"/>
                  </a:moveTo>
                  <a:lnTo>
                    <a:pt x="3473450" y="1238252"/>
                  </a:lnTo>
                  <a:lnTo>
                    <a:pt x="3486150" y="1225552"/>
                  </a:lnTo>
                  <a:lnTo>
                    <a:pt x="3498850" y="1225552"/>
                  </a:lnTo>
                  <a:lnTo>
                    <a:pt x="3498850" y="25400"/>
                  </a:lnTo>
                  <a:lnTo>
                    <a:pt x="3486150" y="25400"/>
                  </a:lnTo>
                  <a:lnTo>
                    <a:pt x="3473450" y="12700"/>
                  </a:lnTo>
                  <a:close/>
                </a:path>
                <a:path w="3498850" h="1250950">
                  <a:moveTo>
                    <a:pt x="3498850" y="1225552"/>
                  </a:moveTo>
                  <a:lnTo>
                    <a:pt x="3486150" y="1225552"/>
                  </a:lnTo>
                  <a:lnTo>
                    <a:pt x="3473450" y="1238252"/>
                  </a:lnTo>
                  <a:lnTo>
                    <a:pt x="3498850" y="1238252"/>
                  </a:lnTo>
                  <a:lnTo>
                    <a:pt x="3498850" y="1225552"/>
                  </a:lnTo>
                  <a:close/>
                </a:path>
                <a:path w="3498850" h="1250950">
                  <a:moveTo>
                    <a:pt x="25400" y="12700"/>
                  </a:moveTo>
                  <a:lnTo>
                    <a:pt x="12700" y="25400"/>
                  </a:lnTo>
                  <a:lnTo>
                    <a:pt x="25400" y="25400"/>
                  </a:lnTo>
                  <a:lnTo>
                    <a:pt x="25400" y="12700"/>
                  </a:lnTo>
                  <a:close/>
                </a:path>
                <a:path w="3498850" h="1250950">
                  <a:moveTo>
                    <a:pt x="3473450" y="12700"/>
                  </a:moveTo>
                  <a:lnTo>
                    <a:pt x="25400" y="12700"/>
                  </a:lnTo>
                  <a:lnTo>
                    <a:pt x="25400" y="25400"/>
                  </a:lnTo>
                  <a:lnTo>
                    <a:pt x="3473450" y="25400"/>
                  </a:lnTo>
                  <a:lnTo>
                    <a:pt x="3473450" y="12700"/>
                  </a:lnTo>
                  <a:close/>
                </a:path>
                <a:path w="3498850" h="1250950">
                  <a:moveTo>
                    <a:pt x="3498850" y="12700"/>
                  </a:moveTo>
                  <a:lnTo>
                    <a:pt x="3473450" y="12700"/>
                  </a:lnTo>
                  <a:lnTo>
                    <a:pt x="3486150" y="25400"/>
                  </a:lnTo>
                  <a:lnTo>
                    <a:pt x="3498850" y="25400"/>
                  </a:lnTo>
                  <a:lnTo>
                    <a:pt x="349885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60993" y="1400911"/>
              <a:ext cx="3067011" cy="3067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35401" y="3959961"/>
            <a:ext cx="539750" cy="4546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CPU</a:t>
            </a:r>
            <a:r>
              <a:rPr dirty="0" sz="1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2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ched.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7416" y="4029811"/>
            <a:ext cx="3206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">
                <a:latin typeface="Arial"/>
                <a:cs typeface="Arial"/>
              </a:rPr>
              <a:t>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5425" y="1400911"/>
            <a:ext cx="2057330" cy="218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61883" y="2378814"/>
            <a:ext cx="356235" cy="38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IO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20"/>
              </a:lnSpc>
            </a:pPr>
            <a:r>
              <a:rPr dirty="0" sz="1200">
                <a:latin typeface="Arial"/>
                <a:cs typeface="Arial"/>
              </a:rPr>
              <a:t>st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6483" y="2023214"/>
            <a:ext cx="40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1888" y="2480414"/>
            <a:ext cx="2286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278" y="1029166"/>
            <a:ext cx="929640" cy="6680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75"/>
              </a:spcBef>
            </a:pPr>
            <a:r>
              <a:rPr dirty="0" sz="1600" spc="-5">
                <a:latin typeface="Arial"/>
                <a:cs typeface="Arial"/>
              </a:rPr>
              <a:t>Process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algn="r" marR="60325">
              <a:lnSpc>
                <a:spcPct val="100000"/>
              </a:lnSpc>
              <a:spcBef>
                <a:spcPts val="680"/>
              </a:spcBef>
            </a:pPr>
            <a:r>
              <a:rPr dirty="0" sz="1400" spc="-5">
                <a:latin typeface="Arial"/>
                <a:cs typeface="Arial"/>
              </a:rPr>
              <a:t>thread</a:t>
            </a:r>
            <a:r>
              <a:rPr dirty="0" sz="140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1171" y="2378814"/>
            <a:ext cx="356235" cy="38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IO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20"/>
              </a:lnSpc>
            </a:pPr>
            <a:r>
              <a:rPr dirty="0" sz="1200">
                <a:latin typeface="Arial"/>
                <a:cs typeface="Arial"/>
              </a:rPr>
              <a:t>st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5771" y="2023214"/>
            <a:ext cx="40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>
                <a:latin typeface="Arial"/>
                <a:cs typeface="Arial"/>
              </a:rPr>
              <a:t>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1183" y="2480414"/>
            <a:ext cx="2286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0574" y="1029166"/>
            <a:ext cx="963294" cy="66802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 spc="-5">
                <a:latin typeface="Arial"/>
                <a:cs typeface="Arial"/>
              </a:rPr>
              <a:t>Process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680"/>
              </a:spcBef>
            </a:pPr>
            <a:r>
              <a:rPr dirty="0" sz="1400" spc="-5">
                <a:latin typeface="Arial"/>
                <a:cs typeface="Arial"/>
              </a:rPr>
              <a:t>threads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9966" y="2404214"/>
            <a:ext cx="2794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3563" y="3421926"/>
            <a:ext cx="4452620" cy="2468880"/>
            <a:chOff x="883563" y="3421926"/>
            <a:chExt cx="4452620" cy="2468880"/>
          </a:xfrm>
        </p:grpSpPr>
        <p:sp>
          <p:nvSpPr>
            <p:cNvPr id="22" name="object 22"/>
            <p:cNvSpPr/>
            <p:nvPr/>
          </p:nvSpPr>
          <p:spPr>
            <a:xfrm>
              <a:off x="883551" y="3421925"/>
              <a:ext cx="3288029" cy="549910"/>
            </a:xfrm>
            <a:custGeom>
              <a:avLst/>
              <a:gdLst/>
              <a:ahLst/>
              <a:cxnLst/>
              <a:rect l="l" t="t" r="r" b="b"/>
              <a:pathLst>
                <a:path w="3288029" h="549910">
                  <a:moveTo>
                    <a:pt x="2221979" y="520293"/>
                  </a:moveTo>
                  <a:lnTo>
                    <a:pt x="2207171" y="506336"/>
                  </a:lnTo>
                  <a:lnTo>
                    <a:pt x="2153805" y="446290"/>
                  </a:lnTo>
                  <a:lnTo>
                    <a:pt x="2150795" y="446112"/>
                  </a:lnTo>
                  <a:lnTo>
                    <a:pt x="2146871" y="449618"/>
                  </a:lnTo>
                  <a:lnTo>
                    <a:pt x="2146693" y="452628"/>
                  </a:lnTo>
                  <a:lnTo>
                    <a:pt x="2143328" y="456260"/>
                  </a:lnTo>
                  <a:lnTo>
                    <a:pt x="2143417" y="459282"/>
                  </a:lnTo>
                  <a:lnTo>
                    <a:pt x="2193874" y="506895"/>
                  </a:lnTo>
                  <a:lnTo>
                    <a:pt x="643915" y="114"/>
                  </a:lnTo>
                  <a:lnTo>
                    <a:pt x="640956" y="9169"/>
                  </a:lnTo>
                  <a:lnTo>
                    <a:pt x="2109266" y="489242"/>
                  </a:lnTo>
                  <a:lnTo>
                    <a:pt x="2159" y="0"/>
                  </a:lnTo>
                  <a:lnTo>
                    <a:pt x="0" y="9283"/>
                  </a:lnTo>
                  <a:lnTo>
                    <a:pt x="2188133" y="517334"/>
                  </a:lnTo>
                  <a:lnTo>
                    <a:pt x="2120798" y="531825"/>
                  </a:lnTo>
                  <a:lnTo>
                    <a:pt x="2119160" y="534352"/>
                  </a:lnTo>
                  <a:lnTo>
                    <a:pt x="2120265" y="539496"/>
                  </a:lnTo>
                  <a:lnTo>
                    <a:pt x="2122805" y="541134"/>
                  </a:lnTo>
                  <a:lnTo>
                    <a:pt x="2124379" y="540804"/>
                  </a:lnTo>
                  <a:lnTo>
                    <a:pt x="2123160" y="543115"/>
                  </a:lnTo>
                  <a:lnTo>
                    <a:pt x="2124722" y="548132"/>
                  </a:lnTo>
                  <a:lnTo>
                    <a:pt x="2127389" y="549541"/>
                  </a:lnTo>
                  <a:lnTo>
                    <a:pt x="2213927" y="522782"/>
                  </a:lnTo>
                  <a:lnTo>
                    <a:pt x="2221979" y="520293"/>
                  </a:lnTo>
                  <a:close/>
                </a:path>
                <a:path w="3288029" h="549910">
                  <a:moveTo>
                    <a:pt x="3287826" y="8915"/>
                  </a:moveTo>
                  <a:lnTo>
                    <a:pt x="3283661" y="355"/>
                  </a:lnTo>
                  <a:lnTo>
                    <a:pt x="2245830" y="504202"/>
                  </a:lnTo>
                  <a:lnTo>
                    <a:pt x="2286622" y="443369"/>
                  </a:lnTo>
                  <a:lnTo>
                    <a:pt x="2286038" y="440410"/>
                  </a:lnTo>
                  <a:lnTo>
                    <a:pt x="2281669" y="437476"/>
                  </a:lnTo>
                  <a:lnTo>
                    <a:pt x="2278723" y="438061"/>
                  </a:lnTo>
                  <a:lnTo>
                    <a:pt x="2223566" y="520293"/>
                  </a:lnTo>
                  <a:lnTo>
                    <a:pt x="2322296" y="527824"/>
                  </a:lnTo>
                  <a:lnTo>
                    <a:pt x="2324582" y="525856"/>
                  </a:lnTo>
                  <a:lnTo>
                    <a:pt x="2324976" y="520611"/>
                  </a:lnTo>
                  <a:lnTo>
                    <a:pt x="2324836" y="520458"/>
                  </a:lnTo>
                  <a:lnTo>
                    <a:pt x="2323020" y="518325"/>
                  </a:lnTo>
                  <a:lnTo>
                    <a:pt x="2250008" y="512762"/>
                  </a:lnTo>
                  <a:lnTo>
                    <a:pt x="3287826" y="8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160193" y="4379061"/>
              <a:ext cx="4175800" cy="151130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559052" y="5541111"/>
            <a:ext cx="51815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56365" y="5122011"/>
            <a:ext cx="4527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CPU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95893" y="5541111"/>
            <a:ext cx="51815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2746" y="5541111"/>
            <a:ext cx="51815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69600" y="5541111"/>
            <a:ext cx="51815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1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17416" y="4442561"/>
            <a:ext cx="11087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8 </a:t>
            </a:r>
            <a:r>
              <a:rPr dirty="0" sz="1400" spc="-5">
                <a:latin typeface="Arial"/>
                <a:cs typeface="Arial"/>
              </a:rPr>
              <a:t>threads at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7416" y="4658461"/>
            <a:ext cx="3613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t</a:t>
            </a:r>
            <a:r>
              <a:rPr dirty="0" sz="1400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m</a:t>
            </a:r>
            <a:r>
              <a:rPr dirty="0" sz="140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3787" y="4315561"/>
            <a:ext cx="1413510" cy="45465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dirty="0" sz="1400" spc="-5">
                <a:latin typeface="Arial"/>
                <a:cs typeface="Arial"/>
              </a:rPr>
              <a:t>hard</a:t>
            </a:r>
            <a:r>
              <a:rPr dirty="0" sz="1400">
                <a:latin typeface="Arial"/>
                <a:cs typeface="Arial"/>
              </a:rPr>
              <a:t>w</a:t>
            </a:r>
            <a:r>
              <a:rPr dirty="0" sz="1400" spc="-5">
                <a:latin typeface="Arial"/>
                <a:cs typeface="Arial"/>
              </a:rPr>
              <a:t>are-thread</a:t>
            </a:r>
            <a:r>
              <a:rPr dirty="0" sz="1400">
                <a:latin typeface="Arial"/>
                <a:cs typeface="Arial"/>
              </a:rPr>
              <a:t>s  </a:t>
            </a:r>
            <a:r>
              <a:rPr dirty="0" sz="1400" spc="-5">
                <a:latin typeface="Arial"/>
                <a:cs typeface="Arial"/>
              </a:rPr>
              <a:t>(hyperthreading)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1431" y="3026511"/>
            <a:ext cx="406400" cy="349250"/>
          </a:xfrm>
          <a:custGeom>
            <a:avLst/>
            <a:gdLst/>
            <a:ahLst/>
            <a:cxnLst/>
            <a:rect l="l" t="t" r="r" b="b"/>
            <a:pathLst>
              <a:path w="406400" h="349250">
                <a:moveTo>
                  <a:pt x="406400" y="5689"/>
                </a:moveTo>
                <a:lnTo>
                  <a:pt x="400723" y="0"/>
                </a:lnTo>
                <a:lnTo>
                  <a:pt x="5689" y="0"/>
                </a:lnTo>
                <a:lnTo>
                  <a:pt x="0" y="5689"/>
                </a:lnTo>
                <a:lnTo>
                  <a:pt x="0" y="343573"/>
                </a:lnTo>
                <a:lnTo>
                  <a:pt x="5689" y="349250"/>
                </a:lnTo>
                <a:lnTo>
                  <a:pt x="400723" y="349250"/>
                </a:lnTo>
                <a:lnTo>
                  <a:pt x="406400" y="343573"/>
                </a:lnTo>
                <a:lnTo>
                  <a:pt x="406400" y="336550"/>
                </a:lnTo>
                <a:lnTo>
                  <a:pt x="406400" y="323850"/>
                </a:lnTo>
                <a:lnTo>
                  <a:pt x="406400" y="25400"/>
                </a:lnTo>
                <a:lnTo>
                  <a:pt x="406400" y="12700"/>
                </a:lnTo>
                <a:lnTo>
                  <a:pt x="406400" y="5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99472" y="2886812"/>
            <a:ext cx="1695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Liberation Sans Narrow"/>
                <a:cs typeface="Liberation Sans Narrow"/>
              </a:rPr>
              <a:t>CP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8360" y="3039211"/>
            <a:ext cx="1924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Liberation Sans Narrow"/>
                <a:cs typeface="Liberation Sans Narrow"/>
              </a:rPr>
              <a:t>U</a:t>
            </a:r>
            <a:endParaRPr sz="1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Liberation Sans Narrow"/>
                <a:cs typeface="Liberation Sans Narrow"/>
              </a:rPr>
              <a:t>s</a:t>
            </a:r>
            <a:r>
              <a:rPr dirty="0" sz="1000" spc="-5">
                <a:latin typeface="Liberation Sans Narrow"/>
                <a:cs typeface="Liberation Sans Narrow"/>
              </a:rPr>
              <a:t>t</a:t>
            </a:r>
            <a:r>
              <a:rPr dirty="0" sz="1000" spc="-10">
                <a:latin typeface="Liberation Sans Narrow"/>
                <a:cs typeface="Liberation Sans Narrow"/>
              </a:rPr>
              <a:t>a</a:t>
            </a:r>
            <a:r>
              <a:rPr dirty="0" sz="1000">
                <a:latin typeface="Liberation Sans Narrow"/>
                <a:cs typeface="Liberation Sans Narrow"/>
              </a:rPr>
              <a:t>t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3160" y="3344011"/>
            <a:ext cx="838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Liberation Sans Narrow"/>
                <a:cs typeface="Liberation Sans Narrow"/>
              </a:rPr>
              <a:t>e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322793" y="3026511"/>
            <a:ext cx="412750" cy="349250"/>
          </a:xfrm>
          <a:custGeom>
            <a:avLst/>
            <a:gdLst/>
            <a:ahLst/>
            <a:cxnLst/>
            <a:rect l="l" t="t" r="r" b="b"/>
            <a:pathLst>
              <a:path w="412750" h="349250">
                <a:moveTo>
                  <a:pt x="412750" y="5689"/>
                </a:moveTo>
                <a:lnTo>
                  <a:pt x="407060" y="0"/>
                </a:lnTo>
                <a:lnTo>
                  <a:pt x="5676" y="0"/>
                </a:lnTo>
                <a:lnTo>
                  <a:pt x="0" y="5689"/>
                </a:lnTo>
                <a:lnTo>
                  <a:pt x="0" y="343573"/>
                </a:lnTo>
                <a:lnTo>
                  <a:pt x="5676" y="349250"/>
                </a:lnTo>
                <a:lnTo>
                  <a:pt x="407060" y="349250"/>
                </a:lnTo>
                <a:lnTo>
                  <a:pt x="412750" y="343573"/>
                </a:lnTo>
                <a:lnTo>
                  <a:pt x="412750" y="336550"/>
                </a:lnTo>
                <a:lnTo>
                  <a:pt x="412750" y="323850"/>
                </a:lnTo>
                <a:lnTo>
                  <a:pt x="412750" y="25400"/>
                </a:lnTo>
                <a:lnTo>
                  <a:pt x="412750" y="12700"/>
                </a:lnTo>
                <a:lnTo>
                  <a:pt x="412750" y="5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443202" y="2886812"/>
            <a:ext cx="1695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Liberation Sans Narrow"/>
                <a:cs typeface="Liberation Sans Narrow"/>
              </a:rPr>
              <a:t>CP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32090" y="3039211"/>
            <a:ext cx="1924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Liberation Sans Narrow"/>
                <a:cs typeface="Liberation Sans Narrow"/>
              </a:rPr>
              <a:t>U</a:t>
            </a:r>
            <a:endParaRPr sz="1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Liberation Sans Narrow"/>
                <a:cs typeface="Liberation Sans Narrow"/>
              </a:rPr>
              <a:t>s</a:t>
            </a:r>
            <a:r>
              <a:rPr dirty="0" sz="1000" spc="-5">
                <a:latin typeface="Liberation Sans Narrow"/>
                <a:cs typeface="Liberation Sans Narrow"/>
              </a:rPr>
              <a:t>t</a:t>
            </a:r>
            <a:r>
              <a:rPr dirty="0" sz="1000" spc="-10">
                <a:latin typeface="Liberation Sans Narrow"/>
                <a:cs typeface="Liberation Sans Narrow"/>
              </a:rPr>
              <a:t>a</a:t>
            </a:r>
            <a:r>
              <a:rPr dirty="0" sz="1000">
                <a:latin typeface="Liberation Sans Narrow"/>
                <a:cs typeface="Liberation Sans Narrow"/>
              </a:rPr>
              <a:t>t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86890" y="3344011"/>
            <a:ext cx="838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Liberation Sans Narrow"/>
                <a:cs typeface="Liberation Sans Narrow"/>
              </a:rPr>
              <a:t>e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16681" y="3026511"/>
            <a:ext cx="413384" cy="349250"/>
          </a:xfrm>
          <a:custGeom>
            <a:avLst/>
            <a:gdLst/>
            <a:ahLst/>
            <a:cxnLst/>
            <a:rect l="l" t="t" r="r" b="b"/>
            <a:pathLst>
              <a:path w="413385" h="349250">
                <a:moveTo>
                  <a:pt x="412762" y="5689"/>
                </a:moveTo>
                <a:lnTo>
                  <a:pt x="407073" y="0"/>
                </a:lnTo>
                <a:lnTo>
                  <a:pt x="5676" y="0"/>
                </a:lnTo>
                <a:lnTo>
                  <a:pt x="0" y="5689"/>
                </a:lnTo>
                <a:lnTo>
                  <a:pt x="0" y="343573"/>
                </a:lnTo>
                <a:lnTo>
                  <a:pt x="5676" y="349250"/>
                </a:lnTo>
                <a:lnTo>
                  <a:pt x="407073" y="349250"/>
                </a:lnTo>
                <a:lnTo>
                  <a:pt x="412762" y="343573"/>
                </a:lnTo>
                <a:lnTo>
                  <a:pt x="412762" y="336550"/>
                </a:lnTo>
                <a:lnTo>
                  <a:pt x="412762" y="323850"/>
                </a:lnTo>
                <a:lnTo>
                  <a:pt x="412762" y="25400"/>
                </a:lnTo>
                <a:lnTo>
                  <a:pt x="412762" y="12700"/>
                </a:lnTo>
                <a:lnTo>
                  <a:pt x="412762" y="5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438766" y="2886812"/>
            <a:ext cx="1695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Liberation Sans Narrow"/>
                <a:cs typeface="Liberation Sans Narrow"/>
              </a:rPr>
              <a:t>CP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27653" y="3039211"/>
            <a:ext cx="1924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Liberation Sans Narrow"/>
                <a:cs typeface="Liberation Sans Narrow"/>
              </a:rPr>
              <a:t>U</a:t>
            </a:r>
            <a:endParaRPr sz="1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Liberation Sans Narrow"/>
                <a:cs typeface="Liberation Sans Narrow"/>
              </a:rPr>
              <a:t>s</a:t>
            </a:r>
            <a:r>
              <a:rPr dirty="0" sz="1000" spc="-5">
                <a:latin typeface="Liberation Sans Narrow"/>
                <a:cs typeface="Liberation Sans Narrow"/>
              </a:rPr>
              <a:t>t</a:t>
            </a:r>
            <a:r>
              <a:rPr dirty="0" sz="1000" spc="-10">
                <a:latin typeface="Liberation Sans Narrow"/>
                <a:cs typeface="Liberation Sans Narrow"/>
              </a:rPr>
              <a:t>a</a:t>
            </a:r>
            <a:r>
              <a:rPr dirty="0" sz="1000">
                <a:latin typeface="Liberation Sans Narrow"/>
                <a:cs typeface="Liberation Sans Narrow"/>
              </a:rPr>
              <a:t>t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82454" y="3344011"/>
            <a:ext cx="838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Liberation Sans Narrow"/>
                <a:cs typeface="Liberation Sans Narrow"/>
              </a:rPr>
              <a:t>e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64394" y="3026511"/>
            <a:ext cx="406400" cy="349250"/>
          </a:xfrm>
          <a:custGeom>
            <a:avLst/>
            <a:gdLst/>
            <a:ahLst/>
            <a:cxnLst/>
            <a:rect l="l" t="t" r="r" b="b"/>
            <a:pathLst>
              <a:path w="406400" h="349250">
                <a:moveTo>
                  <a:pt x="406400" y="5689"/>
                </a:moveTo>
                <a:lnTo>
                  <a:pt x="400710" y="0"/>
                </a:lnTo>
                <a:lnTo>
                  <a:pt x="5676" y="0"/>
                </a:lnTo>
                <a:lnTo>
                  <a:pt x="0" y="5689"/>
                </a:lnTo>
                <a:lnTo>
                  <a:pt x="0" y="343573"/>
                </a:lnTo>
                <a:lnTo>
                  <a:pt x="5676" y="349250"/>
                </a:lnTo>
                <a:lnTo>
                  <a:pt x="400710" y="349250"/>
                </a:lnTo>
                <a:lnTo>
                  <a:pt x="406400" y="343573"/>
                </a:lnTo>
                <a:lnTo>
                  <a:pt x="406400" y="336550"/>
                </a:lnTo>
                <a:lnTo>
                  <a:pt x="406400" y="323850"/>
                </a:lnTo>
                <a:lnTo>
                  <a:pt x="406400" y="25400"/>
                </a:lnTo>
                <a:lnTo>
                  <a:pt x="406400" y="12700"/>
                </a:lnTo>
                <a:lnTo>
                  <a:pt x="406400" y="5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082491" y="2886812"/>
            <a:ext cx="1695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Liberation Sans Narrow"/>
                <a:cs typeface="Liberation Sans Narrow"/>
              </a:rPr>
              <a:t>CP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071378" y="3039211"/>
            <a:ext cx="1924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Liberation Sans Narrow"/>
                <a:cs typeface="Liberation Sans Narrow"/>
              </a:rPr>
              <a:t>U</a:t>
            </a:r>
            <a:endParaRPr sz="10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Liberation Sans Narrow"/>
                <a:cs typeface="Liberation Sans Narrow"/>
              </a:rPr>
              <a:t>s</a:t>
            </a:r>
            <a:r>
              <a:rPr dirty="0" sz="1000" spc="-5">
                <a:latin typeface="Liberation Sans Narrow"/>
                <a:cs typeface="Liberation Sans Narrow"/>
              </a:rPr>
              <a:t>t</a:t>
            </a:r>
            <a:r>
              <a:rPr dirty="0" sz="1000" spc="-10">
                <a:latin typeface="Liberation Sans Narrow"/>
                <a:cs typeface="Liberation Sans Narrow"/>
              </a:rPr>
              <a:t>a</a:t>
            </a:r>
            <a:r>
              <a:rPr dirty="0" sz="1000">
                <a:latin typeface="Liberation Sans Narrow"/>
                <a:cs typeface="Liberation Sans Narrow"/>
              </a:rPr>
              <a:t>t</a:t>
            </a:r>
            <a:endParaRPr sz="1000">
              <a:latin typeface="Liberation Sans Narrow"/>
              <a:cs typeface="Liberation Sans Narro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26179" y="3344011"/>
            <a:ext cx="838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Liberation Sans Narrow"/>
                <a:cs typeface="Liberation Sans Narrow"/>
              </a:rPr>
              <a:t>e</a:t>
            </a:r>
            <a:endParaRPr sz="1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22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7287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6490" algn="l"/>
              </a:tabLst>
            </a:pPr>
            <a:r>
              <a:rPr dirty="0" sz="4800" spc="-5"/>
              <a:t>Memory	</a:t>
            </a:r>
            <a:r>
              <a:rPr dirty="0" sz="4800"/>
              <a:t>Footprint:</a:t>
            </a:r>
            <a:r>
              <a:rPr dirty="0" sz="4800" spc="-145"/>
              <a:t> </a:t>
            </a:r>
            <a:r>
              <a:rPr dirty="0" sz="4800" spc="-45"/>
              <a:t>Two-Threads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110997"/>
            <a:ext cx="963485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85">
                <a:latin typeface="WenQuanYi Micro Hei"/>
                <a:cs typeface="WenQuanYi Micro Hei"/>
              </a:rPr>
              <a:t>If </a:t>
            </a:r>
            <a:r>
              <a:rPr dirty="0" sz="2600" spc="140">
                <a:latin typeface="WenQuanYi Micro Hei"/>
                <a:cs typeface="WenQuanYi Micro Hei"/>
              </a:rPr>
              <a:t>we </a:t>
            </a:r>
            <a:r>
              <a:rPr dirty="0" sz="2600" spc="30">
                <a:latin typeface="WenQuanYi Micro Hei"/>
                <a:cs typeface="WenQuanYi Micro Hei"/>
              </a:rPr>
              <a:t>stopped </a:t>
            </a:r>
            <a:r>
              <a:rPr dirty="0" sz="2600" spc="-5">
                <a:latin typeface="WenQuanYi Micro Hei"/>
                <a:cs typeface="WenQuanYi Micro Hei"/>
              </a:rPr>
              <a:t>this </a:t>
            </a:r>
            <a:r>
              <a:rPr dirty="0" sz="2600" spc="30">
                <a:latin typeface="WenQuanYi Micro Hei"/>
                <a:cs typeface="WenQuanYi Micro Hei"/>
              </a:rPr>
              <a:t>program </a:t>
            </a:r>
            <a:r>
              <a:rPr dirty="0" sz="2600" spc="40">
                <a:latin typeface="WenQuanYi Micro Hei"/>
                <a:cs typeface="WenQuanYi Micro Hei"/>
              </a:rPr>
              <a:t>and </a:t>
            </a:r>
            <a:r>
              <a:rPr dirty="0" sz="2600" spc="20">
                <a:latin typeface="WenQuanYi Micro Hei"/>
                <a:cs typeface="WenQuanYi Micro Hei"/>
              </a:rPr>
              <a:t>examined </a:t>
            </a:r>
            <a:r>
              <a:rPr dirty="0" sz="2600" spc="5">
                <a:latin typeface="WenQuanYi Micro Hei"/>
                <a:cs typeface="WenQuanYi Micro Hei"/>
              </a:rPr>
              <a:t>it </a:t>
            </a:r>
            <a:r>
              <a:rPr dirty="0" sz="2600" spc="80">
                <a:latin typeface="WenQuanYi Micro Hei"/>
                <a:cs typeface="WenQuanYi Micro Hei"/>
              </a:rPr>
              <a:t>with </a:t>
            </a:r>
            <a:r>
              <a:rPr dirty="0" sz="2600" spc="35">
                <a:latin typeface="WenQuanYi Micro Hei"/>
                <a:cs typeface="WenQuanYi Micro Hei"/>
              </a:rPr>
              <a:t>a</a:t>
            </a:r>
            <a:r>
              <a:rPr dirty="0" sz="2600" spc="204">
                <a:latin typeface="WenQuanYi Micro Hei"/>
                <a:cs typeface="WenQuanYi Micro Hei"/>
              </a:rPr>
              <a:t> </a:t>
            </a:r>
            <a:r>
              <a:rPr dirty="0" sz="2600" spc="70">
                <a:latin typeface="WenQuanYi Micro Hei"/>
                <a:cs typeface="WenQuanYi Micro Hei"/>
              </a:rPr>
              <a:t>debugger,</a:t>
            </a:r>
            <a:endParaRPr sz="26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952" y="1418937"/>
            <a:ext cx="3736340" cy="13106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600" spc="140">
                <a:latin typeface="WenQuanYi Micro Hei"/>
                <a:cs typeface="WenQuanYi Micro Hei"/>
              </a:rPr>
              <a:t>we </a:t>
            </a:r>
            <a:r>
              <a:rPr dirty="0" sz="2600" spc="75">
                <a:latin typeface="WenQuanYi Micro Hei"/>
                <a:cs typeface="WenQuanYi Micro Hei"/>
              </a:rPr>
              <a:t>would</a:t>
            </a:r>
            <a:r>
              <a:rPr dirty="0" sz="2600" spc="-55">
                <a:latin typeface="WenQuanYi Micro Hei"/>
                <a:cs typeface="WenQuanYi Micro Hei"/>
              </a:rPr>
              <a:t> </a:t>
            </a:r>
            <a:r>
              <a:rPr dirty="0" sz="2600" spc="-15">
                <a:latin typeface="WenQuanYi Micro Hei"/>
                <a:cs typeface="WenQuanYi Micro Hei"/>
              </a:rPr>
              <a:t>see</a:t>
            </a:r>
            <a:endParaRPr sz="2600">
              <a:latin typeface="WenQuanYi Micro Hei"/>
              <a:cs typeface="WenQuanYi Micro Hei"/>
            </a:endParaRPr>
          </a:p>
          <a:p>
            <a:pPr marL="469900" indent="-2286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200" spc="60">
                <a:latin typeface="WenQuanYi Micro Hei"/>
                <a:cs typeface="WenQuanYi Micro Hei"/>
              </a:rPr>
              <a:t>Two </a:t>
            </a:r>
            <a:r>
              <a:rPr dirty="0" sz="2200" spc="-10">
                <a:latin typeface="WenQuanYi Micro Hei"/>
                <a:cs typeface="WenQuanYi Micro Hei"/>
              </a:rPr>
              <a:t>sets </a:t>
            </a:r>
            <a:r>
              <a:rPr dirty="0" sz="2200" spc="70">
                <a:latin typeface="WenQuanYi Micro Hei"/>
                <a:cs typeface="WenQuanYi Micro Hei"/>
              </a:rPr>
              <a:t>of CPU</a:t>
            </a:r>
            <a:r>
              <a:rPr dirty="0" sz="2200" spc="10">
                <a:latin typeface="WenQuanYi Micro Hei"/>
                <a:cs typeface="WenQuanYi Micro Hei"/>
              </a:rPr>
              <a:t> </a:t>
            </a:r>
            <a:r>
              <a:rPr dirty="0" sz="2200" spc="-5">
                <a:latin typeface="WenQuanYi Micro Hei"/>
                <a:cs typeface="WenQuanYi Micro Hei"/>
              </a:rPr>
              <a:t>registers</a:t>
            </a:r>
            <a:endParaRPr sz="2200">
              <a:latin typeface="WenQuanYi Micro Hei"/>
              <a:cs typeface="WenQuanYi Micro Hei"/>
            </a:endParaRPr>
          </a:p>
          <a:p>
            <a:pPr marL="4699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200" spc="60">
                <a:latin typeface="WenQuanYi Micro Hei"/>
                <a:cs typeface="WenQuanYi Micro Hei"/>
              </a:rPr>
              <a:t>Two </a:t>
            </a:r>
            <a:r>
              <a:rPr dirty="0" sz="2200" spc="-10">
                <a:latin typeface="WenQuanYi Micro Hei"/>
                <a:cs typeface="WenQuanYi Micro Hei"/>
              </a:rPr>
              <a:t>sets </a:t>
            </a:r>
            <a:r>
              <a:rPr dirty="0" sz="2200" spc="70">
                <a:latin typeface="WenQuanYi Micro Hei"/>
                <a:cs typeface="WenQuanYi Micro Hei"/>
              </a:rPr>
              <a:t>of</a:t>
            </a:r>
            <a:r>
              <a:rPr dirty="0" sz="2200" spc="60">
                <a:latin typeface="WenQuanYi Micro Hei"/>
                <a:cs typeface="WenQuanYi Micro Hei"/>
              </a:rPr>
              <a:t> </a:t>
            </a:r>
            <a:r>
              <a:rPr dirty="0" sz="2200" spc="30">
                <a:latin typeface="WenQuanYi Micro Hei"/>
                <a:cs typeface="WenQuanYi Micro Hei"/>
              </a:rPr>
              <a:t>Stacks</a:t>
            </a:r>
            <a:endParaRPr sz="220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352" y="3256327"/>
            <a:ext cx="5755005" cy="278638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20">
                <a:latin typeface="WenQuanYi Micro Hei"/>
                <a:cs typeface="WenQuanYi Micro Hei"/>
              </a:rPr>
              <a:t>Questions:</a:t>
            </a:r>
            <a:endParaRPr sz="2600">
              <a:latin typeface="WenQuanYi Micro Hei"/>
              <a:cs typeface="WenQuanYi Micro Hei"/>
            </a:endParaRPr>
          </a:p>
          <a:p>
            <a:pPr lvl="1" marL="698500" marR="231140" indent="-228600">
              <a:lnSpc>
                <a:spcPts val="2590"/>
              </a:lnSpc>
              <a:spcBef>
                <a:spcPts val="7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114">
                <a:latin typeface="WenQuanYi Micro Hei"/>
                <a:cs typeface="WenQuanYi Micro Hei"/>
              </a:rPr>
              <a:t>How </a:t>
            </a:r>
            <a:r>
              <a:rPr dirty="0" sz="2200" spc="55">
                <a:latin typeface="WenQuanYi Micro Hei"/>
                <a:cs typeface="WenQuanYi Micro Hei"/>
              </a:rPr>
              <a:t>do </a:t>
            </a:r>
            <a:r>
              <a:rPr dirty="0" sz="2200" spc="120">
                <a:latin typeface="WenQuanYi Micro Hei"/>
                <a:cs typeface="WenQuanYi Micro Hei"/>
              </a:rPr>
              <a:t>we </a:t>
            </a:r>
            <a:r>
              <a:rPr dirty="0" sz="2200" spc="15">
                <a:latin typeface="WenQuanYi Micro Hei"/>
                <a:cs typeface="WenQuanYi Micro Hei"/>
              </a:rPr>
              <a:t>position </a:t>
            </a:r>
            <a:r>
              <a:rPr dirty="0" sz="2200" spc="10">
                <a:latin typeface="WenQuanYi Micro Hei"/>
                <a:cs typeface="WenQuanYi Micro Hei"/>
              </a:rPr>
              <a:t>stacks </a:t>
            </a:r>
            <a:r>
              <a:rPr dirty="0" sz="2200" spc="-5">
                <a:latin typeface="WenQuanYi Micro Hei"/>
                <a:cs typeface="WenQuanYi Micro Hei"/>
              </a:rPr>
              <a:t>relative</a:t>
            </a:r>
            <a:r>
              <a:rPr dirty="0" sz="2200" spc="-75">
                <a:latin typeface="WenQuanYi Micro Hei"/>
                <a:cs typeface="WenQuanYi Micro Hei"/>
              </a:rPr>
              <a:t> </a:t>
            </a:r>
            <a:r>
              <a:rPr dirty="0" sz="2200" spc="55">
                <a:latin typeface="WenQuanYi Micro Hei"/>
                <a:cs typeface="WenQuanYi Micro Hei"/>
              </a:rPr>
              <a:t>to  </a:t>
            </a:r>
            <a:r>
              <a:rPr dirty="0" sz="2200" spc="30">
                <a:latin typeface="WenQuanYi Micro Hei"/>
                <a:cs typeface="WenQuanYi Micro Hei"/>
              </a:rPr>
              <a:t>each</a:t>
            </a:r>
            <a:r>
              <a:rPr dirty="0" sz="2200" spc="40">
                <a:latin typeface="WenQuanYi Micro Hei"/>
                <a:cs typeface="WenQuanYi Micro Hei"/>
              </a:rPr>
              <a:t> </a:t>
            </a:r>
            <a:r>
              <a:rPr dirty="0" sz="2200" spc="60">
                <a:latin typeface="WenQuanYi Micro Hei"/>
                <a:cs typeface="WenQuanYi Micro Hei"/>
              </a:rPr>
              <a:t>other?</a:t>
            </a:r>
            <a:endParaRPr sz="2200">
              <a:latin typeface="WenQuanYi Micro Hei"/>
              <a:cs typeface="WenQuanYi Micro Hei"/>
            </a:endParaRPr>
          </a:p>
          <a:p>
            <a:pPr lvl="1" marL="698500" marR="5080" indent="-228600">
              <a:lnSpc>
                <a:spcPts val="2620"/>
              </a:lnSpc>
              <a:spcBef>
                <a:spcPts val="5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110">
                <a:latin typeface="WenQuanYi Micro Hei"/>
                <a:cs typeface="WenQuanYi Micro Hei"/>
              </a:rPr>
              <a:t>What </a:t>
            </a:r>
            <a:r>
              <a:rPr dirty="0" sz="2200" spc="20">
                <a:latin typeface="WenQuanYi Micro Hei"/>
                <a:cs typeface="WenQuanYi Micro Hei"/>
              </a:rPr>
              <a:t>maximum </a:t>
            </a:r>
            <a:r>
              <a:rPr dirty="0" sz="2200" spc="5">
                <a:latin typeface="WenQuanYi Micro Hei"/>
                <a:cs typeface="WenQuanYi Micro Hei"/>
              </a:rPr>
              <a:t>size </a:t>
            </a:r>
            <a:r>
              <a:rPr dirty="0" sz="2200" spc="15">
                <a:latin typeface="WenQuanYi Micro Hei"/>
                <a:cs typeface="WenQuanYi Micro Hei"/>
              </a:rPr>
              <a:t>should </a:t>
            </a:r>
            <a:r>
              <a:rPr dirty="0" sz="2200" spc="120">
                <a:latin typeface="WenQuanYi Micro Hei"/>
                <a:cs typeface="WenQuanYi Micro Hei"/>
              </a:rPr>
              <a:t>we</a:t>
            </a:r>
            <a:r>
              <a:rPr dirty="0" sz="2200" spc="-5">
                <a:latin typeface="WenQuanYi Micro Hei"/>
                <a:cs typeface="WenQuanYi Micro Hei"/>
              </a:rPr>
              <a:t> </a:t>
            </a:r>
            <a:r>
              <a:rPr dirty="0" sz="2200" spc="30">
                <a:latin typeface="WenQuanYi Micro Hei"/>
                <a:cs typeface="WenQuanYi Micro Hei"/>
              </a:rPr>
              <a:t>choose  </a:t>
            </a:r>
            <a:r>
              <a:rPr dirty="0" sz="2200" spc="15">
                <a:latin typeface="WenQuanYi Micro Hei"/>
                <a:cs typeface="WenQuanYi Micro Hei"/>
              </a:rPr>
              <a:t>for </a:t>
            </a:r>
            <a:r>
              <a:rPr dirty="0" sz="2200" spc="35">
                <a:latin typeface="WenQuanYi Micro Hei"/>
                <a:cs typeface="WenQuanYi Micro Hei"/>
              </a:rPr>
              <a:t>the</a:t>
            </a:r>
            <a:r>
              <a:rPr dirty="0" sz="2200" spc="60">
                <a:latin typeface="WenQuanYi Micro Hei"/>
                <a:cs typeface="WenQuanYi Micro Hei"/>
              </a:rPr>
              <a:t> </a:t>
            </a:r>
            <a:r>
              <a:rPr dirty="0" sz="2200" spc="45">
                <a:latin typeface="WenQuanYi Micro Hei"/>
                <a:cs typeface="WenQuanYi Micro Hei"/>
              </a:rPr>
              <a:t>stacks?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110">
                <a:latin typeface="WenQuanYi Micro Hei"/>
                <a:cs typeface="WenQuanYi Micro Hei"/>
              </a:rPr>
              <a:t>What </a:t>
            </a:r>
            <a:r>
              <a:rPr dirty="0" sz="2200" spc="25">
                <a:latin typeface="WenQuanYi Micro Hei"/>
                <a:cs typeface="WenQuanYi Micro Hei"/>
              </a:rPr>
              <a:t>happens </a:t>
            </a:r>
            <a:r>
              <a:rPr dirty="0" sz="2200" spc="20">
                <a:latin typeface="WenQuanYi Micro Hei"/>
                <a:cs typeface="WenQuanYi Micro Hei"/>
              </a:rPr>
              <a:t>if </a:t>
            </a:r>
            <a:r>
              <a:rPr dirty="0" sz="2200" spc="5">
                <a:latin typeface="WenQuanYi Micro Hei"/>
                <a:cs typeface="WenQuanYi Micro Hei"/>
              </a:rPr>
              <a:t>threads </a:t>
            </a:r>
            <a:r>
              <a:rPr dirty="0" sz="2200" spc="15">
                <a:latin typeface="WenQuanYi Micro Hei"/>
                <a:cs typeface="WenQuanYi Micro Hei"/>
              </a:rPr>
              <a:t>violate</a:t>
            </a:r>
            <a:r>
              <a:rPr dirty="0" sz="2200" spc="25">
                <a:latin typeface="WenQuanYi Micro Hei"/>
                <a:cs typeface="WenQuanYi Micro Hei"/>
              </a:rPr>
              <a:t> </a:t>
            </a:r>
            <a:r>
              <a:rPr dirty="0" sz="2200" spc="50">
                <a:latin typeface="WenQuanYi Micro Hei"/>
                <a:cs typeface="WenQuanYi Micro Hei"/>
              </a:rPr>
              <a:t>this?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114">
                <a:latin typeface="WenQuanYi Micro Hei"/>
                <a:cs typeface="WenQuanYi Micro Hei"/>
              </a:rPr>
              <a:t>How </a:t>
            </a:r>
            <a:r>
              <a:rPr dirty="0" sz="2200" spc="55">
                <a:latin typeface="WenQuanYi Micro Hei"/>
                <a:cs typeface="WenQuanYi Micro Hei"/>
              </a:rPr>
              <a:t>might </a:t>
            </a:r>
            <a:r>
              <a:rPr dirty="0" sz="2200" spc="15">
                <a:latin typeface="WenQuanYi Micro Hei"/>
                <a:cs typeface="WenQuanYi Micro Hei"/>
              </a:rPr>
              <a:t>you </a:t>
            </a:r>
            <a:r>
              <a:rPr dirty="0" sz="2200" spc="40">
                <a:latin typeface="WenQuanYi Micro Hei"/>
                <a:cs typeface="WenQuanYi Micro Hei"/>
              </a:rPr>
              <a:t>catch</a:t>
            </a:r>
            <a:r>
              <a:rPr dirty="0" sz="2200" spc="-25">
                <a:latin typeface="WenQuanYi Micro Hei"/>
                <a:cs typeface="WenQuanYi Micro Hei"/>
              </a:rPr>
              <a:t> </a:t>
            </a:r>
            <a:r>
              <a:rPr dirty="0" sz="2200" spc="30">
                <a:latin typeface="WenQuanYi Micro Hei"/>
                <a:cs typeface="WenQuanYi Micro Hei"/>
              </a:rPr>
              <a:t>violations?</a:t>
            </a:r>
            <a:endParaRPr sz="2200">
              <a:latin typeface="WenQuanYi Micro Hei"/>
              <a:cs typeface="WenQuanYi Micro 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32088" y="1719745"/>
            <a:ext cx="1778000" cy="4438650"/>
            <a:chOff x="8532088" y="1719745"/>
            <a:chExt cx="1778000" cy="4438650"/>
          </a:xfrm>
        </p:grpSpPr>
        <p:sp>
          <p:nvSpPr>
            <p:cNvPr id="8" name="object 8"/>
            <p:cNvSpPr/>
            <p:nvPr/>
          </p:nvSpPr>
          <p:spPr>
            <a:xfrm>
              <a:off x="8532088" y="1719745"/>
              <a:ext cx="1778000" cy="4438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582888" y="1745146"/>
              <a:ext cx="1676399" cy="4343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582888" y="1745145"/>
              <a:ext cx="1676400" cy="4343400"/>
            </a:xfrm>
            <a:custGeom>
              <a:avLst/>
              <a:gdLst/>
              <a:ahLst/>
              <a:cxnLst/>
              <a:rect l="l" t="t" r="r" b="b"/>
              <a:pathLst>
                <a:path w="1676400" h="4343400">
                  <a:moveTo>
                    <a:pt x="0" y="0"/>
                  </a:moveTo>
                  <a:lnTo>
                    <a:pt x="1676400" y="0"/>
                  </a:lnTo>
                  <a:lnTo>
                    <a:pt x="1676400" y="4343402"/>
                  </a:lnTo>
                  <a:lnTo>
                    <a:pt x="0" y="43434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587651" y="5558320"/>
            <a:ext cx="1666875" cy="5289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1112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875"/>
              </a:spcBef>
            </a:pPr>
            <a:r>
              <a:rPr dirty="0" sz="1800" spc="-5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7651" y="5101120"/>
            <a:ext cx="1666875" cy="457200"/>
          </a:xfrm>
          <a:prstGeom prst="rect">
            <a:avLst/>
          </a:prstGeom>
          <a:solidFill>
            <a:srgbClr val="53FB25"/>
          </a:solidFill>
        </p:spPr>
        <p:txBody>
          <a:bodyPr wrap="square" lIns="0" tIns="7302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575"/>
              </a:spcBef>
            </a:pPr>
            <a:r>
              <a:rPr dirty="0" sz="1800">
                <a:latin typeface="Arial"/>
                <a:cs typeface="Arial"/>
              </a:rPr>
              <a:t>Global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576538" y="4329595"/>
            <a:ext cx="1695450" cy="781050"/>
            <a:chOff x="8576538" y="4329595"/>
            <a:chExt cx="1695450" cy="781050"/>
          </a:xfrm>
        </p:grpSpPr>
        <p:sp>
          <p:nvSpPr>
            <p:cNvPr id="14" name="object 14"/>
            <p:cNvSpPr/>
            <p:nvPr/>
          </p:nvSpPr>
          <p:spPr>
            <a:xfrm>
              <a:off x="8586063" y="4339120"/>
              <a:ext cx="1676400" cy="762000"/>
            </a:xfrm>
            <a:custGeom>
              <a:avLst/>
              <a:gdLst/>
              <a:ahLst/>
              <a:cxnLst/>
              <a:rect l="l" t="t" r="r" b="b"/>
              <a:pathLst>
                <a:path w="1676400" h="762000">
                  <a:moveTo>
                    <a:pt x="1676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676400" y="7620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586063" y="4339120"/>
              <a:ext cx="1676400" cy="762000"/>
            </a:xfrm>
            <a:custGeom>
              <a:avLst/>
              <a:gdLst/>
              <a:ahLst/>
              <a:cxnLst/>
              <a:rect l="l" t="t" r="r" b="b"/>
              <a:pathLst>
                <a:path w="1676400" h="762000">
                  <a:moveTo>
                    <a:pt x="0" y="0"/>
                  </a:moveTo>
                  <a:lnTo>
                    <a:pt x="1676400" y="0"/>
                  </a:lnTo>
                  <a:lnTo>
                    <a:pt x="16764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587651" y="4551845"/>
            <a:ext cx="1666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Heap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86063" y="1748320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1676400" y="0"/>
                </a:moveTo>
                <a:lnTo>
                  <a:pt x="0" y="0"/>
                </a:lnTo>
                <a:lnTo>
                  <a:pt x="0" y="533400"/>
                </a:lnTo>
                <a:lnTo>
                  <a:pt x="1676400" y="533400"/>
                </a:lnTo>
                <a:lnTo>
                  <a:pt x="1676400" y="0"/>
                </a:lnTo>
                <a:close/>
              </a:path>
            </a:pathLst>
          </a:custGeom>
          <a:solidFill>
            <a:srgbClr val="FF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582888" y="1748320"/>
            <a:ext cx="1676400" cy="533400"/>
          </a:xfrm>
          <a:prstGeom prst="rect">
            <a:avLst/>
          </a:prstGeom>
          <a:ln w="19050">
            <a:solidFill>
              <a:srgbClr val="FFFFFF"/>
            </a:solidFill>
          </a:ln>
        </p:spPr>
        <p:txBody>
          <a:bodyPr wrap="square" lIns="0" tIns="11112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875"/>
              </a:spcBef>
            </a:pPr>
            <a:r>
              <a:rPr dirty="0" sz="1800" spc="-5">
                <a:latin typeface="Arial"/>
                <a:cs typeface="Arial"/>
              </a:rPr>
              <a:t>Stack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86063" y="289132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1676400" h="685800">
                <a:moveTo>
                  <a:pt x="1676400" y="0"/>
                </a:moveTo>
                <a:lnTo>
                  <a:pt x="0" y="0"/>
                </a:lnTo>
                <a:lnTo>
                  <a:pt x="0" y="685800"/>
                </a:lnTo>
                <a:lnTo>
                  <a:pt x="1676400" y="685800"/>
                </a:lnTo>
                <a:lnTo>
                  <a:pt x="1676400" y="0"/>
                </a:lnTo>
                <a:close/>
              </a:path>
            </a:pathLst>
          </a:custGeom>
          <a:solidFill>
            <a:srgbClr val="FF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582888" y="2891320"/>
            <a:ext cx="1676400" cy="685800"/>
          </a:xfrm>
          <a:prstGeom prst="rect">
            <a:avLst/>
          </a:prstGeom>
          <a:ln w="19050">
            <a:solidFill>
              <a:srgbClr val="FFFFFF"/>
            </a:solidFill>
          </a:ln>
        </p:spPr>
        <p:txBody>
          <a:bodyPr wrap="square" lIns="0" tIns="187325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475"/>
              </a:spcBef>
            </a:pPr>
            <a:r>
              <a:rPr dirty="0" sz="1800" spc="-5">
                <a:latin typeface="Arial"/>
                <a:cs typeface="Arial"/>
              </a:rPr>
              <a:t>Stack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63939" y="2202344"/>
            <a:ext cx="114300" cy="2286000"/>
          </a:xfrm>
          <a:custGeom>
            <a:avLst/>
            <a:gdLst/>
            <a:ahLst/>
            <a:cxnLst/>
            <a:rect l="l" t="t" r="r" b="b"/>
            <a:pathLst>
              <a:path w="114300" h="2286000">
                <a:moveTo>
                  <a:pt x="114300" y="2095500"/>
                </a:moveTo>
                <a:lnTo>
                  <a:pt x="104775" y="2076450"/>
                </a:lnTo>
                <a:lnTo>
                  <a:pt x="57150" y="1981200"/>
                </a:lnTo>
                <a:lnTo>
                  <a:pt x="0" y="2095500"/>
                </a:lnTo>
                <a:lnTo>
                  <a:pt x="38100" y="2095500"/>
                </a:lnTo>
                <a:lnTo>
                  <a:pt x="38100" y="2286000"/>
                </a:lnTo>
                <a:lnTo>
                  <a:pt x="76200" y="2286000"/>
                </a:lnTo>
                <a:lnTo>
                  <a:pt x="76200" y="2095500"/>
                </a:lnTo>
                <a:lnTo>
                  <a:pt x="114300" y="2095500"/>
                </a:lnTo>
                <a:close/>
              </a:path>
              <a:path w="114300" h="2286000">
                <a:moveTo>
                  <a:pt x="114300" y="1485900"/>
                </a:moveTo>
                <a:lnTo>
                  <a:pt x="76200" y="1485900"/>
                </a:lnTo>
                <a:lnTo>
                  <a:pt x="76200" y="1295400"/>
                </a:lnTo>
                <a:lnTo>
                  <a:pt x="38100" y="1295400"/>
                </a:lnTo>
                <a:lnTo>
                  <a:pt x="38100" y="1485900"/>
                </a:lnTo>
                <a:lnTo>
                  <a:pt x="0" y="1485900"/>
                </a:lnTo>
                <a:lnTo>
                  <a:pt x="57150" y="1600200"/>
                </a:lnTo>
                <a:lnTo>
                  <a:pt x="104775" y="1504950"/>
                </a:lnTo>
                <a:lnTo>
                  <a:pt x="114300" y="1485900"/>
                </a:lnTo>
                <a:close/>
              </a:path>
              <a:path w="114300" h="2286000">
                <a:moveTo>
                  <a:pt x="114300" y="190500"/>
                </a:moveTo>
                <a:lnTo>
                  <a:pt x="76200" y="190500"/>
                </a:lnTo>
                <a:lnTo>
                  <a:pt x="76200" y="0"/>
                </a:lnTo>
                <a:lnTo>
                  <a:pt x="38100" y="0"/>
                </a:lnTo>
                <a:lnTo>
                  <a:pt x="38100" y="190500"/>
                </a:lnTo>
                <a:lnTo>
                  <a:pt x="0" y="190500"/>
                </a:lnTo>
                <a:lnTo>
                  <a:pt x="57150" y="304800"/>
                </a:lnTo>
                <a:lnTo>
                  <a:pt x="104775" y="209550"/>
                </a:lnTo>
                <a:lnTo>
                  <a:pt x="114300" y="190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375409" y="3034195"/>
            <a:ext cx="254000" cy="16764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845"/>
              </a:lnSpc>
            </a:pPr>
            <a:r>
              <a:rPr dirty="0" sz="1800" spc="-5" b="1">
                <a:latin typeface="Arial"/>
                <a:cs typeface="Arial"/>
              </a:rPr>
              <a:t>Address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23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0114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/>
              <a:t>Thread</a:t>
            </a:r>
            <a:r>
              <a:rPr dirty="0" sz="4800" spc="-40"/>
              <a:t> </a:t>
            </a:r>
            <a:r>
              <a:rPr dirty="0" sz="4800" spc="-5"/>
              <a:t>Operations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8023225" cy="3819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65">
                <a:latin typeface="WenQuanYi Micro Hei"/>
                <a:cs typeface="WenQuanYi Micro Hei"/>
              </a:rPr>
              <a:t>thread_fork(func,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50">
                <a:latin typeface="WenQuanYi Micro Hei"/>
                <a:cs typeface="WenQuanYi Micro Hei"/>
              </a:rPr>
              <a:t>args)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35">
                <a:latin typeface="WenQuanYi Micro Hei"/>
                <a:cs typeface="WenQuanYi Micro Hei"/>
              </a:rPr>
              <a:t>Create </a:t>
            </a:r>
            <a:r>
              <a:rPr dirty="0" sz="2400" spc="30">
                <a:latin typeface="WenQuanYi Micro Hei"/>
                <a:cs typeface="WenQuanYi Micro Hei"/>
              </a:rPr>
              <a:t>a </a:t>
            </a:r>
            <a:r>
              <a:rPr dirty="0" sz="2400" spc="100">
                <a:latin typeface="WenQuanYi Micro Hei"/>
                <a:cs typeface="WenQuanYi Micro Hei"/>
              </a:rPr>
              <a:t>new </a:t>
            </a:r>
            <a:r>
              <a:rPr dirty="0" sz="2400" spc="15">
                <a:latin typeface="WenQuanYi Micro Hei"/>
                <a:cs typeface="WenQuanYi Micro Hei"/>
              </a:rPr>
              <a:t>thread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-5">
                <a:latin typeface="WenQuanYi Micro Hei"/>
                <a:cs typeface="WenQuanYi Micro Hei"/>
              </a:rPr>
              <a:t>run</a:t>
            </a:r>
            <a:r>
              <a:rPr dirty="0" sz="2400" spc="50">
                <a:latin typeface="WenQuanYi Micro Hei"/>
                <a:cs typeface="WenQuanYi Micro Hei"/>
              </a:rPr>
              <a:t> </a:t>
            </a:r>
            <a:r>
              <a:rPr dirty="0" sz="2400" spc="55">
                <a:latin typeface="WenQuanYi Micro Hei"/>
                <a:cs typeface="WenQuanYi Micro Hei"/>
              </a:rPr>
              <a:t>func(args)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pthread_create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5">
                <a:latin typeface="WenQuanYi Micro Hei"/>
                <a:cs typeface="WenQuanYi Micro Hei"/>
              </a:rPr>
              <a:t>thread_join(thread)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5">
                <a:latin typeface="WenQuanYi Micro Hei"/>
                <a:cs typeface="WenQuanYi Micro Hei"/>
              </a:rPr>
              <a:t>In </a:t>
            </a:r>
            <a:r>
              <a:rPr dirty="0" sz="2400" spc="30">
                <a:latin typeface="WenQuanYi Micro Hei"/>
                <a:cs typeface="WenQuanYi Micro Hei"/>
              </a:rPr>
              <a:t>parent, </a:t>
            </a:r>
            <a:r>
              <a:rPr dirty="0" sz="2400" spc="70">
                <a:latin typeface="WenQuanYi Micro Hei"/>
                <a:cs typeface="WenQuanYi Micro Hei"/>
              </a:rPr>
              <a:t>wait </a:t>
            </a:r>
            <a:r>
              <a:rPr dirty="0" sz="2400" spc="15">
                <a:latin typeface="WenQuanYi Micro Hei"/>
                <a:cs typeface="WenQuanYi Micro Hei"/>
              </a:rPr>
              <a:t>for </a:t>
            </a:r>
            <a:r>
              <a:rPr dirty="0" sz="2400" spc="30">
                <a:latin typeface="WenQuanYi Micro Hei"/>
                <a:cs typeface="WenQuanYi Micro Hei"/>
              </a:rPr>
              <a:t>forked </a:t>
            </a:r>
            <a:r>
              <a:rPr dirty="0" sz="2400" spc="15">
                <a:latin typeface="WenQuanYi Micro Hei"/>
                <a:cs typeface="WenQuanYi Micro Hei"/>
              </a:rPr>
              <a:t>thread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35">
                <a:latin typeface="WenQuanYi Micro Hei"/>
                <a:cs typeface="WenQuanYi Micro Hei"/>
              </a:rPr>
              <a:t>exit, then</a:t>
            </a:r>
            <a:r>
              <a:rPr dirty="0" sz="2400" spc="32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return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pthread_join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5">
                <a:latin typeface="WenQuanYi Micro Hei"/>
                <a:cs typeface="WenQuanYi Micro Hei"/>
              </a:rPr>
              <a:t>thread_exit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35">
                <a:latin typeface="WenQuanYi Micro Hei"/>
                <a:cs typeface="WenQuanYi Micro Hei"/>
              </a:rPr>
              <a:t>Quit </a:t>
            </a:r>
            <a:r>
              <a:rPr dirty="0" sz="2400" spc="15">
                <a:latin typeface="WenQuanYi Micro Hei"/>
                <a:cs typeface="WenQuanYi Micro Hei"/>
              </a:rPr>
              <a:t>thread </a:t>
            </a:r>
            <a:r>
              <a:rPr dirty="0" sz="2400" spc="35">
                <a:latin typeface="WenQuanYi Micro Hei"/>
                <a:cs typeface="WenQuanYi Micro Hei"/>
              </a:rPr>
              <a:t>and </a:t>
            </a:r>
            <a:r>
              <a:rPr dirty="0" sz="2400" spc="15">
                <a:latin typeface="WenQuanYi Micro Hei"/>
                <a:cs typeface="WenQuanYi Micro Hei"/>
              </a:rPr>
              <a:t>clean </a:t>
            </a:r>
            <a:r>
              <a:rPr dirty="0" sz="2400" spc="65">
                <a:latin typeface="WenQuanYi Micro Hei"/>
                <a:cs typeface="WenQuanYi Micro Hei"/>
              </a:rPr>
              <a:t>up, </a:t>
            </a:r>
            <a:r>
              <a:rPr dirty="0" sz="2400" spc="85">
                <a:latin typeface="WenQuanYi Micro Hei"/>
                <a:cs typeface="WenQuanYi Micro Hei"/>
              </a:rPr>
              <a:t>wake </a:t>
            </a:r>
            <a:r>
              <a:rPr dirty="0" sz="2400" spc="40">
                <a:latin typeface="WenQuanYi Micro Hei"/>
                <a:cs typeface="WenQuanYi Micro Hei"/>
              </a:rPr>
              <a:t>up </a:t>
            </a:r>
            <a:r>
              <a:rPr dirty="0" sz="2400">
                <a:latin typeface="WenQuanYi Micro Hei"/>
                <a:cs typeface="WenQuanYi Micro Hei"/>
              </a:rPr>
              <a:t>joiner </a:t>
            </a:r>
            <a:r>
              <a:rPr dirty="0" sz="2400" spc="15">
                <a:latin typeface="WenQuanYi Micro Hei"/>
                <a:cs typeface="WenQuanYi Micro Hei"/>
              </a:rPr>
              <a:t>if</a:t>
            </a:r>
            <a:r>
              <a:rPr dirty="0" sz="2400" spc="175">
                <a:latin typeface="WenQuanYi Micro Hei"/>
                <a:cs typeface="WenQuanYi Micro Hei"/>
              </a:rPr>
              <a:t> </a:t>
            </a:r>
            <a:r>
              <a:rPr dirty="0" sz="2400">
                <a:latin typeface="WenQuanYi Micro Hei"/>
                <a:cs typeface="WenQuanYi Micro Hei"/>
              </a:rPr>
              <a:t>any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pthread_exit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24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1447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/>
              <a:t>Thread</a:t>
            </a:r>
            <a:r>
              <a:rPr dirty="0" sz="4800" spc="-315"/>
              <a:t> </a:t>
            </a:r>
            <a:r>
              <a:rPr dirty="0" sz="4800" spc="-5"/>
              <a:t>Abstraction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6311976" y="2707424"/>
            <a:ext cx="0" cy="3323590"/>
          </a:xfrm>
          <a:custGeom>
            <a:avLst/>
            <a:gdLst/>
            <a:ahLst/>
            <a:cxnLst/>
            <a:rect l="l" t="t" r="r" b="b"/>
            <a:pathLst>
              <a:path w="0" h="3323590">
                <a:moveTo>
                  <a:pt x="0" y="0"/>
                </a:moveTo>
                <a:lnTo>
                  <a:pt x="0" y="3323240"/>
                </a:lnTo>
              </a:path>
            </a:pathLst>
          </a:custGeom>
          <a:ln w="2302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97463" y="4992154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9085" y="0"/>
                </a:moveTo>
                <a:lnTo>
                  <a:pt x="69085" y="69234"/>
                </a:lnTo>
                <a:lnTo>
                  <a:pt x="0" y="69234"/>
                </a:lnTo>
              </a:path>
            </a:pathLst>
          </a:custGeom>
          <a:ln w="230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38554" y="4992147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69085" y="69234"/>
                </a:moveTo>
                <a:lnTo>
                  <a:pt x="0" y="69234"/>
                </a:lnTo>
                <a:lnTo>
                  <a:pt x="0" y="0"/>
                </a:lnTo>
              </a:path>
            </a:pathLst>
          </a:custGeom>
          <a:ln w="230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8551" y="3428095"/>
            <a:ext cx="0" cy="1415415"/>
          </a:xfrm>
          <a:custGeom>
            <a:avLst/>
            <a:gdLst/>
            <a:ahLst/>
            <a:cxnLst/>
            <a:rect l="l" t="t" r="r" b="b"/>
            <a:pathLst>
              <a:path w="0" h="1415414">
                <a:moveTo>
                  <a:pt x="0" y="1415100"/>
                </a:moveTo>
                <a:lnTo>
                  <a:pt x="0" y="0"/>
                </a:lnTo>
              </a:path>
            </a:pathLst>
          </a:custGeom>
          <a:ln w="23028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38551" y="3284378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0" y="69234"/>
                </a:moveTo>
                <a:lnTo>
                  <a:pt x="0" y="0"/>
                </a:lnTo>
                <a:lnTo>
                  <a:pt x="69085" y="0"/>
                </a:lnTo>
              </a:path>
            </a:pathLst>
          </a:custGeom>
          <a:ln w="230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97460" y="3284385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4" h="69850">
                <a:moveTo>
                  <a:pt x="0" y="0"/>
                </a:moveTo>
                <a:lnTo>
                  <a:pt x="69085" y="0"/>
                </a:lnTo>
                <a:lnTo>
                  <a:pt x="69085" y="69234"/>
                </a:lnTo>
              </a:path>
            </a:pathLst>
          </a:custGeom>
          <a:ln w="230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66548" y="3502571"/>
            <a:ext cx="0" cy="1415415"/>
          </a:xfrm>
          <a:custGeom>
            <a:avLst/>
            <a:gdLst/>
            <a:ahLst/>
            <a:cxnLst/>
            <a:rect l="l" t="t" r="r" b="b"/>
            <a:pathLst>
              <a:path w="0" h="1415414">
                <a:moveTo>
                  <a:pt x="0" y="0"/>
                </a:moveTo>
                <a:lnTo>
                  <a:pt x="0" y="1415100"/>
                </a:lnTo>
              </a:path>
            </a:pathLst>
          </a:custGeom>
          <a:ln w="23028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42177" y="4454241"/>
            <a:ext cx="393700" cy="205740"/>
            <a:chOff x="2942177" y="4454241"/>
            <a:chExt cx="393700" cy="205740"/>
          </a:xfrm>
        </p:grpSpPr>
        <p:sp>
          <p:nvSpPr>
            <p:cNvPr id="12" name="object 12"/>
            <p:cNvSpPr/>
            <p:nvPr/>
          </p:nvSpPr>
          <p:spPr>
            <a:xfrm>
              <a:off x="3008162" y="4465778"/>
              <a:ext cx="316230" cy="88265"/>
            </a:xfrm>
            <a:custGeom>
              <a:avLst/>
              <a:gdLst/>
              <a:ahLst/>
              <a:cxnLst/>
              <a:rect l="l" t="t" r="r" b="b"/>
              <a:pathLst>
                <a:path w="316229" h="88264">
                  <a:moveTo>
                    <a:pt x="0" y="87881"/>
                  </a:moveTo>
                  <a:lnTo>
                    <a:pt x="315928" y="87881"/>
                  </a:lnTo>
                  <a:lnTo>
                    <a:pt x="315928" y="0"/>
                  </a:lnTo>
                  <a:lnTo>
                    <a:pt x="0" y="0"/>
                  </a:lnTo>
                  <a:lnTo>
                    <a:pt x="0" y="87881"/>
                  </a:lnTo>
                  <a:close/>
                </a:path>
              </a:pathLst>
            </a:custGeom>
            <a:ln w="2307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942177" y="4542153"/>
              <a:ext cx="387954" cy="1177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567055" y="4453087"/>
            <a:ext cx="393700" cy="205740"/>
            <a:chOff x="3567055" y="4453087"/>
            <a:chExt cx="393700" cy="205740"/>
          </a:xfrm>
        </p:grpSpPr>
        <p:sp>
          <p:nvSpPr>
            <p:cNvPr id="15" name="object 15"/>
            <p:cNvSpPr/>
            <p:nvPr/>
          </p:nvSpPr>
          <p:spPr>
            <a:xfrm>
              <a:off x="3633041" y="4464624"/>
              <a:ext cx="316230" cy="88265"/>
            </a:xfrm>
            <a:custGeom>
              <a:avLst/>
              <a:gdLst/>
              <a:ahLst/>
              <a:cxnLst/>
              <a:rect l="l" t="t" r="r" b="b"/>
              <a:pathLst>
                <a:path w="316229" h="88264">
                  <a:moveTo>
                    <a:pt x="0" y="87881"/>
                  </a:moveTo>
                  <a:lnTo>
                    <a:pt x="315928" y="87881"/>
                  </a:lnTo>
                  <a:lnTo>
                    <a:pt x="315928" y="0"/>
                  </a:lnTo>
                  <a:lnTo>
                    <a:pt x="0" y="0"/>
                  </a:lnTo>
                  <a:lnTo>
                    <a:pt x="0" y="87881"/>
                  </a:lnTo>
                  <a:close/>
                </a:path>
              </a:pathLst>
            </a:custGeom>
            <a:ln w="2307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67055" y="4540984"/>
              <a:ext cx="387954" cy="1177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4242365" y="4450872"/>
            <a:ext cx="393700" cy="205740"/>
            <a:chOff x="4242365" y="4450872"/>
            <a:chExt cx="393700" cy="205740"/>
          </a:xfrm>
        </p:grpSpPr>
        <p:sp>
          <p:nvSpPr>
            <p:cNvPr id="18" name="object 18"/>
            <p:cNvSpPr/>
            <p:nvPr/>
          </p:nvSpPr>
          <p:spPr>
            <a:xfrm>
              <a:off x="4308376" y="4462409"/>
              <a:ext cx="316230" cy="88265"/>
            </a:xfrm>
            <a:custGeom>
              <a:avLst/>
              <a:gdLst/>
              <a:ahLst/>
              <a:cxnLst/>
              <a:rect l="l" t="t" r="r" b="b"/>
              <a:pathLst>
                <a:path w="316229" h="88264">
                  <a:moveTo>
                    <a:pt x="0" y="87881"/>
                  </a:moveTo>
                  <a:lnTo>
                    <a:pt x="315928" y="87881"/>
                  </a:lnTo>
                  <a:lnTo>
                    <a:pt x="315928" y="0"/>
                  </a:lnTo>
                  <a:lnTo>
                    <a:pt x="0" y="0"/>
                  </a:lnTo>
                  <a:lnTo>
                    <a:pt x="0" y="87881"/>
                  </a:lnTo>
                  <a:close/>
                </a:path>
              </a:pathLst>
            </a:custGeom>
            <a:ln w="2307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42365" y="4538775"/>
              <a:ext cx="387967" cy="1177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4829892" y="4447479"/>
            <a:ext cx="393700" cy="205740"/>
            <a:chOff x="4829892" y="4447479"/>
            <a:chExt cx="393700" cy="205740"/>
          </a:xfrm>
        </p:grpSpPr>
        <p:sp>
          <p:nvSpPr>
            <p:cNvPr id="21" name="object 21"/>
            <p:cNvSpPr/>
            <p:nvPr/>
          </p:nvSpPr>
          <p:spPr>
            <a:xfrm>
              <a:off x="4895879" y="4459016"/>
              <a:ext cx="316230" cy="88265"/>
            </a:xfrm>
            <a:custGeom>
              <a:avLst/>
              <a:gdLst/>
              <a:ahLst/>
              <a:cxnLst/>
              <a:rect l="l" t="t" r="r" b="b"/>
              <a:pathLst>
                <a:path w="316229" h="88264">
                  <a:moveTo>
                    <a:pt x="0" y="87881"/>
                  </a:moveTo>
                  <a:lnTo>
                    <a:pt x="315905" y="87881"/>
                  </a:lnTo>
                  <a:lnTo>
                    <a:pt x="315905" y="0"/>
                  </a:lnTo>
                  <a:lnTo>
                    <a:pt x="0" y="0"/>
                  </a:lnTo>
                  <a:lnTo>
                    <a:pt x="0" y="87881"/>
                  </a:lnTo>
                  <a:close/>
                </a:path>
              </a:pathLst>
            </a:custGeom>
            <a:ln w="2307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29892" y="4535384"/>
              <a:ext cx="387942" cy="1177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5467165" y="4446325"/>
            <a:ext cx="393700" cy="205740"/>
            <a:chOff x="5467165" y="4446325"/>
            <a:chExt cx="393700" cy="205740"/>
          </a:xfrm>
        </p:grpSpPr>
        <p:sp>
          <p:nvSpPr>
            <p:cNvPr id="24" name="object 24"/>
            <p:cNvSpPr/>
            <p:nvPr/>
          </p:nvSpPr>
          <p:spPr>
            <a:xfrm>
              <a:off x="5533148" y="4457863"/>
              <a:ext cx="316230" cy="88265"/>
            </a:xfrm>
            <a:custGeom>
              <a:avLst/>
              <a:gdLst/>
              <a:ahLst/>
              <a:cxnLst/>
              <a:rect l="l" t="t" r="r" b="b"/>
              <a:pathLst>
                <a:path w="316229" h="88264">
                  <a:moveTo>
                    <a:pt x="0" y="87881"/>
                  </a:moveTo>
                  <a:lnTo>
                    <a:pt x="315928" y="87881"/>
                  </a:lnTo>
                  <a:lnTo>
                    <a:pt x="315928" y="0"/>
                  </a:lnTo>
                  <a:lnTo>
                    <a:pt x="0" y="0"/>
                  </a:lnTo>
                  <a:lnTo>
                    <a:pt x="0" y="87881"/>
                  </a:lnTo>
                  <a:close/>
                </a:path>
              </a:pathLst>
            </a:custGeom>
            <a:ln w="2307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67165" y="4534216"/>
              <a:ext cx="387954" cy="1177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3051032" y="3433965"/>
            <a:ext cx="137160" cy="339090"/>
          </a:xfrm>
          <a:custGeom>
            <a:avLst/>
            <a:gdLst/>
            <a:ahLst/>
            <a:cxnLst/>
            <a:rect l="l" t="t" r="r" b="b"/>
            <a:pathLst>
              <a:path w="137160" h="339089">
                <a:moveTo>
                  <a:pt x="106276" y="0"/>
                </a:moveTo>
                <a:lnTo>
                  <a:pt x="65959" y="4145"/>
                </a:lnTo>
                <a:lnTo>
                  <a:pt x="31790" y="19350"/>
                </a:lnTo>
                <a:lnTo>
                  <a:pt x="8296" y="41826"/>
                </a:lnTo>
                <a:lnTo>
                  <a:pt x="0" y="67780"/>
                </a:lnTo>
                <a:lnTo>
                  <a:pt x="11914" y="94015"/>
                </a:lnTo>
                <a:lnTo>
                  <a:pt x="38990" y="113766"/>
                </a:lnTo>
                <a:lnTo>
                  <a:pt x="71027" y="131963"/>
                </a:lnTo>
                <a:lnTo>
                  <a:pt x="97825" y="153538"/>
                </a:lnTo>
                <a:lnTo>
                  <a:pt x="115813" y="177490"/>
                </a:lnTo>
                <a:lnTo>
                  <a:pt x="130070" y="203914"/>
                </a:lnTo>
                <a:lnTo>
                  <a:pt x="136634" y="231391"/>
                </a:lnTo>
                <a:lnTo>
                  <a:pt x="131538" y="258497"/>
                </a:lnTo>
                <a:lnTo>
                  <a:pt x="112683" y="281821"/>
                </a:lnTo>
                <a:lnTo>
                  <a:pt x="84670" y="301168"/>
                </a:lnTo>
                <a:lnTo>
                  <a:pt x="53850" y="319269"/>
                </a:lnTo>
                <a:lnTo>
                  <a:pt x="26574" y="338855"/>
                </a:lnTo>
              </a:path>
            </a:pathLst>
          </a:custGeom>
          <a:ln w="230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85412" y="3433927"/>
            <a:ext cx="116205" cy="277495"/>
          </a:xfrm>
          <a:custGeom>
            <a:avLst/>
            <a:gdLst/>
            <a:ahLst/>
            <a:cxnLst/>
            <a:rect l="l" t="t" r="r" b="b"/>
            <a:pathLst>
              <a:path w="116204" h="277495">
                <a:moveTo>
                  <a:pt x="90018" y="0"/>
                </a:moveTo>
                <a:lnTo>
                  <a:pt x="55871" y="3394"/>
                </a:lnTo>
                <a:lnTo>
                  <a:pt x="26934" y="15840"/>
                </a:lnTo>
                <a:lnTo>
                  <a:pt x="7034" y="34235"/>
                </a:lnTo>
                <a:lnTo>
                  <a:pt x="0" y="55479"/>
                </a:lnTo>
                <a:lnTo>
                  <a:pt x="10103" y="76957"/>
                </a:lnTo>
                <a:lnTo>
                  <a:pt x="33034" y="93125"/>
                </a:lnTo>
                <a:lnTo>
                  <a:pt x="60162" y="108021"/>
                </a:lnTo>
                <a:lnTo>
                  <a:pt x="82856" y="125683"/>
                </a:lnTo>
                <a:lnTo>
                  <a:pt x="98095" y="145286"/>
                </a:lnTo>
                <a:lnTo>
                  <a:pt x="110174" y="166909"/>
                </a:lnTo>
                <a:lnTo>
                  <a:pt x="115732" y="189392"/>
                </a:lnTo>
                <a:lnTo>
                  <a:pt x="111412" y="211579"/>
                </a:lnTo>
                <a:lnTo>
                  <a:pt x="95443" y="230670"/>
                </a:lnTo>
                <a:lnTo>
                  <a:pt x="71713" y="246508"/>
                </a:lnTo>
                <a:lnTo>
                  <a:pt x="45604" y="261324"/>
                </a:lnTo>
                <a:lnTo>
                  <a:pt x="22498" y="277352"/>
                </a:lnTo>
              </a:path>
            </a:pathLst>
          </a:custGeom>
          <a:ln w="230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08047" y="3387826"/>
            <a:ext cx="165100" cy="349250"/>
          </a:xfrm>
          <a:custGeom>
            <a:avLst/>
            <a:gdLst/>
            <a:ahLst/>
            <a:cxnLst/>
            <a:rect l="l" t="t" r="r" b="b"/>
            <a:pathLst>
              <a:path w="165100" h="349250">
                <a:moveTo>
                  <a:pt x="128176" y="0"/>
                </a:moveTo>
                <a:lnTo>
                  <a:pt x="79560" y="4270"/>
                </a:lnTo>
                <a:lnTo>
                  <a:pt x="38354" y="19919"/>
                </a:lnTo>
                <a:lnTo>
                  <a:pt x="10014" y="43049"/>
                </a:lnTo>
                <a:lnTo>
                  <a:pt x="0" y="69764"/>
                </a:lnTo>
                <a:lnTo>
                  <a:pt x="14375" y="96769"/>
                </a:lnTo>
                <a:lnTo>
                  <a:pt x="47027" y="117095"/>
                </a:lnTo>
                <a:lnTo>
                  <a:pt x="85658" y="135824"/>
                </a:lnTo>
                <a:lnTo>
                  <a:pt x="117975" y="158038"/>
                </a:lnTo>
                <a:lnTo>
                  <a:pt x="139679" y="182693"/>
                </a:lnTo>
                <a:lnTo>
                  <a:pt x="156876" y="209886"/>
                </a:lnTo>
                <a:lnTo>
                  <a:pt x="164789" y="238156"/>
                </a:lnTo>
                <a:lnTo>
                  <a:pt x="158643" y="266043"/>
                </a:lnTo>
                <a:lnTo>
                  <a:pt x="135910" y="290060"/>
                </a:lnTo>
                <a:lnTo>
                  <a:pt x="102120" y="309978"/>
                </a:lnTo>
                <a:lnTo>
                  <a:pt x="64944" y="328607"/>
                </a:lnTo>
                <a:lnTo>
                  <a:pt x="32055" y="348755"/>
                </a:lnTo>
              </a:path>
            </a:pathLst>
          </a:custGeom>
          <a:ln w="2303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97547" y="3433953"/>
            <a:ext cx="125095" cy="300990"/>
          </a:xfrm>
          <a:custGeom>
            <a:avLst/>
            <a:gdLst/>
            <a:ahLst/>
            <a:cxnLst/>
            <a:rect l="l" t="t" r="r" b="b"/>
            <a:pathLst>
              <a:path w="125095" h="300989">
                <a:moveTo>
                  <a:pt x="97019" y="0"/>
                </a:moveTo>
                <a:lnTo>
                  <a:pt x="60227" y="3671"/>
                </a:lnTo>
                <a:lnTo>
                  <a:pt x="29044" y="17152"/>
                </a:lnTo>
                <a:lnTo>
                  <a:pt x="7594" y="37081"/>
                </a:lnTo>
                <a:lnTo>
                  <a:pt x="0" y="60095"/>
                </a:lnTo>
                <a:lnTo>
                  <a:pt x="10893" y="83355"/>
                </a:lnTo>
                <a:lnTo>
                  <a:pt x="35610" y="100868"/>
                </a:lnTo>
                <a:lnTo>
                  <a:pt x="64848" y="117005"/>
                </a:lnTo>
                <a:lnTo>
                  <a:pt x="89304" y="136137"/>
                </a:lnTo>
                <a:lnTo>
                  <a:pt x="105727" y="157364"/>
                </a:lnTo>
                <a:lnTo>
                  <a:pt x="118737" y="180782"/>
                </a:lnTo>
                <a:lnTo>
                  <a:pt x="124722" y="205133"/>
                </a:lnTo>
                <a:lnTo>
                  <a:pt x="120070" y="229165"/>
                </a:lnTo>
                <a:lnTo>
                  <a:pt x="102868" y="249844"/>
                </a:lnTo>
                <a:lnTo>
                  <a:pt x="77303" y="267001"/>
                </a:lnTo>
                <a:lnTo>
                  <a:pt x="49179" y="283050"/>
                </a:lnTo>
                <a:lnTo>
                  <a:pt x="24295" y="300407"/>
                </a:lnTo>
              </a:path>
            </a:pathLst>
          </a:custGeom>
          <a:ln w="230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598005" y="3433965"/>
            <a:ext cx="95250" cy="325755"/>
          </a:xfrm>
          <a:custGeom>
            <a:avLst/>
            <a:gdLst/>
            <a:ahLst/>
            <a:cxnLst/>
            <a:rect l="l" t="t" r="r" b="b"/>
            <a:pathLst>
              <a:path w="95250" h="325754">
                <a:moveTo>
                  <a:pt x="73852" y="0"/>
                </a:moveTo>
                <a:lnTo>
                  <a:pt x="45839" y="3984"/>
                </a:lnTo>
                <a:lnTo>
                  <a:pt x="22098" y="18598"/>
                </a:lnTo>
                <a:lnTo>
                  <a:pt x="5771" y="40200"/>
                </a:lnTo>
                <a:lnTo>
                  <a:pt x="0" y="65149"/>
                </a:lnTo>
                <a:lnTo>
                  <a:pt x="8283" y="90375"/>
                </a:lnTo>
                <a:lnTo>
                  <a:pt x="27098" y="109364"/>
                </a:lnTo>
                <a:lnTo>
                  <a:pt x="49359" y="126859"/>
                </a:lnTo>
                <a:lnTo>
                  <a:pt x="67980" y="147607"/>
                </a:lnTo>
                <a:lnTo>
                  <a:pt x="80473" y="170625"/>
                </a:lnTo>
                <a:lnTo>
                  <a:pt x="90381" y="196019"/>
                </a:lnTo>
                <a:lnTo>
                  <a:pt x="94942" y="222425"/>
                </a:lnTo>
                <a:lnTo>
                  <a:pt x="91400" y="248481"/>
                </a:lnTo>
                <a:lnTo>
                  <a:pt x="78297" y="270896"/>
                </a:lnTo>
                <a:lnTo>
                  <a:pt x="58829" y="289488"/>
                </a:lnTo>
                <a:lnTo>
                  <a:pt x="37413" y="306881"/>
                </a:lnTo>
                <a:lnTo>
                  <a:pt x="18468" y="325700"/>
                </a:lnTo>
              </a:path>
            </a:pathLst>
          </a:custGeom>
          <a:ln w="230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7573844" y="3272858"/>
            <a:ext cx="450215" cy="1800225"/>
            <a:chOff x="7573844" y="3272858"/>
            <a:chExt cx="450215" cy="1800225"/>
          </a:xfrm>
        </p:grpSpPr>
        <p:sp>
          <p:nvSpPr>
            <p:cNvPr id="32" name="object 32"/>
            <p:cNvSpPr/>
            <p:nvPr/>
          </p:nvSpPr>
          <p:spPr>
            <a:xfrm>
              <a:off x="7943014" y="499215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085" y="0"/>
                  </a:moveTo>
                  <a:lnTo>
                    <a:pt x="69085" y="69234"/>
                  </a:lnTo>
                  <a:lnTo>
                    <a:pt x="0" y="69234"/>
                  </a:lnTo>
                </a:path>
              </a:pathLst>
            </a:custGeom>
            <a:ln w="2305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943024" y="328438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69085" y="0"/>
                  </a:lnTo>
                  <a:lnTo>
                    <a:pt x="69085" y="69234"/>
                  </a:lnTo>
                </a:path>
              </a:pathLst>
            </a:custGeom>
            <a:ln w="2305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012099" y="3502571"/>
              <a:ext cx="0" cy="1415415"/>
            </a:xfrm>
            <a:custGeom>
              <a:avLst/>
              <a:gdLst/>
              <a:ahLst/>
              <a:cxnLst/>
              <a:rect l="l" t="t" r="r" b="b"/>
              <a:pathLst>
                <a:path w="0" h="1415414">
                  <a:moveTo>
                    <a:pt x="0" y="0"/>
                  </a:moveTo>
                  <a:lnTo>
                    <a:pt x="0" y="1415100"/>
                  </a:lnTo>
                </a:path>
              </a:pathLst>
            </a:custGeom>
            <a:ln w="2302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012099" y="3284385"/>
              <a:ext cx="0" cy="1777364"/>
            </a:xfrm>
            <a:custGeom>
              <a:avLst/>
              <a:gdLst/>
              <a:ahLst/>
              <a:cxnLst/>
              <a:rect l="l" t="t" r="r" b="b"/>
              <a:pathLst>
                <a:path w="0" h="1777364">
                  <a:moveTo>
                    <a:pt x="0" y="0"/>
                  </a:moveTo>
                  <a:lnTo>
                    <a:pt x="0" y="1777010"/>
                  </a:lnTo>
                </a:path>
              </a:pathLst>
            </a:custGeom>
            <a:ln w="23028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585381" y="4464601"/>
              <a:ext cx="316230" cy="88265"/>
            </a:xfrm>
            <a:custGeom>
              <a:avLst/>
              <a:gdLst/>
              <a:ahLst/>
              <a:cxnLst/>
              <a:rect l="l" t="t" r="r" b="b"/>
              <a:pathLst>
                <a:path w="316229" h="88264">
                  <a:moveTo>
                    <a:pt x="0" y="87904"/>
                  </a:moveTo>
                  <a:lnTo>
                    <a:pt x="315928" y="87904"/>
                  </a:lnTo>
                  <a:lnTo>
                    <a:pt x="315928" y="0"/>
                  </a:lnTo>
                  <a:lnTo>
                    <a:pt x="0" y="0"/>
                  </a:lnTo>
                  <a:lnTo>
                    <a:pt x="0" y="87904"/>
                  </a:lnTo>
                  <a:close/>
                </a:path>
              </a:pathLst>
            </a:custGeom>
            <a:ln w="2307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6681332" y="4992147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5" h="69850">
                <a:moveTo>
                  <a:pt x="69085" y="69234"/>
                </a:moveTo>
                <a:lnTo>
                  <a:pt x="0" y="69234"/>
                </a:lnTo>
                <a:lnTo>
                  <a:pt x="0" y="0"/>
                </a:lnTo>
              </a:path>
            </a:pathLst>
          </a:custGeom>
          <a:ln w="230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81330" y="3428095"/>
            <a:ext cx="0" cy="1415415"/>
          </a:xfrm>
          <a:custGeom>
            <a:avLst/>
            <a:gdLst/>
            <a:ahLst/>
            <a:cxnLst/>
            <a:rect l="l" t="t" r="r" b="b"/>
            <a:pathLst>
              <a:path w="0" h="1415414">
                <a:moveTo>
                  <a:pt x="0" y="1415100"/>
                </a:moveTo>
                <a:lnTo>
                  <a:pt x="0" y="0"/>
                </a:lnTo>
              </a:path>
            </a:pathLst>
          </a:custGeom>
          <a:ln w="23028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81330" y="3284378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5" h="69850">
                <a:moveTo>
                  <a:pt x="0" y="69234"/>
                </a:moveTo>
                <a:lnTo>
                  <a:pt x="0" y="0"/>
                </a:lnTo>
                <a:lnTo>
                  <a:pt x="69085" y="0"/>
                </a:lnTo>
              </a:path>
            </a:pathLst>
          </a:custGeom>
          <a:ln w="2305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6779378" y="4454218"/>
            <a:ext cx="393700" cy="205740"/>
            <a:chOff x="6779378" y="4454218"/>
            <a:chExt cx="393700" cy="205740"/>
          </a:xfrm>
        </p:grpSpPr>
        <p:sp>
          <p:nvSpPr>
            <p:cNvPr id="41" name="object 41"/>
            <p:cNvSpPr/>
            <p:nvPr/>
          </p:nvSpPr>
          <p:spPr>
            <a:xfrm>
              <a:off x="6845360" y="4465755"/>
              <a:ext cx="316230" cy="88265"/>
            </a:xfrm>
            <a:custGeom>
              <a:avLst/>
              <a:gdLst/>
              <a:ahLst/>
              <a:cxnLst/>
              <a:rect l="l" t="t" r="r" b="b"/>
              <a:pathLst>
                <a:path w="316229" h="88264">
                  <a:moveTo>
                    <a:pt x="0" y="87904"/>
                  </a:moveTo>
                  <a:lnTo>
                    <a:pt x="315951" y="87904"/>
                  </a:lnTo>
                  <a:lnTo>
                    <a:pt x="315951" y="0"/>
                  </a:lnTo>
                  <a:lnTo>
                    <a:pt x="0" y="0"/>
                  </a:lnTo>
                  <a:lnTo>
                    <a:pt x="0" y="87904"/>
                  </a:lnTo>
                  <a:close/>
                </a:path>
              </a:pathLst>
            </a:custGeom>
            <a:ln w="2307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779378" y="4542153"/>
              <a:ext cx="387944" cy="1177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/>
          <p:nvPr/>
        </p:nvSpPr>
        <p:spPr>
          <a:xfrm>
            <a:off x="7519396" y="4540985"/>
            <a:ext cx="387941" cy="1177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34286" y="3434016"/>
            <a:ext cx="137160" cy="407034"/>
          </a:xfrm>
          <a:custGeom>
            <a:avLst/>
            <a:gdLst/>
            <a:ahLst/>
            <a:cxnLst/>
            <a:rect l="l" t="t" r="r" b="b"/>
            <a:pathLst>
              <a:path w="137159" h="407035">
                <a:moveTo>
                  <a:pt x="106276" y="0"/>
                </a:moveTo>
                <a:lnTo>
                  <a:pt x="65949" y="4976"/>
                </a:lnTo>
                <a:lnTo>
                  <a:pt x="31782" y="23213"/>
                </a:lnTo>
                <a:lnTo>
                  <a:pt x="8292" y="50169"/>
                </a:lnTo>
                <a:lnTo>
                  <a:pt x="0" y="81304"/>
                </a:lnTo>
                <a:lnTo>
                  <a:pt x="11913" y="112774"/>
                </a:lnTo>
                <a:lnTo>
                  <a:pt x="38990" y="136463"/>
                </a:lnTo>
                <a:lnTo>
                  <a:pt x="71027" y="158286"/>
                </a:lnTo>
                <a:lnTo>
                  <a:pt x="97825" y="184162"/>
                </a:lnTo>
                <a:lnTo>
                  <a:pt x="115799" y="212887"/>
                </a:lnTo>
                <a:lnTo>
                  <a:pt x="130050" y="244581"/>
                </a:lnTo>
                <a:lnTo>
                  <a:pt x="136611" y="277538"/>
                </a:lnTo>
                <a:lnTo>
                  <a:pt x="131515" y="310053"/>
                </a:lnTo>
                <a:lnTo>
                  <a:pt x="112673" y="338028"/>
                </a:lnTo>
                <a:lnTo>
                  <a:pt x="84664" y="361235"/>
                </a:lnTo>
                <a:lnTo>
                  <a:pt x="53839" y="382944"/>
                </a:lnTo>
                <a:lnTo>
                  <a:pt x="26551" y="406427"/>
                </a:lnTo>
              </a:path>
            </a:pathLst>
          </a:custGeom>
          <a:ln w="23033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637740" y="3433927"/>
            <a:ext cx="116205" cy="277495"/>
          </a:xfrm>
          <a:custGeom>
            <a:avLst/>
            <a:gdLst/>
            <a:ahLst/>
            <a:cxnLst/>
            <a:rect l="l" t="t" r="r" b="b"/>
            <a:pathLst>
              <a:path w="116204" h="277495">
                <a:moveTo>
                  <a:pt x="90018" y="0"/>
                </a:moveTo>
                <a:lnTo>
                  <a:pt x="55871" y="3394"/>
                </a:lnTo>
                <a:lnTo>
                  <a:pt x="26934" y="15840"/>
                </a:lnTo>
                <a:lnTo>
                  <a:pt x="7034" y="34235"/>
                </a:lnTo>
                <a:lnTo>
                  <a:pt x="0" y="55479"/>
                </a:lnTo>
                <a:lnTo>
                  <a:pt x="10105" y="76957"/>
                </a:lnTo>
                <a:lnTo>
                  <a:pt x="33040" y="93125"/>
                </a:lnTo>
                <a:lnTo>
                  <a:pt x="60162" y="108021"/>
                </a:lnTo>
                <a:lnTo>
                  <a:pt x="82833" y="125683"/>
                </a:lnTo>
                <a:lnTo>
                  <a:pt x="98095" y="145286"/>
                </a:lnTo>
                <a:lnTo>
                  <a:pt x="110179" y="166909"/>
                </a:lnTo>
                <a:lnTo>
                  <a:pt x="115735" y="189392"/>
                </a:lnTo>
                <a:lnTo>
                  <a:pt x="111411" y="211579"/>
                </a:lnTo>
                <a:lnTo>
                  <a:pt x="95446" y="230670"/>
                </a:lnTo>
                <a:lnTo>
                  <a:pt x="71722" y="246508"/>
                </a:lnTo>
                <a:lnTo>
                  <a:pt x="45614" y="261324"/>
                </a:lnTo>
                <a:lnTo>
                  <a:pt x="22498" y="277352"/>
                </a:lnTo>
              </a:path>
            </a:pathLst>
          </a:custGeom>
          <a:ln w="230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214338" y="3410902"/>
            <a:ext cx="165100" cy="349250"/>
          </a:xfrm>
          <a:custGeom>
            <a:avLst/>
            <a:gdLst/>
            <a:ahLst/>
            <a:cxnLst/>
            <a:rect l="l" t="t" r="r" b="b"/>
            <a:pathLst>
              <a:path w="165100" h="349250">
                <a:moveTo>
                  <a:pt x="128177" y="0"/>
                </a:moveTo>
                <a:lnTo>
                  <a:pt x="79551" y="4270"/>
                </a:lnTo>
                <a:lnTo>
                  <a:pt x="38345" y="19919"/>
                </a:lnTo>
                <a:lnTo>
                  <a:pt x="10011" y="43049"/>
                </a:lnTo>
                <a:lnTo>
                  <a:pt x="0" y="69764"/>
                </a:lnTo>
                <a:lnTo>
                  <a:pt x="14376" y="96769"/>
                </a:lnTo>
                <a:lnTo>
                  <a:pt x="47027" y="117095"/>
                </a:lnTo>
                <a:lnTo>
                  <a:pt x="85658" y="135824"/>
                </a:lnTo>
                <a:lnTo>
                  <a:pt x="117975" y="158038"/>
                </a:lnTo>
                <a:lnTo>
                  <a:pt x="139679" y="182693"/>
                </a:lnTo>
                <a:lnTo>
                  <a:pt x="156873" y="209886"/>
                </a:lnTo>
                <a:lnTo>
                  <a:pt x="164779" y="238156"/>
                </a:lnTo>
                <a:lnTo>
                  <a:pt x="158620" y="266043"/>
                </a:lnTo>
                <a:lnTo>
                  <a:pt x="135900" y="290060"/>
                </a:lnTo>
                <a:lnTo>
                  <a:pt x="102114" y="309978"/>
                </a:lnTo>
                <a:lnTo>
                  <a:pt x="64934" y="328607"/>
                </a:lnTo>
                <a:lnTo>
                  <a:pt x="32033" y="348755"/>
                </a:lnTo>
              </a:path>
            </a:pathLst>
          </a:custGeom>
          <a:ln w="2303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857763" y="3410877"/>
            <a:ext cx="125095" cy="300990"/>
          </a:xfrm>
          <a:custGeom>
            <a:avLst/>
            <a:gdLst/>
            <a:ahLst/>
            <a:cxnLst/>
            <a:rect l="l" t="t" r="r" b="b"/>
            <a:pathLst>
              <a:path w="125095" h="300989">
                <a:moveTo>
                  <a:pt x="97019" y="0"/>
                </a:moveTo>
                <a:lnTo>
                  <a:pt x="60227" y="3671"/>
                </a:lnTo>
                <a:lnTo>
                  <a:pt x="29044" y="17152"/>
                </a:lnTo>
                <a:lnTo>
                  <a:pt x="7594" y="37081"/>
                </a:lnTo>
                <a:lnTo>
                  <a:pt x="0" y="60095"/>
                </a:lnTo>
                <a:lnTo>
                  <a:pt x="10893" y="83355"/>
                </a:lnTo>
                <a:lnTo>
                  <a:pt x="35610" y="100868"/>
                </a:lnTo>
                <a:lnTo>
                  <a:pt x="64848" y="117005"/>
                </a:lnTo>
                <a:lnTo>
                  <a:pt x="89305" y="136137"/>
                </a:lnTo>
                <a:lnTo>
                  <a:pt x="105728" y="157364"/>
                </a:lnTo>
                <a:lnTo>
                  <a:pt x="118738" y="180782"/>
                </a:lnTo>
                <a:lnTo>
                  <a:pt x="124723" y="205133"/>
                </a:lnTo>
                <a:lnTo>
                  <a:pt x="120071" y="229165"/>
                </a:lnTo>
                <a:lnTo>
                  <a:pt x="102868" y="249844"/>
                </a:lnTo>
                <a:lnTo>
                  <a:pt x="77304" y="267001"/>
                </a:lnTo>
                <a:lnTo>
                  <a:pt x="49179" y="283050"/>
                </a:lnTo>
                <a:lnTo>
                  <a:pt x="24295" y="300407"/>
                </a:lnTo>
              </a:path>
            </a:pathLst>
          </a:custGeom>
          <a:ln w="2303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458221" y="3410877"/>
            <a:ext cx="95250" cy="325755"/>
          </a:xfrm>
          <a:custGeom>
            <a:avLst/>
            <a:gdLst/>
            <a:ahLst/>
            <a:cxnLst/>
            <a:rect l="l" t="t" r="r" b="b"/>
            <a:pathLst>
              <a:path w="95250" h="325754">
                <a:moveTo>
                  <a:pt x="73852" y="0"/>
                </a:moveTo>
                <a:lnTo>
                  <a:pt x="45839" y="3984"/>
                </a:lnTo>
                <a:lnTo>
                  <a:pt x="22098" y="18598"/>
                </a:lnTo>
                <a:lnTo>
                  <a:pt x="5771" y="40200"/>
                </a:lnTo>
                <a:lnTo>
                  <a:pt x="0" y="65149"/>
                </a:lnTo>
                <a:lnTo>
                  <a:pt x="8283" y="90375"/>
                </a:lnTo>
                <a:lnTo>
                  <a:pt x="27098" y="109364"/>
                </a:lnTo>
                <a:lnTo>
                  <a:pt x="49359" y="126859"/>
                </a:lnTo>
                <a:lnTo>
                  <a:pt x="67980" y="147607"/>
                </a:lnTo>
                <a:lnTo>
                  <a:pt x="80473" y="170625"/>
                </a:lnTo>
                <a:lnTo>
                  <a:pt x="90381" y="196019"/>
                </a:lnTo>
                <a:lnTo>
                  <a:pt x="94942" y="222425"/>
                </a:lnTo>
                <a:lnTo>
                  <a:pt x="91400" y="248481"/>
                </a:lnTo>
                <a:lnTo>
                  <a:pt x="78298" y="270896"/>
                </a:lnTo>
                <a:lnTo>
                  <a:pt x="58829" y="289488"/>
                </a:lnTo>
                <a:lnTo>
                  <a:pt x="37413" y="306881"/>
                </a:lnTo>
                <a:lnTo>
                  <a:pt x="18468" y="325700"/>
                </a:lnTo>
              </a:path>
            </a:pathLst>
          </a:custGeom>
          <a:ln w="2303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2967281" y="3272845"/>
          <a:ext cx="288226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450"/>
                <a:gridCol w="655319"/>
                <a:gridCol w="638809"/>
                <a:gridCol w="611505"/>
                <a:gridCol w="514350"/>
              </a:tblGrid>
              <a:tr h="1137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R w="28575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algn="r" marR="316230">
                        <a:lnSpc>
                          <a:spcPct val="100000"/>
                        </a:lnSpc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algn="r" marR="227965">
                        <a:lnSpc>
                          <a:spcPct val="100000"/>
                        </a:lnSpc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53975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230504">
                        <a:lnSpc>
                          <a:spcPct val="100000"/>
                        </a:lnSpc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28575">
                      <a:solidFill>
                        <a:srgbClr val="231F20"/>
                      </a:solidFill>
                      <a:prstDash val="solid"/>
                    </a:lnL>
                    <a:lnT w="28575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  <a:tr h="6395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273685">
                    <a:lnR w="28575">
                      <a:solidFill>
                        <a:srgbClr val="231F20"/>
                      </a:solidFill>
                      <a:prstDash val="solid"/>
                    </a:lnR>
                    <a:lnB w="2857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6860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273685">
                    <a:lnL w="28575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B w="2857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1930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273685">
                    <a:lnL w="28575">
                      <a:solidFill>
                        <a:srgbClr val="231F20"/>
                      </a:solidFill>
                      <a:prstDash val="solid"/>
                    </a:lnL>
                    <a:lnR w="53975">
                      <a:solidFill>
                        <a:srgbClr val="231F20"/>
                      </a:solidFill>
                      <a:prstDash val="solid"/>
                    </a:lnR>
                    <a:lnB w="2857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273685">
                    <a:lnL w="53975">
                      <a:solidFill>
                        <a:srgbClr val="231F20"/>
                      </a:solidFill>
                      <a:prstDash val="solid"/>
                    </a:lnL>
                    <a:lnR w="28575">
                      <a:solidFill>
                        <a:srgbClr val="231F20"/>
                      </a:solidFill>
                      <a:prstDash val="solid"/>
                    </a:lnR>
                    <a:lnB w="2857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273685">
                    <a:lnL w="28575">
                      <a:solidFill>
                        <a:srgbClr val="231F20"/>
                      </a:solidFill>
                      <a:prstDash val="solid"/>
                    </a:lnL>
                    <a:lnB w="2857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6805131" y="3272845"/>
          <a:ext cx="1094740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50"/>
                <a:gridCol w="520065"/>
              </a:tblGrid>
              <a:tr h="1148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R w="28575">
                      <a:solidFill>
                        <a:srgbClr val="231F20"/>
                      </a:solidFill>
                      <a:prstDash val="solid"/>
                    </a:lnR>
                    <a:lnT w="28575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algn="ctr" marR="20955">
                        <a:lnSpc>
                          <a:spcPct val="100000"/>
                        </a:lnSpc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1270">
                    <a:lnL w="28575">
                      <a:solidFill>
                        <a:srgbClr val="231F20"/>
                      </a:solidFill>
                      <a:prstDash val="solid"/>
                    </a:lnL>
                    <a:lnT w="28575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  <a:tr h="628041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262255">
                    <a:lnR w="28575">
                      <a:solidFill>
                        <a:srgbClr val="231F20"/>
                      </a:solidFill>
                      <a:prstDash val="solid"/>
                    </a:lnR>
                    <a:lnB w="28575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dirty="0" sz="21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150">
                        <a:latin typeface="Trebuchet MS"/>
                        <a:cs typeface="Trebuchet MS"/>
                      </a:endParaRPr>
                    </a:p>
                  </a:txBody>
                  <a:tcPr marL="0" marR="0" marB="0" marT="262255">
                    <a:lnL w="28575">
                      <a:solidFill>
                        <a:srgbClr val="231F20"/>
                      </a:solidFill>
                      <a:prstDash val="solid"/>
                    </a:lnL>
                    <a:lnB w="28575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407352" y="994156"/>
            <a:ext cx="9168765" cy="372046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WenQuanYi Micro Hei"/>
                <a:cs typeface="WenQuanYi Micro Hei"/>
              </a:rPr>
              <a:t>Infinite </a:t>
            </a:r>
            <a:r>
              <a:rPr dirty="0" sz="2800" spc="15">
                <a:latin typeface="WenQuanYi Micro Hei"/>
                <a:cs typeface="WenQuanYi Micro Hei"/>
              </a:rPr>
              <a:t>number </a:t>
            </a:r>
            <a:r>
              <a:rPr dirty="0" sz="2800" spc="85">
                <a:latin typeface="WenQuanYi Micro Hei"/>
                <a:cs typeface="WenQuanYi Micro Hei"/>
              </a:rPr>
              <a:t>of</a:t>
            </a:r>
            <a:r>
              <a:rPr dirty="0" sz="2800" spc="165">
                <a:latin typeface="WenQuanYi Micro Hei"/>
                <a:cs typeface="WenQuanYi Micro Hei"/>
              </a:rPr>
              <a:t> </a:t>
            </a:r>
            <a:r>
              <a:rPr dirty="0" sz="2800" spc="-15">
                <a:latin typeface="WenQuanYi Micro Hei"/>
                <a:cs typeface="WenQuanYi Micro Hei"/>
              </a:rPr>
              <a:t>processors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WenQuanYi Micro Hei"/>
                <a:cs typeface="WenQuanYi Micro Hei"/>
              </a:rPr>
              <a:t>Threads </a:t>
            </a:r>
            <a:r>
              <a:rPr dirty="0" sz="2800" spc="35">
                <a:latin typeface="WenQuanYi Micro Hei"/>
                <a:cs typeface="WenQuanYi Micro Hei"/>
              </a:rPr>
              <a:t>execute </a:t>
            </a:r>
            <a:r>
              <a:rPr dirty="0" sz="2800" spc="85">
                <a:latin typeface="WenQuanYi Micro Hei"/>
                <a:cs typeface="WenQuanYi Micro Hei"/>
              </a:rPr>
              <a:t>with </a:t>
            </a:r>
            <a:r>
              <a:rPr dirty="0" sz="2800" spc="-10">
                <a:latin typeface="WenQuanYi Micro Hei"/>
                <a:cs typeface="WenQuanYi Micro Hei"/>
              </a:rPr>
              <a:t>variable</a:t>
            </a:r>
            <a:r>
              <a:rPr dirty="0" sz="2800" spc="110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speed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">
                <a:latin typeface="WenQuanYi Micro Hei"/>
                <a:cs typeface="WenQuanYi Micro Hei"/>
              </a:rPr>
              <a:t>Programs must </a:t>
            </a:r>
            <a:r>
              <a:rPr dirty="0" sz="2400" spc="30">
                <a:latin typeface="WenQuanYi Micro Hei"/>
                <a:cs typeface="WenQuanYi Micro Hei"/>
              </a:rPr>
              <a:t>be designed </a:t>
            </a:r>
            <a:r>
              <a:rPr dirty="0" sz="2400" spc="65">
                <a:latin typeface="WenQuanYi Micro Hei"/>
                <a:cs typeface="WenQuanYi Micro Hei"/>
              </a:rPr>
              <a:t>to </a:t>
            </a:r>
            <a:r>
              <a:rPr dirty="0" sz="2400" spc="70">
                <a:latin typeface="WenQuanYi Micro Hei"/>
                <a:cs typeface="WenQuanYi Micro Hei"/>
              </a:rPr>
              <a:t>work with </a:t>
            </a:r>
            <a:r>
              <a:rPr dirty="0" sz="2400" spc="5">
                <a:latin typeface="WenQuanYi Micro Hei"/>
                <a:cs typeface="WenQuanYi Micro Hei"/>
              </a:rPr>
              <a:t>any</a:t>
            </a:r>
            <a:r>
              <a:rPr dirty="0" sz="2400" spc="105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schedule</a:t>
            </a:r>
            <a:endParaRPr sz="2400">
              <a:latin typeface="WenQuanYi Micro Hei"/>
              <a:cs typeface="WenQuanYi Micro 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WenQuanYi Micro Hei"/>
              <a:cs typeface="WenQuanYi Micro Hei"/>
            </a:endParaRPr>
          </a:p>
          <a:p>
            <a:pPr marL="2611120">
              <a:lnSpc>
                <a:spcPct val="100000"/>
              </a:lnSpc>
              <a:tabLst>
                <a:tab pos="6710045" algn="l"/>
              </a:tabLst>
            </a:pPr>
            <a:r>
              <a:rPr dirty="0" sz="2150" spc="-45">
                <a:solidFill>
                  <a:srgbClr val="231F20"/>
                </a:solidFill>
                <a:latin typeface="Trebuchet MS"/>
                <a:cs typeface="Trebuchet MS"/>
              </a:rPr>
              <a:t>Programmer</a:t>
            </a:r>
            <a:r>
              <a:rPr dirty="0" sz="2150" spc="-1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45">
                <a:solidFill>
                  <a:srgbClr val="231F20"/>
                </a:solidFill>
                <a:latin typeface="Trebuchet MS"/>
                <a:cs typeface="Trebuchet MS"/>
              </a:rPr>
              <a:t>Abstraction	</a:t>
            </a:r>
            <a:r>
              <a:rPr dirty="0" sz="2150" spc="-65">
                <a:solidFill>
                  <a:srgbClr val="231F20"/>
                </a:solidFill>
                <a:latin typeface="Trebuchet MS"/>
                <a:cs typeface="Trebuchet MS"/>
              </a:rPr>
              <a:t>Physical</a:t>
            </a:r>
            <a:r>
              <a:rPr dirty="0" sz="2150" spc="-19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90">
                <a:solidFill>
                  <a:srgbClr val="231F20"/>
                </a:solidFill>
                <a:latin typeface="Trebuchet MS"/>
                <a:cs typeface="Trebuchet MS"/>
              </a:rPr>
              <a:t>Reality</a:t>
            </a:r>
            <a:endParaRPr sz="2150">
              <a:latin typeface="Trebuchet MS"/>
              <a:cs typeface="Trebuchet MS"/>
            </a:endParaRPr>
          </a:p>
          <a:p>
            <a:pPr marL="1437005">
              <a:lnSpc>
                <a:spcPct val="100000"/>
              </a:lnSpc>
              <a:spcBef>
                <a:spcPts val="1420"/>
              </a:spcBef>
            </a:pPr>
            <a:r>
              <a:rPr dirty="0" sz="2150" spc="-65">
                <a:solidFill>
                  <a:srgbClr val="231F20"/>
                </a:solidFill>
                <a:latin typeface="Trebuchet MS"/>
                <a:cs typeface="Trebuchet MS"/>
              </a:rPr>
              <a:t>Threads</a:t>
            </a:r>
            <a:endParaRPr sz="2150">
              <a:latin typeface="Trebuchet MS"/>
              <a:cs typeface="Trebuchet MS"/>
            </a:endParaRPr>
          </a:p>
          <a:p>
            <a:pPr marL="7792720">
              <a:lnSpc>
                <a:spcPct val="100000"/>
              </a:lnSpc>
              <a:spcBef>
                <a:spcPts val="1235"/>
              </a:spcBef>
              <a:tabLst>
                <a:tab pos="8402955" algn="l"/>
                <a:tab pos="9013825" algn="l"/>
              </a:tabLst>
            </a:pPr>
            <a:r>
              <a:rPr dirty="0" sz="2150" spc="-15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r>
              <a:rPr dirty="0" sz="2150" spc="-15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2150" spc="-15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dirty="0" sz="2150" spc="-15">
                <a:solidFill>
                  <a:srgbClr val="231F20"/>
                </a:solidFill>
                <a:latin typeface="Trebuchet MS"/>
                <a:cs typeface="Trebuchet MS"/>
              </a:rPr>
              <a:t>	</a:t>
            </a:r>
            <a:r>
              <a:rPr dirty="0" sz="2150" spc="-15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2150">
              <a:latin typeface="Trebuchet MS"/>
              <a:cs typeface="Trebuchet MS"/>
            </a:endParaRPr>
          </a:p>
          <a:p>
            <a:pPr marL="1137285">
              <a:lnSpc>
                <a:spcPct val="100000"/>
              </a:lnSpc>
              <a:spcBef>
                <a:spcPts val="1780"/>
              </a:spcBef>
            </a:pPr>
            <a:r>
              <a:rPr dirty="0" sz="2150" spc="-50">
                <a:solidFill>
                  <a:srgbClr val="231F20"/>
                </a:solidFill>
                <a:latin typeface="Trebuchet MS"/>
                <a:cs typeface="Trebuchet MS"/>
              </a:rPr>
              <a:t>Processors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51911" y="5117828"/>
            <a:ext cx="1005840" cy="690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dirty="0" sz="2150" spc="5">
                <a:solidFill>
                  <a:srgbClr val="231F20"/>
                </a:solidFill>
                <a:latin typeface="Trebuchet MS"/>
                <a:cs typeface="Trebuchet MS"/>
              </a:rPr>
              <a:t>Running  </a:t>
            </a:r>
            <a:r>
              <a:rPr dirty="0" sz="2150" spc="-65">
                <a:solidFill>
                  <a:srgbClr val="231F20"/>
                </a:solidFill>
                <a:latin typeface="Trebuchet MS"/>
                <a:cs typeface="Trebuchet MS"/>
              </a:rPr>
              <a:t>Threads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450552" y="5117828"/>
            <a:ext cx="939165" cy="690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3660">
              <a:lnSpc>
                <a:spcPct val="101400"/>
              </a:lnSpc>
              <a:spcBef>
                <a:spcPts val="95"/>
              </a:spcBef>
            </a:pPr>
            <a:r>
              <a:rPr dirty="0" sz="2150" spc="-50">
                <a:solidFill>
                  <a:srgbClr val="231F20"/>
                </a:solidFill>
                <a:latin typeface="Trebuchet MS"/>
                <a:cs typeface="Trebuchet MS"/>
              </a:rPr>
              <a:t>Ready  </a:t>
            </a:r>
            <a:r>
              <a:rPr dirty="0" sz="2150" spc="-19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dirty="0" sz="2150" spc="-55">
                <a:solidFill>
                  <a:srgbClr val="231F20"/>
                </a:solidFill>
                <a:latin typeface="Trebuchet MS"/>
                <a:cs typeface="Trebuchet MS"/>
              </a:rPr>
              <a:t>h</a:t>
            </a:r>
            <a:r>
              <a:rPr dirty="0" sz="2150" spc="-65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dirty="0" sz="2150" spc="-40">
                <a:solidFill>
                  <a:srgbClr val="231F20"/>
                </a:solidFill>
                <a:latin typeface="Trebuchet MS"/>
                <a:cs typeface="Trebuchet MS"/>
              </a:rPr>
              <a:t>eads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25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3369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71975" algn="l"/>
              </a:tabLst>
            </a:pPr>
            <a:r>
              <a:rPr dirty="0" sz="4800" spc="-15"/>
              <a:t>Programmer</a:t>
            </a:r>
            <a:r>
              <a:rPr dirty="0" sz="4800" spc="-75"/>
              <a:t> </a:t>
            </a:r>
            <a:r>
              <a:rPr dirty="0" sz="4800" spc="-5"/>
              <a:t>vs.	</a:t>
            </a:r>
            <a:r>
              <a:rPr dirty="0" sz="4800" spc="-15"/>
              <a:t>Processor</a:t>
            </a:r>
            <a:r>
              <a:rPr dirty="0" sz="4800" spc="-260"/>
              <a:t> </a:t>
            </a:r>
            <a:r>
              <a:rPr dirty="0" sz="4800" spc="-50"/>
              <a:t>View</a:t>
            </a:r>
            <a:endParaRPr sz="4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8171" y="1257277"/>
          <a:ext cx="7599045" cy="4411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9414"/>
                <a:gridCol w="1310639"/>
                <a:gridCol w="2346325"/>
                <a:gridCol w="2272029"/>
              </a:tblGrid>
              <a:tr h="630390">
                <a:tc>
                  <a:txBody>
                    <a:bodyPr/>
                    <a:lstStyle/>
                    <a:p>
                      <a:pPr algn="ctr" marR="76835">
                        <a:lnSpc>
                          <a:spcPts val="2380"/>
                        </a:lnSpc>
                      </a:pPr>
                      <a:r>
                        <a:rPr dirty="0" sz="2050" spc="-7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Programmer’s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algn="ctr" marR="209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View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380"/>
                        </a:lnSpc>
                      </a:pPr>
                      <a:r>
                        <a:rPr dirty="0" sz="2050" spc="-4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Possible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050" spc="-6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Execution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5965">
                        <a:lnSpc>
                          <a:spcPts val="2380"/>
                        </a:lnSpc>
                      </a:pPr>
                      <a:r>
                        <a:rPr dirty="0" sz="2050" spc="-4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Possible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6692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050" spc="-6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Execution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4845">
                        <a:lnSpc>
                          <a:spcPts val="2380"/>
                        </a:lnSpc>
                      </a:pPr>
                      <a:r>
                        <a:rPr dirty="0" sz="2050" spc="-4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Possible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  <a:p>
                      <a:pPr marL="5981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050" spc="-6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Execution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2375"/>
                        </a:lnSpc>
                      </a:pPr>
                      <a:r>
                        <a:rPr dirty="0" sz="2050" spc="-3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#1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 spc="-3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#2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375"/>
                        </a:lnSpc>
                      </a:pPr>
                      <a:r>
                        <a:rPr dirty="0" sz="2050" spc="-3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#3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052">
                <a:tc>
                  <a:txBody>
                    <a:bodyPr/>
                    <a:lstStyle/>
                    <a:p>
                      <a:pPr algn="ctr" marR="2095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063">
                <a:tc>
                  <a:txBody>
                    <a:bodyPr/>
                    <a:lstStyle/>
                    <a:p>
                      <a:pPr algn="ctr" marR="2095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074">
                <a:tc>
                  <a:txBody>
                    <a:bodyPr/>
                    <a:lstStyle/>
                    <a:p>
                      <a:pPr algn="ctr" marR="2095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063">
                <a:tc>
                  <a:txBody>
                    <a:bodyPr/>
                    <a:lstStyle/>
                    <a:p>
                      <a:pPr algn="ctr" marR="21590">
                        <a:lnSpc>
                          <a:spcPts val="2375"/>
                        </a:lnSpc>
                      </a:pP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1;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375"/>
                        </a:lnSpc>
                      </a:pP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2050" spc="-19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19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2050" spc="-19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1;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375"/>
                        </a:lnSpc>
                      </a:pP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052">
                <a:tc>
                  <a:txBody>
                    <a:bodyPr/>
                    <a:lstStyle/>
                    <a:p>
                      <a:pPr algn="ctr" marR="21590">
                        <a:lnSpc>
                          <a:spcPts val="2375"/>
                        </a:lnSpc>
                      </a:pPr>
                      <a:r>
                        <a:rPr dirty="0" sz="2050" spc="-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x;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375"/>
                        </a:lnSpc>
                      </a:pPr>
                      <a:r>
                        <a:rPr dirty="0" sz="2050" spc="-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19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19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0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x;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 spc="-32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..............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375"/>
                        </a:lnSpc>
                      </a:pPr>
                      <a:r>
                        <a:rPr dirty="0" sz="2050" spc="-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052">
                <a:tc>
                  <a:txBody>
                    <a:bodyPr/>
                    <a:lstStyle/>
                    <a:p>
                      <a:pPr algn="ctr" marR="21590">
                        <a:lnSpc>
                          <a:spcPts val="2375"/>
                        </a:lnSpc>
                      </a:pPr>
                      <a:r>
                        <a:rPr dirty="0" sz="2050" spc="-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z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41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 </a:t>
                      </a:r>
                      <a:r>
                        <a:rPr dirty="0" sz="2050" spc="-4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+5y;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375"/>
                        </a:lnSpc>
                      </a:pPr>
                      <a:r>
                        <a:rPr dirty="0" sz="2050" spc="-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2050" spc="-19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19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2050" spc="-19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14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5y;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 spc="-6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thread </a:t>
                      </a:r>
                      <a:r>
                        <a:rPr dirty="0" sz="2050" spc="-6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2050" spc="-34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suspended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375"/>
                        </a:lnSpc>
                      </a:pPr>
                      <a:r>
                        <a:rPr dirty="0" sz="2050" spc="-32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...............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069">
                <a:tc>
                  <a:txBody>
                    <a:bodyPr/>
                    <a:lstStyle/>
                    <a:p>
                      <a:pPr algn="ctr" marR="2095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 spc="-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other </a:t>
                      </a:r>
                      <a:r>
                        <a:rPr dirty="0" sz="2050" spc="-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thread(s)</a:t>
                      </a:r>
                      <a:r>
                        <a:rPr dirty="0" sz="2050" spc="-3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run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375"/>
                        </a:lnSpc>
                      </a:pPr>
                      <a:r>
                        <a:rPr dirty="0" sz="2050" spc="-6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thread </a:t>
                      </a:r>
                      <a:r>
                        <a:rPr dirty="0" sz="2050" spc="-6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2050" spc="-34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1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suspended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069">
                <a:tc>
                  <a:txBody>
                    <a:bodyPr/>
                    <a:lstStyle/>
                    <a:p>
                      <a:pPr algn="ctr" marR="2095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 spc="-6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thread </a:t>
                      </a:r>
                      <a:r>
                        <a:rPr dirty="0" sz="2050" spc="-6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2050" spc="-32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resumed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375"/>
                        </a:lnSpc>
                      </a:pPr>
                      <a:r>
                        <a:rPr dirty="0" sz="2050" spc="-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other </a:t>
                      </a:r>
                      <a:r>
                        <a:rPr dirty="0" sz="2050" spc="-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thread(s)</a:t>
                      </a:r>
                      <a:r>
                        <a:rPr dirty="0" sz="2050" spc="-3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2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run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063">
                <a:tc>
                  <a:txBody>
                    <a:bodyPr/>
                    <a:lstStyle/>
                    <a:p>
                      <a:pPr algn="ctr" marR="2095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375"/>
                        </a:lnSpc>
                      </a:pPr>
                      <a:r>
                        <a:rPr dirty="0" sz="205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 spc="-32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...............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375"/>
                        </a:lnSpc>
                      </a:pPr>
                      <a:r>
                        <a:rPr dirty="0" sz="2050" spc="-6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thread </a:t>
                      </a:r>
                      <a:r>
                        <a:rPr dirty="0" sz="2050" spc="-6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2050" spc="-32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resumed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 spc="-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4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375"/>
                        </a:lnSpc>
                      </a:pPr>
                      <a:r>
                        <a:rPr dirty="0" sz="2050" spc="-32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................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15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1120">
                        <a:lnSpc>
                          <a:spcPts val="2375"/>
                        </a:lnSpc>
                      </a:pPr>
                      <a:r>
                        <a:rPr dirty="0" sz="2050" spc="-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3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5y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2375"/>
                        </a:lnSpc>
                      </a:pPr>
                      <a:r>
                        <a:rPr dirty="0" sz="2050" spc="-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2050" spc="-19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7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15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050" spc="-185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050" spc="-3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5y</a:t>
                      </a:r>
                      <a:endParaRPr sz="205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26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1238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Possible</a:t>
            </a:r>
            <a:r>
              <a:rPr dirty="0" sz="4800" spc="-40"/>
              <a:t> </a:t>
            </a:r>
            <a:r>
              <a:rPr dirty="0" sz="4800" spc="-5"/>
              <a:t>Executions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2681184" y="1440572"/>
            <a:ext cx="939165" cy="10045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575"/>
              </a:lnSpc>
              <a:spcBef>
                <a:spcPts val="90"/>
              </a:spcBef>
            </a:pPr>
            <a:r>
              <a:rPr dirty="0" sz="2150" spc="-170">
                <a:solidFill>
                  <a:srgbClr val="231F20"/>
                </a:solidFill>
                <a:latin typeface="Trebuchet MS"/>
                <a:cs typeface="Trebuchet MS"/>
              </a:rPr>
              <a:t>Thread</a:t>
            </a:r>
            <a:r>
              <a:rPr dirty="0" sz="2150" spc="-3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14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570"/>
              </a:lnSpc>
            </a:pPr>
            <a:r>
              <a:rPr dirty="0" sz="2150" spc="-170">
                <a:solidFill>
                  <a:srgbClr val="231F20"/>
                </a:solidFill>
                <a:latin typeface="Trebuchet MS"/>
                <a:cs typeface="Trebuchet MS"/>
              </a:rPr>
              <a:t>Thread</a:t>
            </a:r>
            <a:r>
              <a:rPr dirty="0" sz="2150" spc="-3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14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575"/>
              </a:lnSpc>
            </a:pPr>
            <a:r>
              <a:rPr dirty="0" sz="2150" spc="-170">
                <a:solidFill>
                  <a:srgbClr val="231F20"/>
                </a:solidFill>
                <a:latin typeface="Trebuchet MS"/>
                <a:cs typeface="Trebuchet MS"/>
              </a:rPr>
              <a:t>Thread</a:t>
            </a:r>
            <a:r>
              <a:rPr dirty="0" sz="2150" spc="-3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14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5120" y="1440572"/>
            <a:ext cx="939165" cy="10045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575"/>
              </a:lnSpc>
              <a:spcBef>
                <a:spcPts val="90"/>
              </a:spcBef>
            </a:pPr>
            <a:r>
              <a:rPr dirty="0" sz="2150" spc="-170">
                <a:solidFill>
                  <a:srgbClr val="231F20"/>
                </a:solidFill>
                <a:latin typeface="Trebuchet MS"/>
                <a:cs typeface="Trebuchet MS"/>
              </a:rPr>
              <a:t>Thread</a:t>
            </a:r>
            <a:r>
              <a:rPr dirty="0" sz="2150" spc="-3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14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570"/>
              </a:lnSpc>
            </a:pPr>
            <a:r>
              <a:rPr dirty="0" sz="2150" spc="-170">
                <a:solidFill>
                  <a:srgbClr val="231F20"/>
                </a:solidFill>
                <a:latin typeface="Trebuchet MS"/>
                <a:cs typeface="Trebuchet MS"/>
              </a:rPr>
              <a:t>Thread</a:t>
            </a:r>
            <a:r>
              <a:rPr dirty="0" sz="2150" spc="-3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14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575"/>
              </a:lnSpc>
            </a:pPr>
            <a:r>
              <a:rPr dirty="0" sz="2150" spc="-170">
                <a:solidFill>
                  <a:srgbClr val="231F20"/>
                </a:solidFill>
                <a:latin typeface="Trebuchet MS"/>
                <a:cs typeface="Trebuchet MS"/>
              </a:rPr>
              <a:t>Thread</a:t>
            </a:r>
            <a:r>
              <a:rPr dirty="0" sz="2150" spc="-3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14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1565" y="1543936"/>
            <a:ext cx="691515" cy="181610"/>
          </a:xfrm>
          <a:custGeom>
            <a:avLst/>
            <a:gdLst/>
            <a:ahLst/>
            <a:cxnLst/>
            <a:rect l="l" t="t" r="r" b="b"/>
            <a:pathLst>
              <a:path w="691514" h="181610">
                <a:moveTo>
                  <a:pt x="0" y="181327"/>
                </a:moveTo>
                <a:lnTo>
                  <a:pt x="691468" y="181327"/>
                </a:lnTo>
                <a:lnTo>
                  <a:pt x="691468" y="0"/>
                </a:lnTo>
                <a:lnTo>
                  <a:pt x="0" y="0"/>
                </a:lnTo>
                <a:lnTo>
                  <a:pt x="0" y="181327"/>
                </a:lnTo>
                <a:close/>
              </a:path>
            </a:pathLst>
          </a:custGeom>
          <a:ln w="225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33033" y="1838593"/>
            <a:ext cx="691515" cy="181610"/>
          </a:xfrm>
          <a:custGeom>
            <a:avLst/>
            <a:gdLst/>
            <a:ahLst/>
            <a:cxnLst/>
            <a:rect l="l" t="t" r="r" b="b"/>
            <a:pathLst>
              <a:path w="691514" h="181610">
                <a:moveTo>
                  <a:pt x="0" y="181327"/>
                </a:moveTo>
                <a:lnTo>
                  <a:pt x="691468" y="181327"/>
                </a:lnTo>
                <a:lnTo>
                  <a:pt x="691468" y="0"/>
                </a:lnTo>
                <a:lnTo>
                  <a:pt x="0" y="0"/>
                </a:lnTo>
                <a:lnTo>
                  <a:pt x="0" y="181327"/>
                </a:lnTo>
                <a:close/>
              </a:path>
            </a:pathLst>
          </a:custGeom>
          <a:ln w="225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24502" y="2178582"/>
            <a:ext cx="691515" cy="181610"/>
          </a:xfrm>
          <a:custGeom>
            <a:avLst/>
            <a:gdLst/>
            <a:ahLst/>
            <a:cxnLst/>
            <a:rect l="l" t="t" r="r" b="b"/>
            <a:pathLst>
              <a:path w="691514" h="181610">
                <a:moveTo>
                  <a:pt x="0" y="181327"/>
                </a:moveTo>
                <a:lnTo>
                  <a:pt x="691468" y="181327"/>
                </a:lnTo>
                <a:lnTo>
                  <a:pt x="691468" y="0"/>
                </a:lnTo>
                <a:lnTo>
                  <a:pt x="0" y="0"/>
                </a:lnTo>
                <a:lnTo>
                  <a:pt x="0" y="181327"/>
                </a:lnTo>
                <a:close/>
              </a:path>
            </a:pathLst>
          </a:custGeom>
          <a:ln w="2255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0829" y="1521270"/>
            <a:ext cx="1750060" cy="181610"/>
          </a:xfrm>
          <a:custGeom>
            <a:avLst/>
            <a:gdLst/>
            <a:ahLst/>
            <a:cxnLst/>
            <a:rect l="l" t="t" r="r" b="b"/>
            <a:pathLst>
              <a:path w="1750059" h="181610">
                <a:moveTo>
                  <a:pt x="0" y="181327"/>
                </a:moveTo>
                <a:lnTo>
                  <a:pt x="1749625" y="181327"/>
                </a:lnTo>
                <a:lnTo>
                  <a:pt x="1749625" y="0"/>
                </a:lnTo>
                <a:lnTo>
                  <a:pt x="0" y="0"/>
                </a:lnTo>
                <a:lnTo>
                  <a:pt x="0" y="181327"/>
                </a:lnTo>
                <a:close/>
              </a:path>
            </a:pathLst>
          </a:custGeom>
          <a:ln w="2264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0829" y="1815927"/>
            <a:ext cx="1750060" cy="181610"/>
          </a:xfrm>
          <a:custGeom>
            <a:avLst/>
            <a:gdLst/>
            <a:ahLst/>
            <a:cxnLst/>
            <a:rect l="l" t="t" r="r" b="b"/>
            <a:pathLst>
              <a:path w="1750059" h="181610">
                <a:moveTo>
                  <a:pt x="0" y="181327"/>
                </a:moveTo>
                <a:lnTo>
                  <a:pt x="1749625" y="181327"/>
                </a:lnTo>
                <a:lnTo>
                  <a:pt x="1749625" y="0"/>
                </a:lnTo>
                <a:lnTo>
                  <a:pt x="0" y="0"/>
                </a:lnTo>
                <a:lnTo>
                  <a:pt x="0" y="181327"/>
                </a:lnTo>
                <a:close/>
              </a:path>
            </a:pathLst>
          </a:custGeom>
          <a:ln w="2264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60829" y="2155916"/>
            <a:ext cx="1750060" cy="181610"/>
          </a:xfrm>
          <a:custGeom>
            <a:avLst/>
            <a:gdLst/>
            <a:ahLst/>
            <a:cxnLst/>
            <a:rect l="l" t="t" r="r" b="b"/>
            <a:pathLst>
              <a:path w="1750059" h="181610">
                <a:moveTo>
                  <a:pt x="0" y="181327"/>
                </a:moveTo>
                <a:lnTo>
                  <a:pt x="1749625" y="181327"/>
                </a:lnTo>
                <a:lnTo>
                  <a:pt x="1749625" y="0"/>
                </a:lnTo>
                <a:lnTo>
                  <a:pt x="0" y="0"/>
                </a:lnTo>
                <a:lnTo>
                  <a:pt x="0" y="181327"/>
                </a:lnTo>
                <a:close/>
              </a:path>
            </a:pathLst>
          </a:custGeom>
          <a:ln w="22647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07911" y="2528537"/>
            <a:ext cx="1798320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-204">
                <a:solidFill>
                  <a:srgbClr val="231F20"/>
                </a:solidFill>
                <a:latin typeface="Trebuchet MS"/>
                <a:cs typeface="Trebuchet MS"/>
              </a:rPr>
              <a:t>a) </a:t>
            </a:r>
            <a:r>
              <a:rPr dirty="0" sz="2150" spc="-114">
                <a:solidFill>
                  <a:srgbClr val="231F20"/>
                </a:solidFill>
                <a:latin typeface="Trebuchet MS"/>
                <a:cs typeface="Trebuchet MS"/>
              </a:rPr>
              <a:t>One</a:t>
            </a:r>
            <a:r>
              <a:rPr dirty="0" sz="2150" spc="-30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50">
                <a:solidFill>
                  <a:srgbClr val="231F20"/>
                </a:solidFill>
                <a:latin typeface="Trebuchet MS"/>
                <a:cs typeface="Trebuchet MS"/>
              </a:rPr>
              <a:t>execution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7221" y="2528537"/>
            <a:ext cx="2242185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-155">
                <a:solidFill>
                  <a:srgbClr val="231F20"/>
                </a:solidFill>
                <a:latin typeface="Trebuchet MS"/>
                <a:cs typeface="Trebuchet MS"/>
              </a:rPr>
              <a:t>b) </a:t>
            </a:r>
            <a:r>
              <a:rPr dirty="0" sz="2150" spc="-125">
                <a:solidFill>
                  <a:srgbClr val="231F20"/>
                </a:solidFill>
                <a:latin typeface="Trebuchet MS"/>
                <a:cs typeface="Trebuchet MS"/>
              </a:rPr>
              <a:t>Another</a:t>
            </a:r>
            <a:r>
              <a:rPr dirty="0" sz="2150" spc="-34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50">
                <a:solidFill>
                  <a:srgbClr val="231F20"/>
                </a:solidFill>
                <a:latin typeface="Trebuchet MS"/>
                <a:cs typeface="Trebuchet MS"/>
              </a:rPr>
              <a:t>execution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71177" y="3878528"/>
            <a:ext cx="230504" cy="226695"/>
          </a:xfrm>
          <a:custGeom>
            <a:avLst/>
            <a:gdLst/>
            <a:ahLst/>
            <a:cxnLst/>
            <a:rect l="l" t="t" r="r" b="b"/>
            <a:pathLst>
              <a:path w="230504" h="226695">
                <a:moveTo>
                  <a:pt x="0" y="226659"/>
                </a:moveTo>
                <a:lnTo>
                  <a:pt x="230489" y="226659"/>
                </a:lnTo>
                <a:lnTo>
                  <a:pt x="230489" y="0"/>
                </a:lnTo>
                <a:lnTo>
                  <a:pt x="0" y="0"/>
                </a:lnTo>
                <a:lnTo>
                  <a:pt x="0" y="226659"/>
                </a:lnTo>
                <a:close/>
              </a:path>
            </a:pathLst>
          </a:custGeom>
          <a:ln w="218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01667" y="4218517"/>
            <a:ext cx="346075" cy="181610"/>
          </a:xfrm>
          <a:custGeom>
            <a:avLst/>
            <a:gdLst/>
            <a:ahLst/>
            <a:cxnLst/>
            <a:rect l="l" t="t" r="r" b="b"/>
            <a:pathLst>
              <a:path w="346075" h="181610">
                <a:moveTo>
                  <a:pt x="0" y="181327"/>
                </a:moveTo>
                <a:lnTo>
                  <a:pt x="345734" y="181327"/>
                </a:lnTo>
                <a:lnTo>
                  <a:pt x="345734" y="0"/>
                </a:lnTo>
                <a:lnTo>
                  <a:pt x="0" y="0"/>
                </a:lnTo>
                <a:lnTo>
                  <a:pt x="0" y="181327"/>
                </a:lnTo>
                <a:close/>
              </a:path>
            </a:pathLst>
          </a:custGeom>
          <a:ln w="2229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47401" y="4581172"/>
            <a:ext cx="136525" cy="204470"/>
          </a:xfrm>
          <a:custGeom>
            <a:avLst/>
            <a:gdLst/>
            <a:ahLst/>
            <a:cxnLst/>
            <a:rect l="l" t="t" r="r" b="b"/>
            <a:pathLst>
              <a:path w="136525" h="204470">
                <a:moveTo>
                  <a:pt x="0" y="203993"/>
                </a:moveTo>
                <a:lnTo>
                  <a:pt x="136198" y="203993"/>
                </a:lnTo>
                <a:lnTo>
                  <a:pt x="136198" y="0"/>
                </a:lnTo>
                <a:lnTo>
                  <a:pt x="0" y="0"/>
                </a:lnTo>
                <a:lnTo>
                  <a:pt x="0" y="203993"/>
                </a:lnTo>
                <a:close/>
              </a:path>
            </a:pathLst>
          </a:custGeom>
          <a:ln w="21481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41222" y="3878528"/>
            <a:ext cx="194310" cy="226695"/>
          </a:xfrm>
          <a:custGeom>
            <a:avLst/>
            <a:gdLst/>
            <a:ahLst/>
            <a:cxnLst/>
            <a:rect l="l" t="t" r="r" b="b"/>
            <a:pathLst>
              <a:path w="194310" h="226695">
                <a:moveTo>
                  <a:pt x="0" y="226659"/>
                </a:moveTo>
                <a:lnTo>
                  <a:pt x="193820" y="226659"/>
                </a:lnTo>
                <a:lnTo>
                  <a:pt x="193820" y="0"/>
                </a:lnTo>
                <a:lnTo>
                  <a:pt x="0" y="0"/>
                </a:lnTo>
                <a:lnTo>
                  <a:pt x="0" y="226659"/>
                </a:lnTo>
                <a:close/>
              </a:path>
            </a:pathLst>
          </a:custGeom>
          <a:ln w="21676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39811" y="4218517"/>
            <a:ext cx="104775" cy="181610"/>
          </a:xfrm>
          <a:custGeom>
            <a:avLst/>
            <a:gdLst/>
            <a:ahLst/>
            <a:cxnLst/>
            <a:rect l="l" t="t" r="r" b="b"/>
            <a:pathLst>
              <a:path w="104775" h="181610">
                <a:moveTo>
                  <a:pt x="0" y="181327"/>
                </a:moveTo>
                <a:lnTo>
                  <a:pt x="104768" y="181327"/>
                </a:lnTo>
                <a:lnTo>
                  <a:pt x="104768" y="0"/>
                </a:lnTo>
                <a:lnTo>
                  <a:pt x="0" y="0"/>
                </a:lnTo>
                <a:lnTo>
                  <a:pt x="0" y="181327"/>
                </a:lnTo>
                <a:close/>
              </a:path>
            </a:pathLst>
          </a:custGeom>
          <a:ln w="21382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49347" y="3878528"/>
            <a:ext cx="230504" cy="226695"/>
          </a:xfrm>
          <a:custGeom>
            <a:avLst/>
            <a:gdLst/>
            <a:ahLst/>
            <a:cxnLst/>
            <a:rect l="l" t="t" r="r" b="b"/>
            <a:pathLst>
              <a:path w="230504" h="226695">
                <a:moveTo>
                  <a:pt x="0" y="226659"/>
                </a:moveTo>
                <a:lnTo>
                  <a:pt x="230489" y="226659"/>
                </a:lnTo>
                <a:lnTo>
                  <a:pt x="230489" y="0"/>
                </a:lnTo>
                <a:lnTo>
                  <a:pt x="0" y="0"/>
                </a:lnTo>
                <a:lnTo>
                  <a:pt x="0" y="226659"/>
                </a:lnTo>
                <a:close/>
              </a:path>
            </a:pathLst>
          </a:custGeom>
          <a:ln w="218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79837" y="4218517"/>
            <a:ext cx="125730" cy="181610"/>
          </a:xfrm>
          <a:custGeom>
            <a:avLst/>
            <a:gdLst/>
            <a:ahLst/>
            <a:cxnLst/>
            <a:rect l="l" t="t" r="r" b="b"/>
            <a:pathLst>
              <a:path w="125729" h="181610">
                <a:moveTo>
                  <a:pt x="0" y="181327"/>
                </a:moveTo>
                <a:lnTo>
                  <a:pt x="125721" y="181327"/>
                </a:lnTo>
                <a:lnTo>
                  <a:pt x="125721" y="0"/>
                </a:lnTo>
                <a:lnTo>
                  <a:pt x="0" y="0"/>
                </a:lnTo>
                <a:lnTo>
                  <a:pt x="0" y="181327"/>
                </a:lnTo>
                <a:close/>
              </a:path>
            </a:pathLst>
          </a:custGeom>
          <a:ln w="21509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05559" y="3878528"/>
            <a:ext cx="251460" cy="226695"/>
          </a:xfrm>
          <a:custGeom>
            <a:avLst/>
            <a:gdLst/>
            <a:ahLst/>
            <a:cxnLst/>
            <a:rect l="l" t="t" r="r" b="b"/>
            <a:pathLst>
              <a:path w="251459" h="226695">
                <a:moveTo>
                  <a:pt x="0" y="226659"/>
                </a:moveTo>
                <a:lnTo>
                  <a:pt x="251443" y="226659"/>
                </a:lnTo>
                <a:lnTo>
                  <a:pt x="251443" y="0"/>
                </a:lnTo>
                <a:lnTo>
                  <a:pt x="0" y="0"/>
                </a:lnTo>
                <a:lnTo>
                  <a:pt x="0" y="226659"/>
                </a:lnTo>
                <a:close/>
              </a:path>
            </a:pathLst>
          </a:custGeom>
          <a:ln w="21898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05559" y="4581172"/>
            <a:ext cx="125730" cy="204470"/>
          </a:xfrm>
          <a:custGeom>
            <a:avLst/>
            <a:gdLst/>
            <a:ahLst/>
            <a:cxnLst/>
            <a:rect l="l" t="t" r="r" b="b"/>
            <a:pathLst>
              <a:path w="125729" h="204470">
                <a:moveTo>
                  <a:pt x="0" y="203993"/>
                </a:moveTo>
                <a:lnTo>
                  <a:pt x="125721" y="203993"/>
                </a:lnTo>
                <a:lnTo>
                  <a:pt x="125721" y="0"/>
                </a:lnTo>
                <a:lnTo>
                  <a:pt x="0" y="0"/>
                </a:lnTo>
                <a:lnTo>
                  <a:pt x="0" y="203993"/>
                </a:lnTo>
                <a:close/>
              </a:path>
            </a:pathLst>
          </a:custGeom>
          <a:ln w="21424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31280" y="4218517"/>
            <a:ext cx="272415" cy="181610"/>
          </a:xfrm>
          <a:custGeom>
            <a:avLst/>
            <a:gdLst/>
            <a:ahLst/>
            <a:cxnLst/>
            <a:rect l="l" t="t" r="r" b="b"/>
            <a:pathLst>
              <a:path w="272415" h="181610">
                <a:moveTo>
                  <a:pt x="0" y="181327"/>
                </a:moveTo>
                <a:lnTo>
                  <a:pt x="272396" y="181327"/>
                </a:lnTo>
                <a:lnTo>
                  <a:pt x="272396" y="0"/>
                </a:lnTo>
                <a:lnTo>
                  <a:pt x="0" y="0"/>
                </a:lnTo>
                <a:lnTo>
                  <a:pt x="0" y="181327"/>
                </a:lnTo>
                <a:close/>
              </a:path>
            </a:pathLst>
          </a:custGeom>
          <a:ln w="2214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67478" y="4581172"/>
            <a:ext cx="670560" cy="204470"/>
          </a:xfrm>
          <a:custGeom>
            <a:avLst/>
            <a:gdLst/>
            <a:ahLst/>
            <a:cxnLst/>
            <a:rect l="l" t="t" r="r" b="b"/>
            <a:pathLst>
              <a:path w="670559" h="204470">
                <a:moveTo>
                  <a:pt x="0" y="203993"/>
                </a:moveTo>
                <a:lnTo>
                  <a:pt x="670515" y="203993"/>
                </a:lnTo>
                <a:lnTo>
                  <a:pt x="670515" y="0"/>
                </a:lnTo>
                <a:lnTo>
                  <a:pt x="0" y="0"/>
                </a:lnTo>
                <a:lnTo>
                  <a:pt x="0" y="203993"/>
                </a:lnTo>
                <a:close/>
              </a:path>
            </a:pathLst>
          </a:custGeom>
          <a:ln w="2252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231583" y="3820496"/>
            <a:ext cx="2946400" cy="15760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575"/>
              </a:lnSpc>
              <a:spcBef>
                <a:spcPts val="90"/>
              </a:spcBef>
            </a:pPr>
            <a:r>
              <a:rPr dirty="0" sz="2150" spc="-170">
                <a:solidFill>
                  <a:srgbClr val="231F20"/>
                </a:solidFill>
                <a:latin typeface="Trebuchet MS"/>
                <a:cs typeface="Trebuchet MS"/>
              </a:rPr>
              <a:t>Thread</a:t>
            </a:r>
            <a:r>
              <a:rPr dirty="0" sz="2150" spc="-3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14">
                <a:solidFill>
                  <a:srgbClr val="231F20"/>
                </a:solidFill>
                <a:latin typeface="Trebuchet MS"/>
                <a:cs typeface="Trebuchet MS"/>
              </a:rPr>
              <a:t>1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570"/>
              </a:lnSpc>
            </a:pPr>
            <a:r>
              <a:rPr dirty="0" sz="2150" spc="-170">
                <a:solidFill>
                  <a:srgbClr val="231F20"/>
                </a:solidFill>
                <a:latin typeface="Trebuchet MS"/>
                <a:cs typeface="Trebuchet MS"/>
              </a:rPr>
              <a:t>Thread</a:t>
            </a:r>
            <a:r>
              <a:rPr dirty="0" sz="2150" spc="-3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14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575"/>
              </a:lnSpc>
            </a:pPr>
            <a:r>
              <a:rPr dirty="0" sz="2150" spc="-170">
                <a:solidFill>
                  <a:srgbClr val="231F20"/>
                </a:solidFill>
                <a:latin typeface="Trebuchet MS"/>
                <a:cs typeface="Trebuchet MS"/>
              </a:rPr>
              <a:t>Thread</a:t>
            </a:r>
            <a:r>
              <a:rPr dirty="0" sz="2150" spc="-31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14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  <a:p>
            <a:pPr marL="746125">
              <a:lnSpc>
                <a:spcPct val="100000"/>
              </a:lnSpc>
              <a:spcBef>
                <a:spcPts val="1920"/>
              </a:spcBef>
            </a:pPr>
            <a:r>
              <a:rPr dirty="0" sz="2150" spc="-204">
                <a:solidFill>
                  <a:srgbClr val="231F20"/>
                </a:solidFill>
                <a:latin typeface="Trebuchet MS"/>
                <a:cs typeface="Trebuchet MS"/>
              </a:rPr>
              <a:t>c) </a:t>
            </a:r>
            <a:r>
              <a:rPr dirty="0" sz="2150" spc="-125">
                <a:solidFill>
                  <a:srgbClr val="231F20"/>
                </a:solidFill>
                <a:latin typeface="Trebuchet MS"/>
                <a:cs typeface="Trebuchet MS"/>
              </a:rPr>
              <a:t>Another</a:t>
            </a:r>
            <a:r>
              <a:rPr dirty="0" sz="2150" spc="-285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dirty="0" sz="2150" spc="-150">
                <a:solidFill>
                  <a:srgbClr val="231F20"/>
                </a:solidFill>
                <a:latin typeface="Trebuchet MS"/>
                <a:cs typeface="Trebuchet MS"/>
              </a:rPr>
              <a:t>execution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27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34188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/>
              <a:t>Thread</a:t>
            </a:r>
            <a:r>
              <a:rPr dirty="0" sz="4800" spc="-70"/>
              <a:t> </a:t>
            </a:r>
            <a:r>
              <a:rPr dirty="0" sz="4800"/>
              <a:t>State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8871585" cy="512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0">
                <a:latin typeface="WenQuanYi Micro Hei"/>
                <a:cs typeface="WenQuanYi Micro Hei"/>
              </a:rPr>
              <a:t>State </a:t>
            </a:r>
            <a:r>
              <a:rPr dirty="0" sz="2800" spc="-5">
                <a:latin typeface="WenQuanYi Micro Hei"/>
                <a:cs typeface="WenQuanYi Micro Hei"/>
              </a:rPr>
              <a:t>shared </a:t>
            </a:r>
            <a:r>
              <a:rPr dirty="0" sz="2800" spc="-10">
                <a:latin typeface="WenQuanYi Micro Hei"/>
                <a:cs typeface="WenQuanYi Micro Hei"/>
              </a:rPr>
              <a:t>by </a:t>
            </a:r>
            <a:r>
              <a:rPr dirty="0" sz="2800" spc="-25">
                <a:latin typeface="WenQuanYi Micro Hei"/>
                <a:cs typeface="WenQuanYi Micro Hei"/>
              </a:rPr>
              <a:t>all </a:t>
            </a:r>
            <a:r>
              <a:rPr dirty="0" sz="2800" spc="5">
                <a:latin typeface="WenQuanYi Micro Hei"/>
                <a:cs typeface="WenQuanYi Micro Hei"/>
              </a:rPr>
              <a:t>threads </a:t>
            </a:r>
            <a:r>
              <a:rPr dirty="0" sz="2800" spc="-5">
                <a:latin typeface="WenQuanYi Micro Hei"/>
                <a:cs typeface="WenQuanYi Micro Hei"/>
              </a:rPr>
              <a:t>in process/addr</a:t>
            </a:r>
            <a:r>
              <a:rPr dirty="0" sz="2800" spc="405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space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0">
                <a:latin typeface="WenQuanYi Micro Hei"/>
                <a:cs typeface="WenQuanYi Micro Hei"/>
              </a:rPr>
              <a:t>Content </a:t>
            </a:r>
            <a:r>
              <a:rPr dirty="0" sz="2400" spc="70">
                <a:latin typeface="WenQuanYi Micro Hei"/>
                <a:cs typeface="WenQuanYi Micro Hei"/>
              </a:rPr>
              <a:t>of </a:t>
            </a:r>
            <a:r>
              <a:rPr dirty="0" sz="2400" spc="-5">
                <a:latin typeface="WenQuanYi Micro Hei"/>
                <a:cs typeface="WenQuanYi Micro Hei"/>
              </a:rPr>
              <a:t>memory </a:t>
            </a:r>
            <a:r>
              <a:rPr dirty="0" sz="2400" spc="55">
                <a:latin typeface="WenQuanYi Micro Hei"/>
                <a:cs typeface="WenQuanYi Micro Hei"/>
              </a:rPr>
              <a:t>(global </a:t>
            </a:r>
            <a:r>
              <a:rPr dirty="0" sz="2400">
                <a:latin typeface="WenQuanYi Micro Hei"/>
                <a:cs typeface="WenQuanYi Micro Hei"/>
              </a:rPr>
              <a:t>variables,</a:t>
            </a:r>
            <a:r>
              <a:rPr dirty="0" sz="2400" spc="70">
                <a:latin typeface="WenQuanYi Micro Hei"/>
                <a:cs typeface="WenQuanYi Micro Hei"/>
              </a:rPr>
              <a:t> </a:t>
            </a:r>
            <a:r>
              <a:rPr dirty="0" sz="2400" spc="55">
                <a:latin typeface="WenQuanYi Micro Hei"/>
                <a:cs typeface="WenQuanYi Micro Hei"/>
              </a:rPr>
              <a:t>heap)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45">
                <a:latin typeface="WenQuanYi Micro Hei"/>
                <a:cs typeface="WenQuanYi Micro Hei"/>
              </a:rPr>
              <a:t>I/O </a:t>
            </a:r>
            <a:r>
              <a:rPr dirty="0" sz="2400" spc="20">
                <a:latin typeface="WenQuanYi Micro Hei"/>
                <a:cs typeface="WenQuanYi Micro Hei"/>
              </a:rPr>
              <a:t>state </a:t>
            </a:r>
            <a:r>
              <a:rPr dirty="0" sz="2400" spc="30">
                <a:latin typeface="WenQuanYi Micro Hei"/>
                <a:cs typeface="WenQuanYi Micro Hei"/>
              </a:rPr>
              <a:t>(file </a:t>
            </a:r>
            <a:r>
              <a:rPr dirty="0" sz="2400">
                <a:latin typeface="WenQuanYi Micro Hei"/>
                <a:cs typeface="WenQuanYi Micro Hei"/>
              </a:rPr>
              <a:t>system, </a:t>
            </a:r>
            <a:r>
              <a:rPr dirty="0" sz="2400" spc="55">
                <a:latin typeface="WenQuanYi Micro Hei"/>
                <a:cs typeface="WenQuanYi Micro Hei"/>
              </a:rPr>
              <a:t>network </a:t>
            </a:r>
            <a:r>
              <a:rPr dirty="0" sz="2400" spc="35">
                <a:latin typeface="WenQuanYi Micro Hei"/>
                <a:cs typeface="WenQuanYi Micro Hei"/>
              </a:rPr>
              <a:t>connections,</a:t>
            </a:r>
            <a:r>
              <a:rPr dirty="0" sz="2400" spc="225">
                <a:latin typeface="WenQuanYi Micro Hei"/>
                <a:cs typeface="WenQuanYi Micro Hei"/>
              </a:rPr>
              <a:t> </a:t>
            </a:r>
            <a:r>
              <a:rPr dirty="0" sz="2400" spc="70">
                <a:latin typeface="WenQuanYi Micro Hei"/>
                <a:cs typeface="WenQuanYi Micro Hei"/>
              </a:rPr>
              <a:t>etc)</a:t>
            </a:r>
            <a:endParaRPr sz="2400">
              <a:latin typeface="WenQuanYi Micro Hei"/>
              <a:cs typeface="WenQuanYi Micro He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50">
                <a:latin typeface="WenQuanYi Micro Hei"/>
                <a:cs typeface="WenQuanYi Micro Hei"/>
              </a:rPr>
              <a:t>State </a:t>
            </a:r>
            <a:r>
              <a:rPr dirty="0" sz="2800" spc="-405">
                <a:latin typeface="WenQuanYi Micro Hei"/>
                <a:cs typeface="WenQuanYi Micro Hei"/>
              </a:rPr>
              <a:t>“private” </a:t>
            </a:r>
            <a:r>
              <a:rPr dirty="0" sz="2800" spc="70">
                <a:latin typeface="WenQuanYi Micro Hei"/>
                <a:cs typeface="WenQuanYi Micro Hei"/>
              </a:rPr>
              <a:t>to </a:t>
            </a:r>
            <a:r>
              <a:rPr dirty="0" sz="2800" spc="35">
                <a:latin typeface="WenQuanYi Micro Hei"/>
                <a:cs typeface="WenQuanYi Micro Hei"/>
              </a:rPr>
              <a:t>each</a:t>
            </a:r>
            <a:r>
              <a:rPr dirty="0" sz="2800" spc="-120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thread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WenQuanYi Micro Hei"/>
                <a:cs typeface="WenQuanYi Micro Hei"/>
              </a:rPr>
              <a:t>Kept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10">
                <a:latin typeface="WenQuanYi Micro Hei"/>
                <a:cs typeface="WenQuanYi Micro Hei"/>
              </a:rPr>
              <a:t>TCB </a:t>
            </a:r>
            <a:r>
              <a:rPr dirty="0" sz="2400">
                <a:latin typeface="Symbol"/>
                <a:cs typeface="Symbol"/>
              </a:rPr>
              <a:t>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Thread </a:t>
            </a:r>
            <a:r>
              <a:rPr dirty="0" sz="2400" spc="35">
                <a:latin typeface="WenQuanYi Micro Hei"/>
                <a:cs typeface="WenQuanYi Micro Hei"/>
              </a:rPr>
              <a:t>Control</a:t>
            </a:r>
            <a:r>
              <a:rPr dirty="0" sz="2400" spc="210">
                <a:latin typeface="WenQuanYi Micro Hei"/>
                <a:cs typeface="WenQuanYi Micro Hei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Block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5">
                <a:latin typeface="WenQuanYi Micro Hei"/>
                <a:cs typeface="WenQuanYi Micro Hei"/>
              </a:rPr>
              <a:t>CPU </a:t>
            </a:r>
            <a:r>
              <a:rPr dirty="0" sz="2400" spc="-5">
                <a:latin typeface="WenQuanYi Micro Hei"/>
                <a:cs typeface="WenQuanYi Micro Hei"/>
              </a:rPr>
              <a:t>registers </a:t>
            </a:r>
            <a:r>
              <a:rPr dirty="0" sz="2400" spc="45">
                <a:latin typeface="WenQuanYi Micro Hei"/>
                <a:cs typeface="WenQuanYi Micro Hei"/>
              </a:rPr>
              <a:t>(including, </a:t>
            </a:r>
            <a:r>
              <a:rPr dirty="0" sz="2400" spc="25">
                <a:latin typeface="WenQuanYi Micro Hei"/>
                <a:cs typeface="WenQuanYi Micro Hei"/>
              </a:rPr>
              <a:t>program</a:t>
            </a:r>
            <a:r>
              <a:rPr dirty="0" sz="2400" spc="75">
                <a:latin typeface="WenQuanYi Micro Hei"/>
                <a:cs typeface="WenQuanYi Micro Hei"/>
              </a:rPr>
              <a:t> </a:t>
            </a:r>
            <a:r>
              <a:rPr dirty="0" sz="2400" spc="40">
                <a:latin typeface="WenQuanYi Micro Hei"/>
                <a:cs typeface="WenQuanYi Micro Hei"/>
              </a:rPr>
              <a:t>counter)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Execution </a:t>
            </a:r>
            <a:r>
              <a:rPr dirty="0" sz="2400" spc="25">
                <a:latin typeface="WenQuanYi Micro Hei"/>
                <a:cs typeface="WenQuanYi Micro Hei"/>
              </a:rPr>
              <a:t>stack </a:t>
            </a:r>
            <a:r>
              <a:rPr dirty="0" sz="2400" spc="210">
                <a:latin typeface="WenQuanYi Micro Hei"/>
                <a:cs typeface="WenQuanYi Micro Hei"/>
              </a:rPr>
              <a:t>­ </a:t>
            </a:r>
            <a:r>
              <a:rPr dirty="0" sz="2400" spc="90">
                <a:latin typeface="WenQuanYi Micro Hei"/>
                <a:cs typeface="WenQuanYi Micro Hei"/>
              </a:rPr>
              <a:t>what </a:t>
            </a:r>
            <a:r>
              <a:rPr dirty="0" sz="2400" spc="-60">
                <a:latin typeface="WenQuanYi Micro Hei"/>
                <a:cs typeface="WenQuanYi Micro Hei"/>
              </a:rPr>
              <a:t>is</a:t>
            </a:r>
            <a:r>
              <a:rPr dirty="0" sz="2400" spc="-114">
                <a:latin typeface="WenQuanYi Micro Hei"/>
                <a:cs typeface="WenQuanYi Micro Hei"/>
              </a:rPr>
              <a:t> </a:t>
            </a:r>
            <a:r>
              <a:rPr dirty="0" sz="2400" spc="50">
                <a:latin typeface="WenQuanYi Micro Hei"/>
                <a:cs typeface="WenQuanYi Micro Hei"/>
              </a:rPr>
              <a:t>this?</a:t>
            </a:r>
            <a:endParaRPr sz="2400">
              <a:latin typeface="WenQuanYi Micro Hei"/>
              <a:cs typeface="WenQuanYi Micro He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25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45">
                <a:latin typeface="WenQuanYi Micro Hei"/>
                <a:cs typeface="WenQuanYi Micro Hei"/>
              </a:rPr>
              <a:t>Execution</a:t>
            </a:r>
            <a:r>
              <a:rPr dirty="0" sz="2800" spc="55">
                <a:latin typeface="WenQuanYi Micro Hei"/>
                <a:cs typeface="WenQuanYi Micro Hei"/>
              </a:rPr>
              <a:t> Stack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WenQuanYi Micro Hei"/>
                <a:cs typeface="WenQuanYi Micro Hei"/>
              </a:rPr>
              <a:t>Parameters, temporary</a:t>
            </a:r>
            <a:r>
              <a:rPr dirty="0" sz="2400" spc="85">
                <a:latin typeface="WenQuanYi Micro Hei"/>
                <a:cs typeface="WenQuanYi Micro Hei"/>
              </a:rPr>
              <a:t> </a:t>
            </a:r>
            <a:r>
              <a:rPr dirty="0" sz="2400" spc="-10">
                <a:latin typeface="WenQuanYi Micro Hei"/>
                <a:cs typeface="WenQuanYi Micro Hei"/>
              </a:rPr>
              <a:t>variables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0">
                <a:latin typeface="WenQuanYi Micro Hei"/>
                <a:cs typeface="WenQuanYi Micro Hei"/>
              </a:rPr>
              <a:t>Return </a:t>
            </a:r>
            <a:r>
              <a:rPr dirty="0" sz="2400" spc="30">
                <a:latin typeface="WenQuanYi Micro Hei"/>
                <a:cs typeface="WenQuanYi Micro Hei"/>
              </a:rPr>
              <a:t>PCs </a:t>
            </a:r>
            <a:r>
              <a:rPr dirty="0" sz="2400" spc="-10">
                <a:latin typeface="WenQuanYi Micro Hei"/>
                <a:cs typeface="WenQuanYi Micro Hei"/>
              </a:rPr>
              <a:t>are </a:t>
            </a:r>
            <a:r>
              <a:rPr dirty="0" sz="2400" spc="40">
                <a:latin typeface="WenQuanYi Micro Hei"/>
                <a:cs typeface="WenQuanYi Micro Hei"/>
              </a:rPr>
              <a:t>kept </a:t>
            </a:r>
            <a:r>
              <a:rPr dirty="0" sz="2400" spc="35">
                <a:latin typeface="WenQuanYi Micro Hei"/>
                <a:cs typeface="WenQuanYi Micro Hei"/>
              </a:rPr>
              <a:t>while </a:t>
            </a:r>
            <a:r>
              <a:rPr dirty="0" sz="2400" spc="5">
                <a:latin typeface="WenQuanYi Micro Hei"/>
                <a:cs typeface="WenQuanYi Micro Hei"/>
              </a:rPr>
              <a:t>called </a:t>
            </a:r>
            <a:r>
              <a:rPr dirty="0" sz="2400">
                <a:latin typeface="WenQuanYi Micro Hei"/>
                <a:cs typeface="WenQuanYi Micro Hei"/>
              </a:rPr>
              <a:t>procedures </a:t>
            </a:r>
            <a:r>
              <a:rPr dirty="0" sz="2400" spc="-10">
                <a:latin typeface="WenQuanYi Micro Hei"/>
                <a:cs typeface="WenQuanYi Micro Hei"/>
              </a:rPr>
              <a:t>are</a:t>
            </a:r>
            <a:r>
              <a:rPr dirty="0" sz="2400" spc="325">
                <a:latin typeface="WenQuanYi Micro Hei"/>
                <a:cs typeface="WenQuanYi Micro Hei"/>
              </a:rPr>
              <a:t> </a:t>
            </a:r>
            <a:r>
              <a:rPr dirty="0" sz="2400" spc="40">
                <a:latin typeface="WenQuanYi Micro Hei"/>
                <a:cs typeface="WenQuanYi Micro Hei"/>
              </a:rPr>
              <a:t>executing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28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4316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/>
              <a:t>Thread</a:t>
            </a:r>
            <a:r>
              <a:rPr dirty="0" sz="4800" spc="-65"/>
              <a:t> </a:t>
            </a:r>
            <a:r>
              <a:rPr dirty="0" sz="4800" spc="-5"/>
              <a:t>Lifecycle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693324" y="4349431"/>
            <a:ext cx="755015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80">
                <a:latin typeface="Trebuchet MS"/>
                <a:cs typeface="Trebuchet MS"/>
              </a:rPr>
              <a:t>W</a:t>
            </a:r>
            <a:r>
              <a:rPr dirty="0" sz="1800" spc="-50">
                <a:latin typeface="Trebuchet MS"/>
                <a:cs typeface="Trebuchet MS"/>
              </a:rPr>
              <a:t>aiting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2412" y="3954188"/>
            <a:ext cx="1136650" cy="1137920"/>
          </a:xfrm>
          <a:custGeom>
            <a:avLst/>
            <a:gdLst/>
            <a:ahLst/>
            <a:cxnLst/>
            <a:rect l="l" t="t" r="r" b="b"/>
            <a:pathLst>
              <a:path w="1136650" h="1137920">
                <a:moveTo>
                  <a:pt x="1136233" y="568650"/>
                </a:moveTo>
                <a:lnTo>
                  <a:pt x="1134148" y="617715"/>
                </a:lnTo>
                <a:lnTo>
                  <a:pt x="1128006" y="665621"/>
                </a:lnTo>
                <a:lnTo>
                  <a:pt x="1117977" y="712198"/>
                </a:lnTo>
                <a:lnTo>
                  <a:pt x="1104233" y="757274"/>
                </a:lnTo>
                <a:lnTo>
                  <a:pt x="1086943" y="800679"/>
                </a:lnTo>
                <a:lnTo>
                  <a:pt x="1066279" y="842242"/>
                </a:lnTo>
                <a:lnTo>
                  <a:pt x="1042410" y="881793"/>
                </a:lnTo>
                <a:lnTo>
                  <a:pt x="1015508" y="919161"/>
                </a:lnTo>
                <a:lnTo>
                  <a:pt x="985742" y="954175"/>
                </a:lnTo>
                <a:lnTo>
                  <a:pt x="953283" y="986664"/>
                </a:lnTo>
                <a:lnTo>
                  <a:pt x="918303" y="1016458"/>
                </a:lnTo>
                <a:lnTo>
                  <a:pt x="880970" y="1043386"/>
                </a:lnTo>
                <a:lnTo>
                  <a:pt x="841456" y="1067278"/>
                </a:lnTo>
                <a:lnTo>
                  <a:pt x="799932" y="1087962"/>
                </a:lnTo>
                <a:lnTo>
                  <a:pt x="756567" y="1105269"/>
                </a:lnTo>
                <a:lnTo>
                  <a:pt x="711533" y="1119026"/>
                </a:lnTo>
                <a:lnTo>
                  <a:pt x="664999" y="1129064"/>
                </a:lnTo>
                <a:lnTo>
                  <a:pt x="617137" y="1135212"/>
                </a:lnTo>
                <a:lnTo>
                  <a:pt x="568116" y="1137300"/>
                </a:lnTo>
                <a:lnTo>
                  <a:pt x="519097" y="1135212"/>
                </a:lnTo>
                <a:lnTo>
                  <a:pt x="471236" y="1129064"/>
                </a:lnTo>
                <a:lnTo>
                  <a:pt x="424703" y="1119026"/>
                </a:lnTo>
                <a:lnTo>
                  <a:pt x="379669" y="1105269"/>
                </a:lnTo>
                <a:lnTo>
                  <a:pt x="336305" y="1087962"/>
                </a:lnTo>
                <a:lnTo>
                  <a:pt x="294780" y="1067278"/>
                </a:lnTo>
                <a:lnTo>
                  <a:pt x="255266" y="1043386"/>
                </a:lnTo>
                <a:lnTo>
                  <a:pt x="217934" y="1016458"/>
                </a:lnTo>
                <a:lnTo>
                  <a:pt x="182953" y="986664"/>
                </a:lnTo>
                <a:lnTo>
                  <a:pt x="150494" y="954175"/>
                </a:lnTo>
                <a:lnTo>
                  <a:pt x="120728" y="919161"/>
                </a:lnTo>
                <a:lnTo>
                  <a:pt x="93825" y="881793"/>
                </a:lnTo>
                <a:lnTo>
                  <a:pt x="69955" y="842242"/>
                </a:lnTo>
                <a:lnTo>
                  <a:pt x="49291" y="800679"/>
                </a:lnTo>
                <a:lnTo>
                  <a:pt x="32001" y="757274"/>
                </a:lnTo>
                <a:lnTo>
                  <a:pt x="18256" y="712198"/>
                </a:lnTo>
                <a:lnTo>
                  <a:pt x="8227" y="665621"/>
                </a:lnTo>
                <a:lnTo>
                  <a:pt x="2085" y="617715"/>
                </a:lnTo>
                <a:lnTo>
                  <a:pt x="0" y="568650"/>
                </a:lnTo>
                <a:lnTo>
                  <a:pt x="2085" y="519584"/>
                </a:lnTo>
                <a:lnTo>
                  <a:pt x="8227" y="471678"/>
                </a:lnTo>
                <a:lnTo>
                  <a:pt x="18256" y="425102"/>
                </a:lnTo>
                <a:lnTo>
                  <a:pt x="32001" y="380025"/>
                </a:lnTo>
                <a:lnTo>
                  <a:pt x="49291" y="336620"/>
                </a:lnTo>
                <a:lnTo>
                  <a:pt x="69955" y="295057"/>
                </a:lnTo>
                <a:lnTo>
                  <a:pt x="93825" y="255506"/>
                </a:lnTo>
                <a:lnTo>
                  <a:pt x="120728" y="218138"/>
                </a:lnTo>
                <a:lnTo>
                  <a:pt x="150494" y="183124"/>
                </a:lnTo>
                <a:lnTo>
                  <a:pt x="182953" y="150635"/>
                </a:lnTo>
                <a:lnTo>
                  <a:pt x="217934" y="120841"/>
                </a:lnTo>
                <a:lnTo>
                  <a:pt x="255266" y="93913"/>
                </a:lnTo>
                <a:lnTo>
                  <a:pt x="294780" y="70021"/>
                </a:lnTo>
                <a:lnTo>
                  <a:pt x="336305" y="49337"/>
                </a:lnTo>
                <a:lnTo>
                  <a:pt x="379669" y="32031"/>
                </a:lnTo>
                <a:lnTo>
                  <a:pt x="424703" y="18273"/>
                </a:lnTo>
                <a:lnTo>
                  <a:pt x="471236" y="8235"/>
                </a:lnTo>
                <a:lnTo>
                  <a:pt x="519097" y="2087"/>
                </a:lnTo>
                <a:lnTo>
                  <a:pt x="568116" y="0"/>
                </a:lnTo>
                <a:lnTo>
                  <a:pt x="617137" y="2087"/>
                </a:lnTo>
                <a:lnTo>
                  <a:pt x="664999" y="8235"/>
                </a:lnTo>
                <a:lnTo>
                  <a:pt x="711533" y="18273"/>
                </a:lnTo>
                <a:lnTo>
                  <a:pt x="756567" y="32031"/>
                </a:lnTo>
                <a:lnTo>
                  <a:pt x="799932" y="49337"/>
                </a:lnTo>
                <a:lnTo>
                  <a:pt x="841456" y="70021"/>
                </a:lnTo>
                <a:lnTo>
                  <a:pt x="880970" y="93913"/>
                </a:lnTo>
                <a:lnTo>
                  <a:pt x="918303" y="120841"/>
                </a:lnTo>
                <a:lnTo>
                  <a:pt x="953283" y="150635"/>
                </a:lnTo>
                <a:lnTo>
                  <a:pt x="985742" y="183124"/>
                </a:lnTo>
                <a:lnTo>
                  <a:pt x="1015508" y="218138"/>
                </a:lnTo>
                <a:lnTo>
                  <a:pt x="1042410" y="255506"/>
                </a:lnTo>
                <a:lnTo>
                  <a:pt x="1066279" y="295057"/>
                </a:lnTo>
                <a:lnTo>
                  <a:pt x="1086943" y="336620"/>
                </a:lnTo>
                <a:lnTo>
                  <a:pt x="1104233" y="380025"/>
                </a:lnTo>
                <a:lnTo>
                  <a:pt x="1117977" y="425102"/>
                </a:lnTo>
                <a:lnTo>
                  <a:pt x="1128006" y="471678"/>
                </a:lnTo>
                <a:lnTo>
                  <a:pt x="1134148" y="519584"/>
                </a:lnTo>
                <a:lnTo>
                  <a:pt x="1136233" y="568650"/>
                </a:lnTo>
                <a:close/>
              </a:path>
            </a:pathLst>
          </a:custGeom>
          <a:ln w="9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49298" y="2425612"/>
            <a:ext cx="831850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10">
                <a:latin typeface="Trebuchet MS"/>
                <a:cs typeface="Trebuchet MS"/>
              </a:rPr>
              <a:t>Running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96897" y="2030366"/>
            <a:ext cx="1136650" cy="1137920"/>
          </a:xfrm>
          <a:custGeom>
            <a:avLst/>
            <a:gdLst/>
            <a:ahLst/>
            <a:cxnLst/>
            <a:rect l="l" t="t" r="r" b="b"/>
            <a:pathLst>
              <a:path w="1136650" h="1137920">
                <a:moveTo>
                  <a:pt x="1136233" y="568650"/>
                </a:moveTo>
                <a:lnTo>
                  <a:pt x="1134148" y="617715"/>
                </a:lnTo>
                <a:lnTo>
                  <a:pt x="1128006" y="665621"/>
                </a:lnTo>
                <a:lnTo>
                  <a:pt x="1117977" y="712198"/>
                </a:lnTo>
                <a:lnTo>
                  <a:pt x="1104233" y="757274"/>
                </a:lnTo>
                <a:lnTo>
                  <a:pt x="1086943" y="800679"/>
                </a:lnTo>
                <a:lnTo>
                  <a:pt x="1066279" y="842242"/>
                </a:lnTo>
                <a:lnTo>
                  <a:pt x="1042410" y="881793"/>
                </a:lnTo>
                <a:lnTo>
                  <a:pt x="1015508" y="919161"/>
                </a:lnTo>
                <a:lnTo>
                  <a:pt x="985742" y="954175"/>
                </a:lnTo>
                <a:lnTo>
                  <a:pt x="953283" y="986664"/>
                </a:lnTo>
                <a:lnTo>
                  <a:pt x="918303" y="1016458"/>
                </a:lnTo>
                <a:lnTo>
                  <a:pt x="880970" y="1043386"/>
                </a:lnTo>
                <a:lnTo>
                  <a:pt x="841456" y="1067278"/>
                </a:lnTo>
                <a:lnTo>
                  <a:pt x="799932" y="1087962"/>
                </a:lnTo>
                <a:lnTo>
                  <a:pt x="756567" y="1105269"/>
                </a:lnTo>
                <a:lnTo>
                  <a:pt x="711533" y="1119026"/>
                </a:lnTo>
                <a:lnTo>
                  <a:pt x="664999" y="1129064"/>
                </a:lnTo>
                <a:lnTo>
                  <a:pt x="617137" y="1135212"/>
                </a:lnTo>
                <a:lnTo>
                  <a:pt x="568116" y="1137300"/>
                </a:lnTo>
                <a:lnTo>
                  <a:pt x="519097" y="1135212"/>
                </a:lnTo>
                <a:lnTo>
                  <a:pt x="471236" y="1129064"/>
                </a:lnTo>
                <a:lnTo>
                  <a:pt x="424703" y="1119026"/>
                </a:lnTo>
                <a:lnTo>
                  <a:pt x="379669" y="1105269"/>
                </a:lnTo>
                <a:lnTo>
                  <a:pt x="336305" y="1087962"/>
                </a:lnTo>
                <a:lnTo>
                  <a:pt x="294780" y="1067278"/>
                </a:lnTo>
                <a:lnTo>
                  <a:pt x="255266" y="1043386"/>
                </a:lnTo>
                <a:lnTo>
                  <a:pt x="217934" y="1016458"/>
                </a:lnTo>
                <a:lnTo>
                  <a:pt x="182953" y="986664"/>
                </a:lnTo>
                <a:lnTo>
                  <a:pt x="150494" y="954175"/>
                </a:lnTo>
                <a:lnTo>
                  <a:pt x="120728" y="919161"/>
                </a:lnTo>
                <a:lnTo>
                  <a:pt x="93825" y="881793"/>
                </a:lnTo>
                <a:lnTo>
                  <a:pt x="69955" y="842242"/>
                </a:lnTo>
                <a:lnTo>
                  <a:pt x="49291" y="800679"/>
                </a:lnTo>
                <a:lnTo>
                  <a:pt x="32001" y="757274"/>
                </a:lnTo>
                <a:lnTo>
                  <a:pt x="18256" y="712198"/>
                </a:lnTo>
                <a:lnTo>
                  <a:pt x="8227" y="665621"/>
                </a:lnTo>
                <a:lnTo>
                  <a:pt x="2085" y="617715"/>
                </a:lnTo>
                <a:lnTo>
                  <a:pt x="0" y="568650"/>
                </a:lnTo>
                <a:lnTo>
                  <a:pt x="2085" y="519583"/>
                </a:lnTo>
                <a:lnTo>
                  <a:pt x="8227" y="471676"/>
                </a:lnTo>
                <a:lnTo>
                  <a:pt x="18256" y="425098"/>
                </a:lnTo>
                <a:lnTo>
                  <a:pt x="32001" y="380022"/>
                </a:lnTo>
                <a:lnTo>
                  <a:pt x="49291" y="336616"/>
                </a:lnTo>
                <a:lnTo>
                  <a:pt x="69955" y="295053"/>
                </a:lnTo>
                <a:lnTo>
                  <a:pt x="93825" y="255502"/>
                </a:lnTo>
                <a:lnTo>
                  <a:pt x="120728" y="218134"/>
                </a:lnTo>
                <a:lnTo>
                  <a:pt x="150494" y="183121"/>
                </a:lnTo>
                <a:lnTo>
                  <a:pt x="182953" y="150632"/>
                </a:lnTo>
                <a:lnTo>
                  <a:pt x="217934" y="120838"/>
                </a:lnTo>
                <a:lnTo>
                  <a:pt x="255266" y="93910"/>
                </a:lnTo>
                <a:lnTo>
                  <a:pt x="294780" y="70019"/>
                </a:lnTo>
                <a:lnTo>
                  <a:pt x="336305" y="49335"/>
                </a:lnTo>
                <a:lnTo>
                  <a:pt x="379669" y="32030"/>
                </a:lnTo>
                <a:lnTo>
                  <a:pt x="424703" y="18272"/>
                </a:lnTo>
                <a:lnTo>
                  <a:pt x="471236" y="8235"/>
                </a:lnTo>
                <a:lnTo>
                  <a:pt x="519097" y="2087"/>
                </a:lnTo>
                <a:lnTo>
                  <a:pt x="568116" y="0"/>
                </a:lnTo>
                <a:lnTo>
                  <a:pt x="617137" y="2087"/>
                </a:lnTo>
                <a:lnTo>
                  <a:pt x="664999" y="8235"/>
                </a:lnTo>
                <a:lnTo>
                  <a:pt x="711533" y="18272"/>
                </a:lnTo>
                <a:lnTo>
                  <a:pt x="756567" y="32030"/>
                </a:lnTo>
                <a:lnTo>
                  <a:pt x="799932" y="49335"/>
                </a:lnTo>
                <a:lnTo>
                  <a:pt x="841456" y="70019"/>
                </a:lnTo>
                <a:lnTo>
                  <a:pt x="880970" y="93910"/>
                </a:lnTo>
                <a:lnTo>
                  <a:pt x="918303" y="120838"/>
                </a:lnTo>
                <a:lnTo>
                  <a:pt x="953283" y="150632"/>
                </a:lnTo>
                <a:lnTo>
                  <a:pt x="985742" y="183121"/>
                </a:lnTo>
                <a:lnTo>
                  <a:pt x="1015508" y="218134"/>
                </a:lnTo>
                <a:lnTo>
                  <a:pt x="1042410" y="255502"/>
                </a:lnTo>
                <a:lnTo>
                  <a:pt x="1066279" y="295053"/>
                </a:lnTo>
                <a:lnTo>
                  <a:pt x="1086943" y="336616"/>
                </a:lnTo>
                <a:lnTo>
                  <a:pt x="1104233" y="380022"/>
                </a:lnTo>
                <a:lnTo>
                  <a:pt x="1117977" y="425098"/>
                </a:lnTo>
                <a:lnTo>
                  <a:pt x="1128006" y="471676"/>
                </a:lnTo>
                <a:lnTo>
                  <a:pt x="1134148" y="519583"/>
                </a:lnTo>
                <a:lnTo>
                  <a:pt x="1136233" y="568650"/>
                </a:lnTo>
                <a:close/>
              </a:path>
            </a:pathLst>
          </a:custGeom>
          <a:ln w="9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543622" y="2425612"/>
            <a:ext cx="821055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125">
                <a:latin typeface="Trebuchet MS"/>
                <a:cs typeface="Trebuchet MS"/>
              </a:rPr>
              <a:t>F</a:t>
            </a:r>
            <a:r>
              <a:rPr dirty="0" sz="1800" spc="-40">
                <a:latin typeface="Trebuchet MS"/>
                <a:cs typeface="Trebuchet MS"/>
              </a:rPr>
              <a:t>inished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85894" y="2030366"/>
            <a:ext cx="1136650" cy="1137920"/>
          </a:xfrm>
          <a:custGeom>
            <a:avLst/>
            <a:gdLst/>
            <a:ahLst/>
            <a:cxnLst/>
            <a:rect l="l" t="t" r="r" b="b"/>
            <a:pathLst>
              <a:path w="1136650" h="1137920">
                <a:moveTo>
                  <a:pt x="1136233" y="568650"/>
                </a:moveTo>
                <a:lnTo>
                  <a:pt x="1134148" y="617715"/>
                </a:lnTo>
                <a:lnTo>
                  <a:pt x="1128006" y="665621"/>
                </a:lnTo>
                <a:lnTo>
                  <a:pt x="1117977" y="712198"/>
                </a:lnTo>
                <a:lnTo>
                  <a:pt x="1104233" y="757274"/>
                </a:lnTo>
                <a:lnTo>
                  <a:pt x="1086943" y="800679"/>
                </a:lnTo>
                <a:lnTo>
                  <a:pt x="1066279" y="842242"/>
                </a:lnTo>
                <a:lnTo>
                  <a:pt x="1042410" y="881793"/>
                </a:lnTo>
                <a:lnTo>
                  <a:pt x="1015508" y="919161"/>
                </a:lnTo>
                <a:lnTo>
                  <a:pt x="985742" y="954175"/>
                </a:lnTo>
                <a:lnTo>
                  <a:pt x="953283" y="986664"/>
                </a:lnTo>
                <a:lnTo>
                  <a:pt x="918303" y="1016458"/>
                </a:lnTo>
                <a:lnTo>
                  <a:pt x="880970" y="1043386"/>
                </a:lnTo>
                <a:lnTo>
                  <a:pt x="841456" y="1067278"/>
                </a:lnTo>
                <a:lnTo>
                  <a:pt x="799932" y="1087962"/>
                </a:lnTo>
                <a:lnTo>
                  <a:pt x="756567" y="1105269"/>
                </a:lnTo>
                <a:lnTo>
                  <a:pt x="711533" y="1119026"/>
                </a:lnTo>
                <a:lnTo>
                  <a:pt x="664999" y="1129064"/>
                </a:lnTo>
                <a:lnTo>
                  <a:pt x="617137" y="1135212"/>
                </a:lnTo>
                <a:lnTo>
                  <a:pt x="568116" y="1137300"/>
                </a:lnTo>
                <a:lnTo>
                  <a:pt x="519097" y="1135212"/>
                </a:lnTo>
                <a:lnTo>
                  <a:pt x="471236" y="1129064"/>
                </a:lnTo>
                <a:lnTo>
                  <a:pt x="424703" y="1119026"/>
                </a:lnTo>
                <a:lnTo>
                  <a:pt x="379669" y="1105269"/>
                </a:lnTo>
                <a:lnTo>
                  <a:pt x="336305" y="1087962"/>
                </a:lnTo>
                <a:lnTo>
                  <a:pt x="294780" y="1067278"/>
                </a:lnTo>
                <a:lnTo>
                  <a:pt x="255266" y="1043386"/>
                </a:lnTo>
                <a:lnTo>
                  <a:pt x="217934" y="1016458"/>
                </a:lnTo>
                <a:lnTo>
                  <a:pt x="182953" y="986664"/>
                </a:lnTo>
                <a:lnTo>
                  <a:pt x="150494" y="954175"/>
                </a:lnTo>
                <a:lnTo>
                  <a:pt x="120728" y="919161"/>
                </a:lnTo>
                <a:lnTo>
                  <a:pt x="93825" y="881793"/>
                </a:lnTo>
                <a:lnTo>
                  <a:pt x="69955" y="842242"/>
                </a:lnTo>
                <a:lnTo>
                  <a:pt x="49291" y="800679"/>
                </a:lnTo>
                <a:lnTo>
                  <a:pt x="32001" y="757274"/>
                </a:lnTo>
                <a:lnTo>
                  <a:pt x="18256" y="712198"/>
                </a:lnTo>
                <a:lnTo>
                  <a:pt x="8227" y="665621"/>
                </a:lnTo>
                <a:lnTo>
                  <a:pt x="2085" y="617715"/>
                </a:lnTo>
                <a:lnTo>
                  <a:pt x="0" y="568650"/>
                </a:lnTo>
                <a:lnTo>
                  <a:pt x="2085" y="519583"/>
                </a:lnTo>
                <a:lnTo>
                  <a:pt x="8227" y="471676"/>
                </a:lnTo>
                <a:lnTo>
                  <a:pt x="18256" y="425098"/>
                </a:lnTo>
                <a:lnTo>
                  <a:pt x="32001" y="380022"/>
                </a:lnTo>
                <a:lnTo>
                  <a:pt x="49291" y="336616"/>
                </a:lnTo>
                <a:lnTo>
                  <a:pt x="69955" y="295053"/>
                </a:lnTo>
                <a:lnTo>
                  <a:pt x="93825" y="255502"/>
                </a:lnTo>
                <a:lnTo>
                  <a:pt x="120728" y="218134"/>
                </a:lnTo>
                <a:lnTo>
                  <a:pt x="150494" y="183121"/>
                </a:lnTo>
                <a:lnTo>
                  <a:pt x="182953" y="150632"/>
                </a:lnTo>
                <a:lnTo>
                  <a:pt x="217934" y="120838"/>
                </a:lnTo>
                <a:lnTo>
                  <a:pt x="255266" y="93910"/>
                </a:lnTo>
                <a:lnTo>
                  <a:pt x="294780" y="70019"/>
                </a:lnTo>
                <a:lnTo>
                  <a:pt x="336305" y="49335"/>
                </a:lnTo>
                <a:lnTo>
                  <a:pt x="379669" y="32030"/>
                </a:lnTo>
                <a:lnTo>
                  <a:pt x="424703" y="18272"/>
                </a:lnTo>
                <a:lnTo>
                  <a:pt x="471236" y="8235"/>
                </a:lnTo>
                <a:lnTo>
                  <a:pt x="519097" y="2087"/>
                </a:lnTo>
                <a:lnTo>
                  <a:pt x="568116" y="0"/>
                </a:lnTo>
                <a:lnTo>
                  <a:pt x="617137" y="2087"/>
                </a:lnTo>
                <a:lnTo>
                  <a:pt x="664999" y="8235"/>
                </a:lnTo>
                <a:lnTo>
                  <a:pt x="711533" y="18272"/>
                </a:lnTo>
                <a:lnTo>
                  <a:pt x="756567" y="32030"/>
                </a:lnTo>
                <a:lnTo>
                  <a:pt x="799932" y="49335"/>
                </a:lnTo>
                <a:lnTo>
                  <a:pt x="841456" y="70019"/>
                </a:lnTo>
                <a:lnTo>
                  <a:pt x="880970" y="93910"/>
                </a:lnTo>
                <a:lnTo>
                  <a:pt x="918303" y="120838"/>
                </a:lnTo>
                <a:lnTo>
                  <a:pt x="953283" y="150632"/>
                </a:lnTo>
                <a:lnTo>
                  <a:pt x="985742" y="183121"/>
                </a:lnTo>
                <a:lnTo>
                  <a:pt x="1015508" y="218134"/>
                </a:lnTo>
                <a:lnTo>
                  <a:pt x="1042410" y="255502"/>
                </a:lnTo>
                <a:lnTo>
                  <a:pt x="1066279" y="295053"/>
                </a:lnTo>
                <a:lnTo>
                  <a:pt x="1086943" y="336616"/>
                </a:lnTo>
                <a:lnTo>
                  <a:pt x="1104233" y="380022"/>
                </a:lnTo>
                <a:lnTo>
                  <a:pt x="1117977" y="425098"/>
                </a:lnTo>
                <a:lnTo>
                  <a:pt x="1128006" y="471676"/>
                </a:lnTo>
                <a:lnTo>
                  <a:pt x="1134148" y="519583"/>
                </a:lnTo>
                <a:lnTo>
                  <a:pt x="1136233" y="568650"/>
                </a:lnTo>
                <a:close/>
              </a:path>
            </a:pathLst>
          </a:custGeom>
          <a:ln w="9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75859" y="2430142"/>
            <a:ext cx="607695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80">
                <a:latin typeface="Trebuchet MS"/>
                <a:cs typeface="Trebuchet MS"/>
              </a:rPr>
              <a:t>R</a:t>
            </a:r>
            <a:r>
              <a:rPr dirty="0" sz="1800" spc="-55">
                <a:latin typeface="Trebuchet MS"/>
                <a:cs typeface="Trebuchet MS"/>
              </a:rPr>
              <a:t>eady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07913" y="2030366"/>
            <a:ext cx="1136650" cy="1137920"/>
          </a:xfrm>
          <a:custGeom>
            <a:avLst/>
            <a:gdLst/>
            <a:ahLst/>
            <a:cxnLst/>
            <a:rect l="l" t="t" r="r" b="b"/>
            <a:pathLst>
              <a:path w="1136650" h="1137920">
                <a:moveTo>
                  <a:pt x="1136233" y="568650"/>
                </a:moveTo>
                <a:lnTo>
                  <a:pt x="1134148" y="617715"/>
                </a:lnTo>
                <a:lnTo>
                  <a:pt x="1128006" y="665621"/>
                </a:lnTo>
                <a:lnTo>
                  <a:pt x="1117977" y="712198"/>
                </a:lnTo>
                <a:lnTo>
                  <a:pt x="1104233" y="757274"/>
                </a:lnTo>
                <a:lnTo>
                  <a:pt x="1086943" y="800679"/>
                </a:lnTo>
                <a:lnTo>
                  <a:pt x="1066279" y="842242"/>
                </a:lnTo>
                <a:lnTo>
                  <a:pt x="1042410" y="881793"/>
                </a:lnTo>
                <a:lnTo>
                  <a:pt x="1015508" y="919161"/>
                </a:lnTo>
                <a:lnTo>
                  <a:pt x="985742" y="954175"/>
                </a:lnTo>
                <a:lnTo>
                  <a:pt x="953283" y="986664"/>
                </a:lnTo>
                <a:lnTo>
                  <a:pt x="918303" y="1016458"/>
                </a:lnTo>
                <a:lnTo>
                  <a:pt x="880970" y="1043386"/>
                </a:lnTo>
                <a:lnTo>
                  <a:pt x="841456" y="1067278"/>
                </a:lnTo>
                <a:lnTo>
                  <a:pt x="799932" y="1087962"/>
                </a:lnTo>
                <a:lnTo>
                  <a:pt x="756567" y="1105269"/>
                </a:lnTo>
                <a:lnTo>
                  <a:pt x="711533" y="1119026"/>
                </a:lnTo>
                <a:lnTo>
                  <a:pt x="664999" y="1129064"/>
                </a:lnTo>
                <a:lnTo>
                  <a:pt x="617137" y="1135212"/>
                </a:lnTo>
                <a:lnTo>
                  <a:pt x="568116" y="1137300"/>
                </a:lnTo>
                <a:lnTo>
                  <a:pt x="519097" y="1135212"/>
                </a:lnTo>
                <a:lnTo>
                  <a:pt x="471236" y="1129064"/>
                </a:lnTo>
                <a:lnTo>
                  <a:pt x="424703" y="1119026"/>
                </a:lnTo>
                <a:lnTo>
                  <a:pt x="379669" y="1105269"/>
                </a:lnTo>
                <a:lnTo>
                  <a:pt x="336305" y="1087962"/>
                </a:lnTo>
                <a:lnTo>
                  <a:pt x="294780" y="1067278"/>
                </a:lnTo>
                <a:lnTo>
                  <a:pt x="255266" y="1043386"/>
                </a:lnTo>
                <a:lnTo>
                  <a:pt x="217934" y="1016458"/>
                </a:lnTo>
                <a:lnTo>
                  <a:pt x="182953" y="986664"/>
                </a:lnTo>
                <a:lnTo>
                  <a:pt x="150494" y="954175"/>
                </a:lnTo>
                <a:lnTo>
                  <a:pt x="120728" y="919161"/>
                </a:lnTo>
                <a:lnTo>
                  <a:pt x="93825" y="881793"/>
                </a:lnTo>
                <a:lnTo>
                  <a:pt x="69955" y="842242"/>
                </a:lnTo>
                <a:lnTo>
                  <a:pt x="49291" y="800679"/>
                </a:lnTo>
                <a:lnTo>
                  <a:pt x="32001" y="757274"/>
                </a:lnTo>
                <a:lnTo>
                  <a:pt x="18256" y="712198"/>
                </a:lnTo>
                <a:lnTo>
                  <a:pt x="8227" y="665621"/>
                </a:lnTo>
                <a:lnTo>
                  <a:pt x="2085" y="617715"/>
                </a:lnTo>
                <a:lnTo>
                  <a:pt x="0" y="568650"/>
                </a:lnTo>
                <a:lnTo>
                  <a:pt x="2085" y="519583"/>
                </a:lnTo>
                <a:lnTo>
                  <a:pt x="8227" y="471676"/>
                </a:lnTo>
                <a:lnTo>
                  <a:pt x="18256" y="425098"/>
                </a:lnTo>
                <a:lnTo>
                  <a:pt x="32001" y="380022"/>
                </a:lnTo>
                <a:lnTo>
                  <a:pt x="49291" y="336616"/>
                </a:lnTo>
                <a:lnTo>
                  <a:pt x="69955" y="295053"/>
                </a:lnTo>
                <a:lnTo>
                  <a:pt x="93825" y="255502"/>
                </a:lnTo>
                <a:lnTo>
                  <a:pt x="120728" y="218134"/>
                </a:lnTo>
                <a:lnTo>
                  <a:pt x="150494" y="183121"/>
                </a:lnTo>
                <a:lnTo>
                  <a:pt x="182953" y="150632"/>
                </a:lnTo>
                <a:lnTo>
                  <a:pt x="217934" y="120838"/>
                </a:lnTo>
                <a:lnTo>
                  <a:pt x="255266" y="93910"/>
                </a:lnTo>
                <a:lnTo>
                  <a:pt x="294780" y="70019"/>
                </a:lnTo>
                <a:lnTo>
                  <a:pt x="336305" y="49335"/>
                </a:lnTo>
                <a:lnTo>
                  <a:pt x="379669" y="32030"/>
                </a:lnTo>
                <a:lnTo>
                  <a:pt x="424703" y="18272"/>
                </a:lnTo>
                <a:lnTo>
                  <a:pt x="471236" y="8235"/>
                </a:lnTo>
                <a:lnTo>
                  <a:pt x="519097" y="2087"/>
                </a:lnTo>
                <a:lnTo>
                  <a:pt x="568116" y="0"/>
                </a:lnTo>
                <a:lnTo>
                  <a:pt x="617137" y="2087"/>
                </a:lnTo>
                <a:lnTo>
                  <a:pt x="664999" y="8235"/>
                </a:lnTo>
                <a:lnTo>
                  <a:pt x="711533" y="18272"/>
                </a:lnTo>
                <a:lnTo>
                  <a:pt x="756567" y="32030"/>
                </a:lnTo>
                <a:lnTo>
                  <a:pt x="799932" y="49335"/>
                </a:lnTo>
                <a:lnTo>
                  <a:pt x="841456" y="70019"/>
                </a:lnTo>
                <a:lnTo>
                  <a:pt x="880970" y="93910"/>
                </a:lnTo>
                <a:lnTo>
                  <a:pt x="918303" y="120838"/>
                </a:lnTo>
                <a:lnTo>
                  <a:pt x="953283" y="150632"/>
                </a:lnTo>
                <a:lnTo>
                  <a:pt x="985742" y="183121"/>
                </a:lnTo>
                <a:lnTo>
                  <a:pt x="1015508" y="218134"/>
                </a:lnTo>
                <a:lnTo>
                  <a:pt x="1042410" y="255502"/>
                </a:lnTo>
                <a:lnTo>
                  <a:pt x="1066279" y="295053"/>
                </a:lnTo>
                <a:lnTo>
                  <a:pt x="1086943" y="336616"/>
                </a:lnTo>
                <a:lnTo>
                  <a:pt x="1104233" y="380022"/>
                </a:lnTo>
                <a:lnTo>
                  <a:pt x="1117977" y="425098"/>
                </a:lnTo>
                <a:lnTo>
                  <a:pt x="1128006" y="471676"/>
                </a:lnTo>
                <a:lnTo>
                  <a:pt x="1134148" y="519583"/>
                </a:lnTo>
                <a:lnTo>
                  <a:pt x="1136233" y="568650"/>
                </a:lnTo>
                <a:close/>
              </a:path>
            </a:pathLst>
          </a:custGeom>
          <a:ln w="9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18786" y="2430142"/>
            <a:ext cx="336550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 spc="-60">
                <a:latin typeface="Trebuchet MS"/>
                <a:cs typeface="Trebuchet MS"/>
              </a:rPr>
              <a:t>I</a:t>
            </a:r>
            <a:r>
              <a:rPr dirty="0" sz="1800" spc="-70">
                <a:latin typeface="Trebuchet MS"/>
                <a:cs typeface="Trebuchet MS"/>
              </a:rPr>
              <a:t>nit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14180" y="2025630"/>
            <a:ext cx="7769859" cy="2540000"/>
            <a:chOff x="1614180" y="2025630"/>
            <a:chExt cx="7769859" cy="2540000"/>
          </a:xfrm>
        </p:grpSpPr>
        <p:sp>
          <p:nvSpPr>
            <p:cNvPr id="14" name="object 14"/>
            <p:cNvSpPr/>
            <p:nvPr/>
          </p:nvSpPr>
          <p:spPr>
            <a:xfrm>
              <a:off x="7934477" y="2397870"/>
              <a:ext cx="1339215" cy="106680"/>
            </a:xfrm>
            <a:custGeom>
              <a:avLst/>
              <a:gdLst/>
              <a:ahLst/>
              <a:cxnLst/>
              <a:rect l="l" t="t" r="r" b="b"/>
              <a:pathLst>
                <a:path w="1339215" h="106680">
                  <a:moveTo>
                    <a:pt x="0" y="106366"/>
                  </a:moveTo>
                  <a:lnTo>
                    <a:pt x="264281" y="44329"/>
                  </a:lnTo>
                  <a:lnTo>
                    <a:pt x="428684" y="12570"/>
                  </a:lnTo>
                  <a:lnTo>
                    <a:pt x="561886" y="1118"/>
                  </a:lnTo>
                  <a:lnTo>
                    <a:pt x="732567" y="0"/>
                  </a:lnTo>
                  <a:lnTo>
                    <a:pt x="774655" y="1169"/>
                  </a:lnTo>
                  <a:lnTo>
                    <a:pt x="821314" y="4241"/>
                  </a:lnTo>
                  <a:lnTo>
                    <a:pt x="871631" y="8960"/>
                  </a:lnTo>
                  <a:lnTo>
                    <a:pt x="924694" y="15074"/>
                  </a:lnTo>
                  <a:lnTo>
                    <a:pt x="979591" y="22330"/>
                  </a:lnTo>
                  <a:lnTo>
                    <a:pt x="1035410" y="30474"/>
                  </a:lnTo>
                  <a:lnTo>
                    <a:pt x="1091238" y="39255"/>
                  </a:lnTo>
                  <a:lnTo>
                    <a:pt x="1146163" y="48418"/>
                  </a:lnTo>
                  <a:lnTo>
                    <a:pt x="1199273" y="57711"/>
                  </a:lnTo>
                  <a:lnTo>
                    <a:pt x="1249655" y="66881"/>
                  </a:lnTo>
                  <a:lnTo>
                    <a:pt x="1296397" y="75674"/>
                  </a:lnTo>
                  <a:lnTo>
                    <a:pt x="1338587" y="83837"/>
                  </a:lnTo>
                </a:path>
              </a:pathLst>
            </a:custGeom>
            <a:ln w="18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07131" y="2402954"/>
              <a:ext cx="177165" cy="137795"/>
            </a:xfrm>
            <a:custGeom>
              <a:avLst/>
              <a:gdLst/>
              <a:ahLst/>
              <a:cxnLst/>
              <a:rect l="l" t="t" r="r" b="b"/>
              <a:pathLst>
                <a:path w="177165" h="137794">
                  <a:moveTo>
                    <a:pt x="27343" y="0"/>
                  </a:moveTo>
                  <a:lnTo>
                    <a:pt x="42887" y="74663"/>
                  </a:lnTo>
                  <a:lnTo>
                    <a:pt x="0" y="137693"/>
                  </a:lnTo>
                  <a:lnTo>
                    <a:pt x="176707" y="101282"/>
                  </a:lnTo>
                  <a:lnTo>
                    <a:pt x="27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618917" y="2030366"/>
              <a:ext cx="1136650" cy="1137920"/>
            </a:xfrm>
            <a:custGeom>
              <a:avLst/>
              <a:gdLst/>
              <a:ahLst/>
              <a:cxnLst/>
              <a:rect l="l" t="t" r="r" b="b"/>
              <a:pathLst>
                <a:path w="1136650" h="1137920">
                  <a:moveTo>
                    <a:pt x="1136233" y="568650"/>
                  </a:moveTo>
                  <a:lnTo>
                    <a:pt x="1134148" y="617715"/>
                  </a:lnTo>
                  <a:lnTo>
                    <a:pt x="1128006" y="665621"/>
                  </a:lnTo>
                  <a:lnTo>
                    <a:pt x="1117977" y="712198"/>
                  </a:lnTo>
                  <a:lnTo>
                    <a:pt x="1104233" y="757274"/>
                  </a:lnTo>
                  <a:lnTo>
                    <a:pt x="1086943" y="800679"/>
                  </a:lnTo>
                  <a:lnTo>
                    <a:pt x="1066279" y="842242"/>
                  </a:lnTo>
                  <a:lnTo>
                    <a:pt x="1042410" y="881793"/>
                  </a:lnTo>
                  <a:lnTo>
                    <a:pt x="1015508" y="919161"/>
                  </a:lnTo>
                  <a:lnTo>
                    <a:pt x="985742" y="954175"/>
                  </a:lnTo>
                  <a:lnTo>
                    <a:pt x="953283" y="986664"/>
                  </a:lnTo>
                  <a:lnTo>
                    <a:pt x="918303" y="1016458"/>
                  </a:lnTo>
                  <a:lnTo>
                    <a:pt x="880970" y="1043386"/>
                  </a:lnTo>
                  <a:lnTo>
                    <a:pt x="841456" y="1067278"/>
                  </a:lnTo>
                  <a:lnTo>
                    <a:pt x="799932" y="1087962"/>
                  </a:lnTo>
                  <a:lnTo>
                    <a:pt x="756567" y="1105269"/>
                  </a:lnTo>
                  <a:lnTo>
                    <a:pt x="711533" y="1119026"/>
                  </a:lnTo>
                  <a:lnTo>
                    <a:pt x="664999" y="1129064"/>
                  </a:lnTo>
                  <a:lnTo>
                    <a:pt x="617137" y="1135212"/>
                  </a:lnTo>
                  <a:lnTo>
                    <a:pt x="568116" y="1137300"/>
                  </a:lnTo>
                  <a:lnTo>
                    <a:pt x="519097" y="1135212"/>
                  </a:lnTo>
                  <a:lnTo>
                    <a:pt x="471236" y="1129064"/>
                  </a:lnTo>
                  <a:lnTo>
                    <a:pt x="424703" y="1119026"/>
                  </a:lnTo>
                  <a:lnTo>
                    <a:pt x="379669" y="1105269"/>
                  </a:lnTo>
                  <a:lnTo>
                    <a:pt x="336305" y="1087962"/>
                  </a:lnTo>
                  <a:lnTo>
                    <a:pt x="294780" y="1067278"/>
                  </a:lnTo>
                  <a:lnTo>
                    <a:pt x="255266" y="1043386"/>
                  </a:lnTo>
                  <a:lnTo>
                    <a:pt x="217934" y="1016458"/>
                  </a:lnTo>
                  <a:lnTo>
                    <a:pt x="182953" y="986664"/>
                  </a:lnTo>
                  <a:lnTo>
                    <a:pt x="150494" y="954175"/>
                  </a:lnTo>
                  <a:lnTo>
                    <a:pt x="120728" y="919161"/>
                  </a:lnTo>
                  <a:lnTo>
                    <a:pt x="93825" y="881793"/>
                  </a:lnTo>
                  <a:lnTo>
                    <a:pt x="69955" y="842242"/>
                  </a:lnTo>
                  <a:lnTo>
                    <a:pt x="49291" y="800679"/>
                  </a:lnTo>
                  <a:lnTo>
                    <a:pt x="32001" y="757274"/>
                  </a:lnTo>
                  <a:lnTo>
                    <a:pt x="18256" y="712198"/>
                  </a:lnTo>
                  <a:lnTo>
                    <a:pt x="8227" y="665621"/>
                  </a:lnTo>
                  <a:lnTo>
                    <a:pt x="2085" y="617715"/>
                  </a:lnTo>
                  <a:lnTo>
                    <a:pt x="0" y="568650"/>
                  </a:lnTo>
                  <a:lnTo>
                    <a:pt x="2085" y="519583"/>
                  </a:lnTo>
                  <a:lnTo>
                    <a:pt x="8227" y="471676"/>
                  </a:lnTo>
                  <a:lnTo>
                    <a:pt x="18256" y="425098"/>
                  </a:lnTo>
                  <a:lnTo>
                    <a:pt x="32001" y="380022"/>
                  </a:lnTo>
                  <a:lnTo>
                    <a:pt x="49291" y="336616"/>
                  </a:lnTo>
                  <a:lnTo>
                    <a:pt x="69955" y="295053"/>
                  </a:lnTo>
                  <a:lnTo>
                    <a:pt x="93825" y="255502"/>
                  </a:lnTo>
                  <a:lnTo>
                    <a:pt x="120728" y="218134"/>
                  </a:lnTo>
                  <a:lnTo>
                    <a:pt x="150494" y="183121"/>
                  </a:lnTo>
                  <a:lnTo>
                    <a:pt x="182953" y="150632"/>
                  </a:lnTo>
                  <a:lnTo>
                    <a:pt x="217934" y="120838"/>
                  </a:lnTo>
                  <a:lnTo>
                    <a:pt x="255266" y="93910"/>
                  </a:lnTo>
                  <a:lnTo>
                    <a:pt x="294780" y="70019"/>
                  </a:lnTo>
                  <a:lnTo>
                    <a:pt x="336305" y="49335"/>
                  </a:lnTo>
                  <a:lnTo>
                    <a:pt x="379669" y="32030"/>
                  </a:lnTo>
                  <a:lnTo>
                    <a:pt x="424703" y="18272"/>
                  </a:lnTo>
                  <a:lnTo>
                    <a:pt x="471236" y="8235"/>
                  </a:lnTo>
                  <a:lnTo>
                    <a:pt x="519097" y="2087"/>
                  </a:lnTo>
                  <a:lnTo>
                    <a:pt x="568116" y="0"/>
                  </a:lnTo>
                  <a:lnTo>
                    <a:pt x="620988" y="2429"/>
                  </a:lnTo>
                  <a:lnTo>
                    <a:pt x="672495" y="9576"/>
                  </a:lnTo>
                  <a:lnTo>
                    <a:pt x="722421" y="21224"/>
                  </a:lnTo>
                  <a:lnTo>
                    <a:pt x="770554" y="37159"/>
                  </a:lnTo>
                  <a:lnTo>
                    <a:pt x="816677" y="57167"/>
                  </a:lnTo>
                  <a:lnTo>
                    <a:pt x="860577" y="81032"/>
                  </a:lnTo>
                  <a:lnTo>
                    <a:pt x="902039" y="108540"/>
                  </a:lnTo>
                  <a:lnTo>
                    <a:pt x="940849" y="139477"/>
                  </a:lnTo>
                  <a:lnTo>
                    <a:pt x="976791" y="173627"/>
                  </a:lnTo>
                  <a:lnTo>
                    <a:pt x="1009653" y="210775"/>
                  </a:lnTo>
                  <a:lnTo>
                    <a:pt x="1039218" y="250708"/>
                  </a:lnTo>
                  <a:lnTo>
                    <a:pt x="1063878" y="290715"/>
                  </a:lnTo>
                  <a:lnTo>
                    <a:pt x="1085238" y="332827"/>
                  </a:lnTo>
                  <a:lnTo>
                    <a:pt x="1103117" y="376863"/>
                  </a:lnTo>
                  <a:lnTo>
                    <a:pt x="1117336" y="422643"/>
                  </a:lnTo>
                  <a:lnTo>
                    <a:pt x="1127714" y="469987"/>
                  </a:lnTo>
                  <a:lnTo>
                    <a:pt x="1134073" y="518716"/>
                  </a:lnTo>
                  <a:lnTo>
                    <a:pt x="1136233" y="568650"/>
                  </a:lnTo>
                  <a:close/>
                </a:path>
              </a:pathLst>
            </a:custGeom>
            <a:ln w="9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55150" y="2397870"/>
              <a:ext cx="1339215" cy="106680"/>
            </a:xfrm>
            <a:custGeom>
              <a:avLst/>
              <a:gdLst/>
              <a:ahLst/>
              <a:cxnLst/>
              <a:rect l="l" t="t" r="r" b="b"/>
              <a:pathLst>
                <a:path w="1339214" h="106680">
                  <a:moveTo>
                    <a:pt x="0" y="106366"/>
                  </a:moveTo>
                  <a:lnTo>
                    <a:pt x="264281" y="44329"/>
                  </a:lnTo>
                  <a:lnTo>
                    <a:pt x="428685" y="12570"/>
                  </a:lnTo>
                  <a:lnTo>
                    <a:pt x="561890" y="1118"/>
                  </a:lnTo>
                  <a:lnTo>
                    <a:pt x="732577" y="0"/>
                  </a:lnTo>
                  <a:lnTo>
                    <a:pt x="774662" y="1169"/>
                  </a:lnTo>
                  <a:lnTo>
                    <a:pt x="821319" y="4241"/>
                  </a:lnTo>
                  <a:lnTo>
                    <a:pt x="871635" y="8960"/>
                  </a:lnTo>
                  <a:lnTo>
                    <a:pt x="924697" y="15074"/>
                  </a:lnTo>
                  <a:lnTo>
                    <a:pt x="979593" y="22330"/>
                  </a:lnTo>
                  <a:lnTo>
                    <a:pt x="1035411" y="30474"/>
                  </a:lnTo>
                  <a:lnTo>
                    <a:pt x="1091239" y="39255"/>
                  </a:lnTo>
                  <a:lnTo>
                    <a:pt x="1146163" y="48418"/>
                  </a:lnTo>
                  <a:lnTo>
                    <a:pt x="1199273" y="57711"/>
                  </a:lnTo>
                  <a:lnTo>
                    <a:pt x="1249655" y="66881"/>
                  </a:lnTo>
                  <a:lnTo>
                    <a:pt x="1296397" y="75674"/>
                  </a:lnTo>
                  <a:lnTo>
                    <a:pt x="1338587" y="83837"/>
                  </a:lnTo>
                </a:path>
              </a:pathLst>
            </a:custGeom>
            <a:ln w="18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027804" y="2402954"/>
              <a:ext cx="177165" cy="137795"/>
            </a:xfrm>
            <a:custGeom>
              <a:avLst/>
              <a:gdLst/>
              <a:ahLst/>
              <a:cxnLst/>
              <a:rect l="l" t="t" r="r" b="b"/>
              <a:pathLst>
                <a:path w="177164" h="137794">
                  <a:moveTo>
                    <a:pt x="27330" y="0"/>
                  </a:moveTo>
                  <a:lnTo>
                    <a:pt x="42887" y="74663"/>
                  </a:lnTo>
                  <a:lnTo>
                    <a:pt x="0" y="137693"/>
                  </a:lnTo>
                  <a:lnTo>
                    <a:pt x="176720" y="101282"/>
                  </a:lnTo>
                  <a:lnTo>
                    <a:pt x="273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340083" y="2397870"/>
              <a:ext cx="1339215" cy="106680"/>
            </a:xfrm>
            <a:custGeom>
              <a:avLst/>
              <a:gdLst/>
              <a:ahLst/>
              <a:cxnLst/>
              <a:rect l="l" t="t" r="r" b="b"/>
              <a:pathLst>
                <a:path w="1339215" h="106680">
                  <a:moveTo>
                    <a:pt x="0" y="106366"/>
                  </a:moveTo>
                  <a:lnTo>
                    <a:pt x="264281" y="44329"/>
                  </a:lnTo>
                  <a:lnTo>
                    <a:pt x="428684" y="12570"/>
                  </a:lnTo>
                  <a:lnTo>
                    <a:pt x="561886" y="1118"/>
                  </a:lnTo>
                  <a:lnTo>
                    <a:pt x="732567" y="0"/>
                  </a:lnTo>
                  <a:lnTo>
                    <a:pt x="774655" y="1169"/>
                  </a:lnTo>
                  <a:lnTo>
                    <a:pt x="821314" y="4241"/>
                  </a:lnTo>
                  <a:lnTo>
                    <a:pt x="871631" y="8960"/>
                  </a:lnTo>
                  <a:lnTo>
                    <a:pt x="924694" y="15074"/>
                  </a:lnTo>
                  <a:lnTo>
                    <a:pt x="979591" y="22330"/>
                  </a:lnTo>
                  <a:lnTo>
                    <a:pt x="1035410" y="30474"/>
                  </a:lnTo>
                  <a:lnTo>
                    <a:pt x="1091238" y="39255"/>
                  </a:lnTo>
                  <a:lnTo>
                    <a:pt x="1146163" y="48418"/>
                  </a:lnTo>
                  <a:lnTo>
                    <a:pt x="1199273" y="57711"/>
                  </a:lnTo>
                  <a:lnTo>
                    <a:pt x="1249655" y="66881"/>
                  </a:lnTo>
                  <a:lnTo>
                    <a:pt x="1296397" y="75674"/>
                  </a:lnTo>
                  <a:lnTo>
                    <a:pt x="1338587" y="83837"/>
                  </a:lnTo>
                </a:path>
              </a:pathLst>
            </a:custGeom>
            <a:ln w="18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612737" y="2402954"/>
              <a:ext cx="177165" cy="137795"/>
            </a:xfrm>
            <a:custGeom>
              <a:avLst/>
              <a:gdLst/>
              <a:ahLst/>
              <a:cxnLst/>
              <a:rect l="l" t="t" r="r" b="b"/>
              <a:pathLst>
                <a:path w="177165" h="137794">
                  <a:moveTo>
                    <a:pt x="27330" y="0"/>
                  </a:moveTo>
                  <a:lnTo>
                    <a:pt x="42875" y="74663"/>
                  </a:lnTo>
                  <a:lnTo>
                    <a:pt x="0" y="137693"/>
                  </a:lnTo>
                  <a:lnTo>
                    <a:pt x="176707" y="101282"/>
                  </a:lnTo>
                  <a:lnTo>
                    <a:pt x="273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50484" y="2748532"/>
              <a:ext cx="1339215" cy="106680"/>
            </a:xfrm>
            <a:custGeom>
              <a:avLst/>
              <a:gdLst/>
              <a:ahLst/>
              <a:cxnLst/>
              <a:rect l="l" t="t" r="r" b="b"/>
              <a:pathLst>
                <a:path w="1339215" h="106680">
                  <a:moveTo>
                    <a:pt x="0" y="24347"/>
                  </a:moveTo>
                  <a:lnTo>
                    <a:pt x="40282" y="32612"/>
                  </a:lnTo>
                  <a:lnTo>
                    <a:pt x="85021" y="41441"/>
                  </a:lnTo>
                  <a:lnTo>
                    <a:pt x="133513" y="50588"/>
                  </a:lnTo>
                  <a:lnTo>
                    <a:pt x="185049" y="59804"/>
                  </a:lnTo>
                  <a:lnTo>
                    <a:pt x="238923" y="68844"/>
                  </a:lnTo>
                  <a:lnTo>
                    <a:pt x="294430" y="77458"/>
                  </a:lnTo>
                  <a:lnTo>
                    <a:pt x="350861" y="85400"/>
                  </a:lnTo>
                  <a:lnTo>
                    <a:pt x="407512" y="92422"/>
                  </a:lnTo>
                  <a:lnTo>
                    <a:pt x="463675" y="98278"/>
                  </a:lnTo>
                  <a:lnTo>
                    <a:pt x="518643" y="102718"/>
                  </a:lnTo>
                  <a:lnTo>
                    <a:pt x="571712" y="105497"/>
                  </a:lnTo>
                  <a:lnTo>
                    <a:pt x="622173" y="106366"/>
                  </a:lnTo>
                  <a:lnTo>
                    <a:pt x="829082" y="89422"/>
                  </a:lnTo>
                  <a:lnTo>
                    <a:pt x="1064934" y="52895"/>
                  </a:lnTo>
                  <a:lnTo>
                    <a:pt x="1258603" y="16511"/>
                  </a:lnTo>
                  <a:lnTo>
                    <a:pt x="1338965" y="0"/>
                  </a:lnTo>
                </a:path>
              </a:pathLst>
            </a:custGeom>
            <a:ln w="18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340083" y="2714624"/>
              <a:ext cx="177800" cy="137795"/>
            </a:xfrm>
            <a:custGeom>
              <a:avLst/>
              <a:gdLst/>
              <a:ahLst/>
              <a:cxnLst/>
              <a:rect l="l" t="t" r="r" b="b"/>
              <a:pathLst>
                <a:path w="177800" h="137794">
                  <a:moveTo>
                    <a:pt x="177215" y="0"/>
                  </a:moveTo>
                  <a:lnTo>
                    <a:pt x="0" y="33909"/>
                  </a:lnTo>
                  <a:lnTo>
                    <a:pt x="147942" y="137287"/>
                  </a:lnTo>
                  <a:lnTo>
                    <a:pt x="133438" y="62407"/>
                  </a:lnTo>
                  <a:lnTo>
                    <a:pt x="177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747146" y="3163023"/>
              <a:ext cx="677545" cy="1352550"/>
            </a:xfrm>
            <a:custGeom>
              <a:avLst/>
              <a:gdLst/>
              <a:ahLst/>
              <a:cxnLst/>
              <a:rect l="l" t="t" r="r" b="b"/>
              <a:pathLst>
                <a:path w="677545" h="1352550">
                  <a:moveTo>
                    <a:pt x="622447" y="0"/>
                  </a:moveTo>
                  <a:lnTo>
                    <a:pt x="669272" y="310708"/>
                  </a:lnTo>
                  <a:lnTo>
                    <a:pt x="677483" y="505169"/>
                  </a:lnTo>
                  <a:lnTo>
                    <a:pt x="640423" y="665184"/>
                  </a:lnTo>
                  <a:lnTo>
                    <a:pt x="551433" y="872555"/>
                  </a:lnTo>
                  <a:lnTo>
                    <a:pt x="521667" y="929294"/>
                  </a:lnTo>
                  <a:lnTo>
                    <a:pt x="489084" y="981848"/>
                  </a:lnTo>
                  <a:lnTo>
                    <a:pt x="454102" y="1030364"/>
                  </a:lnTo>
                  <a:lnTo>
                    <a:pt x="417141" y="1074993"/>
                  </a:lnTo>
                  <a:lnTo>
                    <a:pt x="378621" y="1115884"/>
                  </a:lnTo>
                  <a:lnTo>
                    <a:pt x="338962" y="1153185"/>
                  </a:lnTo>
                  <a:lnTo>
                    <a:pt x="298583" y="1187047"/>
                  </a:lnTo>
                  <a:lnTo>
                    <a:pt x="257904" y="1217618"/>
                  </a:lnTo>
                  <a:lnTo>
                    <a:pt x="217344" y="1245048"/>
                  </a:lnTo>
                  <a:lnTo>
                    <a:pt x="177324" y="1269486"/>
                  </a:lnTo>
                  <a:lnTo>
                    <a:pt x="138263" y="1291080"/>
                  </a:lnTo>
                  <a:lnTo>
                    <a:pt x="100580" y="1309981"/>
                  </a:lnTo>
                  <a:lnTo>
                    <a:pt x="64695" y="1326337"/>
                  </a:lnTo>
                  <a:lnTo>
                    <a:pt x="31029" y="1340298"/>
                  </a:lnTo>
                  <a:lnTo>
                    <a:pt x="0" y="1352013"/>
                  </a:lnTo>
                </a:path>
              </a:pathLst>
            </a:custGeom>
            <a:ln w="18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38645" y="4431220"/>
              <a:ext cx="179705" cy="134620"/>
            </a:xfrm>
            <a:custGeom>
              <a:avLst/>
              <a:gdLst/>
              <a:ahLst/>
              <a:cxnLst/>
              <a:rect l="l" t="t" r="r" b="b"/>
              <a:pathLst>
                <a:path w="179704" h="134620">
                  <a:moveTo>
                    <a:pt x="138684" y="0"/>
                  </a:moveTo>
                  <a:lnTo>
                    <a:pt x="0" y="115519"/>
                  </a:lnTo>
                  <a:lnTo>
                    <a:pt x="179438" y="134327"/>
                  </a:lnTo>
                  <a:lnTo>
                    <a:pt x="130556" y="75831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44934" y="3275380"/>
              <a:ext cx="754380" cy="1266825"/>
            </a:xfrm>
            <a:custGeom>
              <a:avLst/>
              <a:gdLst/>
              <a:ahLst/>
              <a:cxnLst/>
              <a:rect l="l" t="t" r="r" b="b"/>
              <a:pathLst>
                <a:path w="754379" h="1266825">
                  <a:moveTo>
                    <a:pt x="9945" y="0"/>
                  </a:moveTo>
                  <a:lnTo>
                    <a:pt x="4154" y="77589"/>
                  </a:lnTo>
                  <a:lnTo>
                    <a:pt x="1953" y="121840"/>
                  </a:lnTo>
                  <a:lnTo>
                    <a:pt x="498" y="169116"/>
                  </a:lnTo>
                  <a:lnTo>
                    <a:pt x="0" y="218958"/>
                  </a:lnTo>
                  <a:lnTo>
                    <a:pt x="670" y="270905"/>
                  </a:lnTo>
                  <a:lnTo>
                    <a:pt x="2720" y="324498"/>
                  </a:lnTo>
                  <a:lnTo>
                    <a:pt x="6363" y="379277"/>
                  </a:lnTo>
                  <a:lnTo>
                    <a:pt x="11809" y="434783"/>
                  </a:lnTo>
                  <a:lnTo>
                    <a:pt x="19270" y="490556"/>
                  </a:lnTo>
                  <a:lnTo>
                    <a:pt x="28957" y="546136"/>
                  </a:lnTo>
                  <a:lnTo>
                    <a:pt x="41083" y="601064"/>
                  </a:lnTo>
                  <a:lnTo>
                    <a:pt x="55859" y="654880"/>
                  </a:lnTo>
                  <a:lnTo>
                    <a:pt x="73496" y="707124"/>
                  </a:lnTo>
                  <a:lnTo>
                    <a:pt x="94206" y="757337"/>
                  </a:lnTo>
                  <a:lnTo>
                    <a:pt x="283206" y="1015569"/>
                  </a:lnTo>
                  <a:lnTo>
                    <a:pt x="500519" y="1170856"/>
                  </a:lnTo>
                  <a:lnTo>
                    <a:pt x="679661" y="1246754"/>
                  </a:lnTo>
                  <a:lnTo>
                    <a:pt x="754150" y="1266819"/>
                  </a:lnTo>
                </a:path>
              </a:pathLst>
            </a:custGeom>
            <a:ln w="18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80216" y="3163023"/>
              <a:ext cx="139700" cy="173355"/>
            </a:xfrm>
            <a:custGeom>
              <a:avLst/>
              <a:gdLst/>
              <a:ahLst/>
              <a:cxnLst/>
              <a:rect l="l" t="t" r="r" b="b"/>
              <a:pathLst>
                <a:path w="139700" h="173354">
                  <a:moveTo>
                    <a:pt x="87922" y="0"/>
                  </a:moveTo>
                  <a:lnTo>
                    <a:pt x="0" y="157708"/>
                  </a:lnTo>
                  <a:lnTo>
                    <a:pt x="72974" y="135750"/>
                  </a:lnTo>
                  <a:lnTo>
                    <a:pt x="139420" y="173088"/>
                  </a:lnTo>
                  <a:lnTo>
                    <a:pt x="87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873505" y="2136235"/>
            <a:ext cx="116141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60">
                <a:latin typeface="Trebuchet MS"/>
                <a:cs typeface="Trebuchet MS"/>
              </a:rPr>
              <a:t>Thread</a:t>
            </a:r>
            <a:r>
              <a:rPr dirty="0" sz="1350" spc="-165">
                <a:latin typeface="Trebuchet MS"/>
                <a:cs typeface="Trebuchet MS"/>
              </a:rPr>
              <a:t> </a:t>
            </a:r>
            <a:r>
              <a:rPr dirty="0" sz="1350" spc="-55">
                <a:latin typeface="Trebuchet MS"/>
                <a:cs typeface="Trebuchet MS"/>
              </a:rPr>
              <a:t>Creation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478263" y="1946685"/>
            <a:ext cx="1184910" cy="434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22885">
              <a:lnSpc>
                <a:spcPct val="100000"/>
              </a:lnSpc>
              <a:spcBef>
                <a:spcPts val="90"/>
              </a:spcBef>
            </a:pPr>
            <a:r>
              <a:rPr dirty="0" sz="1350" spc="-40">
                <a:latin typeface="Trebuchet MS"/>
                <a:cs typeface="Trebuchet MS"/>
              </a:rPr>
              <a:t>Scheduler  </a:t>
            </a:r>
            <a:r>
              <a:rPr dirty="0" sz="1350" spc="-35">
                <a:latin typeface="Trebuchet MS"/>
                <a:cs typeface="Trebuchet MS"/>
              </a:rPr>
              <a:t>Resumes</a:t>
            </a:r>
            <a:r>
              <a:rPr dirty="0" sz="1350" spc="-229">
                <a:latin typeface="Trebuchet MS"/>
                <a:cs typeface="Trebuchet MS"/>
              </a:rPr>
              <a:t> </a:t>
            </a:r>
            <a:r>
              <a:rPr dirty="0" sz="1350" spc="-60">
                <a:latin typeface="Trebuchet MS"/>
                <a:cs typeface="Trebuchet MS"/>
              </a:rPr>
              <a:t>Thread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23290" y="2136216"/>
            <a:ext cx="81661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60">
                <a:latin typeface="Trebuchet MS"/>
                <a:cs typeface="Trebuchet MS"/>
              </a:rPr>
              <a:t>Thread</a:t>
            </a:r>
            <a:r>
              <a:rPr dirty="0" sz="1350" spc="-185">
                <a:latin typeface="Trebuchet MS"/>
                <a:cs typeface="Trebuchet MS"/>
              </a:rPr>
              <a:t> </a:t>
            </a:r>
            <a:r>
              <a:rPr dirty="0" sz="1350" spc="-70">
                <a:latin typeface="Trebuchet MS"/>
                <a:cs typeface="Trebuchet MS"/>
              </a:rPr>
              <a:t>Exit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0678" y="2543768"/>
            <a:ext cx="1298575" cy="344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37515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latin typeface="Courier New"/>
                <a:cs typeface="Courier New"/>
              </a:rPr>
              <a:t>e.g.,  </a:t>
            </a:r>
            <a:r>
              <a:rPr dirty="0" sz="1050" spc="-10">
                <a:latin typeface="Courier New"/>
                <a:cs typeface="Courier New"/>
              </a:rPr>
              <a:t>sthread_create()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22469" y="2847086"/>
            <a:ext cx="1696085" cy="810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39395" marR="236854">
              <a:lnSpc>
                <a:spcPct val="100000"/>
              </a:lnSpc>
              <a:spcBef>
                <a:spcPts val="90"/>
              </a:spcBef>
            </a:pPr>
            <a:r>
              <a:rPr dirty="0" sz="1350" spc="-60">
                <a:latin typeface="Trebuchet MS"/>
                <a:cs typeface="Trebuchet MS"/>
              </a:rPr>
              <a:t>Thread </a:t>
            </a:r>
            <a:r>
              <a:rPr dirty="0" sz="1350" spc="-80">
                <a:latin typeface="Trebuchet MS"/>
                <a:cs typeface="Trebuchet MS"/>
              </a:rPr>
              <a:t>Yields/  </a:t>
            </a:r>
            <a:r>
              <a:rPr dirty="0" sz="1350" spc="-40">
                <a:latin typeface="Trebuchet MS"/>
                <a:cs typeface="Trebuchet MS"/>
              </a:rPr>
              <a:t>Scheduler  </a:t>
            </a:r>
            <a:r>
              <a:rPr dirty="0" sz="1350" spc="-10">
                <a:latin typeface="Trebuchet MS"/>
                <a:cs typeface="Trebuchet MS"/>
              </a:rPr>
              <a:t>Suspends</a:t>
            </a:r>
            <a:r>
              <a:rPr dirty="0" sz="1350" spc="-240">
                <a:latin typeface="Trebuchet MS"/>
                <a:cs typeface="Trebuchet MS"/>
              </a:rPr>
              <a:t> </a:t>
            </a:r>
            <a:r>
              <a:rPr dirty="0" sz="1350" spc="-60">
                <a:latin typeface="Trebuchet MS"/>
                <a:cs typeface="Trebuchet MS"/>
              </a:rPr>
              <a:t>Thread</a:t>
            </a:r>
            <a:endParaRPr sz="1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1050" spc="-10">
                <a:latin typeface="Courier New"/>
                <a:cs typeface="Courier New"/>
              </a:rPr>
              <a:t>e.g.,</a:t>
            </a:r>
            <a:r>
              <a:rPr dirty="0" sz="1050" spc="-6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sthread_yield()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03542" y="3387361"/>
            <a:ext cx="1604010" cy="545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605"/>
              </a:lnSpc>
              <a:spcBef>
                <a:spcPts val="90"/>
              </a:spcBef>
            </a:pPr>
            <a:r>
              <a:rPr dirty="0" sz="1350" spc="-60">
                <a:latin typeface="Trebuchet MS"/>
                <a:cs typeface="Trebuchet MS"/>
              </a:rPr>
              <a:t>Thread</a:t>
            </a:r>
            <a:r>
              <a:rPr dirty="0" sz="1350" spc="-190">
                <a:latin typeface="Trebuchet MS"/>
                <a:cs typeface="Trebuchet MS"/>
              </a:rPr>
              <a:t> </a:t>
            </a:r>
            <a:r>
              <a:rPr dirty="0" sz="1350" spc="-60">
                <a:latin typeface="Trebuchet MS"/>
                <a:cs typeface="Trebuchet MS"/>
              </a:rPr>
              <a:t>Waits</a:t>
            </a:r>
            <a:r>
              <a:rPr dirty="0" sz="1350" spc="-145">
                <a:latin typeface="Trebuchet MS"/>
                <a:cs typeface="Trebuchet MS"/>
              </a:rPr>
              <a:t> </a:t>
            </a:r>
            <a:r>
              <a:rPr dirty="0" sz="1350" spc="-70">
                <a:latin typeface="Trebuchet MS"/>
                <a:cs typeface="Trebuchet MS"/>
              </a:rPr>
              <a:t>for</a:t>
            </a:r>
            <a:r>
              <a:rPr dirty="0" sz="1350" spc="-145">
                <a:latin typeface="Trebuchet MS"/>
                <a:cs typeface="Trebuchet MS"/>
              </a:rPr>
              <a:t> </a:t>
            </a:r>
            <a:r>
              <a:rPr dirty="0" sz="1350" spc="-55">
                <a:latin typeface="Trebuchet MS"/>
                <a:cs typeface="Trebuchet MS"/>
              </a:rPr>
              <a:t>Event</a:t>
            </a:r>
            <a:endParaRPr sz="1350">
              <a:latin typeface="Trebuchet MS"/>
              <a:cs typeface="Trebuchet MS"/>
            </a:endParaRPr>
          </a:p>
          <a:p>
            <a:pPr marL="175260" marR="306705" indent="357505">
              <a:lnSpc>
                <a:spcPts val="1250"/>
              </a:lnSpc>
              <a:spcBef>
                <a:spcPts val="35"/>
              </a:spcBef>
            </a:pPr>
            <a:r>
              <a:rPr dirty="0" sz="1050" spc="-10">
                <a:latin typeface="Courier New"/>
                <a:cs typeface="Courier New"/>
              </a:rPr>
              <a:t>e.g.,  </a:t>
            </a:r>
            <a:r>
              <a:rPr dirty="0" sz="1050" spc="-10">
                <a:latin typeface="Courier New"/>
                <a:cs typeface="Courier New"/>
              </a:rPr>
              <a:t>sthread_join()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30317" y="2520415"/>
            <a:ext cx="1139190" cy="344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18135">
              <a:lnSpc>
                <a:spcPct val="100000"/>
              </a:lnSpc>
              <a:spcBef>
                <a:spcPts val="95"/>
              </a:spcBef>
            </a:pPr>
            <a:r>
              <a:rPr dirty="0" sz="1050" spc="-10">
                <a:latin typeface="Courier New"/>
                <a:cs typeface="Courier New"/>
              </a:rPr>
              <a:t>e.g.,  </a:t>
            </a:r>
            <a:r>
              <a:rPr dirty="0" sz="1050" spc="-10">
                <a:latin typeface="Courier New"/>
                <a:cs typeface="Courier New"/>
              </a:rPr>
              <a:t>sthread_exit()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34791" y="3387361"/>
            <a:ext cx="1139190" cy="704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7305">
              <a:lnSpc>
                <a:spcPts val="1605"/>
              </a:lnSpc>
              <a:spcBef>
                <a:spcPts val="90"/>
              </a:spcBef>
            </a:pPr>
            <a:r>
              <a:rPr dirty="0" sz="1350" spc="-55">
                <a:latin typeface="Trebuchet MS"/>
                <a:cs typeface="Trebuchet MS"/>
              </a:rPr>
              <a:t>Event</a:t>
            </a:r>
            <a:r>
              <a:rPr dirty="0" sz="1350" spc="-145">
                <a:latin typeface="Trebuchet MS"/>
                <a:cs typeface="Trebuchet MS"/>
              </a:rPr>
              <a:t> </a:t>
            </a:r>
            <a:r>
              <a:rPr dirty="0" sz="1350" spc="-40">
                <a:latin typeface="Trebuchet MS"/>
                <a:cs typeface="Trebuchet MS"/>
              </a:rPr>
              <a:t>Occurs</a:t>
            </a:r>
            <a:endParaRPr sz="1350">
              <a:latin typeface="Trebuchet MS"/>
              <a:cs typeface="Trebuchet MS"/>
            </a:endParaRPr>
          </a:p>
          <a:p>
            <a:pPr algn="ctr" marL="12700" marR="5080">
              <a:lnSpc>
                <a:spcPts val="1250"/>
              </a:lnSpc>
              <a:spcBef>
                <a:spcPts val="35"/>
              </a:spcBef>
            </a:pPr>
            <a:r>
              <a:rPr dirty="0" sz="1050" spc="-110">
                <a:latin typeface="Trebuchet MS"/>
                <a:cs typeface="Trebuchet MS"/>
              </a:rPr>
              <a:t>e.g., </a:t>
            </a:r>
            <a:r>
              <a:rPr dirty="0" sz="1050" spc="-35">
                <a:latin typeface="Trebuchet MS"/>
                <a:cs typeface="Trebuchet MS"/>
              </a:rPr>
              <a:t>other </a:t>
            </a:r>
            <a:r>
              <a:rPr dirty="0" sz="1050" spc="-45">
                <a:latin typeface="Trebuchet MS"/>
                <a:cs typeface="Trebuchet MS"/>
              </a:rPr>
              <a:t>thread  </a:t>
            </a:r>
            <a:r>
              <a:rPr dirty="0" sz="1050" spc="-50">
                <a:latin typeface="Trebuchet MS"/>
                <a:cs typeface="Trebuchet MS"/>
              </a:rPr>
              <a:t>calls       </a:t>
            </a:r>
            <a:r>
              <a:rPr dirty="0" sz="1050" spc="-10">
                <a:latin typeface="Courier New"/>
                <a:cs typeface="Courier New"/>
              </a:rPr>
              <a:t>sthread_join()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29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3640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0" algn="l"/>
              </a:tabLst>
            </a:pPr>
            <a:r>
              <a:rPr dirty="0" sz="4800" spc="-20"/>
              <a:t>Shared</a:t>
            </a:r>
            <a:r>
              <a:rPr dirty="0" sz="4800" spc="20"/>
              <a:t> </a:t>
            </a:r>
            <a:r>
              <a:rPr dirty="0" sz="4800" spc="-5"/>
              <a:t>vs.	</a:t>
            </a:r>
            <a:r>
              <a:rPr dirty="0" sz="4800" spc="-30"/>
              <a:t>Per-Thread</a:t>
            </a:r>
            <a:r>
              <a:rPr dirty="0" sz="4800" spc="-75"/>
              <a:t> </a:t>
            </a:r>
            <a:r>
              <a:rPr dirty="0" sz="4800"/>
              <a:t>State</a:t>
            </a:r>
            <a:endParaRPr sz="48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49414" y="2065027"/>
          <a:ext cx="1750695" cy="260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710"/>
              </a:tblGrid>
              <a:tr h="789037">
                <a:tc>
                  <a:txBody>
                    <a:bodyPr/>
                    <a:lstStyle/>
                    <a:p>
                      <a:pPr marL="278130" marR="118110" indent="-117475">
                        <a:lnSpc>
                          <a:spcPts val="2300"/>
                        </a:lnSpc>
                        <a:spcBef>
                          <a:spcPts val="645"/>
                        </a:spcBef>
                      </a:pPr>
                      <a:r>
                        <a:rPr dirty="0" sz="1950" spc="-130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950" spc="-2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950" spc="-105">
                          <a:latin typeface="Trebuchet MS"/>
                          <a:cs typeface="Trebuchet MS"/>
                        </a:rPr>
                        <a:t>Control  </a:t>
                      </a:r>
                      <a:r>
                        <a:rPr dirty="0" sz="1950" spc="-114">
                          <a:latin typeface="Trebuchet MS"/>
                          <a:cs typeface="Trebuchet MS"/>
                        </a:rPr>
                        <a:t>Block</a:t>
                      </a:r>
                      <a:r>
                        <a:rPr dirty="0" sz="195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950" spc="-170">
                          <a:latin typeface="Trebuchet MS"/>
                          <a:cs typeface="Trebuchet MS"/>
                        </a:rPr>
                        <a:t>(TCB)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243">
                <a:tc>
                  <a:txBody>
                    <a:bodyPr/>
                    <a:lstStyle/>
                    <a:p>
                      <a:pPr marL="470534" marR="402590" indent="191770">
                        <a:lnSpc>
                          <a:spcPts val="1630"/>
                        </a:lnSpc>
                        <a:spcBef>
                          <a:spcPts val="635"/>
                        </a:spcBef>
                      </a:pPr>
                      <a:r>
                        <a:rPr dirty="0" sz="1450" spc="-90">
                          <a:latin typeface="Trebuchet MS"/>
                          <a:cs typeface="Trebuchet MS"/>
                        </a:rPr>
                        <a:t>Stack  </a:t>
                      </a:r>
                      <a:r>
                        <a:rPr dirty="0" sz="1450">
                          <a:latin typeface="Trebuchet MS"/>
                          <a:cs typeface="Trebuchet MS"/>
                        </a:rPr>
                        <a:t>Information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806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6000">
                <a:tc>
                  <a:txBody>
                    <a:bodyPr/>
                    <a:lstStyle/>
                    <a:p>
                      <a:pPr marL="566420" marR="509270" indent="104139">
                        <a:lnSpc>
                          <a:spcPts val="1630"/>
                        </a:lnSpc>
                        <a:spcBef>
                          <a:spcPts val="635"/>
                        </a:spcBef>
                      </a:pPr>
                      <a:r>
                        <a:rPr dirty="0" sz="1450" spc="-65">
                          <a:latin typeface="Trebuchet MS"/>
                          <a:cs typeface="Trebuchet MS"/>
                        </a:rPr>
                        <a:t>Saved  </a:t>
                      </a:r>
                      <a:r>
                        <a:rPr dirty="0" sz="1450">
                          <a:latin typeface="Trebuchet MS"/>
                          <a:cs typeface="Trebuchet MS"/>
                        </a:rPr>
                        <a:t>Registers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806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2209">
                <a:tc>
                  <a:txBody>
                    <a:bodyPr/>
                    <a:lstStyle/>
                    <a:p>
                      <a:pPr marL="553085" marR="488950" indent="78105">
                        <a:lnSpc>
                          <a:spcPts val="1630"/>
                        </a:lnSpc>
                        <a:spcBef>
                          <a:spcPts val="635"/>
                        </a:spcBef>
                      </a:pPr>
                      <a:r>
                        <a:rPr dirty="0" sz="1450" spc="-95">
                          <a:latin typeface="Trebuchet MS"/>
                          <a:cs typeface="Trebuchet MS"/>
                        </a:rPr>
                        <a:t>Thread  </a:t>
                      </a:r>
                      <a:r>
                        <a:rPr dirty="0" sz="1450">
                          <a:latin typeface="Trebuchet MS"/>
                          <a:cs typeface="Trebuchet MS"/>
                        </a:rPr>
                        <a:t>Metadata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806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33513" y="1016372"/>
            <a:ext cx="1044575" cy="9036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82245" marR="5080" indent="-170180">
              <a:lnSpc>
                <a:spcPts val="3340"/>
              </a:lnSpc>
              <a:spcBef>
                <a:spcPts val="400"/>
              </a:spcBef>
            </a:pPr>
            <a:r>
              <a:rPr dirty="0" sz="2950" spc="-145">
                <a:latin typeface="Trebuchet MS"/>
                <a:cs typeface="Trebuchet MS"/>
              </a:rPr>
              <a:t>Shared  </a:t>
            </a:r>
            <a:r>
              <a:rPr dirty="0" sz="2950" spc="-210">
                <a:latin typeface="Trebuchet MS"/>
                <a:cs typeface="Trebuchet MS"/>
              </a:rPr>
              <a:t>State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2374" y="3482991"/>
            <a:ext cx="1743710" cy="991235"/>
          </a:xfrm>
          <a:prstGeom prst="rect">
            <a:avLst/>
          </a:prstGeom>
          <a:ln w="4641">
            <a:solidFill>
              <a:srgbClr val="000000"/>
            </a:solidFill>
          </a:ln>
        </p:spPr>
        <p:txBody>
          <a:bodyPr wrap="square" lIns="0" tIns="200025" rIns="0" bIns="0" rtlCol="0" vert="horz">
            <a:spAutoFit/>
          </a:bodyPr>
          <a:lstStyle/>
          <a:p>
            <a:pPr marL="440055" marR="415925" indent="130175">
              <a:lnSpc>
                <a:spcPts val="2300"/>
              </a:lnSpc>
              <a:spcBef>
                <a:spcPts val="1575"/>
              </a:spcBef>
            </a:pPr>
            <a:r>
              <a:rPr dirty="0" sz="1950" spc="-110">
                <a:latin typeface="Trebuchet MS"/>
                <a:cs typeface="Trebuchet MS"/>
              </a:rPr>
              <a:t>Global  </a:t>
            </a:r>
            <a:r>
              <a:rPr dirty="0" sz="1950" spc="-125">
                <a:latin typeface="Trebuchet MS"/>
                <a:cs typeface="Trebuchet MS"/>
              </a:rPr>
              <a:t>Variables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374" y="2067269"/>
            <a:ext cx="1743710" cy="991235"/>
          </a:xfrm>
          <a:prstGeom prst="rect">
            <a:avLst/>
          </a:prstGeom>
          <a:ln w="4641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</a:pPr>
            <a:r>
              <a:rPr dirty="0" sz="1950" spc="-105">
                <a:latin typeface="Trebuchet MS"/>
                <a:cs typeface="Trebuchet MS"/>
              </a:rPr>
              <a:t>Heap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2374" y="4993096"/>
            <a:ext cx="1743710" cy="991235"/>
          </a:xfrm>
          <a:prstGeom prst="rect">
            <a:avLst/>
          </a:prstGeom>
          <a:ln w="4641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L="29845">
              <a:lnSpc>
                <a:spcPct val="100000"/>
              </a:lnSpc>
            </a:pPr>
            <a:r>
              <a:rPr dirty="0" sz="1950" spc="-90">
                <a:latin typeface="Trebuchet MS"/>
                <a:cs typeface="Trebuchet MS"/>
              </a:rPr>
              <a:t>Code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4863" y="1016372"/>
            <a:ext cx="1728470" cy="9036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434975" marR="5080" indent="-422909">
              <a:lnSpc>
                <a:spcPts val="3340"/>
              </a:lnSpc>
              <a:spcBef>
                <a:spcPts val="400"/>
              </a:spcBef>
            </a:pPr>
            <a:r>
              <a:rPr dirty="0" sz="2950" spc="-225">
                <a:latin typeface="Trebuchet MS"/>
                <a:cs typeface="Trebuchet MS"/>
              </a:rPr>
              <a:t>Per</a:t>
            </a:r>
            <a:r>
              <a:rPr dirty="0" sz="2950" spc="85">
                <a:latin typeface="Trebuchet MS"/>
                <a:cs typeface="Trebuchet MS"/>
              </a:rPr>
              <a:t>−</a:t>
            </a:r>
            <a:r>
              <a:rPr dirty="0" sz="2950" spc="-185">
                <a:latin typeface="Trebuchet MS"/>
                <a:cs typeface="Trebuchet MS"/>
              </a:rPr>
              <a:t>Thread  </a:t>
            </a:r>
            <a:r>
              <a:rPr dirty="0" sz="2950" spc="-210">
                <a:latin typeface="Trebuchet MS"/>
                <a:cs typeface="Trebuchet MS"/>
              </a:rPr>
              <a:t>State</a:t>
            </a:r>
            <a:endParaRPr sz="295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64699" y="4993106"/>
          <a:ext cx="1750695" cy="99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710"/>
              </a:tblGrid>
              <a:tr h="283133">
                <a:tc>
                  <a:txBody>
                    <a:bodyPr/>
                    <a:lstStyle/>
                    <a:p>
                      <a:pPr marL="566420">
                        <a:lnSpc>
                          <a:spcPts val="2130"/>
                        </a:lnSpc>
                      </a:pPr>
                      <a:r>
                        <a:rPr dirty="0" sz="1950" spc="-125">
                          <a:latin typeface="Trebuchet MS"/>
                          <a:cs typeface="Trebuchet MS"/>
                        </a:rPr>
                        <a:t>Stack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164773" y="2065027"/>
          <a:ext cx="1750695" cy="260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710"/>
              </a:tblGrid>
              <a:tr h="789037">
                <a:tc>
                  <a:txBody>
                    <a:bodyPr/>
                    <a:lstStyle/>
                    <a:p>
                      <a:pPr marL="278130" marR="118110" indent="-117475">
                        <a:lnSpc>
                          <a:spcPts val="2300"/>
                        </a:lnSpc>
                        <a:spcBef>
                          <a:spcPts val="645"/>
                        </a:spcBef>
                      </a:pPr>
                      <a:r>
                        <a:rPr dirty="0" sz="1950" spc="-130">
                          <a:latin typeface="Trebuchet MS"/>
                          <a:cs typeface="Trebuchet MS"/>
                        </a:rPr>
                        <a:t>Thread</a:t>
                      </a:r>
                      <a:r>
                        <a:rPr dirty="0" sz="1950" spc="-2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950" spc="-105">
                          <a:latin typeface="Trebuchet MS"/>
                          <a:cs typeface="Trebuchet MS"/>
                        </a:rPr>
                        <a:t>Control  </a:t>
                      </a:r>
                      <a:r>
                        <a:rPr dirty="0" sz="1950" spc="-114">
                          <a:latin typeface="Trebuchet MS"/>
                          <a:cs typeface="Trebuchet MS"/>
                        </a:rPr>
                        <a:t>Block</a:t>
                      </a:r>
                      <a:r>
                        <a:rPr dirty="0" sz="1950" spc="-2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950" spc="-170">
                          <a:latin typeface="Trebuchet MS"/>
                          <a:cs typeface="Trebuchet MS"/>
                        </a:rPr>
                        <a:t>(TCB)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B="0" marT="819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243">
                <a:tc>
                  <a:txBody>
                    <a:bodyPr/>
                    <a:lstStyle/>
                    <a:p>
                      <a:pPr marL="470534" marR="402590" indent="191770">
                        <a:lnSpc>
                          <a:spcPts val="1630"/>
                        </a:lnSpc>
                        <a:spcBef>
                          <a:spcPts val="635"/>
                        </a:spcBef>
                      </a:pPr>
                      <a:r>
                        <a:rPr dirty="0" sz="1450" spc="-90">
                          <a:latin typeface="Trebuchet MS"/>
                          <a:cs typeface="Trebuchet MS"/>
                        </a:rPr>
                        <a:t>Stack  </a:t>
                      </a:r>
                      <a:r>
                        <a:rPr dirty="0" sz="1450">
                          <a:latin typeface="Trebuchet MS"/>
                          <a:cs typeface="Trebuchet MS"/>
                        </a:rPr>
                        <a:t>Information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806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6000">
                <a:tc>
                  <a:txBody>
                    <a:bodyPr/>
                    <a:lstStyle/>
                    <a:p>
                      <a:pPr marL="566420" marR="509270" indent="104139">
                        <a:lnSpc>
                          <a:spcPts val="1630"/>
                        </a:lnSpc>
                        <a:spcBef>
                          <a:spcPts val="635"/>
                        </a:spcBef>
                      </a:pPr>
                      <a:r>
                        <a:rPr dirty="0" sz="1450" spc="-65">
                          <a:latin typeface="Trebuchet MS"/>
                          <a:cs typeface="Trebuchet MS"/>
                        </a:rPr>
                        <a:t>Saved  </a:t>
                      </a:r>
                      <a:r>
                        <a:rPr dirty="0" sz="1450">
                          <a:latin typeface="Trebuchet MS"/>
                          <a:cs typeface="Trebuchet MS"/>
                        </a:rPr>
                        <a:t>Registers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806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2209">
                <a:tc>
                  <a:txBody>
                    <a:bodyPr/>
                    <a:lstStyle/>
                    <a:p>
                      <a:pPr marL="553085" marR="488950" indent="78105">
                        <a:lnSpc>
                          <a:spcPts val="1630"/>
                        </a:lnSpc>
                        <a:spcBef>
                          <a:spcPts val="635"/>
                        </a:spcBef>
                      </a:pPr>
                      <a:r>
                        <a:rPr dirty="0" sz="1450" spc="-95">
                          <a:latin typeface="Trebuchet MS"/>
                          <a:cs typeface="Trebuchet MS"/>
                        </a:rPr>
                        <a:t>Thread  </a:t>
                      </a:r>
                      <a:r>
                        <a:rPr dirty="0" sz="1450">
                          <a:latin typeface="Trebuchet MS"/>
                          <a:cs typeface="Trebuchet MS"/>
                        </a:rPr>
                        <a:t>Metadata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806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739504" y="1016372"/>
            <a:ext cx="1728470" cy="9036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434975" marR="5080" indent="-422909">
              <a:lnSpc>
                <a:spcPts val="3340"/>
              </a:lnSpc>
              <a:spcBef>
                <a:spcPts val="400"/>
              </a:spcBef>
            </a:pPr>
            <a:r>
              <a:rPr dirty="0" sz="2950" spc="-225">
                <a:latin typeface="Trebuchet MS"/>
                <a:cs typeface="Trebuchet MS"/>
              </a:rPr>
              <a:t>Per</a:t>
            </a:r>
            <a:r>
              <a:rPr dirty="0" sz="2950" spc="85">
                <a:latin typeface="Trebuchet MS"/>
                <a:cs typeface="Trebuchet MS"/>
              </a:rPr>
              <a:t>−</a:t>
            </a:r>
            <a:r>
              <a:rPr dirty="0" sz="2950" spc="-185">
                <a:latin typeface="Trebuchet MS"/>
                <a:cs typeface="Trebuchet MS"/>
              </a:rPr>
              <a:t>Thread  </a:t>
            </a:r>
            <a:r>
              <a:rPr dirty="0" sz="2950" spc="-210">
                <a:latin typeface="Trebuchet MS"/>
                <a:cs typeface="Trebuchet MS"/>
              </a:rPr>
              <a:t>State</a:t>
            </a:r>
            <a:endParaRPr sz="2950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649340" y="4993106"/>
          <a:ext cx="1750695" cy="99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710"/>
              </a:tblGrid>
              <a:tr h="283133">
                <a:tc>
                  <a:txBody>
                    <a:bodyPr/>
                    <a:lstStyle/>
                    <a:p>
                      <a:pPr marL="566420">
                        <a:lnSpc>
                          <a:spcPts val="2130"/>
                        </a:lnSpc>
                      </a:pPr>
                      <a:r>
                        <a:rPr dirty="0" sz="1950" spc="-125">
                          <a:latin typeface="Trebuchet MS"/>
                          <a:cs typeface="Trebuchet MS"/>
                        </a:rPr>
                        <a:t>Stack</a:t>
                      </a:r>
                      <a:endParaRPr sz="19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9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23634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Contents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7536815" cy="35915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WenQuanYi Micro Hei"/>
                <a:cs typeface="WenQuanYi Micro Hei"/>
              </a:rPr>
              <a:t>Threads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Concurrency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35">
                <a:latin typeface="WenQuanYi Micro Hei"/>
                <a:cs typeface="WenQuanYi Micro Hei"/>
              </a:rPr>
              <a:t>SW</a:t>
            </a:r>
            <a:r>
              <a:rPr dirty="0" sz="2800" spc="45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synchronization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35">
                <a:latin typeface="WenQuanYi Micro Hei"/>
                <a:cs typeface="WenQuanYi Micro Hei"/>
              </a:rPr>
              <a:t>HW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synchronization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5">
                <a:latin typeface="WenQuanYi Micro Hei"/>
                <a:cs typeface="WenQuanYi Micro Hei"/>
              </a:rPr>
              <a:t>synchronization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-20">
                <a:latin typeface="WenQuanYi Micro Hei"/>
                <a:cs typeface="WenQuanYi Micro Hei"/>
              </a:rPr>
              <a:t>primitives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5">
                <a:latin typeface="WenQuanYi Micro Hei"/>
                <a:cs typeface="WenQuanYi Micro Hei"/>
              </a:rPr>
              <a:t>spinlock,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35">
                <a:latin typeface="WenQuanYi Micro Hei"/>
                <a:cs typeface="WenQuanYi Micro Hei"/>
              </a:rPr>
              <a:t>mutex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0">
                <a:latin typeface="WenQuanYi Micro Hei"/>
                <a:cs typeface="WenQuanYi Micro Hei"/>
              </a:rPr>
              <a:t>Some </a:t>
            </a:r>
            <a:r>
              <a:rPr dirty="0" sz="2800" spc="5">
                <a:latin typeface="WenQuanYi Micro Hei"/>
                <a:cs typeface="WenQuanYi Micro Hei"/>
              </a:rPr>
              <a:t>more practical </a:t>
            </a:r>
            <a:r>
              <a:rPr dirty="0" sz="2800">
                <a:latin typeface="WenQuanYi Micro Hei"/>
                <a:cs typeface="WenQuanYi Micro Hei"/>
              </a:rPr>
              <a:t>problems </a:t>
            </a:r>
            <a:r>
              <a:rPr dirty="0" sz="2800" spc="45">
                <a:latin typeface="WenQuanYi Micro Hei"/>
                <a:cs typeface="WenQuanYi Micro Hei"/>
              </a:rPr>
              <a:t>and</a:t>
            </a:r>
            <a:r>
              <a:rPr dirty="0" sz="2800" spc="225">
                <a:latin typeface="WenQuanYi Micro Hei"/>
                <a:cs typeface="WenQuanYi Micro Hei"/>
              </a:rPr>
              <a:t> </a:t>
            </a:r>
            <a:r>
              <a:rPr dirty="0" sz="2800" spc="5">
                <a:latin typeface="WenQuanYi Micro Hei"/>
                <a:cs typeface="WenQuanYi Micro Hei"/>
              </a:rPr>
              <a:t>solutions</a:t>
            </a:r>
            <a:endParaRPr sz="2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30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4621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Per </a:t>
            </a:r>
            <a:r>
              <a:rPr dirty="0" sz="4800" spc="-20"/>
              <a:t>Thread</a:t>
            </a:r>
            <a:r>
              <a:rPr dirty="0" sz="4800" spc="-240"/>
              <a:t> </a:t>
            </a:r>
            <a:r>
              <a:rPr dirty="0" sz="4800"/>
              <a:t>State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53429"/>
            <a:ext cx="11228705" cy="3839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65">
                <a:latin typeface="WenQuanYi Micro Hei"/>
                <a:cs typeface="WenQuanYi Micro Hei"/>
              </a:rPr>
              <a:t>Each </a:t>
            </a:r>
            <a:r>
              <a:rPr dirty="0" sz="2800" spc="20">
                <a:latin typeface="WenQuanYi Micro Hei"/>
                <a:cs typeface="WenQuanYi Micro Hei"/>
              </a:rPr>
              <a:t>Thread </a:t>
            </a:r>
            <a:r>
              <a:rPr dirty="0" sz="2800">
                <a:latin typeface="WenQuanYi Micro Hei"/>
                <a:cs typeface="WenQuanYi Micro Hei"/>
              </a:rPr>
              <a:t>has </a:t>
            </a:r>
            <a:r>
              <a:rPr dirty="0" sz="2800" spc="35">
                <a:latin typeface="WenQuanYi Micro Hei"/>
                <a:cs typeface="WenQuanYi Micro Hei"/>
              </a:rPr>
              <a:t>a </a:t>
            </a:r>
            <a:r>
              <a:rPr dirty="0" sz="2950" spc="-60">
                <a:latin typeface="WenQuanYi Micro Hei"/>
                <a:cs typeface="WenQuanYi Micro Hei"/>
              </a:rPr>
              <a:t>Thread </a:t>
            </a:r>
            <a:r>
              <a:rPr dirty="0" sz="2950" spc="-30">
                <a:latin typeface="WenQuanYi Micro Hei"/>
                <a:cs typeface="WenQuanYi Micro Hei"/>
              </a:rPr>
              <a:t>Control </a:t>
            </a:r>
            <a:r>
              <a:rPr dirty="0" sz="2950" spc="-55">
                <a:latin typeface="WenQuanYi Micro Hei"/>
                <a:cs typeface="WenQuanYi Micro Hei"/>
              </a:rPr>
              <a:t>Block</a:t>
            </a:r>
            <a:r>
              <a:rPr dirty="0" sz="2950" spc="245">
                <a:latin typeface="WenQuanYi Micro Hei"/>
                <a:cs typeface="WenQuanYi Micro Hei"/>
              </a:rPr>
              <a:t> </a:t>
            </a:r>
            <a:r>
              <a:rPr dirty="0" sz="2800" spc="75">
                <a:latin typeface="WenQuanYi Micro Hei"/>
                <a:cs typeface="WenQuanYi Micro Hei"/>
              </a:rPr>
              <a:t>(TCB)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Execution </a:t>
            </a:r>
            <a:r>
              <a:rPr dirty="0" sz="2400" spc="55">
                <a:latin typeface="WenQuanYi Micro Hei"/>
                <a:cs typeface="WenQuanYi Micro Hei"/>
              </a:rPr>
              <a:t>State: </a:t>
            </a:r>
            <a:r>
              <a:rPr dirty="0" sz="2400" spc="75">
                <a:latin typeface="WenQuanYi Micro Hei"/>
                <a:cs typeface="WenQuanYi Micro Hei"/>
              </a:rPr>
              <a:t>CPU </a:t>
            </a:r>
            <a:r>
              <a:rPr dirty="0" sz="2400" spc="5">
                <a:latin typeface="WenQuanYi Micro Hei"/>
                <a:cs typeface="WenQuanYi Micro Hei"/>
              </a:rPr>
              <a:t>registers, </a:t>
            </a:r>
            <a:r>
              <a:rPr dirty="0" sz="2400" spc="25">
                <a:latin typeface="WenQuanYi Micro Hei"/>
                <a:cs typeface="WenQuanYi Micro Hei"/>
              </a:rPr>
              <a:t>program counter </a:t>
            </a:r>
            <a:r>
              <a:rPr dirty="0" sz="2400" spc="114">
                <a:latin typeface="WenQuanYi Micro Hei"/>
                <a:cs typeface="WenQuanYi Micro Hei"/>
              </a:rPr>
              <a:t>(PC), </a:t>
            </a:r>
            <a:r>
              <a:rPr dirty="0" sz="2400" spc="10">
                <a:latin typeface="WenQuanYi Micro Hei"/>
                <a:cs typeface="WenQuanYi Micro Hei"/>
              </a:rPr>
              <a:t>pointer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25">
                <a:latin typeface="WenQuanYi Micro Hei"/>
                <a:cs typeface="WenQuanYi Micro Hei"/>
              </a:rPr>
              <a:t>stack</a:t>
            </a:r>
            <a:r>
              <a:rPr dirty="0" sz="2400" spc="140">
                <a:latin typeface="WenQuanYi Micro Hei"/>
                <a:cs typeface="WenQuanYi Micro Hei"/>
              </a:rPr>
              <a:t> </a:t>
            </a:r>
            <a:r>
              <a:rPr dirty="0" sz="2400" spc="90">
                <a:latin typeface="WenQuanYi Micro Hei"/>
                <a:cs typeface="WenQuanYi Micro Hei"/>
              </a:rPr>
              <a:t>(SP)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Scheduling info: </a:t>
            </a:r>
            <a:r>
              <a:rPr dirty="0" sz="2400" spc="35">
                <a:latin typeface="WenQuanYi Micro Hei"/>
                <a:cs typeface="WenQuanYi Micro Hei"/>
              </a:rPr>
              <a:t>state, </a:t>
            </a:r>
            <a:r>
              <a:rPr dirty="0" sz="2400" spc="-5">
                <a:latin typeface="WenQuanYi Micro Hei"/>
                <a:cs typeface="WenQuanYi Micro Hei"/>
              </a:rPr>
              <a:t>priority, </a:t>
            </a:r>
            <a:r>
              <a:rPr dirty="0" sz="2400" spc="75">
                <a:latin typeface="WenQuanYi Micro Hei"/>
                <a:cs typeface="WenQuanYi Micro Hei"/>
              </a:rPr>
              <a:t>CPU</a:t>
            </a:r>
            <a:r>
              <a:rPr dirty="0" sz="2400" spc="120">
                <a:latin typeface="WenQuanYi Micro Hei"/>
                <a:cs typeface="WenQuanYi Micro Hei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time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WenQuanYi Micro Hei"/>
                <a:cs typeface="WenQuanYi Micro Hei"/>
              </a:rPr>
              <a:t>Various </a:t>
            </a:r>
            <a:r>
              <a:rPr dirty="0" sz="2400" spc="-15">
                <a:latin typeface="WenQuanYi Micro Hei"/>
                <a:cs typeface="WenQuanYi Micro Hei"/>
              </a:rPr>
              <a:t>Pointers </a:t>
            </a:r>
            <a:r>
              <a:rPr dirty="0" sz="2400" spc="50">
                <a:latin typeface="WenQuanYi Micro Hei"/>
                <a:cs typeface="WenQuanYi Micro Hei"/>
              </a:rPr>
              <a:t>(for </a:t>
            </a:r>
            <a:r>
              <a:rPr dirty="0" sz="2400" spc="25">
                <a:latin typeface="WenQuanYi Micro Hei"/>
                <a:cs typeface="WenQuanYi Micro Hei"/>
              </a:rPr>
              <a:t>implementing scheduling</a:t>
            </a:r>
            <a:r>
              <a:rPr dirty="0" sz="2400" spc="170">
                <a:latin typeface="WenQuanYi Micro Hei"/>
                <a:cs typeface="WenQuanYi Micro Hei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queues)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>
                <a:latin typeface="WenQuanYi Micro Hei"/>
                <a:cs typeface="WenQuanYi Micro Hei"/>
              </a:rPr>
              <a:t>Pointer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25">
                <a:latin typeface="WenQuanYi Micro Hei"/>
                <a:cs typeface="WenQuanYi Micro Hei"/>
              </a:rPr>
              <a:t>enclosing </a:t>
            </a:r>
            <a:r>
              <a:rPr dirty="0" sz="2400" spc="-5">
                <a:latin typeface="WenQuanYi Micro Hei"/>
                <a:cs typeface="WenQuanYi Micro Hei"/>
              </a:rPr>
              <a:t>process</a:t>
            </a:r>
            <a:r>
              <a:rPr dirty="0" sz="2400" spc="105">
                <a:latin typeface="WenQuanYi Micro Hei"/>
                <a:cs typeface="WenQuanYi Micro Hei"/>
              </a:rPr>
              <a:t> </a:t>
            </a:r>
            <a:r>
              <a:rPr dirty="0" sz="2400" spc="85">
                <a:latin typeface="WenQuanYi Micro Hei"/>
                <a:cs typeface="WenQuanYi Micro Hei"/>
              </a:rPr>
              <a:t>(PCB)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5">
                <a:latin typeface="WenQuanYi Micro Hei"/>
                <a:cs typeface="WenQuanYi Micro Hei"/>
              </a:rPr>
              <a:t>Etc </a:t>
            </a:r>
            <a:r>
              <a:rPr dirty="0" sz="2400" spc="65">
                <a:latin typeface="WenQuanYi Micro Hei"/>
                <a:cs typeface="WenQuanYi Micro Hei"/>
              </a:rPr>
              <a:t>(add </a:t>
            </a:r>
            <a:r>
              <a:rPr dirty="0" sz="2400" spc="35">
                <a:latin typeface="WenQuanYi Micro Hei"/>
                <a:cs typeface="WenQuanYi Micro Hei"/>
              </a:rPr>
              <a:t>stuff </a:t>
            </a:r>
            <a:r>
              <a:rPr dirty="0" sz="2400" spc="-20">
                <a:latin typeface="WenQuanYi Micro Hei"/>
                <a:cs typeface="WenQuanYi Micro Hei"/>
              </a:rPr>
              <a:t>as </a:t>
            </a:r>
            <a:r>
              <a:rPr dirty="0" sz="2400" spc="10">
                <a:latin typeface="WenQuanYi Micro Hei"/>
                <a:cs typeface="WenQuanYi Micro Hei"/>
              </a:rPr>
              <a:t>you </a:t>
            </a:r>
            <a:r>
              <a:rPr dirty="0" sz="2400" spc="25">
                <a:latin typeface="WenQuanYi Micro Hei"/>
                <a:cs typeface="WenQuanYi Micro Hei"/>
              </a:rPr>
              <a:t>find </a:t>
            </a:r>
            <a:r>
              <a:rPr dirty="0" sz="2400" spc="30">
                <a:latin typeface="WenQuanYi Micro Hei"/>
                <a:cs typeface="WenQuanYi Micro Hei"/>
              </a:rPr>
              <a:t>a</a:t>
            </a:r>
            <a:r>
              <a:rPr dirty="0" sz="2400" spc="145">
                <a:latin typeface="WenQuanYi Micro Hei"/>
                <a:cs typeface="WenQuanYi Micro Hei"/>
              </a:rPr>
              <a:t> </a:t>
            </a:r>
            <a:r>
              <a:rPr dirty="0" sz="2400" spc="55">
                <a:latin typeface="WenQuanYi Micro Hei"/>
                <a:cs typeface="WenQuanYi Micro Hei"/>
              </a:rPr>
              <a:t>need)</a:t>
            </a:r>
            <a:endParaRPr sz="2400">
              <a:latin typeface="WenQuanYi Micro Hei"/>
              <a:cs typeface="WenQuanYi Micro He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85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95">
                <a:latin typeface="WenQuanYi Micro Hei"/>
                <a:cs typeface="WenQuanYi Micro Hei"/>
              </a:rPr>
              <a:t>OS </a:t>
            </a:r>
            <a:r>
              <a:rPr dirty="0" sz="2800" spc="35">
                <a:latin typeface="WenQuanYi Micro Hei"/>
                <a:cs typeface="WenQuanYi Micro Hei"/>
              </a:rPr>
              <a:t>Keeps </a:t>
            </a:r>
            <a:r>
              <a:rPr dirty="0" sz="2800" spc="20">
                <a:latin typeface="WenQuanYi Micro Hei"/>
                <a:cs typeface="WenQuanYi Micro Hei"/>
              </a:rPr>
              <a:t>track </a:t>
            </a:r>
            <a:r>
              <a:rPr dirty="0" sz="2800" spc="85">
                <a:latin typeface="WenQuanYi Micro Hei"/>
                <a:cs typeface="WenQuanYi Micro Hei"/>
              </a:rPr>
              <a:t>of </a:t>
            </a:r>
            <a:r>
              <a:rPr dirty="0" sz="2800" spc="-10">
                <a:latin typeface="WenQuanYi Micro Hei"/>
                <a:cs typeface="WenQuanYi Micro Hei"/>
              </a:rPr>
              <a:t>TCBs </a:t>
            </a:r>
            <a:r>
              <a:rPr dirty="0" sz="2800" spc="-5">
                <a:latin typeface="WenQuanYi Micro Hei"/>
                <a:cs typeface="WenQuanYi Micro Hei"/>
              </a:rPr>
              <a:t>in </a:t>
            </a:r>
            <a:r>
              <a:rPr dirty="0" sz="2800" spc="30">
                <a:latin typeface="WenQuanYi Micro Hei"/>
                <a:cs typeface="WenQuanYi Micro Hei"/>
              </a:rPr>
              <a:t>protected</a:t>
            </a:r>
            <a:r>
              <a:rPr dirty="0" sz="2800" spc="185">
                <a:latin typeface="WenQuanYi Micro Hei"/>
                <a:cs typeface="WenQuanYi Micro Hei"/>
              </a:rPr>
              <a:t> </a:t>
            </a:r>
            <a:r>
              <a:rPr dirty="0" sz="2800" spc="-5">
                <a:latin typeface="WenQuanYi Micro Hei"/>
                <a:cs typeface="WenQuanYi Micro Hei"/>
              </a:rPr>
              <a:t>memory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5">
                <a:latin typeface="WenQuanYi Micro Hei"/>
                <a:cs typeface="WenQuanYi Micro Hei"/>
              </a:rPr>
              <a:t>In </a:t>
            </a:r>
            <a:r>
              <a:rPr dirty="0" sz="2400" spc="35">
                <a:latin typeface="WenQuanYi Micro Hei"/>
                <a:cs typeface="WenQuanYi Micro Hei"/>
              </a:rPr>
              <a:t>Array, </a:t>
            </a:r>
            <a:r>
              <a:rPr dirty="0" sz="2400" spc="-15">
                <a:latin typeface="WenQuanYi Micro Hei"/>
                <a:cs typeface="WenQuanYi Micro Hei"/>
              </a:rPr>
              <a:t>or </a:t>
            </a:r>
            <a:r>
              <a:rPr dirty="0" sz="2400" spc="15">
                <a:latin typeface="WenQuanYi Micro Hei"/>
                <a:cs typeface="WenQuanYi Micro Hei"/>
              </a:rPr>
              <a:t>Linked </a:t>
            </a:r>
            <a:r>
              <a:rPr dirty="0" sz="2400" spc="5">
                <a:latin typeface="WenQuanYi Micro Hei"/>
                <a:cs typeface="WenQuanYi Micro Hei"/>
              </a:rPr>
              <a:t>List, </a:t>
            </a:r>
            <a:r>
              <a:rPr dirty="0" sz="2400" spc="-15">
                <a:latin typeface="WenQuanYi Micro Hei"/>
                <a:cs typeface="WenQuanYi Micro Hei"/>
              </a:rPr>
              <a:t>or</a:t>
            </a:r>
            <a:r>
              <a:rPr dirty="0" sz="2400" spc="360">
                <a:latin typeface="WenQuanYi Micro Hei"/>
                <a:cs typeface="WenQuanYi Micro Hei"/>
              </a:rPr>
              <a:t> </a:t>
            </a:r>
            <a:r>
              <a:rPr dirty="0" sz="2400" spc="-145">
                <a:latin typeface="WenQuanYi Micro Hei"/>
                <a:cs typeface="WenQuanYi Micro Hei"/>
              </a:rPr>
              <a:t>…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31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4179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Multithreaded</a:t>
            </a:r>
            <a:r>
              <a:rPr dirty="0" sz="4800" spc="-35"/>
              <a:t> </a:t>
            </a:r>
            <a:r>
              <a:rPr dirty="0" sz="4800" spc="-20"/>
              <a:t>Processes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48895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0">
                <a:latin typeface="WenQuanYi Micro Hei"/>
                <a:cs typeface="WenQuanYi Micro Hei"/>
              </a:rPr>
              <a:t>PCB </a:t>
            </a:r>
            <a:r>
              <a:rPr dirty="0" sz="2800" spc="15">
                <a:latin typeface="WenQuanYi Micro Hei"/>
                <a:cs typeface="WenQuanYi Micro Hei"/>
              </a:rPr>
              <a:t>points </a:t>
            </a:r>
            <a:r>
              <a:rPr dirty="0" sz="2800" spc="70">
                <a:latin typeface="WenQuanYi Micro Hei"/>
                <a:cs typeface="WenQuanYi Micro Hei"/>
              </a:rPr>
              <a:t>to </a:t>
            </a:r>
            <a:r>
              <a:rPr dirty="0" sz="2800" spc="5">
                <a:latin typeface="WenQuanYi Micro Hei"/>
                <a:cs typeface="WenQuanYi Micro Hei"/>
              </a:rPr>
              <a:t>multiple</a:t>
            </a:r>
            <a:r>
              <a:rPr dirty="0" sz="2800" spc="65">
                <a:latin typeface="WenQuanYi Micro Hei"/>
                <a:cs typeface="WenQuanYi Micro Hei"/>
              </a:rPr>
              <a:t> </a:t>
            </a:r>
            <a:r>
              <a:rPr dirty="0" sz="2800" spc="10">
                <a:latin typeface="WenQuanYi Micro Hei"/>
                <a:cs typeface="WenQuanYi Micro Hei"/>
              </a:rPr>
              <a:t>TCBs: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2" y="4557268"/>
            <a:ext cx="10922000" cy="14370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5">
                <a:latin typeface="WenQuanYi Micro Hei"/>
                <a:cs typeface="WenQuanYi Micro Hei"/>
              </a:rPr>
              <a:t>Switching </a:t>
            </a:r>
            <a:r>
              <a:rPr dirty="0" sz="2800" spc="5">
                <a:latin typeface="WenQuanYi Micro Hei"/>
                <a:cs typeface="WenQuanYi Micro Hei"/>
              </a:rPr>
              <a:t>threads </a:t>
            </a:r>
            <a:r>
              <a:rPr dirty="0" sz="2800" spc="55">
                <a:latin typeface="WenQuanYi Micro Hei"/>
                <a:cs typeface="WenQuanYi Micro Hei"/>
              </a:rPr>
              <a:t>within </a:t>
            </a:r>
            <a:r>
              <a:rPr dirty="0" sz="2800" spc="35">
                <a:latin typeface="WenQuanYi Micro Hei"/>
                <a:cs typeface="WenQuanYi Micro Hei"/>
              </a:rPr>
              <a:t>a </a:t>
            </a:r>
            <a:r>
              <a:rPr dirty="0" sz="2800" spc="40">
                <a:latin typeface="WenQuanYi Micro Hei"/>
                <a:cs typeface="WenQuanYi Micro Hei"/>
              </a:rPr>
              <a:t>block </a:t>
            </a:r>
            <a:r>
              <a:rPr dirty="0" sz="2800" spc="-65">
                <a:latin typeface="WenQuanYi Micro Hei"/>
                <a:cs typeface="WenQuanYi Micro Hei"/>
              </a:rPr>
              <a:t>is </a:t>
            </a:r>
            <a:r>
              <a:rPr dirty="0" sz="2800" spc="35">
                <a:latin typeface="WenQuanYi Micro Hei"/>
                <a:cs typeface="WenQuanYi Micro Hei"/>
              </a:rPr>
              <a:t>a </a:t>
            </a:r>
            <a:r>
              <a:rPr dirty="0" sz="2800" spc="-15">
                <a:latin typeface="WenQuanYi Micro Hei"/>
                <a:cs typeface="WenQuanYi Micro Hei"/>
              </a:rPr>
              <a:t>simple </a:t>
            </a:r>
            <a:r>
              <a:rPr dirty="0" sz="2800" spc="15">
                <a:latin typeface="WenQuanYi Micro Hei"/>
                <a:cs typeface="WenQuanYi Micro Hei"/>
              </a:rPr>
              <a:t>thread</a:t>
            </a:r>
            <a:r>
              <a:rPr dirty="0" sz="2800" spc="390">
                <a:latin typeface="WenQuanYi Micro Hei"/>
                <a:cs typeface="WenQuanYi Micro Hei"/>
              </a:rPr>
              <a:t> </a:t>
            </a:r>
            <a:r>
              <a:rPr dirty="0" sz="2800" spc="50">
                <a:latin typeface="WenQuanYi Micro Hei"/>
                <a:cs typeface="WenQuanYi Micro Hei"/>
              </a:rPr>
              <a:t>switch</a:t>
            </a:r>
            <a:endParaRPr sz="2800">
              <a:latin typeface="WenQuanYi Micro Hei"/>
              <a:cs typeface="WenQuanYi Micro Hei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5">
                <a:latin typeface="WenQuanYi Micro Hei"/>
                <a:cs typeface="WenQuanYi Micro Hei"/>
              </a:rPr>
              <a:t>Switching </a:t>
            </a:r>
            <a:r>
              <a:rPr dirty="0" sz="2800" spc="5">
                <a:latin typeface="WenQuanYi Micro Hei"/>
                <a:cs typeface="WenQuanYi Micro Hei"/>
              </a:rPr>
              <a:t>threads </a:t>
            </a:r>
            <a:r>
              <a:rPr dirty="0" sz="2800" spc="-20">
                <a:latin typeface="WenQuanYi Micro Hei"/>
                <a:cs typeface="WenQuanYi Micro Hei"/>
              </a:rPr>
              <a:t>across </a:t>
            </a:r>
            <a:r>
              <a:rPr dirty="0" sz="2800" spc="15">
                <a:latin typeface="WenQuanYi Micro Hei"/>
                <a:cs typeface="WenQuanYi Micro Hei"/>
              </a:rPr>
              <a:t>blocks </a:t>
            </a:r>
            <a:r>
              <a:rPr dirty="0" sz="2800" spc="-25">
                <a:latin typeface="WenQuanYi Micro Hei"/>
                <a:cs typeface="WenQuanYi Micro Hei"/>
              </a:rPr>
              <a:t>requires </a:t>
            </a:r>
            <a:r>
              <a:rPr dirty="0" sz="2800" spc="50">
                <a:latin typeface="WenQuanYi Micro Hei"/>
                <a:cs typeface="WenQuanYi Micro Hei"/>
              </a:rPr>
              <a:t>changes </a:t>
            </a:r>
            <a:r>
              <a:rPr dirty="0" sz="2800" spc="70">
                <a:latin typeface="WenQuanYi Micro Hei"/>
                <a:cs typeface="WenQuanYi Micro Hei"/>
              </a:rPr>
              <a:t>to </a:t>
            </a:r>
            <a:r>
              <a:rPr dirty="0" sz="2800" spc="-5">
                <a:latin typeface="WenQuanYi Micro Hei"/>
                <a:cs typeface="WenQuanYi Micro Hei"/>
              </a:rPr>
              <a:t>memory </a:t>
            </a:r>
            <a:r>
              <a:rPr dirty="0" sz="2800" spc="45">
                <a:latin typeface="WenQuanYi Micro Hei"/>
                <a:cs typeface="WenQuanYi Micro Hei"/>
              </a:rPr>
              <a:t>and  </a:t>
            </a:r>
            <a:r>
              <a:rPr dirty="0" sz="2800" spc="-50">
                <a:latin typeface="WenQuanYi Micro Hei"/>
                <a:cs typeface="WenQuanYi Micro Hei"/>
              </a:rPr>
              <a:t>I/O </a:t>
            </a:r>
            <a:r>
              <a:rPr dirty="0" sz="2800" spc="-15">
                <a:latin typeface="WenQuanYi Micro Hei"/>
                <a:cs typeface="WenQuanYi Micro Hei"/>
              </a:rPr>
              <a:t>address</a:t>
            </a:r>
            <a:r>
              <a:rPr dirty="0" sz="2800" spc="160">
                <a:latin typeface="WenQuanYi Micro Hei"/>
                <a:cs typeface="WenQuanYi Micro Hei"/>
              </a:rPr>
              <a:t> </a:t>
            </a:r>
            <a:r>
              <a:rPr dirty="0" sz="2800" spc="20">
                <a:latin typeface="WenQuanYi Micro Hei"/>
                <a:cs typeface="WenQuanYi Micro Hei"/>
              </a:rPr>
              <a:t>tables.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3026" y="1729409"/>
            <a:ext cx="5468797" cy="2295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32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35985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The</a:t>
            </a:r>
            <a:r>
              <a:rPr dirty="0" sz="4800" spc="-85"/>
              <a:t> </a:t>
            </a:r>
            <a:r>
              <a:rPr dirty="0" sz="4800" spc="-5"/>
              <a:t>Numbers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381952" y="994156"/>
            <a:ext cx="11340465" cy="46189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70">
                <a:solidFill>
                  <a:srgbClr val="0070C0"/>
                </a:solidFill>
                <a:latin typeface="WenQuanYi Micro Hei"/>
                <a:cs typeface="WenQuanYi Micro Hei"/>
              </a:rPr>
              <a:t>Context </a:t>
            </a:r>
            <a:r>
              <a:rPr dirty="0" sz="2800" spc="50">
                <a:solidFill>
                  <a:srgbClr val="0070C0"/>
                </a:solidFill>
                <a:latin typeface="WenQuanYi Micro Hei"/>
                <a:cs typeface="WenQuanYi Micro Hei"/>
              </a:rPr>
              <a:t>switch </a:t>
            </a:r>
            <a:r>
              <a:rPr dirty="0" sz="2800" spc="-5">
                <a:solidFill>
                  <a:srgbClr val="0070C0"/>
                </a:solidFill>
                <a:latin typeface="WenQuanYi Micro Hei"/>
                <a:cs typeface="WenQuanYi Micro Hei"/>
              </a:rPr>
              <a:t>in </a:t>
            </a:r>
            <a:r>
              <a:rPr dirty="0" sz="2800" spc="20">
                <a:solidFill>
                  <a:srgbClr val="0070C0"/>
                </a:solidFill>
                <a:latin typeface="WenQuanYi Micro Hei"/>
                <a:cs typeface="WenQuanYi Micro Hei"/>
              </a:rPr>
              <a:t>Linux: </a:t>
            </a:r>
            <a:r>
              <a:rPr dirty="0" sz="2800" spc="140">
                <a:solidFill>
                  <a:srgbClr val="0070C0"/>
                </a:solidFill>
                <a:latin typeface="WenQuanYi Micro Hei"/>
                <a:cs typeface="WenQuanYi Micro Hei"/>
              </a:rPr>
              <a:t>3-4 </a:t>
            </a:r>
            <a:r>
              <a:rPr dirty="0" sz="2800" spc="-10">
                <a:solidFill>
                  <a:srgbClr val="0070C0"/>
                </a:solidFill>
                <a:latin typeface="WenQuanYi Micro Hei"/>
                <a:cs typeface="WenQuanYi Micro Hei"/>
              </a:rPr>
              <a:t>microsecs </a:t>
            </a:r>
            <a:r>
              <a:rPr dirty="0" sz="2800" spc="40">
                <a:solidFill>
                  <a:srgbClr val="0070C0"/>
                </a:solidFill>
                <a:latin typeface="WenQuanYi Micro Hei"/>
                <a:cs typeface="WenQuanYi Micro Hei"/>
              </a:rPr>
              <a:t>(Current </a:t>
            </a:r>
            <a:r>
              <a:rPr dirty="0" sz="2800" spc="-40">
                <a:solidFill>
                  <a:srgbClr val="0070C0"/>
                </a:solidFill>
                <a:latin typeface="WenQuanYi Micro Hei"/>
                <a:cs typeface="WenQuanYi Micro Hei"/>
              </a:rPr>
              <a:t>Intel </a:t>
            </a:r>
            <a:r>
              <a:rPr dirty="0" sz="2800" spc="50">
                <a:solidFill>
                  <a:srgbClr val="0070C0"/>
                </a:solidFill>
                <a:latin typeface="WenQuanYi Micro Hei"/>
                <a:cs typeface="WenQuanYi Micro Hei"/>
              </a:rPr>
              <a:t>i7 </a:t>
            </a:r>
            <a:r>
              <a:rPr dirty="0" sz="2800" spc="65">
                <a:solidFill>
                  <a:srgbClr val="0070C0"/>
                </a:solidFill>
                <a:latin typeface="WenQuanYi Micro Hei"/>
                <a:cs typeface="WenQuanYi Micro Hei"/>
              </a:rPr>
              <a:t>&amp;</a:t>
            </a:r>
            <a:r>
              <a:rPr dirty="0" sz="2800" spc="250">
                <a:solidFill>
                  <a:srgbClr val="0070C0"/>
                </a:solidFill>
                <a:latin typeface="WenQuanYi Micro Hei"/>
                <a:cs typeface="WenQuanYi Micro Hei"/>
              </a:rPr>
              <a:t> </a:t>
            </a:r>
            <a:r>
              <a:rPr dirty="0" sz="2800" spc="135">
                <a:solidFill>
                  <a:srgbClr val="0070C0"/>
                </a:solidFill>
                <a:latin typeface="WenQuanYi Micro Hei"/>
                <a:cs typeface="WenQuanYi Micro Hei"/>
              </a:rPr>
              <a:t>E5).</a:t>
            </a:r>
            <a:endParaRPr sz="2800">
              <a:latin typeface="WenQuanYi Micro Hei"/>
              <a:cs typeface="WenQuanYi Micro Hei"/>
            </a:endParaRPr>
          </a:p>
          <a:p>
            <a:pPr marL="2667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Thread </a:t>
            </a:r>
            <a:r>
              <a:rPr dirty="0" sz="2800" spc="60">
                <a:latin typeface="WenQuanYi Micro Hei"/>
                <a:cs typeface="WenQuanYi Micro Hei"/>
              </a:rPr>
              <a:t>switching </a:t>
            </a:r>
            <a:r>
              <a:rPr dirty="0" sz="2800" spc="5">
                <a:latin typeface="WenQuanYi Micro Hei"/>
                <a:cs typeface="WenQuanYi Micro Hei"/>
              </a:rPr>
              <a:t>faster </a:t>
            </a:r>
            <a:r>
              <a:rPr dirty="0" sz="2800" spc="45">
                <a:latin typeface="WenQuanYi Micro Hei"/>
                <a:cs typeface="WenQuanYi Micro Hei"/>
              </a:rPr>
              <a:t>than </a:t>
            </a:r>
            <a:r>
              <a:rPr dirty="0" sz="2800" spc="-10">
                <a:latin typeface="WenQuanYi Micro Hei"/>
                <a:cs typeface="WenQuanYi Micro Hei"/>
              </a:rPr>
              <a:t>process </a:t>
            </a:r>
            <a:r>
              <a:rPr dirty="0" sz="2800" spc="60">
                <a:latin typeface="WenQuanYi Micro Hei"/>
                <a:cs typeface="WenQuanYi Micro Hei"/>
              </a:rPr>
              <a:t>switching </a:t>
            </a:r>
            <a:r>
              <a:rPr dirty="0" sz="2800" spc="155">
                <a:latin typeface="WenQuanYi Micro Hei"/>
                <a:cs typeface="WenQuanYi Micro Hei"/>
              </a:rPr>
              <a:t>(100</a:t>
            </a:r>
            <a:r>
              <a:rPr dirty="0" sz="2800" spc="260">
                <a:latin typeface="WenQuanYi Micro Hei"/>
                <a:cs typeface="WenQuanYi Micro Hei"/>
              </a:rPr>
              <a:t> </a:t>
            </a:r>
            <a:r>
              <a:rPr dirty="0" sz="2800" spc="55">
                <a:latin typeface="WenQuanYi Micro Hei"/>
                <a:cs typeface="WenQuanYi Micro Hei"/>
              </a:rPr>
              <a:t>ns).</a:t>
            </a:r>
            <a:endParaRPr sz="2800">
              <a:latin typeface="WenQuanYi Micro Hei"/>
              <a:cs typeface="WenQuanYi Micro Hei"/>
            </a:endParaRPr>
          </a:p>
          <a:p>
            <a:pPr marL="266700" marR="30480" indent="-228600">
              <a:lnSpc>
                <a:spcPts val="3000"/>
              </a:lnSpc>
              <a:spcBef>
                <a:spcPts val="1050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But </a:t>
            </a:r>
            <a:r>
              <a:rPr dirty="0" sz="2800" spc="60">
                <a:latin typeface="WenQuanYi Micro Hei"/>
                <a:cs typeface="WenQuanYi Micro Hei"/>
              </a:rPr>
              <a:t>switching </a:t>
            </a:r>
            <a:r>
              <a:rPr dirty="0" sz="2800" spc="-20">
                <a:latin typeface="WenQuanYi Micro Hei"/>
                <a:cs typeface="WenQuanYi Micro Hei"/>
              </a:rPr>
              <a:t>across </a:t>
            </a:r>
            <a:r>
              <a:rPr dirty="0" sz="2800" spc="-10">
                <a:latin typeface="WenQuanYi Micro Hei"/>
                <a:cs typeface="WenQuanYi Micro Hei"/>
              </a:rPr>
              <a:t>cores </a:t>
            </a:r>
            <a:r>
              <a:rPr dirty="0" sz="2800" spc="55">
                <a:latin typeface="WenQuanYi Micro Hei"/>
                <a:cs typeface="WenQuanYi Micro Hei"/>
              </a:rPr>
              <a:t>about </a:t>
            </a:r>
            <a:r>
              <a:rPr dirty="0" sz="2800" spc="90">
                <a:latin typeface="WenQuanYi Micro Hei"/>
                <a:cs typeface="WenQuanYi Micro Hei"/>
              </a:rPr>
              <a:t>2x </a:t>
            </a:r>
            <a:r>
              <a:rPr dirty="0" sz="2800" spc="5">
                <a:latin typeface="WenQuanYi Micro Hei"/>
                <a:cs typeface="WenQuanYi Micro Hei"/>
              </a:rPr>
              <a:t>more expensive </a:t>
            </a:r>
            <a:r>
              <a:rPr dirty="0" sz="2800" spc="45">
                <a:latin typeface="WenQuanYi Micro Hei"/>
                <a:cs typeface="WenQuanYi Micro Hei"/>
              </a:rPr>
              <a:t>than </a:t>
            </a:r>
            <a:r>
              <a:rPr dirty="0" sz="2800" spc="65">
                <a:latin typeface="WenQuanYi Micro Hei"/>
                <a:cs typeface="WenQuanYi Micro Hei"/>
              </a:rPr>
              <a:t>within-co  </a:t>
            </a:r>
            <a:r>
              <a:rPr dirty="0" sz="2800" spc="-40">
                <a:latin typeface="WenQuanYi Micro Hei"/>
                <a:cs typeface="WenQuanYi Micro Hei"/>
              </a:rPr>
              <a:t>re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65">
                <a:latin typeface="WenQuanYi Micro Hei"/>
                <a:cs typeface="WenQuanYi Micro Hei"/>
              </a:rPr>
              <a:t>switching.</a:t>
            </a:r>
            <a:endParaRPr sz="2800">
              <a:latin typeface="WenQuanYi Micro Hei"/>
              <a:cs typeface="WenQuanYi Micro Hei"/>
            </a:endParaRPr>
          </a:p>
          <a:p>
            <a:pPr marL="266700" marR="240029" indent="-228600">
              <a:lnSpc>
                <a:spcPts val="3100"/>
              </a:lnSpc>
              <a:spcBef>
                <a:spcPts val="925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70">
                <a:latin typeface="WenQuanYi Micro Hei"/>
                <a:cs typeface="WenQuanYi Micro Hei"/>
              </a:rPr>
              <a:t>Context </a:t>
            </a:r>
            <a:r>
              <a:rPr dirty="0" sz="2800" spc="50">
                <a:latin typeface="WenQuanYi Micro Hei"/>
                <a:cs typeface="WenQuanYi Micro Hei"/>
              </a:rPr>
              <a:t>switch </a:t>
            </a:r>
            <a:r>
              <a:rPr dirty="0" sz="2800" spc="10">
                <a:latin typeface="WenQuanYi Micro Hei"/>
                <a:cs typeface="WenQuanYi Micro Hei"/>
              </a:rPr>
              <a:t>time </a:t>
            </a:r>
            <a:r>
              <a:rPr dirty="0" sz="2800" spc="-20">
                <a:latin typeface="WenQuanYi Micro Hei"/>
                <a:cs typeface="WenQuanYi Micro Hei"/>
              </a:rPr>
              <a:t>increases </a:t>
            </a:r>
            <a:r>
              <a:rPr dirty="0" sz="2800" spc="-25">
                <a:latin typeface="WenQuanYi Micro Hei"/>
                <a:cs typeface="WenQuanYi Micro Hei"/>
              </a:rPr>
              <a:t>sharply </a:t>
            </a:r>
            <a:r>
              <a:rPr dirty="0" sz="2800" spc="80">
                <a:latin typeface="WenQuanYi Micro Hei"/>
                <a:cs typeface="WenQuanYi Micro Hei"/>
              </a:rPr>
              <a:t>with </a:t>
            </a:r>
            <a:r>
              <a:rPr dirty="0" sz="2800" spc="40">
                <a:latin typeface="WenQuanYi Micro Hei"/>
                <a:cs typeface="WenQuanYi Micro Hei"/>
              </a:rPr>
              <a:t>the </a:t>
            </a:r>
            <a:r>
              <a:rPr dirty="0" sz="2800">
                <a:latin typeface="WenQuanYi Micro Hei"/>
                <a:cs typeface="WenQuanYi Micro Hei"/>
              </a:rPr>
              <a:t>size </a:t>
            </a:r>
            <a:r>
              <a:rPr dirty="0" sz="2800" spc="85">
                <a:latin typeface="WenQuanYi Micro Hei"/>
                <a:cs typeface="WenQuanYi Micro Hei"/>
              </a:rPr>
              <a:t>of </a:t>
            </a:r>
            <a:r>
              <a:rPr dirty="0" sz="2800" spc="40">
                <a:latin typeface="WenQuanYi Micro Hei"/>
                <a:cs typeface="WenQuanYi Micro Hei"/>
              </a:rPr>
              <a:t>the </a:t>
            </a:r>
            <a:r>
              <a:rPr dirty="0" sz="2800" spc="75">
                <a:latin typeface="WenQuanYi Micro Hei"/>
                <a:cs typeface="WenQuanYi Micro Hei"/>
              </a:rPr>
              <a:t>working  </a:t>
            </a:r>
            <a:r>
              <a:rPr dirty="0" sz="2800" spc="45">
                <a:latin typeface="WenQuanYi Micro Hei"/>
                <a:cs typeface="WenQuanYi Micro Hei"/>
              </a:rPr>
              <a:t>set</a:t>
            </a:r>
            <a:r>
              <a:rPr dirty="0" baseline="23391" sz="2850" spc="67">
                <a:latin typeface="WenQuanYi Micro Hei"/>
                <a:cs typeface="WenQuanYi Micro Hei"/>
              </a:rPr>
              <a:t>*</a:t>
            </a:r>
            <a:r>
              <a:rPr dirty="0" sz="2800" spc="45">
                <a:latin typeface="WenQuanYi Micro Hei"/>
                <a:cs typeface="WenQuanYi Micro Hei"/>
              </a:rPr>
              <a:t>, and </a:t>
            </a:r>
            <a:r>
              <a:rPr dirty="0" sz="2800" spc="40">
                <a:latin typeface="WenQuanYi Micro Hei"/>
                <a:cs typeface="WenQuanYi Micro Hei"/>
              </a:rPr>
              <a:t>can </a:t>
            </a:r>
            <a:r>
              <a:rPr dirty="0" sz="2800" spc="-10">
                <a:latin typeface="WenQuanYi Micro Hei"/>
                <a:cs typeface="WenQuanYi Micro Hei"/>
              </a:rPr>
              <a:t>increase </a:t>
            </a:r>
            <a:r>
              <a:rPr dirty="0" sz="2800" spc="120">
                <a:latin typeface="WenQuanYi Micro Hei"/>
                <a:cs typeface="WenQuanYi Micro Hei"/>
              </a:rPr>
              <a:t>100x </a:t>
            </a:r>
            <a:r>
              <a:rPr dirty="0" sz="2800" spc="-10">
                <a:latin typeface="WenQuanYi Micro Hei"/>
                <a:cs typeface="WenQuanYi Micro Hei"/>
              </a:rPr>
              <a:t>or</a:t>
            </a:r>
            <a:r>
              <a:rPr dirty="0" sz="2800" spc="114">
                <a:latin typeface="WenQuanYi Micro Hei"/>
                <a:cs typeface="WenQuanYi Micro Hei"/>
              </a:rPr>
              <a:t> </a:t>
            </a:r>
            <a:r>
              <a:rPr dirty="0" sz="2800" spc="20">
                <a:latin typeface="WenQuanYi Micro Hei"/>
                <a:cs typeface="WenQuanYi Micro Hei"/>
              </a:rPr>
              <a:t>more.</a:t>
            </a:r>
            <a:endParaRPr sz="2800">
              <a:latin typeface="WenQuanYi Micro Hei"/>
              <a:cs typeface="WenQuanYi Micro Hei"/>
            </a:endParaRPr>
          </a:p>
          <a:p>
            <a:pPr marL="266700" marR="152400" indent="-228600">
              <a:lnSpc>
                <a:spcPts val="3000"/>
              </a:lnSpc>
              <a:spcBef>
                <a:spcPts val="960"/>
              </a:spcBef>
              <a:buSzPct val="147368"/>
              <a:buFont typeface="Arial"/>
              <a:buChar char="•"/>
              <a:tabLst>
                <a:tab pos="266700" algn="l"/>
              </a:tabLst>
            </a:pPr>
            <a:r>
              <a:rPr dirty="0" baseline="23391" sz="2850" spc="150">
                <a:latin typeface="WenQuanYi Micro Hei"/>
                <a:cs typeface="WenQuanYi Micro Hei"/>
              </a:rPr>
              <a:t>*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75">
                <a:latin typeface="WenQuanYi Micro Hei"/>
                <a:cs typeface="WenQuanYi Micro Hei"/>
              </a:rPr>
              <a:t>working </a:t>
            </a:r>
            <a:r>
              <a:rPr dirty="0" sz="2800">
                <a:latin typeface="WenQuanYi Micro Hei"/>
                <a:cs typeface="WenQuanYi Micro Hei"/>
              </a:rPr>
              <a:t>set </a:t>
            </a:r>
            <a:r>
              <a:rPr dirty="0" sz="2800" spc="-65">
                <a:latin typeface="WenQuanYi Micro Hei"/>
                <a:cs typeface="WenQuanYi Micro Hei"/>
              </a:rPr>
              <a:t>is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5">
                <a:latin typeface="WenQuanYi Micro Hei"/>
                <a:cs typeface="WenQuanYi Micro Hei"/>
              </a:rPr>
              <a:t>subset </a:t>
            </a:r>
            <a:r>
              <a:rPr dirty="0" sz="2800" spc="85">
                <a:latin typeface="WenQuanYi Micro Hei"/>
                <a:cs typeface="WenQuanYi Micro Hei"/>
              </a:rPr>
              <a:t>of </a:t>
            </a:r>
            <a:r>
              <a:rPr dirty="0" sz="2800" spc="-5">
                <a:latin typeface="WenQuanYi Micro Hei"/>
                <a:cs typeface="WenQuanYi Micro Hei"/>
              </a:rPr>
              <a:t>memory </a:t>
            </a:r>
            <a:r>
              <a:rPr dirty="0" sz="2800" spc="10">
                <a:latin typeface="WenQuanYi Micro Hei"/>
                <a:cs typeface="WenQuanYi Micro Hei"/>
              </a:rPr>
              <a:t>used </a:t>
            </a:r>
            <a:r>
              <a:rPr dirty="0" sz="2800" spc="-10">
                <a:latin typeface="WenQuanYi Micro Hei"/>
                <a:cs typeface="WenQuanYi Micro Hei"/>
              </a:rPr>
              <a:t>by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-10">
                <a:latin typeface="WenQuanYi Micro Hei"/>
                <a:cs typeface="WenQuanYi Micro Hei"/>
              </a:rPr>
              <a:t>process </a:t>
            </a:r>
            <a:r>
              <a:rPr dirty="0" sz="2800" spc="-5">
                <a:latin typeface="WenQuanYi Micro Hei"/>
                <a:cs typeface="WenQuanYi Micro Hei"/>
              </a:rPr>
              <a:t>in </a:t>
            </a:r>
            <a:r>
              <a:rPr dirty="0" sz="2800" spc="35">
                <a:latin typeface="WenQuanYi Micro Hei"/>
                <a:cs typeface="WenQuanYi Micro Hei"/>
              </a:rPr>
              <a:t>a  </a:t>
            </a:r>
            <a:r>
              <a:rPr dirty="0" sz="2800" spc="15">
                <a:latin typeface="WenQuanYi Micro Hei"/>
                <a:cs typeface="WenQuanYi Micro Hei"/>
              </a:rPr>
              <a:t>time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110">
                <a:latin typeface="WenQuanYi Micro Hei"/>
                <a:cs typeface="WenQuanYi Micro Hei"/>
              </a:rPr>
              <a:t>window.</a:t>
            </a:r>
            <a:endParaRPr sz="2800">
              <a:latin typeface="WenQuanYi Micro Hei"/>
              <a:cs typeface="WenQuanYi Micro Hei"/>
            </a:endParaRPr>
          </a:p>
          <a:p>
            <a:pPr marL="266700" marR="31115" indent="-228600">
              <a:lnSpc>
                <a:spcPts val="3100"/>
              </a:lnSpc>
              <a:spcBef>
                <a:spcPts val="930"/>
              </a:spcBef>
              <a:buFont typeface="Arial"/>
              <a:buChar char="•"/>
              <a:tabLst>
                <a:tab pos="266700" algn="l"/>
              </a:tabLst>
            </a:pPr>
            <a:r>
              <a:rPr dirty="0" sz="2800" spc="50">
                <a:solidFill>
                  <a:srgbClr val="FF0000"/>
                </a:solidFill>
                <a:latin typeface="WenQuanYi Micro Hei"/>
                <a:cs typeface="WenQuanYi Micro Hei"/>
              </a:rPr>
              <a:t>Moral: </a:t>
            </a:r>
            <a:r>
              <a:rPr dirty="0" sz="2800" spc="70">
                <a:latin typeface="WenQuanYi Micro Hei"/>
                <a:cs typeface="WenQuanYi Micro Hei"/>
              </a:rPr>
              <a:t>Context </a:t>
            </a:r>
            <a:r>
              <a:rPr dirty="0" sz="2800" spc="60">
                <a:latin typeface="WenQuanYi Micro Hei"/>
                <a:cs typeface="WenQuanYi Micro Hei"/>
              </a:rPr>
              <a:t>switching </a:t>
            </a:r>
            <a:r>
              <a:rPr dirty="0" sz="2800" spc="25">
                <a:latin typeface="WenQuanYi Micro Hei"/>
                <a:cs typeface="WenQuanYi Micro Hei"/>
              </a:rPr>
              <a:t>depends </a:t>
            </a:r>
            <a:r>
              <a:rPr dirty="0" sz="2800" spc="-10">
                <a:latin typeface="WenQuanYi Micro Hei"/>
                <a:cs typeface="WenQuanYi Micro Hei"/>
              </a:rPr>
              <a:t>mostly </a:t>
            </a:r>
            <a:r>
              <a:rPr dirty="0" sz="2800" spc="60">
                <a:latin typeface="WenQuanYi Micro Hei"/>
                <a:cs typeface="WenQuanYi Micro Hei"/>
              </a:rPr>
              <a:t>on </a:t>
            </a:r>
            <a:r>
              <a:rPr dirty="0" sz="2800" spc="40">
                <a:latin typeface="WenQuanYi Micro Hei"/>
                <a:cs typeface="WenQuanYi Micro Hei"/>
              </a:rPr>
              <a:t>cache </a:t>
            </a:r>
            <a:r>
              <a:rPr dirty="0" sz="2800" spc="-30">
                <a:latin typeface="WenQuanYi Micro Hei"/>
                <a:cs typeface="WenQuanYi Micro Hei"/>
              </a:rPr>
              <a:t>limits </a:t>
            </a:r>
            <a:r>
              <a:rPr dirty="0" sz="2800" spc="45">
                <a:latin typeface="WenQuanYi Micro Hei"/>
                <a:cs typeface="WenQuanYi Micro Hei"/>
              </a:rPr>
              <a:t>and </a:t>
            </a:r>
            <a:r>
              <a:rPr dirty="0" sz="2800" spc="40">
                <a:latin typeface="WenQuanYi Micro Hei"/>
                <a:cs typeface="WenQuanYi Micro Hei"/>
              </a:rPr>
              <a:t>the </a:t>
            </a:r>
            <a:r>
              <a:rPr dirty="0" sz="2800" spc="55">
                <a:latin typeface="WenQuanYi Micro Hei"/>
                <a:cs typeface="WenQuanYi Micro Hei"/>
              </a:rPr>
              <a:t>p  </a:t>
            </a:r>
            <a:r>
              <a:rPr dirty="0" sz="2800" spc="-20">
                <a:latin typeface="WenQuanYi Micro Hei"/>
                <a:cs typeface="WenQuanYi Micro Hei"/>
              </a:rPr>
              <a:t>rocess </a:t>
            </a:r>
            <a:r>
              <a:rPr dirty="0" sz="2800" spc="-10">
                <a:latin typeface="WenQuanYi Micro Hei"/>
                <a:cs typeface="WenQuanYi Micro Hei"/>
              </a:rPr>
              <a:t>or </a:t>
            </a:r>
            <a:r>
              <a:rPr dirty="0" sz="2800" spc="-285">
                <a:latin typeface="WenQuanYi Micro Hei"/>
                <a:cs typeface="WenQuanYi Micro Hei"/>
              </a:rPr>
              <a:t>thread’s </a:t>
            </a:r>
            <a:r>
              <a:rPr dirty="0" sz="2800" spc="50">
                <a:latin typeface="WenQuanYi Micro Hei"/>
                <a:cs typeface="WenQuanYi Micro Hei"/>
              </a:rPr>
              <a:t>hunger </a:t>
            </a:r>
            <a:r>
              <a:rPr dirty="0" sz="2800" spc="20">
                <a:latin typeface="WenQuanYi Micro Hei"/>
                <a:cs typeface="WenQuanYi Micro Hei"/>
              </a:rPr>
              <a:t>for</a:t>
            </a:r>
            <a:r>
              <a:rPr dirty="0" sz="2800" spc="105">
                <a:latin typeface="WenQuanYi Micro Hei"/>
                <a:cs typeface="WenQuanYi Micro Hei"/>
              </a:rPr>
              <a:t> </a:t>
            </a:r>
            <a:r>
              <a:rPr dirty="0" sz="2800" spc="10">
                <a:latin typeface="WenQuanYi Micro Hei"/>
                <a:cs typeface="WenQuanYi Micro Hei"/>
              </a:rPr>
              <a:t>memory.</a:t>
            </a:r>
            <a:endParaRPr sz="2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33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35985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The</a:t>
            </a:r>
            <a:r>
              <a:rPr dirty="0" sz="4800" spc="-85"/>
              <a:t> </a:t>
            </a:r>
            <a:r>
              <a:rPr dirty="0" sz="4800" spc="-5"/>
              <a:t>Numbers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1036935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0">
                <a:latin typeface="WenQuanYi Micro Hei"/>
                <a:cs typeface="WenQuanYi Micro Hei"/>
              </a:rPr>
              <a:t>Many </a:t>
            </a:r>
            <a:r>
              <a:rPr dirty="0" sz="2800" spc="-10">
                <a:latin typeface="WenQuanYi Micro Hei"/>
                <a:cs typeface="WenQuanYi Micro Hei"/>
              </a:rPr>
              <a:t>process </a:t>
            </a:r>
            <a:r>
              <a:rPr dirty="0" sz="2800" spc="-15">
                <a:latin typeface="WenQuanYi Micro Hei"/>
                <a:cs typeface="WenQuanYi Micro Hei"/>
              </a:rPr>
              <a:t>are </a:t>
            </a:r>
            <a:r>
              <a:rPr dirty="0" sz="2800" spc="30">
                <a:latin typeface="WenQuanYi Micro Hei"/>
                <a:cs typeface="WenQuanYi Micro Hei"/>
              </a:rPr>
              <a:t>multi-threaded, </a:t>
            </a:r>
            <a:r>
              <a:rPr dirty="0" sz="2800">
                <a:latin typeface="WenQuanYi Micro Hei"/>
                <a:cs typeface="WenQuanYi Micro Hei"/>
              </a:rPr>
              <a:t>so </a:t>
            </a:r>
            <a:r>
              <a:rPr dirty="0" sz="2800" spc="15">
                <a:latin typeface="WenQuanYi Micro Hei"/>
                <a:cs typeface="WenQuanYi Micro Hei"/>
              </a:rPr>
              <a:t>thread </a:t>
            </a:r>
            <a:r>
              <a:rPr dirty="0" sz="2800" spc="50">
                <a:latin typeface="WenQuanYi Micro Hei"/>
                <a:cs typeface="WenQuanYi Micro Hei"/>
              </a:rPr>
              <a:t>context </a:t>
            </a:r>
            <a:r>
              <a:rPr dirty="0" sz="2800" spc="30">
                <a:latin typeface="WenQuanYi Micro Hei"/>
                <a:cs typeface="WenQuanYi Micro Hei"/>
              </a:rPr>
              <a:t>switches </a:t>
            </a:r>
            <a:r>
              <a:rPr dirty="0" sz="2800" spc="-5">
                <a:latin typeface="WenQuanYi Micro Hei"/>
                <a:cs typeface="WenQuanYi Micro Hei"/>
              </a:rPr>
              <a:t>may  </a:t>
            </a:r>
            <a:r>
              <a:rPr dirty="0" sz="2800" spc="40">
                <a:latin typeface="WenQuanYi Micro Hei"/>
                <a:cs typeface="WenQuanYi Micro Hei"/>
              </a:rPr>
              <a:t>be </a:t>
            </a:r>
            <a:r>
              <a:rPr dirty="0" sz="2400">
                <a:latin typeface="WenQuanYi Micro Hei"/>
                <a:cs typeface="WenQuanYi Micro Hei"/>
              </a:rPr>
              <a:t>either </a:t>
            </a:r>
            <a:r>
              <a:rPr dirty="0" sz="2800" spc="-30" b="1">
                <a:solidFill>
                  <a:srgbClr val="C00000"/>
                </a:solidFill>
                <a:latin typeface="Trebuchet MS"/>
                <a:cs typeface="Trebuchet MS"/>
              </a:rPr>
              <a:t>within-process </a:t>
            </a:r>
            <a:r>
              <a:rPr dirty="0" sz="2800" spc="-10">
                <a:latin typeface="WenQuanYi Micro Hei"/>
                <a:cs typeface="WenQuanYi Micro Hei"/>
              </a:rPr>
              <a:t>or</a:t>
            </a:r>
            <a:r>
              <a:rPr dirty="0" sz="2800" spc="200">
                <a:latin typeface="WenQuanYi Micro Hei"/>
                <a:cs typeface="WenQuanYi Micro Hei"/>
              </a:rPr>
              <a:t> </a:t>
            </a:r>
            <a:r>
              <a:rPr dirty="0" sz="2800" spc="-25" b="1">
                <a:solidFill>
                  <a:srgbClr val="C00000"/>
                </a:solidFill>
                <a:latin typeface="Trebuchet MS"/>
                <a:cs typeface="Trebuchet MS"/>
              </a:rPr>
              <a:t>across-processes</a:t>
            </a:r>
            <a:r>
              <a:rPr dirty="0" sz="2800" spc="-25">
                <a:latin typeface="WenQuanYi Micro Hei"/>
                <a:cs typeface="WenQuanYi Micro Hei"/>
              </a:rPr>
              <a:t>.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9300" y="2086825"/>
            <a:ext cx="8153400" cy="3681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34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4032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9795" algn="l"/>
              </a:tabLst>
            </a:pPr>
            <a:r>
              <a:rPr dirty="0" sz="4800" spc="-15"/>
              <a:t>Threads</a:t>
            </a:r>
            <a:r>
              <a:rPr dirty="0" sz="4800" spc="-10"/>
              <a:t> </a:t>
            </a:r>
            <a:r>
              <a:rPr dirty="0" sz="4800"/>
              <a:t>in</a:t>
            </a:r>
            <a:r>
              <a:rPr dirty="0" sz="4800" spc="5"/>
              <a:t> </a:t>
            </a:r>
            <a:r>
              <a:rPr dirty="0" sz="4800"/>
              <a:t>a	</a:t>
            </a:r>
            <a:r>
              <a:rPr dirty="0" sz="4800" spc="-20"/>
              <a:t>Process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34797"/>
            <a:ext cx="11204575" cy="518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10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5">
                <a:latin typeface="WenQuanYi Micro Hei"/>
                <a:cs typeface="WenQuanYi Micro Hei"/>
              </a:rPr>
              <a:t>Threads </a:t>
            </a:r>
            <a:r>
              <a:rPr dirty="0" sz="2600" spc="-15">
                <a:latin typeface="WenQuanYi Micro Hei"/>
                <a:cs typeface="WenQuanYi Micro Hei"/>
              </a:rPr>
              <a:t>are </a:t>
            </a:r>
            <a:r>
              <a:rPr dirty="0" sz="2600" spc="10">
                <a:latin typeface="WenQuanYi Micro Hei"/>
                <a:cs typeface="WenQuanYi Micro Hei"/>
              </a:rPr>
              <a:t>useful </a:t>
            </a:r>
            <a:r>
              <a:rPr dirty="0" sz="2600" spc="45">
                <a:latin typeface="WenQuanYi Micro Hei"/>
                <a:cs typeface="WenQuanYi Micro Hei"/>
              </a:rPr>
              <a:t>at</a:t>
            </a:r>
            <a:r>
              <a:rPr dirty="0" sz="2600" spc="185">
                <a:latin typeface="WenQuanYi Micro Hei"/>
                <a:cs typeface="WenQuanYi Micro Hei"/>
              </a:rPr>
              <a:t> </a:t>
            </a:r>
            <a:r>
              <a:rPr dirty="0" sz="2600" spc="-5">
                <a:latin typeface="WenQuanYi Micro Hei"/>
                <a:cs typeface="WenQuanYi Micro Hei"/>
              </a:rPr>
              <a:t>user-level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6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15">
                <a:latin typeface="WenQuanYi Micro Hei"/>
                <a:cs typeface="WenQuanYi Micro Hei"/>
              </a:rPr>
              <a:t>Parallelism, </a:t>
            </a:r>
            <a:r>
              <a:rPr dirty="0" sz="2200" spc="15">
                <a:latin typeface="WenQuanYi Micro Hei"/>
                <a:cs typeface="WenQuanYi Micro Hei"/>
              </a:rPr>
              <a:t>hide </a:t>
            </a:r>
            <a:r>
              <a:rPr dirty="0" sz="2200" spc="-40">
                <a:latin typeface="WenQuanYi Micro Hei"/>
                <a:cs typeface="WenQuanYi Micro Hei"/>
              </a:rPr>
              <a:t>I/O </a:t>
            </a:r>
            <a:r>
              <a:rPr dirty="0" sz="2200" spc="25">
                <a:latin typeface="WenQuanYi Micro Hei"/>
                <a:cs typeface="WenQuanYi Micro Hei"/>
              </a:rPr>
              <a:t>latency,</a:t>
            </a:r>
            <a:r>
              <a:rPr dirty="0" sz="2200" spc="195">
                <a:latin typeface="WenQuanYi Micro Hei"/>
                <a:cs typeface="WenQuanYi Micro Hei"/>
              </a:rPr>
              <a:t> </a:t>
            </a:r>
            <a:r>
              <a:rPr dirty="0" sz="2200" spc="5">
                <a:latin typeface="WenQuanYi Micro Hei"/>
                <a:cs typeface="WenQuanYi Micro Hei"/>
              </a:rPr>
              <a:t>interactivity</a:t>
            </a:r>
            <a:endParaRPr sz="22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105"/>
              </a:lnSpc>
              <a:spcBef>
                <a:spcPts val="3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45">
                <a:latin typeface="WenQuanYi Micro Hei"/>
                <a:cs typeface="WenQuanYi Micro Hei"/>
              </a:rPr>
              <a:t>Option </a:t>
            </a:r>
            <a:r>
              <a:rPr dirty="0" sz="2600" spc="305">
                <a:latin typeface="WenQuanYi Micro Hei"/>
                <a:cs typeface="WenQuanYi Micro Hei"/>
              </a:rPr>
              <a:t>A </a:t>
            </a:r>
            <a:r>
              <a:rPr dirty="0" sz="2600">
                <a:latin typeface="WenQuanYi Micro Hei"/>
                <a:cs typeface="WenQuanYi Micro Hei"/>
              </a:rPr>
              <a:t>(early </a:t>
            </a:r>
            <a:r>
              <a:rPr dirty="0" sz="2600" spc="95">
                <a:latin typeface="WenQuanYi Micro Hei"/>
                <a:cs typeface="WenQuanYi Micro Hei"/>
              </a:rPr>
              <a:t>Java): </a:t>
            </a:r>
            <a:r>
              <a:rPr dirty="0" sz="2600" spc="-5">
                <a:latin typeface="WenQuanYi Micro Hei"/>
                <a:cs typeface="WenQuanYi Micro Hei"/>
              </a:rPr>
              <a:t>user-level </a:t>
            </a:r>
            <a:r>
              <a:rPr dirty="0" sz="2600" spc="-15">
                <a:latin typeface="WenQuanYi Micro Hei"/>
                <a:cs typeface="WenQuanYi Micro Hei"/>
              </a:rPr>
              <a:t>library, </a:t>
            </a:r>
            <a:r>
              <a:rPr dirty="0" sz="2600" spc="50">
                <a:latin typeface="WenQuanYi Micro Hei"/>
                <a:cs typeface="WenQuanYi Micro Hei"/>
              </a:rPr>
              <a:t>within </a:t>
            </a:r>
            <a:r>
              <a:rPr dirty="0" sz="2600" spc="35">
                <a:latin typeface="WenQuanYi Micro Hei"/>
                <a:cs typeface="WenQuanYi Micro Hei"/>
              </a:rPr>
              <a:t>a </a:t>
            </a:r>
            <a:r>
              <a:rPr dirty="0" sz="2600" spc="25">
                <a:latin typeface="WenQuanYi Micro Hei"/>
                <a:cs typeface="WenQuanYi Micro Hei"/>
              </a:rPr>
              <a:t>single-threaded</a:t>
            </a:r>
            <a:r>
              <a:rPr dirty="0" sz="2600" spc="-45">
                <a:latin typeface="WenQuanYi Micro Hei"/>
                <a:cs typeface="WenQuanYi Micro Hei"/>
              </a:rPr>
              <a:t> </a:t>
            </a:r>
            <a:r>
              <a:rPr dirty="0" sz="2600" spc="-10">
                <a:latin typeface="WenQuanYi Micro Hei"/>
                <a:cs typeface="WenQuanYi Micro Hei"/>
              </a:rPr>
              <a:t>process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6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30">
                <a:latin typeface="WenQuanYi Micro Hei"/>
                <a:cs typeface="WenQuanYi Micro Hei"/>
              </a:rPr>
              <a:t>Library </a:t>
            </a:r>
            <a:r>
              <a:rPr dirty="0" sz="2200" spc="15">
                <a:latin typeface="WenQuanYi Micro Hei"/>
                <a:cs typeface="WenQuanYi Micro Hei"/>
              </a:rPr>
              <a:t>does thread </a:t>
            </a:r>
            <a:r>
              <a:rPr dirty="0" sz="2200" spc="40">
                <a:latin typeface="WenQuanYi Micro Hei"/>
                <a:cs typeface="WenQuanYi Micro Hei"/>
              </a:rPr>
              <a:t>context</a:t>
            </a:r>
            <a:r>
              <a:rPr dirty="0" sz="2200" spc="155">
                <a:latin typeface="WenQuanYi Micro Hei"/>
                <a:cs typeface="WenQuanYi Micro Hei"/>
              </a:rPr>
              <a:t> </a:t>
            </a:r>
            <a:r>
              <a:rPr dirty="0" sz="2200" spc="40">
                <a:latin typeface="WenQuanYi Micro Hei"/>
                <a:cs typeface="WenQuanYi Micro Hei"/>
              </a:rPr>
              <a:t>switch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6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15">
                <a:latin typeface="WenQuanYi Micro Hei"/>
                <a:cs typeface="WenQuanYi Micro Hei"/>
              </a:rPr>
              <a:t>Kernel time </a:t>
            </a:r>
            <a:r>
              <a:rPr dirty="0" sz="2200" spc="-25">
                <a:latin typeface="WenQuanYi Micro Hei"/>
                <a:cs typeface="WenQuanYi Micro Hei"/>
              </a:rPr>
              <a:t>slices </a:t>
            </a:r>
            <a:r>
              <a:rPr dirty="0" sz="2200" spc="55">
                <a:latin typeface="WenQuanYi Micro Hei"/>
                <a:cs typeface="WenQuanYi Micro Hei"/>
              </a:rPr>
              <a:t>between </a:t>
            </a:r>
            <a:r>
              <a:rPr dirty="0" sz="2200" spc="5">
                <a:latin typeface="WenQuanYi Micro Hei"/>
                <a:cs typeface="WenQuanYi Micro Hei"/>
              </a:rPr>
              <a:t>processes, </a:t>
            </a:r>
            <a:r>
              <a:rPr dirty="0" sz="2200" spc="95">
                <a:latin typeface="WenQuanYi Micro Hei"/>
                <a:cs typeface="WenQuanYi Micro Hei"/>
              </a:rPr>
              <a:t>e.g., </a:t>
            </a:r>
            <a:r>
              <a:rPr dirty="0" sz="2200" spc="50">
                <a:latin typeface="WenQuanYi Micro Hei"/>
                <a:cs typeface="WenQuanYi Micro Hei"/>
              </a:rPr>
              <a:t>on </a:t>
            </a:r>
            <a:r>
              <a:rPr dirty="0" sz="2200" spc="-15">
                <a:latin typeface="WenQuanYi Micro Hei"/>
                <a:cs typeface="WenQuanYi Micro Hei"/>
              </a:rPr>
              <a:t>system </a:t>
            </a:r>
            <a:r>
              <a:rPr dirty="0" sz="2200">
                <a:latin typeface="WenQuanYi Micro Hei"/>
                <a:cs typeface="WenQuanYi Micro Hei"/>
              </a:rPr>
              <a:t>call</a:t>
            </a:r>
            <a:r>
              <a:rPr dirty="0" sz="2200" spc="180">
                <a:latin typeface="WenQuanYi Micro Hei"/>
                <a:cs typeface="WenQuanYi Micro Hei"/>
              </a:rPr>
              <a:t> </a:t>
            </a:r>
            <a:r>
              <a:rPr dirty="0" sz="2200" spc="-40">
                <a:latin typeface="WenQuanYi Micro Hei"/>
                <a:cs typeface="WenQuanYi Micro Hei"/>
              </a:rPr>
              <a:t>I/O</a:t>
            </a:r>
            <a:endParaRPr sz="22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115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45">
                <a:latin typeface="WenQuanYi Micro Hei"/>
                <a:cs typeface="WenQuanYi Micro Hei"/>
              </a:rPr>
              <a:t>Option </a:t>
            </a:r>
            <a:r>
              <a:rPr dirty="0" sz="2600" spc="-40">
                <a:latin typeface="WenQuanYi Micro Hei"/>
                <a:cs typeface="WenQuanYi Micro Hei"/>
              </a:rPr>
              <a:t>B </a:t>
            </a:r>
            <a:r>
              <a:rPr dirty="0" sz="2600" spc="45">
                <a:latin typeface="WenQuanYi Micro Hei"/>
                <a:cs typeface="WenQuanYi Micro Hei"/>
              </a:rPr>
              <a:t>(Linux, </a:t>
            </a:r>
            <a:r>
              <a:rPr dirty="0" sz="2600" spc="110">
                <a:latin typeface="WenQuanYi Micro Hei"/>
                <a:cs typeface="WenQuanYi Micro Hei"/>
              </a:rPr>
              <a:t>MacOS, </a:t>
            </a:r>
            <a:r>
              <a:rPr dirty="0" sz="2600" spc="100">
                <a:latin typeface="WenQuanYi Micro Hei"/>
                <a:cs typeface="WenQuanYi Micro Hei"/>
              </a:rPr>
              <a:t>Windows): </a:t>
            </a:r>
            <a:r>
              <a:rPr dirty="0" sz="2600" spc="-5">
                <a:latin typeface="WenQuanYi Micro Hei"/>
                <a:cs typeface="WenQuanYi Micro Hei"/>
              </a:rPr>
              <a:t>use </a:t>
            </a:r>
            <a:r>
              <a:rPr dirty="0" sz="2600">
                <a:latin typeface="WenQuanYi Micro Hei"/>
                <a:cs typeface="WenQuanYi Micro Hei"/>
              </a:rPr>
              <a:t>kernel</a:t>
            </a:r>
            <a:r>
              <a:rPr dirty="0" sz="2600" spc="50">
                <a:latin typeface="WenQuanYi Micro Hei"/>
                <a:cs typeface="WenQuanYi Micro Hei"/>
              </a:rPr>
              <a:t> </a:t>
            </a:r>
            <a:r>
              <a:rPr dirty="0" sz="2600" spc="5">
                <a:latin typeface="WenQuanYi Micro Hei"/>
                <a:cs typeface="WenQuanYi Micro Hei"/>
              </a:rPr>
              <a:t>threads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6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5">
                <a:latin typeface="WenQuanYi Micro Hei"/>
                <a:cs typeface="WenQuanYi Micro Hei"/>
              </a:rPr>
              <a:t>System </a:t>
            </a:r>
            <a:r>
              <a:rPr dirty="0" sz="2200" spc="-15">
                <a:latin typeface="WenQuanYi Micro Hei"/>
                <a:cs typeface="WenQuanYi Micro Hei"/>
              </a:rPr>
              <a:t>calls </a:t>
            </a:r>
            <a:r>
              <a:rPr dirty="0" sz="2200" spc="20">
                <a:latin typeface="WenQuanYi Micro Hei"/>
                <a:cs typeface="WenQuanYi Micro Hei"/>
              </a:rPr>
              <a:t>for </a:t>
            </a:r>
            <a:r>
              <a:rPr dirty="0" sz="2200" spc="15">
                <a:latin typeface="WenQuanYi Micro Hei"/>
                <a:cs typeface="WenQuanYi Micro Hei"/>
              </a:rPr>
              <a:t>thread </a:t>
            </a:r>
            <a:r>
              <a:rPr dirty="0" sz="2200" spc="45">
                <a:latin typeface="WenQuanYi Micro Hei"/>
                <a:cs typeface="WenQuanYi Micro Hei"/>
              </a:rPr>
              <a:t>fork, </a:t>
            </a:r>
            <a:r>
              <a:rPr dirty="0" sz="2200" spc="40">
                <a:latin typeface="WenQuanYi Micro Hei"/>
                <a:cs typeface="WenQuanYi Micro Hei"/>
              </a:rPr>
              <a:t>join, </a:t>
            </a:r>
            <a:r>
              <a:rPr dirty="0" sz="2200" spc="15">
                <a:latin typeface="WenQuanYi Micro Hei"/>
                <a:cs typeface="WenQuanYi Micro Hei"/>
              </a:rPr>
              <a:t>exit </a:t>
            </a:r>
            <a:r>
              <a:rPr dirty="0" sz="2200" spc="60">
                <a:latin typeface="WenQuanYi Micro Hei"/>
                <a:cs typeface="WenQuanYi Micro Hei"/>
              </a:rPr>
              <a:t>(and </a:t>
            </a:r>
            <a:r>
              <a:rPr dirty="0" sz="2200" spc="50">
                <a:latin typeface="WenQuanYi Micro Hei"/>
                <a:cs typeface="WenQuanYi Micro Hei"/>
              </a:rPr>
              <a:t>lock,</a:t>
            </a:r>
            <a:r>
              <a:rPr dirty="0" sz="2200" spc="180">
                <a:latin typeface="WenQuanYi Micro Hei"/>
                <a:cs typeface="WenQuanYi Micro Hei"/>
              </a:rPr>
              <a:t> </a:t>
            </a:r>
            <a:r>
              <a:rPr dirty="0" sz="2200" spc="35">
                <a:latin typeface="WenQuanYi Micro Hei"/>
                <a:cs typeface="WenQuanYi Micro Hei"/>
              </a:rPr>
              <a:t>unlock,…)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60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15">
                <a:latin typeface="WenQuanYi Micro Hei"/>
                <a:cs typeface="WenQuanYi Micro Hei"/>
              </a:rPr>
              <a:t>Kernel does </a:t>
            </a:r>
            <a:r>
              <a:rPr dirty="0" sz="2200" spc="40">
                <a:latin typeface="WenQuanYi Micro Hei"/>
                <a:cs typeface="WenQuanYi Micro Hei"/>
              </a:rPr>
              <a:t>context</a:t>
            </a:r>
            <a:r>
              <a:rPr dirty="0" sz="2200" spc="85">
                <a:latin typeface="WenQuanYi Micro Hei"/>
                <a:cs typeface="WenQuanYi Micro Hei"/>
              </a:rPr>
              <a:t> </a:t>
            </a:r>
            <a:r>
              <a:rPr dirty="0" sz="2200" spc="45">
                <a:latin typeface="WenQuanYi Micro Hei"/>
                <a:cs typeface="WenQuanYi Micro Hei"/>
              </a:rPr>
              <a:t>switching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6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25">
                <a:latin typeface="WenQuanYi Micro Hei"/>
                <a:cs typeface="WenQuanYi Micro Hei"/>
              </a:rPr>
              <a:t>Simple, </a:t>
            </a:r>
            <a:r>
              <a:rPr dirty="0" sz="2200" spc="45">
                <a:latin typeface="WenQuanYi Micro Hei"/>
                <a:cs typeface="WenQuanYi Micro Hei"/>
              </a:rPr>
              <a:t>but </a:t>
            </a:r>
            <a:r>
              <a:rPr dirty="0" sz="2200" spc="30">
                <a:latin typeface="WenQuanYi Micro Hei"/>
                <a:cs typeface="WenQuanYi Micro Hei"/>
              </a:rPr>
              <a:t>a </a:t>
            </a:r>
            <a:r>
              <a:rPr dirty="0" sz="2200" spc="25">
                <a:latin typeface="WenQuanYi Micro Hei"/>
                <a:cs typeface="WenQuanYi Micro Hei"/>
              </a:rPr>
              <a:t>lot </a:t>
            </a:r>
            <a:r>
              <a:rPr dirty="0" sz="2200" spc="70">
                <a:latin typeface="WenQuanYi Micro Hei"/>
                <a:cs typeface="WenQuanYi Micro Hei"/>
              </a:rPr>
              <a:t>of </a:t>
            </a:r>
            <a:r>
              <a:rPr dirty="0" sz="2200">
                <a:latin typeface="WenQuanYi Micro Hei"/>
                <a:cs typeface="WenQuanYi Micro Hei"/>
              </a:rPr>
              <a:t>transitions </a:t>
            </a:r>
            <a:r>
              <a:rPr dirty="0" sz="2200" spc="60">
                <a:latin typeface="WenQuanYi Micro Hei"/>
                <a:cs typeface="WenQuanYi Micro Hei"/>
              </a:rPr>
              <a:t>between </a:t>
            </a:r>
            <a:r>
              <a:rPr dirty="0" sz="2200" spc="-20">
                <a:latin typeface="WenQuanYi Micro Hei"/>
                <a:cs typeface="WenQuanYi Micro Hei"/>
              </a:rPr>
              <a:t>user </a:t>
            </a:r>
            <a:r>
              <a:rPr dirty="0" sz="2200" spc="35">
                <a:latin typeface="WenQuanYi Micro Hei"/>
                <a:cs typeface="WenQuanYi Micro Hei"/>
              </a:rPr>
              <a:t>and </a:t>
            </a:r>
            <a:r>
              <a:rPr dirty="0" sz="2200">
                <a:latin typeface="WenQuanYi Micro Hei"/>
                <a:cs typeface="WenQuanYi Micro Hei"/>
              </a:rPr>
              <a:t>kernel</a:t>
            </a:r>
            <a:r>
              <a:rPr dirty="0" sz="2200" spc="155">
                <a:latin typeface="WenQuanYi Micro Hei"/>
                <a:cs typeface="WenQuanYi Micro Hei"/>
              </a:rPr>
              <a:t> </a:t>
            </a:r>
            <a:r>
              <a:rPr dirty="0" sz="2200" spc="40">
                <a:latin typeface="WenQuanYi Micro Hei"/>
                <a:cs typeface="WenQuanYi Micro Hei"/>
              </a:rPr>
              <a:t>mode</a:t>
            </a:r>
            <a:endParaRPr sz="2200">
              <a:latin typeface="WenQuanYi Micro Hei"/>
              <a:cs typeface="WenQuanYi Micro Hei"/>
            </a:endParaRPr>
          </a:p>
          <a:p>
            <a:pPr algn="r" marL="241300" marR="4446270" indent="-241300">
              <a:lnSpc>
                <a:spcPts val="3115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45">
                <a:latin typeface="WenQuanYi Micro Hei"/>
                <a:cs typeface="WenQuanYi Micro Hei"/>
              </a:rPr>
              <a:t>Option </a:t>
            </a:r>
            <a:r>
              <a:rPr dirty="0" sz="2600" spc="175">
                <a:latin typeface="WenQuanYi Micro Hei"/>
                <a:cs typeface="WenQuanYi Micro Hei"/>
              </a:rPr>
              <a:t>C </a:t>
            </a:r>
            <a:r>
              <a:rPr dirty="0" sz="2600" spc="105">
                <a:latin typeface="WenQuanYi Micro Hei"/>
                <a:cs typeface="WenQuanYi Micro Hei"/>
              </a:rPr>
              <a:t>(Windows): </a:t>
            </a:r>
            <a:r>
              <a:rPr dirty="0" sz="2600">
                <a:latin typeface="WenQuanYi Micro Hei"/>
                <a:cs typeface="WenQuanYi Micro Hei"/>
              </a:rPr>
              <a:t>scheduler</a:t>
            </a:r>
            <a:r>
              <a:rPr dirty="0" sz="2600" spc="-114">
                <a:latin typeface="WenQuanYi Micro Hei"/>
                <a:cs typeface="WenQuanYi Micro Hei"/>
              </a:rPr>
              <a:t> </a:t>
            </a:r>
            <a:r>
              <a:rPr dirty="0" sz="2600" spc="15">
                <a:latin typeface="WenQuanYi Micro Hei"/>
                <a:cs typeface="WenQuanYi Micro Hei"/>
              </a:rPr>
              <a:t>activations</a:t>
            </a:r>
            <a:endParaRPr sz="2600">
              <a:latin typeface="WenQuanYi Micro Hei"/>
              <a:cs typeface="WenQuanYi Micro Hei"/>
            </a:endParaRPr>
          </a:p>
          <a:p>
            <a:pPr algn="r" lvl="1" marL="227965" marR="4525010" indent="-227965">
              <a:lnSpc>
                <a:spcPts val="2635"/>
              </a:lnSpc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2200" spc="15">
                <a:latin typeface="WenQuanYi Micro Hei"/>
                <a:cs typeface="WenQuanYi Micro Hei"/>
              </a:rPr>
              <a:t>Kernel </a:t>
            </a:r>
            <a:r>
              <a:rPr dirty="0" sz="2200" spc="10">
                <a:latin typeface="WenQuanYi Micro Hei"/>
                <a:cs typeface="WenQuanYi Micro Hei"/>
              </a:rPr>
              <a:t>allocates </a:t>
            </a:r>
            <a:r>
              <a:rPr dirty="0" sz="2200" spc="-15">
                <a:latin typeface="WenQuanYi Micro Hei"/>
                <a:cs typeface="WenQuanYi Micro Hei"/>
              </a:rPr>
              <a:t>processors </a:t>
            </a:r>
            <a:r>
              <a:rPr dirty="0" sz="2200" spc="55">
                <a:latin typeface="WenQuanYi Micro Hei"/>
                <a:cs typeface="WenQuanYi Micro Hei"/>
              </a:rPr>
              <a:t>to </a:t>
            </a:r>
            <a:r>
              <a:rPr dirty="0" sz="2200">
                <a:latin typeface="WenQuanYi Micro Hei"/>
                <a:cs typeface="WenQuanYi Micro Hei"/>
              </a:rPr>
              <a:t>user-level</a:t>
            </a:r>
            <a:r>
              <a:rPr dirty="0" sz="2200" spc="135">
                <a:latin typeface="WenQuanYi Micro Hei"/>
                <a:cs typeface="WenQuanYi Micro Hei"/>
              </a:rPr>
              <a:t> </a:t>
            </a:r>
            <a:r>
              <a:rPr dirty="0" sz="2200" spc="-30">
                <a:latin typeface="WenQuanYi Micro Hei"/>
                <a:cs typeface="WenQuanYi Micro Hei"/>
              </a:rPr>
              <a:t>library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630"/>
              </a:lnSpc>
              <a:spcBef>
                <a:spcPts val="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15">
                <a:latin typeface="WenQuanYi Micro Hei"/>
                <a:cs typeface="WenQuanYi Micro Hei"/>
              </a:rPr>
              <a:t>Thread </a:t>
            </a:r>
            <a:r>
              <a:rPr dirty="0" sz="2200" spc="-30">
                <a:latin typeface="WenQuanYi Micro Hei"/>
                <a:cs typeface="WenQuanYi Micro Hei"/>
              </a:rPr>
              <a:t>library </a:t>
            </a:r>
            <a:r>
              <a:rPr dirty="0" sz="2200" spc="10">
                <a:latin typeface="WenQuanYi Micro Hei"/>
                <a:cs typeface="WenQuanYi Micro Hei"/>
              </a:rPr>
              <a:t>implements </a:t>
            </a:r>
            <a:r>
              <a:rPr dirty="0" sz="2200" spc="40">
                <a:latin typeface="WenQuanYi Micro Hei"/>
                <a:cs typeface="WenQuanYi Micro Hei"/>
              </a:rPr>
              <a:t>context</a:t>
            </a:r>
            <a:r>
              <a:rPr dirty="0" sz="2200" spc="175">
                <a:latin typeface="WenQuanYi Micro Hei"/>
                <a:cs typeface="WenQuanYi Micro Hei"/>
              </a:rPr>
              <a:t> </a:t>
            </a:r>
            <a:r>
              <a:rPr dirty="0" sz="2200" spc="40">
                <a:latin typeface="WenQuanYi Micro Hei"/>
                <a:cs typeface="WenQuanYi Micro Hei"/>
              </a:rPr>
              <a:t>switch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6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5">
                <a:latin typeface="WenQuanYi Micro Hei"/>
                <a:cs typeface="WenQuanYi Micro Hei"/>
              </a:rPr>
              <a:t>System </a:t>
            </a:r>
            <a:r>
              <a:rPr dirty="0" sz="2200">
                <a:latin typeface="WenQuanYi Micro Hei"/>
                <a:cs typeface="WenQuanYi Micro Hei"/>
              </a:rPr>
              <a:t>call </a:t>
            </a:r>
            <a:r>
              <a:rPr dirty="0" sz="2200" spc="-40">
                <a:latin typeface="WenQuanYi Micro Hei"/>
                <a:cs typeface="WenQuanYi Micro Hei"/>
              </a:rPr>
              <a:t>I/O </a:t>
            </a:r>
            <a:r>
              <a:rPr dirty="0" sz="2200" spc="40">
                <a:latin typeface="WenQuanYi Micro Hei"/>
                <a:cs typeface="WenQuanYi Micro Hei"/>
              </a:rPr>
              <a:t>that </a:t>
            </a:r>
            <a:r>
              <a:rPr dirty="0" sz="2200" spc="15">
                <a:latin typeface="WenQuanYi Micro Hei"/>
                <a:cs typeface="WenQuanYi Micro Hei"/>
              </a:rPr>
              <a:t>blocks </a:t>
            </a:r>
            <a:r>
              <a:rPr dirty="0" sz="2200" spc="25">
                <a:latin typeface="WenQuanYi Micro Hei"/>
                <a:cs typeface="WenQuanYi Micro Hei"/>
              </a:rPr>
              <a:t>triggers</a:t>
            </a:r>
            <a:r>
              <a:rPr dirty="0" sz="2200" spc="240">
                <a:latin typeface="WenQuanYi Micro Hei"/>
                <a:cs typeface="WenQuanYi Micro Hei"/>
              </a:rPr>
              <a:t> </a:t>
            </a:r>
            <a:r>
              <a:rPr dirty="0" sz="2200" spc="10">
                <a:latin typeface="WenQuanYi Micro Hei"/>
                <a:cs typeface="WenQuanYi Micro Hei"/>
              </a:rPr>
              <a:t>upcall</a:t>
            </a:r>
            <a:endParaRPr sz="22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45">
                <a:latin typeface="WenQuanYi Micro Hei"/>
                <a:cs typeface="WenQuanYi Micro Hei"/>
              </a:rPr>
              <a:t>Option </a:t>
            </a:r>
            <a:r>
              <a:rPr dirty="0" sz="2600" spc="95">
                <a:latin typeface="WenQuanYi Micro Hei"/>
                <a:cs typeface="WenQuanYi Micro Hei"/>
              </a:rPr>
              <a:t>D: </a:t>
            </a:r>
            <a:r>
              <a:rPr dirty="0" sz="2600" spc="30">
                <a:latin typeface="WenQuanYi Micro Hei"/>
                <a:cs typeface="WenQuanYi Micro Hei"/>
              </a:rPr>
              <a:t>Asynchronous</a:t>
            </a:r>
            <a:r>
              <a:rPr dirty="0" sz="2600" spc="-10">
                <a:latin typeface="WenQuanYi Micro Hei"/>
                <a:cs typeface="WenQuanYi Micro Hei"/>
              </a:rPr>
              <a:t> </a:t>
            </a:r>
            <a:r>
              <a:rPr dirty="0" sz="2600" spc="-50">
                <a:latin typeface="WenQuanYi Micro Hei"/>
                <a:cs typeface="WenQuanYi Micro Hei"/>
              </a:rPr>
              <a:t>I/O</a:t>
            </a:r>
            <a:endParaRPr sz="26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35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35477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Classification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6257925" cy="121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0">
                <a:latin typeface="WenQuanYi Micro Hei"/>
                <a:cs typeface="WenQuanYi Micro Hei"/>
              </a:rPr>
              <a:t>Real </a:t>
            </a:r>
            <a:r>
              <a:rPr dirty="0" sz="2800" spc="40">
                <a:latin typeface="WenQuanYi Micro Hei"/>
                <a:cs typeface="WenQuanYi Micro Hei"/>
              </a:rPr>
              <a:t>operating </a:t>
            </a:r>
            <a:r>
              <a:rPr dirty="0" sz="2800" spc="-30">
                <a:latin typeface="WenQuanYi Micro Hei"/>
                <a:cs typeface="WenQuanYi Micro Hei"/>
              </a:rPr>
              <a:t>systems </a:t>
            </a:r>
            <a:r>
              <a:rPr dirty="0" sz="2800" spc="25">
                <a:latin typeface="WenQuanYi Micro Hei"/>
                <a:cs typeface="WenQuanYi Micro Hei"/>
              </a:rPr>
              <a:t>have</a:t>
            </a:r>
            <a:r>
              <a:rPr dirty="0" sz="2800" spc="200">
                <a:latin typeface="WenQuanYi Micro Hei"/>
                <a:cs typeface="WenQuanYi Micro Hei"/>
              </a:rPr>
              <a:t> </a:t>
            </a:r>
            <a:r>
              <a:rPr dirty="0" sz="2800">
                <a:latin typeface="WenQuanYi Micro Hei"/>
                <a:cs typeface="WenQuanYi Micro Hei"/>
              </a:rPr>
              <a:t>either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0">
                <a:latin typeface="WenQuanYi Micro Hei"/>
                <a:cs typeface="WenQuanYi Micro Hei"/>
              </a:rPr>
              <a:t>One </a:t>
            </a:r>
            <a:r>
              <a:rPr dirty="0" sz="2400" spc="-15">
                <a:latin typeface="WenQuanYi Micro Hei"/>
                <a:cs typeface="WenQuanYi Micro Hei"/>
              </a:rPr>
              <a:t>or </a:t>
            </a:r>
            <a:r>
              <a:rPr dirty="0" sz="2400" spc="5">
                <a:latin typeface="WenQuanYi Micro Hei"/>
                <a:cs typeface="WenQuanYi Micro Hei"/>
              </a:rPr>
              <a:t>many </a:t>
            </a:r>
            <a:r>
              <a:rPr dirty="0" sz="2400" spc="-15">
                <a:latin typeface="WenQuanYi Micro Hei"/>
                <a:cs typeface="WenQuanYi Micro Hei"/>
              </a:rPr>
              <a:t>address</a:t>
            </a:r>
            <a:r>
              <a:rPr dirty="0" sz="2400" spc="155">
                <a:latin typeface="WenQuanYi Micro Hei"/>
                <a:cs typeface="WenQuanYi Micro Hei"/>
              </a:rPr>
              <a:t> </a:t>
            </a:r>
            <a:r>
              <a:rPr dirty="0" sz="2400">
                <a:latin typeface="WenQuanYi Micro Hei"/>
                <a:cs typeface="WenQuanYi Micro Hei"/>
              </a:rPr>
              <a:t>spaces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0">
                <a:latin typeface="WenQuanYi Micro Hei"/>
                <a:cs typeface="WenQuanYi Micro Hei"/>
              </a:rPr>
              <a:t>One </a:t>
            </a:r>
            <a:r>
              <a:rPr dirty="0" sz="2400" spc="-15">
                <a:latin typeface="WenQuanYi Micro Hei"/>
                <a:cs typeface="WenQuanYi Micro Hei"/>
              </a:rPr>
              <a:t>or </a:t>
            </a:r>
            <a:r>
              <a:rPr dirty="0" sz="2400" spc="5">
                <a:latin typeface="WenQuanYi Micro Hei"/>
                <a:cs typeface="WenQuanYi Micro Hei"/>
              </a:rPr>
              <a:t>many threads </a:t>
            </a:r>
            <a:r>
              <a:rPr dirty="0" sz="2400" spc="-10">
                <a:latin typeface="WenQuanYi Micro Hei"/>
                <a:cs typeface="WenQuanYi Micro Hei"/>
              </a:rPr>
              <a:t>per </a:t>
            </a:r>
            <a:r>
              <a:rPr dirty="0" sz="2400" spc="-15">
                <a:latin typeface="WenQuanYi Micro Hei"/>
                <a:cs typeface="WenQuanYi Micro Hei"/>
              </a:rPr>
              <a:t>address</a:t>
            </a:r>
            <a:r>
              <a:rPr dirty="0" sz="2400" spc="245">
                <a:latin typeface="WenQuanYi Micro Hei"/>
                <a:cs typeface="WenQuanYi Micro Hei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space</a:t>
            </a:r>
            <a:endParaRPr sz="2400">
              <a:latin typeface="WenQuanYi Micro Hei"/>
              <a:cs typeface="WenQuanYi Micro 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73452" y="2744787"/>
          <a:ext cx="7161530" cy="323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3425"/>
                <a:gridCol w="2520950"/>
                <a:gridCol w="2593975"/>
              </a:tblGrid>
              <a:tr h="141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3670" marR="993775">
                        <a:lnSpc>
                          <a:spcPct val="1198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#</a:t>
                      </a:r>
                      <a:r>
                        <a:rPr dirty="0"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threads  Per</a:t>
                      </a:r>
                      <a:r>
                        <a:rPr dirty="0" sz="16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AS: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One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3FB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Many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3FB25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One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381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3FB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MS/DOS, early Macintosh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Arial"/>
                          <a:cs typeface="Arial"/>
                        </a:rPr>
                        <a:t>Traditional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UNIX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190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Many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3FB2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3664" marR="104775">
                        <a:lnSpc>
                          <a:spcPts val="1700"/>
                        </a:lnSpc>
                        <a:spcBef>
                          <a:spcPts val="59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Embedded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systems</a:t>
                      </a:r>
                      <a:r>
                        <a:rPr dirty="0" sz="16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(Geo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works, VxWorks,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JavaOS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780"/>
                        </a:lnSpc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,etc)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JavaOS,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Pilot(PC)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121285" marR="116839" indent="-1270">
                        <a:lnSpc>
                          <a:spcPct val="9110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Mach,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OS/2, </a:t>
                      </a:r>
                      <a:r>
                        <a:rPr dirty="0" sz="1600" spc="-10">
                          <a:latin typeface="Arial"/>
                          <a:cs typeface="Arial"/>
                        </a:rPr>
                        <a:t>HP-UX, Win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NT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8, Solaris,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OS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X,</a:t>
                      </a:r>
                      <a:r>
                        <a:rPr dirty="0" sz="16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  droid,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iOS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785573" y="2899433"/>
            <a:ext cx="444500" cy="11010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r" marR="5080">
              <a:lnSpc>
                <a:spcPts val="1540"/>
              </a:lnSpc>
            </a:pPr>
            <a:r>
              <a:rPr dirty="0" sz="1600">
                <a:latin typeface="Arial"/>
                <a:cs typeface="Arial"/>
              </a:rPr>
              <a:t># </a:t>
            </a:r>
            <a:r>
              <a:rPr dirty="0" sz="1600" spc="-5">
                <a:latin typeface="Arial"/>
                <a:cs typeface="Arial"/>
              </a:rPr>
              <a:t>of addr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ts val="1810"/>
              </a:lnSpc>
            </a:pPr>
            <a:r>
              <a:rPr dirty="0" sz="1600" spc="-5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e</a:t>
            </a:r>
            <a:r>
              <a:rPr dirty="0" sz="1600">
                <a:latin typeface="Arial"/>
                <a:cs typeface="Arial"/>
              </a:rPr>
              <a:t>s: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36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2303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OS</a:t>
            </a:r>
            <a:r>
              <a:rPr dirty="0" sz="4800" spc="-305"/>
              <a:t> </a:t>
            </a:r>
            <a:r>
              <a:rPr dirty="0" sz="4800" spc="-15"/>
              <a:t>Archaeology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109978"/>
            <a:ext cx="11269980" cy="3618229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41300" marR="2138680" indent="-228600">
              <a:lnSpc>
                <a:spcPts val="3310"/>
              </a:lnSpc>
              <a:spcBef>
                <a:spcPts val="2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WenQuanYi Micro Hei"/>
                <a:cs typeface="WenQuanYi Micro Hei"/>
              </a:rPr>
              <a:t>Because </a:t>
            </a:r>
            <a:r>
              <a:rPr dirty="0" sz="2800" spc="85">
                <a:latin typeface="WenQuanYi Micro Hei"/>
                <a:cs typeface="WenQuanYi Micro Hei"/>
              </a:rPr>
              <a:t>of </a:t>
            </a:r>
            <a:r>
              <a:rPr dirty="0" sz="2800" spc="40">
                <a:latin typeface="WenQuanYi Micro Hei"/>
                <a:cs typeface="WenQuanYi Micro Hei"/>
              </a:rPr>
              <a:t>the </a:t>
            </a:r>
            <a:r>
              <a:rPr dirty="0" sz="2800" spc="30">
                <a:latin typeface="WenQuanYi Micro Hei"/>
                <a:cs typeface="WenQuanYi Micro Hei"/>
              </a:rPr>
              <a:t>cost </a:t>
            </a:r>
            <a:r>
              <a:rPr dirty="0" sz="2800" spc="85">
                <a:latin typeface="WenQuanYi Micro Hei"/>
                <a:cs typeface="WenQuanYi Micro Hei"/>
              </a:rPr>
              <a:t>of </a:t>
            </a:r>
            <a:r>
              <a:rPr dirty="0" sz="2800" spc="40">
                <a:latin typeface="WenQuanYi Micro Hei"/>
                <a:cs typeface="WenQuanYi Micro Hei"/>
              </a:rPr>
              <a:t>developing an </a:t>
            </a:r>
            <a:r>
              <a:rPr dirty="0" sz="2800" spc="95">
                <a:latin typeface="WenQuanYi Micro Hei"/>
                <a:cs typeface="WenQuanYi Micro Hei"/>
              </a:rPr>
              <a:t>OS </a:t>
            </a:r>
            <a:r>
              <a:rPr dirty="0" sz="2800" spc="20">
                <a:latin typeface="WenQuanYi Micro Hei"/>
                <a:cs typeface="WenQuanYi Micro Hei"/>
              </a:rPr>
              <a:t>from </a:t>
            </a:r>
            <a:r>
              <a:rPr dirty="0" sz="2800" spc="25">
                <a:latin typeface="WenQuanYi Micro Hei"/>
                <a:cs typeface="WenQuanYi Micro Hei"/>
              </a:rPr>
              <a:t>scratch,  most </a:t>
            </a:r>
            <a:r>
              <a:rPr dirty="0" sz="2800" spc="20">
                <a:latin typeface="WenQuanYi Micro Hei"/>
                <a:cs typeface="WenQuanYi Micro Hei"/>
              </a:rPr>
              <a:t>modern </a:t>
            </a:r>
            <a:r>
              <a:rPr dirty="0" sz="2800" spc="30">
                <a:latin typeface="WenQuanYi Micro Hei"/>
                <a:cs typeface="WenQuanYi Micro Hei"/>
              </a:rPr>
              <a:t>OSes </a:t>
            </a:r>
            <a:r>
              <a:rPr dirty="0" sz="2800" spc="25">
                <a:latin typeface="WenQuanYi Micro Hei"/>
                <a:cs typeface="WenQuanYi Micro Hei"/>
              </a:rPr>
              <a:t>have </a:t>
            </a:r>
            <a:r>
              <a:rPr dirty="0" sz="2800" spc="35">
                <a:latin typeface="WenQuanYi Micro Hei"/>
                <a:cs typeface="WenQuanYi Micro Hei"/>
              </a:rPr>
              <a:t>a </a:t>
            </a:r>
            <a:r>
              <a:rPr dirty="0" sz="2800" spc="80">
                <a:latin typeface="WenQuanYi Micro Hei"/>
                <a:cs typeface="WenQuanYi Micro Hei"/>
              </a:rPr>
              <a:t>long</a:t>
            </a:r>
            <a:r>
              <a:rPr dirty="0" sz="2800" spc="200">
                <a:latin typeface="WenQuanYi Micro Hei"/>
                <a:cs typeface="WenQuanYi Micro Hei"/>
              </a:rPr>
              <a:t> </a:t>
            </a:r>
            <a:r>
              <a:rPr dirty="0" sz="2800" spc="45">
                <a:latin typeface="WenQuanYi Micro Hei"/>
                <a:cs typeface="WenQuanYi Micro Hei"/>
              </a:rPr>
              <a:t>lineage: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5">
                <a:latin typeface="WenQuanYi Micro Hei"/>
                <a:cs typeface="WenQuanYi Micro Hei"/>
              </a:rPr>
              <a:t>Multics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WenQuanYi Micro Hei"/>
                <a:cs typeface="WenQuanYi Micro Hei"/>
              </a:rPr>
              <a:t>AT&amp;T </a:t>
            </a:r>
            <a:r>
              <a:rPr dirty="0" sz="2400" spc="20">
                <a:latin typeface="WenQuanYi Micro Hei"/>
                <a:cs typeface="WenQuanYi Micro Hei"/>
              </a:rPr>
              <a:t>Unix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WenQuanYi Micro Hei"/>
                <a:cs typeface="WenQuanYi Micro Hei"/>
              </a:rPr>
              <a:t>BSD </a:t>
            </a:r>
            <a:r>
              <a:rPr dirty="0" sz="2400" spc="20">
                <a:latin typeface="WenQuanYi Micro Hei"/>
                <a:cs typeface="WenQuanYi Micro Hei"/>
              </a:rPr>
              <a:t>Unix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Ultrix, </a:t>
            </a:r>
            <a:r>
              <a:rPr dirty="0" sz="2400" spc="70">
                <a:latin typeface="WenQuanYi Micro Hei"/>
                <a:cs typeface="WenQuanYi Micro Hei"/>
              </a:rPr>
              <a:t>SunOS,</a:t>
            </a:r>
            <a:r>
              <a:rPr dirty="0" sz="2400" spc="365">
                <a:latin typeface="WenQuanYi Micro Hei"/>
                <a:cs typeface="WenQuanYi Micro Hei"/>
              </a:rPr>
              <a:t> </a:t>
            </a:r>
            <a:r>
              <a:rPr dirty="0" sz="2400" spc="20">
                <a:latin typeface="WenQuanYi Micro Hei"/>
                <a:cs typeface="WenQuanYi Micro Hei"/>
              </a:rPr>
              <a:t>NetBSD,…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85">
                <a:latin typeface="WenQuanYi Micro Hei"/>
                <a:cs typeface="WenQuanYi Micro Hei"/>
              </a:rPr>
              <a:t>Mach </a:t>
            </a:r>
            <a:r>
              <a:rPr dirty="0" sz="2400" spc="25">
                <a:latin typeface="WenQuanYi Micro Hei"/>
                <a:cs typeface="WenQuanYi Micro Hei"/>
              </a:rPr>
              <a:t>(micro-kernel) </a:t>
            </a:r>
            <a:r>
              <a:rPr dirty="0" sz="2400" spc="245">
                <a:latin typeface="WenQuanYi Micro Hei"/>
                <a:cs typeface="WenQuanYi Micro Hei"/>
              </a:rPr>
              <a:t>+ </a:t>
            </a:r>
            <a:r>
              <a:rPr dirty="0" sz="2400" spc="35">
                <a:latin typeface="WenQuanYi Micro Hei"/>
                <a:cs typeface="WenQuanYi Micro Hei"/>
              </a:rPr>
              <a:t>BSD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WenQuanYi Micro Hei"/>
                <a:cs typeface="WenQuanYi Micro Hei"/>
              </a:rPr>
              <a:t>NextStep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WenQuanYi Micro Hei"/>
                <a:cs typeface="WenQuanYi Micro Hei"/>
              </a:rPr>
              <a:t>XNU</a:t>
            </a:r>
            <a:r>
              <a:rPr dirty="0" sz="2400" spc="25">
                <a:latin typeface="WenQuanYi Micro Hei"/>
                <a:cs typeface="WenQuanYi Micro Hei"/>
              </a:rPr>
              <a:t> </a:t>
            </a:r>
            <a:r>
              <a:rPr dirty="0" sz="2400">
                <a:latin typeface="Wingdings"/>
                <a:cs typeface="Wingdings"/>
              </a:rPr>
              <a:t></a:t>
            </a:r>
            <a:endParaRPr sz="2400">
              <a:latin typeface="Wingdings"/>
              <a:cs typeface="Wingdings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dirty="0" sz="2400" spc="70">
                <a:latin typeface="WenQuanYi Micro Hei"/>
                <a:cs typeface="WenQuanYi Micro Hei"/>
              </a:rPr>
              <a:t>Apple </a:t>
            </a:r>
            <a:r>
              <a:rPr dirty="0" sz="2400" spc="145">
                <a:latin typeface="WenQuanYi Micro Hei"/>
                <a:cs typeface="WenQuanYi Micro Hei"/>
              </a:rPr>
              <a:t>OSX, </a:t>
            </a:r>
            <a:r>
              <a:rPr dirty="0" sz="2400" spc="25">
                <a:latin typeface="WenQuanYi Micro Hei"/>
                <a:cs typeface="WenQuanYi Micro Hei"/>
              </a:rPr>
              <a:t>iphone</a:t>
            </a:r>
            <a:r>
              <a:rPr dirty="0" sz="2400" spc="-65">
                <a:latin typeface="WenQuanYi Micro Hei"/>
                <a:cs typeface="WenQuanYi Micro Hei"/>
              </a:rPr>
              <a:t> </a:t>
            </a:r>
            <a:r>
              <a:rPr dirty="0" sz="2400" spc="20">
                <a:latin typeface="WenQuanYi Micro Hei"/>
                <a:cs typeface="WenQuanYi Micro Hei"/>
              </a:rPr>
              <a:t>iO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">
                <a:latin typeface="WenQuanYi Micro Hei"/>
                <a:cs typeface="WenQuanYi Micro Hei"/>
              </a:rPr>
              <a:t>Linux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WenQuanYi Micro Hei"/>
                <a:cs typeface="WenQuanYi Micro Hei"/>
              </a:rPr>
              <a:t>Android</a:t>
            </a:r>
            <a:r>
              <a:rPr dirty="0" sz="2400" spc="155">
                <a:latin typeface="WenQuanYi Micro Hei"/>
                <a:cs typeface="WenQuanYi Micro Hei"/>
              </a:rPr>
              <a:t> </a:t>
            </a:r>
            <a:r>
              <a:rPr dirty="0" sz="2400" spc="80">
                <a:latin typeface="WenQuanYi Micro Hei"/>
                <a:cs typeface="WenQuanYi Micro Hei"/>
              </a:rPr>
              <a:t>OS</a:t>
            </a:r>
            <a:endParaRPr sz="2400">
              <a:latin typeface="WenQuanYi Micro Hei"/>
              <a:cs typeface="WenQuanYi Micro Hei"/>
            </a:endParaRPr>
          </a:p>
          <a:p>
            <a:pPr lvl="1" marL="698500" marR="5080" indent="-228600">
              <a:lnSpc>
                <a:spcPct val="100800"/>
              </a:lnSpc>
              <a:spcBef>
                <a:spcPts val="3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0">
                <a:latin typeface="WenQuanYi Micro Hei"/>
                <a:cs typeface="WenQuanYi Micro Hei"/>
              </a:rPr>
              <a:t>CP/M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WenQuanYi Micro Hei"/>
                <a:cs typeface="WenQuanYi Micro Hei"/>
              </a:rPr>
              <a:t>QDOS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WenQuanYi Micro Hei"/>
                <a:cs typeface="WenQuanYi Micro Hei"/>
              </a:rPr>
              <a:t>MS-DOS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WenQuanYi Micro Hei"/>
                <a:cs typeface="WenQuanYi Micro Hei"/>
              </a:rPr>
              <a:t>Windows </a:t>
            </a:r>
            <a:r>
              <a:rPr dirty="0" sz="2400" spc="110">
                <a:latin typeface="WenQuanYi Micro Hei"/>
                <a:cs typeface="WenQuanYi Micro Hei"/>
              </a:rPr>
              <a:t>3.1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NT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WenQuanYi Micro Hei"/>
                <a:cs typeface="WenQuanYi Micro Hei"/>
              </a:rPr>
              <a:t>95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WenQuanYi Micro Hei"/>
                <a:cs typeface="WenQuanYi Micro Hei"/>
              </a:rPr>
              <a:t>98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WenQuanYi Micro Hei"/>
                <a:cs typeface="WenQuanYi Micro Hei"/>
              </a:rPr>
              <a:t>2000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285">
                <a:latin typeface="WenQuanYi Micro Hei"/>
                <a:cs typeface="WenQuanYi Micro Hei"/>
              </a:rPr>
              <a:t>X  </a:t>
            </a:r>
            <a:r>
              <a:rPr dirty="0" sz="2400">
                <a:latin typeface="WenQuanYi Micro Hei"/>
                <a:cs typeface="WenQuanYi Micro Hei"/>
              </a:rPr>
              <a:t>P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WenQuanYi Micro Hei"/>
                <a:cs typeface="WenQuanYi Micro Hei"/>
              </a:rPr>
              <a:t>Vista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WenQuanYi Micro Hei"/>
                <a:cs typeface="WenQuanYi Micro Hei"/>
              </a:rPr>
              <a:t>7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WenQuanYi Micro Hei"/>
                <a:cs typeface="WenQuanYi Micro Hei"/>
              </a:rPr>
              <a:t>8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WenQuanYi Micro Hei"/>
                <a:cs typeface="WenQuanYi Micro Hei"/>
              </a:rPr>
              <a:t>phone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 spc="-145">
                <a:latin typeface="WenQuanYi Micro Hei"/>
                <a:cs typeface="WenQuanYi Micro Hei"/>
              </a:rPr>
              <a:t>…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">
                <a:latin typeface="WenQuanYi Micro Hei"/>
                <a:cs typeface="WenQuanYi Micro Hei"/>
              </a:rPr>
              <a:t>Linux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WenQuanYi Micro Hei"/>
                <a:cs typeface="WenQuanYi Micro Hei"/>
              </a:rPr>
              <a:t>RedHat, Ubuntu, </a:t>
            </a:r>
            <a:r>
              <a:rPr dirty="0" sz="2400" spc="30">
                <a:latin typeface="WenQuanYi Micro Hei"/>
                <a:cs typeface="WenQuanYi Micro Hei"/>
              </a:rPr>
              <a:t>Fedora, </a:t>
            </a:r>
            <a:r>
              <a:rPr dirty="0" sz="2400" spc="40">
                <a:latin typeface="WenQuanYi Micro Hei"/>
                <a:cs typeface="WenQuanYi Micro Hei"/>
              </a:rPr>
              <a:t>Debian,</a:t>
            </a:r>
            <a:r>
              <a:rPr dirty="0" sz="2400" spc="175">
                <a:latin typeface="WenQuanYi Micro Hei"/>
                <a:cs typeface="WenQuanYi Micro Hei"/>
              </a:rPr>
              <a:t> </a:t>
            </a:r>
            <a:r>
              <a:rPr dirty="0" sz="2400" spc="5">
                <a:latin typeface="WenQuanYi Micro Hei"/>
                <a:cs typeface="WenQuanYi Micro Hei"/>
              </a:rPr>
              <a:t>Suse,…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37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4780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Dramatic</a:t>
            </a:r>
            <a:r>
              <a:rPr dirty="0" sz="4800" spc="-80"/>
              <a:t> </a:t>
            </a:r>
            <a:r>
              <a:rPr dirty="0" sz="4800"/>
              <a:t>change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844529" y="5027262"/>
            <a:ext cx="5105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5">
                <a:latin typeface="Verdana"/>
                <a:cs typeface="Verdana"/>
              </a:rPr>
              <a:t>y</a:t>
            </a:r>
            <a:r>
              <a:rPr dirty="0" sz="1400" spc="-10">
                <a:latin typeface="Verdana"/>
                <a:cs typeface="Verdana"/>
              </a:rPr>
              <a:t>e</a:t>
            </a:r>
            <a:r>
              <a:rPr dirty="0" sz="1400" spc="-5">
                <a:latin typeface="Verdana"/>
                <a:cs typeface="Verdana"/>
              </a:rPr>
              <a:t>ars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0663" y="1248351"/>
            <a:ext cx="831850" cy="44958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0"/>
              </a:spcBef>
            </a:pPr>
            <a:r>
              <a:rPr dirty="0" sz="1400" spc="-80" b="1">
                <a:latin typeface="Trebuchet MS"/>
                <a:cs typeface="Trebuchet MS"/>
              </a:rPr>
              <a:t>Co</a:t>
            </a:r>
            <a:r>
              <a:rPr dirty="0" sz="1400" spc="-75" b="1">
                <a:latin typeface="Trebuchet MS"/>
                <a:cs typeface="Trebuchet MS"/>
              </a:rPr>
              <a:t>m</a:t>
            </a:r>
            <a:r>
              <a:rPr dirty="0" sz="1400" spc="-80" b="1">
                <a:latin typeface="Trebuchet MS"/>
                <a:cs typeface="Trebuchet MS"/>
              </a:rPr>
              <a:t>pu</a:t>
            </a:r>
            <a:r>
              <a:rPr dirty="0" sz="1400" spc="-80" b="1">
                <a:latin typeface="Trebuchet MS"/>
                <a:cs typeface="Trebuchet MS"/>
              </a:rPr>
              <a:t>t</a:t>
            </a:r>
            <a:r>
              <a:rPr dirty="0" sz="1400" spc="-110" b="1">
                <a:latin typeface="Trebuchet MS"/>
                <a:cs typeface="Trebuchet MS"/>
              </a:rPr>
              <a:t>e</a:t>
            </a:r>
            <a:r>
              <a:rPr dirty="0" sz="1400" spc="-120" b="1">
                <a:latin typeface="Trebuchet MS"/>
                <a:cs typeface="Trebuchet MS"/>
              </a:rPr>
              <a:t>r</a:t>
            </a:r>
            <a:r>
              <a:rPr dirty="0" sz="1400" spc="-40" b="1">
                <a:latin typeface="Trebuchet MS"/>
                <a:cs typeface="Trebuchet MS"/>
              </a:rPr>
              <a:t>s  </a:t>
            </a:r>
            <a:r>
              <a:rPr dirty="0" sz="1400" spc="-105" b="1">
                <a:latin typeface="Trebuchet MS"/>
                <a:cs typeface="Trebuchet MS"/>
              </a:rPr>
              <a:t>Per</a:t>
            </a:r>
            <a:r>
              <a:rPr dirty="0" sz="1400" spc="-150" b="1">
                <a:latin typeface="Trebuchet MS"/>
                <a:cs typeface="Trebuchet MS"/>
              </a:rPr>
              <a:t> </a:t>
            </a:r>
            <a:r>
              <a:rPr dirty="0" sz="1400" spc="-85" b="1">
                <a:latin typeface="Trebuchet MS"/>
                <a:cs typeface="Trebuchet MS"/>
              </a:rPr>
              <a:t>Person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0840" y="4472361"/>
            <a:ext cx="45465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114" b="1">
                <a:latin typeface="Trebuchet MS"/>
                <a:cs typeface="Trebuchet MS"/>
              </a:rPr>
              <a:t>10</a:t>
            </a:r>
            <a:r>
              <a:rPr dirty="0" baseline="26315" sz="1425" spc="-172" b="1">
                <a:latin typeface="Trebuchet MS"/>
                <a:cs typeface="Trebuchet MS"/>
              </a:rPr>
              <a:t>3</a:t>
            </a:r>
            <a:r>
              <a:rPr dirty="0" sz="1400" spc="-114" b="1">
                <a:latin typeface="Trebuchet MS"/>
                <a:cs typeface="Trebuchet MS"/>
              </a:rPr>
              <a:t>:1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0840" y="1875395"/>
            <a:ext cx="457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110" b="1">
                <a:latin typeface="Trebuchet MS"/>
                <a:cs typeface="Trebuchet MS"/>
              </a:rPr>
              <a:t>1:10</a:t>
            </a:r>
            <a:r>
              <a:rPr dirty="0" baseline="26315" sz="1425" spc="-165" b="1">
                <a:latin typeface="Trebuchet MS"/>
                <a:cs typeface="Trebuchet MS"/>
              </a:rPr>
              <a:t>6</a:t>
            </a:r>
            <a:endParaRPr baseline="26315" sz="1425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81565" y="1643926"/>
            <a:ext cx="3784600" cy="3291204"/>
            <a:chOff x="3481565" y="1643926"/>
            <a:chExt cx="3784600" cy="3291204"/>
          </a:xfrm>
        </p:grpSpPr>
        <p:sp>
          <p:nvSpPr>
            <p:cNvPr id="9" name="object 9"/>
            <p:cNvSpPr/>
            <p:nvPr/>
          </p:nvSpPr>
          <p:spPr>
            <a:xfrm>
              <a:off x="3481565" y="1643925"/>
              <a:ext cx="3784600" cy="3291204"/>
            </a:xfrm>
            <a:custGeom>
              <a:avLst/>
              <a:gdLst/>
              <a:ahLst/>
              <a:cxnLst/>
              <a:rect l="l" t="t" r="r" b="b"/>
              <a:pathLst>
                <a:path w="3784600" h="3291204">
                  <a:moveTo>
                    <a:pt x="66586" y="66598"/>
                  </a:moveTo>
                  <a:lnTo>
                    <a:pt x="61036" y="55499"/>
                  </a:lnTo>
                  <a:lnTo>
                    <a:pt x="33286" y="0"/>
                  </a:lnTo>
                  <a:lnTo>
                    <a:pt x="0" y="66598"/>
                  </a:lnTo>
                  <a:lnTo>
                    <a:pt x="29121" y="66598"/>
                  </a:lnTo>
                  <a:lnTo>
                    <a:pt x="29121" y="3240659"/>
                  </a:lnTo>
                  <a:lnTo>
                    <a:pt x="37452" y="3240659"/>
                  </a:lnTo>
                  <a:lnTo>
                    <a:pt x="37452" y="66598"/>
                  </a:lnTo>
                  <a:lnTo>
                    <a:pt x="66586" y="66598"/>
                  </a:lnTo>
                  <a:close/>
                </a:path>
                <a:path w="3784600" h="3291204">
                  <a:moveTo>
                    <a:pt x="3784460" y="3257308"/>
                  </a:moveTo>
                  <a:lnTo>
                    <a:pt x="3776129" y="3253143"/>
                  </a:lnTo>
                  <a:lnTo>
                    <a:pt x="3717874" y="3224009"/>
                  </a:lnTo>
                  <a:lnTo>
                    <a:pt x="3717874" y="3253143"/>
                  </a:lnTo>
                  <a:lnTo>
                    <a:pt x="27736" y="3253143"/>
                  </a:lnTo>
                  <a:lnTo>
                    <a:pt x="27736" y="3261474"/>
                  </a:lnTo>
                  <a:lnTo>
                    <a:pt x="3717874" y="3261474"/>
                  </a:lnTo>
                  <a:lnTo>
                    <a:pt x="3717874" y="3290608"/>
                  </a:lnTo>
                  <a:lnTo>
                    <a:pt x="3776129" y="3261474"/>
                  </a:lnTo>
                  <a:lnTo>
                    <a:pt x="3784460" y="3257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59251" y="1766012"/>
              <a:ext cx="926693" cy="6825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36466" y="2337568"/>
              <a:ext cx="837909" cy="6381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897742" y="2169495"/>
            <a:ext cx="845185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5">
                <a:latin typeface="Verdana"/>
                <a:cs typeface="Verdana"/>
              </a:rPr>
              <a:t>Mainframe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41202" y="2798137"/>
            <a:ext cx="521611" cy="577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38660" y="2652264"/>
            <a:ext cx="34036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0">
                <a:latin typeface="Verdana"/>
                <a:cs typeface="Verdana"/>
              </a:rPr>
              <a:t>M</a:t>
            </a:r>
            <a:r>
              <a:rPr dirty="0" sz="1200" spc="5">
                <a:latin typeface="Verdana"/>
                <a:cs typeface="Verdana"/>
              </a:rPr>
              <a:t>ini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79695" y="3153282"/>
            <a:ext cx="571553" cy="504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644641" y="3001855"/>
            <a:ext cx="955675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-40">
                <a:latin typeface="Verdana"/>
                <a:cs typeface="Verdana"/>
              </a:rPr>
              <a:t>W</a:t>
            </a:r>
            <a:r>
              <a:rPr dirty="0" sz="1200" spc="10">
                <a:latin typeface="Verdana"/>
                <a:cs typeface="Verdana"/>
              </a:rPr>
              <a:t>or</a:t>
            </a:r>
            <a:r>
              <a:rPr dirty="0" sz="1200" spc="5">
                <a:latin typeface="Verdana"/>
                <a:cs typeface="Verdana"/>
              </a:rPr>
              <a:t>kstat</a:t>
            </a:r>
            <a:r>
              <a:rPr dirty="0" sz="1200" spc="10">
                <a:latin typeface="Verdana"/>
                <a:cs typeface="Verdana"/>
              </a:rPr>
              <a:t>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3028" y="3290407"/>
            <a:ext cx="229235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20">
                <a:latin typeface="Verdana"/>
                <a:cs typeface="Verdana"/>
              </a:rPr>
              <a:t>PC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95874" y="3419627"/>
            <a:ext cx="1332230" cy="1143635"/>
            <a:chOff x="5495874" y="3419627"/>
            <a:chExt cx="1332230" cy="1143635"/>
          </a:xfrm>
        </p:grpSpPr>
        <p:sp>
          <p:nvSpPr>
            <p:cNvPr id="19" name="object 19"/>
            <p:cNvSpPr/>
            <p:nvPr/>
          </p:nvSpPr>
          <p:spPr>
            <a:xfrm>
              <a:off x="5815341" y="3761137"/>
              <a:ext cx="310747" cy="300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94703" y="4301935"/>
              <a:ext cx="332944" cy="2608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95874" y="3419627"/>
              <a:ext cx="294100" cy="427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061875" y="4118816"/>
              <a:ext cx="244158" cy="3606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125489" y="3479078"/>
            <a:ext cx="814069" cy="783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0">
                <a:latin typeface="Verdana"/>
                <a:cs typeface="Verdana"/>
              </a:rPr>
              <a:t>Laptop</a:t>
            </a:r>
            <a:endParaRPr sz="1200">
              <a:latin typeface="Verdana"/>
              <a:cs typeface="Verdana"/>
            </a:endParaRPr>
          </a:p>
          <a:p>
            <a:pPr marL="312420">
              <a:lnSpc>
                <a:spcPct val="100000"/>
              </a:lnSpc>
              <a:spcBef>
                <a:spcPts val="1225"/>
              </a:spcBef>
            </a:pPr>
            <a:r>
              <a:rPr dirty="0" sz="1200" spc="15">
                <a:latin typeface="Verdana"/>
                <a:cs typeface="Verdana"/>
              </a:rPr>
              <a:t>PDA</a:t>
            </a:r>
            <a:endParaRPr sz="1200">
              <a:latin typeface="Verdana"/>
              <a:cs typeface="Verdana"/>
            </a:endParaRPr>
          </a:p>
          <a:p>
            <a:pPr marL="514350">
              <a:lnSpc>
                <a:spcPct val="100000"/>
              </a:lnSpc>
              <a:spcBef>
                <a:spcPts val="395"/>
              </a:spcBef>
            </a:pPr>
            <a:r>
              <a:rPr dirty="0" sz="1200" spc="10">
                <a:latin typeface="Verdana"/>
                <a:cs typeface="Verdana"/>
              </a:rPr>
              <a:t>C</a:t>
            </a:r>
            <a:r>
              <a:rPr dirty="0" sz="1200" spc="5">
                <a:latin typeface="Verdana"/>
                <a:cs typeface="Verdana"/>
              </a:rPr>
              <a:t>ell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4306" y="3606704"/>
            <a:ext cx="2546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50" b="1">
                <a:latin typeface="Trebuchet MS"/>
                <a:cs typeface="Trebuchet MS"/>
              </a:rPr>
              <a:t>1</a:t>
            </a:r>
            <a:r>
              <a:rPr dirty="0" sz="1400" spc="-100" b="1">
                <a:latin typeface="Trebuchet MS"/>
                <a:cs typeface="Trebuchet MS"/>
              </a:rPr>
              <a:t>:</a:t>
            </a:r>
            <a:r>
              <a:rPr dirty="0" sz="1400" spc="-114" b="1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0840" y="2813187"/>
            <a:ext cx="457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110" b="1">
                <a:latin typeface="Trebuchet MS"/>
                <a:cs typeface="Trebuchet MS"/>
              </a:rPr>
              <a:t>1:10</a:t>
            </a:r>
            <a:r>
              <a:rPr dirty="0" baseline="26315" sz="1425" spc="-165" b="1">
                <a:latin typeface="Trebuchet MS"/>
                <a:cs typeface="Trebuchet MS"/>
              </a:rPr>
              <a:t>3</a:t>
            </a:r>
            <a:endParaRPr baseline="26315" sz="1425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02412" y="4944023"/>
            <a:ext cx="51562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5" b="1" i="1">
                <a:latin typeface="Verdana"/>
                <a:cs typeface="Verdana"/>
              </a:rPr>
              <a:t>M</a:t>
            </a:r>
            <a:r>
              <a:rPr dirty="0" sz="1200" spc="15" b="1" i="1">
                <a:latin typeface="Verdana"/>
                <a:cs typeface="Verdana"/>
              </a:rPr>
              <a:t>o</a:t>
            </a:r>
            <a:r>
              <a:rPr dirty="0" sz="1200" spc="5" b="1" i="1">
                <a:latin typeface="Verdana"/>
                <a:cs typeface="Verdana"/>
              </a:rPr>
              <a:t>te</a:t>
            </a:r>
            <a:r>
              <a:rPr dirty="0" sz="1200" spc="5" b="1" i="1">
                <a:latin typeface="Verdana"/>
                <a:cs typeface="Verdana"/>
              </a:rPr>
              <a:t>!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01881" y="1094574"/>
            <a:ext cx="3945890" cy="4878070"/>
            <a:chOff x="5101881" y="1094574"/>
            <a:chExt cx="3945890" cy="4878070"/>
          </a:xfrm>
        </p:grpSpPr>
        <p:sp>
          <p:nvSpPr>
            <p:cNvPr id="28" name="object 28"/>
            <p:cNvSpPr/>
            <p:nvPr/>
          </p:nvSpPr>
          <p:spPr>
            <a:xfrm>
              <a:off x="6933082" y="4523896"/>
              <a:ext cx="294100" cy="3606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27417" y="1299894"/>
              <a:ext cx="1093166" cy="6714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4967" y="3874656"/>
              <a:ext cx="332237" cy="4328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461404" y="1710522"/>
              <a:ext cx="1165303" cy="8323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894233" y="2476290"/>
              <a:ext cx="754673" cy="7213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38517" y="3197669"/>
              <a:ext cx="433711" cy="4734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93762" y="3525062"/>
              <a:ext cx="471670" cy="4217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01881" y="1993524"/>
              <a:ext cx="1326222" cy="1220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37949" y="2024037"/>
              <a:ext cx="1240790" cy="26670"/>
            </a:xfrm>
            <a:custGeom>
              <a:avLst/>
              <a:gdLst/>
              <a:ahLst/>
              <a:cxnLst/>
              <a:rect l="l" t="t" r="r" b="b"/>
              <a:pathLst>
                <a:path w="1240789" h="26669">
                  <a:moveTo>
                    <a:pt x="0" y="0"/>
                  </a:moveTo>
                  <a:lnTo>
                    <a:pt x="1240378" y="26113"/>
                  </a:lnTo>
                </a:path>
              </a:pathLst>
            </a:custGeom>
            <a:ln w="24970">
              <a:solidFill>
                <a:srgbClr val="B3A2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62689" y="2570625"/>
              <a:ext cx="1326222" cy="1220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398757" y="2601150"/>
              <a:ext cx="1240790" cy="26670"/>
            </a:xfrm>
            <a:custGeom>
              <a:avLst/>
              <a:gdLst/>
              <a:ahLst/>
              <a:cxnLst/>
              <a:rect l="l" t="t" r="r" b="b"/>
              <a:pathLst>
                <a:path w="1240790" h="26669">
                  <a:moveTo>
                    <a:pt x="0" y="0"/>
                  </a:moveTo>
                  <a:lnTo>
                    <a:pt x="1240378" y="26113"/>
                  </a:lnTo>
                </a:path>
              </a:pathLst>
            </a:custGeom>
            <a:ln w="24970">
              <a:solidFill>
                <a:srgbClr val="B3A2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244996" y="3314195"/>
              <a:ext cx="693633" cy="1054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281064" y="3344719"/>
              <a:ext cx="608965" cy="5715"/>
            </a:xfrm>
            <a:custGeom>
              <a:avLst/>
              <a:gdLst/>
              <a:ahLst/>
              <a:cxnLst/>
              <a:rect l="l" t="t" r="r" b="b"/>
              <a:pathLst>
                <a:path w="608965" h="5714">
                  <a:moveTo>
                    <a:pt x="0" y="5223"/>
                  </a:moveTo>
                  <a:lnTo>
                    <a:pt x="608439" y="0"/>
                  </a:lnTo>
                </a:path>
              </a:pathLst>
            </a:custGeom>
            <a:ln w="24970">
              <a:solidFill>
                <a:srgbClr val="B3A2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761060" y="1094574"/>
              <a:ext cx="1548193" cy="149269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804221" y="1116210"/>
              <a:ext cx="1461770" cy="1409700"/>
            </a:xfrm>
            <a:custGeom>
              <a:avLst/>
              <a:gdLst/>
              <a:ahLst/>
              <a:cxnLst/>
              <a:rect l="l" t="t" r="r" b="b"/>
              <a:pathLst>
                <a:path w="1461770" h="1409700">
                  <a:moveTo>
                    <a:pt x="882041" y="0"/>
                  </a:moveTo>
                  <a:lnTo>
                    <a:pt x="845043" y="9616"/>
                  </a:lnTo>
                  <a:lnTo>
                    <a:pt x="811089" y="31206"/>
                  </a:lnTo>
                  <a:lnTo>
                    <a:pt x="782062" y="63941"/>
                  </a:lnTo>
                  <a:lnTo>
                    <a:pt x="759847" y="106990"/>
                  </a:lnTo>
                  <a:lnTo>
                    <a:pt x="750237" y="95407"/>
                  </a:lnTo>
                  <a:lnTo>
                    <a:pt x="717988" y="66566"/>
                  </a:lnTo>
                  <a:lnTo>
                    <a:pt x="679270" y="46597"/>
                  </a:lnTo>
                  <a:lnTo>
                    <a:pt x="639420" y="38940"/>
                  </a:lnTo>
                  <a:lnTo>
                    <a:pt x="599901" y="43007"/>
                  </a:lnTo>
                  <a:lnTo>
                    <a:pt x="562173" y="58209"/>
                  </a:lnTo>
                  <a:lnTo>
                    <a:pt x="527700" y="83957"/>
                  </a:lnTo>
                  <a:lnTo>
                    <a:pt x="497943" y="119662"/>
                  </a:lnTo>
                  <a:lnTo>
                    <a:pt x="474364" y="164737"/>
                  </a:lnTo>
                  <a:lnTo>
                    <a:pt x="440067" y="143154"/>
                  </a:lnTo>
                  <a:lnTo>
                    <a:pt x="403774" y="129424"/>
                  </a:lnTo>
                  <a:lnTo>
                    <a:pt x="366257" y="123753"/>
                  </a:lnTo>
                  <a:lnTo>
                    <a:pt x="328288" y="126345"/>
                  </a:lnTo>
                  <a:lnTo>
                    <a:pt x="288148" y="138394"/>
                  </a:lnTo>
                  <a:lnTo>
                    <a:pt x="251331" y="159030"/>
                  </a:lnTo>
                  <a:lnTo>
                    <a:pt x="218388" y="187300"/>
                  </a:lnTo>
                  <a:lnTo>
                    <a:pt x="189871" y="222250"/>
                  </a:lnTo>
                  <a:lnTo>
                    <a:pt x="166331" y="262927"/>
                  </a:lnTo>
                  <a:lnTo>
                    <a:pt x="148320" y="308379"/>
                  </a:lnTo>
                  <a:lnTo>
                    <a:pt x="136389" y="357652"/>
                  </a:lnTo>
                  <a:lnTo>
                    <a:pt x="131091" y="409792"/>
                  </a:lnTo>
                  <a:lnTo>
                    <a:pt x="132975" y="463847"/>
                  </a:lnTo>
                  <a:lnTo>
                    <a:pt x="131756" y="468241"/>
                  </a:lnTo>
                  <a:lnTo>
                    <a:pt x="67365" y="498080"/>
                  </a:lnTo>
                  <a:lnTo>
                    <a:pt x="41014" y="526724"/>
                  </a:lnTo>
                  <a:lnTo>
                    <a:pt x="20148" y="563161"/>
                  </a:lnTo>
                  <a:lnTo>
                    <a:pt x="4952" y="611159"/>
                  </a:lnTo>
                  <a:lnTo>
                    <a:pt x="0" y="661025"/>
                  </a:lnTo>
                  <a:lnTo>
                    <a:pt x="4791" y="710227"/>
                  </a:lnTo>
                  <a:lnTo>
                    <a:pt x="18826" y="756238"/>
                  </a:lnTo>
                  <a:lnTo>
                    <a:pt x="41604" y="796527"/>
                  </a:lnTo>
                  <a:lnTo>
                    <a:pt x="72625" y="828566"/>
                  </a:lnTo>
                  <a:lnTo>
                    <a:pt x="53360" y="862263"/>
                  </a:lnTo>
                  <a:lnTo>
                    <a:pt x="40244" y="900178"/>
                  </a:lnTo>
                  <a:lnTo>
                    <a:pt x="33632" y="940898"/>
                  </a:lnTo>
                  <a:lnTo>
                    <a:pt x="33877" y="983011"/>
                  </a:lnTo>
                  <a:lnTo>
                    <a:pt x="43668" y="1033188"/>
                  </a:lnTo>
                  <a:lnTo>
                    <a:pt x="62517" y="1076729"/>
                  </a:lnTo>
                  <a:lnTo>
                    <a:pt x="88866" y="1112020"/>
                  </a:lnTo>
                  <a:lnTo>
                    <a:pt x="121158" y="1137450"/>
                  </a:lnTo>
                  <a:lnTo>
                    <a:pt x="157835" y="1151406"/>
                  </a:lnTo>
                  <a:lnTo>
                    <a:pt x="197339" y="1152276"/>
                  </a:lnTo>
                  <a:lnTo>
                    <a:pt x="200095" y="1158461"/>
                  </a:lnTo>
                  <a:lnTo>
                    <a:pt x="224814" y="1203964"/>
                  </a:lnTo>
                  <a:lnTo>
                    <a:pt x="253959" y="1242613"/>
                  </a:lnTo>
                  <a:lnTo>
                    <a:pt x="286792" y="1274169"/>
                  </a:lnTo>
                  <a:lnTo>
                    <a:pt x="322576" y="1298387"/>
                  </a:lnTo>
                  <a:lnTo>
                    <a:pt x="360573" y="1315027"/>
                  </a:lnTo>
                  <a:lnTo>
                    <a:pt x="400048" y="1323845"/>
                  </a:lnTo>
                  <a:lnTo>
                    <a:pt x="440263" y="1324600"/>
                  </a:lnTo>
                  <a:lnTo>
                    <a:pt x="480482" y="1317049"/>
                  </a:lnTo>
                  <a:lnTo>
                    <a:pt x="519966" y="1300951"/>
                  </a:lnTo>
                  <a:lnTo>
                    <a:pt x="557981" y="1276063"/>
                  </a:lnTo>
                  <a:lnTo>
                    <a:pt x="582553" y="1316485"/>
                  </a:lnTo>
                  <a:lnTo>
                    <a:pt x="611798" y="1350525"/>
                  </a:lnTo>
                  <a:lnTo>
                    <a:pt x="645018" y="1377499"/>
                  </a:lnTo>
                  <a:lnTo>
                    <a:pt x="681513" y="1396726"/>
                  </a:lnTo>
                  <a:lnTo>
                    <a:pt x="721818" y="1407751"/>
                  </a:lnTo>
                  <a:lnTo>
                    <a:pt x="761821" y="1409125"/>
                  </a:lnTo>
                  <a:lnTo>
                    <a:pt x="800719" y="1401414"/>
                  </a:lnTo>
                  <a:lnTo>
                    <a:pt x="837710" y="1385185"/>
                  </a:lnTo>
                  <a:lnTo>
                    <a:pt x="871989" y="1361004"/>
                  </a:lnTo>
                  <a:lnTo>
                    <a:pt x="902752" y="1329439"/>
                  </a:lnTo>
                  <a:lnTo>
                    <a:pt x="929197" y="1291056"/>
                  </a:lnTo>
                  <a:lnTo>
                    <a:pt x="950520" y="1246422"/>
                  </a:lnTo>
                  <a:lnTo>
                    <a:pt x="965917" y="1196104"/>
                  </a:lnTo>
                  <a:lnTo>
                    <a:pt x="989681" y="1212710"/>
                  </a:lnTo>
                  <a:lnTo>
                    <a:pt x="1014835" y="1224830"/>
                  </a:lnTo>
                  <a:lnTo>
                    <a:pt x="1041012" y="1232317"/>
                  </a:lnTo>
                  <a:lnTo>
                    <a:pt x="1067847" y="1235029"/>
                  </a:lnTo>
                  <a:lnTo>
                    <a:pt x="1107263" y="1230232"/>
                  </a:lnTo>
                  <a:lnTo>
                    <a:pt x="1144036" y="1215664"/>
                  </a:lnTo>
                  <a:lnTo>
                    <a:pt x="1177376" y="1192350"/>
                  </a:lnTo>
                  <a:lnTo>
                    <a:pt x="1206490" y="1161314"/>
                  </a:lnTo>
                  <a:lnTo>
                    <a:pt x="1230586" y="1123580"/>
                  </a:lnTo>
                  <a:lnTo>
                    <a:pt x="1248870" y="1080172"/>
                  </a:lnTo>
                  <a:lnTo>
                    <a:pt x="1260551" y="1032115"/>
                  </a:lnTo>
                  <a:lnTo>
                    <a:pt x="1264837" y="980432"/>
                  </a:lnTo>
                  <a:lnTo>
                    <a:pt x="1293604" y="972517"/>
                  </a:lnTo>
                  <a:lnTo>
                    <a:pt x="1347451" y="942722"/>
                  </a:lnTo>
                  <a:lnTo>
                    <a:pt x="1399480" y="888369"/>
                  </a:lnTo>
                  <a:lnTo>
                    <a:pt x="1422128" y="851135"/>
                  </a:lnTo>
                  <a:lnTo>
                    <a:pt x="1439719" y="810379"/>
                  </a:lnTo>
                  <a:lnTo>
                    <a:pt x="1452165" y="766969"/>
                  </a:lnTo>
                  <a:lnTo>
                    <a:pt x="1459381" y="721773"/>
                  </a:lnTo>
                  <a:lnTo>
                    <a:pt x="1461278" y="675660"/>
                  </a:lnTo>
                  <a:lnTo>
                    <a:pt x="1457772" y="629499"/>
                  </a:lnTo>
                  <a:lnTo>
                    <a:pt x="1448775" y="584157"/>
                  </a:lnTo>
                  <a:lnTo>
                    <a:pt x="1434200" y="540504"/>
                  </a:lnTo>
                  <a:lnTo>
                    <a:pt x="1413961" y="499407"/>
                  </a:lnTo>
                  <a:lnTo>
                    <a:pt x="1418498" y="484013"/>
                  </a:lnTo>
                  <a:lnTo>
                    <a:pt x="1422216" y="468229"/>
                  </a:lnTo>
                  <a:lnTo>
                    <a:pt x="1428476" y="414088"/>
                  </a:lnTo>
                  <a:lnTo>
                    <a:pt x="1425359" y="361208"/>
                  </a:lnTo>
                  <a:lnTo>
                    <a:pt x="1413625" y="311339"/>
                  </a:lnTo>
                  <a:lnTo>
                    <a:pt x="1394034" y="266228"/>
                  </a:lnTo>
                  <a:lnTo>
                    <a:pt x="1367345" y="227624"/>
                  </a:lnTo>
                  <a:lnTo>
                    <a:pt x="1334317" y="197274"/>
                  </a:lnTo>
                  <a:lnTo>
                    <a:pt x="1295711" y="176929"/>
                  </a:lnTo>
                  <a:lnTo>
                    <a:pt x="1288291" y="141051"/>
                  </a:lnTo>
                  <a:lnTo>
                    <a:pt x="1260283" y="77343"/>
                  </a:lnTo>
                  <a:lnTo>
                    <a:pt x="1203262" y="19823"/>
                  </a:lnTo>
                  <a:lnTo>
                    <a:pt x="1162667" y="3134"/>
                  </a:lnTo>
                  <a:lnTo>
                    <a:pt x="1120745" y="640"/>
                  </a:lnTo>
                  <a:lnTo>
                    <a:pt x="1079699" y="12104"/>
                  </a:lnTo>
                  <a:lnTo>
                    <a:pt x="1041736" y="37286"/>
                  </a:lnTo>
                  <a:lnTo>
                    <a:pt x="1009059" y="75951"/>
                  </a:lnTo>
                  <a:lnTo>
                    <a:pt x="998094" y="59127"/>
                  </a:lnTo>
                  <a:lnTo>
                    <a:pt x="985780" y="44103"/>
                  </a:lnTo>
                  <a:lnTo>
                    <a:pt x="972247" y="31017"/>
                  </a:lnTo>
                  <a:lnTo>
                    <a:pt x="957624" y="20008"/>
                  </a:lnTo>
                  <a:lnTo>
                    <a:pt x="920196" y="3187"/>
                  </a:lnTo>
                  <a:lnTo>
                    <a:pt x="882041" y="0"/>
                  </a:lnTo>
                  <a:close/>
                </a:path>
              </a:pathLst>
            </a:custGeom>
            <a:solidFill>
              <a:srgbClr val="D9D9D9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804216" y="1116212"/>
              <a:ext cx="1461770" cy="1409700"/>
            </a:xfrm>
            <a:custGeom>
              <a:avLst/>
              <a:gdLst/>
              <a:ahLst/>
              <a:cxnLst/>
              <a:rect l="l" t="t" r="r" b="b"/>
              <a:pathLst>
                <a:path w="1461770" h="1409700">
                  <a:moveTo>
                    <a:pt x="132982" y="463853"/>
                  </a:moveTo>
                  <a:lnTo>
                    <a:pt x="131097" y="409798"/>
                  </a:lnTo>
                  <a:lnTo>
                    <a:pt x="136395" y="357657"/>
                  </a:lnTo>
                  <a:lnTo>
                    <a:pt x="148325" y="308383"/>
                  </a:lnTo>
                  <a:lnTo>
                    <a:pt x="166336" y="262930"/>
                  </a:lnTo>
                  <a:lnTo>
                    <a:pt x="189875" y="222251"/>
                  </a:lnTo>
                  <a:lnTo>
                    <a:pt x="218391" y="187299"/>
                  </a:lnTo>
                  <a:lnTo>
                    <a:pt x="251332" y="159028"/>
                  </a:lnTo>
                  <a:lnTo>
                    <a:pt x="288148" y="138390"/>
                  </a:lnTo>
                  <a:lnTo>
                    <a:pt x="328286" y="126339"/>
                  </a:lnTo>
                  <a:lnTo>
                    <a:pt x="366257" y="123753"/>
                  </a:lnTo>
                  <a:lnTo>
                    <a:pt x="403774" y="129426"/>
                  </a:lnTo>
                  <a:lnTo>
                    <a:pt x="440065" y="143154"/>
                  </a:lnTo>
                  <a:lnTo>
                    <a:pt x="474359" y="164736"/>
                  </a:lnTo>
                  <a:lnTo>
                    <a:pt x="497940" y="119662"/>
                  </a:lnTo>
                  <a:lnTo>
                    <a:pt x="527699" y="83957"/>
                  </a:lnTo>
                  <a:lnTo>
                    <a:pt x="562174" y="58208"/>
                  </a:lnTo>
                  <a:lnTo>
                    <a:pt x="599902" y="43006"/>
                  </a:lnTo>
                  <a:lnTo>
                    <a:pt x="639421" y="38939"/>
                  </a:lnTo>
                  <a:lnTo>
                    <a:pt x="679269" y="46598"/>
                  </a:lnTo>
                  <a:lnTo>
                    <a:pt x="717983" y="66570"/>
                  </a:lnTo>
                  <a:lnTo>
                    <a:pt x="750239" y="95407"/>
                  </a:lnTo>
                  <a:lnTo>
                    <a:pt x="759851" y="106988"/>
                  </a:lnTo>
                  <a:lnTo>
                    <a:pt x="782063" y="63940"/>
                  </a:lnTo>
                  <a:lnTo>
                    <a:pt x="811090" y="31206"/>
                  </a:lnTo>
                  <a:lnTo>
                    <a:pt x="845045" y="9616"/>
                  </a:lnTo>
                  <a:lnTo>
                    <a:pt x="882043" y="0"/>
                  </a:lnTo>
                  <a:lnTo>
                    <a:pt x="920200" y="3185"/>
                  </a:lnTo>
                  <a:lnTo>
                    <a:pt x="957628" y="20002"/>
                  </a:lnTo>
                  <a:lnTo>
                    <a:pt x="998097" y="59126"/>
                  </a:lnTo>
                  <a:lnTo>
                    <a:pt x="1009064" y="75953"/>
                  </a:lnTo>
                  <a:lnTo>
                    <a:pt x="1041738" y="37288"/>
                  </a:lnTo>
                  <a:lnTo>
                    <a:pt x="1079699" y="12104"/>
                  </a:lnTo>
                  <a:lnTo>
                    <a:pt x="1120742" y="639"/>
                  </a:lnTo>
                  <a:lnTo>
                    <a:pt x="1162664" y="3131"/>
                  </a:lnTo>
                  <a:lnTo>
                    <a:pt x="1203259" y="19820"/>
                  </a:lnTo>
                  <a:lnTo>
                    <a:pt x="1240325" y="50942"/>
                  </a:lnTo>
                  <a:lnTo>
                    <a:pt x="1276384" y="107617"/>
                  </a:lnTo>
                  <a:lnTo>
                    <a:pt x="1295710" y="176936"/>
                  </a:lnTo>
                  <a:lnTo>
                    <a:pt x="1334321" y="197278"/>
                  </a:lnTo>
                  <a:lnTo>
                    <a:pt x="1367351" y="227624"/>
                  </a:lnTo>
                  <a:lnTo>
                    <a:pt x="1394040" y="266228"/>
                  </a:lnTo>
                  <a:lnTo>
                    <a:pt x="1413631" y="311339"/>
                  </a:lnTo>
                  <a:lnTo>
                    <a:pt x="1425362" y="361209"/>
                  </a:lnTo>
                  <a:lnTo>
                    <a:pt x="1428476" y="414091"/>
                  </a:lnTo>
                  <a:lnTo>
                    <a:pt x="1422212" y="468235"/>
                  </a:lnTo>
                  <a:lnTo>
                    <a:pt x="1420461" y="476167"/>
                  </a:lnTo>
                  <a:lnTo>
                    <a:pt x="1418500" y="484010"/>
                  </a:lnTo>
                  <a:lnTo>
                    <a:pt x="1416333" y="491760"/>
                  </a:lnTo>
                  <a:lnTo>
                    <a:pt x="1413962" y="499408"/>
                  </a:lnTo>
                  <a:lnTo>
                    <a:pt x="1434200" y="540503"/>
                  </a:lnTo>
                  <a:lnTo>
                    <a:pt x="1448774" y="584155"/>
                  </a:lnTo>
                  <a:lnTo>
                    <a:pt x="1457771" y="629496"/>
                  </a:lnTo>
                  <a:lnTo>
                    <a:pt x="1461277" y="675657"/>
                  </a:lnTo>
                  <a:lnTo>
                    <a:pt x="1459378" y="721769"/>
                  </a:lnTo>
                  <a:lnTo>
                    <a:pt x="1452163" y="766964"/>
                  </a:lnTo>
                  <a:lnTo>
                    <a:pt x="1439716" y="810375"/>
                  </a:lnTo>
                  <a:lnTo>
                    <a:pt x="1422126" y="851131"/>
                  </a:lnTo>
                  <a:lnTo>
                    <a:pt x="1399478" y="888365"/>
                  </a:lnTo>
                  <a:lnTo>
                    <a:pt x="1371859" y="921208"/>
                  </a:lnTo>
                  <a:lnTo>
                    <a:pt x="1321256" y="959886"/>
                  </a:lnTo>
                  <a:lnTo>
                    <a:pt x="1264845" y="980430"/>
                  </a:lnTo>
                  <a:lnTo>
                    <a:pt x="1260559" y="1032115"/>
                  </a:lnTo>
                  <a:lnTo>
                    <a:pt x="1248878" y="1080173"/>
                  </a:lnTo>
                  <a:lnTo>
                    <a:pt x="1230593" y="1123582"/>
                  </a:lnTo>
                  <a:lnTo>
                    <a:pt x="1206497" y="1161316"/>
                  </a:lnTo>
                  <a:lnTo>
                    <a:pt x="1177383" y="1192353"/>
                  </a:lnTo>
                  <a:lnTo>
                    <a:pt x="1144042" y="1215667"/>
                  </a:lnTo>
                  <a:lnTo>
                    <a:pt x="1107266" y="1230234"/>
                  </a:lnTo>
                  <a:lnTo>
                    <a:pt x="1067849" y="1235032"/>
                  </a:lnTo>
                  <a:lnTo>
                    <a:pt x="1041014" y="1232317"/>
                  </a:lnTo>
                  <a:lnTo>
                    <a:pt x="1014837" y="1224830"/>
                  </a:lnTo>
                  <a:lnTo>
                    <a:pt x="989684" y="1212712"/>
                  </a:lnTo>
                  <a:lnTo>
                    <a:pt x="965921" y="1196101"/>
                  </a:lnTo>
                  <a:lnTo>
                    <a:pt x="950523" y="1246421"/>
                  </a:lnTo>
                  <a:lnTo>
                    <a:pt x="929201" y="1291057"/>
                  </a:lnTo>
                  <a:lnTo>
                    <a:pt x="902756" y="1329440"/>
                  </a:lnTo>
                  <a:lnTo>
                    <a:pt x="871993" y="1361006"/>
                  </a:lnTo>
                  <a:lnTo>
                    <a:pt x="837714" y="1385186"/>
                  </a:lnTo>
                  <a:lnTo>
                    <a:pt x="800723" y="1401415"/>
                  </a:lnTo>
                  <a:lnTo>
                    <a:pt x="761824" y="1409125"/>
                  </a:lnTo>
                  <a:lnTo>
                    <a:pt x="721819" y="1407750"/>
                  </a:lnTo>
                  <a:lnTo>
                    <a:pt x="681512" y="1396724"/>
                  </a:lnTo>
                  <a:lnTo>
                    <a:pt x="645020" y="1377501"/>
                  </a:lnTo>
                  <a:lnTo>
                    <a:pt x="611802" y="1350529"/>
                  </a:lnTo>
                  <a:lnTo>
                    <a:pt x="582557" y="1316488"/>
                  </a:lnTo>
                  <a:lnTo>
                    <a:pt x="557982" y="1276060"/>
                  </a:lnTo>
                  <a:lnTo>
                    <a:pt x="519967" y="1300949"/>
                  </a:lnTo>
                  <a:lnTo>
                    <a:pt x="480481" y="1317048"/>
                  </a:lnTo>
                  <a:lnTo>
                    <a:pt x="440262" y="1324599"/>
                  </a:lnTo>
                  <a:lnTo>
                    <a:pt x="400047" y="1323845"/>
                  </a:lnTo>
                  <a:lnTo>
                    <a:pt x="360572" y="1315028"/>
                  </a:lnTo>
                  <a:lnTo>
                    <a:pt x="322574" y="1298389"/>
                  </a:lnTo>
                  <a:lnTo>
                    <a:pt x="286791" y="1274171"/>
                  </a:lnTo>
                  <a:lnTo>
                    <a:pt x="253958" y="1242616"/>
                  </a:lnTo>
                  <a:lnTo>
                    <a:pt x="224813" y="1203966"/>
                  </a:lnTo>
                  <a:lnTo>
                    <a:pt x="200093" y="1158463"/>
                  </a:lnTo>
                  <a:lnTo>
                    <a:pt x="197336" y="1152276"/>
                  </a:lnTo>
                  <a:lnTo>
                    <a:pt x="157834" y="1151408"/>
                  </a:lnTo>
                  <a:lnTo>
                    <a:pt x="121158" y="1137451"/>
                  </a:lnTo>
                  <a:lnTo>
                    <a:pt x="88866" y="1112020"/>
                  </a:lnTo>
                  <a:lnTo>
                    <a:pt x="62517" y="1076729"/>
                  </a:lnTo>
                  <a:lnTo>
                    <a:pt x="43669" y="1033190"/>
                  </a:lnTo>
                  <a:lnTo>
                    <a:pt x="33879" y="983017"/>
                  </a:lnTo>
                  <a:lnTo>
                    <a:pt x="33635" y="940903"/>
                  </a:lnTo>
                  <a:lnTo>
                    <a:pt x="40248" y="900181"/>
                  </a:lnTo>
                  <a:lnTo>
                    <a:pt x="53365" y="862263"/>
                  </a:lnTo>
                  <a:lnTo>
                    <a:pt x="72631" y="828560"/>
                  </a:lnTo>
                  <a:lnTo>
                    <a:pt x="41609" y="796524"/>
                  </a:lnTo>
                  <a:lnTo>
                    <a:pt x="18829" y="756236"/>
                  </a:lnTo>
                  <a:lnTo>
                    <a:pt x="4793" y="710227"/>
                  </a:lnTo>
                  <a:lnTo>
                    <a:pt x="0" y="661026"/>
                  </a:lnTo>
                  <a:lnTo>
                    <a:pt x="4950" y="611162"/>
                  </a:lnTo>
                  <a:lnTo>
                    <a:pt x="20145" y="563166"/>
                  </a:lnTo>
                  <a:lnTo>
                    <a:pt x="41012" y="526727"/>
                  </a:lnTo>
                  <a:lnTo>
                    <a:pt x="67366" y="498083"/>
                  </a:lnTo>
                  <a:lnTo>
                    <a:pt x="131753" y="468244"/>
                  </a:lnTo>
                  <a:lnTo>
                    <a:pt x="132982" y="463853"/>
                  </a:lnTo>
                  <a:close/>
                </a:path>
                <a:path w="1461770" h="1409700">
                  <a:moveTo>
                    <a:pt x="159772" y="849074"/>
                  </a:moveTo>
                  <a:lnTo>
                    <a:pt x="137437" y="849121"/>
                  </a:lnTo>
                  <a:lnTo>
                    <a:pt x="115478" y="844726"/>
                  </a:lnTo>
                  <a:lnTo>
                    <a:pt x="94273" y="836005"/>
                  </a:lnTo>
                  <a:lnTo>
                    <a:pt x="74197" y="823071"/>
                  </a:lnTo>
                </a:path>
                <a:path w="1461770" h="1409700">
                  <a:moveTo>
                    <a:pt x="235275" y="1133645"/>
                  </a:moveTo>
                  <a:lnTo>
                    <a:pt x="226165" y="1137963"/>
                  </a:lnTo>
                  <a:lnTo>
                    <a:pt x="216868" y="1141483"/>
                  </a:lnTo>
                  <a:lnTo>
                    <a:pt x="207414" y="1144195"/>
                  </a:lnTo>
                  <a:lnTo>
                    <a:pt x="197835" y="1146089"/>
                  </a:lnTo>
                </a:path>
                <a:path w="1461770" h="1409700">
                  <a:moveTo>
                    <a:pt x="557899" y="1270380"/>
                  </a:moveTo>
                  <a:lnTo>
                    <a:pt x="551402" y="1256798"/>
                  </a:lnTo>
                  <a:lnTo>
                    <a:pt x="545468" y="1242789"/>
                  </a:lnTo>
                  <a:lnTo>
                    <a:pt x="540110" y="1228384"/>
                  </a:lnTo>
                  <a:lnTo>
                    <a:pt x="535339" y="1213613"/>
                  </a:lnTo>
                </a:path>
                <a:path w="1461770" h="1409700">
                  <a:moveTo>
                    <a:pt x="975079" y="1128813"/>
                  </a:moveTo>
                  <a:lnTo>
                    <a:pt x="973766" y="1144608"/>
                  </a:lnTo>
                  <a:lnTo>
                    <a:pt x="971823" y="1160277"/>
                  </a:lnTo>
                  <a:lnTo>
                    <a:pt x="969255" y="1175788"/>
                  </a:lnTo>
                  <a:lnTo>
                    <a:pt x="966069" y="1191111"/>
                  </a:lnTo>
                </a:path>
              </a:pathLst>
            </a:custGeom>
            <a:ln w="8323">
              <a:solidFill>
                <a:srgbClr val="B3A2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954251" y="1855970"/>
              <a:ext cx="118160" cy="24113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937204" y="1187585"/>
              <a:ext cx="1280795" cy="512445"/>
            </a:xfrm>
            <a:custGeom>
              <a:avLst/>
              <a:gdLst/>
              <a:ahLst/>
              <a:cxnLst/>
              <a:rect l="l" t="t" r="r" b="b"/>
              <a:pathLst>
                <a:path w="1280795" h="512444">
                  <a:moveTo>
                    <a:pt x="1280284" y="424586"/>
                  </a:moveTo>
                  <a:lnTo>
                    <a:pt x="1270997" y="449099"/>
                  </a:lnTo>
                  <a:lnTo>
                    <a:pt x="1259666" y="471966"/>
                  </a:lnTo>
                  <a:lnTo>
                    <a:pt x="1246418" y="492967"/>
                  </a:lnTo>
                  <a:lnTo>
                    <a:pt x="1231374" y="511884"/>
                  </a:lnTo>
                </a:path>
                <a:path w="1280795" h="512444">
                  <a:moveTo>
                    <a:pt x="1162924" y="100670"/>
                  </a:moveTo>
                  <a:lnTo>
                    <a:pt x="1164138" y="110907"/>
                  </a:lnTo>
                  <a:lnTo>
                    <a:pt x="1164974" y="121203"/>
                  </a:lnTo>
                  <a:lnTo>
                    <a:pt x="1165432" y="131539"/>
                  </a:lnTo>
                  <a:lnTo>
                    <a:pt x="1165510" y="141899"/>
                  </a:lnTo>
                </a:path>
                <a:path w="1280795" h="512444">
                  <a:moveTo>
                    <a:pt x="850568" y="52579"/>
                  </a:moveTo>
                  <a:lnTo>
                    <a:pt x="855734" y="38567"/>
                  </a:lnTo>
                  <a:lnTo>
                    <a:pt x="861647" y="25099"/>
                  </a:lnTo>
                  <a:lnTo>
                    <a:pt x="868287" y="12226"/>
                  </a:lnTo>
                  <a:lnTo>
                    <a:pt x="875630" y="0"/>
                  </a:lnTo>
                </a:path>
                <a:path w="1280795" h="512444">
                  <a:moveTo>
                    <a:pt x="616221" y="77636"/>
                  </a:moveTo>
                  <a:lnTo>
                    <a:pt x="618447" y="65943"/>
                  </a:lnTo>
                  <a:lnTo>
                    <a:pt x="621217" y="54467"/>
                  </a:lnTo>
                  <a:lnTo>
                    <a:pt x="624523" y="43238"/>
                  </a:lnTo>
                  <a:lnTo>
                    <a:pt x="628357" y="32290"/>
                  </a:lnTo>
                </a:path>
                <a:path w="1280795" h="512444">
                  <a:moveTo>
                    <a:pt x="341198" y="93036"/>
                  </a:moveTo>
                  <a:lnTo>
                    <a:pt x="352923" y="102704"/>
                  </a:lnTo>
                  <a:lnTo>
                    <a:pt x="364171" y="113280"/>
                  </a:lnTo>
                  <a:lnTo>
                    <a:pt x="374910" y="124731"/>
                  </a:lnTo>
                  <a:lnTo>
                    <a:pt x="385111" y="137028"/>
                  </a:lnTo>
                </a:path>
                <a:path w="1280795" h="512444">
                  <a:moveTo>
                    <a:pt x="7663" y="438778"/>
                  </a:moveTo>
                  <a:lnTo>
                    <a:pt x="5226" y="427363"/>
                  </a:lnTo>
                  <a:lnTo>
                    <a:pt x="3135" y="415835"/>
                  </a:lnTo>
                  <a:lnTo>
                    <a:pt x="1392" y="404207"/>
                  </a:lnTo>
                  <a:lnTo>
                    <a:pt x="0" y="392492"/>
                  </a:lnTo>
                </a:path>
              </a:pathLst>
            </a:custGeom>
            <a:ln w="8323">
              <a:solidFill>
                <a:srgbClr val="B3A2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283589" y="4795418"/>
              <a:ext cx="1752600" cy="1165860"/>
            </a:xfrm>
            <a:custGeom>
              <a:avLst/>
              <a:gdLst/>
              <a:ahLst/>
              <a:cxnLst/>
              <a:rect l="l" t="t" r="r" b="b"/>
              <a:pathLst>
                <a:path w="1752600" h="1165860">
                  <a:moveTo>
                    <a:pt x="1630502" y="433209"/>
                  </a:moveTo>
                  <a:lnTo>
                    <a:pt x="209943" y="433209"/>
                  </a:lnTo>
                  <a:lnTo>
                    <a:pt x="162425" y="442803"/>
                  </a:lnTo>
                  <a:lnTo>
                    <a:pt x="123623" y="468968"/>
                  </a:lnTo>
                  <a:lnTo>
                    <a:pt x="97463" y="507774"/>
                  </a:lnTo>
                  <a:lnTo>
                    <a:pt x="87871" y="555294"/>
                  </a:lnTo>
                  <a:lnTo>
                    <a:pt x="87871" y="1043605"/>
                  </a:lnTo>
                  <a:lnTo>
                    <a:pt x="97463" y="1091125"/>
                  </a:lnTo>
                  <a:lnTo>
                    <a:pt x="123623" y="1129930"/>
                  </a:lnTo>
                  <a:lnTo>
                    <a:pt x="162425" y="1156093"/>
                  </a:lnTo>
                  <a:lnTo>
                    <a:pt x="209943" y="1165687"/>
                  </a:lnTo>
                  <a:lnTo>
                    <a:pt x="1630502" y="1165687"/>
                  </a:lnTo>
                  <a:lnTo>
                    <a:pt x="1678022" y="1156093"/>
                  </a:lnTo>
                  <a:lnTo>
                    <a:pt x="1716828" y="1129930"/>
                  </a:lnTo>
                  <a:lnTo>
                    <a:pt x="1742993" y="1091125"/>
                  </a:lnTo>
                  <a:lnTo>
                    <a:pt x="1752587" y="1043605"/>
                  </a:lnTo>
                  <a:lnTo>
                    <a:pt x="1752587" y="555294"/>
                  </a:lnTo>
                  <a:lnTo>
                    <a:pt x="1742993" y="507774"/>
                  </a:lnTo>
                  <a:lnTo>
                    <a:pt x="1716828" y="468968"/>
                  </a:lnTo>
                  <a:lnTo>
                    <a:pt x="1678022" y="442803"/>
                  </a:lnTo>
                  <a:lnTo>
                    <a:pt x="1630502" y="433209"/>
                  </a:lnTo>
                  <a:close/>
                </a:path>
                <a:path w="1752600" h="1165860">
                  <a:moveTo>
                    <a:pt x="0" y="0"/>
                  </a:moveTo>
                  <a:lnTo>
                    <a:pt x="365315" y="433209"/>
                  </a:lnTo>
                  <a:lnTo>
                    <a:pt x="781494" y="433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A6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271613" y="4783112"/>
              <a:ext cx="1776095" cy="1189355"/>
            </a:xfrm>
            <a:custGeom>
              <a:avLst/>
              <a:gdLst/>
              <a:ahLst/>
              <a:cxnLst/>
              <a:rect l="l" t="t" r="r" b="b"/>
              <a:pathLst>
                <a:path w="1776095" h="1189354">
                  <a:moveTo>
                    <a:pt x="88747" y="573506"/>
                  </a:moveTo>
                  <a:lnTo>
                    <a:pt x="88798" y="1057024"/>
                  </a:lnTo>
                  <a:lnTo>
                    <a:pt x="99047" y="1107415"/>
                  </a:lnTo>
                  <a:lnTo>
                    <a:pt x="127482" y="1149845"/>
                  </a:lnTo>
                  <a:lnTo>
                    <a:pt x="169748" y="1178500"/>
                  </a:lnTo>
                  <a:lnTo>
                    <a:pt x="221919" y="1189090"/>
                  </a:lnTo>
                  <a:lnTo>
                    <a:pt x="793470" y="1189090"/>
                  </a:lnTo>
                  <a:lnTo>
                    <a:pt x="1643595" y="1189034"/>
                  </a:lnTo>
                  <a:lnTo>
                    <a:pt x="1693989" y="1178783"/>
                  </a:lnTo>
                  <a:lnTo>
                    <a:pt x="1715933" y="1166950"/>
                  </a:lnTo>
                  <a:lnTo>
                    <a:pt x="221919" y="1166895"/>
                  </a:lnTo>
                  <a:lnTo>
                    <a:pt x="202730" y="1164913"/>
                  </a:lnTo>
                  <a:lnTo>
                    <a:pt x="200609" y="1164913"/>
                  </a:lnTo>
                  <a:lnTo>
                    <a:pt x="198437" y="1164470"/>
                  </a:lnTo>
                  <a:lnTo>
                    <a:pt x="199181" y="1164470"/>
                  </a:lnTo>
                  <a:lnTo>
                    <a:pt x="180418" y="1158645"/>
                  </a:lnTo>
                  <a:lnTo>
                    <a:pt x="179692" y="1158645"/>
                  </a:lnTo>
                  <a:lnTo>
                    <a:pt x="177698" y="1157800"/>
                  </a:lnTo>
                  <a:lnTo>
                    <a:pt x="178137" y="1157800"/>
                  </a:lnTo>
                  <a:lnTo>
                    <a:pt x="161162" y="1148582"/>
                  </a:lnTo>
                  <a:lnTo>
                    <a:pt x="160731" y="1148582"/>
                  </a:lnTo>
                  <a:lnTo>
                    <a:pt x="158965" y="1147390"/>
                  </a:lnTo>
                  <a:lnTo>
                    <a:pt x="159285" y="1147390"/>
                  </a:lnTo>
                  <a:lnTo>
                    <a:pt x="144474" y="1135172"/>
                  </a:lnTo>
                  <a:lnTo>
                    <a:pt x="144157" y="1135172"/>
                  </a:lnTo>
                  <a:lnTo>
                    <a:pt x="142659" y="1133675"/>
                  </a:lnTo>
                  <a:lnTo>
                    <a:pt x="142922" y="1133675"/>
                  </a:lnTo>
                  <a:lnTo>
                    <a:pt x="130707" y="1118875"/>
                  </a:lnTo>
                  <a:lnTo>
                    <a:pt x="130441" y="1118875"/>
                  </a:lnTo>
                  <a:lnTo>
                    <a:pt x="129247" y="1117105"/>
                  </a:lnTo>
                  <a:lnTo>
                    <a:pt x="129481" y="1117105"/>
                  </a:lnTo>
                  <a:lnTo>
                    <a:pt x="120276" y="1100141"/>
                  </a:lnTo>
                  <a:lnTo>
                    <a:pt x="120040" y="1100141"/>
                  </a:lnTo>
                  <a:lnTo>
                    <a:pt x="119189" y="1098137"/>
                  </a:lnTo>
                  <a:lnTo>
                    <a:pt x="119417" y="1098137"/>
                  </a:lnTo>
                  <a:lnTo>
                    <a:pt x="113592" y="1079402"/>
                  </a:lnTo>
                  <a:lnTo>
                    <a:pt x="113360" y="1079402"/>
                  </a:lnTo>
                  <a:lnTo>
                    <a:pt x="112915" y="1077225"/>
                  </a:lnTo>
                  <a:lnTo>
                    <a:pt x="113141" y="1077225"/>
                  </a:lnTo>
                  <a:lnTo>
                    <a:pt x="110995" y="1055912"/>
                  </a:lnTo>
                  <a:lnTo>
                    <a:pt x="110934" y="578980"/>
                  </a:lnTo>
                  <a:lnTo>
                    <a:pt x="105194" y="578980"/>
                  </a:lnTo>
                  <a:lnTo>
                    <a:pt x="93383" y="578383"/>
                  </a:lnTo>
                  <a:lnTo>
                    <a:pt x="88747" y="573506"/>
                  </a:lnTo>
                  <a:close/>
                </a:path>
                <a:path w="1776095" h="1189354">
                  <a:moveTo>
                    <a:pt x="1664853" y="1164583"/>
                  </a:moveTo>
                  <a:lnTo>
                    <a:pt x="1641360" y="1166950"/>
                  </a:lnTo>
                  <a:lnTo>
                    <a:pt x="1715933" y="1166950"/>
                  </a:lnTo>
                  <a:lnTo>
                    <a:pt x="1716659" y="1166557"/>
                  </a:lnTo>
                  <a:lnTo>
                    <a:pt x="1717255" y="1166158"/>
                  </a:lnTo>
                  <a:lnTo>
                    <a:pt x="1718764" y="1164913"/>
                  </a:lnTo>
                  <a:lnTo>
                    <a:pt x="1663788" y="1164913"/>
                  </a:lnTo>
                  <a:lnTo>
                    <a:pt x="1664853" y="1164583"/>
                  </a:lnTo>
                  <a:close/>
                </a:path>
                <a:path w="1776095" h="1189354">
                  <a:moveTo>
                    <a:pt x="198437" y="1164470"/>
                  </a:moveTo>
                  <a:lnTo>
                    <a:pt x="200609" y="1164913"/>
                  </a:lnTo>
                  <a:lnTo>
                    <a:pt x="199530" y="1164583"/>
                  </a:lnTo>
                  <a:lnTo>
                    <a:pt x="198437" y="1164470"/>
                  </a:lnTo>
                  <a:close/>
                </a:path>
                <a:path w="1776095" h="1189354">
                  <a:moveTo>
                    <a:pt x="199552" y="1164585"/>
                  </a:moveTo>
                  <a:lnTo>
                    <a:pt x="200609" y="1164913"/>
                  </a:lnTo>
                  <a:lnTo>
                    <a:pt x="202730" y="1164913"/>
                  </a:lnTo>
                  <a:lnTo>
                    <a:pt x="199552" y="1164585"/>
                  </a:lnTo>
                  <a:close/>
                </a:path>
                <a:path w="1776095" h="1189354">
                  <a:moveTo>
                    <a:pt x="1665973" y="1164470"/>
                  </a:moveTo>
                  <a:lnTo>
                    <a:pt x="1664846" y="1164585"/>
                  </a:lnTo>
                  <a:lnTo>
                    <a:pt x="1663788" y="1164913"/>
                  </a:lnTo>
                  <a:lnTo>
                    <a:pt x="1665973" y="1164470"/>
                  </a:lnTo>
                  <a:close/>
                </a:path>
                <a:path w="1776095" h="1189354">
                  <a:moveTo>
                    <a:pt x="1719301" y="1164470"/>
                  </a:moveTo>
                  <a:lnTo>
                    <a:pt x="1665973" y="1164470"/>
                  </a:lnTo>
                  <a:lnTo>
                    <a:pt x="1663788" y="1164913"/>
                  </a:lnTo>
                  <a:lnTo>
                    <a:pt x="1718764" y="1164913"/>
                  </a:lnTo>
                  <a:lnTo>
                    <a:pt x="1719301" y="1164470"/>
                  </a:lnTo>
                  <a:close/>
                </a:path>
                <a:path w="1776095" h="1189354">
                  <a:moveTo>
                    <a:pt x="199181" y="1164470"/>
                  </a:moveTo>
                  <a:lnTo>
                    <a:pt x="198437" y="1164470"/>
                  </a:lnTo>
                  <a:lnTo>
                    <a:pt x="199552" y="1164585"/>
                  </a:lnTo>
                  <a:lnTo>
                    <a:pt x="199181" y="1164470"/>
                  </a:lnTo>
                  <a:close/>
                </a:path>
                <a:path w="1776095" h="1189354">
                  <a:moveTo>
                    <a:pt x="1685660" y="1158126"/>
                  </a:moveTo>
                  <a:lnTo>
                    <a:pt x="1664853" y="1164583"/>
                  </a:lnTo>
                  <a:lnTo>
                    <a:pt x="1665973" y="1164470"/>
                  </a:lnTo>
                  <a:lnTo>
                    <a:pt x="1719301" y="1164470"/>
                  </a:lnTo>
                  <a:lnTo>
                    <a:pt x="1726362" y="1158645"/>
                  </a:lnTo>
                  <a:lnTo>
                    <a:pt x="1684705" y="1158645"/>
                  </a:lnTo>
                  <a:lnTo>
                    <a:pt x="1685660" y="1158126"/>
                  </a:lnTo>
                  <a:close/>
                </a:path>
                <a:path w="1776095" h="1189354">
                  <a:moveTo>
                    <a:pt x="177698" y="1157800"/>
                  </a:moveTo>
                  <a:lnTo>
                    <a:pt x="179692" y="1158645"/>
                  </a:lnTo>
                  <a:lnTo>
                    <a:pt x="178722" y="1158118"/>
                  </a:lnTo>
                  <a:lnTo>
                    <a:pt x="177698" y="1157800"/>
                  </a:lnTo>
                  <a:close/>
                </a:path>
                <a:path w="1776095" h="1189354">
                  <a:moveTo>
                    <a:pt x="178722" y="1158118"/>
                  </a:moveTo>
                  <a:lnTo>
                    <a:pt x="179692" y="1158645"/>
                  </a:lnTo>
                  <a:lnTo>
                    <a:pt x="180418" y="1158645"/>
                  </a:lnTo>
                  <a:lnTo>
                    <a:pt x="178722" y="1158118"/>
                  </a:lnTo>
                  <a:close/>
                </a:path>
                <a:path w="1776095" h="1189354">
                  <a:moveTo>
                    <a:pt x="1686712" y="1157800"/>
                  </a:moveTo>
                  <a:lnTo>
                    <a:pt x="1685660" y="1158126"/>
                  </a:lnTo>
                  <a:lnTo>
                    <a:pt x="1684705" y="1158645"/>
                  </a:lnTo>
                  <a:lnTo>
                    <a:pt x="1686712" y="1157800"/>
                  </a:lnTo>
                  <a:close/>
                </a:path>
                <a:path w="1776095" h="1189354">
                  <a:moveTo>
                    <a:pt x="1727386" y="1157800"/>
                  </a:moveTo>
                  <a:lnTo>
                    <a:pt x="1686712" y="1157800"/>
                  </a:lnTo>
                  <a:lnTo>
                    <a:pt x="1684705" y="1158645"/>
                  </a:lnTo>
                  <a:lnTo>
                    <a:pt x="1726362" y="1158645"/>
                  </a:lnTo>
                  <a:lnTo>
                    <a:pt x="1727386" y="1157800"/>
                  </a:lnTo>
                  <a:close/>
                </a:path>
                <a:path w="1776095" h="1189354">
                  <a:moveTo>
                    <a:pt x="1704508" y="1147898"/>
                  </a:moveTo>
                  <a:lnTo>
                    <a:pt x="1685660" y="1158126"/>
                  </a:lnTo>
                  <a:lnTo>
                    <a:pt x="1686712" y="1157800"/>
                  </a:lnTo>
                  <a:lnTo>
                    <a:pt x="1727386" y="1157800"/>
                  </a:lnTo>
                  <a:lnTo>
                    <a:pt x="1736420" y="1150346"/>
                  </a:lnTo>
                  <a:lnTo>
                    <a:pt x="1736915" y="1149845"/>
                  </a:lnTo>
                  <a:lnTo>
                    <a:pt x="1737957" y="1148582"/>
                  </a:lnTo>
                  <a:lnTo>
                    <a:pt x="1703679" y="1148582"/>
                  </a:lnTo>
                  <a:lnTo>
                    <a:pt x="1704508" y="1147898"/>
                  </a:lnTo>
                  <a:close/>
                </a:path>
                <a:path w="1776095" h="1189354">
                  <a:moveTo>
                    <a:pt x="178137" y="1157800"/>
                  </a:moveTo>
                  <a:lnTo>
                    <a:pt x="177698" y="1157800"/>
                  </a:lnTo>
                  <a:lnTo>
                    <a:pt x="178722" y="1158118"/>
                  </a:lnTo>
                  <a:lnTo>
                    <a:pt x="178137" y="1157800"/>
                  </a:lnTo>
                  <a:close/>
                </a:path>
                <a:path w="1776095" h="1189354">
                  <a:moveTo>
                    <a:pt x="158965" y="1147390"/>
                  </a:moveTo>
                  <a:lnTo>
                    <a:pt x="160731" y="1148582"/>
                  </a:lnTo>
                  <a:lnTo>
                    <a:pt x="159901" y="1147898"/>
                  </a:lnTo>
                  <a:lnTo>
                    <a:pt x="158965" y="1147390"/>
                  </a:lnTo>
                  <a:close/>
                </a:path>
                <a:path w="1776095" h="1189354">
                  <a:moveTo>
                    <a:pt x="159901" y="1147898"/>
                  </a:moveTo>
                  <a:lnTo>
                    <a:pt x="160731" y="1148582"/>
                  </a:lnTo>
                  <a:lnTo>
                    <a:pt x="161162" y="1148582"/>
                  </a:lnTo>
                  <a:lnTo>
                    <a:pt x="159901" y="1147898"/>
                  </a:lnTo>
                  <a:close/>
                </a:path>
                <a:path w="1776095" h="1189354">
                  <a:moveTo>
                    <a:pt x="1705444" y="1147390"/>
                  </a:moveTo>
                  <a:lnTo>
                    <a:pt x="1704508" y="1147898"/>
                  </a:lnTo>
                  <a:lnTo>
                    <a:pt x="1703679" y="1148582"/>
                  </a:lnTo>
                  <a:lnTo>
                    <a:pt x="1705444" y="1147390"/>
                  </a:lnTo>
                  <a:close/>
                </a:path>
                <a:path w="1776095" h="1189354">
                  <a:moveTo>
                    <a:pt x="1738941" y="1147390"/>
                  </a:moveTo>
                  <a:lnTo>
                    <a:pt x="1705444" y="1147390"/>
                  </a:lnTo>
                  <a:lnTo>
                    <a:pt x="1703679" y="1148582"/>
                  </a:lnTo>
                  <a:lnTo>
                    <a:pt x="1737957" y="1148582"/>
                  </a:lnTo>
                  <a:lnTo>
                    <a:pt x="1738941" y="1147390"/>
                  </a:lnTo>
                  <a:close/>
                </a:path>
                <a:path w="1776095" h="1189354">
                  <a:moveTo>
                    <a:pt x="1720914" y="1134356"/>
                  </a:moveTo>
                  <a:lnTo>
                    <a:pt x="1704508" y="1147898"/>
                  </a:lnTo>
                  <a:lnTo>
                    <a:pt x="1705444" y="1147390"/>
                  </a:lnTo>
                  <a:lnTo>
                    <a:pt x="1738941" y="1147390"/>
                  </a:lnTo>
                  <a:lnTo>
                    <a:pt x="1749021" y="1135172"/>
                  </a:lnTo>
                  <a:lnTo>
                    <a:pt x="1720240" y="1135172"/>
                  </a:lnTo>
                  <a:lnTo>
                    <a:pt x="1720914" y="1134356"/>
                  </a:lnTo>
                  <a:close/>
                </a:path>
                <a:path w="1776095" h="1189354">
                  <a:moveTo>
                    <a:pt x="159285" y="1147390"/>
                  </a:moveTo>
                  <a:lnTo>
                    <a:pt x="158965" y="1147390"/>
                  </a:lnTo>
                  <a:lnTo>
                    <a:pt x="159901" y="1147898"/>
                  </a:lnTo>
                  <a:lnTo>
                    <a:pt x="159285" y="1147390"/>
                  </a:lnTo>
                  <a:close/>
                </a:path>
                <a:path w="1776095" h="1189354">
                  <a:moveTo>
                    <a:pt x="142659" y="1133675"/>
                  </a:moveTo>
                  <a:lnTo>
                    <a:pt x="144157" y="1135172"/>
                  </a:lnTo>
                  <a:lnTo>
                    <a:pt x="143482" y="1134354"/>
                  </a:lnTo>
                  <a:lnTo>
                    <a:pt x="142659" y="1133675"/>
                  </a:lnTo>
                  <a:close/>
                </a:path>
                <a:path w="1776095" h="1189354">
                  <a:moveTo>
                    <a:pt x="143482" y="1134354"/>
                  </a:moveTo>
                  <a:lnTo>
                    <a:pt x="144157" y="1135172"/>
                  </a:lnTo>
                  <a:lnTo>
                    <a:pt x="144474" y="1135172"/>
                  </a:lnTo>
                  <a:lnTo>
                    <a:pt x="143482" y="1134354"/>
                  </a:lnTo>
                  <a:close/>
                </a:path>
                <a:path w="1776095" h="1189354">
                  <a:moveTo>
                    <a:pt x="1721739" y="1133675"/>
                  </a:moveTo>
                  <a:lnTo>
                    <a:pt x="1720914" y="1134356"/>
                  </a:lnTo>
                  <a:lnTo>
                    <a:pt x="1720240" y="1135172"/>
                  </a:lnTo>
                  <a:lnTo>
                    <a:pt x="1721739" y="1133675"/>
                  </a:lnTo>
                  <a:close/>
                </a:path>
                <a:path w="1776095" h="1189354">
                  <a:moveTo>
                    <a:pt x="1750257" y="1133675"/>
                  </a:moveTo>
                  <a:lnTo>
                    <a:pt x="1721739" y="1133675"/>
                  </a:lnTo>
                  <a:lnTo>
                    <a:pt x="1720240" y="1135172"/>
                  </a:lnTo>
                  <a:lnTo>
                    <a:pt x="1749021" y="1135172"/>
                  </a:lnTo>
                  <a:lnTo>
                    <a:pt x="1750257" y="1133675"/>
                  </a:lnTo>
                  <a:close/>
                </a:path>
                <a:path w="1776095" h="1189354">
                  <a:moveTo>
                    <a:pt x="1734467" y="1117933"/>
                  </a:moveTo>
                  <a:lnTo>
                    <a:pt x="1720914" y="1134356"/>
                  </a:lnTo>
                  <a:lnTo>
                    <a:pt x="1721739" y="1133675"/>
                  </a:lnTo>
                  <a:lnTo>
                    <a:pt x="1750257" y="1133675"/>
                  </a:lnTo>
                  <a:lnTo>
                    <a:pt x="1752727" y="1130682"/>
                  </a:lnTo>
                  <a:lnTo>
                    <a:pt x="1753120" y="1130089"/>
                  </a:lnTo>
                  <a:lnTo>
                    <a:pt x="1759211" y="1118875"/>
                  </a:lnTo>
                  <a:lnTo>
                    <a:pt x="1733956" y="1118875"/>
                  </a:lnTo>
                  <a:lnTo>
                    <a:pt x="1734467" y="1117933"/>
                  </a:lnTo>
                  <a:close/>
                </a:path>
                <a:path w="1776095" h="1189354">
                  <a:moveTo>
                    <a:pt x="142922" y="1133675"/>
                  </a:moveTo>
                  <a:lnTo>
                    <a:pt x="142659" y="1133675"/>
                  </a:lnTo>
                  <a:lnTo>
                    <a:pt x="143482" y="1134354"/>
                  </a:lnTo>
                  <a:lnTo>
                    <a:pt x="142922" y="1133675"/>
                  </a:lnTo>
                  <a:close/>
                </a:path>
                <a:path w="1776095" h="1189354">
                  <a:moveTo>
                    <a:pt x="129247" y="1117105"/>
                  </a:moveTo>
                  <a:lnTo>
                    <a:pt x="130441" y="1118875"/>
                  </a:lnTo>
                  <a:lnTo>
                    <a:pt x="129930" y="1117933"/>
                  </a:lnTo>
                  <a:lnTo>
                    <a:pt x="129247" y="1117105"/>
                  </a:lnTo>
                  <a:close/>
                </a:path>
                <a:path w="1776095" h="1189354">
                  <a:moveTo>
                    <a:pt x="129930" y="1117933"/>
                  </a:moveTo>
                  <a:lnTo>
                    <a:pt x="130441" y="1118875"/>
                  </a:lnTo>
                  <a:lnTo>
                    <a:pt x="130707" y="1118875"/>
                  </a:lnTo>
                  <a:lnTo>
                    <a:pt x="129930" y="1117933"/>
                  </a:lnTo>
                  <a:close/>
                </a:path>
                <a:path w="1776095" h="1189354">
                  <a:moveTo>
                    <a:pt x="1735150" y="1117105"/>
                  </a:moveTo>
                  <a:lnTo>
                    <a:pt x="1734467" y="1117933"/>
                  </a:lnTo>
                  <a:lnTo>
                    <a:pt x="1733956" y="1118875"/>
                  </a:lnTo>
                  <a:lnTo>
                    <a:pt x="1735150" y="1117105"/>
                  </a:lnTo>
                  <a:close/>
                </a:path>
                <a:path w="1776095" h="1189354">
                  <a:moveTo>
                    <a:pt x="1760172" y="1117105"/>
                  </a:moveTo>
                  <a:lnTo>
                    <a:pt x="1735150" y="1117105"/>
                  </a:lnTo>
                  <a:lnTo>
                    <a:pt x="1733956" y="1118875"/>
                  </a:lnTo>
                  <a:lnTo>
                    <a:pt x="1759211" y="1118875"/>
                  </a:lnTo>
                  <a:lnTo>
                    <a:pt x="1760172" y="1117105"/>
                  </a:lnTo>
                  <a:close/>
                </a:path>
                <a:path w="1776095" h="1189354">
                  <a:moveTo>
                    <a:pt x="129481" y="1117105"/>
                  </a:moveTo>
                  <a:lnTo>
                    <a:pt x="129247" y="1117105"/>
                  </a:lnTo>
                  <a:lnTo>
                    <a:pt x="129930" y="1117933"/>
                  </a:lnTo>
                  <a:lnTo>
                    <a:pt x="129481" y="1117105"/>
                  </a:lnTo>
                  <a:close/>
                </a:path>
                <a:path w="1776095" h="1189354">
                  <a:moveTo>
                    <a:pt x="1744703" y="1099068"/>
                  </a:moveTo>
                  <a:lnTo>
                    <a:pt x="1734467" y="1117933"/>
                  </a:lnTo>
                  <a:lnTo>
                    <a:pt x="1735150" y="1117105"/>
                  </a:lnTo>
                  <a:lnTo>
                    <a:pt x="1760172" y="1117105"/>
                  </a:lnTo>
                  <a:lnTo>
                    <a:pt x="1765071" y="1108087"/>
                  </a:lnTo>
                  <a:lnTo>
                    <a:pt x="1765350" y="1107415"/>
                  </a:lnTo>
                  <a:lnTo>
                    <a:pt x="1767611" y="1100141"/>
                  </a:lnTo>
                  <a:lnTo>
                    <a:pt x="1744370" y="1100141"/>
                  </a:lnTo>
                  <a:lnTo>
                    <a:pt x="1744703" y="1099068"/>
                  </a:lnTo>
                  <a:close/>
                </a:path>
                <a:path w="1776095" h="1189354">
                  <a:moveTo>
                    <a:pt x="119189" y="1098137"/>
                  </a:moveTo>
                  <a:lnTo>
                    <a:pt x="120040" y="1100141"/>
                  </a:lnTo>
                  <a:lnTo>
                    <a:pt x="119694" y="1099068"/>
                  </a:lnTo>
                  <a:lnTo>
                    <a:pt x="119189" y="1098137"/>
                  </a:lnTo>
                  <a:close/>
                </a:path>
                <a:path w="1776095" h="1189354">
                  <a:moveTo>
                    <a:pt x="119723" y="1099120"/>
                  </a:moveTo>
                  <a:lnTo>
                    <a:pt x="120040" y="1100141"/>
                  </a:lnTo>
                  <a:lnTo>
                    <a:pt x="120276" y="1100141"/>
                  </a:lnTo>
                  <a:lnTo>
                    <a:pt x="119723" y="1099120"/>
                  </a:lnTo>
                  <a:close/>
                </a:path>
                <a:path w="1776095" h="1189354">
                  <a:moveTo>
                    <a:pt x="1745208" y="1098137"/>
                  </a:moveTo>
                  <a:lnTo>
                    <a:pt x="1744687" y="1099120"/>
                  </a:lnTo>
                  <a:lnTo>
                    <a:pt x="1744370" y="1100141"/>
                  </a:lnTo>
                  <a:lnTo>
                    <a:pt x="1745208" y="1098137"/>
                  </a:lnTo>
                  <a:close/>
                </a:path>
                <a:path w="1776095" h="1189354">
                  <a:moveTo>
                    <a:pt x="1768233" y="1098137"/>
                  </a:moveTo>
                  <a:lnTo>
                    <a:pt x="1745208" y="1098137"/>
                  </a:lnTo>
                  <a:lnTo>
                    <a:pt x="1744370" y="1100141"/>
                  </a:lnTo>
                  <a:lnTo>
                    <a:pt x="1767611" y="1100141"/>
                  </a:lnTo>
                  <a:lnTo>
                    <a:pt x="1768233" y="1098137"/>
                  </a:lnTo>
                  <a:close/>
                </a:path>
                <a:path w="1776095" h="1189354">
                  <a:moveTo>
                    <a:pt x="119417" y="1098137"/>
                  </a:moveTo>
                  <a:lnTo>
                    <a:pt x="119189" y="1098137"/>
                  </a:lnTo>
                  <a:lnTo>
                    <a:pt x="119723" y="1099120"/>
                  </a:lnTo>
                  <a:lnTo>
                    <a:pt x="119417" y="1098137"/>
                  </a:lnTo>
                  <a:close/>
                </a:path>
                <a:path w="1776095" h="1189354">
                  <a:moveTo>
                    <a:pt x="1751153" y="1078286"/>
                  </a:moveTo>
                  <a:lnTo>
                    <a:pt x="1744703" y="1099068"/>
                  </a:lnTo>
                  <a:lnTo>
                    <a:pt x="1745208" y="1098137"/>
                  </a:lnTo>
                  <a:lnTo>
                    <a:pt x="1768233" y="1098137"/>
                  </a:lnTo>
                  <a:lnTo>
                    <a:pt x="1772907" y="1083096"/>
                  </a:lnTo>
                  <a:lnTo>
                    <a:pt x="1773047" y="1082367"/>
                  </a:lnTo>
                  <a:lnTo>
                    <a:pt x="1773340" y="1079402"/>
                  </a:lnTo>
                  <a:lnTo>
                    <a:pt x="1751037" y="1079402"/>
                  </a:lnTo>
                  <a:lnTo>
                    <a:pt x="1751153" y="1078286"/>
                  </a:lnTo>
                  <a:close/>
                </a:path>
                <a:path w="1776095" h="1189354">
                  <a:moveTo>
                    <a:pt x="112915" y="1077225"/>
                  </a:moveTo>
                  <a:lnTo>
                    <a:pt x="113360" y="1079402"/>
                  </a:lnTo>
                  <a:lnTo>
                    <a:pt x="113245" y="1078286"/>
                  </a:lnTo>
                  <a:lnTo>
                    <a:pt x="112915" y="1077225"/>
                  </a:lnTo>
                  <a:close/>
                </a:path>
                <a:path w="1776095" h="1189354">
                  <a:moveTo>
                    <a:pt x="113249" y="1078297"/>
                  </a:moveTo>
                  <a:lnTo>
                    <a:pt x="113360" y="1079402"/>
                  </a:lnTo>
                  <a:lnTo>
                    <a:pt x="113592" y="1079402"/>
                  </a:lnTo>
                  <a:lnTo>
                    <a:pt x="113249" y="1078297"/>
                  </a:lnTo>
                  <a:close/>
                </a:path>
                <a:path w="1776095" h="1189354">
                  <a:moveTo>
                    <a:pt x="1751482" y="1077225"/>
                  </a:moveTo>
                  <a:lnTo>
                    <a:pt x="1751153" y="1078286"/>
                  </a:lnTo>
                  <a:lnTo>
                    <a:pt x="1751037" y="1079402"/>
                  </a:lnTo>
                  <a:lnTo>
                    <a:pt x="1751482" y="1077225"/>
                  </a:lnTo>
                  <a:close/>
                </a:path>
                <a:path w="1776095" h="1189354">
                  <a:moveTo>
                    <a:pt x="1773555" y="1077225"/>
                  </a:moveTo>
                  <a:lnTo>
                    <a:pt x="1751482" y="1077225"/>
                  </a:lnTo>
                  <a:lnTo>
                    <a:pt x="1751037" y="1079402"/>
                  </a:lnTo>
                  <a:lnTo>
                    <a:pt x="1773340" y="1079402"/>
                  </a:lnTo>
                  <a:lnTo>
                    <a:pt x="1773555" y="1077225"/>
                  </a:lnTo>
                  <a:close/>
                </a:path>
                <a:path w="1776095" h="1189354">
                  <a:moveTo>
                    <a:pt x="113141" y="1077225"/>
                  </a:moveTo>
                  <a:lnTo>
                    <a:pt x="112915" y="1077225"/>
                  </a:lnTo>
                  <a:lnTo>
                    <a:pt x="113249" y="1078297"/>
                  </a:lnTo>
                  <a:lnTo>
                    <a:pt x="113141" y="1077225"/>
                  </a:lnTo>
                  <a:close/>
                </a:path>
                <a:path w="1776095" h="1189354">
                  <a:moveTo>
                    <a:pt x="1753463" y="568172"/>
                  </a:moveTo>
                  <a:lnTo>
                    <a:pt x="1753348" y="1057024"/>
                  </a:lnTo>
                  <a:lnTo>
                    <a:pt x="1751153" y="1078286"/>
                  </a:lnTo>
                  <a:lnTo>
                    <a:pt x="1751482" y="1077225"/>
                  </a:lnTo>
                  <a:lnTo>
                    <a:pt x="1773555" y="1077225"/>
                  </a:lnTo>
                  <a:lnTo>
                    <a:pt x="1775553" y="1057024"/>
                  </a:lnTo>
                  <a:lnTo>
                    <a:pt x="1775663" y="578980"/>
                  </a:lnTo>
                  <a:lnTo>
                    <a:pt x="1759216" y="578980"/>
                  </a:lnTo>
                  <a:lnTo>
                    <a:pt x="1754111" y="574598"/>
                  </a:lnTo>
                  <a:lnTo>
                    <a:pt x="1753463" y="568172"/>
                  </a:lnTo>
                  <a:close/>
                </a:path>
                <a:path w="1776095" h="1189354">
                  <a:moveTo>
                    <a:pt x="89366" y="560848"/>
                  </a:moveTo>
                  <a:lnTo>
                    <a:pt x="88747" y="561467"/>
                  </a:lnTo>
                  <a:lnTo>
                    <a:pt x="88747" y="573506"/>
                  </a:lnTo>
                  <a:lnTo>
                    <a:pt x="93383" y="578383"/>
                  </a:lnTo>
                  <a:lnTo>
                    <a:pt x="105194" y="578980"/>
                  </a:lnTo>
                  <a:lnTo>
                    <a:pt x="110286" y="574598"/>
                  </a:lnTo>
                  <a:lnTo>
                    <a:pt x="110934" y="568172"/>
                  </a:lnTo>
                  <a:lnTo>
                    <a:pt x="110934" y="567601"/>
                  </a:lnTo>
                  <a:lnTo>
                    <a:pt x="88798" y="566483"/>
                  </a:lnTo>
                  <a:lnTo>
                    <a:pt x="89366" y="560848"/>
                  </a:lnTo>
                  <a:close/>
                </a:path>
                <a:path w="1776095" h="1189354">
                  <a:moveTo>
                    <a:pt x="110934" y="568172"/>
                  </a:moveTo>
                  <a:lnTo>
                    <a:pt x="110286" y="574598"/>
                  </a:lnTo>
                  <a:lnTo>
                    <a:pt x="105194" y="578980"/>
                  </a:lnTo>
                  <a:lnTo>
                    <a:pt x="110934" y="578980"/>
                  </a:lnTo>
                  <a:lnTo>
                    <a:pt x="110934" y="568172"/>
                  </a:lnTo>
                  <a:close/>
                </a:path>
                <a:path w="1776095" h="1189354">
                  <a:moveTo>
                    <a:pt x="1775030" y="560834"/>
                  </a:moveTo>
                  <a:lnTo>
                    <a:pt x="1775599" y="566483"/>
                  </a:lnTo>
                  <a:lnTo>
                    <a:pt x="1753463" y="567601"/>
                  </a:lnTo>
                  <a:lnTo>
                    <a:pt x="1753463" y="568172"/>
                  </a:lnTo>
                  <a:lnTo>
                    <a:pt x="1754111" y="574598"/>
                  </a:lnTo>
                  <a:lnTo>
                    <a:pt x="1759216" y="578980"/>
                  </a:lnTo>
                  <a:lnTo>
                    <a:pt x="1771027" y="578383"/>
                  </a:lnTo>
                  <a:lnTo>
                    <a:pt x="1775663" y="573506"/>
                  </a:lnTo>
                  <a:lnTo>
                    <a:pt x="1775663" y="561467"/>
                  </a:lnTo>
                  <a:lnTo>
                    <a:pt x="1775030" y="560834"/>
                  </a:lnTo>
                  <a:close/>
                </a:path>
                <a:path w="1776095" h="1189354">
                  <a:moveTo>
                    <a:pt x="1775663" y="573506"/>
                  </a:moveTo>
                  <a:lnTo>
                    <a:pt x="1771027" y="578383"/>
                  </a:lnTo>
                  <a:lnTo>
                    <a:pt x="1759216" y="578980"/>
                  </a:lnTo>
                  <a:lnTo>
                    <a:pt x="1775663" y="578980"/>
                  </a:lnTo>
                  <a:lnTo>
                    <a:pt x="1775663" y="573506"/>
                  </a:lnTo>
                  <a:close/>
                </a:path>
                <a:path w="1776095" h="1189354">
                  <a:moveTo>
                    <a:pt x="112110" y="556501"/>
                  </a:moveTo>
                  <a:lnTo>
                    <a:pt x="105968" y="556501"/>
                  </a:lnTo>
                  <a:lnTo>
                    <a:pt x="110934" y="561467"/>
                  </a:lnTo>
                  <a:lnTo>
                    <a:pt x="110934" y="568172"/>
                  </a:lnTo>
                  <a:lnTo>
                    <a:pt x="112110" y="556501"/>
                  </a:lnTo>
                  <a:close/>
                </a:path>
                <a:path w="1776095" h="1189354">
                  <a:moveTo>
                    <a:pt x="1751150" y="545219"/>
                  </a:moveTo>
                  <a:lnTo>
                    <a:pt x="1753463" y="568172"/>
                  </a:lnTo>
                  <a:lnTo>
                    <a:pt x="1753463" y="561467"/>
                  </a:lnTo>
                  <a:lnTo>
                    <a:pt x="1758429" y="556501"/>
                  </a:lnTo>
                  <a:lnTo>
                    <a:pt x="1774593" y="556501"/>
                  </a:lnTo>
                  <a:lnTo>
                    <a:pt x="1773565" y="546290"/>
                  </a:lnTo>
                  <a:lnTo>
                    <a:pt x="1751482" y="546290"/>
                  </a:lnTo>
                  <a:lnTo>
                    <a:pt x="1751150" y="545219"/>
                  </a:lnTo>
                  <a:close/>
                </a:path>
                <a:path w="1776095" h="1189354">
                  <a:moveTo>
                    <a:pt x="105968" y="556501"/>
                  </a:moveTo>
                  <a:lnTo>
                    <a:pt x="93713" y="556501"/>
                  </a:lnTo>
                  <a:lnTo>
                    <a:pt x="89380" y="560834"/>
                  </a:lnTo>
                  <a:lnTo>
                    <a:pt x="88798" y="566483"/>
                  </a:lnTo>
                  <a:lnTo>
                    <a:pt x="110934" y="567601"/>
                  </a:lnTo>
                  <a:lnTo>
                    <a:pt x="110934" y="561467"/>
                  </a:lnTo>
                  <a:lnTo>
                    <a:pt x="105968" y="556501"/>
                  </a:lnTo>
                  <a:close/>
                </a:path>
                <a:path w="1776095" h="1189354">
                  <a:moveTo>
                    <a:pt x="1770697" y="556501"/>
                  </a:moveTo>
                  <a:lnTo>
                    <a:pt x="1758429" y="556501"/>
                  </a:lnTo>
                  <a:lnTo>
                    <a:pt x="1753463" y="561467"/>
                  </a:lnTo>
                  <a:lnTo>
                    <a:pt x="1753463" y="567601"/>
                  </a:lnTo>
                  <a:lnTo>
                    <a:pt x="1775599" y="566483"/>
                  </a:lnTo>
                  <a:lnTo>
                    <a:pt x="1775030" y="560834"/>
                  </a:lnTo>
                  <a:lnTo>
                    <a:pt x="1770697" y="556501"/>
                  </a:lnTo>
                  <a:close/>
                </a:path>
                <a:path w="1776095" h="1189354">
                  <a:moveTo>
                    <a:pt x="353426" y="434425"/>
                  </a:moveTo>
                  <a:lnTo>
                    <a:pt x="220814" y="434479"/>
                  </a:lnTo>
                  <a:lnTo>
                    <a:pt x="170421" y="444728"/>
                  </a:lnTo>
                  <a:lnTo>
                    <a:pt x="127990" y="473163"/>
                  </a:lnTo>
                  <a:lnTo>
                    <a:pt x="99339" y="515429"/>
                  </a:lnTo>
                  <a:lnTo>
                    <a:pt x="89366" y="560848"/>
                  </a:lnTo>
                  <a:lnTo>
                    <a:pt x="93713" y="556501"/>
                  </a:lnTo>
                  <a:lnTo>
                    <a:pt x="112110" y="556501"/>
                  </a:lnTo>
                  <a:lnTo>
                    <a:pt x="113140" y="546290"/>
                  </a:lnTo>
                  <a:lnTo>
                    <a:pt x="112915" y="546290"/>
                  </a:lnTo>
                  <a:lnTo>
                    <a:pt x="113360" y="544106"/>
                  </a:lnTo>
                  <a:lnTo>
                    <a:pt x="113594" y="544106"/>
                  </a:lnTo>
                  <a:lnTo>
                    <a:pt x="119416" y="525373"/>
                  </a:lnTo>
                  <a:lnTo>
                    <a:pt x="119189" y="525373"/>
                  </a:lnTo>
                  <a:lnTo>
                    <a:pt x="120040" y="523367"/>
                  </a:lnTo>
                  <a:lnTo>
                    <a:pt x="120278" y="523367"/>
                  </a:lnTo>
                  <a:lnTo>
                    <a:pt x="129483" y="506399"/>
                  </a:lnTo>
                  <a:lnTo>
                    <a:pt x="129247" y="506399"/>
                  </a:lnTo>
                  <a:lnTo>
                    <a:pt x="130441" y="504634"/>
                  </a:lnTo>
                  <a:lnTo>
                    <a:pt x="130705" y="504634"/>
                  </a:lnTo>
                  <a:lnTo>
                    <a:pt x="142920" y="489839"/>
                  </a:lnTo>
                  <a:lnTo>
                    <a:pt x="142659" y="489839"/>
                  </a:lnTo>
                  <a:lnTo>
                    <a:pt x="144157" y="488340"/>
                  </a:lnTo>
                  <a:lnTo>
                    <a:pt x="144475" y="488340"/>
                  </a:lnTo>
                  <a:lnTo>
                    <a:pt x="159284" y="476123"/>
                  </a:lnTo>
                  <a:lnTo>
                    <a:pt x="158965" y="476123"/>
                  </a:lnTo>
                  <a:lnTo>
                    <a:pt x="160731" y="474929"/>
                  </a:lnTo>
                  <a:lnTo>
                    <a:pt x="161162" y="474929"/>
                  </a:lnTo>
                  <a:lnTo>
                    <a:pt x="178126" y="465709"/>
                  </a:lnTo>
                  <a:lnTo>
                    <a:pt x="177698" y="465709"/>
                  </a:lnTo>
                  <a:lnTo>
                    <a:pt x="179692" y="464858"/>
                  </a:lnTo>
                  <a:lnTo>
                    <a:pt x="180439" y="464858"/>
                  </a:lnTo>
                  <a:lnTo>
                    <a:pt x="199177" y="459041"/>
                  </a:lnTo>
                  <a:lnTo>
                    <a:pt x="198437" y="459041"/>
                  </a:lnTo>
                  <a:lnTo>
                    <a:pt x="200609" y="458597"/>
                  </a:lnTo>
                  <a:lnTo>
                    <a:pt x="202830" y="458597"/>
                  </a:lnTo>
                  <a:lnTo>
                    <a:pt x="223037" y="456552"/>
                  </a:lnTo>
                  <a:lnTo>
                    <a:pt x="381709" y="456552"/>
                  </a:lnTo>
                  <a:lnTo>
                    <a:pt x="385533" y="454113"/>
                  </a:lnTo>
                  <a:lnTo>
                    <a:pt x="386207" y="452666"/>
                  </a:lnTo>
                  <a:lnTo>
                    <a:pt x="368807" y="452666"/>
                  </a:lnTo>
                  <a:lnTo>
                    <a:pt x="353426" y="434425"/>
                  </a:lnTo>
                  <a:close/>
                </a:path>
                <a:path w="1776095" h="1189354">
                  <a:moveTo>
                    <a:pt x="1774593" y="556501"/>
                  </a:moveTo>
                  <a:lnTo>
                    <a:pt x="1770697" y="556501"/>
                  </a:lnTo>
                  <a:lnTo>
                    <a:pt x="1775030" y="560834"/>
                  </a:lnTo>
                  <a:lnTo>
                    <a:pt x="1774593" y="556501"/>
                  </a:lnTo>
                  <a:close/>
                </a:path>
                <a:path w="1776095" h="1189354">
                  <a:moveTo>
                    <a:pt x="113360" y="544106"/>
                  </a:moveTo>
                  <a:lnTo>
                    <a:pt x="112915" y="546290"/>
                  </a:lnTo>
                  <a:lnTo>
                    <a:pt x="113247" y="545222"/>
                  </a:lnTo>
                  <a:lnTo>
                    <a:pt x="113360" y="544106"/>
                  </a:lnTo>
                  <a:close/>
                </a:path>
                <a:path w="1776095" h="1189354">
                  <a:moveTo>
                    <a:pt x="113247" y="545222"/>
                  </a:moveTo>
                  <a:lnTo>
                    <a:pt x="112915" y="546290"/>
                  </a:lnTo>
                  <a:lnTo>
                    <a:pt x="113140" y="546290"/>
                  </a:lnTo>
                  <a:lnTo>
                    <a:pt x="113247" y="545222"/>
                  </a:lnTo>
                  <a:close/>
                </a:path>
                <a:path w="1776095" h="1189354">
                  <a:moveTo>
                    <a:pt x="1751037" y="544106"/>
                  </a:moveTo>
                  <a:lnTo>
                    <a:pt x="1751150" y="545222"/>
                  </a:lnTo>
                  <a:lnTo>
                    <a:pt x="1751482" y="546290"/>
                  </a:lnTo>
                  <a:lnTo>
                    <a:pt x="1751037" y="544106"/>
                  </a:lnTo>
                  <a:close/>
                </a:path>
                <a:path w="1776095" h="1189354">
                  <a:moveTo>
                    <a:pt x="1773345" y="544106"/>
                  </a:moveTo>
                  <a:lnTo>
                    <a:pt x="1751037" y="544106"/>
                  </a:lnTo>
                  <a:lnTo>
                    <a:pt x="1751482" y="546290"/>
                  </a:lnTo>
                  <a:lnTo>
                    <a:pt x="1773565" y="546290"/>
                  </a:lnTo>
                  <a:lnTo>
                    <a:pt x="1773345" y="544106"/>
                  </a:lnTo>
                  <a:close/>
                </a:path>
                <a:path w="1776095" h="1189354">
                  <a:moveTo>
                    <a:pt x="113594" y="544106"/>
                  </a:moveTo>
                  <a:lnTo>
                    <a:pt x="113360" y="544106"/>
                  </a:lnTo>
                  <a:lnTo>
                    <a:pt x="113247" y="545222"/>
                  </a:lnTo>
                  <a:lnTo>
                    <a:pt x="113594" y="544106"/>
                  </a:lnTo>
                  <a:close/>
                </a:path>
                <a:path w="1776095" h="1189354">
                  <a:moveTo>
                    <a:pt x="1744704" y="524445"/>
                  </a:moveTo>
                  <a:lnTo>
                    <a:pt x="1751150" y="545219"/>
                  </a:lnTo>
                  <a:lnTo>
                    <a:pt x="1751037" y="544106"/>
                  </a:lnTo>
                  <a:lnTo>
                    <a:pt x="1773345" y="544106"/>
                  </a:lnTo>
                  <a:lnTo>
                    <a:pt x="1773047" y="541147"/>
                  </a:lnTo>
                  <a:lnTo>
                    <a:pt x="1772907" y="540410"/>
                  </a:lnTo>
                  <a:lnTo>
                    <a:pt x="1768235" y="525373"/>
                  </a:lnTo>
                  <a:lnTo>
                    <a:pt x="1745208" y="525373"/>
                  </a:lnTo>
                  <a:lnTo>
                    <a:pt x="1744704" y="524445"/>
                  </a:lnTo>
                  <a:close/>
                </a:path>
                <a:path w="1776095" h="1189354">
                  <a:moveTo>
                    <a:pt x="120040" y="523367"/>
                  </a:moveTo>
                  <a:lnTo>
                    <a:pt x="119189" y="525373"/>
                  </a:lnTo>
                  <a:lnTo>
                    <a:pt x="119721" y="524393"/>
                  </a:lnTo>
                  <a:lnTo>
                    <a:pt x="120040" y="523367"/>
                  </a:lnTo>
                  <a:close/>
                </a:path>
                <a:path w="1776095" h="1189354">
                  <a:moveTo>
                    <a:pt x="119721" y="524393"/>
                  </a:moveTo>
                  <a:lnTo>
                    <a:pt x="119189" y="525373"/>
                  </a:lnTo>
                  <a:lnTo>
                    <a:pt x="119416" y="525373"/>
                  </a:lnTo>
                  <a:lnTo>
                    <a:pt x="119721" y="524393"/>
                  </a:lnTo>
                  <a:close/>
                </a:path>
                <a:path w="1776095" h="1189354">
                  <a:moveTo>
                    <a:pt x="1744370" y="523367"/>
                  </a:moveTo>
                  <a:lnTo>
                    <a:pt x="1744704" y="524445"/>
                  </a:lnTo>
                  <a:lnTo>
                    <a:pt x="1745208" y="525373"/>
                  </a:lnTo>
                  <a:lnTo>
                    <a:pt x="1744370" y="523367"/>
                  </a:lnTo>
                  <a:close/>
                </a:path>
                <a:path w="1776095" h="1189354">
                  <a:moveTo>
                    <a:pt x="1767611" y="523367"/>
                  </a:moveTo>
                  <a:lnTo>
                    <a:pt x="1744370" y="523367"/>
                  </a:lnTo>
                  <a:lnTo>
                    <a:pt x="1745208" y="525373"/>
                  </a:lnTo>
                  <a:lnTo>
                    <a:pt x="1768235" y="525373"/>
                  </a:lnTo>
                  <a:lnTo>
                    <a:pt x="1767611" y="523367"/>
                  </a:lnTo>
                  <a:close/>
                </a:path>
                <a:path w="1776095" h="1189354">
                  <a:moveTo>
                    <a:pt x="1734461" y="505565"/>
                  </a:moveTo>
                  <a:lnTo>
                    <a:pt x="1744704" y="524445"/>
                  </a:lnTo>
                  <a:lnTo>
                    <a:pt x="1744370" y="523367"/>
                  </a:lnTo>
                  <a:lnTo>
                    <a:pt x="1767611" y="523367"/>
                  </a:lnTo>
                  <a:lnTo>
                    <a:pt x="1765350" y="516089"/>
                  </a:lnTo>
                  <a:lnTo>
                    <a:pt x="1765071" y="515429"/>
                  </a:lnTo>
                  <a:lnTo>
                    <a:pt x="1760168" y="506399"/>
                  </a:lnTo>
                  <a:lnTo>
                    <a:pt x="1735150" y="506399"/>
                  </a:lnTo>
                  <a:lnTo>
                    <a:pt x="1734461" y="505565"/>
                  </a:lnTo>
                  <a:close/>
                </a:path>
                <a:path w="1776095" h="1189354">
                  <a:moveTo>
                    <a:pt x="120278" y="523367"/>
                  </a:moveTo>
                  <a:lnTo>
                    <a:pt x="120040" y="523367"/>
                  </a:lnTo>
                  <a:lnTo>
                    <a:pt x="119721" y="524393"/>
                  </a:lnTo>
                  <a:lnTo>
                    <a:pt x="120278" y="523367"/>
                  </a:lnTo>
                  <a:close/>
                </a:path>
                <a:path w="1776095" h="1189354">
                  <a:moveTo>
                    <a:pt x="130441" y="504634"/>
                  </a:moveTo>
                  <a:lnTo>
                    <a:pt x="129247" y="506399"/>
                  </a:lnTo>
                  <a:lnTo>
                    <a:pt x="129936" y="505565"/>
                  </a:lnTo>
                  <a:lnTo>
                    <a:pt x="130441" y="504634"/>
                  </a:lnTo>
                  <a:close/>
                </a:path>
                <a:path w="1776095" h="1189354">
                  <a:moveTo>
                    <a:pt x="129936" y="505565"/>
                  </a:moveTo>
                  <a:lnTo>
                    <a:pt x="129247" y="506399"/>
                  </a:lnTo>
                  <a:lnTo>
                    <a:pt x="129483" y="506399"/>
                  </a:lnTo>
                  <a:lnTo>
                    <a:pt x="129936" y="505565"/>
                  </a:lnTo>
                  <a:close/>
                </a:path>
                <a:path w="1776095" h="1189354">
                  <a:moveTo>
                    <a:pt x="1733956" y="504634"/>
                  </a:moveTo>
                  <a:lnTo>
                    <a:pt x="1734461" y="505565"/>
                  </a:lnTo>
                  <a:lnTo>
                    <a:pt x="1735150" y="506399"/>
                  </a:lnTo>
                  <a:lnTo>
                    <a:pt x="1733956" y="504634"/>
                  </a:lnTo>
                  <a:close/>
                </a:path>
                <a:path w="1776095" h="1189354">
                  <a:moveTo>
                    <a:pt x="1759209" y="504634"/>
                  </a:moveTo>
                  <a:lnTo>
                    <a:pt x="1733956" y="504634"/>
                  </a:lnTo>
                  <a:lnTo>
                    <a:pt x="1735150" y="506399"/>
                  </a:lnTo>
                  <a:lnTo>
                    <a:pt x="1760168" y="506399"/>
                  </a:lnTo>
                  <a:lnTo>
                    <a:pt x="1759209" y="504634"/>
                  </a:lnTo>
                  <a:close/>
                </a:path>
                <a:path w="1776095" h="1189354">
                  <a:moveTo>
                    <a:pt x="130705" y="504634"/>
                  </a:moveTo>
                  <a:lnTo>
                    <a:pt x="130441" y="504634"/>
                  </a:lnTo>
                  <a:lnTo>
                    <a:pt x="129936" y="505565"/>
                  </a:lnTo>
                  <a:lnTo>
                    <a:pt x="130705" y="504634"/>
                  </a:lnTo>
                  <a:close/>
                </a:path>
                <a:path w="1776095" h="1189354">
                  <a:moveTo>
                    <a:pt x="1720918" y="489161"/>
                  </a:moveTo>
                  <a:lnTo>
                    <a:pt x="1734461" y="505565"/>
                  </a:lnTo>
                  <a:lnTo>
                    <a:pt x="1733956" y="504634"/>
                  </a:lnTo>
                  <a:lnTo>
                    <a:pt x="1759209" y="504634"/>
                  </a:lnTo>
                  <a:lnTo>
                    <a:pt x="1753120" y="493420"/>
                  </a:lnTo>
                  <a:lnTo>
                    <a:pt x="1752727" y="492823"/>
                  </a:lnTo>
                  <a:lnTo>
                    <a:pt x="1750264" y="489839"/>
                  </a:lnTo>
                  <a:lnTo>
                    <a:pt x="1721739" y="489839"/>
                  </a:lnTo>
                  <a:lnTo>
                    <a:pt x="1720918" y="489161"/>
                  </a:lnTo>
                  <a:close/>
                </a:path>
                <a:path w="1776095" h="1189354">
                  <a:moveTo>
                    <a:pt x="144157" y="488340"/>
                  </a:moveTo>
                  <a:lnTo>
                    <a:pt x="142659" y="489839"/>
                  </a:lnTo>
                  <a:lnTo>
                    <a:pt x="143479" y="489161"/>
                  </a:lnTo>
                  <a:lnTo>
                    <a:pt x="144157" y="488340"/>
                  </a:lnTo>
                  <a:close/>
                </a:path>
                <a:path w="1776095" h="1189354">
                  <a:moveTo>
                    <a:pt x="143478" y="489162"/>
                  </a:moveTo>
                  <a:lnTo>
                    <a:pt x="142659" y="489839"/>
                  </a:lnTo>
                  <a:lnTo>
                    <a:pt x="142920" y="489839"/>
                  </a:lnTo>
                  <a:lnTo>
                    <a:pt x="143478" y="489162"/>
                  </a:lnTo>
                  <a:close/>
                </a:path>
                <a:path w="1776095" h="1189354">
                  <a:moveTo>
                    <a:pt x="1720240" y="488340"/>
                  </a:moveTo>
                  <a:lnTo>
                    <a:pt x="1720919" y="489162"/>
                  </a:lnTo>
                  <a:lnTo>
                    <a:pt x="1721739" y="489839"/>
                  </a:lnTo>
                  <a:lnTo>
                    <a:pt x="1720240" y="488340"/>
                  </a:lnTo>
                  <a:close/>
                </a:path>
                <a:path w="1776095" h="1189354">
                  <a:moveTo>
                    <a:pt x="1749028" y="488340"/>
                  </a:moveTo>
                  <a:lnTo>
                    <a:pt x="1720240" y="488340"/>
                  </a:lnTo>
                  <a:lnTo>
                    <a:pt x="1721739" y="489839"/>
                  </a:lnTo>
                  <a:lnTo>
                    <a:pt x="1750264" y="489839"/>
                  </a:lnTo>
                  <a:lnTo>
                    <a:pt x="1749028" y="488340"/>
                  </a:lnTo>
                  <a:close/>
                </a:path>
                <a:path w="1776095" h="1189354">
                  <a:moveTo>
                    <a:pt x="144475" y="488340"/>
                  </a:moveTo>
                  <a:lnTo>
                    <a:pt x="144157" y="488340"/>
                  </a:lnTo>
                  <a:lnTo>
                    <a:pt x="143478" y="489162"/>
                  </a:lnTo>
                  <a:lnTo>
                    <a:pt x="144475" y="488340"/>
                  </a:lnTo>
                  <a:close/>
                </a:path>
                <a:path w="1776095" h="1189354">
                  <a:moveTo>
                    <a:pt x="1704511" y="475615"/>
                  </a:moveTo>
                  <a:lnTo>
                    <a:pt x="1720918" y="489161"/>
                  </a:lnTo>
                  <a:lnTo>
                    <a:pt x="1720240" y="488340"/>
                  </a:lnTo>
                  <a:lnTo>
                    <a:pt x="1749028" y="488340"/>
                  </a:lnTo>
                  <a:lnTo>
                    <a:pt x="1738948" y="476123"/>
                  </a:lnTo>
                  <a:lnTo>
                    <a:pt x="1705444" y="476123"/>
                  </a:lnTo>
                  <a:lnTo>
                    <a:pt x="1704511" y="475615"/>
                  </a:lnTo>
                  <a:close/>
                </a:path>
                <a:path w="1776095" h="1189354">
                  <a:moveTo>
                    <a:pt x="160731" y="474929"/>
                  </a:moveTo>
                  <a:lnTo>
                    <a:pt x="158965" y="476123"/>
                  </a:lnTo>
                  <a:lnTo>
                    <a:pt x="159898" y="475615"/>
                  </a:lnTo>
                  <a:lnTo>
                    <a:pt x="160731" y="474929"/>
                  </a:lnTo>
                  <a:close/>
                </a:path>
                <a:path w="1776095" h="1189354">
                  <a:moveTo>
                    <a:pt x="159898" y="475616"/>
                  </a:moveTo>
                  <a:lnTo>
                    <a:pt x="158965" y="476123"/>
                  </a:lnTo>
                  <a:lnTo>
                    <a:pt x="159284" y="476123"/>
                  </a:lnTo>
                  <a:lnTo>
                    <a:pt x="159898" y="475616"/>
                  </a:lnTo>
                  <a:close/>
                </a:path>
                <a:path w="1776095" h="1189354">
                  <a:moveTo>
                    <a:pt x="1703679" y="474929"/>
                  </a:moveTo>
                  <a:lnTo>
                    <a:pt x="1704511" y="475616"/>
                  </a:lnTo>
                  <a:lnTo>
                    <a:pt x="1705444" y="476123"/>
                  </a:lnTo>
                  <a:lnTo>
                    <a:pt x="1703679" y="474929"/>
                  </a:lnTo>
                  <a:close/>
                </a:path>
                <a:path w="1776095" h="1189354">
                  <a:moveTo>
                    <a:pt x="1737963" y="474929"/>
                  </a:moveTo>
                  <a:lnTo>
                    <a:pt x="1703679" y="474929"/>
                  </a:lnTo>
                  <a:lnTo>
                    <a:pt x="1705444" y="476123"/>
                  </a:lnTo>
                  <a:lnTo>
                    <a:pt x="1738948" y="476123"/>
                  </a:lnTo>
                  <a:lnTo>
                    <a:pt x="1737963" y="474929"/>
                  </a:lnTo>
                  <a:close/>
                </a:path>
                <a:path w="1776095" h="1189354">
                  <a:moveTo>
                    <a:pt x="161162" y="474929"/>
                  </a:moveTo>
                  <a:lnTo>
                    <a:pt x="160731" y="474929"/>
                  </a:lnTo>
                  <a:lnTo>
                    <a:pt x="159898" y="475616"/>
                  </a:lnTo>
                  <a:lnTo>
                    <a:pt x="161162" y="474929"/>
                  </a:lnTo>
                  <a:close/>
                </a:path>
                <a:path w="1776095" h="1189354">
                  <a:moveTo>
                    <a:pt x="1685686" y="465390"/>
                  </a:moveTo>
                  <a:lnTo>
                    <a:pt x="1704511" y="475615"/>
                  </a:lnTo>
                  <a:lnTo>
                    <a:pt x="1703679" y="474929"/>
                  </a:lnTo>
                  <a:lnTo>
                    <a:pt x="1737963" y="474929"/>
                  </a:lnTo>
                  <a:lnTo>
                    <a:pt x="1736915" y="473659"/>
                  </a:lnTo>
                  <a:lnTo>
                    <a:pt x="1736420" y="473163"/>
                  </a:lnTo>
                  <a:lnTo>
                    <a:pt x="1727384" y="465709"/>
                  </a:lnTo>
                  <a:lnTo>
                    <a:pt x="1686712" y="465709"/>
                  </a:lnTo>
                  <a:lnTo>
                    <a:pt x="1685686" y="465390"/>
                  </a:lnTo>
                  <a:close/>
                </a:path>
                <a:path w="1776095" h="1189354">
                  <a:moveTo>
                    <a:pt x="179692" y="464858"/>
                  </a:moveTo>
                  <a:lnTo>
                    <a:pt x="177698" y="465709"/>
                  </a:lnTo>
                  <a:lnTo>
                    <a:pt x="178712" y="465390"/>
                  </a:lnTo>
                  <a:lnTo>
                    <a:pt x="179692" y="464858"/>
                  </a:lnTo>
                  <a:close/>
                </a:path>
                <a:path w="1776095" h="1189354">
                  <a:moveTo>
                    <a:pt x="178697" y="465398"/>
                  </a:moveTo>
                  <a:lnTo>
                    <a:pt x="177698" y="465709"/>
                  </a:lnTo>
                  <a:lnTo>
                    <a:pt x="178126" y="465709"/>
                  </a:lnTo>
                  <a:lnTo>
                    <a:pt x="178697" y="465398"/>
                  </a:lnTo>
                  <a:close/>
                </a:path>
                <a:path w="1776095" h="1189354">
                  <a:moveTo>
                    <a:pt x="1684705" y="464858"/>
                  </a:moveTo>
                  <a:lnTo>
                    <a:pt x="1685713" y="465398"/>
                  </a:lnTo>
                  <a:lnTo>
                    <a:pt x="1686712" y="465709"/>
                  </a:lnTo>
                  <a:lnTo>
                    <a:pt x="1684705" y="464858"/>
                  </a:lnTo>
                  <a:close/>
                </a:path>
                <a:path w="1776095" h="1189354">
                  <a:moveTo>
                    <a:pt x="1726353" y="464858"/>
                  </a:moveTo>
                  <a:lnTo>
                    <a:pt x="1684705" y="464858"/>
                  </a:lnTo>
                  <a:lnTo>
                    <a:pt x="1686712" y="465709"/>
                  </a:lnTo>
                  <a:lnTo>
                    <a:pt x="1727384" y="465709"/>
                  </a:lnTo>
                  <a:lnTo>
                    <a:pt x="1726353" y="464858"/>
                  </a:lnTo>
                  <a:close/>
                </a:path>
                <a:path w="1776095" h="1189354">
                  <a:moveTo>
                    <a:pt x="180439" y="464858"/>
                  </a:moveTo>
                  <a:lnTo>
                    <a:pt x="179692" y="464858"/>
                  </a:lnTo>
                  <a:lnTo>
                    <a:pt x="178697" y="465398"/>
                  </a:lnTo>
                  <a:lnTo>
                    <a:pt x="180439" y="464858"/>
                  </a:lnTo>
                  <a:close/>
                </a:path>
                <a:path w="1776095" h="1189354">
                  <a:moveTo>
                    <a:pt x="1664846" y="458925"/>
                  </a:moveTo>
                  <a:lnTo>
                    <a:pt x="1685686" y="465390"/>
                  </a:lnTo>
                  <a:lnTo>
                    <a:pt x="1684705" y="464858"/>
                  </a:lnTo>
                  <a:lnTo>
                    <a:pt x="1726353" y="464858"/>
                  </a:lnTo>
                  <a:lnTo>
                    <a:pt x="1719303" y="459041"/>
                  </a:lnTo>
                  <a:lnTo>
                    <a:pt x="1665973" y="459041"/>
                  </a:lnTo>
                  <a:lnTo>
                    <a:pt x="1664846" y="458925"/>
                  </a:lnTo>
                  <a:close/>
                </a:path>
                <a:path w="1776095" h="1189354">
                  <a:moveTo>
                    <a:pt x="200609" y="458597"/>
                  </a:moveTo>
                  <a:lnTo>
                    <a:pt x="198437" y="459041"/>
                  </a:lnTo>
                  <a:lnTo>
                    <a:pt x="199551" y="458925"/>
                  </a:lnTo>
                  <a:lnTo>
                    <a:pt x="200609" y="458597"/>
                  </a:lnTo>
                  <a:close/>
                </a:path>
                <a:path w="1776095" h="1189354">
                  <a:moveTo>
                    <a:pt x="199535" y="458930"/>
                  </a:moveTo>
                  <a:lnTo>
                    <a:pt x="198437" y="459041"/>
                  </a:lnTo>
                  <a:lnTo>
                    <a:pt x="199177" y="459041"/>
                  </a:lnTo>
                  <a:lnTo>
                    <a:pt x="199535" y="458930"/>
                  </a:lnTo>
                  <a:close/>
                </a:path>
                <a:path w="1776095" h="1189354">
                  <a:moveTo>
                    <a:pt x="1663788" y="458597"/>
                  </a:moveTo>
                  <a:lnTo>
                    <a:pt x="1664897" y="458930"/>
                  </a:lnTo>
                  <a:lnTo>
                    <a:pt x="1665973" y="459041"/>
                  </a:lnTo>
                  <a:lnTo>
                    <a:pt x="1663788" y="458597"/>
                  </a:lnTo>
                  <a:close/>
                </a:path>
                <a:path w="1776095" h="1189354">
                  <a:moveTo>
                    <a:pt x="1718764" y="458597"/>
                  </a:moveTo>
                  <a:lnTo>
                    <a:pt x="1663788" y="458597"/>
                  </a:lnTo>
                  <a:lnTo>
                    <a:pt x="1665973" y="459041"/>
                  </a:lnTo>
                  <a:lnTo>
                    <a:pt x="1719303" y="459041"/>
                  </a:lnTo>
                  <a:lnTo>
                    <a:pt x="1718764" y="458597"/>
                  </a:lnTo>
                  <a:close/>
                </a:path>
                <a:path w="1776095" h="1189354">
                  <a:moveTo>
                    <a:pt x="202830" y="458597"/>
                  </a:moveTo>
                  <a:lnTo>
                    <a:pt x="200609" y="458597"/>
                  </a:lnTo>
                  <a:lnTo>
                    <a:pt x="199535" y="458930"/>
                  </a:lnTo>
                  <a:lnTo>
                    <a:pt x="202830" y="458597"/>
                  </a:lnTo>
                  <a:close/>
                </a:path>
                <a:path w="1776095" h="1189354">
                  <a:moveTo>
                    <a:pt x="21953" y="5143"/>
                  </a:moveTo>
                  <a:lnTo>
                    <a:pt x="20459" y="5143"/>
                  </a:lnTo>
                  <a:lnTo>
                    <a:pt x="59339" y="51249"/>
                  </a:lnTo>
                  <a:lnTo>
                    <a:pt x="789736" y="456133"/>
                  </a:lnTo>
                  <a:lnTo>
                    <a:pt x="791591" y="456615"/>
                  </a:lnTo>
                  <a:lnTo>
                    <a:pt x="1642478" y="456615"/>
                  </a:lnTo>
                  <a:lnTo>
                    <a:pt x="1664846" y="458925"/>
                  </a:lnTo>
                  <a:lnTo>
                    <a:pt x="1663788" y="458597"/>
                  </a:lnTo>
                  <a:lnTo>
                    <a:pt x="1718764" y="458597"/>
                  </a:lnTo>
                  <a:lnTo>
                    <a:pt x="1717255" y="457352"/>
                  </a:lnTo>
                  <a:lnTo>
                    <a:pt x="1669669" y="437172"/>
                  </a:lnTo>
                  <a:lnTo>
                    <a:pt x="1656604" y="435813"/>
                  </a:lnTo>
                  <a:lnTo>
                    <a:pt x="798855" y="435813"/>
                  </a:lnTo>
                  <a:lnTo>
                    <a:pt x="793470" y="434416"/>
                  </a:lnTo>
                  <a:lnTo>
                    <a:pt x="796335" y="434416"/>
                  </a:lnTo>
                  <a:lnTo>
                    <a:pt x="21953" y="5143"/>
                  </a:lnTo>
                  <a:close/>
                </a:path>
                <a:path w="1776095" h="1189354">
                  <a:moveTo>
                    <a:pt x="381709" y="456552"/>
                  </a:moveTo>
                  <a:lnTo>
                    <a:pt x="223037" y="456552"/>
                  </a:lnTo>
                  <a:lnTo>
                    <a:pt x="381609" y="456615"/>
                  </a:lnTo>
                  <a:close/>
                </a:path>
                <a:path w="1776095" h="1189354">
                  <a:moveTo>
                    <a:pt x="377291" y="434416"/>
                  </a:moveTo>
                  <a:lnTo>
                    <a:pt x="353426" y="434425"/>
                  </a:lnTo>
                  <a:lnTo>
                    <a:pt x="368807" y="452666"/>
                  </a:lnTo>
                  <a:lnTo>
                    <a:pt x="377291" y="434416"/>
                  </a:lnTo>
                  <a:close/>
                </a:path>
                <a:path w="1776095" h="1189354">
                  <a:moveTo>
                    <a:pt x="382454" y="434416"/>
                  </a:moveTo>
                  <a:lnTo>
                    <a:pt x="377291" y="434416"/>
                  </a:lnTo>
                  <a:lnTo>
                    <a:pt x="368807" y="452666"/>
                  </a:lnTo>
                  <a:lnTo>
                    <a:pt x="386207" y="452666"/>
                  </a:lnTo>
                  <a:lnTo>
                    <a:pt x="389178" y="446278"/>
                  </a:lnTo>
                  <a:lnTo>
                    <a:pt x="388569" y="441667"/>
                  </a:lnTo>
                  <a:lnTo>
                    <a:pt x="382454" y="434416"/>
                  </a:lnTo>
                  <a:close/>
                </a:path>
                <a:path w="1776095" h="1189354">
                  <a:moveTo>
                    <a:pt x="796335" y="434416"/>
                  </a:moveTo>
                  <a:lnTo>
                    <a:pt x="793470" y="434416"/>
                  </a:lnTo>
                  <a:lnTo>
                    <a:pt x="798855" y="435813"/>
                  </a:lnTo>
                  <a:lnTo>
                    <a:pt x="796335" y="434416"/>
                  </a:lnTo>
                  <a:close/>
                </a:path>
                <a:path w="1776095" h="1189354">
                  <a:moveTo>
                    <a:pt x="1642478" y="434416"/>
                  </a:moveTo>
                  <a:lnTo>
                    <a:pt x="796335" y="434416"/>
                  </a:lnTo>
                  <a:lnTo>
                    <a:pt x="798855" y="435813"/>
                  </a:lnTo>
                  <a:lnTo>
                    <a:pt x="1656604" y="435813"/>
                  </a:lnTo>
                  <a:lnTo>
                    <a:pt x="1642478" y="434416"/>
                  </a:lnTo>
                  <a:close/>
                </a:path>
                <a:path w="1776095" h="1189354">
                  <a:moveTo>
                    <a:pt x="12674" y="0"/>
                  </a:moveTo>
                  <a:lnTo>
                    <a:pt x="6807" y="1117"/>
                  </a:lnTo>
                  <a:lnTo>
                    <a:pt x="0" y="9385"/>
                  </a:lnTo>
                  <a:lnTo>
                    <a:pt x="38" y="15354"/>
                  </a:lnTo>
                  <a:lnTo>
                    <a:pt x="353426" y="434425"/>
                  </a:lnTo>
                  <a:lnTo>
                    <a:pt x="382454" y="434416"/>
                  </a:lnTo>
                  <a:lnTo>
                    <a:pt x="59339" y="51249"/>
                  </a:lnTo>
                  <a:lnTo>
                    <a:pt x="6591" y="22009"/>
                  </a:lnTo>
                  <a:lnTo>
                    <a:pt x="20459" y="5143"/>
                  </a:lnTo>
                  <a:lnTo>
                    <a:pt x="21953" y="5143"/>
                  </a:lnTo>
                  <a:lnTo>
                    <a:pt x="12674" y="0"/>
                  </a:lnTo>
                  <a:close/>
                </a:path>
                <a:path w="1776095" h="1189354">
                  <a:moveTo>
                    <a:pt x="20459" y="5143"/>
                  </a:moveTo>
                  <a:lnTo>
                    <a:pt x="6591" y="22009"/>
                  </a:lnTo>
                  <a:lnTo>
                    <a:pt x="59339" y="51249"/>
                  </a:lnTo>
                  <a:lnTo>
                    <a:pt x="20459" y="51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2691053" y="5498931"/>
            <a:ext cx="356362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100">
                <a:latin typeface="Trebuchet MS"/>
                <a:cs typeface="Trebuchet MS"/>
              </a:rPr>
              <a:t>Bell’s</a:t>
            </a:r>
            <a:r>
              <a:rPr dirty="0" sz="1550" spc="-114">
                <a:latin typeface="Trebuchet MS"/>
                <a:cs typeface="Trebuchet MS"/>
              </a:rPr>
              <a:t> </a:t>
            </a:r>
            <a:r>
              <a:rPr dirty="0" sz="1550" spc="-95">
                <a:latin typeface="Trebuchet MS"/>
                <a:cs typeface="Trebuchet MS"/>
              </a:rPr>
              <a:t>Law:</a:t>
            </a:r>
            <a:r>
              <a:rPr dirty="0" sz="1550" spc="-110">
                <a:latin typeface="Trebuchet MS"/>
                <a:cs typeface="Trebuchet MS"/>
              </a:rPr>
              <a:t> </a:t>
            </a:r>
            <a:r>
              <a:rPr dirty="0" sz="1550" spc="-40">
                <a:latin typeface="Trebuchet MS"/>
                <a:cs typeface="Trebuchet MS"/>
              </a:rPr>
              <a:t>new</a:t>
            </a:r>
            <a:r>
              <a:rPr dirty="0" sz="1550" spc="-110">
                <a:latin typeface="Trebuchet MS"/>
                <a:cs typeface="Trebuchet MS"/>
              </a:rPr>
              <a:t> </a:t>
            </a:r>
            <a:r>
              <a:rPr dirty="0" sz="1550" spc="-55">
                <a:latin typeface="Trebuchet MS"/>
                <a:cs typeface="Trebuchet MS"/>
              </a:rPr>
              <a:t>computer</a:t>
            </a:r>
            <a:r>
              <a:rPr dirty="0" sz="1550" spc="-110">
                <a:latin typeface="Trebuchet MS"/>
                <a:cs typeface="Trebuchet MS"/>
              </a:rPr>
              <a:t> </a:t>
            </a:r>
            <a:r>
              <a:rPr dirty="0" sz="1550" spc="-60">
                <a:latin typeface="Trebuchet MS"/>
                <a:cs typeface="Trebuchet MS"/>
              </a:rPr>
              <a:t>class</a:t>
            </a:r>
            <a:r>
              <a:rPr dirty="0" sz="1550" spc="-114">
                <a:latin typeface="Trebuchet MS"/>
                <a:cs typeface="Trebuchet MS"/>
              </a:rPr>
              <a:t> </a:t>
            </a:r>
            <a:r>
              <a:rPr dirty="0" sz="1550" spc="-55">
                <a:latin typeface="Trebuchet MS"/>
                <a:cs typeface="Trebuchet MS"/>
              </a:rPr>
              <a:t>per</a:t>
            </a:r>
            <a:r>
              <a:rPr dirty="0" sz="1550" spc="-114">
                <a:latin typeface="Trebuchet MS"/>
                <a:cs typeface="Trebuchet MS"/>
              </a:rPr>
              <a:t> </a:t>
            </a:r>
            <a:r>
              <a:rPr dirty="0" sz="1550" spc="-20">
                <a:latin typeface="Trebuchet MS"/>
                <a:cs typeface="Trebuchet MS"/>
              </a:rPr>
              <a:t>10</a:t>
            </a:r>
            <a:r>
              <a:rPr dirty="0" sz="1550" spc="-114">
                <a:latin typeface="Trebuchet MS"/>
                <a:cs typeface="Trebuchet MS"/>
              </a:rPr>
              <a:t> </a:t>
            </a:r>
            <a:r>
              <a:rPr dirty="0" sz="1550" spc="-60">
                <a:latin typeface="Trebuchet MS"/>
                <a:cs typeface="Trebuchet MS"/>
              </a:rPr>
              <a:t>years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93901" y="5293613"/>
            <a:ext cx="122110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4460" marR="5080" indent="-112395">
              <a:lnSpc>
                <a:spcPct val="100000"/>
              </a:lnSpc>
              <a:spcBef>
                <a:spcPts val="95"/>
              </a:spcBef>
            </a:pPr>
            <a:r>
              <a:rPr dirty="0" sz="175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75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50" spc="-5">
                <a:solidFill>
                  <a:srgbClr val="FFFFFF"/>
                </a:solidFill>
                <a:latin typeface="Arial"/>
                <a:cs typeface="Arial"/>
              </a:rPr>
              <a:t>Internet  of</a:t>
            </a:r>
            <a:r>
              <a:rPr dirty="0" sz="175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50" spc="-5">
                <a:solidFill>
                  <a:srgbClr val="FFFFFF"/>
                </a:solidFill>
                <a:latin typeface="Arial"/>
                <a:cs typeface="Arial"/>
              </a:rPr>
              <a:t>Things!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299543" y="1562078"/>
            <a:ext cx="474980" cy="3338195"/>
            <a:chOff x="8299543" y="1562078"/>
            <a:chExt cx="474980" cy="3338195"/>
          </a:xfrm>
        </p:grpSpPr>
        <p:sp>
          <p:nvSpPr>
            <p:cNvPr id="51" name="object 51"/>
            <p:cNvSpPr/>
            <p:nvPr/>
          </p:nvSpPr>
          <p:spPr>
            <a:xfrm>
              <a:off x="8303704" y="1566240"/>
              <a:ext cx="266700" cy="1265555"/>
            </a:xfrm>
            <a:custGeom>
              <a:avLst/>
              <a:gdLst/>
              <a:ahLst/>
              <a:cxnLst/>
              <a:rect l="l" t="t" r="r" b="b"/>
              <a:pathLst>
                <a:path w="266700" h="1265555">
                  <a:moveTo>
                    <a:pt x="0" y="0"/>
                  </a:moveTo>
                  <a:lnTo>
                    <a:pt x="51839" y="1744"/>
                  </a:lnTo>
                  <a:lnTo>
                    <a:pt x="94171" y="6500"/>
                  </a:lnTo>
                  <a:lnTo>
                    <a:pt x="122712" y="13555"/>
                  </a:lnTo>
                  <a:lnTo>
                    <a:pt x="133178" y="22194"/>
                  </a:lnTo>
                  <a:lnTo>
                    <a:pt x="133178" y="610399"/>
                  </a:lnTo>
                  <a:lnTo>
                    <a:pt x="143644" y="619038"/>
                  </a:lnTo>
                  <a:lnTo>
                    <a:pt x="172185" y="626093"/>
                  </a:lnTo>
                  <a:lnTo>
                    <a:pt x="214517" y="630849"/>
                  </a:lnTo>
                  <a:lnTo>
                    <a:pt x="266357" y="632593"/>
                  </a:lnTo>
                  <a:lnTo>
                    <a:pt x="214517" y="634338"/>
                  </a:lnTo>
                  <a:lnTo>
                    <a:pt x="172185" y="639094"/>
                  </a:lnTo>
                  <a:lnTo>
                    <a:pt x="143644" y="646149"/>
                  </a:lnTo>
                  <a:lnTo>
                    <a:pt x="133178" y="654788"/>
                  </a:lnTo>
                  <a:lnTo>
                    <a:pt x="133178" y="1242991"/>
                  </a:lnTo>
                  <a:lnTo>
                    <a:pt x="122712" y="1251632"/>
                  </a:lnTo>
                  <a:lnTo>
                    <a:pt x="94171" y="1258687"/>
                  </a:lnTo>
                  <a:lnTo>
                    <a:pt x="51839" y="1263443"/>
                  </a:lnTo>
                  <a:lnTo>
                    <a:pt x="0" y="1265187"/>
                  </a:lnTo>
                </a:path>
              </a:pathLst>
            </a:custGeom>
            <a:ln w="8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503463" y="2764840"/>
              <a:ext cx="266700" cy="1265555"/>
            </a:xfrm>
            <a:custGeom>
              <a:avLst/>
              <a:gdLst/>
              <a:ahLst/>
              <a:cxnLst/>
              <a:rect l="l" t="t" r="r" b="b"/>
              <a:pathLst>
                <a:path w="266700" h="1265554">
                  <a:moveTo>
                    <a:pt x="0" y="0"/>
                  </a:moveTo>
                  <a:lnTo>
                    <a:pt x="51839" y="1744"/>
                  </a:lnTo>
                  <a:lnTo>
                    <a:pt x="94171" y="6500"/>
                  </a:lnTo>
                  <a:lnTo>
                    <a:pt x="122712" y="13555"/>
                  </a:lnTo>
                  <a:lnTo>
                    <a:pt x="133178" y="22194"/>
                  </a:lnTo>
                  <a:lnTo>
                    <a:pt x="133178" y="610399"/>
                  </a:lnTo>
                  <a:lnTo>
                    <a:pt x="143644" y="619038"/>
                  </a:lnTo>
                  <a:lnTo>
                    <a:pt x="172185" y="626093"/>
                  </a:lnTo>
                  <a:lnTo>
                    <a:pt x="214517" y="630849"/>
                  </a:lnTo>
                  <a:lnTo>
                    <a:pt x="266357" y="632593"/>
                  </a:lnTo>
                  <a:lnTo>
                    <a:pt x="214517" y="634338"/>
                  </a:lnTo>
                  <a:lnTo>
                    <a:pt x="172185" y="639094"/>
                  </a:lnTo>
                  <a:lnTo>
                    <a:pt x="143644" y="646149"/>
                  </a:lnTo>
                  <a:lnTo>
                    <a:pt x="133178" y="654788"/>
                  </a:lnTo>
                  <a:lnTo>
                    <a:pt x="133178" y="1242991"/>
                  </a:lnTo>
                  <a:lnTo>
                    <a:pt x="122712" y="1251632"/>
                  </a:lnTo>
                  <a:lnTo>
                    <a:pt x="94171" y="1258687"/>
                  </a:lnTo>
                  <a:lnTo>
                    <a:pt x="51839" y="1263443"/>
                  </a:lnTo>
                  <a:lnTo>
                    <a:pt x="0" y="1265187"/>
                  </a:lnTo>
                </a:path>
              </a:pathLst>
            </a:custGeom>
            <a:ln w="8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303704" y="4030027"/>
              <a:ext cx="266700" cy="866140"/>
            </a:xfrm>
            <a:custGeom>
              <a:avLst/>
              <a:gdLst/>
              <a:ahLst/>
              <a:cxnLst/>
              <a:rect l="l" t="t" r="r" b="b"/>
              <a:pathLst>
                <a:path w="266700" h="866139">
                  <a:moveTo>
                    <a:pt x="0" y="0"/>
                  </a:moveTo>
                  <a:lnTo>
                    <a:pt x="51839" y="1744"/>
                  </a:lnTo>
                  <a:lnTo>
                    <a:pt x="94171" y="6500"/>
                  </a:lnTo>
                  <a:lnTo>
                    <a:pt x="122712" y="13555"/>
                  </a:lnTo>
                  <a:lnTo>
                    <a:pt x="133178" y="22195"/>
                  </a:lnTo>
                  <a:lnTo>
                    <a:pt x="133178" y="410632"/>
                  </a:lnTo>
                  <a:lnTo>
                    <a:pt x="143644" y="419271"/>
                  </a:lnTo>
                  <a:lnTo>
                    <a:pt x="172185" y="426326"/>
                  </a:lnTo>
                  <a:lnTo>
                    <a:pt x="214517" y="431083"/>
                  </a:lnTo>
                  <a:lnTo>
                    <a:pt x="266356" y="432827"/>
                  </a:lnTo>
                  <a:lnTo>
                    <a:pt x="214517" y="434571"/>
                  </a:lnTo>
                  <a:lnTo>
                    <a:pt x="172185" y="439328"/>
                  </a:lnTo>
                  <a:lnTo>
                    <a:pt x="143644" y="446383"/>
                  </a:lnTo>
                  <a:lnTo>
                    <a:pt x="133178" y="455022"/>
                  </a:lnTo>
                  <a:lnTo>
                    <a:pt x="133178" y="843459"/>
                  </a:lnTo>
                  <a:lnTo>
                    <a:pt x="122712" y="852099"/>
                  </a:lnTo>
                  <a:lnTo>
                    <a:pt x="94171" y="859154"/>
                  </a:lnTo>
                  <a:lnTo>
                    <a:pt x="51839" y="863910"/>
                  </a:lnTo>
                  <a:lnTo>
                    <a:pt x="0" y="865654"/>
                  </a:lnTo>
                </a:path>
              </a:pathLst>
            </a:custGeom>
            <a:ln w="8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703843" y="1448116"/>
            <a:ext cx="1191895" cy="10934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 sz="1400" spc="-45">
                <a:latin typeface="Trebuchet MS"/>
                <a:cs typeface="Trebuchet MS"/>
              </a:rPr>
              <a:t>Number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crunchi  </a:t>
            </a:r>
            <a:r>
              <a:rPr dirty="0" sz="1400" spc="-80">
                <a:latin typeface="Trebuchet MS"/>
                <a:cs typeface="Trebuchet MS"/>
              </a:rPr>
              <a:t>ng, </a:t>
            </a:r>
            <a:r>
              <a:rPr dirty="0" sz="1400" spc="-65">
                <a:latin typeface="Trebuchet MS"/>
                <a:cs typeface="Trebuchet MS"/>
              </a:rPr>
              <a:t>Data </a:t>
            </a:r>
            <a:r>
              <a:rPr dirty="0" sz="1400" spc="-60">
                <a:latin typeface="Trebuchet MS"/>
                <a:cs typeface="Trebuchet MS"/>
              </a:rPr>
              <a:t>Storag  </a:t>
            </a:r>
            <a:r>
              <a:rPr dirty="0" sz="1400" spc="-120">
                <a:latin typeface="Trebuchet MS"/>
                <a:cs typeface="Trebuchet MS"/>
              </a:rPr>
              <a:t>e, </a:t>
            </a:r>
            <a:r>
              <a:rPr dirty="0" sz="1400" spc="-25">
                <a:latin typeface="Trebuchet MS"/>
                <a:cs typeface="Trebuchet MS"/>
              </a:rPr>
              <a:t>Massive </a:t>
            </a:r>
            <a:r>
              <a:rPr dirty="0" sz="1400" spc="-55">
                <a:latin typeface="Trebuchet MS"/>
                <a:cs typeface="Trebuchet MS"/>
              </a:rPr>
              <a:t>Servi  </a:t>
            </a:r>
            <a:r>
              <a:rPr dirty="0" sz="1400" spc="-95">
                <a:latin typeface="Trebuchet MS"/>
                <a:cs typeface="Trebuchet MS"/>
              </a:rPr>
              <a:t>ces,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60"/>
              </a:lnSpc>
            </a:pPr>
            <a:r>
              <a:rPr dirty="0" sz="1400" spc="-15">
                <a:latin typeface="Trebuchet MS"/>
                <a:cs typeface="Trebuchet MS"/>
              </a:rPr>
              <a:t>Mining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8837028" y="3112839"/>
            <a:ext cx="923925" cy="44958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170"/>
              </a:spcBef>
            </a:pPr>
            <a:r>
              <a:rPr dirty="0" sz="1400" spc="-75">
                <a:latin typeface="Trebuchet MS"/>
                <a:cs typeface="Trebuchet MS"/>
              </a:rPr>
              <a:t>P</a:t>
            </a:r>
            <a:r>
              <a:rPr dirty="0" sz="1400" spc="-70">
                <a:latin typeface="Trebuchet MS"/>
                <a:cs typeface="Trebuchet MS"/>
              </a:rPr>
              <a:t>r</a:t>
            </a:r>
            <a:r>
              <a:rPr dirty="0" sz="1400" spc="-10">
                <a:latin typeface="Trebuchet MS"/>
                <a:cs typeface="Trebuchet MS"/>
              </a:rPr>
              <a:t>o</a:t>
            </a:r>
            <a:r>
              <a:rPr dirty="0" sz="1400" spc="-80">
                <a:latin typeface="Trebuchet MS"/>
                <a:cs typeface="Trebuchet MS"/>
              </a:rPr>
              <a:t>duc</a:t>
            </a:r>
            <a:r>
              <a:rPr dirty="0" sz="1400" spc="-55">
                <a:latin typeface="Trebuchet MS"/>
                <a:cs typeface="Trebuchet MS"/>
              </a:rPr>
              <a:t>t</a:t>
            </a:r>
            <a:r>
              <a:rPr dirty="0" sz="1400" spc="-85">
                <a:latin typeface="Trebuchet MS"/>
                <a:cs typeface="Trebuchet MS"/>
              </a:rPr>
              <a:t>i</a:t>
            </a:r>
            <a:r>
              <a:rPr dirty="0" sz="1400" spc="-55">
                <a:latin typeface="Trebuchet MS"/>
                <a:cs typeface="Trebuchet MS"/>
              </a:rPr>
              <a:t>v</a:t>
            </a:r>
            <a:r>
              <a:rPr dirty="0" sz="1400" spc="-85">
                <a:latin typeface="Trebuchet MS"/>
                <a:cs typeface="Trebuchet MS"/>
              </a:rPr>
              <a:t>i</a:t>
            </a:r>
            <a:r>
              <a:rPr dirty="0" sz="1400" spc="-90">
                <a:latin typeface="Trebuchet MS"/>
                <a:cs typeface="Trebuchet MS"/>
              </a:rPr>
              <a:t>t</a:t>
            </a:r>
            <a:r>
              <a:rPr dirty="0" sz="1400" spc="-160">
                <a:latin typeface="Trebuchet MS"/>
                <a:cs typeface="Trebuchet MS"/>
              </a:rPr>
              <a:t>y</a:t>
            </a:r>
            <a:r>
              <a:rPr dirty="0" sz="1400" spc="-150">
                <a:latin typeface="Trebuchet MS"/>
                <a:cs typeface="Trebuchet MS"/>
              </a:rPr>
              <a:t>,  </a:t>
            </a:r>
            <a:r>
              <a:rPr dirty="0" sz="1400" spc="-80">
                <a:latin typeface="Trebuchet MS"/>
                <a:cs typeface="Trebuchet MS"/>
              </a:rPr>
              <a:t>Interactive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692756" y="4111668"/>
            <a:ext cx="1148715" cy="66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0"/>
              </a:lnSpc>
              <a:spcBef>
                <a:spcPts val="95"/>
              </a:spcBef>
            </a:pPr>
            <a:r>
              <a:rPr dirty="0" sz="1400" spc="-65">
                <a:latin typeface="Trebuchet MS"/>
                <a:cs typeface="Trebuchet MS"/>
              </a:rPr>
              <a:t>Streaming</a:t>
            </a:r>
            <a:r>
              <a:rPr dirty="0" sz="1400" spc="-14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from</a:t>
            </a:r>
            <a:endParaRPr sz="1400">
              <a:latin typeface="Trebuchet MS"/>
              <a:cs typeface="Trebuchet MS"/>
            </a:endParaRPr>
          </a:p>
          <a:p>
            <a:pPr marL="12700" marR="15240">
              <a:lnSpc>
                <a:spcPts val="1660"/>
              </a:lnSpc>
              <a:spcBef>
                <a:spcPts val="65"/>
              </a:spcBef>
            </a:pPr>
            <a:r>
              <a:rPr dirty="0" sz="1400" spc="-105">
                <a:latin typeface="Trebuchet MS"/>
                <a:cs typeface="Trebuchet MS"/>
              </a:rPr>
              <a:t>/to </a:t>
            </a:r>
            <a:r>
              <a:rPr dirty="0" sz="1400" spc="-65">
                <a:latin typeface="Trebuchet MS"/>
                <a:cs typeface="Trebuchet MS"/>
              </a:rPr>
              <a:t>the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physical  </a:t>
            </a:r>
            <a:r>
              <a:rPr dirty="0" sz="1400" spc="-55">
                <a:latin typeface="Trebuchet MS"/>
                <a:cs typeface="Trebuchet MS"/>
              </a:rPr>
              <a:t>world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38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3962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Migration </a:t>
            </a:r>
            <a:r>
              <a:rPr dirty="0" sz="4800"/>
              <a:t>of OS </a:t>
            </a:r>
            <a:r>
              <a:rPr dirty="0" sz="4800" spc="-5"/>
              <a:t>Concepts </a:t>
            </a:r>
            <a:r>
              <a:rPr dirty="0" sz="4800"/>
              <a:t>and</a:t>
            </a:r>
            <a:r>
              <a:rPr dirty="0" sz="4800" spc="-15"/>
              <a:t> Features</a:t>
            </a:r>
            <a:endParaRPr sz="4800"/>
          </a:p>
        </p:txBody>
      </p:sp>
      <p:grpSp>
        <p:nvGrpSpPr>
          <p:cNvPr id="5" name="object 5"/>
          <p:cNvGrpSpPr/>
          <p:nvPr/>
        </p:nvGrpSpPr>
        <p:grpSpPr>
          <a:xfrm>
            <a:off x="2189187" y="1095260"/>
            <a:ext cx="7706995" cy="4899660"/>
            <a:chOff x="2189187" y="1095260"/>
            <a:chExt cx="7706995" cy="4899660"/>
          </a:xfrm>
        </p:grpSpPr>
        <p:sp>
          <p:nvSpPr>
            <p:cNvPr id="6" name="object 6"/>
            <p:cNvSpPr/>
            <p:nvPr/>
          </p:nvSpPr>
          <p:spPr>
            <a:xfrm>
              <a:off x="4125188" y="1487437"/>
              <a:ext cx="5770664" cy="4245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89187" y="1095260"/>
              <a:ext cx="1929777" cy="15624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05874" y="2452331"/>
              <a:ext cx="1923554" cy="14504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71557" y="3554171"/>
              <a:ext cx="1867522" cy="14815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208358" y="4519053"/>
              <a:ext cx="859063" cy="14753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1125" rIns="0" bIns="0" rtlCol="0" vert="horz">
            <a:spAutoFit/>
          </a:bodyPr>
          <a:lstStyle/>
          <a:p>
            <a:pPr marL="1699260" marR="5080" indent="-1413510">
              <a:lnSpc>
                <a:spcPts val="5780"/>
              </a:lnSpc>
              <a:spcBef>
                <a:spcPts val="875"/>
              </a:spcBef>
            </a:pPr>
            <a:r>
              <a:rPr dirty="0" spc="-20"/>
              <a:t>Threads </a:t>
            </a:r>
            <a:r>
              <a:rPr dirty="0" spc="-10"/>
              <a:t>Synchronization  </a:t>
            </a:r>
            <a:r>
              <a:rPr dirty="0"/>
              <a:t>&amp; </a:t>
            </a:r>
            <a:r>
              <a:rPr dirty="0" spc="-5"/>
              <a:t>SW</a:t>
            </a:r>
            <a:r>
              <a:rPr dirty="0" spc="-114"/>
              <a:t> </a:t>
            </a:r>
            <a:r>
              <a:rPr dirty="0" spc="-5"/>
              <a:t>solutions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982" y="3141979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39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7741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"/>
              <a:t>Traditional </a:t>
            </a:r>
            <a:r>
              <a:rPr dirty="0" sz="4800" spc="-5"/>
              <a:t>UNIX</a:t>
            </a:r>
            <a:r>
              <a:rPr dirty="0" sz="4800" spc="-25"/>
              <a:t> </a:t>
            </a:r>
            <a:r>
              <a:rPr dirty="0" sz="4800" spc="-20"/>
              <a:t>Process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102197"/>
            <a:ext cx="11173460" cy="4542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ts val="37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WenQuanYi Micro Hei"/>
                <a:cs typeface="WenQuanYi Micro Hei"/>
              </a:rPr>
              <a:t>Process: </a:t>
            </a:r>
            <a:r>
              <a:rPr dirty="0" sz="2950" spc="-30">
                <a:latin typeface="WenQuanYi Micro Hei"/>
                <a:cs typeface="WenQuanYi Micro Hei"/>
              </a:rPr>
              <a:t>Operating </a:t>
            </a:r>
            <a:r>
              <a:rPr dirty="0" sz="2950" spc="-100">
                <a:latin typeface="WenQuanYi Micro Hei"/>
                <a:cs typeface="WenQuanYi Micro Hei"/>
              </a:rPr>
              <a:t>system </a:t>
            </a:r>
            <a:r>
              <a:rPr dirty="0" sz="2950" spc="-55">
                <a:latin typeface="WenQuanYi Micro Hei"/>
                <a:cs typeface="WenQuanYi Micro Hei"/>
              </a:rPr>
              <a:t>abstraction </a:t>
            </a:r>
            <a:r>
              <a:rPr dirty="0" sz="2950">
                <a:latin typeface="WenQuanYi Micro Hei"/>
                <a:cs typeface="WenQuanYi Micro Hei"/>
              </a:rPr>
              <a:t>to </a:t>
            </a:r>
            <a:r>
              <a:rPr dirty="0" sz="2950" spc="-80">
                <a:latin typeface="WenQuanYi Micro Hei"/>
                <a:cs typeface="WenQuanYi Micro Hei"/>
              </a:rPr>
              <a:t>represent </a:t>
            </a:r>
            <a:r>
              <a:rPr dirty="0" sz="2950" spc="25">
                <a:latin typeface="WenQuanYi Micro Hei"/>
                <a:cs typeface="WenQuanYi Micro Hei"/>
              </a:rPr>
              <a:t>what </a:t>
            </a:r>
            <a:r>
              <a:rPr dirty="0" sz="2950" spc="-120">
                <a:latin typeface="WenQuanYi Micro Hei"/>
                <a:cs typeface="WenQuanYi Micro Hei"/>
              </a:rPr>
              <a:t>is </a:t>
            </a:r>
            <a:r>
              <a:rPr dirty="0" sz="2950" spc="-50">
                <a:latin typeface="WenQuanYi Micro Hei"/>
                <a:cs typeface="WenQuanYi Micro Hei"/>
              </a:rPr>
              <a:t>needed  </a:t>
            </a:r>
            <a:r>
              <a:rPr dirty="0" sz="2950">
                <a:latin typeface="WenQuanYi Micro Hei"/>
                <a:cs typeface="WenQuanYi Micro Hei"/>
              </a:rPr>
              <a:t>to </a:t>
            </a:r>
            <a:r>
              <a:rPr dirty="0" sz="2950" spc="-85">
                <a:latin typeface="WenQuanYi Micro Hei"/>
                <a:cs typeface="WenQuanYi Micro Hei"/>
              </a:rPr>
              <a:t>run </a:t>
            </a:r>
            <a:r>
              <a:rPr dirty="0" sz="2950" spc="-40">
                <a:latin typeface="WenQuanYi Micro Hei"/>
                <a:cs typeface="WenQuanYi Micro Hei"/>
              </a:rPr>
              <a:t>a </a:t>
            </a:r>
            <a:r>
              <a:rPr dirty="0" sz="2950" spc="-45">
                <a:latin typeface="WenQuanYi Micro Hei"/>
                <a:cs typeface="WenQuanYi Micro Hei"/>
              </a:rPr>
              <a:t>single</a:t>
            </a:r>
            <a:r>
              <a:rPr dirty="0" sz="2950" spc="210">
                <a:latin typeface="WenQuanYi Micro Hei"/>
                <a:cs typeface="WenQuanYi Micro Hei"/>
              </a:rPr>
              <a:t> </a:t>
            </a:r>
            <a:r>
              <a:rPr dirty="0" sz="2950" spc="-50">
                <a:latin typeface="WenQuanYi Micro Hei"/>
                <a:cs typeface="WenQuanYi Micro Hei"/>
              </a:rPr>
              <a:t>program</a:t>
            </a:r>
            <a:endParaRPr sz="295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0">
                <a:latin typeface="WenQuanYi Micro Hei"/>
                <a:cs typeface="WenQuanYi Micro Hei"/>
              </a:rPr>
              <a:t>Often </a:t>
            </a:r>
            <a:r>
              <a:rPr dirty="0" sz="2400" spc="5">
                <a:latin typeface="WenQuanYi Micro Hei"/>
                <a:cs typeface="WenQuanYi Micro Hei"/>
              </a:rPr>
              <a:t>called </a:t>
            </a:r>
            <a:r>
              <a:rPr dirty="0" sz="2400" spc="30">
                <a:latin typeface="WenQuanYi Micro Hei"/>
                <a:cs typeface="WenQuanYi Micro Hei"/>
              </a:rPr>
              <a:t>a </a:t>
            </a:r>
            <a:r>
              <a:rPr dirty="0" sz="2400" spc="-85">
                <a:latin typeface="WenQuanYi Micro Hei"/>
                <a:cs typeface="WenQuanYi Micro Hei"/>
              </a:rPr>
              <a:t>“HeavyWeight</a:t>
            </a:r>
            <a:r>
              <a:rPr dirty="0" sz="2400" spc="105">
                <a:latin typeface="WenQuanYi Micro Hei"/>
                <a:cs typeface="WenQuanYi Micro Hei"/>
              </a:rPr>
              <a:t> </a:t>
            </a:r>
            <a:r>
              <a:rPr dirty="0" sz="2400" spc="-210">
                <a:latin typeface="WenQuanYi Micro Hei"/>
                <a:cs typeface="WenQuanYi Micro Hei"/>
              </a:rPr>
              <a:t>Process”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0">
                <a:latin typeface="WenQuanYi Micro Hei"/>
                <a:cs typeface="WenQuanYi Micro Hei"/>
              </a:rPr>
              <a:t>Two</a:t>
            </a:r>
            <a:r>
              <a:rPr dirty="0" sz="2800" spc="60">
                <a:latin typeface="WenQuanYi Micro Hei"/>
                <a:cs typeface="WenQuanYi Micro Hei"/>
              </a:rPr>
              <a:t> </a:t>
            </a:r>
            <a:r>
              <a:rPr dirty="0" sz="2800" spc="10">
                <a:latin typeface="WenQuanYi Micro Hei"/>
                <a:cs typeface="WenQuanYi Micro Hei"/>
              </a:rPr>
              <a:t>parts: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0">
                <a:latin typeface="WenQuanYi Micro Hei"/>
                <a:cs typeface="WenQuanYi Micro Hei"/>
              </a:rPr>
              <a:t>Sequential </a:t>
            </a:r>
            <a:r>
              <a:rPr dirty="0" sz="2400" spc="25">
                <a:latin typeface="WenQuanYi Micro Hei"/>
                <a:cs typeface="WenQuanYi Micro Hei"/>
              </a:rPr>
              <a:t>program execution</a:t>
            </a:r>
            <a:r>
              <a:rPr dirty="0" sz="2400" spc="9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stream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65">
                <a:latin typeface="WenQuanYi Micro Hei"/>
                <a:cs typeface="WenQuanYi Micro Hei"/>
              </a:rPr>
              <a:t>Code </a:t>
            </a:r>
            <a:r>
              <a:rPr dirty="0" sz="2000" spc="25">
                <a:latin typeface="WenQuanYi Micro Hei"/>
                <a:cs typeface="WenQuanYi Micro Hei"/>
              </a:rPr>
              <a:t>executed </a:t>
            </a:r>
            <a:r>
              <a:rPr dirty="0" sz="2000" spc="-20">
                <a:latin typeface="WenQuanYi Micro Hei"/>
                <a:cs typeface="WenQuanYi Micro Hei"/>
              </a:rPr>
              <a:t>as </a:t>
            </a:r>
            <a:r>
              <a:rPr dirty="0" sz="2000" spc="25">
                <a:latin typeface="WenQuanYi Micro Hei"/>
                <a:cs typeface="WenQuanYi Micro Hei"/>
              </a:rPr>
              <a:t>a </a:t>
            </a:r>
            <a:r>
              <a:rPr dirty="0" sz="2100" spc="-40">
                <a:latin typeface="WenQuanYi Micro Hei"/>
                <a:cs typeface="WenQuanYi Micro Hei"/>
              </a:rPr>
              <a:t>sequential </a:t>
            </a:r>
            <a:r>
              <a:rPr dirty="0" sz="2000" spc="-5">
                <a:latin typeface="WenQuanYi Micro Hei"/>
                <a:cs typeface="WenQuanYi Micro Hei"/>
              </a:rPr>
              <a:t>stream </a:t>
            </a:r>
            <a:r>
              <a:rPr dirty="0" sz="2000" spc="60">
                <a:latin typeface="WenQuanYi Micro Hei"/>
                <a:cs typeface="WenQuanYi Micro Hei"/>
              </a:rPr>
              <a:t>of </a:t>
            </a:r>
            <a:r>
              <a:rPr dirty="0" sz="2000" spc="20">
                <a:latin typeface="WenQuanYi Micro Hei"/>
                <a:cs typeface="WenQuanYi Micro Hei"/>
              </a:rPr>
              <a:t>execution </a:t>
            </a:r>
            <a:r>
              <a:rPr dirty="0" sz="2000" spc="50">
                <a:latin typeface="WenQuanYi Micro Hei"/>
                <a:cs typeface="WenQuanYi Micro Hei"/>
              </a:rPr>
              <a:t>(i.e.,</a:t>
            </a:r>
            <a:r>
              <a:rPr dirty="0" sz="2000" spc="210">
                <a:latin typeface="WenQuanYi Micro Hei"/>
                <a:cs typeface="WenQuanYi Micro Hei"/>
              </a:rPr>
              <a:t> </a:t>
            </a:r>
            <a:r>
              <a:rPr dirty="0" sz="2000" spc="25">
                <a:latin typeface="WenQuanYi Micro Hei"/>
                <a:cs typeface="WenQuanYi Micro Hei"/>
              </a:rPr>
              <a:t>thread)</a:t>
            </a:r>
            <a:endParaRPr sz="20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20">
                <a:latin typeface="WenQuanYi Micro Hei"/>
                <a:cs typeface="WenQuanYi Micro Hei"/>
              </a:rPr>
              <a:t>Includes </a:t>
            </a:r>
            <a:r>
              <a:rPr dirty="0" sz="2000" spc="35">
                <a:latin typeface="WenQuanYi Micro Hei"/>
                <a:cs typeface="WenQuanYi Micro Hei"/>
              </a:rPr>
              <a:t>State </a:t>
            </a:r>
            <a:r>
              <a:rPr dirty="0" sz="2000" spc="60">
                <a:latin typeface="WenQuanYi Micro Hei"/>
                <a:cs typeface="WenQuanYi Micro Hei"/>
              </a:rPr>
              <a:t>of </a:t>
            </a:r>
            <a:r>
              <a:rPr dirty="0" sz="2000" spc="65">
                <a:latin typeface="WenQuanYi Micro Hei"/>
                <a:cs typeface="WenQuanYi Micro Hei"/>
              </a:rPr>
              <a:t>CPU</a:t>
            </a:r>
            <a:r>
              <a:rPr dirty="0" sz="2000" spc="70">
                <a:latin typeface="WenQuanYi Micro Hei"/>
                <a:cs typeface="WenQuanYi Micro Hei"/>
              </a:rPr>
              <a:t> </a:t>
            </a:r>
            <a:r>
              <a:rPr dirty="0" sz="2000" spc="-10">
                <a:latin typeface="WenQuanYi Micro Hei"/>
                <a:cs typeface="WenQuanYi Micro Hei"/>
              </a:rPr>
              <a:t>registers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5">
                <a:latin typeface="WenQuanYi Micro Hei"/>
                <a:cs typeface="WenQuanYi Micro Hei"/>
              </a:rPr>
              <a:t>Protected</a:t>
            </a:r>
            <a:r>
              <a:rPr dirty="0" sz="2400" spc="4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resources: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50">
                <a:latin typeface="WenQuanYi Micro Hei"/>
                <a:cs typeface="WenQuanYi Micro Hei"/>
              </a:rPr>
              <a:t>Main </a:t>
            </a:r>
            <a:r>
              <a:rPr dirty="0" sz="2000" spc="-5">
                <a:latin typeface="WenQuanYi Micro Hei"/>
                <a:cs typeface="WenQuanYi Micro Hei"/>
              </a:rPr>
              <a:t>memory </a:t>
            </a:r>
            <a:r>
              <a:rPr dirty="0" sz="2000" spc="15">
                <a:latin typeface="WenQuanYi Micro Hei"/>
                <a:cs typeface="WenQuanYi Micro Hei"/>
              </a:rPr>
              <a:t>state </a:t>
            </a:r>
            <a:r>
              <a:rPr dirty="0" sz="2000" spc="35">
                <a:latin typeface="WenQuanYi Micro Hei"/>
                <a:cs typeface="WenQuanYi Micro Hei"/>
              </a:rPr>
              <a:t>(contents </a:t>
            </a:r>
            <a:r>
              <a:rPr dirty="0" sz="2000" spc="60">
                <a:latin typeface="WenQuanYi Micro Hei"/>
                <a:cs typeface="WenQuanYi Micro Hei"/>
              </a:rPr>
              <a:t>of </a:t>
            </a:r>
            <a:r>
              <a:rPr dirty="0" sz="2000" spc="20">
                <a:latin typeface="WenQuanYi Micro Hei"/>
                <a:cs typeface="WenQuanYi Micro Hei"/>
              </a:rPr>
              <a:t>Address</a:t>
            </a:r>
            <a:r>
              <a:rPr dirty="0" sz="2000" spc="90">
                <a:latin typeface="WenQuanYi Micro Hei"/>
                <a:cs typeface="WenQuanYi Micro Hei"/>
              </a:rPr>
              <a:t> </a:t>
            </a:r>
            <a:r>
              <a:rPr dirty="0" sz="2000" spc="45">
                <a:latin typeface="WenQuanYi Micro Hei"/>
                <a:cs typeface="WenQuanYi Micro Hei"/>
              </a:rPr>
              <a:t>Space)</a:t>
            </a:r>
            <a:endParaRPr sz="20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35">
                <a:latin typeface="WenQuanYi Micro Hei"/>
                <a:cs typeface="WenQuanYi Micro Hei"/>
              </a:rPr>
              <a:t>I/O </a:t>
            </a:r>
            <a:r>
              <a:rPr dirty="0" sz="2000" spc="15">
                <a:latin typeface="WenQuanYi Micro Hei"/>
                <a:cs typeface="WenQuanYi Micro Hei"/>
              </a:rPr>
              <a:t>state </a:t>
            </a:r>
            <a:r>
              <a:rPr dirty="0" sz="2000" spc="45">
                <a:latin typeface="WenQuanYi Micro Hei"/>
                <a:cs typeface="WenQuanYi Micro Hei"/>
              </a:rPr>
              <a:t>(i.e. </a:t>
            </a:r>
            <a:r>
              <a:rPr dirty="0" sz="2000">
                <a:latin typeface="WenQuanYi Micro Hei"/>
                <a:cs typeface="WenQuanYi Micro Hei"/>
              </a:rPr>
              <a:t>file</a:t>
            </a:r>
            <a:r>
              <a:rPr dirty="0" sz="2000" spc="125">
                <a:latin typeface="WenQuanYi Micro Hei"/>
                <a:cs typeface="WenQuanYi Micro Hei"/>
              </a:rPr>
              <a:t> </a:t>
            </a:r>
            <a:r>
              <a:rPr dirty="0" sz="2000">
                <a:latin typeface="WenQuanYi Micro Hei"/>
                <a:cs typeface="WenQuanYi Micro Hei"/>
              </a:rPr>
              <a:t>descriptors)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40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2538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When </a:t>
            </a:r>
            <a:r>
              <a:rPr dirty="0" sz="4800"/>
              <a:t>multiple </a:t>
            </a:r>
            <a:r>
              <a:rPr dirty="0" sz="4800" spc="-15"/>
              <a:t>threads </a:t>
            </a:r>
            <a:r>
              <a:rPr dirty="0" sz="4800" spc="-35"/>
              <a:t>are</a:t>
            </a:r>
            <a:r>
              <a:rPr dirty="0" sz="4800" spc="-50"/>
              <a:t> </a:t>
            </a:r>
            <a:r>
              <a:rPr dirty="0" sz="4800"/>
              <a:t>running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80948"/>
            <a:ext cx="7378065" cy="381571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Access</a:t>
            </a:r>
            <a:r>
              <a:rPr dirty="0" sz="2400" spc="4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memory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55">
                <a:latin typeface="WenQuanYi Micro Hei"/>
                <a:cs typeface="WenQuanYi Micro Hei"/>
              </a:rPr>
              <a:t>Makes </a:t>
            </a:r>
            <a:r>
              <a:rPr dirty="0" sz="2400">
                <a:latin typeface="WenQuanYi Micro Hei"/>
                <a:cs typeface="WenQuanYi Micro Hei"/>
              </a:rPr>
              <a:t>progress </a:t>
            </a:r>
            <a:r>
              <a:rPr dirty="0" sz="2400" spc="35">
                <a:latin typeface="WenQuanYi Micro Hei"/>
                <a:cs typeface="WenQuanYi Micro Hei"/>
              </a:rPr>
              <a:t>according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8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scheduler</a:t>
            </a:r>
            <a:endParaRPr sz="2400">
              <a:latin typeface="WenQuanYi Micro Hei"/>
              <a:cs typeface="WenQuanYi Micro Hei"/>
            </a:endParaRPr>
          </a:p>
          <a:p>
            <a:pPr lvl="1" marL="570230" indent="-214629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570230" algn="l"/>
              </a:tabLst>
            </a:pPr>
            <a:r>
              <a:rPr dirty="0" sz="2100" spc="45">
                <a:latin typeface="WenQuanYi Micro Hei"/>
                <a:cs typeface="WenQuanYi Micro Hei"/>
              </a:rPr>
              <a:t>However, </a:t>
            </a:r>
            <a:r>
              <a:rPr dirty="0" sz="2100" spc="110">
                <a:latin typeface="WenQuanYi Micro Hei"/>
                <a:cs typeface="WenQuanYi Micro Hei"/>
              </a:rPr>
              <a:t>we </a:t>
            </a:r>
            <a:r>
              <a:rPr dirty="0" sz="2100" spc="-310">
                <a:latin typeface="WenQuanYi Micro Hei"/>
                <a:cs typeface="WenQuanYi Micro Hei"/>
              </a:rPr>
              <a:t>don’t </a:t>
            </a:r>
            <a:r>
              <a:rPr dirty="0" sz="2100" spc="85">
                <a:latin typeface="WenQuanYi Micro Hei"/>
                <a:cs typeface="WenQuanYi Micro Hei"/>
              </a:rPr>
              <a:t>know </a:t>
            </a:r>
            <a:r>
              <a:rPr dirty="0" sz="2100" spc="70">
                <a:latin typeface="WenQuanYi Micro Hei"/>
                <a:cs typeface="WenQuanYi Micro Hei"/>
              </a:rPr>
              <a:t>when </a:t>
            </a:r>
            <a:r>
              <a:rPr dirty="0" sz="2100" spc="5">
                <a:latin typeface="WenQuanYi Micro Hei"/>
                <a:cs typeface="WenQuanYi Micro Hei"/>
              </a:rPr>
              <a:t>it </a:t>
            </a:r>
            <a:r>
              <a:rPr dirty="0" sz="2100" spc="20">
                <a:latin typeface="WenQuanYi Micro Hei"/>
                <a:cs typeface="WenQuanYi Micro Hei"/>
              </a:rPr>
              <a:t>will </a:t>
            </a:r>
            <a:r>
              <a:rPr dirty="0" sz="2100" spc="30">
                <a:latin typeface="WenQuanYi Micro Hei"/>
                <a:cs typeface="WenQuanYi Micro Hei"/>
              </a:rPr>
              <a:t>be </a:t>
            </a:r>
            <a:r>
              <a:rPr dirty="0" sz="2100" spc="15">
                <a:latin typeface="WenQuanYi Micro Hei"/>
                <a:cs typeface="WenQuanYi Micro Hei"/>
              </a:rPr>
              <a:t>scheduled</a:t>
            </a:r>
            <a:r>
              <a:rPr dirty="0" sz="2100" spc="-110">
                <a:latin typeface="WenQuanYi Micro Hei"/>
                <a:cs typeface="WenQuanYi Micro Hei"/>
              </a:rPr>
              <a:t> </a:t>
            </a:r>
            <a:r>
              <a:rPr dirty="0" sz="2100" spc="45">
                <a:latin typeface="WenQuanYi Micro Hei"/>
                <a:cs typeface="WenQuanYi Micro Hei"/>
              </a:rPr>
              <a:t>out</a:t>
            </a:r>
            <a:endParaRPr sz="2100">
              <a:latin typeface="WenQuanYi Micro Hei"/>
              <a:cs typeface="WenQuanYi Micro He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Some </a:t>
            </a:r>
            <a:r>
              <a:rPr dirty="0" sz="2400" spc="5">
                <a:latin typeface="WenQuanYi Micro Hei"/>
                <a:cs typeface="WenQuanYi Micro Hei"/>
              </a:rPr>
              <a:t>threads </a:t>
            </a:r>
            <a:r>
              <a:rPr dirty="0" sz="2400" spc="30">
                <a:latin typeface="WenQuanYi Micro Hei"/>
                <a:cs typeface="WenQuanYi Micro Hei"/>
              </a:rPr>
              <a:t>cooperate </a:t>
            </a:r>
            <a:r>
              <a:rPr dirty="0" sz="2400" spc="70">
                <a:latin typeface="WenQuanYi Micro Hei"/>
                <a:cs typeface="WenQuanYi Micro Hei"/>
              </a:rPr>
              <a:t>with </a:t>
            </a:r>
            <a:r>
              <a:rPr dirty="0" sz="2400" spc="35">
                <a:latin typeface="WenQuanYi Micro Hei"/>
                <a:cs typeface="WenQuanYi Micro Hei"/>
              </a:rPr>
              <a:t>each</a:t>
            </a:r>
            <a:r>
              <a:rPr dirty="0" sz="2400" spc="90">
                <a:latin typeface="WenQuanYi Micro Hei"/>
                <a:cs typeface="WenQuanYi Micro Hei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other</a:t>
            </a:r>
            <a:endParaRPr sz="2400">
              <a:latin typeface="WenQuanYi Micro Hei"/>
              <a:cs typeface="WenQuanYi Micro Hei"/>
            </a:endParaRPr>
          </a:p>
          <a:p>
            <a:pPr lvl="1" marL="570230" indent="-214629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570230" algn="l"/>
              </a:tabLst>
            </a:pPr>
            <a:r>
              <a:rPr dirty="0" sz="2100" spc="70">
                <a:latin typeface="WenQuanYi Micro Hei"/>
                <a:cs typeface="WenQuanYi Micro Hei"/>
              </a:rPr>
              <a:t>Withdraw</a:t>
            </a:r>
            <a:endParaRPr sz="2100">
              <a:latin typeface="WenQuanYi Micro Hei"/>
              <a:cs typeface="WenQuanYi Micro Hei"/>
            </a:endParaRPr>
          </a:p>
          <a:p>
            <a:pPr lvl="2" marL="869950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800" spc="50">
                <a:latin typeface="WenQuanYi Micro Hei"/>
                <a:cs typeface="WenQuanYi Micro Hei"/>
              </a:rPr>
              <a:t>You </a:t>
            </a:r>
            <a:r>
              <a:rPr dirty="0" sz="1800">
                <a:latin typeface="WenQuanYi Micro Hei"/>
                <a:cs typeface="WenQuanYi Micro Hei"/>
              </a:rPr>
              <a:t>claim </a:t>
            </a:r>
            <a:r>
              <a:rPr dirty="0" sz="1800" spc="-10">
                <a:latin typeface="WenQuanYi Micro Hei"/>
                <a:cs typeface="WenQuanYi Micro Hei"/>
              </a:rPr>
              <a:t>your </a:t>
            </a:r>
            <a:r>
              <a:rPr dirty="0" sz="1800" spc="10">
                <a:latin typeface="WenQuanYi Micro Hei"/>
                <a:cs typeface="WenQuanYi Micro Hei"/>
              </a:rPr>
              <a:t>money from </a:t>
            </a:r>
            <a:r>
              <a:rPr dirty="0" sz="1800" spc="-10">
                <a:latin typeface="WenQuanYi Micro Hei"/>
                <a:cs typeface="WenQuanYi Micro Hei"/>
              </a:rPr>
              <a:t>your</a:t>
            </a:r>
            <a:r>
              <a:rPr dirty="0" sz="1800" spc="114">
                <a:latin typeface="WenQuanYi Micro Hei"/>
                <a:cs typeface="WenQuanYi Micro Hei"/>
              </a:rPr>
              <a:t> </a:t>
            </a:r>
            <a:r>
              <a:rPr dirty="0" sz="1800" spc="30">
                <a:latin typeface="WenQuanYi Micro Hei"/>
                <a:cs typeface="WenQuanYi Micro Hei"/>
              </a:rPr>
              <a:t>account</a:t>
            </a:r>
            <a:endParaRPr sz="1800">
              <a:latin typeface="WenQuanYi Micro Hei"/>
              <a:cs typeface="WenQuanYi Micro Hei"/>
            </a:endParaRPr>
          </a:p>
          <a:p>
            <a:pPr lvl="1" marL="570230" indent="-2146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570230" algn="l"/>
              </a:tabLst>
            </a:pPr>
            <a:r>
              <a:rPr dirty="0" sz="2100" spc="20">
                <a:latin typeface="WenQuanYi Micro Hei"/>
                <a:cs typeface="WenQuanYi Micro Hei"/>
              </a:rPr>
              <a:t>Deposit</a:t>
            </a:r>
            <a:endParaRPr sz="2100">
              <a:latin typeface="WenQuanYi Micro Hei"/>
              <a:cs typeface="WenQuanYi Micro Hei"/>
            </a:endParaRPr>
          </a:p>
          <a:p>
            <a:pPr lvl="2" marL="869950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800" spc="50">
                <a:latin typeface="WenQuanYi Micro Hei"/>
                <a:cs typeface="WenQuanYi Micro Hei"/>
              </a:rPr>
              <a:t>You </a:t>
            </a:r>
            <a:r>
              <a:rPr dirty="0" sz="1800" spc="-5">
                <a:latin typeface="WenQuanYi Micro Hei"/>
                <a:cs typeface="WenQuanYi Micro Hei"/>
              </a:rPr>
              <a:t>save </a:t>
            </a:r>
            <a:r>
              <a:rPr dirty="0" sz="1800" spc="-10">
                <a:latin typeface="WenQuanYi Micro Hei"/>
                <a:cs typeface="WenQuanYi Micro Hei"/>
              </a:rPr>
              <a:t>your </a:t>
            </a:r>
            <a:r>
              <a:rPr dirty="0" sz="1800" spc="10">
                <a:latin typeface="WenQuanYi Micro Hei"/>
                <a:cs typeface="WenQuanYi Micro Hei"/>
              </a:rPr>
              <a:t>money </a:t>
            </a:r>
            <a:r>
              <a:rPr dirty="0" sz="1800" spc="20">
                <a:latin typeface="WenQuanYi Micro Hei"/>
                <a:cs typeface="WenQuanYi Micro Hei"/>
              </a:rPr>
              <a:t>into </a:t>
            </a:r>
            <a:r>
              <a:rPr dirty="0" sz="1800" spc="-10">
                <a:latin typeface="WenQuanYi Micro Hei"/>
                <a:cs typeface="WenQuanYi Micro Hei"/>
              </a:rPr>
              <a:t>your</a:t>
            </a:r>
            <a:r>
              <a:rPr dirty="0" sz="1800" spc="85">
                <a:latin typeface="WenQuanYi Micro Hei"/>
                <a:cs typeface="WenQuanYi Micro Hei"/>
              </a:rPr>
              <a:t> </a:t>
            </a:r>
            <a:r>
              <a:rPr dirty="0" sz="1800" spc="30">
                <a:latin typeface="WenQuanYi Micro Hei"/>
                <a:cs typeface="WenQuanYi Micro Hei"/>
              </a:rPr>
              <a:t>account</a:t>
            </a:r>
            <a:endParaRPr sz="1800">
              <a:latin typeface="WenQuanYi Micro Hei"/>
              <a:cs typeface="WenQuanYi Micro Hei"/>
            </a:endParaRPr>
          </a:p>
          <a:p>
            <a:pPr lvl="1" marL="570230" indent="-2146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570230" algn="l"/>
              </a:tabLst>
            </a:pPr>
            <a:r>
              <a:rPr dirty="0" sz="2100" spc="25">
                <a:latin typeface="WenQuanYi Micro Hei"/>
                <a:cs typeface="WenQuanYi Micro Hei"/>
              </a:rPr>
              <a:t>Both </a:t>
            </a:r>
            <a:r>
              <a:rPr dirty="0" sz="2100" spc="5">
                <a:latin typeface="WenQuanYi Micro Hei"/>
                <a:cs typeface="WenQuanYi Micro Hei"/>
              </a:rPr>
              <a:t>threads </a:t>
            </a:r>
            <a:r>
              <a:rPr dirty="0" sz="2100" spc="30">
                <a:latin typeface="WenQuanYi Micro Hei"/>
                <a:cs typeface="WenQuanYi Micro Hei"/>
              </a:rPr>
              <a:t>need </a:t>
            </a:r>
            <a:r>
              <a:rPr dirty="0" sz="2100" spc="55">
                <a:latin typeface="WenQuanYi Micro Hei"/>
                <a:cs typeface="WenQuanYi Micro Hei"/>
              </a:rPr>
              <a:t>to </a:t>
            </a:r>
            <a:r>
              <a:rPr dirty="0" sz="2100" spc="35">
                <a:latin typeface="WenQuanYi Micro Hei"/>
                <a:cs typeface="WenQuanYi Micro Hei"/>
              </a:rPr>
              <a:t>update</a:t>
            </a:r>
            <a:r>
              <a:rPr dirty="0" sz="2100" spc="95">
                <a:latin typeface="WenQuanYi Micro Hei"/>
                <a:cs typeface="WenQuanYi Micro Hei"/>
              </a:rPr>
              <a:t> </a:t>
            </a:r>
            <a:r>
              <a:rPr dirty="0" sz="2100" spc="20">
                <a:latin typeface="WenQuanYi Micro Hei"/>
                <a:cs typeface="WenQuanYi Micro Hei"/>
              </a:rPr>
              <a:t>balance</a:t>
            </a:r>
            <a:endParaRPr sz="21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41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2626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Multiple </a:t>
            </a:r>
            <a:r>
              <a:rPr dirty="0" sz="4800" spc="-15"/>
              <a:t>threads </a:t>
            </a:r>
            <a:r>
              <a:rPr dirty="0" sz="4800"/>
              <a:t>in</a:t>
            </a:r>
            <a:r>
              <a:rPr dirty="0" sz="4800" spc="-60"/>
              <a:t> </a:t>
            </a:r>
            <a:r>
              <a:rPr dirty="0" sz="4800" spc="-5"/>
              <a:t>cooperation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25361"/>
            <a:ext cx="8981440" cy="14382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20">
                <a:latin typeface="WenQuanYi Micro Hei"/>
                <a:cs typeface="WenQuanYi Micro Hei"/>
              </a:rPr>
              <a:t>Synchronization </a:t>
            </a:r>
            <a:r>
              <a:rPr dirty="0" sz="2400" spc="10">
                <a:latin typeface="WenQuanYi Micro Hei"/>
                <a:cs typeface="WenQuanYi Micro Hei"/>
              </a:rPr>
              <a:t>problem</a:t>
            </a:r>
            <a:r>
              <a:rPr dirty="0" sz="2400" spc="65">
                <a:latin typeface="WenQuanYi Micro Hei"/>
                <a:cs typeface="WenQuanYi Micro Hei"/>
              </a:rPr>
              <a:t> </a:t>
            </a:r>
            <a:r>
              <a:rPr dirty="0" sz="2400" spc="5">
                <a:latin typeface="WenQuanYi Micro Hei"/>
                <a:cs typeface="WenQuanYi Micro Hei"/>
              </a:rPr>
              <a:t>occurs</a:t>
            </a:r>
            <a:endParaRPr sz="2400">
              <a:latin typeface="WenQuanYi Micro Hei"/>
              <a:cs typeface="WenQuanYi Micro Hei"/>
            </a:endParaRPr>
          </a:p>
          <a:p>
            <a:pPr lvl="1" marL="570230" indent="-214629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570230" algn="l"/>
              </a:tabLst>
            </a:pPr>
            <a:r>
              <a:rPr dirty="0" sz="2100" spc="100">
                <a:latin typeface="WenQuanYi Micro Hei"/>
                <a:cs typeface="WenQuanYi Micro Hei"/>
              </a:rPr>
              <a:t>When </a:t>
            </a:r>
            <a:r>
              <a:rPr dirty="0" sz="2100" spc="5">
                <a:latin typeface="WenQuanYi Micro Hei"/>
                <a:cs typeface="WenQuanYi Micro Hei"/>
              </a:rPr>
              <a:t>multiple </a:t>
            </a:r>
            <a:r>
              <a:rPr dirty="0" sz="2100" spc="-5">
                <a:latin typeface="WenQuanYi Micro Hei"/>
                <a:cs typeface="WenQuanYi Micro Hei"/>
              </a:rPr>
              <a:t>process </a:t>
            </a:r>
            <a:r>
              <a:rPr dirty="0" sz="2100" spc="-10">
                <a:latin typeface="WenQuanYi Micro Hei"/>
                <a:cs typeface="WenQuanYi Micro Hei"/>
              </a:rPr>
              <a:t>are </a:t>
            </a:r>
            <a:r>
              <a:rPr dirty="0" sz="2100" spc="20">
                <a:latin typeface="WenQuanYi Micro Hei"/>
                <a:cs typeface="WenQuanYi Micro Hei"/>
              </a:rPr>
              <a:t>accessing </a:t>
            </a:r>
            <a:r>
              <a:rPr dirty="0" sz="2100" spc="-5">
                <a:latin typeface="WenQuanYi Micro Hei"/>
                <a:cs typeface="WenQuanYi Micro Hei"/>
              </a:rPr>
              <a:t>shared</a:t>
            </a:r>
            <a:r>
              <a:rPr dirty="0" sz="2100" spc="135">
                <a:latin typeface="WenQuanYi Micro Hei"/>
                <a:cs typeface="WenQuanYi Micro Hei"/>
              </a:rPr>
              <a:t> </a:t>
            </a:r>
            <a:r>
              <a:rPr dirty="0" sz="2100" spc="-5">
                <a:latin typeface="WenQuanYi Micro Hei"/>
                <a:cs typeface="WenQuanYi Micro Hei"/>
              </a:rPr>
              <a:t>variable</a:t>
            </a:r>
            <a:endParaRPr sz="2100">
              <a:latin typeface="WenQuanYi Micro Hei"/>
              <a:cs typeface="WenQuanYi Micro Hei"/>
            </a:endParaRPr>
          </a:p>
          <a:p>
            <a:pPr lvl="1" marL="570230" indent="-2146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570230" algn="l"/>
              </a:tabLst>
            </a:pPr>
            <a:r>
              <a:rPr dirty="0" sz="2100" spc="35">
                <a:latin typeface="WenQuanYi Micro Hei"/>
                <a:cs typeface="WenQuanYi Micro Hei"/>
              </a:rPr>
              <a:t>The </a:t>
            </a:r>
            <a:r>
              <a:rPr dirty="0" sz="2100" spc="-5">
                <a:latin typeface="WenQuanYi Micro Hei"/>
                <a:cs typeface="WenQuanYi Micro Hei"/>
              </a:rPr>
              <a:t>shared variable </a:t>
            </a:r>
            <a:r>
              <a:rPr dirty="0" sz="2100" spc="10">
                <a:latin typeface="WenQuanYi Micro Hei"/>
                <a:cs typeface="WenQuanYi Micro Hei"/>
              </a:rPr>
              <a:t>should </a:t>
            </a:r>
            <a:r>
              <a:rPr dirty="0" sz="2100" spc="30">
                <a:latin typeface="WenQuanYi Micro Hei"/>
                <a:cs typeface="WenQuanYi Micro Hei"/>
              </a:rPr>
              <a:t>be </a:t>
            </a:r>
            <a:r>
              <a:rPr dirty="0" sz="2100" spc="5">
                <a:latin typeface="WenQuanYi Micro Hei"/>
                <a:cs typeface="WenQuanYi Micro Hei"/>
              </a:rPr>
              <a:t>mutually</a:t>
            </a:r>
            <a:r>
              <a:rPr dirty="0" sz="2100" spc="190">
                <a:latin typeface="WenQuanYi Micro Hei"/>
                <a:cs typeface="WenQuanYi Micro Hei"/>
              </a:rPr>
              <a:t> </a:t>
            </a:r>
            <a:r>
              <a:rPr dirty="0" sz="2100">
                <a:latin typeface="WenQuanYi Micro Hei"/>
                <a:cs typeface="WenQuanYi Micro Hei"/>
              </a:rPr>
              <a:t>accessible</a:t>
            </a:r>
            <a:endParaRPr sz="2100">
              <a:latin typeface="WenQuanYi Micro Hei"/>
              <a:cs typeface="WenQuanYi Micro Hei"/>
            </a:endParaRPr>
          </a:p>
          <a:p>
            <a:pPr lvl="2" marL="869950" indent="-17145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800" spc="5">
                <a:latin typeface="WenQuanYi Micro Hei"/>
                <a:cs typeface="WenQuanYi Micro Hei"/>
              </a:rPr>
              <a:t>Only </a:t>
            </a:r>
            <a:r>
              <a:rPr dirty="0" sz="1800" spc="30">
                <a:latin typeface="WenQuanYi Micro Hei"/>
                <a:cs typeface="WenQuanYi Micro Hei"/>
              </a:rPr>
              <a:t>one </a:t>
            </a:r>
            <a:r>
              <a:rPr dirty="0" sz="1800" spc="-10">
                <a:latin typeface="WenQuanYi Micro Hei"/>
                <a:cs typeface="WenQuanYi Micro Hei"/>
              </a:rPr>
              <a:t>process </a:t>
            </a:r>
            <a:r>
              <a:rPr dirty="0" sz="1800" spc="5">
                <a:latin typeface="WenQuanYi Micro Hei"/>
                <a:cs typeface="WenQuanYi Micro Hei"/>
              </a:rPr>
              <a:t>must </a:t>
            </a:r>
            <a:r>
              <a:rPr dirty="0" sz="1800" spc="20">
                <a:latin typeface="WenQuanYi Micro Hei"/>
                <a:cs typeface="WenQuanYi Micro Hei"/>
              </a:rPr>
              <a:t>complete </a:t>
            </a:r>
            <a:r>
              <a:rPr dirty="0" sz="1800" spc="10">
                <a:latin typeface="WenQuanYi Micro Hei"/>
                <a:cs typeface="WenQuanYi Micro Hei"/>
              </a:rPr>
              <a:t>operation </a:t>
            </a:r>
            <a:r>
              <a:rPr dirty="0" sz="1800" spc="15">
                <a:latin typeface="WenQuanYi Micro Hei"/>
                <a:cs typeface="WenQuanYi Micro Hei"/>
              </a:rPr>
              <a:t>before starting </a:t>
            </a:r>
            <a:r>
              <a:rPr dirty="0" sz="1800" spc="10">
                <a:latin typeface="WenQuanYi Micro Hei"/>
                <a:cs typeface="WenQuanYi Micro Hei"/>
              </a:rPr>
              <a:t>another</a:t>
            </a:r>
            <a:r>
              <a:rPr dirty="0" sz="1800" spc="180">
                <a:latin typeface="WenQuanYi Micro Hei"/>
                <a:cs typeface="WenQuanYi Micro Hei"/>
              </a:rPr>
              <a:t> </a:t>
            </a:r>
            <a:r>
              <a:rPr dirty="0" sz="1800" spc="10">
                <a:latin typeface="WenQuanYi Micro Hei"/>
                <a:cs typeface="WenQuanYi Micro Hei"/>
              </a:rPr>
              <a:t>operation</a:t>
            </a:r>
            <a:endParaRPr sz="1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42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78231"/>
            <a:ext cx="1061466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/>
              <a:t>In-depth </a:t>
            </a:r>
            <a:r>
              <a:rPr dirty="0" sz="4300"/>
              <a:t>look of the </a:t>
            </a:r>
            <a:r>
              <a:rPr dirty="0" sz="4300" spc="-5"/>
              <a:t>synchronization</a:t>
            </a:r>
            <a:r>
              <a:rPr dirty="0" sz="4300" spc="-40"/>
              <a:t> </a:t>
            </a:r>
            <a:r>
              <a:rPr dirty="0" sz="4300" spc="-15"/>
              <a:t>problem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535940" y="1013459"/>
            <a:ext cx="2024380" cy="165036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400" spc="-60">
                <a:latin typeface="Trebuchet MS"/>
                <a:cs typeface="Trebuchet MS"/>
              </a:rPr>
              <a:t>Withdraw(int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amount)</a:t>
            </a:r>
            <a:endParaRPr sz="14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215"/>
              </a:spcBef>
            </a:pPr>
            <a:r>
              <a:rPr dirty="0" sz="1400" spc="-75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546735" marR="5080" indent="-267335">
              <a:lnSpc>
                <a:spcPct val="107100"/>
              </a:lnSpc>
            </a:pPr>
            <a:r>
              <a:rPr dirty="0" sz="1400" spc="-85">
                <a:latin typeface="Trebuchet MS"/>
                <a:cs typeface="Trebuchet MS"/>
              </a:rPr>
              <a:t>if </a:t>
            </a:r>
            <a:r>
              <a:rPr dirty="0" sz="1400" spc="-75">
                <a:latin typeface="Trebuchet MS"/>
                <a:cs typeface="Trebuchet MS"/>
              </a:rPr>
              <a:t>(balance </a:t>
            </a:r>
            <a:r>
              <a:rPr dirty="0" sz="1400" spc="-40">
                <a:latin typeface="Trebuchet MS"/>
                <a:cs typeface="Trebuchet MS"/>
              </a:rPr>
              <a:t>&lt; </a:t>
            </a:r>
            <a:r>
              <a:rPr dirty="0" sz="1400" spc="-55">
                <a:latin typeface="Trebuchet MS"/>
                <a:cs typeface="Trebuchet MS"/>
              </a:rPr>
              <a:t>amount)  </a:t>
            </a:r>
            <a:r>
              <a:rPr dirty="0" sz="1400" spc="-60">
                <a:latin typeface="Trebuchet MS"/>
                <a:cs typeface="Trebuchet MS"/>
              </a:rPr>
              <a:t>return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-ENOMONEY;</a:t>
            </a:r>
            <a:endParaRPr sz="1400">
              <a:latin typeface="Trebuchet MS"/>
              <a:cs typeface="Trebuchet MS"/>
            </a:endParaRPr>
          </a:p>
          <a:p>
            <a:pPr marL="279400" marR="6350">
              <a:lnSpc>
                <a:spcPct val="107100"/>
              </a:lnSpc>
            </a:pP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else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balance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-=</a:t>
            </a:r>
            <a:r>
              <a:rPr dirty="0" sz="1400" spc="-2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amount;  </a:t>
            </a:r>
            <a:r>
              <a:rPr dirty="0" sz="1400" spc="-60">
                <a:latin typeface="Trebuchet MS"/>
                <a:cs typeface="Trebuchet MS"/>
              </a:rPr>
              <a:t>return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balance;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75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78836"/>
            <a:ext cx="2769235" cy="1640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325245">
              <a:lnSpc>
                <a:spcPct val="107100"/>
              </a:lnSpc>
              <a:spcBef>
                <a:spcPts val="100"/>
              </a:spcBef>
            </a:pPr>
            <a:r>
              <a:rPr dirty="0" sz="1400" spc="-6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[&amp;amount]  </a:t>
            </a:r>
            <a:r>
              <a:rPr dirty="0" sz="1400" spc="-6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1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  </a:t>
            </a:r>
            <a:r>
              <a:rPr dirty="0" sz="1400" spc="-65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7100"/>
              </a:lnSpc>
            </a:pPr>
            <a:r>
              <a:rPr dirty="0" sz="1400" spc="-70">
                <a:latin typeface="Trebuchet MS"/>
                <a:cs typeface="Trebuchet MS"/>
              </a:rPr>
              <a:t>ble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no_money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200">
                <a:latin typeface="Trebuchet MS"/>
                <a:cs typeface="Trebuchet MS"/>
              </a:rPr>
              <a:t>//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r1&lt;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100">
                <a:latin typeface="Trebuchet MS"/>
                <a:cs typeface="Trebuchet MS"/>
              </a:rPr>
              <a:t>—&gt;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no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money 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sub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 r1,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r0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64795" algn="l"/>
              </a:tabLst>
            </a:pPr>
            <a:r>
              <a:rPr dirty="0" sz="1400" spc="-45">
                <a:latin typeface="Trebuchet MS"/>
                <a:cs typeface="Trebuchet MS"/>
              </a:rPr>
              <a:t>b	</a:t>
            </a:r>
            <a:r>
              <a:rPr dirty="0" sz="1400" spc="-55">
                <a:latin typeface="Trebuchet MS"/>
                <a:cs typeface="Trebuchet MS"/>
              </a:rPr>
              <a:t>func_end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494276"/>
            <a:ext cx="1576070" cy="9398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400" spc="-50">
                <a:latin typeface="Trebuchet MS"/>
                <a:cs typeface="Trebuchet MS"/>
              </a:rPr>
              <a:t>no_money: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7100"/>
              </a:lnSpc>
            </a:pPr>
            <a:r>
              <a:rPr dirty="0" sz="1400" spc="-40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r0, </a:t>
            </a:r>
            <a:r>
              <a:rPr dirty="0" sz="1400" spc="-50">
                <a:latin typeface="Trebuchet MS"/>
                <a:cs typeface="Trebuchet MS"/>
              </a:rPr>
              <a:t>#-enomoney  </a:t>
            </a:r>
            <a:r>
              <a:rPr dirty="0" sz="1400" spc="-65">
                <a:latin typeface="Trebuchet MS"/>
                <a:cs typeface="Trebuchet MS"/>
              </a:rPr>
              <a:t>func_end: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40">
                <a:latin typeface="Trebuchet MS"/>
                <a:cs typeface="Trebuchet MS"/>
              </a:rPr>
              <a:t>mov </a:t>
            </a:r>
            <a:r>
              <a:rPr dirty="0" sz="1400" spc="-110">
                <a:latin typeface="Trebuchet MS"/>
                <a:cs typeface="Trebuchet MS"/>
              </a:rPr>
              <a:t>pc,</a:t>
            </a:r>
            <a:r>
              <a:rPr dirty="0" sz="1400" spc="-25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ra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5500" y="977899"/>
            <a:ext cx="2671445" cy="16383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60">
                <a:latin typeface="Trebuchet MS"/>
                <a:cs typeface="Trebuchet MS"/>
              </a:rPr>
              <a:t>Deposit </a:t>
            </a:r>
            <a:r>
              <a:rPr dirty="0" sz="1800" spc="-100">
                <a:latin typeface="Trebuchet MS"/>
                <a:cs typeface="Trebuchet MS"/>
              </a:rPr>
              <a:t>(int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amount)</a:t>
            </a:r>
            <a:endParaRPr sz="1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335"/>
              </a:spcBef>
            </a:pPr>
            <a:r>
              <a:rPr dirty="0" sz="1800" spc="-95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812800" marR="5080">
              <a:lnSpc>
                <a:spcPct val="120000"/>
              </a:lnSpc>
              <a:spcBef>
                <a:spcPts val="25"/>
              </a:spcBef>
            </a:pPr>
            <a:r>
              <a:rPr dirty="0" sz="1800" spc="-90">
                <a:solidFill>
                  <a:srgbClr val="FF0000"/>
                </a:solidFill>
                <a:latin typeface="Trebuchet MS"/>
                <a:cs typeface="Trebuchet MS"/>
              </a:rPr>
              <a:t>balance </a:t>
            </a:r>
            <a:r>
              <a:rPr dirty="0" sz="1800" spc="-50">
                <a:solidFill>
                  <a:srgbClr val="FF0000"/>
                </a:solidFill>
                <a:latin typeface="Trebuchet MS"/>
                <a:cs typeface="Trebuchet MS"/>
              </a:rPr>
              <a:t>+=</a:t>
            </a:r>
            <a:r>
              <a:rPr dirty="0" sz="1800" spc="-2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0000"/>
                </a:solidFill>
                <a:latin typeface="Trebuchet MS"/>
                <a:cs typeface="Trebuchet MS"/>
              </a:rPr>
              <a:t>amount;  </a:t>
            </a:r>
            <a:r>
              <a:rPr dirty="0" sz="1800" spc="-80">
                <a:latin typeface="Trebuchet MS"/>
                <a:cs typeface="Trebuchet MS"/>
              </a:rPr>
              <a:t>Return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balance;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800" spc="-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5500" y="2910332"/>
            <a:ext cx="1892300" cy="1330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3180">
              <a:lnSpc>
                <a:spcPct val="120000"/>
              </a:lnSpc>
              <a:spcBef>
                <a:spcPts val="100"/>
              </a:spcBef>
            </a:pPr>
            <a:r>
              <a:rPr dirty="0" sz="1800" spc="-80">
                <a:latin typeface="Trebuchet MS"/>
                <a:cs typeface="Trebuchet MS"/>
              </a:rPr>
              <a:t>Load </a:t>
            </a:r>
            <a:r>
              <a:rPr dirty="0" sz="1800" spc="-110">
                <a:latin typeface="Trebuchet MS"/>
                <a:cs typeface="Trebuchet MS"/>
              </a:rPr>
              <a:t>r0,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[&amp;amount]  </a:t>
            </a:r>
            <a:r>
              <a:rPr dirty="0" sz="1800" spc="-80">
                <a:latin typeface="Trebuchet MS"/>
                <a:cs typeface="Trebuchet MS"/>
              </a:rPr>
              <a:t>Load </a:t>
            </a:r>
            <a:r>
              <a:rPr dirty="0" sz="1800" spc="-110">
                <a:latin typeface="Trebuchet MS"/>
                <a:cs typeface="Trebuchet MS"/>
              </a:rPr>
              <a:t>r1,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[&amp;balance]  </a:t>
            </a:r>
            <a:r>
              <a:rPr dirty="0" sz="1800" spc="-70">
                <a:solidFill>
                  <a:srgbClr val="FF0000"/>
                </a:solidFill>
                <a:latin typeface="Trebuchet MS"/>
                <a:cs typeface="Trebuchet MS"/>
              </a:rPr>
              <a:t>add </a:t>
            </a:r>
            <a:r>
              <a:rPr dirty="0" sz="1800" spc="-110">
                <a:solidFill>
                  <a:srgbClr val="FF0000"/>
                </a:solidFill>
                <a:latin typeface="Trebuchet MS"/>
                <a:cs typeface="Trebuchet MS"/>
              </a:rPr>
              <a:t>r1, r1,</a:t>
            </a:r>
            <a:r>
              <a:rPr dirty="0" sz="1800" spc="-2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FF0000"/>
                </a:solidFill>
                <a:latin typeface="Trebuchet MS"/>
                <a:cs typeface="Trebuchet MS"/>
              </a:rPr>
              <a:t>r0</a:t>
            </a:r>
            <a:endParaRPr sz="18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335"/>
              </a:spcBef>
            </a:pPr>
            <a:r>
              <a:rPr dirty="0" sz="1800" spc="-80">
                <a:latin typeface="Trebuchet MS"/>
                <a:cs typeface="Trebuchet MS"/>
              </a:rPr>
              <a:t>Store </a:t>
            </a:r>
            <a:r>
              <a:rPr dirty="0" sz="1800" spc="-110">
                <a:latin typeface="Trebuchet MS"/>
                <a:cs typeface="Trebuchet MS"/>
              </a:rPr>
              <a:t>r1,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[&amp;balance]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43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8704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5"/>
              <a:t>There </a:t>
            </a:r>
            <a:r>
              <a:rPr dirty="0" sz="4800" spc="-35"/>
              <a:t>are </a:t>
            </a:r>
            <a:r>
              <a:rPr dirty="0" sz="4800" spc="-5"/>
              <a:t>some sensitive </a:t>
            </a:r>
            <a:r>
              <a:rPr dirty="0" sz="4800"/>
              <a:t>time</a:t>
            </a:r>
            <a:r>
              <a:rPr dirty="0" sz="4800" spc="-20"/>
              <a:t> </a:t>
            </a:r>
            <a:r>
              <a:rPr dirty="0" sz="4800"/>
              <a:t>instants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0126980" cy="2253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5">
                <a:latin typeface="WenQuanYi Micro Hei"/>
                <a:cs typeface="WenQuanYi Micro Hei"/>
              </a:rPr>
              <a:t>Computer </a:t>
            </a:r>
            <a:r>
              <a:rPr dirty="0" sz="2800" spc="120">
                <a:latin typeface="WenQuanYi Micro Hei"/>
                <a:cs typeface="WenQuanYi Micro Hei"/>
              </a:rPr>
              <a:t>(CPU) </a:t>
            </a:r>
            <a:r>
              <a:rPr dirty="0" sz="2800" spc="45">
                <a:latin typeface="WenQuanYi Micro Hei"/>
                <a:cs typeface="WenQuanYi Micro Hei"/>
              </a:rPr>
              <a:t>works </a:t>
            </a:r>
            <a:r>
              <a:rPr dirty="0" sz="2800" spc="80">
                <a:latin typeface="WenQuanYi Micro Hei"/>
                <a:cs typeface="WenQuanYi Micro Hei"/>
              </a:rPr>
              <a:t>with</a:t>
            </a:r>
            <a:r>
              <a:rPr dirty="0" sz="2800" spc="5">
                <a:latin typeface="WenQuanYi Micro Hei"/>
                <a:cs typeface="WenQuanYi Micro Hei"/>
              </a:rPr>
              <a:t> </a:t>
            </a:r>
            <a:r>
              <a:rPr dirty="0" sz="2800" spc="35">
                <a:latin typeface="WenQuanYi Micro Hei"/>
                <a:cs typeface="WenQuanYi Micro Hei"/>
              </a:rPr>
              <a:t>registers!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">
                <a:latin typeface="WenQuanYi Micro Hei"/>
                <a:cs typeface="WenQuanYi Micro Hei"/>
              </a:rPr>
              <a:t>Before </a:t>
            </a:r>
            <a:r>
              <a:rPr dirty="0" sz="2400" spc="50">
                <a:latin typeface="WenQuanYi Micro Hei"/>
                <a:cs typeface="WenQuanYi Micro Hei"/>
              </a:rPr>
              <a:t>updating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10">
                <a:latin typeface="WenQuanYi Micro Hei"/>
                <a:cs typeface="WenQuanYi Micro Hei"/>
              </a:rPr>
              <a:t>value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15">
                <a:latin typeface="WenQuanYi Micro Hei"/>
                <a:cs typeface="WenQuanYi Micro Hei"/>
              </a:rPr>
              <a:t>memory, </a:t>
            </a:r>
            <a:r>
              <a:rPr dirty="0" sz="2400" spc="10">
                <a:latin typeface="WenQuanYi Micro Hei"/>
                <a:cs typeface="WenQuanYi Micro Hei"/>
              </a:rPr>
              <a:t>value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-5">
                <a:latin typeface="WenQuanYi Micro Hei"/>
                <a:cs typeface="WenQuanYi Micro Hei"/>
              </a:rPr>
              <a:t>only </a:t>
            </a:r>
            <a:r>
              <a:rPr dirty="0" sz="2400" spc="50">
                <a:latin typeface="WenQuanYi Micro Hei"/>
                <a:cs typeface="WenQuanYi Micro Hei"/>
              </a:rPr>
              <a:t>on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39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registers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5">
                <a:latin typeface="WenQuanYi Micro Hei"/>
                <a:cs typeface="WenQuanYi Micro Hei"/>
              </a:rPr>
              <a:t>While, </a:t>
            </a:r>
            <a:r>
              <a:rPr dirty="0" sz="2800" spc="5">
                <a:latin typeface="WenQuanYi Micro Hei"/>
                <a:cs typeface="WenQuanYi Micro Hei"/>
              </a:rPr>
              <a:t>others </a:t>
            </a:r>
            <a:r>
              <a:rPr dirty="0" sz="2800" spc="40">
                <a:latin typeface="WenQuanYi Micro Hei"/>
                <a:cs typeface="WenQuanYi Micro Hei"/>
              </a:rPr>
              <a:t>can </a:t>
            </a:r>
            <a:r>
              <a:rPr dirty="0" sz="2800" spc="-5">
                <a:latin typeface="WenQuanYi Micro Hei"/>
                <a:cs typeface="WenQuanYi Micro Hei"/>
              </a:rPr>
              <a:t>access </a:t>
            </a:r>
            <a:r>
              <a:rPr dirty="0" sz="2800" spc="45">
                <a:latin typeface="WenQuanYi Micro Hei"/>
                <a:cs typeface="WenQuanYi Micro Hei"/>
              </a:rPr>
              <a:t>the</a:t>
            </a:r>
            <a:r>
              <a:rPr dirty="0" sz="2800" spc="170">
                <a:latin typeface="WenQuanYi Micro Hei"/>
                <a:cs typeface="WenQuanYi Micro Hei"/>
              </a:rPr>
              <a:t> </a:t>
            </a:r>
            <a:r>
              <a:rPr dirty="0" sz="2800" spc="55">
                <a:latin typeface="WenQuanYi Micro Hei"/>
                <a:cs typeface="WenQuanYi Micro Hei"/>
              </a:rPr>
              <a:t>memory!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0">
                <a:latin typeface="WenQuanYi Micro Hei"/>
                <a:cs typeface="WenQuanYi Micro Hei"/>
              </a:rPr>
              <a:t>without </a:t>
            </a:r>
            <a:r>
              <a:rPr dirty="0" sz="2400" spc="85">
                <a:latin typeface="WenQuanYi Micro Hei"/>
                <a:cs typeface="WenQuanYi Micro Hei"/>
              </a:rPr>
              <a:t>knowing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55">
                <a:latin typeface="WenQuanYi Micro Hei"/>
                <a:cs typeface="WenQuanYi Micro Hei"/>
              </a:rPr>
              <a:t>fact </a:t>
            </a:r>
            <a:r>
              <a:rPr dirty="0" sz="2400" spc="45">
                <a:latin typeface="WenQuanYi Micro Hei"/>
                <a:cs typeface="WenQuanYi Micro Hei"/>
              </a:rPr>
              <a:t>that </a:t>
            </a:r>
            <a:r>
              <a:rPr dirty="0" sz="2400" spc="20">
                <a:latin typeface="WenQuanYi Micro Hei"/>
                <a:cs typeface="WenQuanYi Micro Hei"/>
              </a:rPr>
              <a:t>another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20">
                <a:latin typeface="WenQuanYi Micro Hei"/>
                <a:cs typeface="WenQuanYi Micro Hei"/>
              </a:rPr>
              <a:t>accessing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245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memory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0">
                <a:latin typeface="WenQuanYi Micro Hei"/>
                <a:cs typeface="WenQuanYi Micro Hei"/>
              </a:rPr>
              <a:t>Possibly, </a:t>
            </a:r>
            <a:r>
              <a:rPr dirty="0" sz="2800" spc="150">
                <a:latin typeface="WenQuanYi Micro Hei"/>
                <a:cs typeface="WenQuanYi Micro Hei"/>
              </a:rPr>
              <a:t>we </a:t>
            </a:r>
            <a:r>
              <a:rPr dirty="0" sz="2800" spc="40">
                <a:latin typeface="WenQuanYi Micro Hei"/>
                <a:cs typeface="WenQuanYi Micro Hei"/>
              </a:rPr>
              <a:t>can </a:t>
            </a:r>
            <a:r>
              <a:rPr dirty="0" sz="2800" spc="25">
                <a:latin typeface="WenQuanYi Micro Hei"/>
                <a:cs typeface="WenQuanYi Micro Hei"/>
              </a:rPr>
              <a:t>have </a:t>
            </a:r>
            <a:r>
              <a:rPr dirty="0" sz="2800" spc="105">
                <a:latin typeface="WenQuanYi Micro Hei"/>
                <a:cs typeface="WenQuanYi Micro Hei"/>
              </a:rPr>
              <a:t>wrong</a:t>
            </a:r>
            <a:r>
              <a:rPr dirty="0" sz="2800" spc="90">
                <a:latin typeface="WenQuanYi Micro Hei"/>
                <a:cs typeface="WenQuanYi Micro Hei"/>
              </a:rPr>
              <a:t> </a:t>
            </a:r>
            <a:r>
              <a:rPr dirty="0" sz="2800" spc="10">
                <a:latin typeface="WenQuanYi Micro Hei"/>
                <a:cs typeface="WenQuanYi Micro Hei"/>
              </a:rPr>
              <a:t>value</a:t>
            </a:r>
            <a:endParaRPr sz="28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2" y="3801364"/>
            <a:ext cx="2882900" cy="23622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0">
                <a:latin typeface="WenQuanYi Micro Hei"/>
                <a:cs typeface="WenQuanYi Micro Hei"/>
              </a:rPr>
              <a:t>Balance </a:t>
            </a:r>
            <a:r>
              <a:rPr dirty="0" sz="2800" spc="285">
                <a:latin typeface="WenQuanYi Micro Hei"/>
                <a:cs typeface="WenQuanYi Micro Hei"/>
              </a:rPr>
              <a:t>=</a:t>
            </a:r>
            <a:r>
              <a:rPr dirty="0" sz="2800" spc="60">
                <a:latin typeface="WenQuanYi Micro Hei"/>
                <a:cs typeface="WenQuanYi Micro Hei"/>
              </a:rPr>
              <a:t> </a:t>
            </a:r>
            <a:r>
              <a:rPr dirty="0" sz="2800" spc="140">
                <a:latin typeface="WenQuanYi Micro Hei"/>
                <a:cs typeface="WenQuanYi Micro Hei"/>
              </a:rPr>
              <a:t>100;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5">
                <a:latin typeface="WenQuanYi Micro Hei"/>
                <a:cs typeface="WenQuanYi Micro Hei"/>
              </a:rPr>
              <a:t>thread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330">
                <a:latin typeface="WenQuanYi Micro Hei"/>
                <a:cs typeface="WenQuanYi Micro Hei"/>
              </a:rPr>
              <a:t>A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5">
                <a:latin typeface="WenQuanYi Micro Hei"/>
                <a:cs typeface="WenQuanYi Micro Hei"/>
              </a:rPr>
              <a:t>Deposit</a:t>
            </a:r>
            <a:r>
              <a:rPr dirty="0" sz="2400" spc="30">
                <a:latin typeface="WenQuanYi Micro Hei"/>
                <a:cs typeface="WenQuanYi Micro Hei"/>
              </a:rPr>
              <a:t> </a:t>
            </a:r>
            <a:r>
              <a:rPr dirty="0" sz="2400" spc="125">
                <a:latin typeface="WenQuanYi Micro Hei"/>
                <a:cs typeface="WenQuanYi Micro Hei"/>
              </a:rPr>
              <a:t>(50);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5">
                <a:latin typeface="WenQuanYi Micro Hei"/>
                <a:cs typeface="WenQuanYi Micro Hei"/>
              </a:rPr>
              <a:t>thread</a:t>
            </a:r>
            <a:r>
              <a:rPr dirty="0" sz="2800" spc="55">
                <a:latin typeface="WenQuanYi Micro Hei"/>
                <a:cs typeface="WenQuanYi Micro Hei"/>
              </a:rPr>
              <a:t> </a:t>
            </a:r>
            <a:r>
              <a:rPr dirty="0" sz="2800" spc="-45">
                <a:latin typeface="WenQuanYi Micro Hei"/>
                <a:cs typeface="WenQuanYi Micro Hei"/>
              </a:rPr>
              <a:t>B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5">
                <a:latin typeface="WenQuanYi Micro Hei"/>
                <a:cs typeface="WenQuanYi Micro Hei"/>
              </a:rPr>
              <a:t>Withdraw</a:t>
            </a:r>
            <a:r>
              <a:rPr dirty="0" sz="2400" spc="5">
                <a:latin typeface="WenQuanYi Micro Hei"/>
                <a:cs typeface="WenQuanYi Micro Hei"/>
              </a:rPr>
              <a:t> </a:t>
            </a:r>
            <a:r>
              <a:rPr dirty="0" sz="2400" spc="125">
                <a:latin typeface="WenQuanYi Micro Hei"/>
                <a:cs typeface="WenQuanYi Micro Hei"/>
              </a:rPr>
              <a:t>(70);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9232" y="4428235"/>
            <a:ext cx="2278380" cy="1129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661670">
              <a:lnSpc>
                <a:spcPct val="100800"/>
              </a:lnSpc>
              <a:spcBef>
                <a:spcPts val="75"/>
              </a:spcBef>
            </a:pPr>
            <a:r>
              <a:rPr dirty="0" sz="2400" spc="-145">
                <a:latin typeface="Trebuchet MS"/>
                <a:cs typeface="Trebuchet MS"/>
              </a:rPr>
              <a:t>E</a:t>
            </a:r>
            <a:r>
              <a:rPr dirty="0" sz="2400" spc="-140">
                <a:latin typeface="Trebuchet MS"/>
                <a:cs typeface="Trebuchet MS"/>
              </a:rPr>
              <a:t>x</a:t>
            </a:r>
            <a:r>
              <a:rPr dirty="0" sz="2400" spc="-80">
                <a:latin typeface="Trebuchet MS"/>
                <a:cs typeface="Trebuchet MS"/>
              </a:rPr>
              <a:t>p</a:t>
            </a:r>
            <a:r>
              <a:rPr dirty="0" sz="2400" spc="-155">
                <a:latin typeface="Trebuchet MS"/>
                <a:cs typeface="Trebuchet MS"/>
              </a:rPr>
              <a:t>e</a:t>
            </a:r>
            <a:r>
              <a:rPr dirty="0" sz="2400" spc="-145">
                <a:latin typeface="Trebuchet MS"/>
                <a:cs typeface="Trebuchet MS"/>
              </a:rPr>
              <a:t>c</a:t>
            </a:r>
            <a:r>
              <a:rPr dirty="0" sz="2400" spc="-185">
                <a:latin typeface="Trebuchet MS"/>
                <a:cs typeface="Trebuchet MS"/>
              </a:rPr>
              <a:t>t</a:t>
            </a:r>
            <a:r>
              <a:rPr dirty="0" sz="2400" spc="-140">
                <a:latin typeface="Trebuchet MS"/>
                <a:cs typeface="Trebuchet MS"/>
              </a:rPr>
              <a:t>a</a:t>
            </a:r>
            <a:r>
              <a:rPr dirty="0" sz="2400" spc="-155">
                <a:latin typeface="Trebuchet MS"/>
                <a:cs typeface="Trebuchet MS"/>
              </a:rPr>
              <a:t>t</a:t>
            </a:r>
            <a:r>
              <a:rPr dirty="0" sz="2400" spc="-135">
                <a:latin typeface="Trebuchet MS"/>
                <a:cs typeface="Trebuchet MS"/>
              </a:rPr>
              <a:t>i</a:t>
            </a:r>
            <a:r>
              <a:rPr dirty="0" sz="2400" spc="-30">
                <a:latin typeface="Trebuchet MS"/>
                <a:cs typeface="Trebuchet MS"/>
              </a:rPr>
              <a:t>o</a:t>
            </a:r>
            <a:r>
              <a:rPr dirty="0" sz="2400" spc="-55">
                <a:latin typeface="Trebuchet MS"/>
                <a:cs typeface="Trebuchet MS"/>
              </a:rPr>
              <a:t>n</a:t>
            </a:r>
            <a:r>
              <a:rPr dirty="0" sz="2400" spc="200">
                <a:latin typeface="Trebuchet MS"/>
                <a:cs typeface="Trebuchet MS"/>
              </a:rPr>
              <a:t>?  </a:t>
            </a:r>
            <a:r>
              <a:rPr dirty="0" sz="2400" spc="-70">
                <a:latin typeface="Trebuchet MS"/>
                <a:cs typeface="Trebuchet MS"/>
              </a:rPr>
              <a:t>should </a:t>
            </a:r>
            <a:r>
              <a:rPr dirty="0" sz="2400" spc="-100">
                <a:latin typeface="Trebuchet MS"/>
                <a:cs typeface="Trebuchet MS"/>
              </a:rPr>
              <a:t>be</a:t>
            </a:r>
            <a:r>
              <a:rPr dirty="0" sz="2400" spc="-37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80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0">
                <a:latin typeface="Trebuchet MS"/>
                <a:cs typeface="Trebuchet MS"/>
              </a:rPr>
              <a:t>100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+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50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310">
                <a:latin typeface="Trebuchet MS"/>
                <a:cs typeface="Trebuchet MS"/>
              </a:rPr>
              <a:t>–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70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=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80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44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78231"/>
            <a:ext cx="1061466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/>
              <a:t>In-depth </a:t>
            </a:r>
            <a:r>
              <a:rPr dirty="0" sz="4300"/>
              <a:t>look of the </a:t>
            </a:r>
            <a:r>
              <a:rPr dirty="0" sz="4300" spc="-5"/>
              <a:t>synchronization</a:t>
            </a:r>
            <a:r>
              <a:rPr dirty="0" sz="4300" spc="-40"/>
              <a:t> </a:t>
            </a:r>
            <a:r>
              <a:rPr dirty="0" sz="4300" spc="-15"/>
              <a:t>problem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407352" y="1063244"/>
            <a:ext cx="2671445" cy="1640839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800" spc="-60">
                <a:latin typeface="Trebuchet MS"/>
                <a:cs typeface="Trebuchet MS"/>
              </a:rPr>
              <a:t>Deposit </a:t>
            </a:r>
            <a:r>
              <a:rPr dirty="0" sz="1800" spc="-100">
                <a:latin typeface="Trebuchet MS"/>
                <a:cs typeface="Trebuchet MS"/>
              </a:rPr>
              <a:t>(int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amount)</a:t>
            </a:r>
            <a:endParaRPr sz="1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359"/>
              </a:spcBef>
            </a:pPr>
            <a:r>
              <a:rPr dirty="0" sz="1800" spc="-95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812800" marR="5080">
              <a:lnSpc>
                <a:spcPct val="120000"/>
              </a:lnSpc>
            </a:pPr>
            <a:r>
              <a:rPr dirty="0" sz="1800" spc="-90">
                <a:latin typeface="Trebuchet MS"/>
                <a:cs typeface="Trebuchet MS"/>
              </a:rPr>
              <a:t>balance </a:t>
            </a:r>
            <a:r>
              <a:rPr dirty="0" sz="1800" spc="-50">
                <a:latin typeface="Trebuchet MS"/>
                <a:cs typeface="Trebuchet MS"/>
              </a:rPr>
              <a:t>+=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amount;  Return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balance;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800" spc="-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2" y="2998724"/>
            <a:ext cx="1892300" cy="13335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43180">
              <a:lnSpc>
                <a:spcPct val="120600"/>
              </a:lnSpc>
              <a:spcBef>
                <a:spcPts val="85"/>
              </a:spcBef>
            </a:pPr>
            <a:r>
              <a:rPr dirty="0" sz="1800" spc="-80">
                <a:latin typeface="Trebuchet MS"/>
                <a:cs typeface="Trebuchet MS"/>
              </a:rPr>
              <a:t>Load </a:t>
            </a:r>
            <a:r>
              <a:rPr dirty="0" sz="1800" spc="-110">
                <a:latin typeface="Trebuchet MS"/>
                <a:cs typeface="Trebuchet MS"/>
              </a:rPr>
              <a:t>r0,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[&amp;amount]  </a:t>
            </a:r>
            <a:r>
              <a:rPr dirty="0" sz="1800" spc="-80">
                <a:latin typeface="Trebuchet MS"/>
                <a:cs typeface="Trebuchet MS"/>
              </a:rPr>
              <a:t>Load </a:t>
            </a:r>
            <a:r>
              <a:rPr dirty="0" sz="1800" spc="-110">
                <a:latin typeface="Trebuchet MS"/>
                <a:cs typeface="Trebuchet MS"/>
              </a:rPr>
              <a:t>r1,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[&amp;balance]  </a:t>
            </a:r>
            <a:r>
              <a:rPr dirty="0" sz="1800" spc="-70">
                <a:latin typeface="Trebuchet MS"/>
                <a:cs typeface="Trebuchet MS"/>
              </a:rPr>
              <a:t>add </a:t>
            </a:r>
            <a:r>
              <a:rPr dirty="0" sz="1800" spc="-110">
                <a:latin typeface="Trebuchet MS"/>
                <a:cs typeface="Trebuchet MS"/>
              </a:rPr>
              <a:t>r1, r1,</a:t>
            </a:r>
            <a:r>
              <a:rPr dirty="0" sz="1800" spc="-29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r0</a:t>
            </a:r>
            <a:endParaRPr sz="18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335"/>
              </a:spcBef>
            </a:pPr>
            <a:r>
              <a:rPr dirty="0" sz="1800" spc="-80">
                <a:latin typeface="Trebuchet MS"/>
                <a:cs typeface="Trebuchet MS"/>
              </a:rPr>
              <a:t>Store </a:t>
            </a:r>
            <a:r>
              <a:rPr dirty="0" sz="1800" spc="-110">
                <a:latin typeface="Trebuchet MS"/>
                <a:cs typeface="Trebuchet MS"/>
              </a:rPr>
              <a:t>r1,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[&amp;balance]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4976" y="1013459"/>
            <a:ext cx="2024380" cy="165036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400" spc="-60">
                <a:latin typeface="Trebuchet MS"/>
                <a:cs typeface="Trebuchet MS"/>
              </a:rPr>
              <a:t>Withdraw(int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amount)</a:t>
            </a:r>
            <a:endParaRPr sz="14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215"/>
              </a:spcBef>
            </a:pPr>
            <a:r>
              <a:rPr dirty="0" sz="1400" spc="-75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547370" marR="5080" indent="-267335">
              <a:lnSpc>
                <a:spcPct val="107100"/>
              </a:lnSpc>
            </a:pPr>
            <a:r>
              <a:rPr dirty="0" sz="1400" spc="-85">
                <a:latin typeface="Trebuchet MS"/>
                <a:cs typeface="Trebuchet MS"/>
              </a:rPr>
              <a:t>if </a:t>
            </a:r>
            <a:r>
              <a:rPr dirty="0" sz="1400" spc="-75">
                <a:latin typeface="Trebuchet MS"/>
                <a:cs typeface="Trebuchet MS"/>
              </a:rPr>
              <a:t>(balance </a:t>
            </a:r>
            <a:r>
              <a:rPr dirty="0" sz="1400" spc="-40">
                <a:latin typeface="Trebuchet MS"/>
                <a:cs typeface="Trebuchet MS"/>
              </a:rPr>
              <a:t>&lt; </a:t>
            </a:r>
            <a:r>
              <a:rPr dirty="0" sz="1400" spc="-55">
                <a:latin typeface="Trebuchet MS"/>
                <a:cs typeface="Trebuchet MS"/>
              </a:rPr>
              <a:t>amount)  </a:t>
            </a:r>
            <a:r>
              <a:rPr dirty="0" sz="1400" spc="-60">
                <a:latin typeface="Trebuchet MS"/>
                <a:cs typeface="Trebuchet MS"/>
              </a:rPr>
              <a:t>return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-ENOMONEY;</a:t>
            </a:r>
            <a:endParaRPr sz="1400">
              <a:latin typeface="Trebuchet MS"/>
              <a:cs typeface="Trebuchet MS"/>
            </a:endParaRPr>
          </a:p>
          <a:p>
            <a:pPr marL="280035" marR="6350">
              <a:lnSpc>
                <a:spcPct val="107100"/>
              </a:lnSpc>
            </a:pPr>
            <a:r>
              <a:rPr dirty="0" sz="1400" spc="-65">
                <a:latin typeface="Trebuchet MS"/>
                <a:cs typeface="Trebuchet MS"/>
              </a:rPr>
              <a:t>else </a:t>
            </a:r>
            <a:r>
              <a:rPr dirty="0" sz="1400" spc="-70">
                <a:latin typeface="Trebuchet MS"/>
                <a:cs typeface="Trebuchet MS"/>
              </a:rPr>
              <a:t>balance </a:t>
            </a:r>
            <a:r>
              <a:rPr dirty="0" sz="1400" spc="-65">
                <a:latin typeface="Trebuchet MS"/>
                <a:cs typeface="Trebuchet MS"/>
              </a:rPr>
              <a:t>-=</a:t>
            </a:r>
            <a:r>
              <a:rPr dirty="0" sz="1400" spc="-24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amount;  return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balance;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75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4976" y="2878836"/>
            <a:ext cx="2769235" cy="18694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04520">
              <a:lnSpc>
                <a:spcPct val="107100"/>
              </a:lnSpc>
              <a:spcBef>
                <a:spcPts val="100"/>
              </a:spcBef>
            </a:pPr>
            <a:r>
              <a:rPr dirty="0" sz="1400" spc="-6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 </a:t>
            </a:r>
            <a:r>
              <a:rPr dirty="0" sz="1400" spc="-55">
                <a:latin typeface="Trebuchet MS"/>
                <a:cs typeface="Trebuchet MS"/>
              </a:rPr>
              <a:t>[&amp;amount]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r0: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70  </a:t>
            </a:r>
            <a:r>
              <a:rPr dirty="0" sz="1400" spc="-6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r1, </a:t>
            </a:r>
            <a:r>
              <a:rPr dirty="0" sz="1400" spc="-70">
                <a:latin typeface="Trebuchet MS"/>
                <a:cs typeface="Trebuchet MS"/>
              </a:rPr>
              <a:t>[&amp;balance]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r1:</a:t>
            </a:r>
            <a:r>
              <a:rPr dirty="0" sz="1400" spc="-1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100  </a:t>
            </a:r>
            <a:r>
              <a:rPr dirty="0" sz="1400" spc="-65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7100"/>
              </a:lnSpc>
            </a:pPr>
            <a:r>
              <a:rPr dirty="0" sz="1400" spc="-70">
                <a:latin typeface="Trebuchet MS"/>
                <a:cs typeface="Trebuchet MS"/>
              </a:rPr>
              <a:t>ble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no_money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200">
                <a:latin typeface="Trebuchet MS"/>
                <a:cs typeface="Trebuchet MS"/>
              </a:rPr>
              <a:t>//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r1&lt;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100">
                <a:latin typeface="Trebuchet MS"/>
                <a:cs typeface="Trebuchet MS"/>
              </a:rPr>
              <a:t>—&gt;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no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money  </a:t>
            </a:r>
            <a:r>
              <a:rPr dirty="0" sz="1400" spc="-35">
                <a:latin typeface="Trebuchet MS"/>
                <a:cs typeface="Trebuchet MS"/>
              </a:rPr>
              <a:t>sub </a:t>
            </a:r>
            <a:r>
              <a:rPr dirty="0" sz="1400" spc="-85">
                <a:latin typeface="Trebuchet MS"/>
                <a:cs typeface="Trebuchet MS"/>
              </a:rPr>
              <a:t>r1, r1, </a:t>
            </a:r>
            <a:r>
              <a:rPr dirty="0" sz="1400" spc="-45">
                <a:latin typeface="Trebuchet MS"/>
                <a:cs typeface="Trebuchet MS"/>
              </a:rPr>
              <a:t>r0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r1: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  <a:p>
            <a:pPr marL="12700" marR="1294765">
              <a:lnSpc>
                <a:spcPct val="107100"/>
              </a:lnSpc>
              <a:spcBef>
                <a:spcPts val="120"/>
              </a:spcBef>
              <a:tabLst>
                <a:tab pos="264795" algn="l"/>
              </a:tabLst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04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  </a:t>
            </a:r>
            <a:r>
              <a:rPr dirty="0" sz="1400" spc="-45">
                <a:latin typeface="Trebuchet MS"/>
                <a:cs typeface="Trebuchet MS"/>
              </a:rPr>
              <a:t>b	</a:t>
            </a:r>
            <a:r>
              <a:rPr dirty="0" sz="1400" spc="-55">
                <a:latin typeface="Trebuchet MS"/>
                <a:cs typeface="Trebuchet MS"/>
              </a:rPr>
              <a:t>func_end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4976" y="4722876"/>
            <a:ext cx="1576070" cy="7112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400" spc="-50">
                <a:latin typeface="Trebuchet MS"/>
                <a:cs typeface="Trebuchet MS"/>
              </a:rPr>
              <a:t>no_money: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7100"/>
              </a:lnSpc>
            </a:pPr>
            <a:r>
              <a:rPr dirty="0" sz="1400" spc="-40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r0, </a:t>
            </a:r>
            <a:r>
              <a:rPr dirty="0" sz="1400" spc="-50">
                <a:latin typeface="Trebuchet MS"/>
                <a:cs typeface="Trebuchet MS"/>
              </a:rPr>
              <a:t>#-enomoney  </a:t>
            </a:r>
            <a:r>
              <a:rPr dirty="0" sz="1400" spc="-65">
                <a:latin typeface="Trebuchet MS"/>
                <a:cs typeface="Trebuchet MS"/>
              </a:rPr>
              <a:t>func_end: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45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78231"/>
            <a:ext cx="1061466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/>
              <a:t>In-depth </a:t>
            </a:r>
            <a:r>
              <a:rPr dirty="0" sz="4300"/>
              <a:t>look of the </a:t>
            </a:r>
            <a:r>
              <a:rPr dirty="0" sz="4300" spc="-5"/>
              <a:t>synchronization</a:t>
            </a:r>
            <a:r>
              <a:rPr dirty="0" sz="4300" spc="-40"/>
              <a:t> </a:t>
            </a:r>
            <a:r>
              <a:rPr dirty="0" sz="4300" spc="-15"/>
              <a:t>problem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407352" y="1063244"/>
            <a:ext cx="2671445" cy="1640839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800" spc="-60">
                <a:latin typeface="Trebuchet MS"/>
                <a:cs typeface="Trebuchet MS"/>
              </a:rPr>
              <a:t>Deposit </a:t>
            </a:r>
            <a:r>
              <a:rPr dirty="0" sz="1800" spc="-100">
                <a:latin typeface="Trebuchet MS"/>
                <a:cs typeface="Trebuchet MS"/>
              </a:rPr>
              <a:t>(int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amount)</a:t>
            </a:r>
            <a:endParaRPr sz="1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359"/>
              </a:spcBef>
            </a:pPr>
            <a:r>
              <a:rPr dirty="0" sz="1800" spc="-95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812800" marR="5080">
              <a:lnSpc>
                <a:spcPct val="120000"/>
              </a:lnSpc>
            </a:pPr>
            <a:r>
              <a:rPr dirty="0" sz="1800" spc="-90">
                <a:latin typeface="Trebuchet MS"/>
                <a:cs typeface="Trebuchet MS"/>
              </a:rPr>
              <a:t>balance </a:t>
            </a:r>
            <a:r>
              <a:rPr dirty="0" sz="1800" spc="-50">
                <a:latin typeface="Trebuchet MS"/>
                <a:cs typeface="Trebuchet MS"/>
              </a:rPr>
              <a:t>+=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amount;  Return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balance;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800" spc="-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2" y="2998724"/>
            <a:ext cx="2903855" cy="23114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19380">
              <a:lnSpc>
                <a:spcPct val="120600"/>
              </a:lnSpc>
              <a:spcBef>
                <a:spcPts val="85"/>
              </a:spcBef>
            </a:pPr>
            <a:r>
              <a:rPr dirty="0" sz="1800" spc="-80">
                <a:latin typeface="Trebuchet MS"/>
                <a:cs typeface="Trebuchet MS"/>
              </a:rPr>
              <a:t>Load </a:t>
            </a:r>
            <a:r>
              <a:rPr dirty="0" sz="1800" spc="-110">
                <a:latin typeface="Trebuchet MS"/>
                <a:cs typeface="Trebuchet MS"/>
              </a:rPr>
              <a:t>r0, </a:t>
            </a:r>
            <a:r>
              <a:rPr dirty="0" sz="1800" spc="-75">
                <a:latin typeface="Trebuchet MS"/>
                <a:cs typeface="Trebuchet MS"/>
              </a:rPr>
              <a:t>[&amp;amount] </a:t>
            </a:r>
            <a:r>
              <a:rPr dirty="0" sz="1800" spc="-25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800" spc="-100">
                <a:solidFill>
                  <a:srgbClr val="FF0000"/>
                </a:solidFill>
                <a:latin typeface="Trebuchet MS"/>
                <a:cs typeface="Trebuchet MS"/>
              </a:rPr>
              <a:t>r0: </a:t>
            </a:r>
            <a:r>
              <a:rPr dirty="0" sz="1800" spc="-35">
                <a:solidFill>
                  <a:srgbClr val="FF0000"/>
                </a:solidFill>
                <a:latin typeface="Trebuchet MS"/>
                <a:cs typeface="Trebuchet MS"/>
              </a:rPr>
              <a:t>50  </a:t>
            </a:r>
            <a:r>
              <a:rPr dirty="0" sz="1800" spc="-80">
                <a:latin typeface="Trebuchet MS"/>
                <a:cs typeface="Trebuchet MS"/>
              </a:rPr>
              <a:t>Load </a:t>
            </a:r>
            <a:r>
              <a:rPr dirty="0" sz="1800" spc="-110">
                <a:latin typeface="Trebuchet MS"/>
                <a:cs typeface="Trebuchet MS"/>
              </a:rPr>
              <a:t>r1, </a:t>
            </a:r>
            <a:r>
              <a:rPr dirty="0" sz="1800" spc="-90">
                <a:latin typeface="Trebuchet MS"/>
                <a:cs typeface="Trebuchet MS"/>
              </a:rPr>
              <a:t>[&amp;balance] </a:t>
            </a:r>
            <a:r>
              <a:rPr dirty="0" sz="1800" spc="-25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800" spc="-100">
                <a:solidFill>
                  <a:srgbClr val="FF0000"/>
                </a:solidFill>
                <a:latin typeface="Trebuchet MS"/>
                <a:cs typeface="Trebuchet MS"/>
              </a:rPr>
              <a:t>r1: </a:t>
            </a:r>
            <a:r>
              <a:rPr dirty="0" sz="1800" spc="-35">
                <a:solidFill>
                  <a:srgbClr val="FF0000"/>
                </a:solidFill>
                <a:latin typeface="Trebuchet MS"/>
                <a:cs typeface="Trebuchet MS"/>
              </a:rPr>
              <a:t>100  </a:t>
            </a:r>
            <a:r>
              <a:rPr dirty="0" sz="1800" spc="-70">
                <a:latin typeface="Trebuchet MS"/>
                <a:cs typeface="Trebuchet MS"/>
              </a:rPr>
              <a:t>add </a:t>
            </a:r>
            <a:r>
              <a:rPr dirty="0" sz="1800" spc="-110">
                <a:latin typeface="Trebuchet MS"/>
                <a:cs typeface="Trebuchet MS"/>
              </a:rPr>
              <a:t>r1, r1, </a:t>
            </a:r>
            <a:r>
              <a:rPr dirty="0" sz="1800" spc="-55">
                <a:latin typeface="Trebuchet MS"/>
                <a:cs typeface="Trebuchet MS"/>
              </a:rPr>
              <a:t>r0 </a:t>
            </a:r>
            <a:r>
              <a:rPr dirty="0" sz="1800" spc="-25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800" spc="-100">
                <a:solidFill>
                  <a:srgbClr val="FF0000"/>
                </a:solidFill>
                <a:latin typeface="Trebuchet MS"/>
                <a:cs typeface="Trebuchet MS"/>
              </a:rPr>
              <a:t>r1:</a:t>
            </a:r>
            <a:r>
              <a:rPr dirty="0" sz="1800" spc="-2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0000"/>
                </a:solidFill>
                <a:latin typeface="Trebuchet MS"/>
                <a:cs typeface="Trebuchet MS"/>
              </a:rPr>
              <a:t>150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800" spc="-80">
                <a:latin typeface="Trebuchet MS"/>
                <a:cs typeface="Trebuchet MS"/>
              </a:rPr>
              <a:t>Store </a:t>
            </a:r>
            <a:r>
              <a:rPr dirty="0" sz="1800" spc="-110">
                <a:latin typeface="Trebuchet MS"/>
                <a:cs typeface="Trebuchet MS"/>
              </a:rPr>
              <a:t>r1,</a:t>
            </a:r>
            <a:r>
              <a:rPr dirty="0" sz="1800" spc="-18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[&amp;balance]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25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800" spc="-114">
                <a:solidFill>
                  <a:srgbClr val="FF0000"/>
                </a:solidFill>
                <a:latin typeface="Trebuchet MS"/>
                <a:cs typeface="Trebuchet MS"/>
              </a:rPr>
              <a:t>Yeah! </a:t>
            </a:r>
            <a:r>
              <a:rPr dirty="0" sz="1800" spc="-80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800" spc="-85">
                <a:solidFill>
                  <a:srgbClr val="FF0000"/>
                </a:solidFill>
                <a:latin typeface="Trebuchet MS"/>
                <a:cs typeface="Trebuchet MS"/>
              </a:rPr>
              <a:t>have </a:t>
            </a:r>
            <a:r>
              <a:rPr dirty="0" sz="1800" spc="-70">
                <a:solidFill>
                  <a:srgbClr val="FF0000"/>
                </a:solidFill>
                <a:latin typeface="Trebuchet MS"/>
                <a:cs typeface="Trebuchet MS"/>
              </a:rPr>
              <a:t>more</a:t>
            </a:r>
            <a:r>
              <a:rPr dirty="0" sz="1800" spc="-1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0000"/>
                </a:solidFill>
                <a:latin typeface="Trebuchet MS"/>
                <a:cs typeface="Trebuchet MS"/>
              </a:rPr>
              <a:t>money!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800" spc="-25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800" spc="-1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FF0000"/>
                </a:solidFill>
                <a:latin typeface="Trebuchet MS"/>
                <a:cs typeface="Trebuchet MS"/>
              </a:rPr>
              <a:t>:&gt;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800" spc="-25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800" spc="-75">
                <a:solidFill>
                  <a:srgbClr val="FF0000"/>
                </a:solidFill>
                <a:latin typeface="Trebuchet MS"/>
                <a:cs typeface="Trebuchet MS"/>
              </a:rPr>
              <a:t>scheduled</a:t>
            </a:r>
            <a:r>
              <a:rPr dirty="0" sz="1800" spc="-3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0000"/>
                </a:solidFill>
                <a:latin typeface="Trebuchet MS"/>
                <a:cs typeface="Trebuchet MS"/>
              </a:rPr>
              <a:t>out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4976" y="1013459"/>
            <a:ext cx="2024380" cy="165036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400" spc="-60">
                <a:latin typeface="Trebuchet MS"/>
                <a:cs typeface="Trebuchet MS"/>
              </a:rPr>
              <a:t>Withdraw(int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amount)</a:t>
            </a:r>
            <a:endParaRPr sz="14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215"/>
              </a:spcBef>
            </a:pPr>
            <a:r>
              <a:rPr dirty="0" sz="1400" spc="-75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547370" marR="5080" indent="-267335">
              <a:lnSpc>
                <a:spcPct val="107100"/>
              </a:lnSpc>
            </a:pPr>
            <a:r>
              <a:rPr dirty="0" sz="1400" spc="-85">
                <a:latin typeface="Trebuchet MS"/>
                <a:cs typeface="Trebuchet MS"/>
              </a:rPr>
              <a:t>if </a:t>
            </a:r>
            <a:r>
              <a:rPr dirty="0" sz="1400" spc="-75">
                <a:latin typeface="Trebuchet MS"/>
                <a:cs typeface="Trebuchet MS"/>
              </a:rPr>
              <a:t>(balance </a:t>
            </a:r>
            <a:r>
              <a:rPr dirty="0" sz="1400" spc="-40">
                <a:latin typeface="Trebuchet MS"/>
                <a:cs typeface="Trebuchet MS"/>
              </a:rPr>
              <a:t>&lt; </a:t>
            </a:r>
            <a:r>
              <a:rPr dirty="0" sz="1400" spc="-55">
                <a:latin typeface="Trebuchet MS"/>
                <a:cs typeface="Trebuchet MS"/>
              </a:rPr>
              <a:t>amount)  </a:t>
            </a:r>
            <a:r>
              <a:rPr dirty="0" sz="1400" spc="-60">
                <a:latin typeface="Trebuchet MS"/>
                <a:cs typeface="Trebuchet MS"/>
              </a:rPr>
              <a:t>return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-ENOMONEY;</a:t>
            </a:r>
            <a:endParaRPr sz="1400">
              <a:latin typeface="Trebuchet MS"/>
              <a:cs typeface="Trebuchet MS"/>
            </a:endParaRPr>
          </a:p>
          <a:p>
            <a:pPr marL="280035" marR="6350">
              <a:lnSpc>
                <a:spcPct val="107100"/>
              </a:lnSpc>
            </a:pPr>
            <a:r>
              <a:rPr dirty="0" sz="1400" spc="-65">
                <a:latin typeface="Trebuchet MS"/>
                <a:cs typeface="Trebuchet MS"/>
              </a:rPr>
              <a:t>else </a:t>
            </a:r>
            <a:r>
              <a:rPr dirty="0" sz="1400" spc="-70">
                <a:latin typeface="Trebuchet MS"/>
                <a:cs typeface="Trebuchet MS"/>
              </a:rPr>
              <a:t>balance </a:t>
            </a:r>
            <a:r>
              <a:rPr dirty="0" sz="1400" spc="-65">
                <a:latin typeface="Trebuchet MS"/>
                <a:cs typeface="Trebuchet MS"/>
              </a:rPr>
              <a:t>-=</a:t>
            </a:r>
            <a:r>
              <a:rPr dirty="0" sz="1400" spc="-24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amount;  return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balance;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75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4976" y="2878836"/>
            <a:ext cx="2769235" cy="1640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325245">
              <a:lnSpc>
                <a:spcPct val="107100"/>
              </a:lnSpc>
              <a:spcBef>
                <a:spcPts val="100"/>
              </a:spcBef>
            </a:pPr>
            <a:r>
              <a:rPr dirty="0" sz="1400" spc="-6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[&amp;amount]  </a:t>
            </a:r>
            <a:r>
              <a:rPr dirty="0" sz="1400" spc="-6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1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  </a:t>
            </a:r>
            <a:r>
              <a:rPr dirty="0" sz="1400" spc="-65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7100"/>
              </a:lnSpc>
            </a:pPr>
            <a:r>
              <a:rPr dirty="0" sz="1400" spc="-70">
                <a:latin typeface="Trebuchet MS"/>
                <a:cs typeface="Trebuchet MS"/>
              </a:rPr>
              <a:t>ble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no_money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200">
                <a:latin typeface="Trebuchet MS"/>
                <a:cs typeface="Trebuchet MS"/>
              </a:rPr>
              <a:t>//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r1&lt;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100">
                <a:latin typeface="Trebuchet MS"/>
                <a:cs typeface="Trebuchet MS"/>
              </a:rPr>
              <a:t>—&gt;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no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money  </a:t>
            </a:r>
            <a:r>
              <a:rPr dirty="0" sz="1400" spc="-35">
                <a:latin typeface="Trebuchet MS"/>
                <a:cs typeface="Trebuchet MS"/>
              </a:rPr>
              <a:t>sub </a:t>
            </a:r>
            <a:r>
              <a:rPr dirty="0" sz="1400" spc="-85">
                <a:latin typeface="Trebuchet MS"/>
                <a:cs typeface="Trebuchet MS"/>
              </a:rPr>
              <a:t>r1, r1,</a:t>
            </a:r>
            <a:r>
              <a:rPr dirty="0" sz="1400" spc="-21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64795" algn="l"/>
              </a:tabLst>
            </a:pPr>
            <a:r>
              <a:rPr dirty="0" sz="1400" spc="-45">
                <a:latin typeface="Trebuchet MS"/>
                <a:cs typeface="Trebuchet MS"/>
              </a:rPr>
              <a:t>b	</a:t>
            </a:r>
            <a:r>
              <a:rPr dirty="0" sz="1400" spc="-55">
                <a:latin typeface="Trebuchet MS"/>
                <a:cs typeface="Trebuchet MS"/>
              </a:rPr>
              <a:t>func_end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4976" y="4509516"/>
            <a:ext cx="848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rebuchet MS"/>
                <a:cs typeface="Trebuchet MS"/>
              </a:rPr>
              <a:t>n</a:t>
            </a:r>
            <a:r>
              <a:rPr dirty="0" sz="1400" spc="-30">
                <a:latin typeface="Trebuchet MS"/>
                <a:cs typeface="Trebuchet MS"/>
              </a:rPr>
              <a:t>o</a:t>
            </a:r>
            <a:r>
              <a:rPr dirty="0" sz="1400" spc="-35">
                <a:latin typeface="Trebuchet MS"/>
                <a:cs typeface="Trebuchet MS"/>
              </a:rPr>
              <a:t>_</a:t>
            </a:r>
            <a:r>
              <a:rPr dirty="0" sz="1400" spc="-45">
                <a:latin typeface="Trebuchet MS"/>
                <a:cs typeface="Trebuchet MS"/>
              </a:rPr>
              <a:t>m</a:t>
            </a:r>
            <a:r>
              <a:rPr dirty="0" sz="1400" spc="-20">
                <a:latin typeface="Trebuchet MS"/>
                <a:cs typeface="Trebuchet MS"/>
              </a:rPr>
              <a:t>o</a:t>
            </a:r>
            <a:r>
              <a:rPr dirty="0" sz="1400" spc="-50">
                <a:latin typeface="Trebuchet MS"/>
                <a:cs typeface="Trebuchet MS"/>
              </a:rPr>
              <a:t>n</a:t>
            </a:r>
            <a:r>
              <a:rPr dirty="0" sz="1400" spc="-60">
                <a:latin typeface="Trebuchet MS"/>
                <a:cs typeface="Trebuchet MS"/>
              </a:rPr>
              <a:t>e</a:t>
            </a:r>
            <a:r>
              <a:rPr dirty="0" sz="1400" spc="-60">
                <a:latin typeface="Trebuchet MS"/>
                <a:cs typeface="Trebuchet MS"/>
              </a:rPr>
              <a:t>y</a:t>
            </a:r>
            <a:r>
              <a:rPr dirty="0" sz="1400" spc="-140"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4976" y="4722876"/>
            <a:ext cx="157607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1400" spc="-40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r0, </a:t>
            </a:r>
            <a:r>
              <a:rPr dirty="0" sz="1400" spc="-50">
                <a:latin typeface="Trebuchet MS"/>
                <a:cs typeface="Trebuchet MS"/>
              </a:rPr>
              <a:t>#-enomoney  </a:t>
            </a:r>
            <a:r>
              <a:rPr dirty="0" sz="1400" spc="-65">
                <a:latin typeface="Trebuchet MS"/>
                <a:cs typeface="Trebuchet MS"/>
              </a:rPr>
              <a:t>func_end: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40">
                <a:latin typeface="Trebuchet MS"/>
                <a:cs typeface="Trebuchet MS"/>
              </a:rPr>
              <a:t>mov </a:t>
            </a:r>
            <a:r>
              <a:rPr dirty="0" sz="1400" spc="-110">
                <a:latin typeface="Trebuchet MS"/>
                <a:cs typeface="Trebuchet MS"/>
              </a:rPr>
              <a:t>pc,</a:t>
            </a:r>
            <a:r>
              <a:rPr dirty="0" sz="1400" spc="-250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ra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46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78231"/>
            <a:ext cx="1061466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/>
              <a:t>In-depth </a:t>
            </a:r>
            <a:r>
              <a:rPr dirty="0" sz="4300"/>
              <a:t>look of the </a:t>
            </a:r>
            <a:r>
              <a:rPr dirty="0" sz="4300" spc="-5"/>
              <a:t>synchronization</a:t>
            </a:r>
            <a:r>
              <a:rPr dirty="0" sz="4300" spc="-40"/>
              <a:t> </a:t>
            </a:r>
            <a:r>
              <a:rPr dirty="0" sz="4300" spc="-15"/>
              <a:t>problem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4814976" y="1022603"/>
            <a:ext cx="2024380" cy="1793239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spc="-60">
                <a:latin typeface="Trebuchet MS"/>
                <a:cs typeface="Trebuchet MS"/>
              </a:rPr>
              <a:t>Withdraw(int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amount)</a:t>
            </a:r>
            <a:endParaRPr sz="1400">
              <a:latin typeface="Trebuchet MS"/>
              <a:cs typeface="Trebuchet MS"/>
            </a:endParaRPr>
          </a:p>
          <a:p>
            <a:pPr marL="52069">
              <a:lnSpc>
                <a:spcPct val="100000"/>
              </a:lnSpc>
              <a:spcBef>
                <a:spcPts val="335"/>
              </a:spcBef>
            </a:pPr>
            <a:r>
              <a:rPr dirty="0" sz="1400" spc="-75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  <a:p>
            <a:pPr marL="547370" marR="5080" indent="-267335">
              <a:lnSpc>
                <a:spcPct val="118600"/>
              </a:lnSpc>
            </a:pPr>
            <a:r>
              <a:rPr dirty="0" sz="1400" spc="-85">
                <a:latin typeface="Trebuchet MS"/>
                <a:cs typeface="Trebuchet MS"/>
              </a:rPr>
              <a:t>if </a:t>
            </a:r>
            <a:r>
              <a:rPr dirty="0" sz="1400" spc="-75">
                <a:latin typeface="Trebuchet MS"/>
                <a:cs typeface="Trebuchet MS"/>
              </a:rPr>
              <a:t>(balance </a:t>
            </a:r>
            <a:r>
              <a:rPr dirty="0" sz="1400" spc="-40">
                <a:latin typeface="Trebuchet MS"/>
                <a:cs typeface="Trebuchet MS"/>
              </a:rPr>
              <a:t>&lt; </a:t>
            </a:r>
            <a:r>
              <a:rPr dirty="0" sz="1400" spc="-55">
                <a:latin typeface="Trebuchet MS"/>
                <a:cs typeface="Trebuchet MS"/>
              </a:rPr>
              <a:t>amount)  </a:t>
            </a:r>
            <a:r>
              <a:rPr dirty="0" sz="1400" spc="-60">
                <a:latin typeface="Trebuchet MS"/>
                <a:cs typeface="Trebuchet MS"/>
              </a:rPr>
              <a:t>return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-ENOMONEY;</a:t>
            </a:r>
            <a:endParaRPr sz="1400">
              <a:latin typeface="Trebuchet MS"/>
              <a:cs typeface="Trebuchet MS"/>
            </a:endParaRPr>
          </a:p>
          <a:p>
            <a:pPr marL="280035" marR="6350">
              <a:lnSpc>
                <a:spcPts val="1989"/>
              </a:lnSpc>
              <a:spcBef>
                <a:spcPts val="50"/>
              </a:spcBef>
            </a:pPr>
            <a:r>
              <a:rPr dirty="0" sz="1400" spc="-65">
                <a:latin typeface="Trebuchet MS"/>
                <a:cs typeface="Trebuchet MS"/>
              </a:rPr>
              <a:t>else </a:t>
            </a:r>
            <a:r>
              <a:rPr dirty="0" sz="1400" spc="-70">
                <a:latin typeface="Trebuchet MS"/>
                <a:cs typeface="Trebuchet MS"/>
              </a:rPr>
              <a:t>balance </a:t>
            </a:r>
            <a:r>
              <a:rPr dirty="0" sz="1400" spc="-65">
                <a:latin typeface="Trebuchet MS"/>
                <a:cs typeface="Trebuchet MS"/>
              </a:rPr>
              <a:t>-=</a:t>
            </a:r>
            <a:r>
              <a:rPr dirty="0" sz="1400" spc="-24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amount;  return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balance;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400" spc="-75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4976" y="3046475"/>
            <a:ext cx="2769235" cy="20434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1325245">
              <a:lnSpc>
                <a:spcPct val="115700"/>
              </a:lnSpc>
              <a:spcBef>
                <a:spcPts val="145"/>
              </a:spcBef>
            </a:pPr>
            <a:r>
              <a:rPr dirty="0" sz="1400" spc="-6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[&amp;amount]  </a:t>
            </a:r>
            <a:r>
              <a:rPr dirty="0" sz="1400" spc="-6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1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  </a:t>
            </a:r>
            <a:r>
              <a:rPr dirty="0" sz="1400" spc="-65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18600"/>
              </a:lnSpc>
              <a:spcBef>
                <a:spcPts val="25"/>
              </a:spcBef>
            </a:pPr>
            <a:r>
              <a:rPr dirty="0" sz="1400" spc="-70">
                <a:latin typeface="Trebuchet MS"/>
                <a:cs typeface="Trebuchet MS"/>
              </a:rPr>
              <a:t>ble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no_money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200">
                <a:latin typeface="Trebuchet MS"/>
                <a:cs typeface="Trebuchet MS"/>
              </a:rPr>
              <a:t>//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r1&lt;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100">
                <a:latin typeface="Trebuchet MS"/>
                <a:cs typeface="Trebuchet MS"/>
              </a:rPr>
              <a:t>—&gt;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no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money  </a:t>
            </a:r>
            <a:r>
              <a:rPr dirty="0" sz="1400" spc="-35">
                <a:latin typeface="Trebuchet MS"/>
                <a:cs typeface="Trebuchet MS"/>
              </a:rPr>
              <a:t>sub </a:t>
            </a:r>
            <a:r>
              <a:rPr dirty="0" sz="1400" spc="-85">
                <a:latin typeface="Trebuchet MS"/>
                <a:cs typeface="Trebuchet MS"/>
              </a:rPr>
              <a:t>r1, r1,</a:t>
            </a:r>
            <a:r>
              <a:rPr dirty="0" sz="1400" spc="-21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 </a:t>
            </a:r>
            <a:r>
              <a:rPr dirty="0" sz="1400" spc="-70">
                <a:latin typeface="Trebuchet MS"/>
                <a:cs typeface="Trebuchet MS"/>
              </a:rPr>
              <a:t>[&amp;balance]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r1:</a:t>
            </a:r>
            <a:r>
              <a:rPr dirty="0" sz="1400" spc="-15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30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15">
                <a:solidFill>
                  <a:srgbClr val="FF0000"/>
                </a:solidFill>
                <a:latin typeface="Trebuchet MS"/>
                <a:cs typeface="Trebuchet MS"/>
              </a:rPr>
              <a:t>OMG!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lost</a:t>
            </a:r>
            <a:r>
              <a:rPr dirty="0" sz="1400" spc="-1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money!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65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674" y="977899"/>
            <a:ext cx="2671445" cy="16383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60">
                <a:latin typeface="Trebuchet MS"/>
                <a:cs typeface="Trebuchet MS"/>
              </a:rPr>
              <a:t>Deposit </a:t>
            </a:r>
            <a:r>
              <a:rPr dirty="0" sz="1800" spc="-100">
                <a:latin typeface="Trebuchet MS"/>
                <a:cs typeface="Trebuchet MS"/>
              </a:rPr>
              <a:t>(int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amount)</a:t>
            </a:r>
            <a:endParaRPr sz="1800">
              <a:latin typeface="Trebuchet MS"/>
              <a:cs typeface="Trebuchet MS"/>
            </a:endParaRPr>
          </a:p>
          <a:p>
            <a:pPr marL="64769">
              <a:lnSpc>
                <a:spcPct val="100000"/>
              </a:lnSpc>
              <a:spcBef>
                <a:spcPts val="335"/>
              </a:spcBef>
            </a:pPr>
            <a:r>
              <a:rPr dirty="0" sz="1800" spc="-95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812800" marR="5080">
              <a:lnSpc>
                <a:spcPct val="120000"/>
              </a:lnSpc>
              <a:spcBef>
                <a:spcPts val="25"/>
              </a:spcBef>
            </a:pPr>
            <a:r>
              <a:rPr dirty="0" sz="1800" spc="-90">
                <a:latin typeface="Trebuchet MS"/>
                <a:cs typeface="Trebuchet MS"/>
              </a:rPr>
              <a:t>balance </a:t>
            </a:r>
            <a:r>
              <a:rPr dirty="0" sz="1800" spc="-50">
                <a:latin typeface="Trebuchet MS"/>
                <a:cs typeface="Trebuchet MS"/>
              </a:rPr>
              <a:t>+=</a:t>
            </a:r>
            <a:r>
              <a:rPr dirty="0" sz="1800" spc="-23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amount;  Return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balance;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800" spc="-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674" y="2910332"/>
            <a:ext cx="1892300" cy="1330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3180">
              <a:lnSpc>
                <a:spcPct val="120000"/>
              </a:lnSpc>
              <a:spcBef>
                <a:spcPts val="100"/>
              </a:spcBef>
            </a:pPr>
            <a:r>
              <a:rPr dirty="0" sz="1800" spc="-80">
                <a:latin typeface="Trebuchet MS"/>
                <a:cs typeface="Trebuchet MS"/>
              </a:rPr>
              <a:t>Load </a:t>
            </a:r>
            <a:r>
              <a:rPr dirty="0" sz="1800" spc="-110">
                <a:latin typeface="Trebuchet MS"/>
                <a:cs typeface="Trebuchet MS"/>
              </a:rPr>
              <a:t>r0,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[&amp;amount]  </a:t>
            </a:r>
            <a:r>
              <a:rPr dirty="0" sz="1800" spc="-80">
                <a:latin typeface="Trebuchet MS"/>
                <a:cs typeface="Trebuchet MS"/>
              </a:rPr>
              <a:t>Load </a:t>
            </a:r>
            <a:r>
              <a:rPr dirty="0" sz="1800" spc="-110">
                <a:latin typeface="Trebuchet MS"/>
                <a:cs typeface="Trebuchet MS"/>
              </a:rPr>
              <a:t>r1,</a:t>
            </a:r>
            <a:r>
              <a:rPr dirty="0" sz="1800" spc="-229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[&amp;balance]  </a:t>
            </a:r>
            <a:r>
              <a:rPr dirty="0" sz="1800" spc="-70">
                <a:latin typeface="Trebuchet MS"/>
                <a:cs typeface="Trebuchet MS"/>
              </a:rPr>
              <a:t>add </a:t>
            </a:r>
            <a:r>
              <a:rPr dirty="0" sz="1800" spc="-110">
                <a:latin typeface="Trebuchet MS"/>
                <a:cs typeface="Trebuchet MS"/>
              </a:rPr>
              <a:t>r1, r1,</a:t>
            </a:r>
            <a:r>
              <a:rPr dirty="0" sz="1800" spc="-29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r0</a:t>
            </a:r>
            <a:endParaRPr sz="18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335"/>
              </a:spcBef>
            </a:pPr>
            <a:r>
              <a:rPr dirty="0" sz="1800" spc="-80">
                <a:latin typeface="Trebuchet MS"/>
                <a:cs typeface="Trebuchet MS"/>
              </a:rPr>
              <a:t>Store </a:t>
            </a:r>
            <a:r>
              <a:rPr dirty="0" sz="1800" spc="-110">
                <a:latin typeface="Trebuchet MS"/>
                <a:cs typeface="Trebuchet MS"/>
              </a:rPr>
              <a:t>r1,</a:t>
            </a:r>
            <a:r>
              <a:rPr dirty="0" sz="1800" spc="-22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[&amp;balance]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47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8334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Threads </a:t>
            </a:r>
            <a:r>
              <a:rPr dirty="0" sz="4800" spc="-10"/>
              <a:t>synchronization</a:t>
            </a:r>
            <a:r>
              <a:rPr dirty="0" sz="4800" spc="-35"/>
              <a:t> </a:t>
            </a:r>
            <a:r>
              <a:rPr dirty="0" sz="4800" spc="-15"/>
              <a:t>problem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1208385" cy="3655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0">
                <a:latin typeface="WenQuanYi Micro Hei"/>
                <a:cs typeface="WenQuanYi Micro Hei"/>
              </a:rPr>
              <a:t>Guarantee </a:t>
            </a:r>
            <a:r>
              <a:rPr dirty="0" sz="2800">
                <a:latin typeface="WenQuanYi Micro Hei"/>
                <a:cs typeface="WenQuanYi Micro Hei"/>
              </a:rPr>
              <a:t>mutually </a:t>
            </a:r>
            <a:r>
              <a:rPr dirty="0" sz="2800" spc="-5">
                <a:latin typeface="WenQuanYi Micro Hei"/>
                <a:cs typeface="WenQuanYi Micro Hei"/>
              </a:rPr>
              <a:t>exclusive </a:t>
            </a:r>
            <a:r>
              <a:rPr dirty="0" sz="2800">
                <a:latin typeface="WenQuanYi Micro Hei"/>
                <a:cs typeface="WenQuanYi Micro Hei"/>
              </a:rPr>
              <a:t>access </a:t>
            </a:r>
            <a:r>
              <a:rPr dirty="0" sz="2800" spc="65">
                <a:latin typeface="WenQuanYi Micro Hei"/>
                <a:cs typeface="WenQuanYi Micro Hei"/>
              </a:rPr>
              <a:t>to </a:t>
            </a:r>
            <a:r>
              <a:rPr dirty="0" sz="2800" spc="40">
                <a:latin typeface="WenQuanYi Micro Hei"/>
                <a:cs typeface="WenQuanYi Micro Hei"/>
              </a:rPr>
              <a:t>the </a:t>
            </a:r>
            <a:r>
              <a:rPr dirty="0" sz="2800" spc="-5">
                <a:latin typeface="WenQuanYi Micro Hei"/>
                <a:cs typeface="WenQuanYi Micro Hei"/>
              </a:rPr>
              <a:t>shared</a:t>
            </a:r>
            <a:r>
              <a:rPr dirty="0" sz="2800" spc="265">
                <a:latin typeface="WenQuanYi Micro Hei"/>
                <a:cs typeface="WenQuanYi Micro Hei"/>
              </a:rPr>
              <a:t> </a:t>
            </a:r>
            <a:r>
              <a:rPr dirty="0" sz="2800" spc="-10">
                <a:latin typeface="WenQuanYi Micro Hei"/>
                <a:cs typeface="WenQuanYi Micro Hei"/>
              </a:rPr>
              <a:t>resource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20">
                <a:latin typeface="WenQuanYi Micro Hei"/>
                <a:cs typeface="WenQuanYi Micro Hei"/>
              </a:rPr>
              <a:t>usually </a:t>
            </a:r>
            <a:r>
              <a:rPr dirty="0" sz="2400" spc="-5">
                <a:latin typeface="WenQuanYi Micro Hei"/>
                <a:cs typeface="WenQuanYi Micro Hei"/>
              </a:rPr>
              <a:t>memory</a:t>
            </a:r>
            <a:r>
              <a:rPr dirty="0" sz="2400" spc="105">
                <a:latin typeface="WenQuanYi Micro Hei"/>
                <a:cs typeface="WenQuanYi Micro Hei"/>
              </a:rPr>
              <a:t> </a:t>
            </a:r>
            <a:r>
              <a:rPr dirty="0" sz="2400">
                <a:latin typeface="WenQuanYi Micro Hei"/>
                <a:cs typeface="WenQuanYi Micro Hei"/>
              </a:rPr>
              <a:t>access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SzPct val="94915"/>
              <a:buFont typeface="Arial"/>
              <a:buChar char="•"/>
              <a:tabLst>
                <a:tab pos="241300" algn="l"/>
              </a:tabLst>
            </a:pPr>
            <a:r>
              <a:rPr dirty="0" u="sng" sz="2950" spc="-30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Race</a:t>
            </a:r>
            <a:r>
              <a:rPr dirty="0" u="sng" sz="2950" spc="1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 </a:t>
            </a:r>
            <a:r>
              <a:rPr dirty="0" u="sng" sz="2950" spc="-35">
                <a:uFill>
                  <a:solidFill>
                    <a:srgbClr val="000000"/>
                  </a:solidFill>
                </a:uFill>
                <a:latin typeface="WenQuanYi Micro Hei"/>
                <a:cs typeface="WenQuanYi Micro Hei"/>
              </a:rPr>
              <a:t>condition</a:t>
            </a:r>
            <a:endParaRPr sz="295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0">
                <a:latin typeface="WenQuanYi Micro Hei"/>
                <a:cs typeface="WenQuanYi Micro Hei"/>
              </a:rPr>
              <a:t>Occurs </a:t>
            </a:r>
            <a:r>
              <a:rPr dirty="0" sz="2400" spc="85">
                <a:latin typeface="WenQuanYi Micro Hei"/>
                <a:cs typeface="WenQuanYi Micro Hei"/>
              </a:rPr>
              <a:t>when </a:t>
            </a:r>
            <a:r>
              <a:rPr dirty="0" sz="2400">
                <a:latin typeface="WenQuanYi Micro Hei"/>
                <a:cs typeface="WenQuanYi Micro Hei"/>
              </a:rPr>
              <a:t>multiple </a:t>
            </a:r>
            <a:r>
              <a:rPr dirty="0" sz="2400" spc="-15">
                <a:latin typeface="WenQuanYi Micro Hei"/>
                <a:cs typeface="WenQuanYi Micro Hei"/>
              </a:rPr>
              <a:t>processes or </a:t>
            </a:r>
            <a:r>
              <a:rPr dirty="0" sz="2400" spc="5">
                <a:latin typeface="WenQuanYi Micro Hei"/>
                <a:cs typeface="WenQuanYi Micro Hei"/>
              </a:rPr>
              <a:t>threads </a:t>
            </a:r>
            <a:r>
              <a:rPr dirty="0" sz="2400">
                <a:latin typeface="WenQuanYi Micro Hei"/>
                <a:cs typeface="WenQuanYi Micro Hei"/>
              </a:rPr>
              <a:t>read </a:t>
            </a:r>
            <a:r>
              <a:rPr dirty="0" sz="2400" spc="35">
                <a:latin typeface="WenQuanYi Micro Hei"/>
                <a:cs typeface="WenQuanYi Micro Hei"/>
              </a:rPr>
              <a:t>and write </a:t>
            </a:r>
            <a:r>
              <a:rPr dirty="0" sz="2400" spc="40">
                <a:latin typeface="WenQuanYi Micro Hei"/>
                <a:cs typeface="WenQuanYi Micro Hei"/>
              </a:rPr>
              <a:t>data</a:t>
            </a:r>
            <a:r>
              <a:rPr dirty="0" sz="2400" spc="395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items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The </a:t>
            </a:r>
            <a:r>
              <a:rPr dirty="0" sz="2400" spc="10">
                <a:latin typeface="WenQuanYi Micro Hei"/>
                <a:cs typeface="WenQuanYi Micro Hei"/>
              </a:rPr>
              <a:t>final </a:t>
            </a:r>
            <a:r>
              <a:rPr dirty="0" sz="2400" spc="-15">
                <a:latin typeface="WenQuanYi Micro Hei"/>
                <a:cs typeface="WenQuanYi Micro Hei"/>
              </a:rPr>
              <a:t>result </a:t>
            </a:r>
            <a:r>
              <a:rPr dirty="0" sz="2400" spc="20">
                <a:latin typeface="WenQuanYi Micro Hei"/>
                <a:cs typeface="WenQuanYi Micro Hei"/>
              </a:rPr>
              <a:t>depends </a:t>
            </a:r>
            <a:r>
              <a:rPr dirty="0" sz="2400" spc="50">
                <a:latin typeface="WenQuanYi Micro Hei"/>
                <a:cs typeface="WenQuanYi Micro Hei"/>
              </a:rPr>
              <a:t>on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-10">
                <a:latin typeface="WenQuanYi Micro Hei"/>
                <a:cs typeface="WenQuanYi Micro Hei"/>
              </a:rPr>
              <a:t>order </a:t>
            </a:r>
            <a:r>
              <a:rPr dirty="0" sz="2400" spc="70">
                <a:latin typeface="WenQuanYi Micro Hei"/>
                <a:cs typeface="WenQuanYi Micro Hei"/>
              </a:rPr>
              <a:t>of</a:t>
            </a:r>
            <a:r>
              <a:rPr dirty="0" sz="2400" spc="280">
                <a:latin typeface="WenQuanYi Micro Hei"/>
                <a:cs typeface="WenQuanYi Micro Hei"/>
              </a:rPr>
              <a:t> </a:t>
            </a:r>
            <a:r>
              <a:rPr dirty="0" sz="2400" spc="25">
                <a:latin typeface="WenQuanYi Micro Hei"/>
                <a:cs typeface="WenQuanYi Micro Hei"/>
              </a:rPr>
              <a:t>execution</a:t>
            </a:r>
            <a:endParaRPr sz="2400">
              <a:latin typeface="WenQuanYi Micro Hei"/>
              <a:cs typeface="WenQuanYi Micro Hei"/>
            </a:endParaRPr>
          </a:p>
          <a:p>
            <a:pPr lvl="2" marL="1155700" marR="5080" indent="-228600">
              <a:lnSpc>
                <a:spcPts val="2210"/>
              </a:lnSpc>
              <a:spcBef>
                <a:spcPts val="53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-385">
                <a:latin typeface="WenQuanYi Micro Hei"/>
                <a:cs typeface="WenQuanYi Micro Hei"/>
              </a:rPr>
              <a:t>“loser” </a:t>
            </a:r>
            <a:r>
              <a:rPr dirty="0" sz="2000" spc="60">
                <a:latin typeface="WenQuanYi Micro Hei"/>
                <a:cs typeface="WenQuanYi Micro Hei"/>
              </a:rPr>
              <a:t>of 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-5">
                <a:latin typeface="WenQuanYi Micro Hei"/>
                <a:cs typeface="WenQuanYi Micro Hei"/>
              </a:rPr>
              <a:t>race </a:t>
            </a:r>
            <a:r>
              <a:rPr dirty="0" sz="2000" spc="-45">
                <a:latin typeface="WenQuanYi Micro Hei"/>
                <a:cs typeface="WenQuanYi Micro Hei"/>
              </a:rPr>
              <a:t>is 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-10">
                <a:latin typeface="WenQuanYi Micro Hei"/>
                <a:cs typeface="WenQuanYi Micro Hei"/>
              </a:rPr>
              <a:t>process </a:t>
            </a:r>
            <a:r>
              <a:rPr dirty="0" sz="2000" spc="35">
                <a:latin typeface="WenQuanYi Micro Hei"/>
                <a:cs typeface="WenQuanYi Micro Hei"/>
              </a:rPr>
              <a:t>that </a:t>
            </a:r>
            <a:r>
              <a:rPr dirty="0" sz="2000" spc="20">
                <a:latin typeface="WenQuanYi Micro Hei"/>
                <a:cs typeface="WenQuanYi Micro Hei"/>
              </a:rPr>
              <a:t>updates </a:t>
            </a:r>
            <a:r>
              <a:rPr dirty="0" sz="2000" spc="-5">
                <a:latin typeface="WenQuanYi Micro Hei"/>
                <a:cs typeface="WenQuanYi Micro Hei"/>
              </a:rPr>
              <a:t>last </a:t>
            </a:r>
            <a:r>
              <a:rPr dirty="0" sz="2000" spc="30">
                <a:latin typeface="WenQuanYi Micro Hei"/>
                <a:cs typeface="WenQuanYi Micro Hei"/>
              </a:rPr>
              <a:t>and </a:t>
            </a:r>
            <a:r>
              <a:rPr dirty="0" sz="2000" spc="25">
                <a:latin typeface="WenQuanYi Micro Hei"/>
                <a:cs typeface="WenQuanYi Micro Hei"/>
              </a:rPr>
              <a:t>will </a:t>
            </a:r>
            <a:r>
              <a:rPr dirty="0" sz="2000" spc="5">
                <a:latin typeface="WenQuanYi Micro Hei"/>
                <a:cs typeface="WenQuanYi Micro Hei"/>
              </a:rPr>
              <a:t>determine 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10">
                <a:latin typeface="WenQuanYi Micro Hei"/>
                <a:cs typeface="WenQuanYi Micro Hei"/>
              </a:rPr>
              <a:t>final </a:t>
            </a:r>
            <a:r>
              <a:rPr dirty="0" sz="2000" spc="5">
                <a:latin typeface="WenQuanYi Micro Hei"/>
                <a:cs typeface="WenQuanYi Micro Hei"/>
              </a:rPr>
              <a:t>valu  </a:t>
            </a:r>
            <a:r>
              <a:rPr dirty="0" sz="2000" spc="15">
                <a:latin typeface="WenQuanYi Micro Hei"/>
                <a:cs typeface="WenQuanYi Micro Hei"/>
              </a:rPr>
              <a:t>e </a:t>
            </a:r>
            <a:r>
              <a:rPr dirty="0" sz="2000" spc="60">
                <a:latin typeface="WenQuanYi Micro Hei"/>
                <a:cs typeface="WenQuanYi Micro Hei"/>
              </a:rPr>
              <a:t>of </a:t>
            </a:r>
            <a:r>
              <a:rPr dirty="0" sz="2000" spc="30">
                <a:latin typeface="WenQuanYi Micro Hei"/>
                <a:cs typeface="WenQuanYi Micro Hei"/>
              </a:rPr>
              <a:t>the</a:t>
            </a:r>
            <a:r>
              <a:rPr dirty="0" sz="2000" spc="40">
                <a:latin typeface="WenQuanYi Micro Hei"/>
                <a:cs typeface="WenQuanYi Micro Hei"/>
              </a:rPr>
              <a:t> </a:t>
            </a:r>
            <a:r>
              <a:rPr dirty="0" sz="2000" spc="-10">
                <a:latin typeface="WenQuanYi Micro Hei"/>
                <a:cs typeface="WenQuanYi Micro Hei"/>
              </a:rPr>
              <a:t>variable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">
                <a:latin typeface="WenQuanYi Micro Hei"/>
                <a:cs typeface="WenQuanYi Micro Hei"/>
              </a:rPr>
              <a:t>Critical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section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code </a:t>
            </a:r>
            <a:r>
              <a:rPr dirty="0" sz="2400" spc="30">
                <a:latin typeface="WenQuanYi Micro Hei"/>
                <a:cs typeface="WenQuanYi Micro Hei"/>
              </a:rPr>
              <a:t>region </a:t>
            </a:r>
            <a:r>
              <a:rPr dirty="0" sz="2400" spc="65">
                <a:latin typeface="WenQuanYi Micro Hei"/>
                <a:cs typeface="WenQuanYi Micro Hei"/>
              </a:rPr>
              <a:t>(segment) </a:t>
            </a:r>
            <a:r>
              <a:rPr dirty="0" sz="2400" spc="45">
                <a:latin typeface="WenQuanYi Micro Hei"/>
                <a:cs typeface="WenQuanYi Micro Hei"/>
              </a:rPr>
              <a:t>that </a:t>
            </a:r>
            <a:r>
              <a:rPr dirty="0" sz="2400" spc="10">
                <a:latin typeface="WenQuanYi Micro Hei"/>
                <a:cs typeface="WenQuanYi Micro Hei"/>
              </a:rPr>
              <a:t>synchronization </a:t>
            </a:r>
            <a:r>
              <a:rPr dirty="0" sz="2400" spc="-60">
                <a:latin typeface="WenQuanYi Micro Hei"/>
                <a:cs typeface="WenQuanYi Micro Hei"/>
              </a:rPr>
              <a:t>is</a:t>
            </a:r>
            <a:r>
              <a:rPr dirty="0" sz="2400" spc="105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required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48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78231"/>
            <a:ext cx="1062926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/>
              <a:t>A </a:t>
            </a:r>
            <a:r>
              <a:rPr dirty="0" sz="4300" spc="-5"/>
              <a:t>synchronization </a:t>
            </a:r>
            <a:r>
              <a:rPr dirty="0" sz="4300"/>
              <a:t>mechanism </a:t>
            </a:r>
            <a:r>
              <a:rPr dirty="0" sz="4300" spc="-5"/>
              <a:t>should</a:t>
            </a:r>
            <a:r>
              <a:rPr dirty="0" sz="4300" spc="-300"/>
              <a:t> </a:t>
            </a:r>
            <a:r>
              <a:rPr dirty="0" sz="4300" spc="-15"/>
              <a:t>provide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9752330" cy="455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65">
                <a:latin typeface="WenQuanYi Micro Hei"/>
                <a:cs typeface="WenQuanYi Micro Hei"/>
              </a:rPr>
              <a:t>Mutual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5">
                <a:latin typeface="WenQuanYi Micro Hei"/>
                <a:cs typeface="WenQuanYi Micro Hei"/>
              </a:rPr>
              <a:t>exclusion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WenQuanYi Micro Hei"/>
                <a:cs typeface="WenQuanYi Micro Hei"/>
              </a:rPr>
              <a:t>only </a:t>
            </a:r>
            <a:r>
              <a:rPr dirty="0" sz="2400" spc="40">
                <a:latin typeface="WenQuanYi Micro Hei"/>
                <a:cs typeface="WenQuanYi Micro Hei"/>
              </a:rPr>
              <a:t>one </a:t>
            </a:r>
            <a:r>
              <a:rPr dirty="0" sz="2400" spc="20">
                <a:latin typeface="WenQuanYi Micro Hei"/>
                <a:cs typeface="WenQuanYi Micro Hei"/>
              </a:rPr>
              <a:t>thread </a:t>
            </a:r>
            <a:r>
              <a:rPr dirty="0" sz="2400" spc="10">
                <a:latin typeface="WenQuanYi Micro Hei"/>
                <a:cs typeface="WenQuanYi Micro Hei"/>
              </a:rPr>
              <a:t>should </a:t>
            </a:r>
            <a:r>
              <a:rPr dirty="0" sz="2400" spc="5">
                <a:latin typeface="WenQuanYi Micro Hei"/>
                <a:cs typeface="WenQuanYi Micro Hei"/>
              </a:rPr>
              <a:t>access </a:t>
            </a:r>
            <a:r>
              <a:rPr dirty="0" sz="2400" spc="45">
                <a:latin typeface="WenQuanYi Micro Hei"/>
                <a:cs typeface="WenQuanYi Micro Hei"/>
              </a:rPr>
              <a:t>at </a:t>
            </a:r>
            <a:r>
              <a:rPr dirty="0" sz="2400" spc="30">
                <a:latin typeface="WenQuanYi Micro Hei"/>
                <a:cs typeface="WenQuanYi Micro Hei"/>
              </a:rPr>
              <a:t>a</a:t>
            </a:r>
            <a:r>
              <a:rPr dirty="0" sz="2400" spc="215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time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20">
                <a:latin typeface="WenQuanYi Micro Hei"/>
                <a:cs typeface="WenQuanYi Micro Hei"/>
              </a:rPr>
              <a:t>all </a:t>
            </a:r>
            <a:r>
              <a:rPr dirty="0" sz="2400" spc="5">
                <a:latin typeface="WenQuanYi Micro Hei"/>
                <a:cs typeface="WenQuanYi Micro Hei"/>
              </a:rPr>
              <a:t>others </a:t>
            </a:r>
            <a:r>
              <a:rPr dirty="0" sz="2400" spc="10">
                <a:latin typeface="WenQuanYi Micro Hei"/>
                <a:cs typeface="WenQuanYi Micro Hei"/>
              </a:rPr>
              <a:t>should </a:t>
            </a:r>
            <a:r>
              <a:rPr dirty="0" sz="2400" spc="50">
                <a:latin typeface="WenQuanYi Micro Hei"/>
                <a:cs typeface="WenQuanYi Micro Hei"/>
              </a:rPr>
              <a:t>not </a:t>
            </a:r>
            <a:r>
              <a:rPr dirty="0" sz="2400">
                <a:latin typeface="WenQuanYi Micro Hei"/>
                <a:cs typeface="WenQuanYi Micro Hei"/>
              </a:rPr>
              <a:t>access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-5">
                <a:latin typeface="WenQuanYi Micro Hei"/>
                <a:cs typeface="WenQuanYi Micro Hei"/>
              </a:rPr>
              <a:t>shared variable </a:t>
            </a:r>
            <a:r>
              <a:rPr dirty="0" sz="2400" spc="45">
                <a:latin typeface="WenQuanYi Micro Hei"/>
                <a:cs typeface="WenQuanYi Micro Hei"/>
              </a:rPr>
              <a:t>at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>
                <a:latin typeface="WenQuanYi Micro Hei"/>
                <a:cs typeface="WenQuanYi Micro Hei"/>
              </a:rPr>
              <a:t>same</a:t>
            </a:r>
            <a:r>
              <a:rPr dirty="0" sz="2400" spc="400">
                <a:latin typeface="WenQuanYi Micro Hei"/>
                <a:cs typeface="WenQuanYi Micro Hei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time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data </a:t>
            </a:r>
            <a:r>
              <a:rPr dirty="0" sz="2400" spc="15">
                <a:latin typeface="WenQuanYi Micro Hei"/>
                <a:cs typeface="WenQuanYi Micro Hei"/>
              </a:rPr>
              <a:t>integrity </a:t>
            </a:r>
            <a:r>
              <a:rPr dirty="0" sz="2400">
                <a:latin typeface="WenQuanYi Micro Hei"/>
                <a:cs typeface="WenQuanYi Micro Hei"/>
              </a:rPr>
              <a:t>has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30">
                <a:latin typeface="WenQuanYi Micro Hei"/>
                <a:cs typeface="WenQuanYi Micro Hei"/>
              </a:rPr>
              <a:t>be</a:t>
            </a:r>
            <a:r>
              <a:rPr dirty="0" sz="2400" spc="125">
                <a:latin typeface="WenQuanYi Micro Hei"/>
                <a:cs typeface="WenQuanYi Micro Hei"/>
              </a:rPr>
              <a:t> </a:t>
            </a:r>
            <a:r>
              <a:rPr dirty="0" sz="2400" spc="40">
                <a:latin typeface="WenQuanYi Micro Hei"/>
                <a:cs typeface="WenQuanYi Micro Hei"/>
              </a:rPr>
              <a:t>guaranteed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20">
                <a:latin typeface="WenQuanYi Micro Hei"/>
                <a:cs typeface="WenQuanYi Micro Hei"/>
              </a:rPr>
              <a:t>result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10">
                <a:latin typeface="WenQuanYi Micro Hei"/>
                <a:cs typeface="WenQuanYi Micro Hei"/>
              </a:rPr>
              <a:t>correct </a:t>
            </a:r>
            <a:r>
              <a:rPr dirty="0" sz="2400" spc="-5">
                <a:latin typeface="WenQuanYi Micro Hei"/>
                <a:cs typeface="WenQuanYi Micro Hei"/>
              </a:rPr>
              <a:t>memory</a:t>
            </a:r>
            <a:r>
              <a:rPr dirty="0" sz="2400" spc="215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value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5">
                <a:latin typeface="WenQuanYi Micro Hei"/>
                <a:cs typeface="WenQuanYi Micro Hei"/>
              </a:rPr>
              <a:t>Avoid </a:t>
            </a:r>
            <a:r>
              <a:rPr dirty="0" sz="2800" spc="35">
                <a:latin typeface="WenQuanYi Micro Hei"/>
                <a:cs typeface="WenQuanYi Micro Hei"/>
              </a:rPr>
              <a:t>deadlock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30">
                <a:latin typeface="WenQuanYi Micro Hei"/>
                <a:cs typeface="WenQuanYi Micro Hei"/>
              </a:rPr>
              <a:t>Somebody </a:t>
            </a:r>
            <a:r>
              <a:rPr dirty="0" sz="2400" spc="10">
                <a:latin typeface="WenQuanYi Micro Hei"/>
                <a:cs typeface="WenQuanYi Micro Hei"/>
              </a:rPr>
              <a:t>should </a:t>
            </a:r>
            <a:r>
              <a:rPr dirty="0" sz="2400" spc="30">
                <a:latin typeface="WenQuanYi Micro Hei"/>
                <a:cs typeface="WenQuanYi Micro Hei"/>
              </a:rPr>
              <a:t>make </a:t>
            </a:r>
            <a:r>
              <a:rPr dirty="0" sz="2400">
                <a:latin typeface="WenQuanYi Micro Hei"/>
                <a:cs typeface="WenQuanYi Micro Hei"/>
              </a:rPr>
              <a:t>progress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229">
                <a:latin typeface="WenQuanYi Micro Hei"/>
                <a:cs typeface="WenQuanYi Micro Hei"/>
              </a:rPr>
              <a:t> </a:t>
            </a:r>
            <a:r>
              <a:rPr dirty="0" sz="2400" spc="40">
                <a:latin typeface="WenQuanYi Micro Hei"/>
                <a:cs typeface="WenQuanYi Micro Hei"/>
              </a:rPr>
              <a:t>code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Deadlock: </a:t>
            </a:r>
            <a:r>
              <a:rPr dirty="0" sz="2400" spc="5">
                <a:latin typeface="WenQuanYi Micro Hei"/>
                <a:cs typeface="WenQuanYi Micro Hei"/>
              </a:rPr>
              <a:t>threads </a:t>
            </a:r>
            <a:r>
              <a:rPr dirty="0" sz="2400" spc="-10">
                <a:latin typeface="WenQuanYi Micro Hei"/>
                <a:cs typeface="WenQuanYi Micro Hei"/>
              </a:rPr>
              <a:t>are </a:t>
            </a:r>
            <a:r>
              <a:rPr dirty="0" sz="2400" spc="15">
                <a:latin typeface="WenQuanYi Micro Hei"/>
                <a:cs typeface="WenQuanYi Micro Hei"/>
              </a:rPr>
              <a:t>alive, </a:t>
            </a:r>
            <a:r>
              <a:rPr dirty="0" sz="2400" spc="45">
                <a:latin typeface="WenQuanYi Micro Hei"/>
                <a:cs typeface="WenQuanYi Micro Hei"/>
              </a:rPr>
              <a:t>but </a:t>
            </a:r>
            <a:r>
              <a:rPr dirty="0" sz="2400" spc="30">
                <a:latin typeface="WenQuanYi Micro Hei"/>
                <a:cs typeface="WenQuanYi Micro Hei"/>
              </a:rPr>
              <a:t>nobody </a:t>
            </a:r>
            <a:r>
              <a:rPr dirty="0" sz="2400" spc="40">
                <a:latin typeface="WenQuanYi Micro Hei"/>
                <a:cs typeface="WenQuanYi Micro Hei"/>
              </a:rPr>
              <a:t>can </a:t>
            </a:r>
            <a:r>
              <a:rPr dirty="0" sz="2400" spc="35">
                <a:latin typeface="WenQuanYi Micro Hei"/>
                <a:cs typeface="WenQuanYi Micro Hei"/>
              </a:rPr>
              <a:t>make</a:t>
            </a:r>
            <a:r>
              <a:rPr dirty="0" sz="2400" spc="225">
                <a:latin typeface="WenQuanYi Micro Hei"/>
                <a:cs typeface="WenQuanYi Micro Hei"/>
              </a:rPr>
              <a:t> </a:t>
            </a:r>
            <a:r>
              <a:rPr dirty="0" sz="2400">
                <a:latin typeface="WenQuanYi Micro Hei"/>
                <a:cs typeface="WenQuanYi Micro Hei"/>
              </a:rPr>
              <a:t>progress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55">
                <a:latin typeface="WenQuanYi Micro Hei"/>
                <a:cs typeface="WenQuanYi Micro Hei"/>
              </a:rPr>
              <a:t>All </a:t>
            </a:r>
            <a:r>
              <a:rPr dirty="0" sz="2000" spc="35">
                <a:latin typeface="WenQuanYi Micro Hei"/>
                <a:cs typeface="WenQuanYi Micro Hei"/>
              </a:rPr>
              <a:t>waits </a:t>
            </a:r>
            <a:r>
              <a:rPr dirty="0" sz="2000" spc="15">
                <a:latin typeface="WenQuanYi Micro Hei"/>
                <a:cs typeface="WenQuanYi Micro Hei"/>
              </a:rPr>
              <a:t>for </a:t>
            </a:r>
            <a:r>
              <a:rPr dirty="0" sz="2000" spc="20">
                <a:latin typeface="WenQuanYi Micro Hei"/>
                <a:cs typeface="WenQuanYi Micro Hei"/>
              </a:rPr>
              <a:t>another</a:t>
            </a:r>
            <a:r>
              <a:rPr dirty="0" sz="2000" spc="55">
                <a:latin typeface="WenQuanYi Micro Hei"/>
                <a:cs typeface="WenQuanYi Micro Hei"/>
              </a:rPr>
              <a:t> </a:t>
            </a:r>
            <a:r>
              <a:rPr dirty="0" sz="2000">
                <a:latin typeface="WenQuanYi Micro Hei"/>
                <a:cs typeface="WenQuanYi Micro Hei"/>
              </a:rPr>
              <a:t>threads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5">
                <a:latin typeface="WenQuanYi Micro Hei"/>
                <a:cs typeface="WenQuanYi Micro Hei"/>
              </a:rPr>
              <a:t>Avoid </a:t>
            </a:r>
            <a:r>
              <a:rPr dirty="0" sz="2800" spc="5">
                <a:latin typeface="WenQuanYi Micro Hei"/>
                <a:cs typeface="WenQuanYi Micro Hei"/>
              </a:rPr>
              <a:t>starvation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50">
                <a:latin typeface="WenQuanYi Micro Hei"/>
                <a:cs typeface="WenQuanYi Micro Hei"/>
              </a:rPr>
              <a:t>Could </a:t>
            </a:r>
            <a:r>
              <a:rPr dirty="0" sz="2400" spc="30">
                <a:latin typeface="WenQuanYi Micro Hei"/>
                <a:cs typeface="WenQuanYi Micro Hei"/>
              </a:rPr>
              <a:t>be </a:t>
            </a:r>
            <a:r>
              <a:rPr dirty="0" sz="2400" spc="-10">
                <a:latin typeface="WenQuanYi Micro Hei"/>
                <a:cs typeface="WenQuanYi Micro Hei"/>
              </a:rPr>
              <a:t>serviced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55">
                <a:latin typeface="WenQuanYi Micro Hei"/>
                <a:cs typeface="WenQuanYi Micro Hei"/>
              </a:rPr>
              <a:t>bounded-waiting</a:t>
            </a:r>
            <a:r>
              <a:rPr dirty="0" sz="2400" spc="170">
                <a:latin typeface="WenQuanYi Micro Hei"/>
                <a:cs typeface="WenQuanYi Micro Hei"/>
              </a:rPr>
              <a:t> </a:t>
            </a:r>
            <a:r>
              <a:rPr dirty="0" sz="2400" spc="15">
                <a:latin typeface="WenQuanYi Micro Hei"/>
                <a:cs typeface="WenQuanYi Micro Hei"/>
              </a:rPr>
              <a:t>time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49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95097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6565" algn="l"/>
              </a:tabLst>
            </a:pPr>
            <a:r>
              <a:rPr dirty="0" sz="4800"/>
              <a:t>Solution</a:t>
            </a:r>
            <a:r>
              <a:rPr dirty="0" sz="4800" spc="10"/>
              <a:t> </a:t>
            </a:r>
            <a:r>
              <a:rPr dirty="0" sz="4800"/>
              <a:t>to	</a:t>
            </a:r>
            <a:r>
              <a:rPr dirty="0" sz="4800" spc="-10"/>
              <a:t>synchronization</a:t>
            </a:r>
            <a:r>
              <a:rPr dirty="0" sz="4800" spc="-40"/>
              <a:t> </a:t>
            </a:r>
            <a:r>
              <a:rPr dirty="0" sz="4800" spc="-15"/>
              <a:t>problem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7106920" cy="26035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5">
                <a:latin typeface="WenQuanYi Micro Hei"/>
                <a:cs typeface="WenQuanYi Micro Hei"/>
              </a:rPr>
              <a:t>Read </a:t>
            </a:r>
            <a:r>
              <a:rPr dirty="0" sz="2800" spc="20">
                <a:latin typeface="WenQuanYi Micro Hei"/>
                <a:cs typeface="WenQuanYi Micro Hei"/>
              </a:rPr>
              <a:t>does </a:t>
            </a:r>
            <a:r>
              <a:rPr dirty="0" sz="2800" spc="65">
                <a:latin typeface="WenQuanYi Micro Hei"/>
                <a:cs typeface="WenQuanYi Micro Hei"/>
              </a:rPr>
              <a:t>not </a:t>
            </a:r>
            <a:r>
              <a:rPr dirty="0" sz="2800" spc="35">
                <a:latin typeface="WenQuanYi Micro Hei"/>
                <a:cs typeface="WenQuanYi Micro Hei"/>
              </a:rPr>
              <a:t>make </a:t>
            </a:r>
            <a:r>
              <a:rPr dirty="0" sz="2800">
                <a:latin typeface="WenQuanYi Micro Hei"/>
                <a:cs typeface="WenQuanYi Micro Hei"/>
              </a:rPr>
              <a:t>problems </a:t>
            </a:r>
            <a:r>
              <a:rPr dirty="0" sz="2800" spc="55">
                <a:latin typeface="WenQuanYi Micro Hei"/>
                <a:cs typeface="WenQuanYi Micro Hei"/>
              </a:rPr>
              <a:t>(so</a:t>
            </a:r>
            <a:r>
              <a:rPr dirty="0" sz="2800" spc="170">
                <a:latin typeface="WenQuanYi Micro Hei"/>
                <a:cs typeface="WenQuanYi Micro Hei"/>
              </a:rPr>
              <a:t> </a:t>
            </a:r>
            <a:r>
              <a:rPr dirty="0" sz="2800" spc="45">
                <a:latin typeface="WenQuanYi Micro Hei"/>
                <a:cs typeface="WenQuanYi Micro Hei"/>
              </a:rPr>
              <a:t>far)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50">
                <a:latin typeface="WenQuanYi Micro Hei"/>
                <a:cs typeface="WenQuanYi Micro Hei"/>
              </a:rPr>
              <a:t>Set </a:t>
            </a:r>
            <a:r>
              <a:rPr dirty="0" sz="2800" spc="35">
                <a:latin typeface="WenQuanYi Micro Hei"/>
                <a:cs typeface="WenQuanYi Micro Hei"/>
              </a:rPr>
              <a:t>a </a:t>
            </a:r>
            <a:r>
              <a:rPr dirty="0" sz="2800" spc="75">
                <a:latin typeface="WenQuanYi Micro Hei"/>
                <a:cs typeface="WenQuanYi Micro Hei"/>
              </a:rPr>
              <a:t>flag </a:t>
            </a:r>
            <a:r>
              <a:rPr dirty="0" sz="2800" spc="65">
                <a:latin typeface="WenQuanYi Micro Hei"/>
                <a:cs typeface="WenQuanYi Micro Hei"/>
              </a:rPr>
              <a:t>(turn) </a:t>
            </a:r>
            <a:r>
              <a:rPr dirty="0" sz="2800" spc="70">
                <a:latin typeface="WenQuanYi Micro Hei"/>
                <a:cs typeface="WenQuanYi Micro Hei"/>
              </a:rPr>
              <a:t>to </a:t>
            </a:r>
            <a:r>
              <a:rPr dirty="0" sz="2800" spc="10">
                <a:latin typeface="WenQuanYi Micro Hei"/>
                <a:cs typeface="WenQuanYi Micro Hei"/>
              </a:rPr>
              <a:t>enter </a:t>
            </a:r>
            <a:r>
              <a:rPr dirty="0" sz="2800" spc="-10">
                <a:latin typeface="WenQuanYi Micro Hei"/>
                <a:cs typeface="WenQuanYi Micro Hei"/>
              </a:rPr>
              <a:t>critical</a:t>
            </a:r>
            <a:r>
              <a:rPr dirty="0" sz="2800" spc="100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section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0">
                <a:latin typeface="WenQuanYi Micro Hei"/>
                <a:cs typeface="WenQuanYi Micro Hei"/>
              </a:rPr>
              <a:t>Let </a:t>
            </a:r>
            <a:r>
              <a:rPr dirty="0" sz="2400" spc="10">
                <a:latin typeface="WenQuanYi Micro Hei"/>
                <a:cs typeface="WenQuanYi Micro Hei"/>
              </a:rPr>
              <a:t>turn </a:t>
            </a:r>
            <a:r>
              <a:rPr dirty="0" sz="2400" spc="245">
                <a:latin typeface="WenQuanYi Micro Hei"/>
                <a:cs typeface="WenQuanYi Micro Hei"/>
              </a:rPr>
              <a:t>= </a:t>
            </a:r>
            <a:r>
              <a:rPr dirty="0" sz="2400" spc="130">
                <a:latin typeface="WenQuanYi Micro Hei"/>
                <a:cs typeface="WenQuanYi Micro Hei"/>
              </a:rPr>
              <a:t>0 </a:t>
            </a:r>
            <a:r>
              <a:rPr dirty="0" sz="2400" spc="15">
                <a:latin typeface="WenQuanYi Micro Hei"/>
                <a:cs typeface="WenQuanYi Micro Hei"/>
              </a:rPr>
              <a:t>for </a:t>
            </a:r>
            <a:r>
              <a:rPr dirty="0" sz="2400" spc="285">
                <a:latin typeface="WenQuanYi Micro Hei"/>
                <a:cs typeface="WenQuanYi Micro Hei"/>
              </a:rPr>
              <a:t>A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10">
                <a:latin typeface="WenQuanYi Micro Hei"/>
                <a:cs typeface="WenQuanYi Micro Hei"/>
              </a:rPr>
              <a:t>enter</a:t>
            </a:r>
            <a:r>
              <a:rPr dirty="0" sz="2400" spc="-365">
                <a:latin typeface="WenQuanYi Micro Hei"/>
                <a:cs typeface="WenQuanYi Micro Hei"/>
              </a:rPr>
              <a:t> </a:t>
            </a:r>
            <a:r>
              <a:rPr dirty="0" sz="2400" spc="110">
                <a:latin typeface="WenQuanYi Micro Hei"/>
                <a:cs typeface="WenQuanYi Micro Hei"/>
              </a:rPr>
              <a:t>CS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0">
                <a:latin typeface="WenQuanYi Micro Hei"/>
                <a:cs typeface="WenQuanYi Micro Hei"/>
              </a:rPr>
              <a:t>Let </a:t>
            </a:r>
            <a:r>
              <a:rPr dirty="0" sz="2400" spc="10">
                <a:latin typeface="WenQuanYi Micro Hei"/>
                <a:cs typeface="WenQuanYi Micro Hei"/>
              </a:rPr>
              <a:t>turn </a:t>
            </a:r>
            <a:r>
              <a:rPr dirty="0" sz="2400" spc="245">
                <a:latin typeface="WenQuanYi Micro Hei"/>
                <a:cs typeface="WenQuanYi Micro Hei"/>
              </a:rPr>
              <a:t>= </a:t>
            </a:r>
            <a:r>
              <a:rPr dirty="0" sz="2400" spc="130">
                <a:latin typeface="WenQuanYi Micro Hei"/>
                <a:cs typeface="WenQuanYi Micro Hei"/>
              </a:rPr>
              <a:t>1 </a:t>
            </a:r>
            <a:r>
              <a:rPr dirty="0" sz="2400" spc="15">
                <a:latin typeface="WenQuanYi Micro Hei"/>
                <a:cs typeface="WenQuanYi Micro Hei"/>
              </a:rPr>
              <a:t>for </a:t>
            </a:r>
            <a:r>
              <a:rPr dirty="0" sz="2400" spc="-40">
                <a:latin typeface="WenQuanYi Micro Hei"/>
                <a:cs typeface="WenQuanYi Micro Hei"/>
              </a:rPr>
              <a:t>B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10">
                <a:latin typeface="WenQuanYi Micro Hei"/>
                <a:cs typeface="WenQuanYi Micro Hei"/>
              </a:rPr>
              <a:t>enter</a:t>
            </a:r>
            <a:r>
              <a:rPr dirty="0" sz="2400" spc="-50">
                <a:latin typeface="WenQuanYi Micro Hei"/>
                <a:cs typeface="WenQuanYi Micro Hei"/>
              </a:rPr>
              <a:t> </a:t>
            </a:r>
            <a:r>
              <a:rPr dirty="0" sz="2400" spc="110">
                <a:latin typeface="WenQuanYi Micro Hei"/>
                <a:cs typeface="WenQuanYi Micro Hei"/>
              </a:rPr>
              <a:t>CS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65">
                <a:latin typeface="WenQuanYi Micro Hei"/>
                <a:cs typeface="WenQuanYi Micro Hei"/>
              </a:rPr>
              <a:t>Check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-275">
                <a:latin typeface="WenQuanYi Micro Hei"/>
                <a:cs typeface="WenQuanYi Micro Hei"/>
              </a:rPr>
              <a:t>other’s </a:t>
            </a:r>
            <a:r>
              <a:rPr dirty="0" sz="2400" spc="10">
                <a:latin typeface="WenQuanYi Micro Hei"/>
                <a:cs typeface="WenQuanYi Micro Hei"/>
              </a:rPr>
              <a:t>turn </a:t>
            </a:r>
            <a:r>
              <a:rPr dirty="0" sz="2400" spc="25">
                <a:latin typeface="WenQuanYi Micro Hei"/>
                <a:cs typeface="WenQuanYi Micro Hei"/>
              </a:rPr>
              <a:t>before </a:t>
            </a:r>
            <a:r>
              <a:rPr dirty="0" sz="2400" spc="30">
                <a:latin typeface="WenQuanYi Micro Hei"/>
                <a:cs typeface="WenQuanYi Micro Hei"/>
              </a:rPr>
              <a:t>entering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75">
                <a:latin typeface="WenQuanYi Micro Hei"/>
                <a:cs typeface="WenQuanYi Micro Hei"/>
              </a:rPr>
              <a:t> </a:t>
            </a:r>
            <a:r>
              <a:rPr dirty="0" sz="2400" spc="105">
                <a:latin typeface="WenQuanYi Micro Hei"/>
                <a:cs typeface="WenQuanYi Micro Hei"/>
              </a:rPr>
              <a:t>CS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WenQuanYi Micro Hei"/>
                <a:cs typeface="WenQuanYi Micro Hei"/>
              </a:rPr>
              <a:t>When </a:t>
            </a:r>
            <a:r>
              <a:rPr dirty="0" sz="2400" spc="35">
                <a:latin typeface="WenQuanYi Micro Hei"/>
                <a:cs typeface="WenQuanYi Micro Hei"/>
              </a:rPr>
              <a:t>exit, </a:t>
            </a:r>
            <a:r>
              <a:rPr dirty="0" sz="2400" spc="-10">
                <a:latin typeface="WenQuanYi Micro Hei"/>
                <a:cs typeface="WenQuanYi Micro Hei"/>
              </a:rPr>
              <a:t>reset </a:t>
            </a:r>
            <a:r>
              <a:rPr dirty="0" sz="2400" spc="10">
                <a:latin typeface="WenQuanYi Micro Hei"/>
                <a:cs typeface="WenQuanYi Micro Hei"/>
              </a:rPr>
              <a:t>turn </a:t>
            </a:r>
            <a:r>
              <a:rPr dirty="0" sz="2400" spc="15">
                <a:latin typeface="WenQuanYi Micro Hei"/>
                <a:cs typeface="WenQuanYi Micro Hei"/>
              </a:rPr>
              <a:t>for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0">
                <a:latin typeface="WenQuanYi Micro Hei"/>
                <a:cs typeface="WenQuanYi Micro Hei"/>
              </a:rPr>
              <a:t>other </a:t>
            </a:r>
            <a:r>
              <a:rPr dirty="0" sz="2400" spc="60">
                <a:latin typeface="WenQuanYi Micro Hei"/>
                <a:cs typeface="WenQuanYi Micro Hei"/>
              </a:rPr>
              <a:t>to</a:t>
            </a:r>
            <a:r>
              <a:rPr dirty="0" sz="2400" spc="170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enter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5109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1225" algn="l"/>
                <a:tab pos="5736590" algn="l"/>
              </a:tabLst>
            </a:pPr>
            <a:r>
              <a:rPr dirty="0" sz="4800"/>
              <a:t>How</a:t>
            </a:r>
            <a:r>
              <a:rPr dirty="0" sz="4800" spc="-5"/>
              <a:t> </a:t>
            </a:r>
            <a:r>
              <a:rPr dirty="0" sz="4800" spc="5"/>
              <a:t>d</a:t>
            </a:r>
            <a:r>
              <a:rPr dirty="0" sz="4800"/>
              <a:t>o	</a:t>
            </a:r>
            <a:r>
              <a:rPr dirty="0" sz="4800" spc="-5"/>
              <a:t>w</a:t>
            </a:r>
            <a:r>
              <a:rPr dirty="0" sz="4800"/>
              <a:t>e</a:t>
            </a:r>
            <a:r>
              <a:rPr dirty="0" sz="4800" spc="-10"/>
              <a:t> M</a:t>
            </a:r>
            <a:r>
              <a:rPr dirty="0" sz="4800" spc="5"/>
              <a:t>u</a:t>
            </a:r>
            <a:r>
              <a:rPr dirty="0" sz="4800"/>
              <a:t>lti</a:t>
            </a:r>
            <a:r>
              <a:rPr dirty="0" sz="4800" spc="5"/>
              <a:t>p</a:t>
            </a:r>
            <a:r>
              <a:rPr dirty="0" sz="4800"/>
              <a:t>l</a:t>
            </a:r>
            <a:r>
              <a:rPr dirty="0" sz="4800" spc="-10"/>
              <a:t>e</a:t>
            </a:r>
            <a:r>
              <a:rPr dirty="0" sz="4800"/>
              <a:t>x	</a:t>
            </a:r>
            <a:r>
              <a:rPr dirty="0" sz="4800" spc="5"/>
              <a:t>P</a:t>
            </a:r>
            <a:r>
              <a:rPr dirty="0" sz="4800" spc="-95"/>
              <a:t>r</a:t>
            </a:r>
            <a:r>
              <a:rPr dirty="0" sz="4800"/>
              <a:t>o</a:t>
            </a:r>
            <a:r>
              <a:rPr dirty="0" sz="4800" spc="-10"/>
              <a:t>cesses</a:t>
            </a:r>
            <a:r>
              <a:rPr dirty="0" sz="4800"/>
              <a:t>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1" y="953515"/>
            <a:ext cx="8290559" cy="27311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41300" marR="2846705" indent="-2286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The </a:t>
            </a:r>
            <a:r>
              <a:rPr dirty="0" sz="2400">
                <a:latin typeface="WenQuanYi Micro Hei"/>
                <a:cs typeface="WenQuanYi Micro Hei"/>
              </a:rPr>
              <a:t>current </a:t>
            </a:r>
            <a:r>
              <a:rPr dirty="0" sz="2400" spc="20">
                <a:latin typeface="WenQuanYi Micro Hei"/>
                <a:cs typeface="WenQuanYi Micro Hei"/>
              </a:rPr>
              <a:t>state </a:t>
            </a:r>
            <a:r>
              <a:rPr dirty="0" sz="2400" spc="70">
                <a:latin typeface="WenQuanYi Micro Hei"/>
                <a:cs typeface="WenQuanYi Micro Hei"/>
              </a:rPr>
              <a:t>of </a:t>
            </a:r>
            <a:r>
              <a:rPr dirty="0" sz="2400" spc="-10">
                <a:latin typeface="WenQuanYi Micro Hei"/>
                <a:cs typeface="WenQuanYi Micro Hei"/>
              </a:rPr>
              <a:t>process </a:t>
            </a:r>
            <a:r>
              <a:rPr dirty="0" sz="2400" spc="15">
                <a:latin typeface="WenQuanYi Micro Hei"/>
                <a:cs typeface="WenQuanYi Micro Hei"/>
              </a:rPr>
              <a:t>held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30">
                <a:latin typeface="WenQuanYi Micro Hei"/>
                <a:cs typeface="WenQuanYi Micro Hei"/>
              </a:rPr>
              <a:t>a  </a:t>
            </a:r>
            <a:r>
              <a:rPr dirty="0" sz="2400" spc="-5">
                <a:latin typeface="WenQuanYi Micro Hei"/>
                <a:cs typeface="WenQuanYi Micro Hei"/>
              </a:rPr>
              <a:t>process </a:t>
            </a:r>
            <a:r>
              <a:rPr dirty="0" sz="2400" spc="20">
                <a:latin typeface="WenQuanYi Micro Hei"/>
                <a:cs typeface="WenQuanYi Micro Hei"/>
              </a:rPr>
              <a:t>control </a:t>
            </a:r>
            <a:r>
              <a:rPr dirty="0" sz="2400" spc="30">
                <a:latin typeface="WenQuanYi Micro Hei"/>
                <a:cs typeface="WenQuanYi Micro Hei"/>
              </a:rPr>
              <a:t>block</a:t>
            </a:r>
            <a:r>
              <a:rPr dirty="0" sz="2400" spc="110">
                <a:latin typeface="WenQuanYi Micro Hei"/>
                <a:cs typeface="WenQuanYi Micro Hei"/>
              </a:rPr>
              <a:t> </a:t>
            </a:r>
            <a:r>
              <a:rPr dirty="0" sz="2400" spc="80">
                <a:latin typeface="WenQuanYi Micro Hei"/>
                <a:cs typeface="WenQuanYi Micro Hei"/>
              </a:rPr>
              <a:t>(PCB):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WenQuanYi Micro Hei"/>
                <a:cs typeface="WenQuanYi Micro Hei"/>
              </a:rPr>
              <a:t>This </a:t>
            </a:r>
            <a:r>
              <a:rPr dirty="0" sz="2000" spc="-45">
                <a:latin typeface="WenQuanYi Micro Hei"/>
                <a:cs typeface="WenQuanYi Micro Hei"/>
              </a:rPr>
              <a:t>is </a:t>
            </a:r>
            <a:r>
              <a:rPr dirty="0" sz="2000" spc="25">
                <a:latin typeface="WenQuanYi Micro Hei"/>
                <a:cs typeface="WenQuanYi Micro Hei"/>
              </a:rPr>
              <a:t>a </a:t>
            </a:r>
            <a:r>
              <a:rPr dirty="0" sz="2000" spc="-250">
                <a:latin typeface="WenQuanYi Micro Hei"/>
                <a:cs typeface="WenQuanYi Micro Hei"/>
              </a:rPr>
              <a:t>“snapshot” </a:t>
            </a:r>
            <a:r>
              <a:rPr dirty="0" sz="2000" spc="60">
                <a:latin typeface="WenQuanYi Micro Hei"/>
                <a:cs typeface="WenQuanYi Micro Hei"/>
              </a:rPr>
              <a:t>of 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20">
                <a:latin typeface="WenQuanYi Micro Hei"/>
                <a:cs typeface="WenQuanYi Micro Hei"/>
              </a:rPr>
              <a:t>execution </a:t>
            </a:r>
            <a:r>
              <a:rPr dirty="0" sz="2000" spc="30">
                <a:latin typeface="WenQuanYi Micro Hei"/>
                <a:cs typeface="WenQuanYi Micro Hei"/>
              </a:rPr>
              <a:t>and </a:t>
            </a:r>
            <a:r>
              <a:rPr dirty="0" sz="2000" spc="20">
                <a:latin typeface="WenQuanYi Micro Hei"/>
                <a:cs typeface="WenQuanYi Micro Hei"/>
              </a:rPr>
              <a:t>protection</a:t>
            </a:r>
            <a:r>
              <a:rPr dirty="0" sz="2000" spc="285">
                <a:latin typeface="WenQuanYi Micro Hei"/>
                <a:cs typeface="WenQuanYi Micro Hei"/>
              </a:rPr>
              <a:t> </a:t>
            </a:r>
            <a:r>
              <a:rPr dirty="0" sz="2000" spc="10">
                <a:latin typeface="WenQuanYi Micro Hei"/>
                <a:cs typeface="WenQuanYi Micro Hei"/>
              </a:rPr>
              <a:t>environment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10">
                <a:latin typeface="WenQuanYi Micro Hei"/>
                <a:cs typeface="WenQuanYi Micro Hei"/>
              </a:rPr>
              <a:t>Only </a:t>
            </a:r>
            <a:r>
              <a:rPr dirty="0" sz="2000" spc="35">
                <a:latin typeface="WenQuanYi Micro Hei"/>
                <a:cs typeface="WenQuanYi Micro Hei"/>
              </a:rPr>
              <a:t>one PCB </a:t>
            </a:r>
            <a:r>
              <a:rPr dirty="0" sz="2000" spc="15">
                <a:latin typeface="WenQuanYi Micro Hei"/>
                <a:cs typeface="WenQuanYi Micro Hei"/>
              </a:rPr>
              <a:t>active </a:t>
            </a:r>
            <a:r>
              <a:rPr dirty="0" sz="2000" spc="35">
                <a:latin typeface="WenQuanYi Micro Hei"/>
                <a:cs typeface="WenQuanYi Micro Hei"/>
              </a:rPr>
              <a:t>at </a:t>
            </a:r>
            <a:r>
              <a:rPr dirty="0" sz="2000" spc="25">
                <a:latin typeface="WenQuanYi Micro Hei"/>
                <a:cs typeface="WenQuanYi Micro Hei"/>
              </a:rPr>
              <a:t>a</a:t>
            </a:r>
            <a:r>
              <a:rPr dirty="0" sz="2000" spc="100">
                <a:latin typeface="WenQuanYi Micro Hei"/>
                <a:cs typeface="WenQuanYi Micro Hei"/>
              </a:rPr>
              <a:t> </a:t>
            </a:r>
            <a:r>
              <a:rPr dirty="0" sz="2000" spc="10">
                <a:latin typeface="WenQuanYi Micro Hei"/>
                <a:cs typeface="WenQuanYi Micro Hei"/>
              </a:rPr>
              <a:t>time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60">
                <a:latin typeface="WenQuanYi Micro Hei"/>
                <a:cs typeface="WenQuanYi Micro Hei"/>
              </a:rPr>
              <a:t>Give </a:t>
            </a:r>
            <a:r>
              <a:rPr dirty="0" sz="2400" spc="50">
                <a:latin typeface="WenQuanYi Micro Hei"/>
                <a:cs typeface="WenQuanYi Micro Hei"/>
              </a:rPr>
              <a:t>out </a:t>
            </a:r>
            <a:r>
              <a:rPr dirty="0" sz="2400" spc="75">
                <a:latin typeface="WenQuanYi Micro Hei"/>
                <a:cs typeface="WenQuanYi Micro Hei"/>
              </a:rPr>
              <a:t>CPU </a:t>
            </a:r>
            <a:r>
              <a:rPr dirty="0" sz="2400" spc="15">
                <a:latin typeface="WenQuanYi Micro Hei"/>
                <a:cs typeface="WenQuanYi Micro Hei"/>
              </a:rPr>
              <a:t>time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20">
                <a:latin typeface="WenQuanYi Micro Hei"/>
                <a:cs typeface="WenQuanYi Micro Hei"/>
              </a:rPr>
              <a:t>different </a:t>
            </a:r>
            <a:r>
              <a:rPr dirty="0" sz="2400" spc="-10">
                <a:latin typeface="WenQuanYi Micro Hei"/>
                <a:cs typeface="WenQuanYi Micro Hei"/>
              </a:rPr>
              <a:t>processes</a:t>
            </a:r>
            <a:r>
              <a:rPr dirty="0" sz="2400" spc="60">
                <a:latin typeface="WenQuanYi Micro Hei"/>
                <a:cs typeface="WenQuanYi Micro Hei"/>
              </a:rPr>
              <a:t> (</a:t>
            </a:r>
            <a:r>
              <a:rPr dirty="0" sz="2400" spc="60">
                <a:solidFill>
                  <a:srgbClr val="0563C1"/>
                </a:solidFill>
                <a:latin typeface="WenQuanYi Micro Hei"/>
                <a:cs typeface="WenQuanYi Micro Hei"/>
              </a:rPr>
              <a:t>Scheduling</a:t>
            </a:r>
            <a:r>
              <a:rPr dirty="0" sz="2400" spc="60">
                <a:latin typeface="WenQuanYi Micro Hei"/>
                <a:cs typeface="WenQuanYi Micro Hei"/>
              </a:rPr>
              <a:t>):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10">
                <a:latin typeface="WenQuanYi Micro Hei"/>
                <a:cs typeface="WenQuanYi Micro Hei"/>
              </a:rPr>
              <a:t>Only </a:t>
            </a:r>
            <a:r>
              <a:rPr dirty="0" sz="2000" spc="35">
                <a:latin typeface="WenQuanYi Micro Hei"/>
                <a:cs typeface="WenQuanYi Micro Hei"/>
              </a:rPr>
              <a:t>one </a:t>
            </a:r>
            <a:r>
              <a:rPr dirty="0" sz="2000" spc="-10">
                <a:latin typeface="WenQuanYi Micro Hei"/>
                <a:cs typeface="WenQuanYi Micro Hei"/>
              </a:rPr>
              <a:t>process </a:t>
            </a:r>
            <a:r>
              <a:rPr dirty="0" sz="2000" spc="-270">
                <a:latin typeface="WenQuanYi Micro Hei"/>
                <a:cs typeface="WenQuanYi Micro Hei"/>
              </a:rPr>
              <a:t>“running” </a:t>
            </a:r>
            <a:r>
              <a:rPr dirty="0" sz="2000" spc="35">
                <a:latin typeface="WenQuanYi Micro Hei"/>
                <a:cs typeface="WenQuanYi Micro Hei"/>
              </a:rPr>
              <a:t>at </a:t>
            </a:r>
            <a:r>
              <a:rPr dirty="0" sz="2000" spc="25">
                <a:latin typeface="WenQuanYi Micro Hei"/>
                <a:cs typeface="WenQuanYi Micro Hei"/>
              </a:rPr>
              <a:t>a</a:t>
            </a:r>
            <a:r>
              <a:rPr dirty="0" sz="2000" spc="190">
                <a:latin typeface="WenQuanYi Micro Hei"/>
                <a:cs typeface="WenQuanYi Micro Hei"/>
              </a:rPr>
              <a:t> </a:t>
            </a:r>
            <a:r>
              <a:rPr dirty="0" sz="2000" spc="10">
                <a:latin typeface="WenQuanYi Micro Hei"/>
                <a:cs typeface="WenQuanYi Micro Hei"/>
              </a:rPr>
              <a:t>time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50">
                <a:latin typeface="WenQuanYi Micro Hei"/>
                <a:cs typeface="WenQuanYi Micro Hei"/>
              </a:rPr>
              <a:t>Give </a:t>
            </a:r>
            <a:r>
              <a:rPr dirty="0" sz="2000">
                <a:latin typeface="WenQuanYi Micro Hei"/>
                <a:cs typeface="WenQuanYi Micro Hei"/>
              </a:rPr>
              <a:t>more </a:t>
            </a:r>
            <a:r>
              <a:rPr dirty="0" sz="2000" spc="10">
                <a:latin typeface="WenQuanYi Micro Hei"/>
                <a:cs typeface="WenQuanYi Micro Hei"/>
              </a:rPr>
              <a:t>time </a:t>
            </a:r>
            <a:r>
              <a:rPr dirty="0" sz="2000" spc="50">
                <a:latin typeface="WenQuanYi Micro Hei"/>
                <a:cs typeface="WenQuanYi Micro Hei"/>
              </a:rPr>
              <a:t>to </a:t>
            </a:r>
            <a:r>
              <a:rPr dirty="0" sz="2000" spc="15">
                <a:latin typeface="WenQuanYi Micro Hei"/>
                <a:cs typeface="WenQuanYi Micro Hei"/>
              </a:rPr>
              <a:t>important</a:t>
            </a:r>
            <a:r>
              <a:rPr dirty="0" sz="2000" spc="85">
                <a:latin typeface="WenQuanYi Micro Hei"/>
                <a:cs typeface="WenQuanYi Micro Hei"/>
              </a:rPr>
              <a:t> </a:t>
            </a:r>
            <a:r>
              <a:rPr dirty="0" sz="2000" spc="-10">
                <a:latin typeface="WenQuanYi Micro Hei"/>
                <a:cs typeface="WenQuanYi Micro Hei"/>
              </a:rPr>
              <a:t>processes</a:t>
            </a:r>
            <a:endParaRPr sz="20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1" y="4062475"/>
            <a:ext cx="8600440" cy="186118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60">
                <a:latin typeface="WenQuanYi Micro Hei"/>
                <a:cs typeface="WenQuanYi Micro Hei"/>
              </a:rPr>
              <a:t>Give </a:t>
            </a:r>
            <a:r>
              <a:rPr dirty="0" sz="2400" spc="5">
                <a:latin typeface="WenQuanYi Micro Hei"/>
                <a:cs typeface="WenQuanYi Micro Hei"/>
              </a:rPr>
              <a:t>pieces </a:t>
            </a:r>
            <a:r>
              <a:rPr dirty="0" sz="2400" spc="70">
                <a:latin typeface="WenQuanYi Micro Hei"/>
                <a:cs typeface="WenQuanYi Micro Hei"/>
              </a:rPr>
              <a:t>of </a:t>
            </a:r>
            <a:r>
              <a:rPr dirty="0" sz="2400" spc="-15">
                <a:latin typeface="WenQuanYi Micro Hei"/>
                <a:cs typeface="WenQuanYi Micro Hei"/>
              </a:rPr>
              <a:t>resources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20">
                <a:latin typeface="WenQuanYi Micro Hei"/>
                <a:cs typeface="WenQuanYi Micro Hei"/>
              </a:rPr>
              <a:t>different </a:t>
            </a:r>
            <a:r>
              <a:rPr dirty="0" sz="2400" spc="-10">
                <a:latin typeface="WenQuanYi Micro Hei"/>
                <a:cs typeface="WenQuanYi Micro Hei"/>
              </a:rPr>
              <a:t>processes</a:t>
            </a:r>
            <a:r>
              <a:rPr dirty="0" sz="2400" spc="155">
                <a:latin typeface="WenQuanYi Micro Hei"/>
                <a:cs typeface="WenQuanYi Micro Hei"/>
              </a:rPr>
              <a:t> </a:t>
            </a:r>
            <a:r>
              <a:rPr dirty="0" sz="2400" spc="45">
                <a:latin typeface="WenQuanYi Micro Hei"/>
                <a:cs typeface="WenQuanYi Micro Hei"/>
              </a:rPr>
              <a:t>(</a:t>
            </a:r>
            <a:r>
              <a:rPr dirty="0" sz="2400" spc="45">
                <a:solidFill>
                  <a:srgbClr val="0563C1"/>
                </a:solidFill>
                <a:latin typeface="WenQuanYi Micro Hei"/>
                <a:cs typeface="WenQuanYi Micro Hei"/>
              </a:rPr>
              <a:t>Protection</a:t>
            </a:r>
            <a:r>
              <a:rPr dirty="0" sz="2400" spc="45">
                <a:latin typeface="WenQuanYi Micro Hei"/>
                <a:cs typeface="WenQuanYi Micro Hei"/>
              </a:rPr>
              <a:t>):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20">
                <a:latin typeface="WenQuanYi Micro Hei"/>
                <a:cs typeface="WenQuanYi Micro Hei"/>
              </a:rPr>
              <a:t>Controlled </a:t>
            </a:r>
            <a:r>
              <a:rPr dirty="0" sz="2000" spc="-5">
                <a:latin typeface="WenQuanYi Micro Hei"/>
                <a:cs typeface="WenQuanYi Micro Hei"/>
              </a:rPr>
              <a:t>access </a:t>
            </a:r>
            <a:r>
              <a:rPr dirty="0" sz="2000" spc="50">
                <a:latin typeface="WenQuanYi Micro Hei"/>
                <a:cs typeface="WenQuanYi Micro Hei"/>
              </a:rPr>
              <a:t>to </a:t>
            </a:r>
            <a:r>
              <a:rPr dirty="0" sz="2000" spc="55">
                <a:latin typeface="WenQuanYi Micro Hei"/>
                <a:cs typeface="WenQuanYi Micro Hei"/>
              </a:rPr>
              <a:t>non-CPU</a:t>
            </a:r>
            <a:r>
              <a:rPr dirty="0" sz="2000" spc="90">
                <a:latin typeface="WenQuanYi Micro Hei"/>
                <a:cs typeface="WenQuanYi Micro Hei"/>
              </a:rPr>
              <a:t> </a:t>
            </a:r>
            <a:r>
              <a:rPr dirty="0" sz="2000" spc="-15">
                <a:latin typeface="WenQuanYi Micro Hei"/>
                <a:cs typeface="WenQuanYi Micro Hei"/>
              </a:rPr>
              <a:t>resources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25">
                <a:latin typeface="WenQuanYi Micro Hei"/>
                <a:cs typeface="WenQuanYi Micro Hei"/>
              </a:rPr>
              <a:t>Example</a:t>
            </a:r>
            <a:r>
              <a:rPr dirty="0" sz="2000" spc="35">
                <a:latin typeface="WenQuanYi Micro Hei"/>
                <a:cs typeface="WenQuanYi Micro Hei"/>
              </a:rPr>
              <a:t> </a:t>
            </a:r>
            <a:r>
              <a:rPr dirty="0" sz="2000" spc="5">
                <a:latin typeface="WenQuanYi Micro Hei"/>
                <a:cs typeface="WenQuanYi Micro Hei"/>
              </a:rPr>
              <a:t>mechanisms:</a:t>
            </a:r>
            <a:endParaRPr sz="20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700" spc="20">
                <a:latin typeface="WenQuanYi Micro Hei"/>
                <a:cs typeface="WenQuanYi Micro Hei"/>
              </a:rPr>
              <a:t>Memory </a:t>
            </a:r>
            <a:r>
              <a:rPr dirty="0" sz="1700" spc="50">
                <a:latin typeface="WenQuanYi Micro Hei"/>
                <a:cs typeface="WenQuanYi Micro Hei"/>
              </a:rPr>
              <a:t>Mapping: </a:t>
            </a:r>
            <a:r>
              <a:rPr dirty="0" sz="1700" spc="40">
                <a:latin typeface="WenQuanYi Micro Hei"/>
                <a:cs typeface="WenQuanYi Micro Hei"/>
              </a:rPr>
              <a:t>Give </a:t>
            </a:r>
            <a:r>
              <a:rPr dirty="0" sz="1700" spc="20">
                <a:latin typeface="WenQuanYi Micro Hei"/>
                <a:cs typeface="WenQuanYi Micro Hei"/>
              </a:rPr>
              <a:t>each </a:t>
            </a:r>
            <a:r>
              <a:rPr dirty="0" sz="1700" spc="-10">
                <a:latin typeface="WenQuanYi Micro Hei"/>
                <a:cs typeface="WenQuanYi Micro Hei"/>
              </a:rPr>
              <a:t>process </a:t>
            </a:r>
            <a:r>
              <a:rPr dirty="0" sz="1700" spc="-5">
                <a:latin typeface="WenQuanYi Micro Hei"/>
                <a:cs typeface="WenQuanYi Micro Hei"/>
              </a:rPr>
              <a:t>their </a:t>
            </a:r>
            <a:r>
              <a:rPr dirty="0" sz="1700" spc="75">
                <a:latin typeface="WenQuanYi Micro Hei"/>
                <a:cs typeface="WenQuanYi Micro Hei"/>
              </a:rPr>
              <a:t>own </a:t>
            </a:r>
            <a:r>
              <a:rPr dirty="0" sz="1700" spc="-15">
                <a:latin typeface="WenQuanYi Micro Hei"/>
                <a:cs typeface="WenQuanYi Micro Hei"/>
              </a:rPr>
              <a:t>address</a:t>
            </a:r>
            <a:r>
              <a:rPr dirty="0" sz="1700" spc="50">
                <a:latin typeface="WenQuanYi Micro Hei"/>
                <a:cs typeface="WenQuanYi Micro Hei"/>
              </a:rPr>
              <a:t> </a:t>
            </a:r>
            <a:r>
              <a:rPr dirty="0" sz="1700" spc="5">
                <a:latin typeface="WenQuanYi Micro Hei"/>
                <a:cs typeface="WenQuanYi Micro Hei"/>
              </a:rPr>
              <a:t>space</a:t>
            </a:r>
            <a:endParaRPr sz="17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700">
                <a:latin typeface="WenQuanYi Micro Hei"/>
                <a:cs typeface="WenQuanYi Micro Hei"/>
              </a:rPr>
              <a:t>Kernel/User </a:t>
            </a:r>
            <a:r>
              <a:rPr dirty="0" sz="1700" spc="5">
                <a:latin typeface="WenQuanYi Micro Hei"/>
                <a:cs typeface="WenQuanYi Micro Hei"/>
              </a:rPr>
              <a:t>duality: </a:t>
            </a:r>
            <a:r>
              <a:rPr dirty="0" sz="1700">
                <a:latin typeface="WenQuanYi Micro Hei"/>
                <a:cs typeface="WenQuanYi Micro Hei"/>
              </a:rPr>
              <a:t>Arbitrary </a:t>
            </a:r>
            <a:r>
              <a:rPr dirty="0" sz="1700" spc="10">
                <a:latin typeface="WenQuanYi Micro Hei"/>
                <a:cs typeface="WenQuanYi Micro Hei"/>
              </a:rPr>
              <a:t>multiplexing </a:t>
            </a:r>
            <a:r>
              <a:rPr dirty="0" sz="1700" spc="45">
                <a:latin typeface="WenQuanYi Micro Hei"/>
                <a:cs typeface="WenQuanYi Micro Hei"/>
              </a:rPr>
              <a:t>of </a:t>
            </a:r>
            <a:r>
              <a:rPr dirty="0" sz="1700" spc="-30">
                <a:latin typeface="WenQuanYi Micro Hei"/>
                <a:cs typeface="WenQuanYi Micro Hei"/>
              </a:rPr>
              <a:t>I/O </a:t>
            </a:r>
            <a:r>
              <a:rPr dirty="0" sz="1700" spc="30">
                <a:latin typeface="WenQuanYi Micro Hei"/>
                <a:cs typeface="WenQuanYi Micro Hei"/>
              </a:rPr>
              <a:t>through </a:t>
            </a:r>
            <a:r>
              <a:rPr dirty="0" sz="1700" spc="-15">
                <a:latin typeface="WenQuanYi Micro Hei"/>
                <a:cs typeface="WenQuanYi Micro Hei"/>
              </a:rPr>
              <a:t>system</a:t>
            </a:r>
            <a:r>
              <a:rPr dirty="0" sz="1700" spc="160">
                <a:latin typeface="WenQuanYi Micro Hei"/>
                <a:cs typeface="WenQuanYi Micro Hei"/>
              </a:rPr>
              <a:t> </a:t>
            </a:r>
            <a:r>
              <a:rPr dirty="0" sz="1700" spc="-10">
                <a:latin typeface="WenQuanYi Micro Hei"/>
                <a:cs typeface="WenQuanYi Micro Hei"/>
              </a:rPr>
              <a:t>calls</a:t>
            </a:r>
            <a:endParaRPr sz="1700">
              <a:latin typeface="WenQuanYi Micro Hei"/>
              <a:cs typeface="WenQuanYi Micro He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87637" y="1078230"/>
            <a:ext cx="2413000" cy="3873500"/>
            <a:chOff x="9387637" y="1078230"/>
            <a:chExt cx="2413000" cy="3873500"/>
          </a:xfrm>
        </p:grpSpPr>
        <p:sp>
          <p:nvSpPr>
            <p:cNvPr id="7" name="object 7"/>
            <p:cNvSpPr/>
            <p:nvPr/>
          </p:nvSpPr>
          <p:spPr>
            <a:xfrm>
              <a:off x="9425737" y="1116812"/>
              <a:ext cx="2336800" cy="3797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87637" y="1078229"/>
              <a:ext cx="2413000" cy="3873500"/>
            </a:xfrm>
            <a:custGeom>
              <a:avLst/>
              <a:gdLst/>
              <a:ahLst/>
              <a:cxnLst/>
              <a:rect l="l" t="t" r="r" b="b"/>
              <a:pathLst>
                <a:path w="2413000" h="3873500">
                  <a:moveTo>
                    <a:pt x="23876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3835400"/>
                  </a:lnTo>
                  <a:lnTo>
                    <a:pt x="25400" y="3848100"/>
                  </a:lnTo>
                  <a:lnTo>
                    <a:pt x="2387600" y="3848100"/>
                  </a:lnTo>
                  <a:lnTo>
                    <a:pt x="2387600" y="3835882"/>
                  </a:lnTo>
                  <a:lnTo>
                    <a:pt x="2387600" y="3835400"/>
                  </a:lnTo>
                  <a:lnTo>
                    <a:pt x="2387600" y="38582"/>
                  </a:lnTo>
                  <a:lnTo>
                    <a:pt x="2374900" y="38582"/>
                  </a:lnTo>
                  <a:lnTo>
                    <a:pt x="2374900" y="3835400"/>
                  </a:lnTo>
                  <a:lnTo>
                    <a:pt x="38100" y="3835400"/>
                  </a:lnTo>
                  <a:lnTo>
                    <a:pt x="38100" y="38100"/>
                  </a:lnTo>
                  <a:lnTo>
                    <a:pt x="2387600" y="38100"/>
                  </a:lnTo>
                  <a:lnTo>
                    <a:pt x="2387600" y="25400"/>
                  </a:lnTo>
                  <a:close/>
                </a:path>
                <a:path w="2413000" h="3873500">
                  <a:moveTo>
                    <a:pt x="2413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3860800"/>
                  </a:lnTo>
                  <a:lnTo>
                    <a:pt x="0" y="3873500"/>
                  </a:lnTo>
                  <a:lnTo>
                    <a:pt x="2413000" y="3873500"/>
                  </a:lnTo>
                  <a:lnTo>
                    <a:pt x="2413000" y="3861282"/>
                  </a:lnTo>
                  <a:lnTo>
                    <a:pt x="2413000" y="3860800"/>
                  </a:lnTo>
                  <a:lnTo>
                    <a:pt x="2413000" y="13182"/>
                  </a:lnTo>
                  <a:lnTo>
                    <a:pt x="2400300" y="13182"/>
                  </a:lnTo>
                  <a:lnTo>
                    <a:pt x="2400300" y="3860800"/>
                  </a:lnTo>
                  <a:lnTo>
                    <a:pt x="12700" y="3860800"/>
                  </a:lnTo>
                  <a:lnTo>
                    <a:pt x="12700" y="12700"/>
                  </a:lnTo>
                  <a:lnTo>
                    <a:pt x="2413000" y="12700"/>
                  </a:lnTo>
                  <a:lnTo>
                    <a:pt x="24130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261752" y="4901412"/>
            <a:ext cx="1213485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64769" marR="5080" indent="-52705">
              <a:lnSpc>
                <a:spcPct val="100699"/>
              </a:lnSpc>
              <a:spcBef>
                <a:spcPts val="80"/>
              </a:spcBef>
            </a:pPr>
            <a:r>
              <a:rPr dirty="0" sz="2400" spc="-5" b="1">
                <a:latin typeface="Arial"/>
                <a:cs typeface="Arial"/>
              </a:rPr>
              <a:t>P</a:t>
            </a:r>
            <a:r>
              <a:rPr dirty="0" sz="2400" b="1">
                <a:latin typeface="Arial"/>
                <a:cs typeface="Arial"/>
              </a:rPr>
              <a:t>r</a:t>
            </a:r>
            <a:r>
              <a:rPr dirty="0" sz="2400" spc="-5" b="1">
                <a:latin typeface="Arial"/>
                <a:cs typeface="Arial"/>
              </a:rPr>
              <a:t>o</a:t>
            </a:r>
            <a:r>
              <a:rPr dirty="0" sz="2400" b="1">
                <a:latin typeface="Arial"/>
                <a:cs typeface="Arial"/>
              </a:rPr>
              <a:t>cess  </a:t>
            </a:r>
            <a:r>
              <a:rPr dirty="0" sz="2400" spc="-5" b="1">
                <a:latin typeface="Arial"/>
                <a:cs typeface="Arial"/>
              </a:rPr>
              <a:t>Control  Block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475" y="6343008"/>
            <a:ext cx="11575415" cy="0"/>
          </a:xfrm>
          <a:custGeom>
            <a:avLst/>
            <a:gdLst/>
            <a:ahLst/>
            <a:cxnLst/>
            <a:rect l="l" t="t" r="r" b="b"/>
            <a:pathLst>
              <a:path w="11575415" h="0">
                <a:moveTo>
                  <a:pt x="0" y="0"/>
                </a:moveTo>
                <a:lnTo>
                  <a:pt x="11575106" y="1"/>
                </a:lnTo>
              </a:path>
            </a:pathLst>
          </a:custGeom>
          <a:ln w="19050">
            <a:solidFill>
              <a:srgbClr val="5B9B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7210" y="6406388"/>
            <a:ext cx="2962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5" b="1">
                <a:solidFill>
                  <a:srgbClr val="3542BC"/>
                </a:solidFill>
                <a:latin typeface="Trebuchet MS"/>
                <a:cs typeface="Trebuchet MS"/>
              </a:rPr>
              <a:t>TABA, </a:t>
            </a:r>
            <a:r>
              <a:rPr dirty="0" sz="1800" spc="-65" b="1">
                <a:solidFill>
                  <a:srgbClr val="3542BC"/>
                </a:solidFill>
                <a:latin typeface="Trebuchet MS"/>
                <a:cs typeface="Trebuchet MS"/>
              </a:rPr>
              <a:t>OS </a:t>
            </a:r>
            <a:r>
              <a:rPr dirty="0" sz="1800" spc="-105" b="1">
                <a:solidFill>
                  <a:srgbClr val="3542BC"/>
                </a:solidFill>
                <a:latin typeface="Trebuchet MS"/>
                <a:cs typeface="Trebuchet MS"/>
              </a:rPr>
              <a:t>for </a:t>
            </a:r>
            <a:r>
              <a:rPr dirty="0" sz="1800" spc="-85" b="1">
                <a:solidFill>
                  <a:srgbClr val="3542BC"/>
                </a:solidFill>
                <a:latin typeface="Trebuchet MS"/>
                <a:cs typeface="Trebuchet MS"/>
              </a:rPr>
              <a:t>Database</a:t>
            </a:r>
            <a:r>
              <a:rPr dirty="0" sz="1800" spc="-280" b="1">
                <a:solidFill>
                  <a:srgbClr val="3542BC"/>
                </a:solidFill>
                <a:latin typeface="Trebuchet MS"/>
                <a:cs typeface="Trebuchet MS"/>
              </a:rPr>
              <a:t> </a:t>
            </a:r>
            <a:r>
              <a:rPr dirty="0" sz="1800" spc="-100" b="1">
                <a:solidFill>
                  <a:srgbClr val="3542BC"/>
                </a:solidFill>
                <a:latin typeface="Trebuchet MS"/>
                <a:cs typeface="Trebuchet MS"/>
              </a:rPr>
              <a:t>systems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50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1227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45735" algn="l"/>
              </a:tabLst>
            </a:pPr>
            <a:r>
              <a:rPr dirty="0" sz="4800"/>
              <a:t>Example</a:t>
            </a:r>
            <a:r>
              <a:rPr dirty="0" sz="4800" spc="5"/>
              <a:t> </a:t>
            </a:r>
            <a:r>
              <a:rPr dirty="0" sz="4800" spc="-35"/>
              <a:t>withdraw,	</a:t>
            </a:r>
            <a:r>
              <a:rPr dirty="0" sz="4800" spc="-5"/>
              <a:t>deposit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7329576" y="976884"/>
            <a:ext cx="1793875" cy="179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035" marR="632460" indent="-267335">
              <a:lnSpc>
                <a:spcPct val="118600"/>
              </a:lnSpc>
              <a:spcBef>
                <a:spcPts val="100"/>
              </a:spcBef>
            </a:pPr>
            <a:r>
              <a:rPr dirty="0" sz="1400" spc="-35">
                <a:latin typeface="Trebuchet MS"/>
                <a:cs typeface="Trebuchet MS"/>
              </a:rPr>
              <a:t>B </a:t>
            </a:r>
            <a:r>
              <a:rPr dirty="0" sz="1400" spc="-75">
                <a:latin typeface="Trebuchet MS"/>
                <a:cs typeface="Trebuchet MS"/>
              </a:rPr>
              <a:t>(int </a:t>
            </a:r>
            <a:r>
              <a:rPr dirty="0" sz="1400" spc="-55">
                <a:latin typeface="Trebuchet MS"/>
                <a:cs typeface="Trebuchet MS"/>
              </a:rPr>
              <a:t>amount)</a:t>
            </a:r>
            <a:r>
              <a:rPr dirty="0" sz="1400" spc="-29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{  </a:t>
            </a:r>
            <a:r>
              <a:rPr dirty="0" sz="1400" spc="-55">
                <a:latin typeface="Trebuchet MS"/>
                <a:cs typeface="Trebuchet MS"/>
              </a:rPr>
              <a:t>turn </a:t>
            </a:r>
            <a:r>
              <a:rPr dirty="0" sz="1400" spc="-40">
                <a:latin typeface="Trebuchet MS"/>
                <a:cs typeface="Trebuchet MS"/>
              </a:rPr>
              <a:t>=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1;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ct val="116399"/>
              </a:lnSpc>
              <a:spcBef>
                <a:spcPts val="35"/>
              </a:spcBef>
            </a:pP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while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(turn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==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0) </a:t>
            </a:r>
            <a:r>
              <a:rPr dirty="0" sz="1400" spc="-140">
                <a:solidFill>
                  <a:srgbClr val="FF0000"/>
                </a:solidFill>
                <a:latin typeface="Trebuchet MS"/>
                <a:cs typeface="Trebuchet MS"/>
              </a:rPr>
              <a:t>;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Enter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Critical</a:t>
            </a:r>
            <a:r>
              <a:rPr dirty="0" sz="1400" spc="-19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Section 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0;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310"/>
              </a:spcBef>
            </a:pPr>
            <a:r>
              <a:rPr dirty="0" sz="1400" spc="-60">
                <a:latin typeface="Trebuchet MS"/>
                <a:cs typeface="Trebuchet MS"/>
              </a:rPr>
              <a:t>return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balance;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75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9576" y="3006852"/>
            <a:ext cx="1476375" cy="152527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31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12700" marR="5080" indent="267335">
              <a:lnSpc>
                <a:spcPts val="202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18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  <a:p>
            <a:pPr marL="280035" marR="423545">
              <a:lnSpc>
                <a:spcPts val="2020"/>
              </a:lnSpc>
              <a:spcBef>
                <a:spcPts val="95"/>
              </a:spcBef>
            </a:pP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 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beq</a:t>
            </a:r>
            <a:r>
              <a:rPr dirty="0" sz="1400" spc="1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96911" y="4744211"/>
            <a:ext cx="1412240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[&amp;amount]  </a:t>
            </a: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29576" y="5295900"/>
            <a:ext cx="1485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6911" y="5548884"/>
            <a:ext cx="14630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6911" y="6006084"/>
            <a:ext cx="1209040" cy="5314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9536" y="918971"/>
            <a:ext cx="1869439" cy="182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01675" indent="-342900">
              <a:lnSpc>
                <a:spcPct val="124300"/>
              </a:lnSpc>
              <a:spcBef>
                <a:spcPts val="100"/>
              </a:spcBef>
            </a:pPr>
            <a:r>
              <a:rPr dirty="0" sz="1400" spc="-20">
                <a:latin typeface="Trebuchet MS"/>
                <a:cs typeface="Trebuchet MS"/>
              </a:rPr>
              <a:t>A </a:t>
            </a:r>
            <a:r>
              <a:rPr dirty="0" sz="1400" spc="-75">
                <a:latin typeface="Trebuchet MS"/>
                <a:cs typeface="Trebuchet MS"/>
              </a:rPr>
              <a:t>(int </a:t>
            </a:r>
            <a:r>
              <a:rPr dirty="0" sz="1400" spc="-55">
                <a:latin typeface="Trebuchet MS"/>
                <a:cs typeface="Trebuchet MS"/>
              </a:rPr>
              <a:t>amount)</a:t>
            </a:r>
            <a:r>
              <a:rPr dirty="0" sz="1400" spc="-31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{  </a:t>
            </a:r>
            <a:r>
              <a:rPr dirty="0" sz="1400" spc="-55">
                <a:latin typeface="Trebuchet MS"/>
                <a:cs typeface="Trebuchet MS"/>
              </a:rPr>
              <a:t>turn </a:t>
            </a:r>
            <a:r>
              <a:rPr dirty="0" sz="1400" spc="-40">
                <a:latin typeface="Trebuchet MS"/>
                <a:cs typeface="Trebuchet MS"/>
              </a:rPr>
              <a:t>=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0;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10000"/>
              </a:lnSpc>
              <a:spcBef>
                <a:spcPts val="260"/>
              </a:spcBef>
            </a:pP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while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(turn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==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1) </a:t>
            </a:r>
            <a:r>
              <a:rPr dirty="0" sz="1400" spc="-140">
                <a:solidFill>
                  <a:srgbClr val="FF0000"/>
                </a:solidFill>
                <a:latin typeface="Trebuchet MS"/>
                <a:cs typeface="Trebuchet MS"/>
              </a:rPr>
              <a:t>;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Enter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Critical</a:t>
            </a:r>
            <a:r>
              <a:rPr dirty="0" sz="1400" spc="-2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Section 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1;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dirty="0" sz="1400" spc="-60">
                <a:latin typeface="Trebuchet MS"/>
                <a:cs typeface="Trebuchet MS"/>
              </a:rPr>
              <a:t>return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balance;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400" spc="-75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9536" y="3000755"/>
            <a:ext cx="1551940" cy="15982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 marR="5080" indent="342900">
              <a:lnSpc>
                <a:spcPts val="2110"/>
              </a:lnSpc>
              <a:spcBef>
                <a:spcPts val="2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7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  <a:p>
            <a:pPr marL="355600" marR="423545">
              <a:lnSpc>
                <a:spcPct val="124300"/>
              </a:lnSpc>
              <a:spcBef>
                <a:spcPts val="20"/>
              </a:spcBef>
            </a:pP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 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beq</a:t>
            </a:r>
            <a:r>
              <a:rPr dirty="0" sz="1400" spc="1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42436" y="4881372"/>
            <a:ext cx="14122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1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[&amp;amount]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42436" y="5097779"/>
            <a:ext cx="1463040" cy="824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9055">
              <a:lnSpc>
                <a:spcPct val="124300"/>
              </a:lnSpc>
              <a:spcBef>
                <a:spcPts val="10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  </a:t>
            </a:r>
            <a:r>
              <a:rPr dirty="0" sz="1400" spc="-55">
                <a:latin typeface="Trebuchet MS"/>
                <a:cs typeface="Trebuchet MS"/>
              </a:rPr>
              <a:t>add </a:t>
            </a:r>
            <a:r>
              <a:rPr dirty="0" sz="1400" spc="-85">
                <a:latin typeface="Trebuchet MS"/>
                <a:cs typeface="Trebuchet MS"/>
              </a:rPr>
              <a:t>r1, r1,</a:t>
            </a:r>
            <a:r>
              <a:rPr dirty="0" sz="1400" spc="-26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2436" y="6201155"/>
            <a:ext cx="7962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2436" y="6469379"/>
            <a:ext cx="12090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51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0548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7995" algn="l"/>
                <a:tab pos="3382645" algn="l"/>
              </a:tabLst>
            </a:pPr>
            <a:r>
              <a:rPr dirty="0" sz="4800" spc="-5"/>
              <a:t>Close,	</a:t>
            </a:r>
            <a:r>
              <a:rPr dirty="0" sz="4800"/>
              <a:t>but…	not an</a:t>
            </a:r>
            <a:r>
              <a:rPr dirty="0" sz="4800" spc="-80"/>
              <a:t> </a:t>
            </a:r>
            <a:r>
              <a:rPr dirty="0" sz="4800" spc="-5"/>
              <a:t>answer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355537" y="1634380"/>
            <a:ext cx="1476375" cy="1815464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u="sng" sz="16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6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6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B:</a:t>
            </a:r>
            <a:endParaRPr sz="16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27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12700" marR="5080" indent="267335">
              <a:lnSpc>
                <a:spcPct val="118600"/>
              </a:lnSpc>
              <a:spcBef>
                <a:spcPts val="2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59055">
              <a:lnSpc>
                <a:spcPts val="2020"/>
              </a:lnSpc>
              <a:spcBef>
                <a:spcPts val="95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5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90"/>
              </a:spcBef>
            </a:pPr>
            <a:r>
              <a:rPr dirty="0" sz="1400" spc="-55">
                <a:latin typeface="Trebuchet MS"/>
                <a:cs typeface="Trebuchet MS"/>
              </a:rPr>
              <a:t>beq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2872" y="3674363"/>
            <a:ext cx="1412240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[&amp;amount]  </a:t>
            </a: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5537" y="4226052"/>
            <a:ext cx="1485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2872" y="4466844"/>
            <a:ext cx="14630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2872" y="4936235"/>
            <a:ext cx="1209040" cy="5314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29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2241" y="1574727"/>
            <a:ext cx="2297430" cy="190563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u="sng" sz="16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6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6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A:</a:t>
            </a:r>
            <a:endParaRPr sz="1600">
              <a:latin typeface="Trebuchet MS"/>
              <a:cs typeface="Trebuchet MS"/>
            </a:endParaRPr>
          </a:p>
          <a:p>
            <a:pPr marL="355600" marR="5080">
              <a:lnSpc>
                <a:spcPts val="2110"/>
              </a:lnSpc>
              <a:spcBef>
                <a:spcPts val="80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out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804545">
              <a:lnSpc>
                <a:spcPct val="124300"/>
              </a:lnSpc>
              <a:spcBef>
                <a:spcPts val="25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5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dirty="0" sz="1400" spc="-55">
                <a:latin typeface="Trebuchet MS"/>
                <a:cs typeface="Trebuchet MS"/>
              </a:rPr>
              <a:t>beq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75141" y="3723132"/>
            <a:ext cx="1463040" cy="10769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5880">
              <a:lnSpc>
                <a:spcPct val="125000"/>
              </a:lnSpc>
              <a:spcBef>
                <a:spcPts val="85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[&amp;amount]  </a:t>
            </a: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  </a:t>
            </a:r>
            <a:r>
              <a:rPr dirty="0" sz="1400" spc="-55">
                <a:latin typeface="Trebuchet MS"/>
                <a:cs typeface="Trebuchet MS"/>
              </a:rPr>
              <a:t>add </a:t>
            </a:r>
            <a:r>
              <a:rPr dirty="0" sz="1400" spc="-85">
                <a:latin typeface="Trebuchet MS"/>
                <a:cs typeface="Trebuchet MS"/>
              </a:rPr>
              <a:t>r1, r1,</a:t>
            </a:r>
            <a:r>
              <a:rPr dirty="0" sz="1400" spc="-26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endParaRPr sz="14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31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5141" y="5039867"/>
            <a:ext cx="1209040" cy="5619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29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52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0548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7995" algn="l"/>
                <a:tab pos="3382645" algn="l"/>
              </a:tabLst>
            </a:pPr>
            <a:r>
              <a:rPr dirty="0" sz="4800" spc="-5"/>
              <a:t>Close,	</a:t>
            </a:r>
            <a:r>
              <a:rPr dirty="0" sz="4800"/>
              <a:t>but…	not an</a:t>
            </a:r>
            <a:r>
              <a:rPr dirty="0" sz="4800" spc="-80"/>
              <a:t> </a:t>
            </a:r>
            <a:r>
              <a:rPr dirty="0" sz="4800" spc="-5"/>
              <a:t>answer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77242" y="1347433"/>
            <a:ext cx="3008630" cy="33312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u="sng" sz="16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6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6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B:</a:t>
            </a:r>
            <a:endParaRPr sz="16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300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310"/>
              </a:spcBef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20">
                <a:solidFill>
                  <a:srgbClr val="FF0000"/>
                </a:solidFill>
                <a:latin typeface="Trebuchet MS"/>
                <a:cs typeface="Trebuchet MS"/>
              </a:rPr>
              <a:t>Now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turn=</a:t>
            </a:r>
            <a:r>
              <a:rPr dirty="0" sz="1400" spc="-2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12700" marR="1219200" indent="267335">
              <a:lnSpc>
                <a:spcPts val="2020"/>
              </a:lnSpc>
              <a:spcBef>
                <a:spcPts val="9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pass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400" spc="-1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 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79400" marR="1590675">
              <a:lnSpc>
                <a:spcPts val="1900"/>
              </a:lnSpc>
              <a:spcBef>
                <a:spcPts val="6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229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31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entered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400" spc="-1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CS!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rebuchet MS"/>
              <a:cs typeface="Trebuchet MS"/>
            </a:endParaRPr>
          </a:p>
          <a:p>
            <a:pPr marL="279400" marR="1334135">
              <a:lnSpc>
                <a:spcPct val="112900"/>
              </a:lnSpc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[&amp;amount]  </a:t>
            </a: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ct val="100000"/>
              </a:lnSpc>
              <a:spcBef>
                <a:spcPts val="31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out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at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somewhere</a:t>
            </a:r>
            <a:r>
              <a:rPr dirty="0" sz="1400" spc="-2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here!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7242" y="4692396"/>
            <a:ext cx="1485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4577" y="4948428"/>
            <a:ext cx="14630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4577" y="5399532"/>
            <a:ext cx="1209040" cy="537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29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3946" y="1287779"/>
            <a:ext cx="2315845" cy="4030979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u="sng" sz="16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6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6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A:</a:t>
            </a:r>
            <a:endParaRPr sz="1600">
              <a:latin typeface="Trebuchet MS"/>
              <a:cs typeface="Trebuchet MS"/>
            </a:endParaRPr>
          </a:p>
          <a:p>
            <a:pPr marL="355600" marR="5080">
              <a:lnSpc>
                <a:spcPts val="2090"/>
              </a:lnSpc>
              <a:spcBef>
                <a:spcPts val="120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stopped</a:t>
            </a:r>
            <a:r>
              <a:rPr dirty="0" sz="14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here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822325">
              <a:lnSpc>
                <a:spcPts val="2110"/>
              </a:lnSpc>
              <a:spcBef>
                <a:spcPts val="12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5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70"/>
              </a:spcBef>
            </a:pPr>
            <a:r>
              <a:rPr dirty="0" sz="1400" spc="-55">
                <a:latin typeface="Trebuchet MS"/>
                <a:cs typeface="Trebuchet MS"/>
              </a:rPr>
              <a:t>beq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/>
              <a:cs typeface="Trebuchet MS"/>
            </a:endParaRPr>
          </a:p>
          <a:p>
            <a:pPr algn="just" marL="355600" marR="565150">
              <a:lnSpc>
                <a:spcPct val="125000"/>
              </a:lnSpc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[&amp;amount]  </a:t>
            </a: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  </a:t>
            </a:r>
            <a:r>
              <a:rPr dirty="0" sz="1400" spc="-55">
                <a:latin typeface="Trebuchet MS"/>
                <a:cs typeface="Trebuchet MS"/>
              </a:rPr>
              <a:t>add </a:t>
            </a:r>
            <a:r>
              <a:rPr dirty="0" sz="1400" spc="-85">
                <a:latin typeface="Trebuchet MS"/>
                <a:cs typeface="Trebuchet MS"/>
              </a:rPr>
              <a:t>r1, r1,</a:t>
            </a:r>
            <a:r>
              <a:rPr dirty="0" sz="1400" spc="-26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endParaRPr sz="1400">
              <a:latin typeface="Trebuchet MS"/>
              <a:cs typeface="Trebuchet MS"/>
            </a:endParaRPr>
          </a:p>
          <a:p>
            <a:pPr algn="just" marL="355600">
              <a:lnSpc>
                <a:spcPct val="100000"/>
              </a:lnSpc>
              <a:spcBef>
                <a:spcPts val="33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rebuchet MS"/>
              <a:cs typeface="Trebuchet MS"/>
            </a:endParaRPr>
          </a:p>
          <a:p>
            <a:pPr algn="just" marL="355600">
              <a:lnSpc>
                <a:spcPct val="100000"/>
              </a:lnSpc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algn="just" marL="355600">
              <a:lnSpc>
                <a:spcPct val="100000"/>
              </a:lnSpc>
              <a:spcBef>
                <a:spcPts val="409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53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0548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7995" algn="l"/>
                <a:tab pos="3382645" algn="l"/>
              </a:tabLst>
            </a:pPr>
            <a:r>
              <a:rPr dirty="0" sz="4800" spc="-5"/>
              <a:t>Close,	</a:t>
            </a:r>
            <a:r>
              <a:rPr dirty="0" sz="4800"/>
              <a:t>but…	not an</a:t>
            </a:r>
            <a:r>
              <a:rPr dirty="0" sz="4800" spc="-80"/>
              <a:t> </a:t>
            </a:r>
            <a:r>
              <a:rPr dirty="0" sz="4800" spc="-5"/>
              <a:t>answer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246215" y="1204612"/>
            <a:ext cx="3008630" cy="33274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u="sng" sz="16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6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6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B:</a:t>
            </a:r>
            <a:endParaRPr sz="16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27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335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20">
                <a:solidFill>
                  <a:srgbClr val="0000FF"/>
                </a:solidFill>
                <a:latin typeface="Trebuchet MS"/>
                <a:cs typeface="Trebuchet MS"/>
              </a:rPr>
              <a:t>Now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turn=</a:t>
            </a:r>
            <a:r>
              <a:rPr dirty="0" sz="1400" spc="-2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12700" marR="1036319" indent="267335">
              <a:lnSpc>
                <a:spcPct val="118600"/>
              </a:lnSpc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passed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the</a:t>
            </a:r>
            <a:r>
              <a:rPr dirty="0" sz="1400" spc="-12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condition  </a:t>
            </a:r>
            <a:r>
              <a:rPr dirty="0" sz="1400" spc="-80">
                <a:solidFill>
                  <a:srgbClr val="0000FF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1590675">
              <a:lnSpc>
                <a:spcPct val="112900"/>
              </a:lnSpc>
              <a:spcBef>
                <a:spcPts val="120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315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335"/>
              </a:spcBef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We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entered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the</a:t>
            </a:r>
            <a:r>
              <a:rPr dirty="0" sz="1400" spc="-1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CS!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rebuchet MS"/>
              <a:cs typeface="Trebuchet MS"/>
            </a:endParaRPr>
          </a:p>
          <a:p>
            <a:pPr marL="280035" marR="1334135">
              <a:lnSpc>
                <a:spcPct val="112900"/>
              </a:lnSpc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r0,</a:t>
            </a:r>
            <a:r>
              <a:rPr dirty="0" sz="1400" spc="-22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[&amp;amount] 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r1,</a:t>
            </a:r>
            <a:r>
              <a:rPr dirty="0" sz="1400" spc="-23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335"/>
              </a:spcBef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Scheduled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out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at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somewhere</a:t>
            </a:r>
            <a:r>
              <a:rPr dirty="0" sz="1400" spc="-2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here!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6215" y="4546092"/>
            <a:ext cx="1485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3550" y="4799076"/>
            <a:ext cx="14630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3550" y="5256276"/>
            <a:ext cx="1209040" cy="5314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29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2907" y="1141475"/>
            <a:ext cx="3440429" cy="481711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u="sng" sz="16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6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6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A:</a:t>
            </a:r>
            <a:endParaRPr sz="1600">
              <a:latin typeface="Trebuchet MS"/>
              <a:cs typeface="Trebuchet MS"/>
            </a:endParaRPr>
          </a:p>
          <a:p>
            <a:pPr marL="355600" marR="5080">
              <a:lnSpc>
                <a:spcPts val="2090"/>
              </a:lnSpc>
              <a:spcBef>
                <a:spcPts val="1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resume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execution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from here 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15">
                <a:solidFill>
                  <a:srgbClr val="FF0000"/>
                </a:solidFill>
                <a:latin typeface="Trebuchet MS"/>
                <a:cs typeface="Trebuchet MS"/>
              </a:rPr>
              <a:t>OMG!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turn=</a:t>
            </a:r>
            <a:r>
              <a:rPr dirty="0" sz="1400" spc="-3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 marR="1575435" indent="342900">
              <a:lnSpc>
                <a:spcPts val="2090"/>
              </a:lnSpc>
              <a:spcBef>
                <a:spcPts val="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pass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400" spc="-1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 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1946910">
              <a:lnSpc>
                <a:spcPts val="1989"/>
              </a:lnSpc>
              <a:spcBef>
                <a:spcPts val="10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9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algn="just" marL="355600">
              <a:lnSpc>
                <a:spcPct val="100000"/>
              </a:lnSpc>
              <a:spcBef>
                <a:spcPts val="43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also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entered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CS!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50">
              <a:latin typeface="Trebuchet MS"/>
              <a:cs typeface="Trebuchet MS"/>
            </a:endParaRPr>
          </a:p>
          <a:p>
            <a:pPr algn="just" marL="355600" marR="1689735">
              <a:lnSpc>
                <a:spcPct val="122100"/>
              </a:lnSpc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[&amp;amount]  </a:t>
            </a: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  </a:t>
            </a:r>
            <a:r>
              <a:rPr dirty="0" sz="1400" spc="-55">
                <a:latin typeface="Trebuchet MS"/>
                <a:cs typeface="Trebuchet MS"/>
              </a:rPr>
              <a:t>add </a:t>
            </a:r>
            <a:r>
              <a:rPr dirty="0" sz="1400" spc="-85">
                <a:latin typeface="Trebuchet MS"/>
                <a:cs typeface="Trebuchet MS"/>
              </a:rPr>
              <a:t>r1, r1,</a:t>
            </a:r>
            <a:r>
              <a:rPr dirty="0" sz="1400" spc="-26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r0</a:t>
            </a:r>
            <a:endParaRPr sz="1400">
              <a:latin typeface="Trebuchet MS"/>
              <a:cs typeface="Trebuchet MS"/>
            </a:endParaRPr>
          </a:p>
          <a:p>
            <a:pPr algn="just" marL="355600">
              <a:lnSpc>
                <a:spcPct val="100000"/>
              </a:lnSpc>
              <a:spcBef>
                <a:spcPts val="409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[&amp;balance]</a:t>
            </a:r>
            <a:endParaRPr sz="1400">
              <a:latin typeface="Trebuchet MS"/>
              <a:cs typeface="Trebuchet MS"/>
            </a:endParaRPr>
          </a:p>
          <a:p>
            <a:pPr algn="just" marL="355600">
              <a:lnSpc>
                <a:spcPct val="100000"/>
              </a:lnSpc>
              <a:spcBef>
                <a:spcPts val="430"/>
              </a:spcBef>
            </a:pPr>
            <a:r>
              <a:rPr dirty="0" sz="1400" spc="50" b="1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u="sng" sz="1400" spc="-8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mutual </a:t>
            </a:r>
            <a:r>
              <a:rPr dirty="0" u="sng" sz="1400" spc="-10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exclusion </a:t>
            </a:r>
            <a:r>
              <a:rPr dirty="0" u="sng" sz="1400" spc="-1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u="sng" sz="1400" spc="-3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9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broken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rebuchet MS"/>
              <a:cs typeface="Trebuchet MS"/>
            </a:endParaRPr>
          </a:p>
          <a:p>
            <a:pPr algn="just" marL="355600">
              <a:lnSpc>
                <a:spcPct val="100000"/>
              </a:lnSpc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algn="just" marL="355600">
              <a:lnSpc>
                <a:spcPct val="100000"/>
              </a:lnSpc>
              <a:spcBef>
                <a:spcPts val="409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63747" y="6434956"/>
            <a:ext cx="2519781" cy="270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946785"/>
          </a:xfrm>
          <a:custGeom>
            <a:avLst/>
            <a:gdLst/>
            <a:ahLst/>
            <a:cxnLst/>
            <a:rect l="l" t="t" r="r" b="b"/>
            <a:pathLst>
              <a:path w="12192000" h="946785">
                <a:moveTo>
                  <a:pt x="12192000" y="0"/>
                </a:moveTo>
                <a:lnTo>
                  <a:pt x="0" y="0"/>
                </a:lnTo>
                <a:lnTo>
                  <a:pt x="0" y="946480"/>
                </a:lnTo>
                <a:lnTo>
                  <a:pt x="12192000" y="9464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54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5280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4315" algn="l"/>
              </a:tabLst>
            </a:pPr>
            <a:r>
              <a:rPr dirty="0" sz="4800" spc="-5"/>
              <a:t>Use</a:t>
            </a:r>
            <a:r>
              <a:rPr dirty="0" sz="4800"/>
              <a:t> additional</a:t>
            </a:r>
            <a:r>
              <a:rPr dirty="0" sz="4800" spc="15"/>
              <a:t> </a:t>
            </a:r>
            <a:r>
              <a:rPr dirty="0" sz="4800" spc="-5"/>
              <a:t>variables,	flags[2]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6350634" y="1086612"/>
            <a:ext cx="2656205" cy="148272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1651000">
              <a:lnSpc>
                <a:spcPts val="1580"/>
              </a:lnSpc>
              <a:spcBef>
                <a:spcPts val="235"/>
              </a:spcBef>
            </a:pP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flag[1]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2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true;  </a:t>
            </a:r>
            <a:r>
              <a:rPr dirty="0" sz="1400" spc="-55">
                <a:solidFill>
                  <a:srgbClr val="632523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632523"/>
                </a:solidFill>
                <a:latin typeface="Trebuchet MS"/>
                <a:cs typeface="Trebuchet MS"/>
              </a:rPr>
              <a:t>=</a:t>
            </a:r>
            <a:r>
              <a:rPr dirty="0" sz="1400" spc="-180">
                <a:solidFill>
                  <a:srgbClr val="6325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632523"/>
                </a:solidFill>
                <a:latin typeface="Trebuchet MS"/>
                <a:cs typeface="Trebuchet MS"/>
              </a:rPr>
              <a:t>1;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75"/>
              </a:lnSpc>
            </a:pPr>
            <a:r>
              <a:rPr dirty="0" sz="1400" spc="-65">
                <a:latin typeface="Trebuchet MS"/>
                <a:cs typeface="Trebuchet MS"/>
              </a:rPr>
              <a:t>while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(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turn</a:t>
            </a:r>
            <a:r>
              <a:rPr dirty="0" sz="1400" spc="-114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953735"/>
                </a:solidFill>
                <a:latin typeface="Trebuchet MS"/>
                <a:cs typeface="Trebuchet MS"/>
              </a:rPr>
              <a:t>==</a:t>
            </a:r>
            <a:r>
              <a:rPr dirty="0" sz="1400" spc="-120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953735"/>
                </a:solidFill>
                <a:latin typeface="Trebuchet MS"/>
                <a:cs typeface="Trebuchet MS"/>
              </a:rPr>
              <a:t>0</a:t>
            </a:r>
            <a:r>
              <a:rPr dirty="0" sz="1400" spc="-114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&amp;&amp;</a:t>
            </a:r>
            <a:r>
              <a:rPr dirty="0" sz="14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flag[0]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==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true</a:t>
            </a:r>
            <a:r>
              <a:rPr dirty="0" sz="1400" spc="-65">
                <a:latin typeface="Trebuchet MS"/>
                <a:cs typeface="Trebuchet MS"/>
              </a:rPr>
              <a:t>)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140">
                <a:latin typeface="Trebuchet MS"/>
                <a:cs typeface="Trebuchet MS"/>
              </a:rPr>
              <a:t>;</a:t>
            </a:r>
            <a:endParaRPr sz="1400">
              <a:latin typeface="Trebuchet MS"/>
              <a:cs typeface="Trebuchet MS"/>
            </a:endParaRPr>
          </a:p>
          <a:p>
            <a:pPr marL="12700" marR="1134745">
              <a:lnSpc>
                <a:spcPts val="1580"/>
              </a:lnSpc>
              <a:spcBef>
                <a:spcPts val="160"/>
              </a:spcBef>
            </a:pP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Enter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Critical</a:t>
            </a:r>
            <a:r>
              <a:rPr dirty="0" sz="1400" spc="-19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Section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flag[1]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1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false;</a:t>
            </a:r>
            <a:endParaRPr sz="1400">
              <a:latin typeface="Trebuchet MS"/>
              <a:cs typeface="Trebuchet MS"/>
            </a:endParaRPr>
          </a:p>
          <a:p>
            <a:pPr marL="12700" marR="1527175">
              <a:lnSpc>
                <a:spcPts val="1610"/>
              </a:lnSpc>
              <a:spcBef>
                <a:spcPts val="105"/>
              </a:spcBef>
            </a:pPr>
            <a:r>
              <a:rPr dirty="0" sz="1400" spc="-55">
                <a:solidFill>
                  <a:srgbClr val="953735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953735"/>
                </a:solidFill>
                <a:latin typeface="Trebuchet MS"/>
                <a:cs typeface="Trebuchet MS"/>
              </a:rPr>
              <a:t>=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0;  </a:t>
            </a:r>
            <a:r>
              <a:rPr dirty="0" sz="1400" spc="-60">
                <a:latin typeface="Trebuchet MS"/>
                <a:cs typeface="Trebuchet MS"/>
              </a:rPr>
              <a:t>return</a:t>
            </a:r>
            <a:r>
              <a:rPr dirty="0" sz="1400" spc="-16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balance;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1444" y="870203"/>
            <a:ext cx="6017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4340" algn="l"/>
              </a:tabLst>
            </a:pPr>
            <a:r>
              <a:rPr dirty="0" sz="1400" spc="-45">
                <a:latin typeface="Trebuchet MS"/>
                <a:cs typeface="Trebuchet MS"/>
              </a:rPr>
              <a:t>Deposit </a:t>
            </a:r>
            <a:r>
              <a:rPr dirty="0" sz="1400" spc="-80">
                <a:latin typeface="Trebuchet MS"/>
                <a:cs typeface="Trebuchet MS"/>
              </a:rPr>
              <a:t>(int</a:t>
            </a:r>
            <a:r>
              <a:rPr dirty="0" sz="1400" spc="-160">
                <a:latin typeface="Trebuchet MS"/>
                <a:cs typeface="Trebuchet MS"/>
              </a:rPr>
              <a:t> </a:t>
            </a:r>
            <a:r>
              <a:rPr dirty="0" sz="1400" spc="-55">
                <a:latin typeface="Trebuchet MS"/>
                <a:cs typeface="Trebuchet MS"/>
              </a:rPr>
              <a:t>amount)</a:t>
            </a:r>
            <a:r>
              <a:rPr dirty="0" sz="1400" spc="-10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{	</a:t>
            </a:r>
            <a:r>
              <a:rPr dirty="0" sz="1400" spc="-50">
                <a:latin typeface="Trebuchet MS"/>
                <a:cs typeface="Trebuchet MS"/>
              </a:rPr>
              <a:t>Withdraw </a:t>
            </a:r>
            <a:r>
              <a:rPr dirty="0" sz="1400" spc="-75">
                <a:latin typeface="Trebuchet MS"/>
                <a:cs typeface="Trebuchet MS"/>
              </a:rPr>
              <a:t>(int </a:t>
            </a:r>
            <a:r>
              <a:rPr dirty="0" sz="1400" spc="-55">
                <a:latin typeface="Trebuchet MS"/>
                <a:cs typeface="Trebuchet MS"/>
              </a:rPr>
              <a:t>amount)</a:t>
            </a:r>
            <a:r>
              <a:rPr dirty="0" sz="1400" spc="-26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{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3300" y="2546604"/>
            <a:ext cx="819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0634" y="2747772"/>
            <a:ext cx="1344295" cy="65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700"/>
              </a:lnSpc>
              <a:spcBef>
                <a:spcPts val="5"/>
              </a:spcBef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[&amp;flag+4]  </a:t>
            </a:r>
            <a:r>
              <a:rPr dirty="0" sz="1400" spc="-45">
                <a:solidFill>
                  <a:srgbClr val="632523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632523"/>
                </a:solidFill>
                <a:latin typeface="Trebuchet MS"/>
                <a:cs typeface="Trebuchet MS"/>
              </a:rPr>
              <a:t>r2,</a:t>
            </a:r>
            <a:r>
              <a:rPr dirty="0" sz="1400" spc="-185">
                <a:solidFill>
                  <a:srgbClr val="632523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32523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3300" y="3372611"/>
            <a:ext cx="1611630" cy="275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9700" indent="267335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solidFill>
                  <a:srgbClr val="632523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632523"/>
                </a:solidFill>
                <a:latin typeface="Trebuchet MS"/>
                <a:cs typeface="Trebuchet MS"/>
              </a:rPr>
              <a:t>r2,</a:t>
            </a:r>
            <a:r>
              <a:rPr dirty="0" sz="1400" spc="-235">
                <a:solidFill>
                  <a:srgbClr val="632523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32523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10"/>
              </a:lnSpc>
            </a:pPr>
            <a:r>
              <a:rPr dirty="0" sz="1400" spc="-55">
                <a:solidFill>
                  <a:srgbClr val="953735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190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  <a:p>
            <a:pPr marL="280035" marR="558165">
              <a:lnSpc>
                <a:spcPts val="1610"/>
              </a:lnSpc>
              <a:spcBef>
                <a:spcPts val="135"/>
              </a:spcBef>
            </a:pPr>
            <a:r>
              <a:rPr dirty="0" sz="1400" spc="-70">
                <a:solidFill>
                  <a:srgbClr val="953735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229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953735"/>
                </a:solidFill>
                <a:latin typeface="Trebuchet MS"/>
                <a:cs typeface="Trebuchet MS"/>
              </a:rPr>
              <a:t>#0  </a:t>
            </a:r>
            <a:r>
              <a:rPr dirty="0" sz="1400" spc="-50">
                <a:solidFill>
                  <a:srgbClr val="953735"/>
                </a:solidFill>
                <a:latin typeface="Trebuchet MS"/>
                <a:cs typeface="Trebuchet MS"/>
              </a:rPr>
              <a:t>bne</a:t>
            </a:r>
            <a:r>
              <a:rPr dirty="0" sz="1400" spc="180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953735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38760">
              <a:lnSpc>
                <a:spcPts val="1610"/>
              </a:lnSpc>
              <a:spcBef>
                <a:spcPts val="6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[&amp;flag]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65"/>
              </a:lnSpc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  <a:spcBef>
                <a:spcPts val="25"/>
              </a:spcBef>
            </a:pP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610"/>
              </a:lnSpc>
              <a:spcBef>
                <a:spcPts val="135"/>
              </a:spcBef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[&amp;flag+4]  </a:t>
            </a:r>
            <a:r>
              <a:rPr dirty="0" sz="1400" spc="-45">
                <a:solidFill>
                  <a:srgbClr val="953735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185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953735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60"/>
              </a:lnSpc>
            </a:pP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190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4331" y="1098803"/>
            <a:ext cx="2656205" cy="15589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1651000">
              <a:lnSpc>
                <a:spcPct val="101400"/>
              </a:lnSpc>
              <a:spcBef>
                <a:spcPts val="75"/>
              </a:spcBef>
            </a:pP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flag[0]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2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true;  </a:t>
            </a:r>
            <a:r>
              <a:rPr dirty="0" sz="1400" spc="-55">
                <a:solidFill>
                  <a:srgbClr val="632523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632523"/>
                </a:solidFill>
                <a:latin typeface="Trebuchet MS"/>
                <a:cs typeface="Trebuchet MS"/>
              </a:rPr>
              <a:t>=</a:t>
            </a:r>
            <a:r>
              <a:rPr dirty="0" sz="1400" spc="-180">
                <a:solidFill>
                  <a:srgbClr val="632523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632523"/>
                </a:solidFill>
                <a:latin typeface="Trebuchet MS"/>
                <a:cs typeface="Trebuchet MS"/>
              </a:rPr>
              <a:t>0;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65">
                <a:latin typeface="Trebuchet MS"/>
                <a:cs typeface="Trebuchet MS"/>
              </a:rPr>
              <a:t>while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(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turn</a:t>
            </a:r>
            <a:r>
              <a:rPr dirty="0" sz="1400" spc="-114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953735"/>
                </a:solidFill>
                <a:latin typeface="Trebuchet MS"/>
                <a:cs typeface="Trebuchet MS"/>
              </a:rPr>
              <a:t>==</a:t>
            </a:r>
            <a:r>
              <a:rPr dirty="0" sz="1400" spc="-120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953735"/>
                </a:solidFill>
                <a:latin typeface="Trebuchet MS"/>
                <a:cs typeface="Trebuchet MS"/>
              </a:rPr>
              <a:t>1</a:t>
            </a:r>
            <a:r>
              <a:rPr dirty="0" sz="1400" spc="-114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&amp;&amp;</a:t>
            </a:r>
            <a:r>
              <a:rPr dirty="0" sz="14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flag[1]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==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true</a:t>
            </a:r>
            <a:r>
              <a:rPr dirty="0" sz="1400" spc="-65">
                <a:latin typeface="Trebuchet MS"/>
                <a:cs typeface="Trebuchet MS"/>
              </a:rPr>
              <a:t>)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140">
                <a:latin typeface="Trebuchet MS"/>
                <a:cs typeface="Trebuchet MS"/>
              </a:rPr>
              <a:t>;</a:t>
            </a:r>
            <a:endParaRPr sz="1400">
              <a:latin typeface="Trebuchet MS"/>
              <a:cs typeface="Trebuchet MS"/>
            </a:endParaRPr>
          </a:p>
          <a:p>
            <a:pPr marL="12700" marR="1134745">
              <a:lnSpc>
                <a:spcPct val="101400"/>
              </a:lnSpc>
              <a:spcBef>
                <a:spcPts val="95"/>
              </a:spcBef>
            </a:pP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Enter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Critical</a:t>
            </a:r>
            <a:r>
              <a:rPr dirty="0" sz="1400" spc="-19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Section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flag[0]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1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false;</a:t>
            </a:r>
            <a:endParaRPr sz="1400">
              <a:latin typeface="Trebuchet MS"/>
              <a:cs typeface="Trebuchet MS"/>
            </a:endParaRPr>
          </a:p>
          <a:p>
            <a:pPr marL="12700" marR="1527175">
              <a:lnSpc>
                <a:spcPct val="101400"/>
              </a:lnSpc>
              <a:spcBef>
                <a:spcPts val="100"/>
              </a:spcBef>
            </a:pPr>
            <a:r>
              <a:rPr dirty="0" sz="1400" spc="-55">
                <a:solidFill>
                  <a:srgbClr val="953735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953735"/>
                </a:solidFill>
                <a:latin typeface="Trebuchet MS"/>
                <a:cs typeface="Trebuchet MS"/>
              </a:rPr>
              <a:t>=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1;  </a:t>
            </a:r>
            <a:r>
              <a:rPr dirty="0" sz="1400" spc="-60">
                <a:latin typeface="Trebuchet MS"/>
                <a:cs typeface="Trebuchet MS"/>
              </a:rPr>
              <a:t>return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balance;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1444" y="2647188"/>
            <a:ext cx="819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5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4331" y="2863596"/>
            <a:ext cx="1209040" cy="90043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49530">
              <a:lnSpc>
                <a:spcPct val="104299"/>
              </a:lnSpc>
              <a:spcBef>
                <a:spcPts val="25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 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[&amp;flag]  </a:t>
            </a:r>
            <a:r>
              <a:rPr dirty="0" sz="1400" spc="-45">
                <a:solidFill>
                  <a:srgbClr val="632523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632523"/>
                </a:solidFill>
                <a:latin typeface="Trebuchet MS"/>
                <a:cs typeface="Trebuchet MS"/>
              </a:rPr>
              <a:t>r2,</a:t>
            </a:r>
            <a:r>
              <a:rPr dirty="0" sz="1400" spc="-185">
                <a:solidFill>
                  <a:srgbClr val="632523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32523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60">
                <a:solidFill>
                  <a:srgbClr val="632523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632523"/>
                </a:solidFill>
                <a:latin typeface="Trebuchet MS"/>
                <a:cs typeface="Trebuchet MS"/>
              </a:rPr>
              <a:t>r2,</a:t>
            </a:r>
            <a:r>
              <a:rPr dirty="0" sz="1400" spc="-229">
                <a:solidFill>
                  <a:srgbClr val="632523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32523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1444" y="3753611"/>
            <a:ext cx="47053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95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dirty="0" sz="1400" spc="-14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4331" y="3951732"/>
            <a:ext cx="1289685" cy="1360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9700">
              <a:lnSpc>
                <a:spcPct val="107100"/>
              </a:lnSpc>
              <a:spcBef>
                <a:spcPts val="100"/>
              </a:spcBef>
            </a:pPr>
            <a:r>
              <a:rPr dirty="0" sz="1400" spc="-55">
                <a:solidFill>
                  <a:srgbClr val="953735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953735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953735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50">
                <a:solidFill>
                  <a:srgbClr val="953735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953735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[&amp;flag+4]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1444" y="5301996"/>
            <a:ext cx="24955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</a:t>
            </a:r>
            <a:r>
              <a:rPr dirty="0" sz="1400" spc="-140">
                <a:solidFill>
                  <a:srgbClr val="0000FF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4331" y="5503164"/>
            <a:ext cx="1164590" cy="69913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145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 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[&amp;flag]  </a:t>
            </a:r>
            <a:r>
              <a:rPr dirty="0" sz="1400" spc="-45">
                <a:solidFill>
                  <a:srgbClr val="953735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185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953735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5775" y="6192011"/>
            <a:ext cx="116008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0714" algn="l"/>
                <a:tab pos="11587480" algn="l"/>
              </a:tabLst>
            </a:pPr>
            <a:r>
              <a:rPr dirty="0" sz="1400" strike="sngStrike">
                <a:solidFill>
                  <a:srgbClr val="953735"/>
                </a:solidFill>
                <a:latin typeface="Times New Roman"/>
                <a:cs typeface="Times New Roman"/>
              </a:rPr>
              <a:t> 	</a:t>
            </a:r>
            <a:r>
              <a:rPr dirty="0" sz="1400" spc="-60" strike="sngStrike">
                <a:solidFill>
                  <a:srgbClr val="953735"/>
                </a:solidFill>
                <a:latin typeface="Trebuchet MS"/>
                <a:cs typeface="Trebuchet MS"/>
              </a:rPr>
              <a:t>store </a:t>
            </a:r>
            <a:r>
              <a:rPr dirty="0" sz="1400" spc="-85" strike="sngStrike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245" strike="sngStrike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0" strike="sngStrike">
                <a:solidFill>
                  <a:srgbClr val="953735"/>
                </a:solidFill>
                <a:latin typeface="Trebuchet MS"/>
                <a:cs typeface="Trebuchet MS"/>
              </a:rPr>
              <a:t>[&amp;turn]	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55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03785" y="1025652"/>
            <a:ext cx="1611630" cy="3579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54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580"/>
              </a:lnSpc>
              <a:spcBef>
                <a:spcPts val="10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29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12700" marR="139700" indent="267335">
              <a:lnSpc>
                <a:spcPts val="1610"/>
              </a:lnSpc>
              <a:spcBef>
                <a:spcPts val="10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193675">
              <a:lnSpc>
                <a:spcPts val="1580"/>
              </a:lnSpc>
              <a:spcBef>
                <a:spcPts val="114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5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latin typeface="Trebuchet MS"/>
                <a:cs typeface="Trebuchet MS"/>
              </a:rPr>
              <a:t>bne</a:t>
            </a:r>
            <a:r>
              <a:rPr dirty="0" sz="1400" spc="19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38760">
              <a:lnSpc>
                <a:spcPts val="1610"/>
              </a:lnSpc>
              <a:spcBef>
                <a:spcPts val="8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beq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54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680"/>
              </a:lnSpc>
              <a:spcBef>
                <a:spcPts val="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29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5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9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1929" y="1010412"/>
            <a:ext cx="3818890" cy="3799204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1400"/>
              </a:lnSpc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[&amp;flag]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FF0000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dirty="0" sz="1400" spc="-3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</a:t>
            </a:r>
            <a:r>
              <a:rPr dirty="0" sz="1400" spc="-1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  <a:p>
            <a:pPr marL="12700" marR="2271395" indent="342900">
              <a:lnSpc>
                <a:spcPct val="101400"/>
              </a:lnSpc>
              <a:spcBef>
                <a:spcPts val="9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2326005">
              <a:lnSpc>
                <a:spcPct val="101400"/>
              </a:lnSpc>
              <a:spcBef>
                <a:spcPts val="95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5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latin typeface="Trebuchet MS"/>
                <a:cs typeface="Trebuchet MS"/>
              </a:rPr>
              <a:t>bne</a:t>
            </a:r>
            <a:r>
              <a:rPr dirty="0" sz="1400" spc="20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5600" marR="2190750">
              <a:lnSpc>
                <a:spcPts val="1700"/>
              </a:lnSpc>
              <a:spcBef>
                <a:spcPts val="4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65"/>
              </a:spcBef>
            </a:pPr>
            <a:r>
              <a:rPr dirty="0" sz="1400" spc="-55">
                <a:latin typeface="Trebuchet MS"/>
                <a:cs typeface="Trebuchet MS"/>
              </a:rPr>
              <a:t>beq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 marR="2315845">
              <a:lnSpc>
                <a:spcPct val="104299"/>
              </a:lnSpc>
              <a:spcBef>
                <a:spcPts val="5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r3, </a:t>
            </a:r>
            <a:r>
              <a:rPr dirty="0" sz="1400" spc="-35">
                <a:latin typeface="Trebuchet MS"/>
                <a:cs typeface="Trebuchet MS"/>
              </a:rPr>
              <a:t>#0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56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57900" y="1025652"/>
            <a:ext cx="3621404" cy="458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B:</a:t>
            </a:r>
            <a:endParaRPr sz="1400">
              <a:latin typeface="Trebuchet MS"/>
              <a:cs typeface="Trebuchet MS"/>
            </a:endParaRPr>
          </a:p>
          <a:p>
            <a:pPr marL="305435">
              <a:lnSpc>
                <a:spcPts val="1645"/>
              </a:lnSpc>
              <a:spcBef>
                <a:spcPts val="20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8100" marR="30480" indent="267335">
              <a:lnSpc>
                <a:spcPct val="77100"/>
              </a:lnSpc>
              <a:spcBef>
                <a:spcPts val="350"/>
              </a:spcBef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[&amp;flag+4]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FF0000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cuz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flag+4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1400" spc="-2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not 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shared</a:t>
            </a:r>
            <a:endParaRPr sz="1400">
              <a:latin typeface="Trebuchet MS"/>
              <a:cs typeface="Trebuchet MS"/>
            </a:endParaRPr>
          </a:p>
          <a:p>
            <a:pPr marL="305435">
              <a:lnSpc>
                <a:spcPts val="1630"/>
              </a:lnSpc>
              <a:spcBef>
                <a:spcPts val="25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05435">
              <a:lnSpc>
                <a:spcPts val="1630"/>
              </a:lnSpc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Now,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turn=1</a:t>
            </a:r>
            <a:endParaRPr sz="1400">
              <a:latin typeface="Trebuchet MS"/>
              <a:cs typeface="Trebuchet MS"/>
            </a:endParaRPr>
          </a:p>
          <a:p>
            <a:pPr marL="38100" marR="2141220">
              <a:lnSpc>
                <a:spcPts val="1610"/>
              </a:lnSpc>
              <a:spcBef>
                <a:spcPts val="13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pass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dirty="0" baseline="24691" sz="1350" spc="-52">
                <a:solidFill>
                  <a:srgbClr val="FF0000"/>
                </a:solidFill>
                <a:latin typeface="Trebuchet MS"/>
                <a:cs typeface="Trebuchet MS"/>
              </a:rPr>
              <a:t>st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 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05435" marR="2178050">
              <a:lnSpc>
                <a:spcPts val="1580"/>
              </a:lnSpc>
              <a:spcBef>
                <a:spcPts val="114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05435">
              <a:lnSpc>
                <a:spcPts val="1575"/>
              </a:lnSpc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2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05435" marR="1335405" indent="-267335">
              <a:lnSpc>
                <a:spcPts val="1610"/>
              </a:lnSpc>
              <a:spcBef>
                <a:spcPts val="14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does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not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check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dirty="0" baseline="24691" sz="1350" spc="-37">
                <a:solidFill>
                  <a:srgbClr val="FF0000"/>
                </a:solidFill>
                <a:latin typeface="Trebuchet MS"/>
                <a:cs typeface="Trebuchet MS"/>
              </a:rPr>
              <a:t>nd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  </a:t>
            </a: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05435" marR="2542540">
              <a:lnSpc>
                <a:spcPts val="1610"/>
              </a:lnSpc>
              <a:spcBef>
                <a:spcPts val="65"/>
              </a:spcBef>
            </a:pP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29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  </a:t>
            </a:r>
            <a:r>
              <a:rPr dirty="0" sz="1400" spc="-55">
                <a:latin typeface="Trebuchet MS"/>
                <a:cs typeface="Trebuchet MS"/>
              </a:rPr>
              <a:t>beq</a:t>
            </a:r>
            <a:r>
              <a:rPr dirty="0" sz="1400" spc="13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ts val="1625"/>
              </a:lnSpc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Entered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05435" marR="782955" indent="-267335">
              <a:lnSpc>
                <a:spcPts val="1610"/>
              </a:lnSpc>
              <a:spcBef>
                <a:spcPts val="11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out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during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</a:t>
            </a:r>
            <a:r>
              <a:rPr dirty="0" sz="1400" spc="-1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check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05435">
              <a:lnSpc>
                <a:spcPts val="156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</a:t>
            </a:r>
            <a:endParaRPr sz="1400">
              <a:latin typeface="Trebuchet MS"/>
              <a:cs typeface="Trebuchet MS"/>
            </a:endParaRPr>
          </a:p>
          <a:p>
            <a:pPr marL="305435">
              <a:lnSpc>
                <a:spcPts val="1630"/>
              </a:lnSpc>
              <a:spcBef>
                <a:spcPts val="2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05435">
              <a:lnSpc>
                <a:spcPts val="163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1444" y="1010412"/>
            <a:ext cx="2315845" cy="3799204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A:</a:t>
            </a:r>
            <a:endParaRPr sz="1400">
              <a:latin typeface="Trebuchet MS"/>
              <a:cs typeface="Trebuchet MS"/>
            </a:endParaRPr>
          </a:p>
          <a:p>
            <a:pPr marL="354965" marR="812800">
              <a:lnSpc>
                <a:spcPct val="101400"/>
              </a:lnSpc>
              <a:spcBef>
                <a:spcPts val="95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 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2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</a:t>
            </a:r>
            <a:r>
              <a:rPr dirty="0" sz="1400" spc="-25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12700" marR="768350" indent="342265">
              <a:lnSpc>
                <a:spcPct val="101400"/>
              </a:lnSpc>
              <a:spcBef>
                <a:spcPts val="9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4965" marR="822325">
              <a:lnSpc>
                <a:spcPct val="101400"/>
              </a:lnSpc>
              <a:spcBef>
                <a:spcPts val="95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5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latin typeface="Trebuchet MS"/>
                <a:cs typeface="Trebuchet MS"/>
              </a:rPr>
              <a:t>bne</a:t>
            </a:r>
            <a:r>
              <a:rPr dirty="0" sz="1400" spc="20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4965" marR="687705">
              <a:lnSpc>
                <a:spcPts val="1700"/>
              </a:lnSpc>
              <a:spcBef>
                <a:spcPts val="4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65"/>
              </a:spcBef>
            </a:pPr>
            <a:r>
              <a:rPr dirty="0" sz="1400" spc="-55">
                <a:latin typeface="Trebuchet MS"/>
                <a:cs typeface="Trebuchet MS"/>
              </a:rPr>
              <a:t>beq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4965" marR="812800">
              <a:lnSpc>
                <a:spcPct val="104299"/>
              </a:lnSpc>
              <a:spcBef>
                <a:spcPts val="5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r3, </a:t>
            </a:r>
            <a:r>
              <a:rPr dirty="0" sz="1400" spc="-35">
                <a:latin typeface="Trebuchet MS"/>
                <a:cs typeface="Trebuchet MS"/>
              </a:rPr>
              <a:t>#0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57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83909" y="1025652"/>
            <a:ext cx="3570604" cy="4164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12700" marR="5080" indent="267335">
              <a:lnSpc>
                <a:spcPct val="77100"/>
              </a:lnSpc>
              <a:spcBef>
                <a:spcPts val="350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[&amp;flag+4]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flag+4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</a:t>
            </a:r>
            <a:r>
              <a:rPr dirty="0" sz="1400" spc="-29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 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shared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  <a:spcBef>
                <a:spcPts val="25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dirty="0" sz="1400" spc="-80">
                <a:solidFill>
                  <a:srgbClr val="0000FF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2152650">
              <a:lnSpc>
                <a:spcPts val="1700"/>
              </a:lnSpc>
              <a:spcBef>
                <a:spcPts val="5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490"/>
              </a:lnSpc>
            </a:pP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bne</a:t>
            </a:r>
            <a:r>
              <a:rPr dirty="0" sz="1400" spc="20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197100">
              <a:lnSpc>
                <a:spcPts val="1700"/>
              </a:lnSpc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50"/>
              </a:lnSpc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scheduled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out</a:t>
            </a:r>
            <a:endParaRPr sz="1400">
              <a:latin typeface="Trebuchet MS"/>
              <a:cs typeface="Trebuchet MS"/>
            </a:endParaRPr>
          </a:p>
          <a:p>
            <a:pPr marL="280035" marR="2467610" indent="-267335">
              <a:lnSpc>
                <a:spcPts val="1610"/>
              </a:lnSpc>
              <a:spcBef>
                <a:spcPts val="140"/>
              </a:spcBef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We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are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in</a:t>
            </a:r>
            <a:r>
              <a:rPr dirty="0" sz="1400" spc="-21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 marR="1963420">
              <a:lnSpc>
                <a:spcPts val="1610"/>
              </a:lnSpc>
              <a:spcBef>
                <a:spcPts val="6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29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6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6653" y="1010412"/>
            <a:ext cx="2760345" cy="46863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A:</a:t>
            </a:r>
            <a:endParaRPr sz="1400">
              <a:latin typeface="Trebuchet MS"/>
              <a:cs typeface="Trebuchet MS"/>
            </a:endParaRPr>
          </a:p>
          <a:p>
            <a:pPr marL="380365" marR="1231900">
              <a:lnSpc>
                <a:spcPct val="101400"/>
              </a:lnSpc>
              <a:spcBef>
                <a:spcPts val="95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 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2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80365">
              <a:lnSpc>
                <a:spcPct val="100000"/>
              </a:lnSpc>
              <a:spcBef>
                <a:spcPts val="25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</a:t>
            </a:r>
            <a:r>
              <a:rPr dirty="0" sz="1400" spc="-2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380365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20">
                <a:solidFill>
                  <a:srgbClr val="FF0000"/>
                </a:solidFill>
                <a:latin typeface="Trebuchet MS"/>
                <a:cs typeface="Trebuchet MS"/>
              </a:rPr>
              <a:t>Now</a:t>
            </a:r>
            <a:r>
              <a:rPr dirty="0" sz="1400" spc="-3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Pass </a:t>
            </a:r>
            <a:r>
              <a:rPr dirty="0" sz="1400" spc="-3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r>
              <a:rPr dirty="0" baseline="24691" sz="1350" spc="-44">
                <a:solidFill>
                  <a:srgbClr val="FF0000"/>
                </a:solidFill>
                <a:latin typeface="Trebuchet MS"/>
                <a:cs typeface="Trebuchet MS"/>
              </a:rPr>
              <a:t>st</a:t>
            </a:r>
            <a:r>
              <a:rPr dirty="0" baseline="24691" sz="1350" spc="-2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80365">
              <a:lnSpc>
                <a:spcPct val="100000"/>
              </a:lnSpc>
              <a:spcBef>
                <a:spcPts val="2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  <a:p>
            <a:pPr marL="380365" marR="1605915">
              <a:lnSpc>
                <a:spcPct val="100000"/>
              </a:lnSpc>
              <a:spcBef>
                <a:spcPts val="120"/>
              </a:spcBef>
            </a:pP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 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1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does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not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check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2</a:t>
            </a:r>
            <a:r>
              <a:rPr dirty="0" baseline="24691" sz="1350" spc="-37">
                <a:solidFill>
                  <a:srgbClr val="FF0000"/>
                </a:solidFill>
                <a:latin typeface="Trebuchet MS"/>
                <a:cs typeface="Trebuchet MS"/>
              </a:rPr>
              <a:t>nd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</a:t>
            </a:r>
            <a:endParaRPr sz="1400">
              <a:latin typeface="Trebuchet MS"/>
              <a:cs typeface="Trebuchet MS"/>
            </a:endParaRPr>
          </a:p>
          <a:p>
            <a:pPr marL="380365" marR="1106805">
              <a:lnSpc>
                <a:spcPct val="101400"/>
              </a:lnSpc>
              <a:spcBef>
                <a:spcPts val="9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[&amp;flag+4]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80365">
              <a:lnSpc>
                <a:spcPct val="100000"/>
              </a:lnSpc>
              <a:spcBef>
                <a:spcPts val="12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also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entered</a:t>
            </a:r>
            <a:r>
              <a:rPr dirty="0" sz="1400" spc="-1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1400" spc="50" b="1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u="sng" sz="14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Mutual</a:t>
            </a:r>
            <a:r>
              <a:rPr dirty="0" u="sng" sz="1400" spc="-30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exclusion broken!</a:t>
            </a:r>
            <a:endParaRPr sz="1400">
              <a:latin typeface="Trebuchet MS"/>
              <a:cs typeface="Trebuchet MS"/>
            </a:endParaRPr>
          </a:p>
          <a:p>
            <a:pPr marL="380365" marR="1231900">
              <a:lnSpc>
                <a:spcPct val="100699"/>
              </a:lnSpc>
              <a:spcBef>
                <a:spcPts val="11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r3, </a:t>
            </a:r>
            <a:r>
              <a:rPr dirty="0" sz="1400" spc="-35">
                <a:latin typeface="Trebuchet MS"/>
                <a:cs typeface="Trebuchet MS"/>
              </a:rPr>
              <a:t>#0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80365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58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9395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9505" algn="l"/>
                <a:tab pos="6234430" algn="l"/>
              </a:tabLst>
            </a:pPr>
            <a:r>
              <a:rPr dirty="0" sz="4800" spc="-50"/>
              <a:t>Twisting	</a:t>
            </a:r>
            <a:r>
              <a:rPr dirty="0" sz="4800"/>
              <a:t>the</a:t>
            </a:r>
            <a:r>
              <a:rPr dirty="0" sz="4800" spc="10"/>
              <a:t> </a:t>
            </a:r>
            <a:r>
              <a:rPr dirty="0" sz="4800" spc="-5"/>
              <a:t>algorithm,	yield</a:t>
            </a:r>
            <a:r>
              <a:rPr dirty="0" sz="4800" spc="-60"/>
              <a:t> </a:t>
            </a:r>
            <a:r>
              <a:rPr dirty="0" sz="4800" spc="-5"/>
              <a:t>first!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46051" y="946403"/>
            <a:ext cx="2923540" cy="5255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80035" marR="1142365" indent="-267335">
              <a:lnSpc>
                <a:spcPct val="101400"/>
              </a:lnSpc>
              <a:spcBef>
                <a:spcPts val="75"/>
              </a:spcBef>
            </a:pPr>
            <a:r>
              <a:rPr dirty="0" sz="1400" spc="-50">
                <a:latin typeface="Trebuchet MS"/>
                <a:cs typeface="Trebuchet MS"/>
              </a:rPr>
              <a:t>Withdraw </a:t>
            </a:r>
            <a:r>
              <a:rPr dirty="0" sz="1400" spc="-75">
                <a:latin typeface="Trebuchet MS"/>
                <a:cs typeface="Trebuchet MS"/>
              </a:rPr>
              <a:t>(int </a:t>
            </a:r>
            <a:r>
              <a:rPr dirty="0" sz="1400" spc="-55">
                <a:latin typeface="Trebuchet MS"/>
                <a:cs typeface="Trebuchet MS"/>
              </a:rPr>
              <a:t>amount)</a:t>
            </a:r>
            <a:r>
              <a:rPr dirty="0" sz="1400" spc="-28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{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flag[1]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1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true;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60"/>
              </a:lnSpc>
            </a:pPr>
            <a:r>
              <a:rPr dirty="0" u="sng" sz="1400" spc="-85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turn </a:t>
            </a:r>
            <a:r>
              <a:rPr dirty="0" u="sng" sz="1400" spc="-125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= </a:t>
            </a:r>
            <a:r>
              <a:rPr dirty="0" u="sng" sz="1400" spc="-120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0; </a:t>
            </a:r>
            <a:r>
              <a:rPr dirty="0" u="sng" sz="1400" spc="50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// </a:t>
            </a:r>
            <a:r>
              <a:rPr dirty="0" u="sng" sz="1400" spc="-95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NOTE</a:t>
            </a:r>
            <a:r>
              <a:rPr dirty="0" u="sng" sz="1400" spc="-285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90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HERE!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</a:pPr>
            <a:r>
              <a:rPr dirty="0" sz="1400" spc="-65">
                <a:latin typeface="Trebuchet MS"/>
                <a:cs typeface="Trebuchet MS"/>
              </a:rPr>
              <a:t>while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(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flag[0]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==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true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&amp;&amp;</a:t>
            </a:r>
            <a:r>
              <a:rPr dirty="0" sz="14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953735"/>
                </a:solidFill>
                <a:latin typeface="Trebuchet MS"/>
                <a:cs typeface="Trebuchet MS"/>
              </a:rPr>
              <a:t>turn</a:t>
            </a:r>
            <a:r>
              <a:rPr dirty="0" sz="1400" spc="-110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953735"/>
                </a:solidFill>
                <a:latin typeface="Trebuchet MS"/>
                <a:cs typeface="Trebuchet MS"/>
              </a:rPr>
              <a:t>==</a:t>
            </a:r>
            <a:r>
              <a:rPr dirty="0" sz="1400" spc="-114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0</a:t>
            </a:r>
            <a:r>
              <a:rPr dirty="0" sz="1400" spc="-60">
                <a:latin typeface="Trebuchet MS"/>
                <a:cs typeface="Trebuchet MS"/>
              </a:rPr>
              <a:t>)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140">
                <a:latin typeface="Trebuchet MS"/>
                <a:cs typeface="Trebuchet MS"/>
              </a:rPr>
              <a:t>;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u="sng" sz="1400" spc="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// </a:t>
            </a:r>
            <a:r>
              <a:rPr dirty="0" u="sng" sz="1400" spc="-9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NOTE </a:t>
            </a:r>
            <a:r>
              <a:rPr dirty="0" u="sng" sz="1400" spc="-8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 </a:t>
            </a:r>
            <a:r>
              <a:rPr dirty="0" u="sng" sz="1400" spc="-9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checking</a:t>
            </a:r>
            <a:r>
              <a:rPr dirty="0" u="sng" sz="1400" spc="-3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7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logic!</a:t>
            </a:r>
            <a:endParaRPr sz="1400">
              <a:latin typeface="Trebuchet MS"/>
              <a:cs typeface="Trebuchet MS"/>
            </a:endParaRPr>
          </a:p>
          <a:p>
            <a:pPr marL="280035" marR="1134745">
              <a:lnSpc>
                <a:spcPct val="97900"/>
              </a:lnSpc>
            </a:pP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Enter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Critical</a:t>
            </a:r>
            <a:r>
              <a:rPr dirty="0" sz="1400" spc="-19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Section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flag[1]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false;  </a:t>
            </a:r>
            <a:r>
              <a:rPr dirty="0" sz="1400" spc="-60">
                <a:latin typeface="Trebuchet MS"/>
                <a:cs typeface="Trebuchet MS"/>
              </a:rPr>
              <a:t>return</a:t>
            </a:r>
            <a:r>
              <a:rPr dirty="0" sz="1400" spc="-12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balance;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75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95"/>
              </a:lnSpc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[&amp;flag+4]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45">
                <a:solidFill>
                  <a:srgbClr val="632523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632523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632523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32523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 marR="1451610" indent="267335">
              <a:lnSpc>
                <a:spcPts val="1700"/>
              </a:lnSpc>
              <a:spcBef>
                <a:spcPts val="5"/>
              </a:spcBef>
            </a:pPr>
            <a:r>
              <a:rPr dirty="0" sz="1400" spc="-60">
                <a:solidFill>
                  <a:srgbClr val="632523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632523"/>
                </a:solidFill>
                <a:latin typeface="Trebuchet MS"/>
                <a:cs typeface="Trebuchet MS"/>
              </a:rPr>
              <a:t>r2,</a:t>
            </a:r>
            <a:r>
              <a:rPr dirty="0" sz="1400" spc="-235">
                <a:solidFill>
                  <a:srgbClr val="632523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32523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30"/>
              </a:lnSpc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280035" marR="1870075">
              <a:lnSpc>
                <a:spcPts val="1610"/>
              </a:lnSpc>
              <a:spcBef>
                <a:spcPts val="135"/>
              </a:spcBef>
            </a:pP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 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1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1506855">
              <a:lnSpc>
                <a:spcPts val="1580"/>
              </a:lnSpc>
              <a:spcBef>
                <a:spcPts val="114"/>
              </a:spcBef>
            </a:pPr>
            <a:r>
              <a:rPr dirty="0" sz="1400" spc="-55">
                <a:solidFill>
                  <a:srgbClr val="953735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953735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953735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75"/>
              </a:lnSpc>
            </a:pPr>
            <a:r>
              <a:rPr dirty="0" sz="1400" spc="-55">
                <a:solidFill>
                  <a:srgbClr val="953735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953735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[&amp;flag+4]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solidFill>
                  <a:srgbClr val="953735"/>
                </a:solidFill>
                <a:latin typeface="Trebuchet MS"/>
                <a:cs typeface="Trebuchet MS"/>
              </a:rPr>
              <a:t>// </a:t>
            </a:r>
            <a:r>
              <a:rPr dirty="0" sz="1400" spc="-45">
                <a:solidFill>
                  <a:srgbClr val="953735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315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953735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solidFill>
                  <a:srgbClr val="953735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305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4182" y="931163"/>
            <a:ext cx="2999105" cy="5575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377950" indent="-342900">
              <a:lnSpc>
                <a:spcPct val="107100"/>
              </a:lnSpc>
              <a:spcBef>
                <a:spcPts val="100"/>
              </a:spcBef>
            </a:pPr>
            <a:r>
              <a:rPr dirty="0" sz="1400" spc="-45">
                <a:latin typeface="Trebuchet MS"/>
                <a:cs typeface="Trebuchet MS"/>
              </a:rPr>
              <a:t>Deposit </a:t>
            </a:r>
            <a:r>
              <a:rPr dirty="0" sz="1400" spc="-80">
                <a:latin typeface="Trebuchet MS"/>
                <a:cs typeface="Trebuchet MS"/>
              </a:rPr>
              <a:t>(int </a:t>
            </a:r>
            <a:r>
              <a:rPr dirty="0" sz="1400" spc="-55">
                <a:latin typeface="Trebuchet MS"/>
                <a:cs typeface="Trebuchet MS"/>
              </a:rPr>
              <a:t>amount)</a:t>
            </a:r>
            <a:r>
              <a:rPr dirty="0" sz="1400" spc="-26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{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flag[0]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1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true;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u="sng" sz="1400" spc="-85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turn </a:t>
            </a:r>
            <a:r>
              <a:rPr dirty="0" u="sng" sz="1400" spc="-125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= </a:t>
            </a:r>
            <a:r>
              <a:rPr dirty="0" u="sng" sz="1400" spc="-120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1; </a:t>
            </a:r>
            <a:r>
              <a:rPr dirty="0" u="sng" sz="1400" spc="50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// </a:t>
            </a:r>
            <a:r>
              <a:rPr dirty="0" u="sng" sz="1400" spc="-95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NOTE</a:t>
            </a:r>
            <a:r>
              <a:rPr dirty="0" u="sng" sz="1400" spc="-285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90" b="1">
                <a:solidFill>
                  <a:srgbClr val="632523"/>
                </a:solidFill>
                <a:uFill>
                  <a:solidFill>
                    <a:srgbClr val="632523"/>
                  </a:solidFill>
                </a:uFill>
                <a:latin typeface="Trebuchet MS"/>
                <a:cs typeface="Trebuchet MS"/>
              </a:rPr>
              <a:t>HERE!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dirty="0" sz="1400" spc="-65">
                <a:latin typeface="Trebuchet MS"/>
                <a:cs typeface="Trebuchet MS"/>
              </a:rPr>
              <a:t>while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(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flag[1]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==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true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&amp;&amp;</a:t>
            </a:r>
            <a:r>
              <a:rPr dirty="0" sz="14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953735"/>
                </a:solidFill>
                <a:latin typeface="Trebuchet MS"/>
                <a:cs typeface="Trebuchet MS"/>
              </a:rPr>
              <a:t>turn</a:t>
            </a:r>
            <a:r>
              <a:rPr dirty="0" sz="1400" spc="-110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953735"/>
                </a:solidFill>
                <a:latin typeface="Trebuchet MS"/>
                <a:cs typeface="Trebuchet MS"/>
              </a:rPr>
              <a:t>==</a:t>
            </a:r>
            <a:r>
              <a:rPr dirty="0" sz="1400" spc="-114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1</a:t>
            </a:r>
            <a:r>
              <a:rPr dirty="0" sz="1400" spc="-60">
                <a:latin typeface="Trebuchet MS"/>
                <a:cs typeface="Trebuchet MS"/>
              </a:rPr>
              <a:t>)</a:t>
            </a:r>
            <a:r>
              <a:rPr dirty="0" sz="1400" spc="-110">
                <a:latin typeface="Trebuchet MS"/>
                <a:cs typeface="Trebuchet MS"/>
              </a:rPr>
              <a:t> </a:t>
            </a:r>
            <a:r>
              <a:rPr dirty="0" sz="1400" spc="-140">
                <a:latin typeface="Trebuchet MS"/>
                <a:cs typeface="Trebuchet MS"/>
              </a:rPr>
              <a:t>;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u="sng" sz="1400" spc="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// </a:t>
            </a:r>
            <a:r>
              <a:rPr dirty="0" u="sng" sz="1400" spc="-9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NOTE </a:t>
            </a:r>
            <a:r>
              <a:rPr dirty="0" u="sng" sz="1400" spc="-8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 </a:t>
            </a:r>
            <a:r>
              <a:rPr dirty="0" u="sng" sz="1400" spc="-9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checking</a:t>
            </a:r>
            <a:r>
              <a:rPr dirty="0" u="sng" sz="1400" spc="-3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7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logic!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Enter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Critical</a:t>
            </a:r>
            <a:r>
              <a:rPr dirty="0" sz="1400" spc="-16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Section</a:t>
            </a:r>
            <a:endParaRPr sz="1400">
              <a:latin typeface="Trebuchet MS"/>
              <a:cs typeface="Trebuchet MS"/>
            </a:endParaRPr>
          </a:p>
          <a:p>
            <a:pPr marL="355600" marR="1527175">
              <a:lnSpc>
                <a:spcPct val="100000"/>
              </a:lnSpc>
              <a:spcBef>
                <a:spcPts val="120"/>
              </a:spcBef>
            </a:pP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flag[0]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false;  </a:t>
            </a:r>
            <a:r>
              <a:rPr dirty="0" sz="1400" spc="-60">
                <a:latin typeface="Trebuchet MS"/>
                <a:cs typeface="Trebuchet MS"/>
              </a:rPr>
              <a:t>return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balance;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75"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 marL="355600" marR="1496060">
              <a:lnSpc>
                <a:spcPct val="101400"/>
              </a:lnSpc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 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solidFill>
                  <a:srgbClr val="632523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632523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632523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632523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60">
                <a:solidFill>
                  <a:srgbClr val="632523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632523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632523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632523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[&amp;flag+4]</a:t>
            </a:r>
            <a:endParaRPr sz="1400">
              <a:latin typeface="Trebuchet MS"/>
              <a:cs typeface="Trebuchet MS"/>
            </a:endParaRPr>
          </a:p>
          <a:p>
            <a:pPr marL="355600" marR="1870075">
              <a:lnSpc>
                <a:spcPct val="101400"/>
              </a:lnSpc>
              <a:spcBef>
                <a:spcPts val="95"/>
              </a:spcBef>
            </a:pP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 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1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5600" marR="1506855">
              <a:lnSpc>
                <a:spcPct val="100000"/>
              </a:lnSpc>
              <a:spcBef>
                <a:spcPts val="120"/>
              </a:spcBef>
            </a:pPr>
            <a:r>
              <a:rPr dirty="0" sz="1400" spc="-55">
                <a:solidFill>
                  <a:srgbClr val="953735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953735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953735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55">
                <a:solidFill>
                  <a:srgbClr val="953735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953735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solidFill>
                  <a:srgbClr val="953735"/>
                </a:solidFill>
                <a:latin typeface="Trebuchet MS"/>
                <a:cs typeface="Trebuchet MS"/>
              </a:rPr>
              <a:t>// </a:t>
            </a:r>
            <a:r>
              <a:rPr dirty="0" sz="1400" spc="-45">
                <a:solidFill>
                  <a:srgbClr val="953735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315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953735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953735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953735"/>
                </a:solidFill>
                <a:latin typeface="Trebuchet MS"/>
                <a:cs typeface="Trebuchet MS"/>
              </a:rPr>
              <a:t>r2,</a:t>
            </a:r>
            <a:r>
              <a:rPr dirty="0" sz="1400" spc="-305">
                <a:solidFill>
                  <a:srgbClr val="953735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953735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59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83300" y="1025652"/>
            <a:ext cx="1652905" cy="3579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280035">
              <a:lnSpc>
                <a:spcPts val="1645"/>
              </a:lnSpc>
              <a:spcBef>
                <a:spcPts val="2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54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 marR="46355">
              <a:lnSpc>
                <a:spcPts val="1580"/>
              </a:lnSpc>
              <a:spcBef>
                <a:spcPts val="10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29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 marR="180975" indent="267335">
              <a:lnSpc>
                <a:spcPts val="1610"/>
              </a:lnSpc>
              <a:spcBef>
                <a:spcPts val="10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280035">
              <a:lnSpc>
                <a:spcPts val="1580"/>
              </a:lnSpc>
              <a:spcBef>
                <a:spcPts val="114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latin typeface="Trebuchet MS"/>
                <a:cs typeface="Trebuchet MS"/>
              </a:rPr>
              <a:t>bne</a:t>
            </a:r>
            <a:r>
              <a:rPr dirty="0" sz="1400" spc="19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36220">
              <a:lnSpc>
                <a:spcPts val="1610"/>
              </a:lnSpc>
              <a:spcBef>
                <a:spcPts val="8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5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00"/>
              </a:lnSpc>
            </a:pPr>
            <a:r>
              <a:rPr dirty="0" sz="1400" spc="-55">
                <a:latin typeface="Trebuchet MS"/>
                <a:cs typeface="Trebuchet MS"/>
              </a:rPr>
              <a:t>beq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0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2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4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1444" y="1010412"/>
            <a:ext cx="3818890" cy="3799204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 marR="5080">
              <a:lnSpc>
                <a:spcPct val="101400"/>
              </a:lnSpc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[&amp;flag]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FF0000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dirty="0" sz="1400" spc="-3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</a:t>
            </a:r>
            <a:r>
              <a:rPr dirty="0" sz="1400" spc="-1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  <a:p>
            <a:pPr marL="12700" marR="2271395" indent="342265">
              <a:lnSpc>
                <a:spcPct val="101400"/>
              </a:lnSpc>
              <a:spcBef>
                <a:spcPts val="9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4965" marR="2190750">
              <a:lnSpc>
                <a:spcPct val="101400"/>
              </a:lnSpc>
              <a:spcBef>
                <a:spcPts val="95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latin typeface="Trebuchet MS"/>
                <a:cs typeface="Trebuchet MS"/>
              </a:rPr>
              <a:t>bne</a:t>
            </a:r>
            <a:r>
              <a:rPr dirty="0" sz="1400" spc="20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4965" marR="2326005">
              <a:lnSpc>
                <a:spcPts val="1700"/>
              </a:lnSpc>
              <a:spcBef>
                <a:spcPts val="4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5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65"/>
              </a:spcBef>
            </a:pPr>
            <a:r>
              <a:rPr dirty="0" sz="1400" spc="-55">
                <a:latin typeface="Trebuchet MS"/>
                <a:cs typeface="Trebuchet MS"/>
              </a:rPr>
              <a:t>beq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4965" marR="2315845">
              <a:lnSpc>
                <a:spcPct val="101400"/>
              </a:lnSpc>
              <a:spcBef>
                <a:spcPts val="9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r3, </a:t>
            </a:r>
            <a:r>
              <a:rPr dirty="0" sz="1400" spc="-35">
                <a:latin typeface="Trebuchet MS"/>
                <a:cs typeface="Trebuchet MS"/>
              </a:rPr>
              <a:t>#0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5791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5690" algn="l"/>
              </a:tabLst>
            </a:pPr>
            <a:r>
              <a:rPr dirty="0" sz="4800" spc="-5"/>
              <a:t>Lifecycle</a:t>
            </a:r>
            <a:r>
              <a:rPr dirty="0" sz="4800" spc="-10"/>
              <a:t> </a:t>
            </a:r>
            <a:r>
              <a:rPr dirty="0" sz="4800"/>
              <a:t>of</a:t>
            </a:r>
            <a:r>
              <a:rPr dirty="0" sz="4800" spc="5"/>
              <a:t> </a:t>
            </a:r>
            <a:r>
              <a:rPr dirty="0" sz="4800"/>
              <a:t>a	</a:t>
            </a:r>
            <a:r>
              <a:rPr dirty="0" sz="4800" spc="-20"/>
              <a:t>Process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3748531"/>
            <a:ext cx="6486525" cy="231648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110">
                <a:latin typeface="WenQuanYi Micro Hei"/>
                <a:cs typeface="WenQuanYi Micro Hei"/>
              </a:rPr>
              <a:t>As </a:t>
            </a:r>
            <a:r>
              <a:rPr dirty="0" sz="2400" spc="30">
                <a:latin typeface="WenQuanYi Micro Hei"/>
                <a:cs typeface="WenQuanYi Micro Hei"/>
              </a:rPr>
              <a:t>a </a:t>
            </a:r>
            <a:r>
              <a:rPr dirty="0" sz="2400" spc="-5">
                <a:latin typeface="WenQuanYi Micro Hei"/>
                <a:cs typeface="WenQuanYi Micro Hei"/>
              </a:rPr>
              <a:t>process </a:t>
            </a:r>
            <a:r>
              <a:rPr dirty="0" sz="2400" spc="30">
                <a:latin typeface="WenQuanYi Micro Hei"/>
                <a:cs typeface="WenQuanYi Micro Hei"/>
              </a:rPr>
              <a:t>executes, </a:t>
            </a:r>
            <a:r>
              <a:rPr dirty="0" sz="2400">
                <a:latin typeface="WenQuanYi Micro Hei"/>
                <a:cs typeface="WenQuanYi Micro Hei"/>
              </a:rPr>
              <a:t>it </a:t>
            </a:r>
            <a:r>
              <a:rPr dirty="0" sz="2400" spc="45">
                <a:latin typeface="WenQuanYi Micro Hei"/>
                <a:cs typeface="WenQuanYi Micro Hei"/>
              </a:rPr>
              <a:t>changes</a:t>
            </a:r>
            <a:r>
              <a:rPr dirty="0" sz="2400" spc="114">
                <a:latin typeface="WenQuanYi Micro Hei"/>
                <a:cs typeface="WenQuanYi Micro Hei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state: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  <a:tab pos="1424940" algn="l"/>
              </a:tabLst>
            </a:pPr>
            <a:r>
              <a:rPr dirty="0" sz="2000" spc="80">
                <a:solidFill>
                  <a:srgbClr val="0563C1"/>
                </a:solidFill>
                <a:latin typeface="WenQuanYi Micro Hei"/>
                <a:cs typeface="WenQuanYi Micro Hei"/>
              </a:rPr>
              <a:t>new</a:t>
            </a:r>
            <a:r>
              <a:rPr dirty="0" sz="2000" spc="80">
                <a:latin typeface="WenQuanYi Micro Hei"/>
                <a:cs typeface="WenQuanYi Micro Hei"/>
              </a:rPr>
              <a:t>:	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-10">
                <a:latin typeface="WenQuanYi Micro Hei"/>
                <a:cs typeface="WenQuanYi Micro Hei"/>
              </a:rPr>
              <a:t>process </a:t>
            </a:r>
            <a:r>
              <a:rPr dirty="0" sz="2000" spc="-45">
                <a:latin typeface="WenQuanYi Micro Hei"/>
                <a:cs typeface="WenQuanYi Micro Hei"/>
              </a:rPr>
              <a:t>is </a:t>
            </a:r>
            <a:r>
              <a:rPr dirty="0" sz="2000" spc="45">
                <a:latin typeface="WenQuanYi Micro Hei"/>
                <a:cs typeface="WenQuanYi Micro Hei"/>
              </a:rPr>
              <a:t>being</a:t>
            </a:r>
            <a:r>
              <a:rPr dirty="0" sz="2000" spc="180">
                <a:latin typeface="WenQuanYi Micro Hei"/>
                <a:cs typeface="WenQuanYi Micro Hei"/>
              </a:rPr>
              <a:t> </a:t>
            </a:r>
            <a:r>
              <a:rPr dirty="0" sz="2000" spc="10">
                <a:latin typeface="WenQuanYi Micro Hei"/>
                <a:cs typeface="WenQuanYi Micro Hei"/>
              </a:rPr>
              <a:t>created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  <a:tab pos="1557020" algn="l"/>
              </a:tabLst>
            </a:pPr>
            <a:r>
              <a:rPr dirty="0" sz="2000">
                <a:solidFill>
                  <a:srgbClr val="0563C1"/>
                </a:solidFill>
                <a:latin typeface="WenQuanYi Micro Hei"/>
                <a:cs typeface="WenQuanYi Micro Hei"/>
              </a:rPr>
              <a:t>ready</a:t>
            </a:r>
            <a:r>
              <a:rPr dirty="0" sz="2000">
                <a:latin typeface="WenQuanYi Micro Hei"/>
                <a:cs typeface="WenQuanYi Micro Hei"/>
              </a:rPr>
              <a:t>:	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-10">
                <a:latin typeface="WenQuanYi Micro Hei"/>
                <a:cs typeface="WenQuanYi Micro Hei"/>
              </a:rPr>
              <a:t>process </a:t>
            </a:r>
            <a:r>
              <a:rPr dirty="0" sz="2000" spc="-45">
                <a:latin typeface="WenQuanYi Micro Hei"/>
                <a:cs typeface="WenQuanYi Micro Hei"/>
              </a:rPr>
              <a:t>is </a:t>
            </a:r>
            <a:r>
              <a:rPr dirty="0" sz="2000" spc="55">
                <a:latin typeface="WenQuanYi Micro Hei"/>
                <a:cs typeface="WenQuanYi Micro Hei"/>
              </a:rPr>
              <a:t>waiting </a:t>
            </a:r>
            <a:r>
              <a:rPr dirty="0" sz="2000" spc="50">
                <a:latin typeface="WenQuanYi Micro Hei"/>
                <a:cs typeface="WenQuanYi Micro Hei"/>
              </a:rPr>
              <a:t>to</a:t>
            </a:r>
            <a:r>
              <a:rPr dirty="0" sz="2000" spc="165">
                <a:latin typeface="WenQuanYi Micro Hei"/>
                <a:cs typeface="WenQuanYi Micro Hei"/>
              </a:rPr>
              <a:t> </a:t>
            </a:r>
            <a:r>
              <a:rPr dirty="0" sz="2000" spc="-5">
                <a:latin typeface="WenQuanYi Micro Hei"/>
                <a:cs typeface="WenQuanYi Micro Hei"/>
              </a:rPr>
              <a:t>run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  <a:tab pos="1840864" algn="l"/>
              </a:tabLst>
            </a:pPr>
            <a:r>
              <a:rPr dirty="0" sz="2000" spc="30">
                <a:solidFill>
                  <a:srgbClr val="0563C1"/>
                </a:solidFill>
                <a:latin typeface="WenQuanYi Micro Hei"/>
                <a:cs typeface="WenQuanYi Micro Hei"/>
              </a:rPr>
              <a:t>running</a:t>
            </a:r>
            <a:r>
              <a:rPr dirty="0" sz="2000" spc="30">
                <a:latin typeface="WenQuanYi Micro Hei"/>
                <a:cs typeface="WenQuanYi Micro Hei"/>
              </a:rPr>
              <a:t>:	</a:t>
            </a:r>
            <a:r>
              <a:rPr dirty="0" sz="2000" spc="-10">
                <a:latin typeface="WenQuanYi Micro Hei"/>
                <a:cs typeface="WenQuanYi Micro Hei"/>
              </a:rPr>
              <a:t>Instructions are </a:t>
            </a:r>
            <a:r>
              <a:rPr dirty="0" sz="2000" spc="45">
                <a:latin typeface="WenQuanYi Micro Hei"/>
                <a:cs typeface="WenQuanYi Micro Hei"/>
              </a:rPr>
              <a:t>being</a:t>
            </a:r>
            <a:r>
              <a:rPr dirty="0" sz="2000" spc="125">
                <a:latin typeface="WenQuanYi Micro Hei"/>
                <a:cs typeface="WenQuanYi Micro Hei"/>
              </a:rPr>
              <a:t> </a:t>
            </a:r>
            <a:r>
              <a:rPr dirty="0" sz="2000" spc="25">
                <a:latin typeface="WenQuanYi Micro Hei"/>
                <a:cs typeface="WenQuanYi Micro Hei"/>
              </a:rPr>
              <a:t>executed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  <a:tab pos="1795145" algn="l"/>
              </a:tabLst>
            </a:pPr>
            <a:r>
              <a:rPr dirty="0" sz="2000" spc="60">
                <a:solidFill>
                  <a:srgbClr val="0563C1"/>
                </a:solidFill>
                <a:latin typeface="WenQuanYi Micro Hei"/>
                <a:cs typeface="WenQuanYi Micro Hei"/>
              </a:rPr>
              <a:t>waiting</a:t>
            </a:r>
            <a:r>
              <a:rPr dirty="0" sz="2000" spc="60">
                <a:latin typeface="WenQuanYi Micro Hei"/>
                <a:cs typeface="WenQuanYi Micro Hei"/>
              </a:rPr>
              <a:t>:	</a:t>
            </a:r>
            <a:r>
              <a:rPr dirty="0" sz="2000" spc="-15">
                <a:latin typeface="WenQuanYi Micro Hei"/>
                <a:cs typeface="WenQuanYi Micro Hei"/>
              </a:rPr>
              <a:t>Process </a:t>
            </a:r>
            <a:r>
              <a:rPr dirty="0" sz="2000" spc="55">
                <a:latin typeface="WenQuanYi Micro Hei"/>
                <a:cs typeface="WenQuanYi Micro Hei"/>
              </a:rPr>
              <a:t>waiting </a:t>
            </a:r>
            <a:r>
              <a:rPr dirty="0" sz="2000" spc="15">
                <a:latin typeface="WenQuanYi Micro Hei"/>
                <a:cs typeface="WenQuanYi Micro Hei"/>
              </a:rPr>
              <a:t>for </a:t>
            </a:r>
            <a:r>
              <a:rPr dirty="0" sz="2000" spc="10">
                <a:latin typeface="WenQuanYi Micro Hei"/>
                <a:cs typeface="WenQuanYi Micro Hei"/>
              </a:rPr>
              <a:t>some </a:t>
            </a:r>
            <a:r>
              <a:rPr dirty="0" sz="2000" spc="20">
                <a:latin typeface="WenQuanYi Micro Hei"/>
                <a:cs typeface="WenQuanYi Micro Hei"/>
              </a:rPr>
              <a:t>event </a:t>
            </a:r>
            <a:r>
              <a:rPr dirty="0" sz="2000" spc="50">
                <a:latin typeface="WenQuanYi Micro Hei"/>
                <a:cs typeface="WenQuanYi Micro Hei"/>
              </a:rPr>
              <a:t>to</a:t>
            </a:r>
            <a:r>
              <a:rPr dirty="0" sz="2000" spc="150">
                <a:latin typeface="WenQuanYi Micro Hei"/>
                <a:cs typeface="WenQuanYi Micro Hei"/>
              </a:rPr>
              <a:t> </a:t>
            </a:r>
            <a:r>
              <a:rPr dirty="0" sz="2000" spc="15">
                <a:latin typeface="WenQuanYi Micro Hei"/>
                <a:cs typeface="WenQuanYi Micro Hei"/>
              </a:rPr>
              <a:t>occur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  <a:tab pos="2207895" algn="l"/>
              </a:tabLst>
            </a:pPr>
            <a:r>
              <a:rPr dirty="0" sz="2000" spc="15">
                <a:solidFill>
                  <a:srgbClr val="0563C1"/>
                </a:solidFill>
                <a:latin typeface="WenQuanYi Micro Hei"/>
                <a:cs typeface="WenQuanYi Micro Hei"/>
              </a:rPr>
              <a:t>terminated</a:t>
            </a:r>
            <a:r>
              <a:rPr dirty="0" sz="2000" spc="15">
                <a:latin typeface="WenQuanYi Micro Hei"/>
                <a:cs typeface="WenQuanYi Micro Hei"/>
              </a:rPr>
              <a:t>:	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-10">
                <a:latin typeface="WenQuanYi Micro Hei"/>
                <a:cs typeface="WenQuanYi Micro Hei"/>
              </a:rPr>
              <a:t>process </a:t>
            </a:r>
            <a:r>
              <a:rPr dirty="0" sz="2000">
                <a:latin typeface="WenQuanYi Micro Hei"/>
                <a:cs typeface="WenQuanYi Micro Hei"/>
              </a:rPr>
              <a:t>has </a:t>
            </a:r>
            <a:r>
              <a:rPr dirty="0" sz="2000" spc="5">
                <a:latin typeface="WenQuanYi Micro Hei"/>
                <a:cs typeface="WenQuanYi Micro Hei"/>
              </a:rPr>
              <a:t>finished</a:t>
            </a:r>
            <a:r>
              <a:rPr dirty="0" sz="2000" spc="125">
                <a:latin typeface="WenQuanYi Micro Hei"/>
                <a:cs typeface="WenQuanYi Micro Hei"/>
              </a:rPr>
              <a:t> </a:t>
            </a:r>
            <a:r>
              <a:rPr dirty="0" sz="2000" spc="25">
                <a:latin typeface="WenQuanYi Micro Hei"/>
                <a:cs typeface="WenQuanYi Micro Hei"/>
              </a:rPr>
              <a:t>execution</a:t>
            </a:r>
            <a:endParaRPr sz="20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7300" y="1212850"/>
            <a:ext cx="6629400" cy="2633980"/>
            <a:chOff x="1257300" y="1212850"/>
            <a:chExt cx="6629400" cy="2633980"/>
          </a:xfrm>
        </p:grpSpPr>
        <p:sp>
          <p:nvSpPr>
            <p:cNvPr id="6" name="object 6"/>
            <p:cNvSpPr/>
            <p:nvPr/>
          </p:nvSpPr>
          <p:spPr>
            <a:xfrm>
              <a:off x="1295400" y="1251457"/>
              <a:ext cx="6553200" cy="25574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7300" y="1212849"/>
              <a:ext cx="6629400" cy="2633980"/>
            </a:xfrm>
            <a:custGeom>
              <a:avLst/>
              <a:gdLst/>
              <a:ahLst/>
              <a:cxnLst/>
              <a:rect l="l" t="t" r="r" b="b"/>
              <a:pathLst>
                <a:path w="6629400" h="2633979">
                  <a:moveTo>
                    <a:pt x="66040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2595880"/>
                  </a:lnTo>
                  <a:lnTo>
                    <a:pt x="25400" y="2608580"/>
                  </a:lnTo>
                  <a:lnTo>
                    <a:pt x="6604000" y="2608580"/>
                  </a:lnTo>
                  <a:lnTo>
                    <a:pt x="6604000" y="2596083"/>
                  </a:lnTo>
                  <a:lnTo>
                    <a:pt x="6604000" y="2595880"/>
                  </a:lnTo>
                  <a:lnTo>
                    <a:pt x="6604000" y="38608"/>
                  </a:lnTo>
                  <a:lnTo>
                    <a:pt x="6591300" y="38608"/>
                  </a:lnTo>
                  <a:lnTo>
                    <a:pt x="6591300" y="2595880"/>
                  </a:lnTo>
                  <a:lnTo>
                    <a:pt x="38100" y="2595880"/>
                  </a:lnTo>
                  <a:lnTo>
                    <a:pt x="38100" y="38100"/>
                  </a:lnTo>
                  <a:lnTo>
                    <a:pt x="6604000" y="38100"/>
                  </a:lnTo>
                  <a:lnTo>
                    <a:pt x="6604000" y="25400"/>
                  </a:lnTo>
                  <a:close/>
                </a:path>
                <a:path w="6629400" h="2633979">
                  <a:moveTo>
                    <a:pt x="66294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2621280"/>
                  </a:lnTo>
                  <a:lnTo>
                    <a:pt x="0" y="2633980"/>
                  </a:lnTo>
                  <a:lnTo>
                    <a:pt x="6629400" y="2633980"/>
                  </a:lnTo>
                  <a:lnTo>
                    <a:pt x="6629400" y="2621470"/>
                  </a:lnTo>
                  <a:lnTo>
                    <a:pt x="6629400" y="2621280"/>
                  </a:lnTo>
                  <a:lnTo>
                    <a:pt x="6629400" y="13208"/>
                  </a:lnTo>
                  <a:lnTo>
                    <a:pt x="6616700" y="13208"/>
                  </a:lnTo>
                  <a:lnTo>
                    <a:pt x="6616700" y="2621280"/>
                  </a:lnTo>
                  <a:lnTo>
                    <a:pt x="12700" y="2621280"/>
                  </a:lnTo>
                  <a:lnTo>
                    <a:pt x="12700" y="12700"/>
                  </a:lnTo>
                  <a:lnTo>
                    <a:pt x="6629400" y="12700"/>
                  </a:lnTo>
                  <a:lnTo>
                    <a:pt x="66294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60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06287" y="1025652"/>
            <a:ext cx="3923029" cy="441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280035">
              <a:lnSpc>
                <a:spcPts val="1645"/>
              </a:lnSpc>
              <a:spcBef>
                <a:spcPts val="20"/>
              </a:spcBef>
            </a:pP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580"/>
              </a:lnSpc>
              <a:spcBef>
                <a:spcPts val="100"/>
              </a:spcBef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[&amp;flag+4]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FF0000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dirty="0" sz="1400" spc="-3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Can we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pass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branch</a:t>
            </a:r>
            <a:r>
              <a:rPr dirty="0" sz="1400" spc="-1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condition?</a:t>
            </a:r>
            <a:endParaRPr sz="1400">
              <a:latin typeface="Trebuchet MS"/>
              <a:cs typeface="Trebuchet MS"/>
            </a:endParaRPr>
          </a:p>
          <a:p>
            <a:pPr marL="12700" marR="1362710">
              <a:lnSpc>
                <a:spcPts val="1580"/>
              </a:lnSpc>
              <a:spcBef>
                <a:spcPts val="16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Process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set</a:t>
            </a:r>
            <a:r>
              <a:rPr dirty="0" sz="1400" spc="-10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flag[0]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0000"/>
                </a:solidFill>
                <a:latin typeface="Trebuchet MS"/>
                <a:cs typeface="Trebuchet MS"/>
              </a:rPr>
              <a:t>1,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turn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0 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2549525">
              <a:lnSpc>
                <a:spcPts val="1610"/>
              </a:lnSpc>
              <a:spcBef>
                <a:spcPts val="10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[&amp;flag]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65"/>
              </a:lnSpc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251075" indent="-267335">
              <a:lnSpc>
                <a:spcPct val="9860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Check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2nd</a:t>
            </a: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 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10"/>
              </a:lnSpc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 marR="459105">
              <a:lnSpc>
                <a:spcPts val="1610"/>
              </a:lnSpc>
              <a:spcBef>
                <a:spcPts val="11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out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inside 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LOOP,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checking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  </a:t>
            </a: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25"/>
              </a:lnSpc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9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4431" y="1010412"/>
            <a:ext cx="3818890" cy="3799204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1400"/>
              </a:lnSpc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400" spc="-3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</a:t>
            </a:r>
            <a:r>
              <a:rPr dirty="0" sz="1400" spc="-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12700" marR="2271395" indent="342900">
              <a:lnSpc>
                <a:spcPct val="101400"/>
              </a:lnSpc>
              <a:spcBef>
                <a:spcPts val="9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3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2190750">
              <a:lnSpc>
                <a:spcPct val="101400"/>
              </a:lnSpc>
              <a:spcBef>
                <a:spcPts val="95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latin typeface="Trebuchet MS"/>
                <a:cs typeface="Trebuchet MS"/>
              </a:rPr>
              <a:t>bne</a:t>
            </a:r>
            <a:r>
              <a:rPr dirty="0" sz="1400" spc="20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5600" marR="2326005">
              <a:lnSpc>
                <a:spcPts val="1700"/>
              </a:lnSpc>
              <a:spcBef>
                <a:spcPts val="4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50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65"/>
              </a:spcBef>
            </a:pPr>
            <a:r>
              <a:rPr dirty="0" sz="1400" spc="-55">
                <a:latin typeface="Trebuchet MS"/>
                <a:cs typeface="Trebuchet MS"/>
              </a:rPr>
              <a:t>beq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 marR="2315845">
              <a:lnSpc>
                <a:spcPct val="101400"/>
              </a:lnSpc>
              <a:spcBef>
                <a:spcPts val="9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r3, </a:t>
            </a:r>
            <a:r>
              <a:rPr dirty="0" sz="1400" spc="-35">
                <a:latin typeface="Trebuchet MS"/>
                <a:cs typeface="Trebuchet MS"/>
              </a:rPr>
              <a:t>#0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61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876480" y="1025652"/>
            <a:ext cx="3923029" cy="420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280035">
              <a:lnSpc>
                <a:spcPts val="1645"/>
              </a:lnSpc>
              <a:spcBef>
                <a:spcPts val="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5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580"/>
              </a:lnSpc>
              <a:spcBef>
                <a:spcPts val="100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[&amp;flag+4]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400" spc="-32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 marR="1264285" indent="267335">
              <a:lnSpc>
                <a:spcPts val="1610"/>
              </a:lnSpc>
              <a:spcBef>
                <a:spcPts val="105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dirty="0" sz="1400" spc="-2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0000FF"/>
                </a:solidFill>
                <a:latin typeface="Trebuchet MS"/>
                <a:cs typeface="Trebuchet MS"/>
              </a:rPr>
              <a:t>0  </a:t>
            </a:r>
            <a:r>
              <a:rPr dirty="0" sz="1400" spc="-80">
                <a:solidFill>
                  <a:srgbClr val="0000FF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2549525">
              <a:lnSpc>
                <a:spcPts val="1580"/>
              </a:lnSpc>
              <a:spcBef>
                <a:spcPts val="114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505075">
              <a:lnSpc>
                <a:spcPts val="1610"/>
              </a:lnSpc>
              <a:spcBef>
                <a:spcPts val="80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00"/>
              </a:lnSpc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80035" marR="812165" indent="-267335">
              <a:lnSpc>
                <a:spcPts val="1700"/>
              </a:lnSpc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inside </a:t>
            </a:r>
            <a:r>
              <a:rPr dirty="0" sz="1400" spc="-120">
                <a:solidFill>
                  <a:srgbClr val="0000FF"/>
                </a:solidFill>
                <a:latin typeface="Trebuchet MS"/>
                <a:cs typeface="Trebuchet MS"/>
              </a:rPr>
              <a:t>LOOP,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checking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condition  </a:t>
            </a:r>
            <a:r>
              <a:rPr dirty="0" sz="1400" spc="-70">
                <a:latin typeface="Trebuchet MS"/>
                <a:cs typeface="Trebuchet MS"/>
              </a:rPr>
              <a:t>cmp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5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50"/>
              </a:lnSpc>
            </a:pPr>
            <a:r>
              <a:rPr dirty="0" sz="1400" spc="-55">
                <a:latin typeface="Trebuchet MS"/>
                <a:cs typeface="Trebuchet MS"/>
              </a:rPr>
              <a:t>beq</a:t>
            </a:r>
            <a:r>
              <a:rPr dirty="0" sz="1400" spc="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95"/>
              </a:lnSpc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4611" y="1010412"/>
            <a:ext cx="3818890" cy="442087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1400"/>
              </a:lnSpc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400" spc="-3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</a:t>
            </a:r>
            <a:r>
              <a:rPr dirty="0" sz="1400" spc="-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ts val="1645"/>
              </a:lnSpc>
              <a:spcBef>
                <a:spcPts val="120"/>
              </a:spcBef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Can we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pass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branch</a:t>
            </a:r>
            <a:r>
              <a:rPr dirty="0" sz="1400" spc="-1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condition?</a:t>
            </a:r>
            <a:endParaRPr sz="1400">
              <a:latin typeface="Trebuchet MS"/>
              <a:cs typeface="Trebuchet MS"/>
            </a:endParaRPr>
          </a:p>
          <a:p>
            <a:pPr marL="12700" marR="1265555">
              <a:lnSpc>
                <a:spcPts val="1700"/>
              </a:lnSpc>
              <a:spcBef>
                <a:spcPts val="4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Process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set</a:t>
            </a:r>
            <a:r>
              <a:rPr dirty="0" sz="1400" spc="-10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flag[1]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0000"/>
                </a:solidFill>
                <a:latin typeface="Trebuchet MS"/>
                <a:cs typeface="Trebuchet MS"/>
              </a:rPr>
              <a:t>1,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turn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Trebuchet MS"/>
                <a:cs typeface="Trebuchet MS"/>
              </a:rPr>
              <a:t>1 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2190750">
              <a:lnSpc>
                <a:spcPct val="101400"/>
              </a:lnSpc>
              <a:spcBef>
                <a:spcPts val="4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[&amp;flag+4]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5600" marR="2326005">
              <a:lnSpc>
                <a:spcPct val="101400"/>
              </a:lnSpc>
              <a:spcBef>
                <a:spcPts val="9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ts val="1630"/>
              </a:lnSpc>
              <a:spcBef>
                <a:spcPts val="12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out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inside 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LOOP,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checking</a:t>
            </a:r>
            <a:r>
              <a:rPr dirty="0" sz="1400" spc="-1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r3,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62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83300" y="952500"/>
            <a:ext cx="3923029" cy="441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280035">
              <a:lnSpc>
                <a:spcPts val="1630"/>
              </a:lnSpc>
              <a:spcBef>
                <a:spcPts val="25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5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610"/>
              </a:lnSpc>
              <a:spcBef>
                <a:spcPts val="60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[&amp;flag+4]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400" spc="-32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25"/>
              </a:lnSpc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dirty="0" sz="1400" spc="-24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0000FF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inside </a:t>
            </a:r>
            <a:r>
              <a:rPr dirty="0" sz="1400" spc="-120">
                <a:solidFill>
                  <a:srgbClr val="0000FF"/>
                </a:solidFill>
                <a:latin typeface="Trebuchet MS"/>
                <a:cs typeface="Trebuchet MS"/>
              </a:rPr>
              <a:t>LOOP,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checking</a:t>
            </a:r>
            <a:r>
              <a:rPr dirty="0" sz="1400" spc="-13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condition</a:t>
            </a:r>
            <a:endParaRPr sz="1400">
              <a:latin typeface="Trebuchet MS"/>
              <a:cs typeface="Trebuchet MS"/>
            </a:endParaRPr>
          </a:p>
          <a:p>
            <a:pPr marL="12700" marR="655320">
              <a:lnSpc>
                <a:spcPts val="1610"/>
              </a:lnSpc>
              <a:spcBef>
                <a:spcPts val="114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Process </a:t>
            </a:r>
            <a:r>
              <a:rPr dirty="0" sz="1400" spc="-2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changed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dirty="0" sz="1400" spc="-3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95">
                <a:solidFill>
                  <a:srgbClr val="FF0000"/>
                </a:solidFill>
                <a:latin typeface="Trebuchet MS"/>
                <a:cs typeface="Trebuchet MS"/>
              </a:rPr>
              <a:t>1,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at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somewhere  </a:t>
            </a:r>
            <a:r>
              <a:rPr dirty="0" sz="1400" spc="-80">
                <a:solidFill>
                  <a:srgbClr val="0000FF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2549525">
              <a:lnSpc>
                <a:spcPts val="1610"/>
              </a:lnSpc>
              <a:spcBef>
                <a:spcPts val="90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40"/>
              </a:lnSpc>
            </a:pP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505075">
              <a:lnSpc>
                <a:spcPts val="1610"/>
              </a:lnSpc>
              <a:spcBef>
                <a:spcPts val="13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10"/>
              </a:lnSpc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Trebuchet MS"/>
                <a:cs typeface="Trebuchet MS"/>
              </a:rPr>
              <a:t>Now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we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due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turn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flag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 marR="2783840" indent="-267335">
              <a:lnSpc>
                <a:spcPts val="1700"/>
              </a:lnSpc>
              <a:spcBef>
                <a:spcPts val="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</a:t>
            </a:r>
            <a:r>
              <a:rPr dirty="0" sz="1400" spc="-10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out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1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49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1444" y="937259"/>
            <a:ext cx="3818890" cy="401256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 marR="5080">
              <a:lnSpc>
                <a:spcPct val="101400"/>
              </a:lnSpc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400" spc="-3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</a:t>
            </a:r>
            <a:r>
              <a:rPr dirty="0" sz="1400" spc="-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12700" marR="1085215" indent="342265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dirty="0" sz="1400" spc="-2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0000FF"/>
                </a:solidFill>
                <a:latin typeface="Trebuchet MS"/>
                <a:cs typeface="Trebuchet MS"/>
              </a:rPr>
              <a:t>1  </a:t>
            </a:r>
            <a:r>
              <a:rPr dirty="0" sz="1400" spc="-80">
                <a:solidFill>
                  <a:srgbClr val="0000FF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4965" marR="2190750">
              <a:lnSpc>
                <a:spcPct val="101400"/>
              </a:lnSpc>
              <a:spcBef>
                <a:spcPts val="95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[&amp;flag+4]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4965" marR="2326005">
              <a:lnSpc>
                <a:spcPct val="101400"/>
              </a:lnSpc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ts val="1645"/>
              </a:lnSpc>
              <a:spcBef>
                <a:spcPts val="120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inside </a:t>
            </a:r>
            <a:r>
              <a:rPr dirty="0" sz="1400" spc="-120">
                <a:solidFill>
                  <a:srgbClr val="0000FF"/>
                </a:solidFill>
                <a:latin typeface="Trebuchet MS"/>
                <a:cs typeface="Trebuchet MS"/>
              </a:rPr>
              <a:t>LOOP,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checking</a:t>
            </a:r>
            <a:r>
              <a:rPr dirty="0" sz="1400" spc="-13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condition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63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856592" y="1025652"/>
            <a:ext cx="3923029" cy="400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280035">
              <a:lnSpc>
                <a:spcPts val="1645"/>
              </a:lnSpc>
              <a:spcBef>
                <a:spcPts val="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5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580"/>
              </a:lnSpc>
              <a:spcBef>
                <a:spcPts val="100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[&amp;flag+4]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400" spc="-32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 marR="1264285" indent="267335">
              <a:lnSpc>
                <a:spcPts val="1610"/>
              </a:lnSpc>
              <a:spcBef>
                <a:spcPts val="105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dirty="0" sz="1400" spc="-2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0000FF"/>
                </a:solidFill>
                <a:latin typeface="Trebuchet MS"/>
                <a:cs typeface="Trebuchet MS"/>
              </a:rPr>
              <a:t>0  </a:t>
            </a:r>
            <a:r>
              <a:rPr dirty="0" sz="1400" spc="-80">
                <a:solidFill>
                  <a:srgbClr val="0000FF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2549525">
              <a:lnSpc>
                <a:spcPts val="1580"/>
              </a:lnSpc>
              <a:spcBef>
                <a:spcPts val="114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505075">
              <a:lnSpc>
                <a:spcPts val="1610"/>
              </a:lnSpc>
              <a:spcBef>
                <a:spcPts val="80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00"/>
              </a:lnSpc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20">
                <a:solidFill>
                  <a:srgbClr val="0000FF"/>
                </a:solidFill>
                <a:latin typeface="Trebuchet MS"/>
                <a:cs typeface="Trebuchet MS"/>
              </a:rPr>
              <a:t>Now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we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are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in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the</a:t>
            </a:r>
            <a:r>
              <a:rPr dirty="0" sz="1400" spc="-2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765425" indent="-267335">
              <a:lnSpc>
                <a:spcPts val="1680"/>
              </a:lnSpc>
              <a:spcBef>
                <a:spcPts val="20"/>
              </a:spcBef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</a:t>
            </a:r>
            <a:r>
              <a:rPr dirty="0" sz="1400" spc="-1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here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1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5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4736" y="1010412"/>
            <a:ext cx="3818890" cy="44450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1400"/>
              </a:lnSpc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400" spc="-3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</a:t>
            </a:r>
            <a:r>
              <a:rPr dirty="0" sz="1400" spc="-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12700" marR="1085215" indent="342900">
              <a:lnSpc>
                <a:spcPct val="101400"/>
              </a:lnSpc>
              <a:spcBef>
                <a:spcPts val="95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dirty="0" sz="1400" spc="-2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0000FF"/>
                </a:solidFill>
                <a:latin typeface="Trebuchet MS"/>
                <a:cs typeface="Trebuchet MS"/>
              </a:rPr>
              <a:t>1  </a:t>
            </a:r>
            <a:r>
              <a:rPr dirty="0" sz="1400" spc="-80">
                <a:solidFill>
                  <a:srgbClr val="0000FF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2190750">
              <a:lnSpc>
                <a:spcPct val="101400"/>
              </a:lnSpc>
              <a:spcBef>
                <a:spcPts val="95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[&amp;flag+4]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5600" marR="2326005">
              <a:lnSpc>
                <a:spcPts val="1700"/>
              </a:lnSpc>
              <a:spcBef>
                <a:spcPts val="40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ts val="1645"/>
              </a:lnSpc>
              <a:spcBef>
                <a:spcPts val="65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inside </a:t>
            </a:r>
            <a:r>
              <a:rPr dirty="0" sz="1400" spc="-120">
                <a:solidFill>
                  <a:srgbClr val="0000FF"/>
                </a:solidFill>
                <a:latin typeface="Trebuchet MS"/>
                <a:cs typeface="Trebuchet MS"/>
              </a:rPr>
              <a:t>LOOP,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checking</a:t>
            </a:r>
            <a:r>
              <a:rPr dirty="0" sz="1400" spc="-13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condition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">
                <a:solidFill>
                  <a:srgbClr val="FF0000"/>
                </a:solidFill>
                <a:latin typeface="Trebuchet MS"/>
                <a:cs typeface="Trebuchet MS"/>
              </a:rPr>
              <a:t>No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check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</a:t>
            </a:r>
            <a:r>
              <a:rPr dirty="0" sz="1400" spc="-1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changed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out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inside 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LOOP,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checking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condition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64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83300" y="1025652"/>
            <a:ext cx="3923029" cy="483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280035">
              <a:lnSpc>
                <a:spcPts val="1645"/>
              </a:lnSpc>
              <a:spcBef>
                <a:spcPts val="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5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580"/>
              </a:lnSpc>
              <a:spcBef>
                <a:spcPts val="100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[&amp;flag+4]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400" spc="-32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 marR="1264285" indent="267335">
              <a:lnSpc>
                <a:spcPts val="1610"/>
              </a:lnSpc>
              <a:spcBef>
                <a:spcPts val="105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dirty="0" sz="1400" spc="-2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0000FF"/>
                </a:solidFill>
                <a:latin typeface="Trebuchet MS"/>
                <a:cs typeface="Trebuchet MS"/>
              </a:rPr>
              <a:t>0  </a:t>
            </a:r>
            <a:r>
              <a:rPr dirty="0" sz="1400" spc="-80">
                <a:solidFill>
                  <a:srgbClr val="0000FF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2549525">
              <a:lnSpc>
                <a:spcPts val="1580"/>
              </a:lnSpc>
              <a:spcBef>
                <a:spcPts val="114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505075">
              <a:lnSpc>
                <a:spcPts val="1610"/>
              </a:lnSpc>
              <a:spcBef>
                <a:spcPts val="80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00"/>
              </a:lnSpc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20">
                <a:solidFill>
                  <a:srgbClr val="0000FF"/>
                </a:solidFill>
                <a:latin typeface="Trebuchet MS"/>
                <a:cs typeface="Trebuchet MS"/>
              </a:rPr>
              <a:t>Now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we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are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in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the</a:t>
            </a:r>
            <a:r>
              <a:rPr dirty="0" sz="1400" spc="-2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resume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execution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exit</a:t>
            </a:r>
            <a:r>
              <a:rPr dirty="0" sz="1400" spc="-2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9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3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r2,</a:t>
            </a:r>
            <a:r>
              <a:rPr dirty="0" sz="1400" spc="-30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20">
                <a:solidFill>
                  <a:srgbClr val="FF0000"/>
                </a:solidFill>
                <a:latin typeface="Trebuchet MS"/>
                <a:cs typeface="Trebuchet MS"/>
              </a:rPr>
              <a:t>Now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flag[1]</a:t>
            </a:r>
            <a:r>
              <a:rPr dirty="0" sz="1400" spc="-1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changed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out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1444" y="1010412"/>
            <a:ext cx="3818890" cy="401574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 marR="5080">
              <a:lnSpc>
                <a:spcPct val="101400"/>
              </a:lnSpc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400" spc="-3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</a:t>
            </a:r>
            <a:r>
              <a:rPr dirty="0" sz="1400" spc="-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12700" marR="1085215" indent="342265">
              <a:lnSpc>
                <a:spcPct val="101400"/>
              </a:lnSpc>
              <a:spcBef>
                <a:spcPts val="95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dirty="0" sz="1400" spc="-2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0000FF"/>
                </a:solidFill>
                <a:latin typeface="Trebuchet MS"/>
                <a:cs typeface="Trebuchet MS"/>
              </a:rPr>
              <a:t>1  </a:t>
            </a:r>
            <a:r>
              <a:rPr dirty="0" sz="1400" spc="-80">
                <a:solidFill>
                  <a:srgbClr val="0000FF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4965" marR="2190750">
              <a:lnSpc>
                <a:spcPct val="101400"/>
              </a:lnSpc>
              <a:spcBef>
                <a:spcPts val="95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[&amp;flag+4]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4965" marR="2326005">
              <a:lnSpc>
                <a:spcPts val="1700"/>
              </a:lnSpc>
              <a:spcBef>
                <a:spcPts val="40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ts val="1645"/>
              </a:lnSpc>
              <a:spcBef>
                <a:spcPts val="65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inside </a:t>
            </a:r>
            <a:r>
              <a:rPr dirty="0" sz="1400" spc="-120">
                <a:solidFill>
                  <a:srgbClr val="0000FF"/>
                </a:solidFill>
                <a:latin typeface="Trebuchet MS"/>
                <a:cs typeface="Trebuchet MS"/>
              </a:rPr>
              <a:t>LOOP,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checking</a:t>
            </a:r>
            <a:r>
              <a:rPr dirty="0" sz="1400" spc="-13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condition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65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44146" y="1025652"/>
            <a:ext cx="3923029" cy="400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280035">
              <a:lnSpc>
                <a:spcPts val="1645"/>
              </a:lnSpc>
              <a:spcBef>
                <a:spcPts val="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5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580"/>
              </a:lnSpc>
              <a:spcBef>
                <a:spcPts val="100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[&amp;flag+4]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400" spc="-32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12700" marR="1264285" indent="267335">
              <a:lnSpc>
                <a:spcPts val="1610"/>
              </a:lnSpc>
              <a:spcBef>
                <a:spcPts val="105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dirty="0" sz="1400" spc="-2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0000FF"/>
                </a:solidFill>
                <a:latin typeface="Trebuchet MS"/>
                <a:cs typeface="Trebuchet MS"/>
              </a:rPr>
              <a:t>0  </a:t>
            </a:r>
            <a:r>
              <a:rPr dirty="0" sz="1400" spc="-80">
                <a:solidFill>
                  <a:srgbClr val="0000FF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2549525">
              <a:lnSpc>
                <a:spcPts val="1580"/>
              </a:lnSpc>
              <a:spcBef>
                <a:spcPts val="114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505075">
              <a:lnSpc>
                <a:spcPts val="1610"/>
              </a:lnSpc>
              <a:spcBef>
                <a:spcPts val="80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00"/>
              </a:lnSpc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0"/>
              </a:spcBef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exit</a:t>
            </a:r>
            <a:r>
              <a:rPr dirty="0" sz="1400" spc="-24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496820">
              <a:lnSpc>
                <a:spcPts val="1680"/>
              </a:lnSpc>
              <a:spcBef>
                <a:spcPts val="20"/>
              </a:spcBef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turn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changed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8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5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[&amp;flag+4]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2290" y="1010412"/>
            <a:ext cx="3818890" cy="44577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</a:t>
            </a:r>
            <a:r>
              <a:rPr dirty="0" sz="1400" spc="-17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1400"/>
              </a:lnSpc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r3,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[&amp;flag]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00FF"/>
                </a:solidFill>
                <a:latin typeface="Trebuchet MS"/>
                <a:cs typeface="Trebuchet MS"/>
              </a:rPr>
              <a:t>it’s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safe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cuz </a:t>
            </a:r>
            <a:r>
              <a:rPr dirty="0" sz="1400" spc="-75">
                <a:solidFill>
                  <a:srgbClr val="0000FF"/>
                </a:solidFill>
                <a:latin typeface="Trebuchet MS"/>
                <a:cs typeface="Trebuchet MS"/>
              </a:rPr>
              <a:t>flag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400" spc="-31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shared  </a:t>
            </a:r>
            <a:r>
              <a:rPr dirty="0" sz="1400" spc="-45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</a:t>
            </a:r>
            <a:r>
              <a:rPr dirty="0" sz="1400" spc="-19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algn="ctr" marR="729615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</a:t>
            </a: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0000FF"/>
                </a:solidFill>
                <a:latin typeface="Trebuchet MS"/>
                <a:cs typeface="Trebuchet MS"/>
              </a:rPr>
              <a:t>Now,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turn </a:t>
            </a:r>
            <a:r>
              <a:rPr dirty="0" sz="1400" spc="-4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algn="ctr" marR="695325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solidFill>
                  <a:srgbClr val="0000FF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00FF"/>
                </a:solidFill>
                <a:latin typeface="Trebuchet MS"/>
                <a:cs typeface="Trebuchet MS"/>
              </a:rPr>
              <a:t>stopped </a:t>
            </a: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inside </a:t>
            </a:r>
            <a:r>
              <a:rPr dirty="0" sz="1400" spc="-120">
                <a:solidFill>
                  <a:srgbClr val="0000FF"/>
                </a:solidFill>
                <a:latin typeface="Trebuchet MS"/>
                <a:cs typeface="Trebuchet MS"/>
              </a:rPr>
              <a:t>LOOP,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checking</a:t>
            </a:r>
            <a:r>
              <a:rPr dirty="0" sz="1400" spc="-13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condition</a:t>
            </a:r>
            <a:endParaRPr sz="1400">
              <a:latin typeface="Trebuchet MS"/>
              <a:cs typeface="Trebuchet MS"/>
            </a:endParaRPr>
          </a:p>
          <a:p>
            <a:pPr marL="12700" marR="2004060">
              <a:lnSpc>
                <a:spcPct val="101400"/>
              </a:lnSpc>
              <a:spcBef>
                <a:spcPts val="9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due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flag[1] 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2190750">
              <a:lnSpc>
                <a:spcPct val="100000"/>
              </a:lnSpc>
              <a:spcBef>
                <a:spcPts val="12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[&amp;flag+4]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r3,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1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5600" marR="2326005">
              <a:lnSpc>
                <a:spcPct val="101400"/>
              </a:lnSpc>
              <a:spcBef>
                <a:spcPts val="95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25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00FF"/>
                </a:solidFill>
                <a:latin typeface="Trebuchet MS"/>
                <a:cs typeface="Trebuchet MS"/>
              </a:rPr>
              <a:t>[&amp;turn]  </a:t>
            </a:r>
            <a:r>
              <a:rPr dirty="0" sz="1400" spc="-70">
                <a:solidFill>
                  <a:srgbClr val="0000FF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00FF"/>
                </a:solidFill>
                <a:latin typeface="Trebuchet MS"/>
                <a:cs typeface="Trebuchet MS"/>
              </a:rPr>
              <a:t>r2,</a:t>
            </a:r>
            <a:r>
              <a:rPr dirty="0" sz="1400" spc="-1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00FF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5">
                <a:solidFill>
                  <a:srgbClr val="0000FF"/>
                </a:solidFill>
                <a:latin typeface="Trebuchet MS"/>
                <a:cs typeface="Trebuchet MS"/>
              </a:rPr>
              <a:t>beq</a:t>
            </a:r>
            <a:r>
              <a:rPr dirty="0" sz="1400" spc="114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00FF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 marR="2315845" indent="-342900">
              <a:lnSpc>
                <a:spcPct val="104299"/>
              </a:lnSpc>
              <a:spcBef>
                <a:spcPts val="4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Now,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 </a:t>
            </a:r>
            <a:r>
              <a:rPr dirty="0" sz="1400" spc="-35">
                <a:latin typeface="Trebuchet MS"/>
                <a:cs typeface="Trebuchet MS"/>
              </a:rPr>
              <a:t>#0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5">
                <a:latin typeface="Trebuchet MS"/>
                <a:cs typeface="Trebuchet MS"/>
              </a:rPr>
              <a:t>[&amp;flag]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1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400" spc="-200">
                <a:latin typeface="Trebuchet MS"/>
                <a:cs typeface="Trebuchet MS"/>
              </a:rPr>
              <a:t>//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r2,</a:t>
            </a:r>
            <a:r>
              <a:rPr dirty="0" sz="1400" spc="-305">
                <a:latin typeface="Trebuchet MS"/>
                <a:cs typeface="Trebuchet MS"/>
              </a:rPr>
              <a:t> </a:t>
            </a:r>
            <a:r>
              <a:rPr dirty="0" sz="1400" spc="-60">
                <a:latin typeface="Trebuchet MS"/>
                <a:cs typeface="Trebuchet MS"/>
              </a:rPr>
              <a:t>[&amp;turn]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66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2415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Mutual </a:t>
            </a:r>
            <a:r>
              <a:rPr dirty="0" sz="4800" spc="-5"/>
              <a:t>exclusion</a:t>
            </a:r>
            <a:r>
              <a:rPr dirty="0" sz="4800" spc="-35"/>
              <a:t> </a:t>
            </a:r>
            <a:r>
              <a:rPr dirty="0" sz="4800" spc="-5"/>
              <a:t>algorithm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5843905" cy="1228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245">
                <a:latin typeface="WenQuanYi Micro Hei"/>
                <a:cs typeface="WenQuanYi Micro Hei"/>
              </a:rPr>
              <a:t>Peterson’s</a:t>
            </a:r>
            <a:r>
              <a:rPr dirty="0" sz="2800" spc="50">
                <a:latin typeface="WenQuanYi Micro Hei"/>
                <a:cs typeface="WenQuanYi Micro Hei"/>
              </a:rPr>
              <a:t> </a:t>
            </a:r>
            <a:r>
              <a:rPr dirty="0" sz="2800" spc="30">
                <a:latin typeface="WenQuanYi Micro Hei"/>
                <a:cs typeface="WenQuanYi Micro Hei"/>
              </a:rPr>
              <a:t>algorithm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70">
                <a:latin typeface="WenQuanYi Micro Hei"/>
                <a:cs typeface="WenQuanYi Micro Hei"/>
              </a:rPr>
              <a:t>work with </a:t>
            </a:r>
            <a:r>
              <a:rPr dirty="0" sz="2400" spc="120">
                <a:latin typeface="WenQuanYi Micro Hei"/>
                <a:cs typeface="WenQuanYi Micro Hei"/>
              </a:rPr>
              <a:t>two</a:t>
            </a:r>
            <a:r>
              <a:rPr dirty="0" sz="2400" spc="-10">
                <a:latin typeface="WenQuanYi Micro Hei"/>
                <a:cs typeface="WenQuanYi Micro Hei"/>
              </a:rPr>
              <a:t> </a:t>
            </a:r>
            <a:r>
              <a:rPr dirty="0" sz="2400" spc="5">
                <a:latin typeface="WenQuanYi Micro Hei"/>
                <a:cs typeface="WenQuanYi Micro Hei"/>
              </a:rPr>
              <a:t>threads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WenQuanYi Micro Hei"/>
                <a:cs typeface="WenQuanYi Micro Hei"/>
              </a:rPr>
              <a:t>variables: </a:t>
            </a:r>
            <a:r>
              <a:rPr dirty="0" sz="2400" spc="30">
                <a:latin typeface="WenQuanYi Micro Hei"/>
                <a:cs typeface="WenQuanYi Micro Hei"/>
              </a:rPr>
              <a:t>turn, </a:t>
            </a:r>
            <a:r>
              <a:rPr dirty="0" sz="2400" spc="95">
                <a:latin typeface="WenQuanYi Micro Hei"/>
                <a:cs typeface="WenQuanYi Micro Hei"/>
              </a:rPr>
              <a:t>flag[2] </a:t>
            </a:r>
            <a:r>
              <a:rPr dirty="0" sz="2400" spc="245">
                <a:latin typeface="WenQuanYi Micro Hei"/>
                <a:cs typeface="WenQuanYi Micro Hei"/>
              </a:rPr>
              <a:t>= </a:t>
            </a:r>
            <a:r>
              <a:rPr dirty="0" sz="2400">
                <a:latin typeface="WenQuanYi Micro Hei"/>
                <a:cs typeface="WenQuanYi Micro Hei"/>
              </a:rPr>
              <a:t>{false,</a:t>
            </a:r>
            <a:r>
              <a:rPr dirty="0" sz="2400" spc="-80">
                <a:latin typeface="WenQuanYi Micro Hei"/>
                <a:cs typeface="WenQuanYi Micro Hei"/>
              </a:rPr>
              <a:t> </a:t>
            </a:r>
            <a:r>
              <a:rPr dirty="0" sz="2400" spc="-20">
                <a:latin typeface="WenQuanYi Micro Hei"/>
                <a:cs typeface="WenQuanYi Micro Hei"/>
              </a:rPr>
              <a:t>false}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4803" y="2887848"/>
            <a:ext cx="3291204" cy="20408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05"/>
              </a:lnSpc>
              <a:spcBef>
                <a:spcPts val="100"/>
              </a:spcBef>
            </a:pPr>
            <a:r>
              <a:rPr dirty="0" sz="2200" spc="-120">
                <a:latin typeface="Trebuchet MS"/>
                <a:cs typeface="Trebuchet MS"/>
              </a:rPr>
              <a:t>P0:</a:t>
            </a:r>
            <a:endParaRPr sz="2200">
              <a:latin typeface="Trebuchet MS"/>
              <a:cs typeface="Trebuchet MS"/>
            </a:endParaRPr>
          </a:p>
          <a:p>
            <a:pPr marL="12700" marR="1719580">
              <a:lnSpc>
                <a:spcPts val="2690"/>
              </a:lnSpc>
              <a:spcBef>
                <a:spcPts val="15"/>
              </a:spcBef>
            </a:pPr>
            <a:r>
              <a:rPr dirty="0" sz="2200" spc="-110">
                <a:latin typeface="Trebuchet MS"/>
                <a:cs typeface="Trebuchet MS"/>
              </a:rPr>
              <a:t>flag[0] </a:t>
            </a:r>
            <a:r>
              <a:rPr dirty="0" sz="2200" spc="-60">
                <a:latin typeface="Trebuchet MS"/>
                <a:cs typeface="Trebuchet MS"/>
              </a:rPr>
              <a:t>=</a:t>
            </a:r>
            <a:r>
              <a:rPr dirty="0" sz="2200" spc="-28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true;  </a:t>
            </a:r>
            <a:r>
              <a:rPr dirty="0" sz="2200" spc="-80">
                <a:latin typeface="Trebuchet MS"/>
                <a:cs typeface="Trebuchet MS"/>
              </a:rPr>
              <a:t>turn </a:t>
            </a:r>
            <a:r>
              <a:rPr dirty="0" sz="2200" spc="-60">
                <a:latin typeface="Trebuchet MS"/>
                <a:cs typeface="Trebuchet MS"/>
              </a:rPr>
              <a:t>=</a:t>
            </a:r>
            <a:r>
              <a:rPr dirty="0" sz="2200" spc="-24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1;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65"/>
              </a:lnSpc>
            </a:pPr>
            <a:r>
              <a:rPr dirty="0" sz="2200" spc="-100">
                <a:latin typeface="Trebuchet MS"/>
                <a:cs typeface="Trebuchet MS"/>
              </a:rPr>
              <a:t>while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(flag[1]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&amp;&amp;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turn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==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1)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-220">
                <a:latin typeface="Trebuchet MS"/>
                <a:cs typeface="Trebuchet MS"/>
              </a:rPr>
              <a:t>;</a:t>
            </a:r>
            <a:endParaRPr sz="2200">
              <a:latin typeface="Trebuchet MS"/>
              <a:cs typeface="Trebuchet MS"/>
            </a:endParaRPr>
          </a:p>
          <a:p>
            <a:pPr marL="1132205">
              <a:lnSpc>
                <a:spcPts val="2605"/>
              </a:lnSpc>
            </a:pPr>
            <a:r>
              <a:rPr dirty="0" sz="2200" spc="-95">
                <a:latin typeface="Trebuchet MS"/>
                <a:cs typeface="Trebuchet MS"/>
              </a:rPr>
              <a:t>ENTER_CS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2200" spc="-110">
                <a:latin typeface="Trebuchet MS"/>
                <a:cs typeface="Trebuchet MS"/>
              </a:rPr>
              <a:t>flag[0] </a:t>
            </a:r>
            <a:r>
              <a:rPr dirty="0" sz="2200" spc="-60">
                <a:latin typeface="Trebuchet MS"/>
                <a:cs typeface="Trebuchet MS"/>
              </a:rPr>
              <a:t>=</a:t>
            </a:r>
            <a:r>
              <a:rPr dirty="0" sz="2200" spc="-21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false;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4320" y="2880075"/>
            <a:ext cx="3291204" cy="20408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05"/>
              </a:lnSpc>
              <a:spcBef>
                <a:spcPts val="100"/>
              </a:spcBef>
            </a:pPr>
            <a:r>
              <a:rPr dirty="0" sz="2200" spc="-120">
                <a:latin typeface="Trebuchet MS"/>
                <a:cs typeface="Trebuchet MS"/>
              </a:rPr>
              <a:t>P1:</a:t>
            </a:r>
            <a:endParaRPr sz="2200">
              <a:latin typeface="Trebuchet MS"/>
              <a:cs typeface="Trebuchet MS"/>
            </a:endParaRPr>
          </a:p>
          <a:p>
            <a:pPr marL="12700" marR="1719580">
              <a:lnSpc>
                <a:spcPts val="2690"/>
              </a:lnSpc>
              <a:spcBef>
                <a:spcPts val="15"/>
              </a:spcBef>
            </a:pPr>
            <a:r>
              <a:rPr dirty="0" sz="2200" spc="-110">
                <a:latin typeface="Trebuchet MS"/>
                <a:cs typeface="Trebuchet MS"/>
              </a:rPr>
              <a:t>flag[1] </a:t>
            </a:r>
            <a:r>
              <a:rPr dirty="0" sz="2200" spc="-60">
                <a:latin typeface="Trebuchet MS"/>
                <a:cs typeface="Trebuchet MS"/>
              </a:rPr>
              <a:t>=</a:t>
            </a:r>
            <a:r>
              <a:rPr dirty="0" sz="2200" spc="-28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true;  </a:t>
            </a:r>
            <a:r>
              <a:rPr dirty="0" sz="2200" spc="-80">
                <a:latin typeface="Trebuchet MS"/>
                <a:cs typeface="Trebuchet MS"/>
              </a:rPr>
              <a:t>turn </a:t>
            </a:r>
            <a:r>
              <a:rPr dirty="0" sz="2200" spc="-60">
                <a:latin typeface="Trebuchet MS"/>
                <a:cs typeface="Trebuchet MS"/>
              </a:rPr>
              <a:t>=</a:t>
            </a:r>
            <a:r>
              <a:rPr dirty="0" sz="2200" spc="-24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0;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ts val="2565"/>
              </a:lnSpc>
            </a:pPr>
            <a:r>
              <a:rPr dirty="0" sz="2200" spc="-100">
                <a:latin typeface="Trebuchet MS"/>
                <a:cs typeface="Trebuchet MS"/>
              </a:rPr>
              <a:t>while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(flag[0]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&amp;&amp;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turn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==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0)</a:t>
            </a:r>
            <a:r>
              <a:rPr dirty="0" sz="2200" spc="-160">
                <a:latin typeface="Trebuchet MS"/>
                <a:cs typeface="Trebuchet MS"/>
              </a:rPr>
              <a:t> </a:t>
            </a:r>
            <a:r>
              <a:rPr dirty="0" sz="2200" spc="-220">
                <a:latin typeface="Trebuchet MS"/>
                <a:cs typeface="Trebuchet MS"/>
              </a:rPr>
              <a:t>;</a:t>
            </a:r>
            <a:endParaRPr sz="2200">
              <a:latin typeface="Trebuchet MS"/>
              <a:cs typeface="Trebuchet MS"/>
            </a:endParaRPr>
          </a:p>
          <a:p>
            <a:pPr marL="1132205">
              <a:lnSpc>
                <a:spcPts val="2605"/>
              </a:lnSpc>
            </a:pPr>
            <a:r>
              <a:rPr dirty="0" sz="2200" spc="-95">
                <a:latin typeface="Trebuchet MS"/>
                <a:cs typeface="Trebuchet MS"/>
              </a:rPr>
              <a:t>ENTER_CS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2200" spc="-110">
                <a:latin typeface="Trebuchet MS"/>
                <a:cs typeface="Trebuchet MS"/>
              </a:rPr>
              <a:t>flag[1] </a:t>
            </a:r>
            <a:r>
              <a:rPr dirty="0" sz="2200" spc="-60">
                <a:latin typeface="Trebuchet MS"/>
                <a:cs typeface="Trebuchet MS"/>
              </a:rPr>
              <a:t>=</a:t>
            </a:r>
            <a:r>
              <a:rPr dirty="0" sz="2200" spc="-21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false;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67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1092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Dekker’s</a:t>
            </a:r>
            <a:r>
              <a:rPr dirty="0" sz="4800" spc="-60"/>
              <a:t> </a:t>
            </a:r>
            <a:r>
              <a:rPr dirty="0" sz="4800" spc="-5"/>
              <a:t>algorithm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8761730" cy="14357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330">
                <a:latin typeface="WenQuanYi Micro Hei"/>
                <a:cs typeface="WenQuanYi Micro Hei"/>
              </a:rPr>
              <a:t>A </a:t>
            </a:r>
            <a:r>
              <a:rPr dirty="0" sz="2800" spc="5">
                <a:latin typeface="WenQuanYi Micro Hei"/>
                <a:cs typeface="WenQuanYi Micro Hei"/>
              </a:rPr>
              <a:t>more </a:t>
            </a:r>
            <a:r>
              <a:rPr dirty="0" sz="2800" spc="20">
                <a:latin typeface="WenQuanYi Micro Hei"/>
                <a:cs typeface="WenQuanYi Micro Hei"/>
              </a:rPr>
              <a:t>polite</a:t>
            </a:r>
            <a:r>
              <a:rPr dirty="0" sz="2800" spc="-160">
                <a:latin typeface="WenQuanYi Micro Hei"/>
                <a:cs typeface="WenQuanYi Micro Hei"/>
              </a:rPr>
              <a:t> </a:t>
            </a:r>
            <a:r>
              <a:rPr dirty="0" sz="2800" spc="-15">
                <a:latin typeface="WenQuanYi Micro Hei"/>
                <a:cs typeface="WenQuanYi Micro Hei"/>
              </a:rPr>
              <a:t>version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95">
                <a:latin typeface="WenQuanYi Micro Hei"/>
                <a:cs typeface="WenQuanYi Micro Hei"/>
              </a:rPr>
              <a:t>If </a:t>
            </a:r>
            <a:r>
              <a:rPr dirty="0" sz="2800" spc="15">
                <a:latin typeface="WenQuanYi Micro Hei"/>
                <a:cs typeface="WenQuanYi Micro Hei"/>
              </a:rPr>
              <a:t>you </a:t>
            </a:r>
            <a:r>
              <a:rPr dirty="0" sz="2800" spc="55">
                <a:latin typeface="WenQuanYi Micro Hei"/>
                <a:cs typeface="WenQuanYi Micro Hei"/>
              </a:rPr>
              <a:t>cannot </a:t>
            </a:r>
            <a:r>
              <a:rPr dirty="0" sz="2800" spc="10">
                <a:latin typeface="WenQuanYi Micro Hei"/>
                <a:cs typeface="WenQuanYi Micro Hei"/>
              </a:rPr>
              <a:t>enter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135">
                <a:latin typeface="WenQuanYi Micro Hei"/>
                <a:cs typeface="WenQuanYi Micro Hei"/>
              </a:rPr>
              <a:t>CS, </a:t>
            </a:r>
            <a:r>
              <a:rPr dirty="0" sz="2800" spc="45">
                <a:latin typeface="WenQuanYi Micro Hei"/>
                <a:cs typeface="WenQuanYi Micro Hei"/>
              </a:rPr>
              <a:t>then </a:t>
            </a:r>
            <a:r>
              <a:rPr dirty="0" sz="2800" spc="55">
                <a:latin typeface="WenQuanYi Micro Hei"/>
                <a:cs typeface="WenQuanYi Micro Hei"/>
              </a:rPr>
              <a:t>put </a:t>
            </a:r>
            <a:r>
              <a:rPr dirty="0" sz="2800" spc="-15">
                <a:latin typeface="WenQuanYi Micro Hei"/>
                <a:cs typeface="WenQuanYi Micro Hei"/>
              </a:rPr>
              <a:t>your </a:t>
            </a:r>
            <a:r>
              <a:rPr dirty="0" sz="2800" spc="80">
                <a:latin typeface="WenQuanYi Micro Hei"/>
                <a:cs typeface="WenQuanYi Micro Hei"/>
              </a:rPr>
              <a:t>flag</a:t>
            </a:r>
            <a:r>
              <a:rPr dirty="0" sz="2800" spc="325">
                <a:latin typeface="WenQuanYi Micro Hei"/>
                <a:cs typeface="WenQuanYi Micro Hei"/>
              </a:rPr>
              <a:t> </a:t>
            </a:r>
            <a:r>
              <a:rPr dirty="0" sz="2800" spc="114">
                <a:latin typeface="WenQuanYi Micro Hei"/>
                <a:cs typeface="WenQuanYi Micro Hei"/>
              </a:rPr>
              <a:t>down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35">
                <a:latin typeface="WenQuanYi Micro Hei"/>
                <a:cs typeface="WenQuanYi Micro Hei"/>
              </a:rPr>
              <a:t>then </a:t>
            </a:r>
            <a:r>
              <a:rPr dirty="0" sz="2400" spc="40">
                <a:latin typeface="WenQuanYi Micro Hei"/>
                <a:cs typeface="WenQuanYi Micro Hei"/>
              </a:rPr>
              <a:t>compete</a:t>
            </a:r>
            <a:r>
              <a:rPr dirty="0" sz="2400" spc="60">
                <a:latin typeface="WenQuanYi Micro Hei"/>
                <a:cs typeface="WenQuanYi Micro Hei"/>
              </a:rPr>
              <a:t> </a:t>
            </a:r>
            <a:r>
              <a:rPr dirty="0" sz="2400" spc="105">
                <a:latin typeface="WenQuanYi Micro Hei"/>
                <a:cs typeface="WenQuanYi Micro Hei"/>
              </a:rPr>
              <a:t>again!</a:t>
            </a:r>
            <a:endParaRPr sz="2400">
              <a:latin typeface="WenQuanYi Micro Hei"/>
              <a:cs typeface="WenQuanYi Micro 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569" y="2413508"/>
            <a:ext cx="3203575" cy="3869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100">
                <a:latin typeface="Trebuchet MS"/>
                <a:cs typeface="Trebuchet MS"/>
              </a:rPr>
              <a:t>P0: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dirty="0" sz="1800" spc="-95">
                <a:latin typeface="Trebuchet MS"/>
                <a:cs typeface="Trebuchet MS"/>
              </a:rPr>
              <a:t>flag[0]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true;</a:t>
            </a:r>
            <a:endParaRPr sz="1800">
              <a:latin typeface="Trebuchet MS"/>
              <a:cs typeface="Trebuchet MS"/>
            </a:endParaRPr>
          </a:p>
          <a:p>
            <a:pPr marL="222250" marR="1043305" indent="-209550">
              <a:lnSpc>
                <a:spcPts val="2210"/>
              </a:lnSpc>
              <a:spcBef>
                <a:spcPts val="55"/>
              </a:spcBef>
            </a:pPr>
            <a:r>
              <a:rPr dirty="0" sz="1800" spc="-80">
                <a:latin typeface="Trebuchet MS"/>
                <a:cs typeface="Trebuchet MS"/>
              </a:rPr>
              <a:t>while </a:t>
            </a:r>
            <a:r>
              <a:rPr dirty="0" sz="1800" spc="-95">
                <a:latin typeface="Trebuchet MS"/>
                <a:cs typeface="Trebuchet MS"/>
              </a:rPr>
              <a:t>(flag[1] </a:t>
            </a:r>
            <a:r>
              <a:rPr dirty="0" sz="1800" spc="-50">
                <a:latin typeface="Trebuchet MS"/>
                <a:cs typeface="Trebuchet MS"/>
              </a:rPr>
              <a:t>== </a:t>
            </a:r>
            <a:r>
              <a:rPr dirty="0" sz="1800" spc="-90">
                <a:latin typeface="Trebuchet MS"/>
                <a:cs typeface="Trebuchet MS"/>
              </a:rPr>
              <a:t>true)</a:t>
            </a:r>
            <a:r>
              <a:rPr dirty="0" sz="1800" spc="-35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{  </a:t>
            </a:r>
            <a:r>
              <a:rPr dirty="0" sz="1800" spc="-114">
                <a:latin typeface="Trebuchet MS"/>
                <a:cs typeface="Trebuchet MS"/>
              </a:rPr>
              <a:t>if </a:t>
            </a:r>
            <a:r>
              <a:rPr dirty="0" sz="1800" spc="-80">
                <a:latin typeface="Trebuchet MS"/>
                <a:cs typeface="Trebuchet MS"/>
              </a:rPr>
              <a:t>(turn </a:t>
            </a:r>
            <a:r>
              <a:rPr dirty="0" sz="1800" spc="-65">
                <a:latin typeface="Trebuchet MS"/>
                <a:cs typeface="Trebuchet MS"/>
              </a:rPr>
              <a:t>!= </a:t>
            </a:r>
            <a:r>
              <a:rPr dirty="0" sz="1800" spc="-75">
                <a:latin typeface="Trebuchet MS"/>
                <a:cs typeface="Trebuchet MS"/>
              </a:rPr>
              <a:t>0)</a:t>
            </a:r>
            <a:r>
              <a:rPr dirty="0" sz="1800" spc="-27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31800">
              <a:lnSpc>
                <a:spcPts val="2030"/>
              </a:lnSpc>
            </a:pPr>
            <a:r>
              <a:rPr dirty="0" sz="1800" spc="-95">
                <a:latin typeface="Trebuchet MS"/>
                <a:cs typeface="Trebuchet MS"/>
              </a:rPr>
              <a:t>flag[0]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false;</a:t>
            </a:r>
            <a:endParaRPr sz="1800">
              <a:latin typeface="Trebuchet MS"/>
              <a:cs typeface="Trebuchet MS"/>
            </a:endParaRPr>
          </a:p>
          <a:p>
            <a:pPr marL="431800">
              <a:lnSpc>
                <a:spcPts val="2135"/>
              </a:lnSpc>
              <a:spcBef>
                <a:spcPts val="25"/>
              </a:spcBef>
            </a:pPr>
            <a:r>
              <a:rPr dirty="0" sz="1800" spc="-80">
                <a:latin typeface="Trebuchet MS"/>
                <a:cs typeface="Trebuchet MS"/>
              </a:rPr>
              <a:t>while (turn </a:t>
            </a:r>
            <a:r>
              <a:rPr dirty="0" sz="1800" spc="-65">
                <a:latin typeface="Trebuchet MS"/>
                <a:cs typeface="Trebuchet MS"/>
              </a:rPr>
              <a:t>!= </a:t>
            </a:r>
            <a:r>
              <a:rPr dirty="0" sz="1800" spc="-75">
                <a:latin typeface="Trebuchet MS"/>
                <a:cs typeface="Trebuchet MS"/>
              </a:rPr>
              <a:t>0)</a:t>
            </a:r>
            <a:r>
              <a:rPr dirty="0" sz="1800" spc="-30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431800" marR="15875">
              <a:lnSpc>
                <a:spcPts val="2180"/>
              </a:lnSpc>
              <a:spcBef>
                <a:spcPts val="30"/>
              </a:spcBef>
            </a:pPr>
            <a:r>
              <a:rPr dirty="0" sz="1800" spc="-250">
                <a:latin typeface="Trebuchet MS"/>
                <a:cs typeface="Trebuchet MS"/>
              </a:rPr>
              <a:t>// </a:t>
            </a:r>
            <a:r>
              <a:rPr dirty="0" sz="1800" spc="-95">
                <a:latin typeface="Trebuchet MS"/>
                <a:cs typeface="Trebuchet MS"/>
              </a:rPr>
              <a:t>wait </a:t>
            </a:r>
            <a:r>
              <a:rPr dirty="0" sz="1800" spc="-90">
                <a:latin typeface="Trebuchet MS"/>
                <a:cs typeface="Trebuchet MS"/>
              </a:rPr>
              <a:t>until </a:t>
            </a:r>
            <a:r>
              <a:rPr dirty="0" sz="1800" spc="-60">
                <a:latin typeface="Trebuchet MS"/>
                <a:cs typeface="Trebuchet MS"/>
              </a:rPr>
              <a:t>P1 </a:t>
            </a:r>
            <a:r>
              <a:rPr dirty="0" sz="1800" spc="-85">
                <a:latin typeface="Trebuchet MS"/>
                <a:cs typeface="Trebuchet MS"/>
              </a:rPr>
              <a:t>completes</a:t>
            </a:r>
            <a:r>
              <a:rPr dirty="0" sz="1800" spc="-21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job  </a:t>
            </a:r>
            <a:r>
              <a:rPr dirty="0" sz="1800" spc="-95">
                <a:latin typeface="Trebuchet MS"/>
                <a:cs typeface="Trebuchet MS"/>
              </a:rPr>
              <a:t>flag[0]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true;</a:t>
            </a:r>
            <a:endParaRPr sz="1800">
              <a:latin typeface="Trebuchet MS"/>
              <a:cs typeface="Trebuchet MS"/>
            </a:endParaRPr>
          </a:p>
          <a:p>
            <a:pPr marL="431800">
              <a:lnSpc>
                <a:spcPts val="2110"/>
              </a:lnSpc>
            </a:pPr>
            <a:r>
              <a:rPr dirty="0" sz="1800" spc="-250">
                <a:latin typeface="Trebuchet MS"/>
                <a:cs typeface="Trebuchet MS"/>
              </a:rPr>
              <a:t>// </a:t>
            </a:r>
            <a:r>
              <a:rPr dirty="0" sz="1800" spc="-80">
                <a:latin typeface="Trebuchet MS"/>
                <a:cs typeface="Trebuchet MS"/>
              </a:rPr>
              <a:t>set </a:t>
            </a:r>
            <a:r>
              <a:rPr dirty="0" sz="1800" spc="-100">
                <a:latin typeface="Trebuchet MS"/>
                <a:cs typeface="Trebuchet MS"/>
              </a:rPr>
              <a:t>flag </a:t>
            </a:r>
            <a:r>
              <a:rPr dirty="0" sz="1800" spc="-75">
                <a:latin typeface="Trebuchet MS"/>
                <a:cs typeface="Trebuchet MS"/>
              </a:rPr>
              <a:t>to </a:t>
            </a:r>
            <a:r>
              <a:rPr dirty="0" sz="1800" spc="-40">
                <a:latin typeface="Trebuchet MS"/>
                <a:cs typeface="Trebuchet MS"/>
              </a:rPr>
              <a:t>show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willingness</a:t>
            </a:r>
            <a:endParaRPr sz="1800">
              <a:latin typeface="Trebuchet MS"/>
              <a:cs typeface="Trebuchet MS"/>
            </a:endParaRPr>
          </a:p>
          <a:p>
            <a:pPr marL="222250">
              <a:lnSpc>
                <a:spcPts val="2135"/>
              </a:lnSpc>
            </a:pPr>
            <a:r>
              <a:rPr dirty="0" sz="1800" spc="-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 marR="2236470">
              <a:lnSpc>
                <a:spcPts val="2110"/>
              </a:lnSpc>
              <a:spcBef>
                <a:spcPts val="135"/>
              </a:spcBef>
            </a:pPr>
            <a:r>
              <a:rPr dirty="0" sz="1800" spc="-95">
                <a:latin typeface="Trebuchet MS"/>
                <a:cs typeface="Trebuchet MS"/>
              </a:rPr>
              <a:t>}  </a:t>
            </a:r>
            <a:r>
              <a:rPr dirty="0" sz="1800" spc="-45">
                <a:latin typeface="Trebuchet MS"/>
                <a:cs typeface="Trebuchet MS"/>
              </a:rPr>
              <a:t>EN</a:t>
            </a:r>
            <a:r>
              <a:rPr dirty="0" sz="1800" spc="-175">
                <a:latin typeface="Trebuchet MS"/>
                <a:cs typeface="Trebuchet MS"/>
              </a:rPr>
              <a:t>T</a:t>
            </a:r>
            <a:r>
              <a:rPr dirty="0" sz="1800" spc="-85">
                <a:latin typeface="Trebuchet MS"/>
                <a:cs typeface="Trebuchet MS"/>
              </a:rPr>
              <a:t>ER</a:t>
            </a:r>
            <a:r>
              <a:rPr dirty="0" sz="1800" spc="-50">
                <a:latin typeface="Trebuchet MS"/>
                <a:cs typeface="Trebuchet MS"/>
              </a:rPr>
              <a:t>_</a:t>
            </a:r>
            <a:r>
              <a:rPr dirty="0" sz="1800" spc="-120">
                <a:latin typeface="Trebuchet MS"/>
                <a:cs typeface="Trebuchet MS"/>
              </a:rPr>
              <a:t>C</a:t>
            </a:r>
            <a:r>
              <a:rPr dirty="0" sz="1800" spc="-4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25"/>
              </a:lnSpc>
            </a:pPr>
            <a:r>
              <a:rPr dirty="0" sz="1800" spc="-70">
                <a:latin typeface="Trebuchet MS"/>
                <a:cs typeface="Trebuchet MS"/>
              </a:rPr>
              <a:t>turn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9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1;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spc="-95">
                <a:latin typeface="Trebuchet MS"/>
                <a:cs typeface="Trebuchet MS"/>
              </a:rPr>
              <a:t>flag[0]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false;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9071" y="2407411"/>
            <a:ext cx="3203575" cy="3869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100">
                <a:latin typeface="Trebuchet MS"/>
                <a:cs typeface="Trebuchet MS"/>
              </a:rPr>
              <a:t>P1: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dirty="0" sz="1800" spc="-95">
                <a:latin typeface="Trebuchet MS"/>
                <a:cs typeface="Trebuchet MS"/>
              </a:rPr>
              <a:t>flag[1]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true;</a:t>
            </a:r>
            <a:endParaRPr sz="1800">
              <a:latin typeface="Trebuchet MS"/>
              <a:cs typeface="Trebuchet MS"/>
            </a:endParaRPr>
          </a:p>
          <a:p>
            <a:pPr marL="222250" marR="1043305" indent="-209550">
              <a:lnSpc>
                <a:spcPts val="2210"/>
              </a:lnSpc>
              <a:spcBef>
                <a:spcPts val="55"/>
              </a:spcBef>
            </a:pPr>
            <a:r>
              <a:rPr dirty="0" sz="1800" spc="-80">
                <a:latin typeface="Trebuchet MS"/>
                <a:cs typeface="Trebuchet MS"/>
              </a:rPr>
              <a:t>while </a:t>
            </a:r>
            <a:r>
              <a:rPr dirty="0" sz="1800" spc="-95">
                <a:latin typeface="Trebuchet MS"/>
                <a:cs typeface="Trebuchet MS"/>
              </a:rPr>
              <a:t>(flag[0] </a:t>
            </a:r>
            <a:r>
              <a:rPr dirty="0" sz="1800" spc="-50">
                <a:latin typeface="Trebuchet MS"/>
                <a:cs typeface="Trebuchet MS"/>
              </a:rPr>
              <a:t>== </a:t>
            </a:r>
            <a:r>
              <a:rPr dirty="0" sz="1800" spc="-90">
                <a:latin typeface="Trebuchet MS"/>
                <a:cs typeface="Trebuchet MS"/>
              </a:rPr>
              <a:t>true)</a:t>
            </a:r>
            <a:r>
              <a:rPr dirty="0" sz="1800" spc="-35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{  </a:t>
            </a:r>
            <a:r>
              <a:rPr dirty="0" sz="1800" spc="-114">
                <a:latin typeface="Trebuchet MS"/>
                <a:cs typeface="Trebuchet MS"/>
              </a:rPr>
              <a:t>if </a:t>
            </a:r>
            <a:r>
              <a:rPr dirty="0" sz="1800" spc="-80">
                <a:latin typeface="Trebuchet MS"/>
                <a:cs typeface="Trebuchet MS"/>
              </a:rPr>
              <a:t>(turn </a:t>
            </a:r>
            <a:r>
              <a:rPr dirty="0" sz="1800" spc="-65">
                <a:latin typeface="Trebuchet MS"/>
                <a:cs typeface="Trebuchet MS"/>
              </a:rPr>
              <a:t>!= </a:t>
            </a:r>
            <a:r>
              <a:rPr dirty="0" sz="1800" spc="-75">
                <a:latin typeface="Trebuchet MS"/>
                <a:cs typeface="Trebuchet MS"/>
              </a:rPr>
              <a:t>1)</a:t>
            </a:r>
            <a:r>
              <a:rPr dirty="0" sz="1800" spc="-27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431800">
              <a:lnSpc>
                <a:spcPts val="2005"/>
              </a:lnSpc>
            </a:pPr>
            <a:r>
              <a:rPr dirty="0" sz="1800" spc="-95">
                <a:latin typeface="Trebuchet MS"/>
                <a:cs typeface="Trebuchet MS"/>
              </a:rPr>
              <a:t>flag[1]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false;</a:t>
            </a:r>
            <a:endParaRPr sz="1800">
              <a:latin typeface="Trebuchet MS"/>
              <a:cs typeface="Trebuchet MS"/>
            </a:endParaRPr>
          </a:p>
          <a:p>
            <a:pPr marL="431800">
              <a:lnSpc>
                <a:spcPts val="2135"/>
              </a:lnSpc>
              <a:spcBef>
                <a:spcPts val="45"/>
              </a:spcBef>
            </a:pPr>
            <a:r>
              <a:rPr dirty="0" sz="1800" spc="-80">
                <a:latin typeface="Trebuchet MS"/>
                <a:cs typeface="Trebuchet MS"/>
              </a:rPr>
              <a:t>while (turn </a:t>
            </a:r>
            <a:r>
              <a:rPr dirty="0" sz="1800" spc="-65">
                <a:latin typeface="Trebuchet MS"/>
                <a:cs typeface="Trebuchet MS"/>
              </a:rPr>
              <a:t>!= </a:t>
            </a:r>
            <a:r>
              <a:rPr dirty="0" sz="1800" spc="-75">
                <a:latin typeface="Trebuchet MS"/>
                <a:cs typeface="Trebuchet MS"/>
              </a:rPr>
              <a:t>1)</a:t>
            </a:r>
            <a:r>
              <a:rPr dirty="0" sz="1800" spc="-300">
                <a:latin typeface="Trebuchet MS"/>
                <a:cs typeface="Trebuchet MS"/>
              </a:rPr>
              <a:t> </a:t>
            </a:r>
            <a:r>
              <a:rPr dirty="0" sz="1800" spc="-180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431800" marR="15875">
              <a:lnSpc>
                <a:spcPts val="2180"/>
              </a:lnSpc>
              <a:spcBef>
                <a:spcPts val="35"/>
              </a:spcBef>
            </a:pPr>
            <a:r>
              <a:rPr dirty="0" sz="1800" spc="-250">
                <a:latin typeface="Trebuchet MS"/>
                <a:cs typeface="Trebuchet MS"/>
              </a:rPr>
              <a:t>// </a:t>
            </a:r>
            <a:r>
              <a:rPr dirty="0" sz="1800" spc="-95">
                <a:latin typeface="Trebuchet MS"/>
                <a:cs typeface="Trebuchet MS"/>
              </a:rPr>
              <a:t>wait </a:t>
            </a:r>
            <a:r>
              <a:rPr dirty="0" sz="1800" spc="-90">
                <a:latin typeface="Trebuchet MS"/>
                <a:cs typeface="Trebuchet MS"/>
              </a:rPr>
              <a:t>until </a:t>
            </a:r>
            <a:r>
              <a:rPr dirty="0" sz="1800" spc="-60">
                <a:latin typeface="Trebuchet MS"/>
                <a:cs typeface="Trebuchet MS"/>
              </a:rPr>
              <a:t>P0 </a:t>
            </a:r>
            <a:r>
              <a:rPr dirty="0" sz="1800" spc="-85">
                <a:latin typeface="Trebuchet MS"/>
                <a:cs typeface="Trebuchet MS"/>
              </a:rPr>
              <a:t>completes</a:t>
            </a:r>
            <a:r>
              <a:rPr dirty="0" sz="1800" spc="-21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job  </a:t>
            </a:r>
            <a:r>
              <a:rPr dirty="0" sz="1800" spc="-95">
                <a:latin typeface="Trebuchet MS"/>
                <a:cs typeface="Trebuchet MS"/>
              </a:rPr>
              <a:t>flag[1]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true;</a:t>
            </a:r>
            <a:endParaRPr sz="1800">
              <a:latin typeface="Trebuchet MS"/>
              <a:cs typeface="Trebuchet MS"/>
            </a:endParaRPr>
          </a:p>
          <a:p>
            <a:pPr marL="431800">
              <a:lnSpc>
                <a:spcPts val="2100"/>
              </a:lnSpc>
            </a:pPr>
            <a:r>
              <a:rPr dirty="0" sz="1800" spc="-250">
                <a:latin typeface="Trebuchet MS"/>
                <a:cs typeface="Trebuchet MS"/>
              </a:rPr>
              <a:t>// </a:t>
            </a:r>
            <a:r>
              <a:rPr dirty="0" sz="1800" spc="-80">
                <a:latin typeface="Trebuchet MS"/>
                <a:cs typeface="Trebuchet MS"/>
              </a:rPr>
              <a:t>set </a:t>
            </a:r>
            <a:r>
              <a:rPr dirty="0" sz="1800" spc="-100">
                <a:latin typeface="Trebuchet MS"/>
                <a:cs typeface="Trebuchet MS"/>
              </a:rPr>
              <a:t>flag </a:t>
            </a:r>
            <a:r>
              <a:rPr dirty="0" sz="1800" spc="-75">
                <a:latin typeface="Trebuchet MS"/>
                <a:cs typeface="Trebuchet MS"/>
              </a:rPr>
              <a:t>to </a:t>
            </a:r>
            <a:r>
              <a:rPr dirty="0" sz="1800" spc="-40">
                <a:latin typeface="Trebuchet MS"/>
                <a:cs typeface="Trebuchet MS"/>
              </a:rPr>
              <a:t>show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willingness</a:t>
            </a:r>
            <a:endParaRPr sz="1800">
              <a:latin typeface="Trebuchet MS"/>
              <a:cs typeface="Trebuchet MS"/>
            </a:endParaRPr>
          </a:p>
          <a:p>
            <a:pPr marL="222250">
              <a:lnSpc>
                <a:spcPts val="2125"/>
              </a:lnSpc>
            </a:pPr>
            <a:r>
              <a:rPr dirty="0" sz="1800" spc="-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 marR="2236470">
              <a:lnSpc>
                <a:spcPts val="2110"/>
              </a:lnSpc>
              <a:spcBef>
                <a:spcPts val="160"/>
              </a:spcBef>
            </a:pPr>
            <a:r>
              <a:rPr dirty="0" sz="1800" spc="-95">
                <a:latin typeface="Trebuchet MS"/>
                <a:cs typeface="Trebuchet MS"/>
              </a:rPr>
              <a:t>}  </a:t>
            </a:r>
            <a:r>
              <a:rPr dirty="0" sz="1800" spc="-45">
                <a:latin typeface="Trebuchet MS"/>
                <a:cs typeface="Trebuchet MS"/>
              </a:rPr>
              <a:t>EN</a:t>
            </a:r>
            <a:r>
              <a:rPr dirty="0" sz="1800" spc="-175">
                <a:latin typeface="Trebuchet MS"/>
                <a:cs typeface="Trebuchet MS"/>
              </a:rPr>
              <a:t>T</a:t>
            </a:r>
            <a:r>
              <a:rPr dirty="0" sz="1800" spc="-85">
                <a:latin typeface="Trebuchet MS"/>
                <a:cs typeface="Trebuchet MS"/>
              </a:rPr>
              <a:t>ER</a:t>
            </a:r>
            <a:r>
              <a:rPr dirty="0" sz="1800" spc="-50">
                <a:latin typeface="Trebuchet MS"/>
                <a:cs typeface="Trebuchet MS"/>
              </a:rPr>
              <a:t>_</a:t>
            </a:r>
            <a:r>
              <a:rPr dirty="0" sz="1800" spc="-120">
                <a:latin typeface="Trebuchet MS"/>
                <a:cs typeface="Trebuchet MS"/>
              </a:rPr>
              <a:t>C</a:t>
            </a:r>
            <a:r>
              <a:rPr dirty="0" sz="1800" spc="-4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25"/>
              </a:lnSpc>
            </a:pPr>
            <a:r>
              <a:rPr dirty="0" sz="1800" spc="-70">
                <a:latin typeface="Trebuchet MS"/>
                <a:cs typeface="Trebuchet MS"/>
              </a:rPr>
              <a:t>turn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9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0;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 spc="-95">
                <a:latin typeface="Trebuchet MS"/>
                <a:cs typeface="Trebuchet MS"/>
              </a:rPr>
              <a:t>flag[1] </a:t>
            </a:r>
            <a:r>
              <a:rPr dirty="0" sz="1800" spc="-50">
                <a:latin typeface="Trebuchet MS"/>
                <a:cs typeface="Trebuchet MS"/>
              </a:rPr>
              <a:t>=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false;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68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9528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2670" algn="l"/>
              </a:tabLst>
            </a:pPr>
            <a:r>
              <a:rPr dirty="0" sz="4800"/>
              <a:t>For</a:t>
            </a:r>
            <a:r>
              <a:rPr dirty="0" sz="4800" spc="-90"/>
              <a:t> </a:t>
            </a:r>
            <a:r>
              <a:rPr dirty="0" sz="4800" spc="-25"/>
              <a:t>more</a:t>
            </a:r>
            <a:r>
              <a:rPr dirty="0" sz="4800"/>
              <a:t> </a:t>
            </a:r>
            <a:r>
              <a:rPr dirty="0" sz="4800" spc="-15"/>
              <a:t>threads,	</a:t>
            </a:r>
            <a:r>
              <a:rPr dirty="0" sz="4800" spc="-5"/>
              <a:t>rather </a:t>
            </a:r>
            <a:r>
              <a:rPr dirty="0" sz="4800"/>
              <a:t>than</a:t>
            </a:r>
            <a:r>
              <a:rPr dirty="0" sz="4800" spc="-150"/>
              <a:t> </a:t>
            </a:r>
            <a:r>
              <a:rPr dirty="0" sz="4800" spc="-5"/>
              <a:t>two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8506460" cy="46107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5">
                <a:latin typeface="WenQuanYi Micro Hei"/>
                <a:cs typeface="WenQuanYi Micro Hei"/>
              </a:rPr>
              <a:t>It </a:t>
            </a:r>
            <a:r>
              <a:rPr dirty="0" sz="2800" spc="-65">
                <a:latin typeface="WenQuanYi Micro Hei"/>
                <a:cs typeface="WenQuanYi Micro Hei"/>
              </a:rPr>
              <a:t>is </a:t>
            </a:r>
            <a:r>
              <a:rPr dirty="0" sz="2800" spc="5">
                <a:latin typeface="WenQuanYi Micro Hei"/>
                <a:cs typeface="WenQuanYi Micro Hei"/>
              </a:rPr>
              <a:t>hard </a:t>
            </a:r>
            <a:r>
              <a:rPr dirty="0" sz="2800" spc="70">
                <a:latin typeface="WenQuanYi Micro Hei"/>
                <a:cs typeface="WenQuanYi Micro Hei"/>
              </a:rPr>
              <a:t>to </a:t>
            </a:r>
            <a:r>
              <a:rPr dirty="0" sz="2800" spc="40">
                <a:latin typeface="WenQuanYi Micro Hei"/>
                <a:cs typeface="WenQuanYi Micro Hei"/>
              </a:rPr>
              <a:t>design</a:t>
            </a:r>
            <a:r>
              <a:rPr dirty="0" sz="2800" spc="385">
                <a:latin typeface="WenQuanYi Micro Hei"/>
                <a:cs typeface="WenQuanYi Micro Hei"/>
              </a:rPr>
              <a:t> </a:t>
            </a:r>
            <a:r>
              <a:rPr dirty="0" sz="2800" spc="25">
                <a:latin typeface="WenQuanYi Micro Hei"/>
                <a:cs typeface="WenQuanYi Micro Hei"/>
              </a:rPr>
              <a:t>algorithms;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35">
                <a:latin typeface="WenQuanYi Micro Hei"/>
                <a:cs typeface="WenQuanYi Micro Hei"/>
              </a:rPr>
              <a:t>What </a:t>
            </a:r>
            <a:r>
              <a:rPr dirty="0" sz="2800" spc="10">
                <a:latin typeface="WenQuanYi Micro Hei"/>
                <a:cs typeface="WenQuanYi Micro Hei"/>
              </a:rPr>
              <a:t>makes </a:t>
            </a:r>
            <a:r>
              <a:rPr dirty="0" sz="2800" spc="15">
                <a:latin typeface="WenQuanYi Micro Hei"/>
                <a:cs typeface="WenQuanYi Micro Hei"/>
              </a:rPr>
              <a:t>synchronization </a:t>
            </a:r>
            <a:r>
              <a:rPr dirty="0" sz="2800" spc="-5">
                <a:latin typeface="WenQuanYi Micro Hei"/>
                <a:cs typeface="WenQuanYi Micro Hei"/>
              </a:rPr>
              <a:t>so</a:t>
            </a:r>
            <a:r>
              <a:rPr dirty="0" sz="2800" spc="70">
                <a:latin typeface="WenQuanYi Micro Hei"/>
                <a:cs typeface="WenQuanYi Micro Hei"/>
              </a:rPr>
              <a:t> </a:t>
            </a:r>
            <a:r>
              <a:rPr dirty="0" sz="2800" spc="55">
                <a:latin typeface="WenQuanYi Micro Hei"/>
                <a:cs typeface="WenQuanYi Micro Hei"/>
              </a:rPr>
              <a:t>difficult?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Update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5">
                <a:latin typeface="WenQuanYi Micro Hei"/>
                <a:cs typeface="WenQuanYi Micro Hei"/>
              </a:rPr>
              <a:t>variable; </a:t>
            </a:r>
            <a:r>
              <a:rPr dirty="0" sz="2400" spc="-20">
                <a:latin typeface="WenQuanYi Micro Hei"/>
                <a:cs typeface="WenQuanYi Micro Hei"/>
              </a:rPr>
              <a:t>live </a:t>
            </a:r>
            <a:r>
              <a:rPr dirty="0" sz="2400" spc="45">
                <a:latin typeface="WenQuanYi Micro Hei"/>
                <a:cs typeface="WenQuanYi Micro Hei"/>
              </a:rPr>
              <a:t>within </a:t>
            </a:r>
            <a:r>
              <a:rPr dirty="0" sz="2400" spc="-5">
                <a:latin typeface="WenQuanYi Micro Hei"/>
                <a:cs typeface="WenQuanYi Micro Hei"/>
              </a:rPr>
              <a:t>only</a:t>
            </a:r>
            <a:r>
              <a:rPr dirty="0" sz="2400" spc="190">
                <a:latin typeface="WenQuanYi Micro Hei"/>
                <a:cs typeface="WenQuanYi Micro Hei"/>
              </a:rPr>
              <a:t> </a:t>
            </a:r>
            <a:r>
              <a:rPr dirty="0" sz="2400">
                <a:latin typeface="WenQuanYi Micro Hei"/>
                <a:cs typeface="WenQuanYi Micro Hei"/>
              </a:rPr>
              <a:t>register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35">
                <a:latin typeface="WenQuanYi Micro Hei"/>
                <a:cs typeface="WenQuanYi Micro Hei"/>
              </a:rPr>
              <a:t>General </a:t>
            </a:r>
            <a:r>
              <a:rPr dirty="0" sz="2800" spc="15">
                <a:latin typeface="WenQuanYi Micro Hei"/>
                <a:cs typeface="WenQuanYi Micro Hei"/>
              </a:rPr>
              <a:t>solution </a:t>
            </a:r>
            <a:r>
              <a:rPr dirty="0" sz="2800" spc="20">
                <a:latin typeface="WenQuanYi Micro Hei"/>
                <a:cs typeface="WenQuanYi Micro Hei"/>
              </a:rPr>
              <a:t>for </a:t>
            </a:r>
            <a:r>
              <a:rPr dirty="0" sz="2800" spc="5">
                <a:latin typeface="WenQuanYi Micro Hei"/>
                <a:cs typeface="WenQuanYi Micro Hei"/>
              </a:rPr>
              <a:t>multi-process</a:t>
            </a:r>
            <a:r>
              <a:rPr dirty="0" sz="2800" spc="155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synchronization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Set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70">
                <a:latin typeface="WenQuanYi Micro Hei"/>
                <a:cs typeface="WenQuanYi Micro Hei"/>
              </a:rPr>
              <a:t>flag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10">
                <a:latin typeface="WenQuanYi Micro Hei"/>
                <a:cs typeface="WenQuanYi Micro Hei"/>
              </a:rPr>
              <a:t>enter</a:t>
            </a:r>
            <a:r>
              <a:rPr dirty="0" sz="2400" spc="35">
                <a:latin typeface="WenQuanYi Micro Hei"/>
                <a:cs typeface="WenQuanYi Micro Hei"/>
              </a:rPr>
              <a:t> </a:t>
            </a:r>
            <a:r>
              <a:rPr dirty="0" sz="2400" spc="110">
                <a:latin typeface="WenQuanYi Micro Hei"/>
                <a:cs typeface="WenQuanYi Micro Hei"/>
              </a:rPr>
              <a:t>CS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45">
                <a:latin typeface="WenQuanYi Micro Hei"/>
                <a:cs typeface="WenQuanYi Micro Hei"/>
              </a:rPr>
              <a:t>Test </a:t>
            </a:r>
            <a:r>
              <a:rPr dirty="0" sz="2800" spc="75">
                <a:latin typeface="WenQuanYi Micro Hei"/>
                <a:cs typeface="WenQuanYi Micro Hei"/>
              </a:rPr>
              <a:t>flag </a:t>
            </a:r>
            <a:r>
              <a:rPr dirty="0" sz="2800" spc="15">
                <a:latin typeface="WenQuanYi Micro Hei"/>
                <a:cs typeface="WenQuanYi Micro Hei"/>
              </a:rPr>
              <a:t>should </a:t>
            </a:r>
            <a:r>
              <a:rPr dirty="0" sz="2800" spc="-5">
                <a:latin typeface="WenQuanYi Micro Hei"/>
                <a:cs typeface="WenQuanYi Micro Hei"/>
              </a:rPr>
              <a:t>also </a:t>
            </a:r>
            <a:r>
              <a:rPr dirty="0" sz="2800" spc="40">
                <a:latin typeface="WenQuanYi Micro Hei"/>
                <a:cs typeface="WenQuanYi Micro Hei"/>
              </a:rPr>
              <a:t>be</a:t>
            </a:r>
            <a:r>
              <a:rPr dirty="0" sz="2800" spc="250">
                <a:latin typeface="WenQuanYi Micro Hei"/>
                <a:cs typeface="WenQuanYi Micro Hei"/>
              </a:rPr>
              <a:t> </a:t>
            </a:r>
            <a:r>
              <a:rPr dirty="0" sz="2800" spc="70">
                <a:latin typeface="WenQuanYi Micro Hei"/>
                <a:cs typeface="WenQuanYi Micro Hei"/>
              </a:rPr>
              <a:t>protected!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35">
                <a:latin typeface="WenQuanYi Micro Hei"/>
                <a:cs typeface="WenQuanYi Micro Hei"/>
              </a:rPr>
              <a:t>Test</a:t>
            </a:r>
            <a:r>
              <a:rPr dirty="0" sz="2400" spc="50">
                <a:latin typeface="WenQuanYi Micro Hei"/>
                <a:cs typeface="WenQuanYi Micro Hei"/>
              </a:rPr>
              <a:t> </a:t>
            </a:r>
            <a:r>
              <a:rPr dirty="0" sz="2400" spc="70">
                <a:latin typeface="WenQuanYi Micro Hei"/>
                <a:cs typeface="WenQuanYi Micro Hei"/>
              </a:rPr>
              <a:t>flag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85">
                <a:latin typeface="WenQuanYi Micro Hei"/>
                <a:cs typeface="WenQuanYi Micro Hei"/>
              </a:rPr>
              <a:t>If </a:t>
            </a:r>
            <a:r>
              <a:rPr dirty="0" sz="2400" spc="130">
                <a:latin typeface="WenQuanYi Micro Hei"/>
                <a:cs typeface="WenQuanYi Micro Hei"/>
              </a:rPr>
              <a:t>we </a:t>
            </a:r>
            <a:r>
              <a:rPr dirty="0" sz="2400" spc="40">
                <a:latin typeface="WenQuanYi Micro Hei"/>
                <a:cs typeface="WenQuanYi Micro Hei"/>
              </a:rPr>
              <a:t>can </a:t>
            </a:r>
            <a:r>
              <a:rPr dirty="0" sz="2400" spc="30">
                <a:latin typeface="WenQuanYi Micro Hei"/>
                <a:cs typeface="WenQuanYi Micro Hei"/>
              </a:rPr>
              <a:t>protect </a:t>
            </a:r>
            <a:r>
              <a:rPr dirty="0" sz="2400" spc="15">
                <a:latin typeface="WenQuanYi Micro Hei"/>
                <a:cs typeface="WenQuanYi Micro Hei"/>
              </a:rPr>
              <a:t>test </a:t>
            </a:r>
            <a:r>
              <a:rPr dirty="0" sz="2400" spc="75">
                <a:latin typeface="WenQuanYi Micro Hei"/>
                <a:cs typeface="WenQuanYi Micro Hei"/>
              </a:rPr>
              <a:t>flag, </a:t>
            </a:r>
            <a:r>
              <a:rPr dirty="0" sz="2400" spc="130">
                <a:latin typeface="WenQuanYi Micro Hei"/>
                <a:cs typeface="WenQuanYi Micro Hei"/>
              </a:rPr>
              <a:t>we </a:t>
            </a:r>
            <a:r>
              <a:rPr dirty="0" sz="2400" spc="-5">
                <a:latin typeface="WenQuanYi Micro Hei"/>
                <a:cs typeface="WenQuanYi Micro Hei"/>
              </a:rPr>
              <a:t>may </a:t>
            </a:r>
            <a:r>
              <a:rPr dirty="0" sz="2400" spc="55">
                <a:latin typeface="WenQuanYi Micro Hei"/>
                <a:cs typeface="WenQuanYi Micro Hei"/>
              </a:rPr>
              <a:t>do</a:t>
            </a:r>
            <a:r>
              <a:rPr dirty="0" sz="2400" spc="130">
                <a:latin typeface="WenQuanYi Micro Hei"/>
                <a:cs typeface="WenQuanYi Micro Hei"/>
              </a:rPr>
              <a:t> </a:t>
            </a:r>
            <a:r>
              <a:rPr dirty="0" sz="2400" spc="-10">
                <a:latin typeface="WenQuanYi Micro Hei"/>
                <a:cs typeface="WenQuanYi Micro Hei"/>
              </a:rPr>
              <a:t>this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25">
                <a:latin typeface="WenQuanYi Micro Hei"/>
                <a:cs typeface="WenQuanYi Micro Hei"/>
              </a:rPr>
              <a:t>Lock</a:t>
            </a:r>
            <a:r>
              <a:rPr dirty="0" sz="2000" spc="-35">
                <a:latin typeface="WenQuanYi Micro Hei"/>
                <a:cs typeface="WenQuanYi Micro Hei"/>
              </a:rPr>
              <a:t> </a:t>
            </a:r>
            <a:r>
              <a:rPr dirty="0" sz="2000" spc="70">
                <a:latin typeface="WenQuanYi Micro Hei"/>
                <a:cs typeface="WenQuanYi Micro Hei"/>
              </a:rPr>
              <a:t>(test_flag)</a:t>
            </a:r>
            <a:endParaRPr sz="2000">
              <a:latin typeface="WenQuanYi Micro Hei"/>
              <a:cs typeface="WenQuanYi Micro Hei"/>
            </a:endParaRPr>
          </a:p>
          <a:p>
            <a:pPr lvl="3" marL="1612900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800" spc="15">
                <a:latin typeface="WenQuanYi Micro Hei"/>
                <a:cs typeface="WenQuanYi Micro Hei"/>
              </a:rPr>
              <a:t>Enter</a:t>
            </a:r>
            <a:r>
              <a:rPr dirty="0" sz="1800" spc="-60">
                <a:latin typeface="WenQuanYi Micro Hei"/>
                <a:cs typeface="WenQuanYi Micro Hei"/>
              </a:rPr>
              <a:t> </a:t>
            </a:r>
            <a:r>
              <a:rPr dirty="0" sz="1800" spc="85">
                <a:latin typeface="WenQuanYi Micro Hei"/>
                <a:cs typeface="WenQuanYi Micro Hei"/>
              </a:rPr>
              <a:t>CS</a:t>
            </a:r>
            <a:endParaRPr sz="18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30">
                <a:latin typeface="WenQuanYi Micro Hei"/>
                <a:cs typeface="WenQuanYi Micro Hei"/>
              </a:rPr>
              <a:t>Unlock</a:t>
            </a:r>
            <a:r>
              <a:rPr dirty="0" sz="2000" spc="35">
                <a:latin typeface="WenQuanYi Micro Hei"/>
                <a:cs typeface="WenQuanYi Micro Hei"/>
              </a:rPr>
              <a:t> </a:t>
            </a:r>
            <a:r>
              <a:rPr dirty="0" sz="2000" spc="70">
                <a:latin typeface="WenQuanYi Micro Hei"/>
                <a:cs typeface="WenQuanYi Micro Hei"/>
              </a:rPr>
              <a:t>(test_flag)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69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2569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lock(test_flag)/unlock(test_flag)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539798" y="1353819"/>
            <a:ext cx="3745865" cy="407542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0665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ensure mutual  exclusion, </a:t>
            </a:r>
            <a:r>
              <a:rPr dirty="0" sz="2800">
                <a:latin typeface="Times New Roman"/>
                <a:cs typeface="Times New Roman"/>
              </a:rPr>
              <a:t>we </a:t>
            </a:r>
            <a:r>
              <a:rPr dirty="0" sz="2800" spc="-5">
                <a:latin typeface="Times New Roman"/>
                <a:cs typeface="Times New Roman"/>
              </a:rPr>
              <a:t>must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have  some </a:t>
            </a:r>
            <a:r>
              <a:rPr dirty="0" sz="2800" spc="-10">
                <a:latin typeface="Times New Roman"/>
                <a:cs typeface="Times New Roman"/>
              </a:rPr>
              <a:t>different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240665" marR="71755" indent="-228600">
              <a:lnSpc>
                <a:spcPts val="3100"/>
              </a:lnSpc>
              <a:spcBef>
                <a:spcPts val="9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following code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will 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work!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354965" marR="1217930">
              <a:lnSpc>
                <a:spcPct val="1078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while (test_flag)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  </a:t>
            </a:r>
            <a:r>
              <a:rPr dirty="0" sz="2400" spc="-5">
                <a:latin typeface="Times New Roman"/>
                <a:cs typeface="Times New Roman"/>
              </a:rPr>
              <a:t>test_flag </a:t>
            </a:r>
            <a:r>
              <a:rPr dirty="0" sz="2400">
                <a:latin typeface="Times New Roman"/>
                <a:cs typeface="Times New Roman"/>
              </a:rPr>
              <a:t>= 1;  </a:t>
            </a:r>
            <a:r>
              <a:rPr dirty="0" sz="2400" spc="-5">
                <a:latin typeface="Times New Roman"/>
                <a:cs typeface="Times New Roman"/>
              </a:rPr>
              <a:t>Enter CS  test_flag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0786" y="1319444"/>
            <a:ext cx="3324225" cy="374078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LOOP:</a:t>
            </a:r>
            <a:endParaRPr sz="28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Times New Roman"/>
                <a:cs typeface="Times New Roman"/>
              </a:rPr>
              <a:t>Load </a:t>
            </a:r>
            <a:r>
              <a:rPr dirty="0" sz="2400">
                <a:latin typeface="Times New Roman"/>
                <a:cs typeface="Times New Roman"/>
              </a:rPr>
              <a:t>r0,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[test_flag]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Times New Roman"/>
                <a:cs typeface="Times New Roman"/>
              </a:rPr>
              <a:t>Cmp </a:t>
            </a:r>
            <a:r>
              <a:rPr dirty="0" sz="2400">
                <a:latin typeface="Times New Roman"/>
                <a:cs typeface="Times New Roman"/>
              </a:rPr>
              <a:t>r0,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#0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Times New Roman"/>
                <a:cs typeface="Times New Roman"/>
              </a:rPr>
              <a:t>Bne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Times New Roman"/>
                <a:cs typeface="Times New Roman"/>
              </a:rPr>
              <a:t>Mov r1,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#1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Times New Roman"/>
                <a:cs typeface="Times New Roman"/>
              </a:rPr>
              <a:t>Store </a:t>
            </a:r>
            <a:r>
              <a:rPr dirty="0" sz="2400">
                <a:latin typeface="Times New Roman"/>
                <a:cs typeface="Times New Roman"/>
              </a:rPr>
              <a:t>r1,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[&amp;test_flag]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CS:</a:t>
            </a:r>
            <a:endParaRPr sz="28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Times New Roman"/>
                <a:cs typeface="Times New Roman"/>
              </a:rPr>
              <a:t>Mov r1,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#0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Times New Roman"/>
                <a:cs typeface="Times New Roman"/>
              </a:rPr>
              <a:t>Store </a:t>
            </a:r>
            <a:r>
              <a:rPr dirty="0" sz="2400">
                <a:latin typeface="Times New Roman"/>
                <a:cs typeface="Times New Roman"/>
              </a:rPr>
              <a:t>r1,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[&amp;test_flag]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57905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/>
              <a:t>Process </a:t>
            </a:r>
            <a:r>
              <a:rPr dirty="0" sz="4800" spc="-15"/>
              <a:t>Control</a:t>
            </a:r>
            <a:r>
              <a:rPr dirty="0" sz="4800" spc="-50"/>
              <a:t> </a:t>
            </a:r>
            <a:r>
              <a:rPr dirty="0" sz="4800" spc="-5"/>
              <a:t>Block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3" y="1073402"/>
            <a:ext cx="5619750" cy="1214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just"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>
                <a:latin typeface="WenQuanYi Micro Hei"/>
                <a:cs typeface="WenQuanYi Micro Hei"/>
              </a:rPr>
              <a:t>current </a:t>
            </a:r>
            <a:r>
              <a:rPr dirty="0" sz="2800" spc="20">
                <a:latin typeface="WenQuanYi Micro Hei"/>
                <a:cs typeface="WenQuanYi Micro Hei"/>
              </a:rPr>
              <a:t>state </a:t>
            </a:r>
            <a:r>
              <a:rPr dirty="0" sz="2800" spc="85">
                <a:latin typeface="WenQuanYi Micro Hei"/>
                <a:cs typeface="WenQuanYi Micro Hei"/>
              </a:rPr>
              <a:t>of </a:t>
            </a:r>
            <a:r>
              <a:rPr dirty="0" sz="2800" spc="-10">
                <a:latin typeface="WenQuanYi Micro Hei"/>
                <a:cs typeface="WenQuanYi Micro Hei"/>
              </a:rPr>
              <a:t>process </a:t>
            </a:r>
            <a:r>
              <a:rPr dirty="0" sz="2800" spc="15">
                <a:latin typeface="WenQuanYi Micro Hei"/>
                <a:cs typeface="WenQuanYi Micro Hei"/>
              </a:rPr>
              <a:t>held  </a:t>
            </a:r>
            <a:r>
              <a:rPr dirty="0" sz="2800" spc="-5">
                <a:latin typeface="WenQuanYi Micro Hei"/>
                <a:cs typeface="WenQuanYi Micro Hei"/>
              </a:rPr>
              <a:t>in </a:t>
            </a:r>
            <a:r>
              <a:rPr dirty="0" sz="2800" spc="35">
                <a:latin typeface="WenQuanYi Micro Hei"/>
                <a:cs typeface="WenQuanYi Micro Hei"/>
              </a:rPr>
              <a:t>a </a:t>
            </a:r>
            <a:r>
              <a:rPr dirty="0" sz="2800" spc="-10">
                <a:latin typeface="WenQuanYi Micro Hei"/>
                <a:cs typeface="WenQuanYi Micro Hei"/>
              </a:rPr>
              <a:t>process </a:t>
            </a:r>
            <a:r>
              <a:rPr dirty="0" sz="2800" spc="20">
                <a:latin typeface="WenQuanYi Micro Hei"/>
                <a:cs typeface="WenQuanYi Micro Hei"/>
              </a:rPr>
              <a:t>control </a:t>
            </a:r>
            <a:r>
              <a:rPr dirty="0" sz="2800" spc="40">
                <a:latin typeface="WenQuanYi Micro Hei"/>
                <a:cs typeface="WenQuanYi Micro Hei"/>
              </a:rPr>
              <a:t>block </a:t>
            </a:r>
            <a:r>
              <a:rPr dirty="0" sz="2800" spc="95">
                <a:latin typeface="WenQuanYi Micro Hei"/>
                <a:cs typeface="WenQuanYi Micro Hei"/>
              </a:rPr>
              <a:t>(PCB):  </a:t>
            </a:r>
            <a:r>
              <a:rPr dirty="0" sz="2800" spc="55">
                <a:latin typeface="WenQuanYi Micro Hei"/>
                <a:cs typeface="WenQuanYi Micro Hei"/>
              </a:rPr>
              <a:t>(for </a:t>
            </a:r>
            <a:r>
              <a:rPr dirty="0" sz="2800" spc="35">
                <a:latin typeface="WenQuanYi Micro Hei"/>
                <a:cs typeface="WenQuanYi Micro Hei"/>
              </a:rPr>
              <a:t>a </a:t>
            </a:r>
            <a:r>
              <a:rPr dirty="0" sz="2800" spc="25">
                <a:latin typeface="WenQuanYi Micro Hei"/>
                <a:cs typeface="WenQuanYi Micro Hei"/>
              </a:rPr>
              <a:t>single-threaded</a:t>
            </a:r>
            <a:r>
              <a:rPr dirty="0" sz="2800" spc="85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process)</a:t>
            </a:r>
            <a:endParaRPr sz="2800">
              <a:latin typeface="WenQuanYi Micro Hei"/>
              <a:cs typeface="WenQuanYi Micro 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48573" y="1436369"/>
            <a:ext cx="2411730" cy="3869690"/>
            <a:chOff x="8148573" y="1436369"/>
            <a:chExt cx="2411730" cy="3869690"/>
          </a:xfrm>
        </p:grpSpPr>
        <p:sp>
          <p:nvSpPr>
            <p:cNvPr id="6" name="object 6"/>
            <p:cNvSpPr/>
            <p:nvPr/>
          </p:nvSpPr>
          <p:spPr>
            <a:xfrm>
              <a:off x="8186673" y="1474368"/>
              <a:ext cx="2335212" cy="37941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148574" y="1436369"/>
              <a:ext cx="2411730" cy="3869690"/>
            </a:xfrm>
            <a:custGeom>
              <a:avLst/>
              <a:gdLst/>
              <a:ahLst/>
              <a:cxnLst/>
              <a:rect l="l" t="t" r="r" b="b"/>
              <a:pathLst>
                <a:path w="2411729" h="3869690">
                  <a:moveTo>
                    <a:pt x="2386012" y="25400"/>
                  </a:moveTo>
                  <a:lnTo>
                    <a:pt x="2373312" y="25400"/>
                  </a:lnTo>
                  <a:lnTo>
                    <a:pt x="2373312" y="38100"/>
                  </a:lnTo>
                  <a:lnTo>
                    <a:pt x="2373312" y="3831590"/>
                  </a:lnTo>
                  <a:lnTo>
                    <a:pt x="38100" y="3831590"/>
                  </a:lnTo>
                  <a:lnTo>
                    <a:pt x="38100" y="38100"/>
                  </a:lnTo>
                  <a:lnTo>
                    <a:pt x="2373312" y="38100"/>
                  </a:lnTo>
                  <a:lnTo>
                    <a:pt x="2373312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3831590"/>
                  </a:lnTo>
                  <a:lnTo>
                    <a:pt x="25400" y="3844290"/>
                  </a:lnTo>
                  <a:lnTo>
                    <a:pt x="2386012" y="3844290"/>
                  </a:lnTo>
                  <a:lnTo>
                    <a:pt x="2386012" y="3832123"/>
                  </a:lnTo>
                  <a:lnTo>
                    <a:pt x="2386012" y="3831590"/>
                  </a:lnTo>
                  <a:lnTo>
                    <a:pt x="2386012" y="38100"/>
                  </a:lnTo>
                  <a:lnTo>
                    <a:pt x="2386012" y="25400"/>
                  </a:lnTo>
                  <a:close/>
                </a:path>
                <a:path w="2411729" h="3869690">
                  <a:moveTo>
                    <a:pt x="2411412" y="0"/>
                  </a:moveTo>
                  <a:lnTo>
                    <a:pt x="2398712" y="0"/>
                  </a:lnTo>
                  <a:lnTo>
                    <a:pt x="2398712" y="12700"/>
                  </a:lnTo>
                  <a:lnTo>
                    <a:pt x="2398712" y="3856990"/>
                  </a:lnTo>
                  <a:lnTo>
                    <a:pt x="12700" y="3856990"/>
                  </a:lnTo>
                  <a:lnTo>
                    <a:pt x="12700" y="12700"/>
                  </a:lnTo>
                  <a:lnTo>
                    <a:pt x="2398712" y="12700"/>
                  </a:lnTo>
                  <a:lnTo>
                    <a:pt x="2398712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856990"/>
                  </a:lnTo>
                  <a:lnTo>
                    <a:pt x="0" y="3869690"/>
                  </a:lnTo>
                  <a:lnTo>
                    <a:pt x="2411412" y="3869690"/>
                  </a:lnTo>
                  <a:lnTo>
                    <a:pt x="2411412" y="3857536"/>
                  </a:lnTo>
                  <a:lnTo>
                    <a:pt x="2411412" y="3856990"/>
                  </a:lnTo>
                  <a:lnTo>
                    <a:pt x="2411412" y="12700"/>
                  </a:lnTo>
                  <a:lnTo>
                    <a:pt x="2411412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796936" y="5363971"/>
            <a:ext cx="3295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Process Control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70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824880" y="1025652"/>
            <a:ext cx="1796414" cy="211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5905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16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 marR="737870">
              <a:lnSpc>
                <a:spcPts val="1610"/>
              </a:lnSpc>
              <a:spcBef>
                <a:spcPts val="105"/>
              </a:spcBef>
            </a:pPr>
            <a:r>
              <a:rPr dirty="0" sz="1400" spc="-50">
                <a:latin typeface="Trebuchet MS"/>
                <a:cs typeface="Trebuchet MS"/>
              </a:rPr>
              <a:t>bne </a:t>
            </a:r>
            <a:r>
              <a:rPr dirty="0" sz="1400" spc="-65">
                <a:latin typeface="Trebuchet MS"/>
                <a:cs typeface="Trebuchet MS"/>
              </a:rPr>
              <a:t>LOOP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54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1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3024" y="1010412"/>
            <a:ext cx="1871980" cy="24638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59055">
              <a:lnSpc>
                <a:spcPct val="101400"/>
              </a:lnSpc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 marR="737870">
              <a:lnSpc>
                <a:spcPct val="101400"/>
              </a:lnSpc>
              <a:spcBef>
                <a:spcPts val="95"/>
              </a:spcBef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 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1400"/>
              </a:lnSpc>
              <a:spcBef>
                <a:spcPts val="9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71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876480" y="1025652"/>
            <a:ext cx="1806575" cy="253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6921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 marR="748030">
              <a:lnSpc>
                <a:spcPts val="1610"/>
              </a:lnSpc>
              <a:spcBef>
                <a:spcPts val="105"/>
              </a:spcBef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 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10"/>
              </a:lnSpc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610"/>
              </a:lnSpc>
              <a:spcBef>
                <a:spcPts val="7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</a:t>
            </a:r>
            <a:r>
              <a:rPr dirty="0" sz="14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out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1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4611" y="1010412"/>
            <a:ext cx="1871980" cy="24638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5905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4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 marR="737870">
              <a:lnSpc>
                <a:spcPct val="101400"/>
              </a:lnSpc>
              <a:spcBef>
                <a:spcPts val="95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  </a:t>
            </a: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1400"/>
              </a:lnSpc>
              <a:spcBef>
                <a:spcPts val="9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72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64034" y="1025652"/>
            <a:ext cx="1796414" cy="253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5905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4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 marR="737870">
              <a:lnSpc>
                <a:spcPts val="1610"/>
              </a:lnSpc>
              <a:spcBef>
                <a:spcPts val="105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  </a:t>
            </a: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10"/>
              </a:lnSpc>
            </a:pP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22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entered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59055">
              <a:lnSpc>
                <a:spcPts val="1610"/>
              </a:lnSpc>
              <a:spcBef>
                <a:spcPts val="7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and stopped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2165" y="1010412"/>
            <a:ext cx="2508885" cy="290893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695960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4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 marR="1374775">
              <a:lnSpc>
                <a:spcPct val="101400"/>
              </a:lnSpc>
              <a:spcBef>
                <a:spcPts val="95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  </a:t>
            </a: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 marR="641350">
              <a:lnSpc>
                <a:spcPct val="101400"/>
              </a:lnSpc>
              <a:spcBef>
                <a:spcPts val="9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 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2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also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1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u="sng" sz="1400" spc="-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// </a:t>
            </a:r>
            <a:r>
              <a:rPr dirty="0" u="sng" sz="14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mutual </a:t>
            </a:r>
            <a:r>
              <a:rPr dirty="0" u="sng" sz="14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exclusion </a:t>
            </a:r>
            <a:r>
              <a:rPr dirty="0" u="sng" sz="14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u="sng" sz="1400" spc="-1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9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broken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73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9474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Architectural </a:t>
            </a:r>
            <a:r>
              <a:rPr dirty="0" sz="4800" spc="-5"/>
              <a:t>support </a:t>
            </a:r>
            <a:r>
              <a:rPr dirty="0" sz="4800"/>
              <a:t>for</a:t>
            </a:r>
            <a:r>
              <a:rPr dirty="0" sz="4800" spc="-110"/>
              <a:t> </a:t>
            </a:r>
            <a:r>
              <a:rPr dirty="0" sz="4800" spc="-10"/>
              <a:t>synchronization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86028"/>
            <a:ext cx="8119109" cy="52260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35">
                <a:latin typeface="WenQuanYi Micro Hei"/>
                <a:cs typeface="WenQuanYi Micro Hei"/>
              </a:rPr>
              <a:t>Concurrent </a:t>
            </a:r>
            <a:r>
              <a:rPr dirty="0" sz="2600" spc="30">
                <a:latin typeface="WenQuanYi Micro Hei"/>
                <a:cs typeface="WenQuanYi Micro Hei"/>
              </a:rPr>
              <a:t>execution </a:t>
            </a:r>
            <a:r>
              <a:rPr dirty="0" sz="2600" spc="80">
                <a:latin typeface="WenQuanYi Micro Hei"/>
                <a:cs typeface="WenQuanYi Micro Hei"/>
              </a:rPr>
              <a:t>of </a:t>
            </a:r>
            <a:r>
              <a:rPr dirty="0" sz="2600" spc="5">
                <a:latin typeface="WenQuanYi Micro Hei"/>
                <a:cs typeface="WenQuanYi Micro Hei"/>
              </a:rPr>
              <a:t>multiple</a:t>
            </a:r>
            <a:r>
              <a:rPr dirty="0" sz="2600" spc="60">
                <a:latin typeface="WenQuanYi Micro Hei"/>
                <a:cs typeface="WenQuanYi Micro Hei"/>
              </a:rPr>
              <a:t> </a:t>
            </a:r>
            <a:r>
              <a:rPr dirty="0" sz="2600" spc="5">
                <a:latin typeface="WenQuanYi Micro Hei"/>
                <a:cs typeface="WenQuanYi Micro Hei"/>
              </a:rPr>
              <a:t>threads</a:t>
            </a:r>
            <a:endParaRPr sz="26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105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90">
                <a:latin typeface="WenQuanYi Micro Hei"/>
                <a:cs typeface="WenQuanYi Micro Hei"/>
              </a:rPr>
              <a:t>New </a:t>
            </a:r>
            <a:r>
              <a:rPr dirty="0" sz="2600" spc="45">
                <a:latin typeface="WenQuanYi Micro Hei"/>
                <a:cs typeface="WenQuanYi Micro Hei"/>
              </a:rPr>
              <a:t>CPUs </a:t>
            </a:r>
            <a:r>
              <a:rPr dirty="0" sz="2600" spc="25">
                <a:latin typeface="WenQuanYi Micro Hei"/>
                <a:cs typeface="WenQuanYi Micro Hei"/>
              </a:rPr>
              <a:t>have </a:t>
            </a:r>
            <a:r>
              <a:rPr dirty="0" sz="2600" spc="30">
                <a:latin typeface="WenQuanYi Micro Hei"/>
                <a:cs typeface="WenQuanYi Micro Hei"/>
              </a:rPr>
              <a:t>atomic</a:t>
            </a:r>
            <a:r>
              <a:rPr dirty="0" sz="2600" spc="10">
                <a:latin typeface="WenQuanYi Micro Hei"/>
                <a:cs typeface="WenQuanYi Micro Hei"/>
              </a:rPr>
              <a:t> </a:t>
            </a:r>
            <a:r>
              <a:rPr dirty="0" sz="2600" spc="5">
                <a:latin typeface="WenQuanYi Micro Hei"/>
                <a:cs typeface="WenQuanYi Micro Hei"/>
              </a:rPr>
              <a:t>instructions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6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30">
                <a:latin typeface="WenQuanYi Micro Hei"/>
                <a:cs typeface="WenQuanYi Micro Hei"/>
              </a:rPr>
              <a:t>test-and-set</a:t>
            </a:r>
            <a:r>
              <a:rPr dirty="0" sz="2200" spc="35">
                <a:latin typeface="WenQuanYi Micro Hei"/>
                <a:cs typeface="WenQuanYi Micro Hei"/>
              </a:rPr>
              <a:t> </a:t>
            </a:r>
            <a:r>
              <a:rPr dirty="0" sz="2200" spc="10">
                <a:latin typeface="WenQuanYi Micro Hei"/>
                <a:cs typeface="WenQuanYi Micro Hei"/>
              </a:rPr>
              <a:t>instruction</a:t>
            </a:r>
            <a:endParaRPr sz="22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10">
                <a:latin typeface="WenQuanYi Micro Hei"/>
                <a:cs typeface="WenQuanYi Micro Hei"/>
              </a:rPr>
              <a:t>does </a:t>
            </a:r>
            <a:r>
              <a:rPr dirty="0" sz="1900" spc="-15">
                <a:latin typeface="WenQuanYi Micro Hei"/>
                <a:cs typeface="WenQuanYi Micro Hei"/>
              </a:rPr>
              <a:t>all </a:t>
            </a:r>
            <a:r>
              <a:rPr dirty="0" sz="1900" spc="25">
                <a:latin typeface="WenQuanYi Micro Hei"/>
                <a:cs typeface="WenQuanYi Micro Hei"/>
              </a:rPr>
              <a:t>the </a:t>
            </a:r>
            <a:r>
              <a:rPr dirty="0" sz="1900" spc="50">
                <a:latin typeface="WenQuanYi Micro Hei"/>
                <a:cs typeface="WenQuanYi Micro Hei"/>
              </a:rPr>
              <a:t>following </a:t>
            </a:r>
            <a:r>
              <a:rPr dirty="0" sz="1900" spc="25">
                <a:latin typeface="WenQuanYi Micro Hei"/>
                <a:cs typeface="WenQuanYi Micro Hei"/>
              </a:rPr>
              <a:t>things </a:t>
            </a:r>
            <a:r>
              <a:rPr dirty="0" sz="1900" spc="35">
                <a:latin typeface="WenQuanYi Micro Hei"/>
                <a:cs typeface="WenQuanYi Micro Hei"/>
              </a:rPr>
              <a:t>at once </a:t>
            </a:r>
            <a:r>
              <a:rPr dirty="0" sz="1900" spc="65">
                <a:latin typeface="WenQuanYi Micro Hei"/>
                <a:cs typeface="WenQuanYi Micro Hei"/>
              </a:rPr>
              <a:t>(with </a:t>
            </a:r>
            <a:r>
              <a:rPr dirty="0" sz="1900" spc="25">
                <a:latin typeface="WenQuanYi Micro Hei"/>
                <a:cs typeface="WenQuanYi Micro Hei"/>
              </a:rPr>
              <a:t>a </a:t>
            </a:r>
            <a:r>
              <a:rPr dirty="0" sz="1900" spc="10">
                <a:latin typeface="WenQuanYi Micro Hei"/>
                <a:cs typeface="WenQuanYi Micro Hei"/>
              </a:rPr>
              <a:t>single</a:t>
            </a:r>
            <a:r>
              <a:rPr dirty="0" sz="1900" spc="215">
                <a:latin typeface="WenQuanYi Micro Hei"/>
                <a:cs typeface="WenQuanYi Micro Hei"/>
              </a:rPr>
              <a:t> </a:t>
            </a:r>
            <a:r>
              <a:rPr dirty="0" sz="1900" spc="10">
                <a:latin typeface="WenQuanYi Micro Hei"/>
                <a:cs typeface="WenQuanYi Micro Hei"/>
              </a:rPr>
              <a:t>instruction)</a:t>
            </a:r>
            <a:endParaRPr sz="1900">
              <a:latin typeface="WenQuanYi Micro Hei"/>
              <a:cs typeface="WenQuanYi Micro Hei"/>
            </a:endParaRPr>
          </a:p>
          <a:p>
            <a:pPr lvl="3" marL="1612900" indent="-2292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700" spc="15">
                <a:latin typeface="WenQuanYi Micro Hei"/>
                <a:cs typeface="WenQuanYi Micro Hei"/>
              </a:rPr>
              <a:t>load </a:t>
            </a:r>
            <a:r>
              <a:rPr dirty="0" sz="1700" spc="5">
                <a:latin typeface="WenQuanYi Micro Hei"/>
                <a:cs typeface="WenQuanYi Micro Hei"/>
              </a:rPr>
              <a:t>value </a:t>
            </a:r>
            <a:r>
              <a:rPr dirty="0" sz="1700">
                <a:latin typeface="WenQuanYi Micro Hei"/>
                <a:cs typeface="WenQuanYi Micro Hei"/>
              </a:rPr>
              <a:t>in </a:t>
            </a:r>
            <a:r>
              <a:rPr dirty="0" sz="1700" spc="20">
                <a:latin typeface="WenQuanYi Micro Hei"/>
                <a:cs typeface="WenQuanYi Micro Hei"/>
              </a:rPr>
              <a:t>the </a:t>
            </a:r>
            <a:r>
              <a:rPr dirty="0" sz="1700" spc="-10">
                <a:latin typeface="WenQuanYi Micro Hei"/>
                <a:cs typeface="WenQuanYi Micro Hei"/>
              </a:rPr>
              <a:t>memory </a:t>
            </a:r>
            <a:r>
              <a:rPr dirty="0" sz="1700" spc="40">
                <a:latin typeface="WenQuanYi Micro Hei"/>
                <a:cs typeface="WenQuanYi Micro Hei"/>
              </a:rPr>
              <a:t>to </a:t>
            </a:r>
            <a:r>
              <a:rPr dirty="0" sz="1700" spc="-5">
                <a:latin typeface="WenQuanYi Micro Hei"/>
                <a:cs typeface="WenQuanYi Micro Hei"/>
              </a:rPr>
              <a:t>register</a:t>
            </a:r>
            <a:r>
              <a:rPr dirty="0" sz="1700" spc="114">
                <a:latin typeface="WenQuanYi Micro Hei"/>
                <a:cs typeface="WenQuanYi Micro Hei"/>
              </a:rPr>
              <a:t> </a:t>
            </a:r>
            <a:r>
              <a:rPr dirty="0" sz="1700" spc="40">
                <a:latin typeface="WenQuanYi Micro Hei"/>
                <a:cs typeface="WenQuanYi Micro Hei"/>
              </a:rPr>
              <a:t>(test)</a:t>
            </a:r>
            <a:endParaRPr sz="1700">
              <a:latin typeface="WenQuanYi Micro Hei"/>
              <a:cs typeface="WenQuanYi Micro Hei"/>
            </a:endParaRPr>
          </a:p>
          <a:p>
            <a:pPr lvl="3" marL="1612900" indent="-22923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700" spc="-5">
                <a:latin typeface="WenQuanYi Micro Hei"/>
                <a:cs typeface="WenQuanYi Micro Hei"/>
              </a:rPr>
              <a:t>store </a:t>
            </a:r>
            <a:r>
              <a:rPr dirty="0" sz="1700" spc="5">
                <a:latin typeface="WenQuanYi Micro Hei"/>
                <a:cs typeface="WenQuanYi Micro Hei"/>
              </a:rPr>
              <a:t>value </a:t>
            </a:r>
            <a:r>
              <a:rPr dirty="0" sz="1700">
                <a:latin typeface="WenQuanYi Micro Hei"/>
                <a:cs typeface="WenQuanYi Micro Hei"/>
              </a:rPr>
              <a:t>in </a:t>
            </a:r>
            <a:r>
              <a:rPr dirty="0" sz="1700" spc="20">
                <a:latin typeface="WenQuanYi Micro Hei"/>
                <a:cs typeface="WenQuanYi Micro Hei"/>
              </a:rPr>
              <a:t>the </a:t>
            </a:r>
            <a:r>
              <a:rPr dirty="0" sz="1700" spc="-10">
                <a:latin typeface="WenQuanYi Micro Hei"/>
                <a:cs typeface="WenQuanYi Micro Hei"/>
              </a:rPr>
              <a:t>memory</a:t>
            </a:r>
            <a:r>
              <a:rPr dirty="0" sz="1700" spc="120">
                <a:latin typeface="WenQuanYi Micro Hei"/>
                <a:cs typeface="WenQuanYi Micro Hei"/>
              </a:rPr>
              <a:t> </a:t>
            </a:r>
            <a:r>
              <a:rPr dirty="0" sz="1700" spc="40">
                <a:latin typeface="WenQuanYi Micro Hei"/>
                <a:cs typeface="WenQuanYi Micro Hei"/>
              </a:rPr>
              <a:t>(set)</a:t>
            </a:r>
            <a:endParaRPr sz="17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5">
                <a:latin typeface="WenQuanYi Micro Hei"/>
                <a:cs typeface="WenQuanYi Micro Hei"/>
              </a:rPr>
              <a:t>Test-and-set</a:t>
            </a:r>
            <a:r>
              <a:rPr dirty="0" sz="1900" spc="35">
                <a:latin typeface="WenQuanYi Micro Hei"/>
                <a:cs typeface="WenQuanYi Micro Hei"/>
              </a:rPr>
              <a:t> </a:t>
            </a:r>
            <a:r>
              <a:rPr dirty="0" sz="1900" spc="15">
                <a:latin typeface="WenQuanYi Micro Hei"/>
                <a:cs typeface="WenQuanYi Micro Hei"/>
              </a:rPr>
              <a:t>example</a:t>
            </a:r>
            <a:endParaRPr sz="1900">
              <a:latin typeface="WenQuanYi Micro Hei"/>
              <a:cs typeface="WenQuanYi Micro Hei"/>
            </a:endParaRPr>
          </a:p>
          <a:p>
            <a:pPr lvl="3" marL="1612900" indent="-229235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700" spc="20">
                <a:latin typeface="WenQuanYi Micro Hei"/>
                <a:cs typeface="WenQuanYi Micro Hei"/>
              </a:rPr>
              <a:t>test-and-set </a:t>
            </a:r>
            <a:r>
              <a:rPr dirty="0" sz="1700" spc="40">
                <a:latin typeface="WenQuanYi Micro Hei"/>
                <a:cs typeface="WenQuanYi Micro Hei"/>
              </a:rPr>
              <a:t>reg,</a:t>
            </a:r>
            <a:r>
              <a:rPr dirty="0" sz="1700" spc="30">
                <a:latin typeface="WenQuanYi Micro Hei"/>
                <a:cs typeface="WenQuanYi Micro Hei"/>
              </a:rPr>
              <a:t> </a:t>
            </a:r>
            <a:r>
              <a:rPr dirty="0" sz="1700" spc="60">
                <a:latin typeface="WenQuanYi Micro Hei"/>
                <a:cs typeface="WenQuanYi Micro Hei"/>
              </a:rPr>
              <a:t>[&amp;flag]</a:t>
            </a:r>
            <a:endParaRPr sz="17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115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10">
                <a:latin typeface="WenQuanYi Micro Hei"/>
                <a:cs typeface="WenQuanYi Micro Hei"/>
              </a:rPr>
              <a:t>Previous </a:t>
            </a:r>
            <a:r>
              <a:rPr dirty="0" sz="2600" spc="45">
                <a:latin typeface="WenQuanYi Micro Hei"/>
                <a:cs typeface="WenQuanYi Micro Hei"/>
              </a:rPr>
              <a:t>code </a:t>
            </a:r>
            <a:r>
              <a:rPr dirty="0" sz="2600" spc="70">
                <a:latin typeface="WenQuanYi Micro Hei"/>
                <a:cs typeface="WenQuanYi Micro Hei"/>
              </a:rPr>
              <a:t>would </a:t>
            </a:r>
            <a:r>
              <a:rPr dirty="0" sz="2600" spc="35">
                <a:latin typeface="WenQuanYi Micro Hei"/>
                <a:cs typeface="WenQuanYi Micro Hei"/>
              </a:rPr>
              <a:t>be</a:t>
            </a:r>
            <a:r>
              <a:rPr dirty="0" sz="2600" spc="60">
                <a:latin typeface="WenQuanYi Micro Hei"/>
                <a:cs typeface="WenQuanYi Micro Hei"/>
              </a:rPr>
              <a:t> </a:t>
            </a:r>
            <a:r>
              <a:rPr dirty="0" sz="2600" spc="-10">
                <a:latin typeface="WenQuanYi Micro Hei"/>
                <a:cs typeface="WenQuanYi Micro Hei"/>
              </a:rPr>
              <a:t>like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63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50">
                <a:latin typeface="WenQuanYi Micro Hei"/>
                <a:cs typeface="WenQuanYi Micro Hei"/>
              </a:rPr>
              <a:t>LOOP:</a:t>
            </a:r>
            <a:endParaRPr sz="22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20">
                <a:latin typeface="WenQuanYi Micro Hei"/>
                <a:cs typeface="WenQuanYi Micro Hei"/>
              </a:rPr>
              <a:t>test-and-set </a:t>
            </a:r>
            <a:r>
              <a:rPr dirty="0" sz="1900" spc="40">
                <a:latin typeface="WenQuanYi Micro Hei"/>
                <a:cs typeface="WenQuanYi Micro Hei"/>
              </a:rPr>
              <a:t>r0,</a:t>
            </a:r>
            <a:r>
              <a:rPr dirty="0" sz="1900" spc="55">
                <a:latin typeface="WenQuanYi Micro Hei"/>
                <a:cs typeface="WenQuanYi Micro Hei"/>
              </a:rPr>
              <a:t> </a:t>
            </a:r>
            <a:r>
              <a:rPr dirty="0" sz="1900" spc="65">
                <a:latin typeface="WenQuanYi Micro Hei"/>
                <a:cs typeface="WenQuanYi Micro Hei"/>
              </a:rPr>
              <a:t>[&amp;test_flag]</a:t>
            </a:r>
            <a:endParaRPr sz="19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30">
                <a:latin typeface="WenQuanYi Micro Hei"/>
                <a:cs typeface="WenQuanYi Micro Hei"/>
              </a:rPr>
              <a:t>cmp </a:t>
            </a:r>
            <a:r>
              <a:rPr dirty="0" sz="1900" spc="40">
                <a:latin typeface="WenQuanYi Micro Hei"/>
                <a:cs typeface="WenQuanYi Micro Hei"/>
              </a:rPr>
              <a:t>r0,</a:t>
            </a:r>
            <a:r>
              <a:rPr dirty="0" sz="1900" spc="45">
                <a:latin typeface="WenQuanYi Micro Hei"/>
                <a:cs typeface="WenQuanYi Micro Hei"/>
              </a:rPr>
              <a:t> </a:t>
            </a:r>
            <a:r>
              <a:rPr dirty="0" sz="1900" spc="10">
                <a:latin typeface="WenQuanYi Micro Hei"/>
                <a:cs typeface="WenQuanYi Micro Hei"/>
              </a:rPr>
              <a:t>#0</a:t>
            </a:r>
            <a:endParaRPr sz="19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250"/>
              </a:lnSpc>
              <a:spcBef>
                <a:spcPts val="12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25">
                <a:latin typeface="WenQuanYi Micro Hei"/>
                <a:cs typeface="WenQuanYi Micro Hei"/>
              </a:rPr>
              <a:t>bne</a:t>
            </a:r>
            <a:r>
              <a:rPr dirty="0" sz="1900" spc="40">
                <a:latin typeface="WenQuanYi Micro Hei"/>
                <a:cs typeface="WenQuanYi Micro Hei"/>
              </a:rPr>
              <a:t> LOOP</a:t>
            </a:r>
            <a:endParaRPr sz="19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6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90">
                <a:latin typeface="WenQuanYi Micro Hei"/>
                <a:cs typeface="WenQuanYi Micro Hei"/>
              </a:rPr>
              <a:t>CS:</a:t>
            </a:r>
            <a:endParaRPr sz="22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80">
                <a:latin typeface="WenQuanYi Micro Hei"/>
                <a:cs typeface="WenQuanYi Micro Hei"/>
              </a:rPr>
              <a:t>Mov </a:t>
            </a:r>
            <a:r>
              <a:rPr dirty="0" sz="1900" spc="40">
                <a:latin typeface="WenQuanYi Micro Hei"/>
                <a:cs typeface="WenQuanYi Micro Hei"/>
              </a:rPr>
              <a:t>r1,</a:t>
            </a:r>
            <a:r>
              <a:rPr dirty="0" sz="1900" spc="5">
                <a:latin typeface="WenQuanYi Micro Hei"/>
                <a:cs typeface="WenQuanYi Micro Hei"/>
              </a:rPr>
              <a:t> </a:t>
            </a:r>
            <a:r>
              <a:rPr dirty="0" sz="1900" spc="10">
                <a:latin typeface="WenQuanYi Micro Hei"/>
                <a:cs typeface="WenQuanYi Micro Hei"/>
              </a:rPr>
              <a:t>#0</a:t>
            </a:r>
            <a:endParaRPr sz="19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15">
                <a:latin typeface="WenQuanYi Micro Hei"/>
                <a:cs typeface="WenQuanYi Micro Hei"/>
              </a:rPr>
              <a:t>Store </a:t>
            </a:r>
            <a:r>
              <a:rPr dirty="0" sz="1900" spc="40">
                <a:latin typeface="WenQuanYi Micro Hei"/>
                <a:cs typeface="WenQuanYi Micro Hei"/>
              </a:rPr>
              <a:t>r1,</a:t>
            </a:r>
            <a:r>
              <a:rPr dirty="0" sz="1900" spc="65">
                <a:latin typeface="WenQuanYi Micro Hei"/>
                <a:cs typeface="WenQuanYi Micro Hei"/>
              </a:rPr>
              <a:t> [&amp;test_flag]</a:t>
            </a:r>
            <a:endParaRPr sz="19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74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75870" y="1025652"/>
            <a:ext cx="2297430" cy="169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580"/>
              </a:lnSpc>
              <a:spcBef>
                <a:spcPts val="100"/>
              </a:spcBef>
            </a:pPr>
            <a:r>
              <a:rPr dirty="0" sz="1400" spc="-70">
                <a:latin typeface="Trebuchet MS"/>
                <a:cs typeface="Trebuchet MS"/>
              </a:rPr>
              <a:t>test-and-set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0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15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latin typeface="Trebuchet MS"/>
                <a:cs typeface="Trebuchet MS"/>
              </a:rPr>
              <a:t>bne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4002" y="1010412"/>
            <a:ext cx="2372995" cy="22479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1400"/>
              </a:lnSpc>
            </a:pP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test-and-set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5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75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73965" y="1025652"/>
            <a:ext cx="3627120" cy="211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79400" marR="200977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35"/>
              </a:lnSpc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3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3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because</a:t>
            </a:r>
            <a:r>
              <a:rPr dirty="0" sz="1400" spc="-10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test_flag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has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been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set</a:t>
            </a:r>
            <a:r>
              <a:rPr dirty="0" sz="1400" spc="-10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Process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45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4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2109" y="1010412"/>
            <a:ext cx="1871980" cy="22479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17970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entered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</a:t>
            </a:r>
            <a:r>
              <a:rPr dirty="0" sz="1400" spc="-26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76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856592" y="1025652"/>
            <a:ext cx="3627120" cy="211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200977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cannot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</a:t>
            </a:r>
            <a:r>
              <a:rPr dirty="0" sz="1400" spc="-30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  <a:spcBef>
                <a:spcPts val="2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</a:t>
            </a:r>
            <a:r>
              <a:rPr dirty="0" sz="1400" spc="-12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because</a:t>
            </a:r>
            <a:r>
              <a:rPr dirty="0" sz="1400" spc="-10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test_flag</a:t>
            </a:r>
            <a:r>
              <a:rPr dirty="0" sz="1400" spc="-11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70C0"/>
                </a:solidFill>
                <a:latin typeface="Trebuchet MS"/>
                <a:cs typeface="Trebuchet MS"/>
              </a:rPr>
              <a:t>has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been</a:t>
            </a:r>
            <a:r>
              <a:rPr dirty="0" sz="1400" spc="-11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set</a:t>
            </a:r>
            <a:r>
              <a:rPr dirty="0" sz="1400" spc="-10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by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Process</a:t>
            </a:r>
            <a:r>
              <a:rPr dirty="0" sz="1400" spc="-11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4736" y="1010412"/>
            <a:ext cx="1871980" cy="26924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17970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entered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</a:t>
            </a:r>
            <a:r>
              <a:rPr dirty="0" sz="1400" spc="-26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355600" marR="45085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resume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execution 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1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</a:t>
            </a:r>
            <a:r>
              <a:rPr dirty="0" sz="1400" spc="-2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77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757202" y="1025652"/>
            <a:ext cx="3388995" cy="232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177228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95">
                <a:solidFill>
                  <a:srgbClr val="FF0000"/>
                </a:solidFill>
                <a:latin typeface="Trebuchet MS"/>
                <a:cs typeface="Trebuchet MS"/>
              </a:rPr>
              <a:t>Still,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3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because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test_flag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has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been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changed,</a:t>
            </a:r>
            <a:r>
              <a:rPr dirty="0" sz="1400" spc="-2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yet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10"/>
              </a:lnSpc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5346" y="1010412"/>
            <a:ext cx="1871980" cy="22479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17970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 marR="545465">
              <a:lnSpc>
                <a:spcPct val="101400"/>
              </a:lnSpc>
              <a:spcBef>
                <a:spcPts val="9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entered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  </a:t>
            </a: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19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78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876480" y="1025652"/>
            <a:ext cx="3388995" cy="211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177228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95">
                <a:solidFill>
                  <a:srgbClr val="0070C0"/>
                </a:solidFill>
                <a:latin typeface="Trebuchet MS"/>
                <a:cs typeface="Trebuchet MS"/>
              </a:rPr>
              <a:t>Still,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cannot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</a:t>
            </a:r>
            <a:r>
              <a:rPr dirty="0" sz="1400" spc="-31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  <a:spcBef>
                <a:spcPts val="2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because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test_flag </a:t>
            </a:r>
            <a:r>
              <a:rPr dirty="0" sz="1400" spc="-40">
                <a:solidFill>
                  <a:srgbClr val="0070C0"/>
                </a:solidFill>
                <a:latin typeface="Trebuchet MS"/>
                <a:cs typeface="Trebuchet MS"/>
              </a:rPr>
              <a:t>has </a:t>
            </a: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been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changed,</a:t>
            </a:r>
            <a:r>
              <a:rPr dirty="0" sz="1400" spc="-26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yet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4611" y="1010412"/>
            <a:ext cx="1871980" cy="313753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17970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 marR="545465">
              <a:lnSpc>
                <a:spcPct val="101400"/>
              </a:lnSpc>
              <a:spcBef>
                <a:spcPts val="9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entered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  </a:t>
            </a: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19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</a:t>
            </a:r>
            <a:r>
              <a:rPr dirty="0" sz="1400" spc="-26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ts val="1700"/>
              </a:lnSpc>
              <a:spcBef>
                <a:spcPts val="4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resume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execution 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2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6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FF0000"/>
                </a:solidFill>
                <a:latin typeface="Trebuchet MS"/>
                <a:cs typeface="Trebuchet MS"/>
              </a:rPr>
              <a:t>now,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exit</a:t>
            </a:r>
            <a:r>
              <a:rPr dirty="0" sz="1400" spc="-3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</a:t>
            </a:r>
            <a:r>
              <a:rPr dirty="0" sz="1400" spc="-2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79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06287" y="1025652"/>
            <a:ext cx="3388995" cy="274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177228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95">
                <a:solidFill>
                  <a:srgbClr val="FF0000"/>
                </a:solidFill>
                <a:latin typeface="Trebuchet MS"/>
                <a:cs typeface="Trebuchet MS"/>
              </a:rPr>
              <a:t>Still,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3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because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test_flag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has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been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changed,</a:t>
            </a:r>
            <a:r>
              <a:rPr dirty="0" sz="1400" spc="-2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yet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resume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execution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10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FF0000"/>
                </a:solidFill>
                <a:latin typeface="Trebuchet MS"/>
                <a:cs typeface="Trebuchet MS"/>
              </a:rPr>
              <a:t>now,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can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129790">
              <a:lnSpc>
                <a:spcPts val="1680"/>
              </a:lnSpc>
              <a:spcBef>
                <a:spcPts val="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exit</a:t>
            </a:r>
            <a:r>
              <a:rPr dirty="0" sz="1400" spc="-1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 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1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50"/>
              </a:lnSpc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4431" y="1010412"/>
            <a:ext cx="1871980" cy="24638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Thread</a:t>
            </a:r>
            <a:r>
              <a:rPr dirty="0" u="sng" sz="14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17970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18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22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70C0"/>
                </a:solidFill>
                <a:latin typeface="Trebuchet MS"/>
                <a:cs typeface="Trebuchet MS"/>
              </a:rPr>
              <a:t>now,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we </a:t>
            </a: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exit</a:t>
            </a:r>
            <a:r>
              <a:rPr dirty="0" sz="1400" spc="-3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schedule</a:t>
            </a:r>
            <a:r>
              <a:rPr dirty="0" sz="1400" spc="-2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8295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Modern </a:t>
            </a:r>
            <a:r>
              <a:rPr dirty="0" sz="4800" spc="-20"/>
              <a:t>Process </a:t>
            </a:r>
            <a:r>
              <a:rPr dirty="0" sz="4800" spc="-5"/>
              <a:t>with</a:t>
            </a:r>
            <a:r>
              <a:rPr dirty="0" sz="4800" spc="-120"/>
              <a:t> </a:t>
            </a:r>
            <a:r>
              <a:rPr dirty="0" sz="4800" spc="-15"/>
              <a:t>Threads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69928"/>
            <a:ext cx="11189335" cy="50736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41300" marR="5715" indent="-228600">
              <a:lnSpc>
                <a:spcPct val="107800"/>
              </a:lnSpc>
              <a:spcBef>
                <a:spcPts val="1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30">
                <a:latin typeface="WenQuanYi Micro Hei"/>
                <a:cs typeface="WenQuanYi Micro Hei"/>
              </a:rPr>
              <a:t>Thread: </a:t>
            </a:r>
            <a:r>
              <a:rPr dirty="0" sz="2750" spc="-45">
                <a:latin typeface="WenQuanYi Micro Hei"/>
                <a:cs typeface="WenQuanYi Micro Hei"/>
              </a:rPr>
              <a:t>a </a:t>
            </a:r>
            <a:r>
              <a:rPr dirty="0" sz="2750" spc="-60">
                <a:latin typeface="WenQuanYi Micro Hei"/>
                <a:cs typeface="WenQuanYi Micro Hei"/>
              </a:rPr>
              <a:t>sequential </a:t>
            </a:r>
            <a:r>
              <a:rPr dirty="0" sz="2750" spc="-40">
                <a:latin typeface="WenQuanYi Micro Hei"/>
                <a:cs typeface="WenQuanYi Micro Hei"/>
              </a:rPr>
              <a:t>execution </a:t>
            </a:r>
            <a:r>
              <a:rPr dirty="0" sz="2750" spc="-85">
                <a:latin typeface="WenQuanYi Micro Hei"/>
                <a:cs typeface="WenQuanYi Micro Hei"/>
              </a:rPr>
              <a:t>stream </a:t>
            </a:r>
            <a:r>
              <a:rPr dirty="0" sz="2750" spc="-20">
                <a:latin typeface="WenQuanYi Micro Hei"/>
                <a:cs typeface="WenQuanYi Micro Hei"/>
              </a:rPr>
              <a:t>within </a:t>
            </a:r>
            <a:r>
              <a:rPr dirty="0" sz="2750" spc="-80">
                <a:latin typeface="WenQuanYi Micro Hei"/>
                <a:cs typeface="WenQuanYi Micro Hei"/>
              </a:rPr>
              <a:t>process </a:t>
            </a:r>
            <a:r>
              <a:rPr dirty="0" sz="2600" spc="35">
                <a:latin typeface="WenQuanYi Micro Hei"/>
                <a:cs typeface="WenQuanYi Micro Hei"/>
              </a:rPr>
              <a:t>(Sometimes </a:t>
            </a:r>
            <a:r>
              <a:rPr dirty="0" sz="2600" spc="10">
                <a:latin typeface="WenQuanYi Micro Hei"/>
                <a:cs typeface="WenQuanYi Micro Hei"/>
              </a:rPr>
              <a:t>called  </a:t>
            </a:r>
            <a:r>
              <a:rPr dirty="0" sz="2600" spc="35">
                <a:latin typeface="WenQuanYi Micro Hei"/>
                <a:cs typeface="WenQuanYi Micro Hei"/>
              </a:rPr>
              <a:t>a </a:t>
            </a:r>
            <a:r>
              <a:rPr dirty="0" sz="2600" spc="-75">
                <a:latin typeface="WenQuanYi Micro Hei"/>
                <a:cs typeface="WenQuanYi Micro Hei"/>
              </a:rPr>
              <a:t>“Lightweight</a:t>
            </a:r>
            <a:r>
              <a:rPr dirty="0" sz="2600" spc="60">
                <a:latin typeface="WenQuanYi Micro Hei"/>
                <a:cs typeface="WenQuanYi Micro Hei"/>
              </a:rPr>
              <a:t> </a:t>
            </a:r>
            <a:r>
              <a:rPr dirty="0" sz="2600" spc="-175">
                <a:latin typeface="WenQuanYi Micro Hei"/>
                <a:cs typeface="WenQuanYi Micro Hei"/>
              </a:rPr>
              <a:t>process”)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10">
                <a:latin typeface="WenQuanYi Micro Hei"/>
                <a:cs typeface="WenQuanYi Micro Hei"/>
              </a:rPr>
              <a:t>Process </a:t>
            </a:r>
            <a:r>
              <a:rPr dirty="0" sz="2200" spc="-25">
                <a:latin typeface="WenQuanYi Micro Hei"/>
                <a:cs typeface="WenQuanYi Micro Hei"/>
              </a:rPr>
              <a:t>still </a:t>
            </a:r>
            <a:r>
              <a:rPr dirty="0" sz="2200" spc="20">
                <a:latin typeface="WenQuanYi Micro Hei"/>
                <a:cs typeface="WenQuanYi Micro Hei"/>
              </a:rPr>
              <a:t>contains </a:t>
            </a:r>
            <a:r>
              <a:rPr dirty="0" sz="2200" spc="30">
                <a:latin typeface="WenQuanYi Micro Hei"/>
                <a:cs typeface="WenQuanYi Micro Hei"/>
              </a:rPr>
              <a:t>a </a:t>
            </a:r>
            <a:r>
              <a:rPr dirty="0" sz="2200" spc="20">
                <a:latin typeface="WenQuanYi Micro Hei"/>
                <a:cs typeface="WenQuanYi Micro Hei"/>
              </a:rPr>
              <a:t>single </a:t>
            </a:r>
            <a:r>
              <a:rPr dirty="0" sz="2200" spc="25">
                <a:latin typeface="WenQuanYi Micro Hei"/>
                <a:cs typeface="WenQuanYi Micro Hei"/>
              </a:rPr>
              <a:t>Address</a:t>
            </a:r>
            <a:r>
              <a:rPr dirty="0" sz="2200" spc="220">
                <a:latin typeface="WenQuanYi Micro Hei"/>
                <a:cs typeface="WenQuanYi Micro Hei"/>
              </a:rPr>
              <a:t> </a:t>
            </a:r>
            <a:r>
              <a:rPr dirty="0" sz="2200" spc="35">
                <a:latin typeface="WenQuanYi Micro Hei"/>
                <a:cs typeface="WenQuanYi Micro Hei"/>
              </a:rPr>
              <a:t>Space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25">
                <a:latin typeface="WenQuanYi Micro Hei"/>
                <a:cs typeface="WenQuanYi Micro Hei"/>
              </a:rPr>
              <a:t>No protection </a:t>
            </a:r>
            <a:r>
              <a:rPr dirty="0" sz="2200" spc="60">
                <a:latin typeface="WenQuanYi Micro Hei"/>
                <a:cs typeface="WenQuanYi Micro Hei"/>
              </a:rPr>
              <a:t>between</a:t>
            </a:r>
            <a:r>
              <a:rPr dirty="0" sz="2200" spc="80">
                <a:latin typeface="WenQuanYi Micro Hei"/>
                <a:cs typeface="WenQuanYi Micro Hei"/>
              </a:rPr>
              <a:t> </a:t>
            </a:r>
            <a:r>
              <a:rPr dirty="0" sz="2200" spc="5">
                <a:latin typeface="WenQuanYi Micro Hei"/>
                <a:cs typeface="WenQuanYi Micro Hei"/>
              </a:rPr>
              <a:t>threads</a:t>
            </a:r>
            <a:endParaRPr sz="2200">
              <a:latin typeface="WenQuanYi Micro Hei"/>
              <a:cs typeface="WenQuanYi Micro Hei"/>
            </a:endParaRPr>
          </a:p>
          <a:p>
            <a:pPr marL="241300" marR="5080" indent="-228600">
              <a:lnSpc>
                <a:spcPct val="106200"/>
              </a:lnSpc>
              <a:spcBef>
                <a:spcPts val="9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45">
                <a:latin typeface="WenQuanYi Micro Hei"/>
                <a:cs typeface="WenQuanYi Micro Hei"/>
              </a:rPr>
              <a:t>Multithreading: </a:t>
            </a:r>
            <a:r>
              <a:rPr dirty="0" sz="2750" spc="-45">
                <a:latin typeface="WenQuanYi Micro Hei"/>
                <a:cs typeface="WenQuanYi Micro Hei"/>
              </a:rPr>
              <a:t>a single </a:t>
            </a:r>
            <a:r>
              <a:rPr dirty="0" sz="2750" spc="-50">
                <a:latin typeface="WenQuanYi Micro Hei"/>
                <a:cs typeface="WenQuanYi Micro Hei"/>
              </a:rPr>
              <a:t>program </a:t>
            </a:r>
            <a:r>
              <a:rPr dirty="0" sz="2750" spc="-65">
                <a:latin typeface="WenQuanYi Micro Hei"/>
                <a:cs typeface="WenQuanYi Micro Hei"/>
              </a:rPr>
              <a:t>made </a:t>
            </a:r>
            <a:r>
              <a:rPr dirty="0" sz="2750" spc="-40">
                <a:latin typeface="WenQuanYi Micro Hei"/>
                <a:cs typeface="WenQuanYi Micro Hei"/>
              </a:rPr>
              <a:t>up </a:t>
            </a:r>
            <a:r>
              <a:rPr dirty="0" sz="2750" spc="10">
                <a:latin typeface="WenQuanYi Micro Hei"/>
                <a:cs typeface="WenQuanYi Micro Hei"/>
              </a:rPr>
              <a:t>of </a:t>
            </a:r>
            <a:r>
              <a:rPr dirty="0" sz="2750" spc="-45">
                <a:latin typeface="WenQuanYi Micro Hei"/>
                <a:cs typeface="WenQuanYi Micro Hei"/>
              </a:rPr>
              <a:t>a </a:t>
            </a:r>
            <a:r>
              <a:rPr dirty="0" sz="2750" spc="-75">
                <a:latin typeface="WenQuanYi Micro Hei"/>
                <a:cs typeface="WenQuanYi Micro Hei"/>
              </a:rPr>
              <a:t>number </a:t>
            </a:r>
            <a:r>
              <a:rPr dirty="0" sz="2750" spc="10">
                <a:latin typeface="WenQuanYi Micro Hei"/>
                <a:cs typeface="WenQuanYi Micro Hei"/>
              </a:rPr>
              <a:t>of </a:t>
            </a:r>
            <a:r>
              <a:rPr dirty="0" sz="2750" spc="-40">
                <a:latin typeface="WenQuanYi Micro Hei"/>
                <a:cs typeface="WenQuanYi Micro Hei"/>
              </a:rPr>
              <a:t>different </a:t>
            </a:r>
            <a:r>
              <a:rPr dirty="0" sz="2750" spc="-25">
                <a:latin typeface="WenQuanYi Micro Hei"/>
                <a:cs typeface="WenQuanYi Micro Hei"/>
              </a:rPr>
              <a:t>con  </a:t>
            </a:r>
            <a:r>
              <a:rPr dirty="0" sz="2750" spc="-70">
                <a:latin typeface="WenQuanYi Micro Hei"/>
                <a:cs typeface="WenQuanYi Micro Hei"/>
              </a:rPr>
              <a:t>current</a:t>
            </a:r>
            <a:r>
              <a:rPr dirty="0" sz="2750" spc="10">
                <a:latin typeface="WenQuanYi Micro Hei"/>
                <a:cs typeface="WenQuanYi Micro Hei"/>
              </a:rPr>
              <a:t> </a:t>
            </a:r>
            <a:r>
              <a:rPr dirty="0" sz="2750" spc="-55">
                <a:latin typeface="WenQuanYi Micro Hei"/>
                <a:cs typeface="WenQuanYi Micro Hei"/>
              </a:rPr>
              <a:t>activities</a:t>
            </a:r>
            <a:endParaRPr sz="275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20">
                <a:latin typeface="WenQuanYi Micro Hei"/>
                <a:cs typeface="WenQuanYi Micro Hei"/>
              </a:rPr>
              <a:t>Sometimes </a:t>
            </a:r>
            <a:r>
              <a:rPr dirty="0" sz="2200" spc="10">
                <a:latin typeface="WenQuanYi Micro Hei"/>
                <a:cs typeface="WenQuanYi Micro Hei"/>
              </a:rPr>
              <a:t>called </a:t>
            </a:r>
            <a:r>
              <a:rPr dirty="0" sz="2200" spc="35">
                <a:latin typeface="WenQuanYi Micro Hei"/>
                <a:cs typeface="WenQuanYi Micro Hei"/>
              </a:rPr>
              <a:t>multitasking, </a:t>
            </a:r>
            <a:r>
              <a:rPr dirty="0" sz="2200" spc="-15">
                <a:latin typeface="WenQuanYi Micro Hei"/>
                <a:cs typeface="WenQuanYi Micro Hei"/>
              </a:rPr>
              <a:t>as </a:t>
            </a:r>
            <a:r>
              <a:rPr dirty="0" sz="2200">
                <a:latin typeface="WenQuanYi Micro Hei"/>
                <a:cs typeface="WenQuanYi Micro Hei"/>
              </a:rPr>
              <a:t>in </a:t>
            </a:r>
            <a:r>
              <a:rPr dirty="0" sz="2200" spc="110">
                <a:latin typeface="WenQuanYi Micro Hei"/>
                <a:cs typeface="WenQuanYi Micro Hei"/>
              </a:rPr>
              <a:t>Ada</a:t>
            </a:r>
            <a:r>
              <a:rPr dirty="0" sz="2200" spc="200">
                <a:latin typeface="WenQuanYi Micro Hei"/>
                <a:cs typeface="WenQuanYi Micro Hei"/>
              </a:rPr>
              <a:t> </a:t>
            </a:r>
            <a:r>
              <a:rPr dirty="0" sz="2200" spc="-135">
                <a:latin typeface="WenQuanYi Micro Hei"/>
                <a:cs typeface="WenQuanYi Micro Hei"/>
              </a:rPr>
              <a:t>…</a:t>
            </a:r>
            <a:endParaRPr sz="22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12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114">
                <a:latin typeface="WenQuanYi Micro Hei"/>
                <a:cs typeface="WenQuanYi Micro Hei"/>
              </a:rPr>
              <a:t>Why </a:t>
            </a:r>
            <a:r>
              <a:rPr dirty="0" sz="2600" spc="5">
                <a:latin typeface="WenQuanYi Micro Hei"/>
                <a:cs typeface="WenQuanYi Micro Hei"/>
              </a:rPr>
              <a:t>separate </a:t>
            </a:r>
            <a:r>
              <a:rPr dirty="0" sz="2600" spc="40">
                <a:latin typeface="WenQuanYi Micro Hei"/>
                <a:cs typeface="WenQuanYi Micro Hei"/>
              </a:rPr>
              <a:t>the </a:t>
            </a:r>
            <a:r>
              <a:rPr dirty="0" sz="2600" spc="45">
                <a:latin typeface="WenQuanYi Micro Hei"/>
                <a:cs typeface="WenQuanYi Micro Hei"/>
              </a:rPr>
              <a:t>concept </a:t>
            </a:r>
            <a:r>
              <a:rPr dirty="0" sz="2600" spc="75">
                <a:latin typeface="WenQuanYi Micro Hei"/>
                <a:cs typeface="WenQuanYi Micro Hei"/>
              </a:rPr>
              <a:t>of </a:t>
            </a:r>
            <a:r>
              <a:rPr dirty="0" sz="2600" spc="35">
                <a:latin typeface="WenQuanYi Micro Hei"/>
                <a:cs typeface="WenQuanYi Micro Hei"/>
              </a:rPr>
              <a:t>a </a:t>
            </a:r>
            <a:r>
              <a:rPr dirty="0" sz="2600" spc="15">
                <a:latin typeface="WenQuanYi Micro Hei"/>
                <a:cs typeface="WenQuanYi Micro Hei"/>
              </a:rPr>
              <a:t>thread </a:t>
            </a:r>
            <a:r>
              <a:rPr dirty="0" sz="2600" spc="25">
                <a:latin typeface="WenQuanYi Micro Hei"/>
                <a:cs typeface="WenQuanYi Micro Hei"/>
              </a:rPr>
              <a:t>from </a:t>
            </a:r>
            <a:r>
              <a:rPr dirty="0" sz="2600" spc="45">
                <a:latin typeface="WenQuanYi Micro Hei"/>
                <a:cs typeface="WenQuanYi Micro Hei"/>
              </a:rPr>
              <a:t>that </a:t>
            </a:r>
            <a:r>
              <a:rPr dirty="0" sz="2600" spc="75">
                <a:latin typeface="WenQuanYi Micro Hei"/>
                <a:cs typeface="WenQuanYi Micro Hei"/>
              </a:rPr>
              <a:t>of </a:t>
            </a:r>
            <a:r>
              <a:rPr dirty="0" sz="2600" spc="35">
                <a:latin typeface="WenQuanYi Micro Hei"/>
                <a:cs typeface="WenQuanYi Micro Hei"/>
              </a:rPr>
              <a:t>a</a:t>
            </a:r>
            <a:r>
              <a:rPr dirty="0" sz="2600" spc="65">
                <a:latin typeface="WenQuanYi Micro Hei"/>
                <a:cs typeface="WenQuanYi Micro Hei"/>
              </a:rPr>
              <a:t> </a:t>
            </a:r>
            <a:r>
              <a:rPr dirty="0" sz="2600" spc="30">
                <a:latin typeface="WenQuanYi Micro Hei"/>
                <a:cs typeface="WenQuanYi Micro Hei"/>
              </a:rPr>
              <a:t>process?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WenQuanYi Micro Hei"/>
                <a:cs typeface="WenQuanYi Micro Hei"/>
              </a:rPr>
              <a:t>Discuss </a:t>
            </a:r>
            <a:r>
              <a:rPr dirty="0" sz="2200" spc="35">
                <a:latin typeface="WenQuanYi Micro Hei"/>
                <a:cs typeface="WenQuanYi Micro Hei"/>
              </a:rPr>
              <a:t>the </a:t>
            </a:r>
            <a:r>
              <a:rPr dirty="0" sz="2200" spc="-345">
                <a:latin typeface="WenQuanYi Micro Hei"/>
                <a:cs typeface="WenQuanYi Micro Hei"/>
              </a:rPr>
              <a:t>“thread” </a:t>
            </a:r>
            <a:r>
              <a:rPr dirty="0" sz="2200" spc="10">
                <a:latin typeface="WenQuanYi Micro Hei"/>
                <a:cs typeface="WenQuanYi Micro Hei"/>
              </a:rPr>
              <a:t>part </a:t>
            </a:r>
            <a:r>
              <a:rPr dirty="0" sz="2200" spc="70">
                <a:latin typeface="WenQuanYi Micro Hei"/>
                <a:cs typeface="WenQuanYi Micro Hei"/>
              </a:rPr>
              <a:t>of </a:t>
            </a:r>
            <a:r>
              <a:rPr dirty="0" sz="2200" spc="30">
                <a:latin typeface="WenQuanYi Micro Hei"/>
                <a:cs typeface="WenQuanYi Micro Hei"/>
              </a:rPr>
              <a:t>a </a:t>
            </a:r>
            <a:r>
              <a:rPr dirty="0" sz="2200" spc="-5">
                <a:latin typeface="WenQuanYi Micro Hei"/>
                <a:cs typeface="WenQuanYi Micro Hei"/>
              </a:rPr>
              <a:t>process</a:t>
            </a:r>
            <a:r>
              <a:rPr dirty="0" sz="2200" spc="45">
                <a:latin typeface="WenQuanYi Micro Hei"/>
                <a:cs typeface="WenQuanYi Micro Hei"/>
              </a:rPr>
              <a:t> </a:t>
            </a:r>
            <a:r>
              <a:rPr dirty="0" sz="2200" spc="30">
                <a:latin typeface="WenQuanYi Micro Hei"/>
                <a:cs typeface="WenQuanYi Micro Hei"/>
              </a:rPr>
              <a:t>(concurrency)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20">
                <a:latin typeface="WenQuanYi Micro Hei"/>
                <a:cs typeface="WenQuanYi Micro Hei"/>
              </a:rPr>
              <a:t>Separate from </a:t>
            </a:r>
            <a:r>
              <a:rPr dirty="0" sz="2200" spc="35">
                <a:latin typeface="WenQuanYi Micro Hei"/>
                <a:cs typeface="WenQuanYi Micro Hei"/>
              </a:rPr>
              <a:t>the </a:t>
            </a:r>
            <a:r>
              <a:rPr dirty="0" sz="2200" spc="-145">
                <a:latin typeface="AoyagiKouzanFontT"/>
                <a:cs typeface="AoyagiKouzanFontT"/>
              </a:rPr>
              <a:t>“</a:t>
            </a:r>
            <a:r>
              <a:rPr dirty="0" sz="2200" spc="-145">
                <a:latin typeface="WenQuanYi Micro Hei"/>
                <a:cs typeface="WenQuanYi Micro Hei"/>
              </a:rPr>
              <a:t>address  </a:t>
            </a:r>
            <a:r>
              <a:rPr dirty="0" sz="2200" spc="-170">
                <a:latin typeface="WenQuanYi Micro Hei"/>
                <a:cs typeface="WenQuanYi Micro Hei"/>
              </a:rPr>
              <a:t>space</a:t>
            </a:r>
            <a:r>
              <a:rPr dirty="0" sz="2200" spc="-170">
                <a:latin typeface="AoyagiKouzanFontT"/>
                <a:cs typeface="AoyagiKouzanFontT"/>
              </a:rPr>
              <a:t>”</a:t>
            </a:r>
            <a:r>
              <a:rPr dirty="0" sz="2200" spc="-725">
                <a:latin typeface="AoyagiKouzanFontT"/>
                <a:cs typeface="AoyagiKouzanFontT"/>
              </a:rPr>
              <a:t> </a:t>
            </a:r>
            <a:r>
              <a:rPr dirty="0" sz="2200" spc="45">
                <a:latin typeface="WenQuanYi Micro Hei"/>
                <a:cs typeface="WenQuanYi Micro Hei"/>
              </a:rPr>
              <a:t>(protection)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50">
                <a:latin typeface="WenQuanYi Micro Hei"/>
                <a:cs typeface="WenQuanYi Micro Hei"/>
              </a:rPr>
              <a:t>Heavyweight </a:t>
            </a:r>
            <a:r>
              <a:rPr dirty="0" sz="2200" spc="-10">
                <a:latin typeface="WenQuanYi Micro Hei"/>
                <a:cs typeface="WenQuanYi Micro Hei"/>
              </a:rPr>
              <a:t>Process </a:t>
            </a:r>
            <a:r>
              <a:rPr dirty="0" sz="2200">
                <a:latin typeface="Symbol"/>
                <a:cs typeface="Symbol"/>
              </a:rPr>
              <a:t>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WenQuanYi Micro Hei"/>
                <a:cs typeface="WenQuanYi Micro Hei"/>
              </a:rPr>
              <a:t>Process </a:t>
            </a:r>
            <a:r>
              <a:rPr dirty="0" sz="2200" spc="65">
                <a:latin typeface="WenQuanYi Micro Hei"/>
                <a:cs typeface="WenQuanYi Micro Hei"/>
              </a:rPr>
              <a:t>with </a:t>
            </a:r>
            <a:r>
              <a:rPr dirty="0" sz="2200" spc="40">
                <a:latin typeface="WenQuanYi Micro Hei"/>
                <a:cs typeface="WenQuanYi Micro Hei"/>
              </a:rPr>
              <a:t>one</a:t>
            </a:r>
            <a:r>
              <a:rPr dirty="0" sz="2200" spc="155">
                <a:latin typeface="WenQuanYi Micro Hei"/>
                <a:cs typeface="WenQuanYi Micro Hei"/>
              </a:rPr>
              <a:t> </a:t>
            </a:r>
            <a:r>
              <a:rPr dirty="0" sz="2200" spc="15">
                <a:latin typeface="WenQuanYi Micro Hei"/>
                <a:cs typeface="WenQuanYi Micro Hei"/>
              </a:rPr>
              <a:t>thread</a:t>
            </a:r>
            <a:endParaRPr sz="22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80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5285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That is what </a:t>
            </a:r>
            <a:r>
              <a:rPr dirty="0" sz="4800" spc="-5"/>
              <a:t>we call</a:t>
            </a:r>
            <a:r>
              <a:rPr dirty="0" sz="4800" spc="-70"/>
              <a:t> </a:t>
            </a:r>
            <a:r>
              <a:rPr dirty="0" sz="4800" spc="-5"/>
              <a:t>spinlock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748510" y="1222502"/>
            <a:ext cx="3651885" cy="210058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 spc="-120">
                <a:latin typeface="Trebuchet MS"/>
                <a:cs typeface="Trebuchet MS"/>
              </a:rPr>
              <a:t>Lock </a:t>
            </a:r>
            <a:r>
              <a:rPr dirty="0" sz="2100" spc="-105">
                <a:latin typeface="Trebuchet MS"/>
                <a:cs typeface="Trebuchet MS"/>
              </a:rPr>
              <a:t>variable</a:t>
            </a:r>
            <a:r>
              <a:rPr dirty="0" sz="2100" spc="-204">
                <a:latin typeface="Trebuchet MS"/>
                <a:cs typeface="Trebuchet MS"/>
              </a:rPr>
              <a:t> </a:t>
            </a:r>
            <a:r>
              <a:rPr dirty="0" sz="2100" spc="-120">
                <a:latin typeface="Trebuchet MS"/>
                <a:cs typeface="Trebuchet MS"/>
              </a:rPr>
              <a:t>(flag)</a:t>
            </a:r>
            <a:endParaRPr sz="2100">
              <a:latin typeface="Trebuchet MS"/>
              <a:cs typeface="Trebuchet MS"/>
            </a:endParaRPr>
          </a:p>
          <a:p>
            <a:pPr lvl="1" marL="570230" marR="5080" indent="-214629">
              <a:lnSpc>
                <a:spcPct val="101099"/>
              </a:lnSpc>
              <a:spcBef>
                <a:spcPts val="375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800" spc="-110">
                <a:latin typeface="Trebuchet MS"/>
                <a:cs typeface="Trebuchet MS"/>
              </a:rPr>
              <a:t>usually, </a:t>
            </a:r>
            <a:r>
              <a:rPr dirty="0" sz="1800" spc="-70">
                <a:latin typeface="Trebuchet MS"/>
                <a:cs typeface="Trebuchet MS"/>
              </a:rPr>
              <a:t>shared </a:t>
            </a:r>
            <a:r>
              <a:rPr dirty="0" sz="1800" spc="-85">
                <a:latin typeface="Trebuchet MS"/>
                <a:cs typeface="Trebuchet MS"/>
              </a:rPr>
              <a:t>structure </a:t>
            </a:r>
            <a:r>
              <a:rPr dirty="0" sz="1800" spc="-50">
                <a:latin typeface="Trebuchet MS"/>
                <a:cs typeface="Trebuchet MS"/>
              </a:rPr>
              <a:t>has</a:t>
            </a:r>
            <a:r>
              <a:rPr dirty="0" sz="1800" spc="-29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lock  </a:t>
            </a:r>
            <a:r>
              <a:rPr dirty="0" sz="1800" spc="-70">
                <a:latin typeface="Trebuchet MS"/>
                <a:cs typeface="Trebuchet MS"/>
              </a:rPr>
              <a:t>member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variable</a:t>
            </a:r>
            <a:endParaRPr sz="1800">
              <a:latin typeface="Trebuchet MS"/>
              <a:cs typeface="Trebuchet MS"/>
            </a:endParaRPr>
          </a:p>
          <a:p>
            <a:pPr marL="269875" indent="-25717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 spc="-70">
                <a:latin typeface="Trebuchet MS"/>
                <a:cs typeface="Trebuchet MS"/>
              </a:rPr>
              <a:t>spinning </a:t>
            </a:r>
            <a:r>
              <a:rPr dirty="0" sz="2100" spc="-95">
                <a:latin typeface="Trebuchet MS"/>
                <a:cs typeface="Trebuchet MS"/>
              </a:rPr>
              <a:t>for </a:t>
            </a:r>
            <a:r>
              <a:rPr dirty="0" sz="2100" spc="-100">
                <a:latin typeface="Trebuchet MS"/>
                <a:cs typeface="Trebuchet MS"/>
              </a:rPr>
              <a:t>checking</a:t>
            </a:r>
            <a:r>
              <a:rPr dirty="0" sz="2100" spc="-325">
                <a:latin typeface="Trebuchet MS"/>
                <a:cs typeface="Trebuchet MS"/>
              </a:rPr>
              <a:t> </a:t>
            </a:r>
            <a:r>
              <a:rPr dirty="0" sz="2100" spc="-105">
                <a:latin typeface="Trebuchet MS"/>
                <a:cs typeface="Trebuchet MS"/>
              </a:rPr>
              <a:t>lock</a:t>
            </a:r>
            <a:endParaRPr sz="2100">
              <a:latin typeface="Trebuchet MS"/>
              <a:cs typeface="Trebuchet MS"/>
            </a:endParaRPr>
          </a:p>
          <a:p>
            <a:pPr marL="269875" indent="-25717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 spc="-65">
                <a:latin typeface="Trebuchet MS"/>
                <a:cs typeface="Trebuchet MS"/>
              </a:rPr>
              <a:t>consumes </a:t>
            </a:r>
            <a:r>
              <a:rPr dirty="0" sz="2100" spc="-80">
                <a:latin typeface="Trebuchet MS"/>
                <a:cs typeface="Trebuchet MS"/>
              </a:rPr>
              <a:t>CPU</a:t>
            </a:r>
            <a:r>
              <a:rPr dirty="0" sz="2100" spc="-254">
                <a:latin typeface="Trebuchet MS"/>
                <a:cs typeface="Trebuchet MS"/>
              </a:rPr>
              <a:t> </a:t>
            </a:r>
            <a:r>
              <a:rPr dirty="0" sz="2100" spc="-114">
                <a:latin typeface="Trebuchet MS"/>
                <a:cs typeface="Trebuchet MS"/>
              </a:rPr>
              <a:t>cycles!</a:t>
            </a:r>
            <a:endParaRPr sz="2100">
              <a:latin typeface="Trebuchet MS"/>
              <a:cs typeface="Trebuchet MS"/>
            </a:endParaRPr>
          </a:p>
          <a:p>
            <a:pPr lvl="1" marL="570230" indent="-214629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570230" algn="l"/>
              </a:tabLst>
            </a:pPr>
            <a:r>
              <a:rPr dirty="0" u="sng" sz="1800" spc="-1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busy-waiting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9510" y="1217834"/>
            <a:ext cx="3316604" cy="381317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 spc="-70">
                <a:latin typeface="Trebuchet MS"/>
                <a:cs typeface="Trebuchet MS"/>
              </a:rPr>
              <a:t>Usage</a:t>
            </a:r>
            <a:endParaRPr sz="2100">
              <a:latin typeface="Trebuchet MS"/>
              <a:cs typeface="Trebuchet MS"/>
            </a:endParaRPr>
          </a:p>
          <a:p>
            <a:pPr marL="698500" marR="897255" indent="-342900">
              <a:lnSpc>
                <a:spcPts val="2300"/>
              </a:lnSpc>
              <a:spcBef>
                <a:spcPts val="140"/>
              </a:spcBef>
            </a:pPr>
            <a:r>
              <a:rPr dirty="0" sz="1600" spc="-50">
                <a:latin typeface="Trebuchet MS"/>
                <a:cs typeface="Trebuchet MS"/>
              </a:rPr>
              <a:t>l</a:t>
            </a:r>
            <a:r>
              <a:rPr dirty="0" sz="1600" spc="-75">
                <a:latin typeface="Trebuchet MS"/>
                <a:cs typeface="Trebuchet MS"/>
              </a:rPr>
              <a:t>o</a:t>
            </a:r>
            <a:r>
              <a:rPr dirty="0" sz="1600" spc="-125">
                <a:latin typeface="Trebuchet MS"/>
                <a:cs typeface="Trebuchet MS"/>
              </a:rPr>
              <a:t>c</a:t>
            </a:r>
            <a:r>
              <a:rPr dirty="0" sz="1600" spc="-85">
                <a:latin typeface="Trebuchet MS"/>
                <a:cs typeface="Trebuchet MS"/>
              </a:rPr>
              <a:t>k</a:t>
            </a:r>
            <a:r>
              <a:rPr dirty="0" sz="1600" spc="-105">
                <a:latin typeface="Trebuchet MS"/>
                <a:cs typeface="Trebuchet MS"/>
              </a:rPr>
              <a:t>(</a:t>
            </a:r>
            <a:r>
              <a:rPr dirty="0" sz="1600" spc="-40">
                <a:latin typeface="Trebuchet MS"/>
                <a:cs typeface="Trebuchet MS"/>
              </a:rPr>
              <a:t>&amp;s</a:t>
            </a:r>
            <a:r>
              <a:rPr dirty="0" sz="1600" spc="-40">
                <a:latin typeface="Trebuchet MS"/>
                <a:cs typeface="Trebuchet MS"/>
              </a:rPr>
              <a:t>h</a:t>
            </a:r>
            <a:r>
              <a:rPr dirty="0" sz="1600" spc="-85">
                <a:latin typeface="Trebuchet MS"/>
                <a:cs typeface="Trebuchet MS"/>
              </a:rPr>
              <a:t>a</a:t>
            </a:r>
            <a:r>
              <a:rPr dirty="0" sz="1600" spc="-80">
                <a:latin typeface="Trebuchet MS"/>
                <a:cs typeface="Trebuchet MS"/>
              </a:rPr>
              <a:t>r</a:t>
            </a:r>
            <a:r>
              <a:rPr dirty="0" sz="1600" spc="-80">
                <a:latin typeface="Trebuchet MS"/>
                <a:cs typeface="Trebuchet MS"/>
              </a:rPr>
              <a:t>e</a:t>
            </a:r>
            <a:r>
              <a:rPr dirty="0" sz="1600" spc="-60">
                <a:latin typeface="Trebuchet MS"/>
                <a:cs typeface="Trebuchet MS"/>
              </a:rPr>
              <a:t>d</a:t>
            </a:r>
            <a:r>
              <a:rPr dirty="0" sz="1600" spc="-45">
                <a:latin typeface="Trebuchet MS"/>
                <a:cs typeface="Trebuchet MS"/>
              </a:rPr>
              <a:t>_</a:t>
            </a:r>
            <a:r>
              <a:rPr dirty="0" sz="1600" spc="-60">
                <a:latin typeface="Trebuchet MS"/>
                <a:cs typeface="Trebuchet MS"/>
              </a:rPr>
              <a:t>d</a:t>
            </a:r>
            <a:r>
              <a:rPr dirty="0" sz="1600" spc="-95">
                <a:latin typeface="Trebuchet MS"/>
                <a:cs typeface="Trebuchet MS"/>
              </a:rPr>
              <a:t>a</a:t>
            </a:r>
            <a:r>
              <a:rPr dirty="0" sz="1600" spc="-120">
                <a:latin typeface="Trebuchet MS"/>
                <a:cs typeface="Trebuchet MS"/>
              </a:rPr>
              <a:t>t</a:t>
            </a:r>
            <a:r>
              <a:rPr dirty="0" sz="1600" spc="-95">
                <a:latin typeface="Trebuchet MS"/>
                <a:cs typeface="Trebuchet MS"/>
              </a:rPr>
              <a:t>a.l</a:t>
            </a:r>
            <a:r>
              <a:rPr dirty="0" sz="1600" spc="-114">
                <a:latin typeface="Trebuchet MS"/>
                <a:cs typeface="Trebuchet MS"/>
              </a:rPr>
              <a:t>o</a:t>
            </a:r>
            <a:r>
              <a:rPr dirty="0" sz="1600" spc="-125">
                <a:latin typeface="Trebuchet MS"/>
                <a:cs typeface="Trebuchet MS"/>
              </a:rPr>
              <a:t>c</a:t>
            </a:r>
            <a:r>
              <a:rPr dirty="0" sz="1600" spc="-85">
                <a:latin typeface="Trebuchet MS"/>
                <a:cs typeface="Trebuchet MS"/>
              </a:rPr>
              <a:t>k</a:t>
            </a:r>
            <a:r>
              <a:rPr dirty="0" sz="1600" spc="-105">
                <a:latin typeface="Trebuchet MS"/>
                <a:cs typeface="Trebuchet MS"/>
              </a:rPr>
              <a:t>)</a:t>
            </a:r>
            <a:r>
              <a:rPr dirty="0" sz="1600" spc="-145">
                <a:latin typeface="Trebuchet MS"/>
                <a:cs typeface="Trebuchet MS"/>
              </a:rPr>
              <a:t>;  </a:t>
            </a:r>
            <a:r>
              <a:rPr dirty="0" sz="1600" spc="-75">
                <a:latin typeface="Trebuchet MS"/>
                <a:cs typeface="Trebuchet MS"/>
              </a:rPr>
              <a:t>CS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0"/>
              </a:spcBef>
            </a:pPr>
            <a:r>
              <a:rPr dirty="0" sz="1600" spc="-80">
                <a:latin typeface="Trebuchet MS"/>
                <a:cs typeface="Trebuchet MS"/>
              </a:rPr>
              <a:t>unlock(&amp;shared_data.lock);</a:t>
            </a:r>
            <a:endParaRPr sz="1600">
              <a:latin typeface="Trebuchet MS"/>
              <a:cs typeface="Trebuchet MS"/>
            </a:endParaRPr>
          </a:p>
          <a:p>
            <a:pPr marL="269875" indent="-25717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 spc="-140">
                <a:latin typeface="Trebuchet MS"/>
                <a:cs typeface="Trebuchet MS"/>
              </a:rPr>
              <a:t>C</a:t>
            </a:r>
            <a:r>
              <a:rPr dirty="0" sz="2100" spc="-160">
                <a:latin typeface="Trebuchet MS"/>
                <a:cs typeface="Trebuchet MS"/>
              </a:rPr>
              <a:t> </a:t>
            </a:r>
            <a:r>
              <a:rPr dirty="0" sz="2100" spc="-100">
                <a:latin typeface="Trebuchet MS"/>
                <a:cs typeface="Trebuchet MS"/>
              </a:rPr>
              <a:t>implementation</a:t>
            </a:r>
            <a:endParaRPr sz="21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dirty="0" sz="1600" spc="-60">
                <a:latin typeface="Trebuchet MS"/>
                <a:cs typeface="Trebuchet MS"/>
              </a:rPr>
              <a:t>void </a:t>
            </a:r>
            <a:r>
              <a:rPr dirty="0" sz="1600" spc="-85">
                <a:latin typeface="Trebuchet MS"/>
                <a:cs typeface="Trebuchet MS"/>
              </a:rPr>
              <a:t>lock(lock_t </a:t>
            </a:r>
            <a:r>
              <a:rPr dirty="0" sz="1600" spc="204">
                <a:latin typeface="Trebuchet MS"/>
                <a:cs typeface="Trebuchet MS"/>
              </a:rPr>
              <a:t>*</a:t>
            </a:r>
            <a:r>
              <a:rPr dirty="0" sz="1600" spc="-265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lock_var) </a:t>
            </a:r>
            <a:r>
              <a:rPr dirty="0" sz="1600" spc="-85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698500">
              <a:lnSpc>
                <a:spcPct val="100000"/>
              </a:lnSpc>
              <a:spcBef>
                <a:spcPts val="384"/>
              </a:spcBef>
            </a:pPr>
            <a:r>
              <a:rPr dirty="0" sz="1600" spc="-75">
                <a:latin typeface="Trebuchet MS"/>
                <a:cs typeface="Trebuchet MS"/>
              </a:rPr>
              <a:t>while (test_and_set(lock_var))</a:t>
            </a:r>
            <a:r>
              <a:rPr dirty="0" sz="1600" spc="-235">
                <a:latin typeface="Trebuchet MS"/>
                <a:cs typeface="Trebuchet MS"/>
              </a:rPr>
              <a:t> </a:t>
            </a:r>
            <a:r>
              <a:rPr dirty="0" sz="1600" spc="-160">
                <a:latin typeface="Trebuchet MS"/>
                <a:cs typeface="Trebuchet MS"/>
              </a:rPr>
              <a:t>;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dirty="0" sz="1600" spc="-85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9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75"/>
              </a:spcBef>
            </a:pPr>
            <a:r>
              <a:rPr dirty="0" sz="1600" spc="-60">
                <a:latin typeface="Trebuchet MS"/>
                <a:cs typeface="Trebuchet MS"/>
              </a:rPr>
              <a:t>void </a:t>
            </a:r>
            <a:r>
              <a:rPr dirty="0" sz="1600" spc="-75">
                <a:latin typeface="Trebuchet MS"/>
                <a:cs typeface="Trebuchet MS"/>
              </a:rPr>
              <a:t>unlock(lock_t </a:t>
            </a:r>
            <a:r>
              <a:rPr dirty="0" sz="1600" spc="204">
                <a:latin typeface="Trebuchet MS"/>
                <a:cs typeface="Trebuchet MS"/>
              </a:rPr>
              <a:t>*</a:t>
            </a:r>
            <a:r>
              <a:rPr dirty="0" sz="1600" spc="-290">
                <a:latin typeface="Trebuchet MS"/>
                <a:cs typeface="Trebuchet MS"/>
              </a:rPr>
              <a:t> </a:t>
            </a:r>
            <a:r>
              <a:rPr dirty="0" sz="1600" spc="-80">
                <a:latin typeface="Trebuchet MS"/>
                <a:cs typeface="Trebuchet MS"/>
              </a:rPr>
              <a:t>lock_var) </a:t>
            </a:r>
            <a:r>
              <a:rPr dirty="0" sz="1600" spc="-85">
                <a:latin typeface="Trebuchet MS"/>
                <a:cs typeface="Trebuchet MS"/>
              </a:rPr>
              <a:t>{</a:t>
            </a:r>
            <a:endParaRPr sz="1600">
              <a:latin typeface="Trebuchet MS"/>
              <a:cs typeface="Trebuchet MS"/>
            </a:endParaRPr>
          </a:p>
          <a:p>
            <a:pPr marL="698500">
              <a:lnSpc>
                <a:spcPct val="100000"/>
              </a:lnSpc>
              <a:spcBef>
                <a:spcPts val="360"/>
              </a:spcBef>
            </a:pPr>
            <a:r>
              <a:rPr dirty="0" sz="1600" spc="-45">
                <a:latin typeface="Trebuchet MS"/>
                <a:cs typeface="Trebuchet MS"/>
              </a:rPr>
              <a:t>*lock_var =</a:t>
            </a:r>
            <a:r>
              <a:rPr dirty="0" sz="1600" spc="-195">
                <a:latin typeface="Trebuchet MS"/>
                <a:cs typeface="Trebuchet MS"/>
              </a:rPr>
              <a:t> </a:t>
            </a:r>
            <a:r>
              <a:rPr dirty="0" sz="1600" spc="-95">
                <a:latin typeface="Trebuchet MS"/>
                <a:cs typeface="Trebuchet MS"/>
              </a:rPr>
              <a:t>0;</a:t>
            </a:r>
            <a:endParaRPr sz="16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dirty="0" sz="1600" spc="-85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6130"/>
              </a:lnSpc>
              <a:spcBef>
                <a:spcPts val="100"/>
              </a:spcBef>
            </a:pPr>
            <a:r>
              <a:rPr dirty="0" spc="-10"/>
              <a:t>Synchronization</a:t>
            </a:r>
            <a:r>
              <a:rPr dirty="0" spc="-50"/>
              <a:t> </a:t>
            </a:r>
            <a:r>
              <a:rPr dirty="0" spc="-5"/>
              <a:t>primitives</a:t>
            </a:r>
          </a:p>
          <a:p>
            <a:pPr algn="ctr" marL="171450">
              <a:lnSpc>
                <a:spcPts val="6130"/>
              </a:lnSpc>
            </a:pPr>
            <a:r>
              <a:rPr dirty="0"/>
              <a:t>- </a:t>
            </a:r>
            <a:r>
              <a:rPr dirty="0" spc="-5"/>
              <a:t>Spinlocks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5"/>
              <a:t>Mutex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982" y="3141979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81</a:t>
            </a:r>
            <a:endParaRPr sz="1800">
              <a:latin typeface="Noto Sans CJK JP Bold"/>
              <a:cs typeface="Noto Sans CJK JP Bold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82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136652"/>
            <a:ext cx="10258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Synchronization </a:t>
            </a:r>
            <a:r>
              <a:rPr dirty="0" sz="3600" spc="-5"/>
              <a:t>for </a:t>
            </a:r>
            <a:r>
              <a:rPr dirty="0" sz="3600" spc="-20"/>
              <a:t>more </a:t>
            </a:r>
            <a:r>
              <a:rPr dirty="0" sz="3600" spc="-10"/>
              <a:t>processes, </a:t>
            </a:r>
            <a:r>
              <a:rPr dirty="0" sz="3600" spc="-5"/>
              <a:t>rather than</a:t>
            </a:r>
            <a:r>
              <a:rPr dirty="0" sz="3600" spc="-60"/>
              <a:t> </a:t>
            </a:r>
            <a:r>
              <a:rPr dirty="0" sz="3600"/>
              <a:t>two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8506460" cy="461073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5">
                <a:latin typeface="WenQuanYi Micro Hei"/>
                <a:cs typeface="WenQuanYi Micro Hei"/>
              </a:rPr>
              <a:t>It </a:t>
            </a:r>
            <a:r>
              <a:rPr dirty="0" sz="2800" spc="-65">
                <a:latin typeface="WenQuanYi Micro Hei"/>
                <a:cs typeface="WenQuanYi Micro Hei"/>
              </a:rPr>
              <a:t>is </a:t>
            </a:r>
            <a:r>
              <a:rPr dirty="0" sz="2800" spc="5">
                <a:latin typeface="WenQuanYi Micro Hei"/>
                <a:cs typeface="WenQuanYi Micro Hei"/>
              </a:rPr>
              <a:t>hard </a:t>
            </a:r>
            <a:r>
              <a:rPr dirty="0" sz="2800" spc="70">
                <a:latin typeface="WenQuanYi Micro Hei"/>
                <a:cs typeface="WenQuanYi Micro Hei"/>
              </a:rPr>
              <a:t>to </a:t>
            </a:r>
            <a:r>
              <a:rPr dirty="0" sz="2800" spc="40">
                <a:latin typeface="WenQuanYi Micro Hei"/>
                <a:cs typeface="WenQuanYi Micro Hei"/>
              </a:rPr>
              <a:t>design</a:t>
            </a:r>
            <a:r>
              <a:rPr dirty="0" sz="2800" spc="385">
                <a:latin typeface="WenQuanYi Micro Hei"/>
                <a:cs typeface="WenQuanYi Micro Hei"/>
              </a:rPr>
              <a:t> </a:t>
            </a:r>
            <a:r>
              <a:rPr dirty="0" sz="2800" spc="35">
                <a:latin typeface="WenQuanYi Micro Hei"/>
                <a:cs typeface="WenQuanYi Micro Hei"/>
              </a:rPr>
              <a:t>algorithm;</a:t>
            </a:r>
            <a:endParaRPr sz="28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35">
                <a:latin typeface="WenQuanYi Micro Hei"/>
                <a:cs typeface="WenQuanYi Micro Hei"/>
              </a:rPr>
              <a:t>What </a:t>
            </a:r>
            <a:r>
              <a:rPr dirty="0" sz="2800" spc="10">
                <a:latin typeface="WenQuanYi Micro Hei"/>
                <a:cs typeface="WenQuanYi Micro Hei"/>
              </a:rPr>
              <a:t>makes </a:t>
            </a:r>
            <a:r>
              <a:rPr dirty="0" sz="2800" spc="15">
                <a:latin typeface="WenQuanYi Micro Hei"/>
                <a:cs typeface="WenQuanYi Micro Hei"/>
              </a:rPr>
              <a:t>synchronization </a:t>
            </a:r>
            <a:r>
              <a:rPr dirty="0" sz="2800" spc="-5">
                <a:latin typeface="WenQuanYi Micro Hei"/>
                <a:cs typeface="WenQuanYi Micro Hei"/>
              </a:rPr>
              <a:t>so</a:t>
            </a:r>
            <a:r>
              <a:rPr dirty="0" sz="2800" spc="70">
                <a:latin typeface="WenQuanYi Micro Hei"/>
                <a:cs typeface="WenQuanYi Micro Hei"/>
              </a:rPr>
              <a:t> </a:t>
            </a:r>
            <a:r>
              <a:rPr dirty="0" sz="2800" spc="55">
                <a:latin typeface="WenQuanYi Micro Hei"/>
                <a:cs typeface="WenQuanYi Micro Hei"/>
              </a:rPr>
              <a:t>difficult?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Update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5">
                <a:latin typeface="WenQuanYi Micro Hei"/>
                <a:cs typeface="WenQuanYi Micro Hei"/>
              </a:rPr>
              <a:t>variable; </a:t>
            </a:r>
            <a:r>
              <a:rPr dirty="0" sz="2400" spc="-20">
                <a:latin typeface="WenQuanYi Micro Hei"/>
                <a:cs typeface="WenQuanYi Micro Hei"/>
              </a:rPr>
              <a:t>live </a:t>
            </a:r>
            <a:r>
              <a:rPr dirty="0" sz="2400" spc="45">
                <a:latin typeface="WenQuanYi Micro Hei"/>
                <a:cs typeface="WenQuanYi Micro Hei"/>
              </a:rPr>
              <a:t>within </a:t>
            </a:r>
            <a:r>
              <a:rPr dirty="0" sz="2400" spc="-5">
                <a:latin typeface="WenQuanYi Micro Hei"/>
                <a:cs typeface="WenQuanYi Micro Hei"/>
              </a:rPr>
              <a:t>only</a:t>
            </a:r>
            <a:r>
              <a:rPr dirty="0" sz="2400" spc="190">
                <a:latin typeface="WenQuanYi Micro Hei"/>
                <a:cs typeface="WenQuanYi Micro Hei"/>
              </a:rPr>
              <a:t> </a:t>
            </a:r>
            <a:r>
              <a:rPr dirty="0" sz="2400">
                <a:latin typeface="WenQuanYi Micro Hei"/>
                <a:cs typeface="WenQuanYi Micro Hei"/>
              </a:rPr>
              <a:t>register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35">
                <a:latin typeface="WenQuanYi Micro Hei"/>
                <a:cs typeface="WenQuanYi Micro Hei"/>
              </a:rPr>
              <a:t>General </a:t>
            </a:r>
            <a:r>
              <a:rPr dirty="0" sz="2800" spc="15">
                <a:latin typeface="WenQuanYi Micro Hei"/>
                <a:cs typeface="WenQuanYi Micro Hei"/>
              </a:rPr>
              <a:t>solution </a:t>
            </a:r>
            <a:r>
              <a:rPr dirty="0" sz="2800" spc="20">
                <a:latin typeface="WenQuanYi Micro Hei"/>
                <a:cs typeface="WenQuanYi Micro Hei"/>
              </a:rPr>
              <a:t>for </a:t>
            </a:r>
            <a:r>
              <a:rPr dirty="0" sz="2800" spc="5">
                <a:latin typeface="WenQuanYi Micro Hei"/>
                <a:cs typeface="WenQuanYi Micro Hei"/>
              </a:rPr>
              <a:t>multi-process</a:t>
            </a:r>
            <a:r>
              <a:rPr dirty="0" sz="2800" spc="155">
                <a:latin typeface="WenQuanYi Micro Hei"/>
                <a:cs typeface="WenQuanYi Micro Hei"/>
              </a:rPr>
              <a:t> </a:t>
            </a:r>
            <a:r>
              <a:rPr dirty="0" sz="2800" spc="15">
                <a:latin typeface="WenQuanYi Micro Hei"/>
                <a:cs typeface="WenQuanYi Micro Hei"/>
              </a:rPr>
              <a:t>synchronization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5">
                <a:latin typeface="WenQuanYi Micro Hei"/>
                <a:cs typeface="WenQuanYi Micro Hei"/>
              </a:rPr>
              <a:t>Set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70">
                <a:latin typeface="WenQuanYi Micro Hei"/>
                <a:cs typeface="WenQuanYi Micro Hei"/>
              </a:rPr>
              <a:t>flag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10">
                <a:latin typeface="WenQuanYi Micro Hei"/>
                <a:cs typeface="WenQuanYi Micro Hei"/>
              </a:rPr>
              <a:t>enter</a:t>
            </a:r>
            <a:r>
              <a:rPr dirty="0" sz="2400" spc="35">
                <a:latin typeface="WenQuanYi Micro Hei"/>
                <a:cs typeface="WenQuanYi Micro Hei"/>
              </a:rPr>
              <a:t> </a:t>
            </a:r>
            <a:r>
              <a:rPr dirty="0" sz="2400" spc="110">
                <a:latin typeface="WenQuanYi Micro Hei"/>
                <a:cs typeface="WenQuanYi Micro Hei"/>
              </a:rPr>
              <a:t>CS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45">
                <a:latin typeface="WenQuanYi Micro Hei"/>
                <a:cs typeface="WenQuanYi Micro Hei"/>
              </a:rPr>
              <a:t>Test </a:t>
            </a:r>
            <a:r>
              <a:rPr dirty="0" sz="2800" spc="75">
                <a:latin typeface="WenQuanYi Micro Hei"/>
                <a:cs typeface="WenQuanYi Micro Hei"/>
              </a:rPr>
              <a:t>flag </a:t>
            </a:r>
            <a:r>
              <a:rPr dirty="0" sz="2800" spc="15">
                <a:latin typeface="WenQuanYi Micro Hei"/>
                <a:cs typeface="WenQuanYi Micro Hei"/>
              </a:rPr>
              <a:t>should </a:t>
            </a:r>
            <a:r>
              <a:rPr dirty="0" sz="2800" spc="-5">
                <a:latin typeface="WenQuanYi Micro Hei"/>
                <a:cs typeface="WenQuanYi Micro Hei"/>
              </a:rPr>
              <a:t>also </a:t>
            </a:r>
            <a:r>
              <a:rPr dirty="0" sz="2800" spc="40">
                <a:latin typeface="WenQuanYi Micro Hei"/>
                <a:cs typeface="WenQuanYi Micro Hei"/>
              </a:rPr>
              <a:t>be</a:t>
            </a:r>
            <a:r>
              <a:rPr dirty="0" sz="2800" spc="250">
                <a:latin typeface="WenQuanYi Micro Hei"/>
                <a:cs typeface="WenQuanYi Micro Hei"/>
              </a:rPr>
              <a:t> </a:t>
            </a:r>
            <a:r>
              <a:rPr dirty="0" sz="2800" spc="70">
                <a:latin typeface="WenQuanYi Micro Hei"/>
                <a:cs typeface="WenQuanYi Micro Hei"/>
              </a:rPr>
              <a:t>protected!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35">
                <a:latin typeface="WenQuanYi Micro Hei"/>
                <a:cs typeface="WenQuanYi Micro Hei"/>
              </a:rPr>
              <a:t>Test</a:t>
            </a:r>
            <a:r>
              <a:rPr dirty="0" sz="2400" spc="50">
                <a:latin typeface="WenQuanYi Micro Hei"/>
                <a:cs typeface="WenQuanYi Micro Hei"/>
              </a:rPr>
              <a:t> </a:t>
            </a:r>
            <a:r>
              <a:rPr dirty="0" sz="2400" spc="70">
                <a:latin typeface="WenQuanYi Micro Hei"/>
                <a:cs typeface="WenQuanYi Micro Hei"/>
              </a:rPr>
              <a:t>flag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85">
                <a:latin typeface="WenQuanYi Micro Hei"/>
                <a:cs typeface="WenQuanYi Micro Hei"/>
              </a:rPr>
              <a:t>If </a:t>
            </a:r>
            <a:r>
              <a:rPr dirty="0" sz="2400" spc="130">
                <a:latin typeface="WenQuanYi Micro Hei"/>
                <a:cs typeface="WenQuanYi Micro Hei"/>
              </a:rPr>
              <a:t>we </a:t>
            </a:r>
            <a:r>
              <a:rPr dirty="0" sz="2400" spc="40">
                <a:latin typeface="WenQuanYi Micro Hei"/>
                <a:cs typeface="WenQuanYi Micro Hei"/>
              </a:rPr>
              <a:t>can </a:t>
            </a:r>
            <a:r>
              <a:rPr dirty="0" sz="2400" spc="30">
                <a:latin typeface="WenQuanYi Micro Hei"/>
                <a:cs typeface="WenQuanYi Micro Hei"/>
              </a:rPr>
              <a:t>protect </a:t>
            </a:r>
            <a:r>
              <a:rPr dirty="0" sz="2400" spc="15">
                <a:latin typeface="WenQuanYi Micro Hei"/>
                <a:cs typeface="WenQuanYi Micro Hei"/>
              </a:rPr>
              <a:t>test </a:t>
            </a:r>
            <a:r>
              <a:rPr dirty="0" sz="2400" spc="75">
                <a:latin typeface="WenQuanYi Micro Hei"/>
                <a:cs typeface="WenQuanYi Micro Hei"/>
              </a:rPr>
              <a:t>flag, </a:t>
            </a:r>
            <a:r>
              <a:rPr dirty="0" sz="2400" spc="130">
                <a:latin typeface="WenQuanYi Micro Hei"/>
                <a:cs typeface="WenQuanYi Micro Hei"/>
              </a:rPr>
              <a:t>we </a:t>
            </a:r>
            <a:r>
              <a:rPr dirty="0" sz="2400" spc="-5">
                <a:latin typeface="WenQuanYi Micro Hei"/>
                <a:cs typeface="WenQuanYi Micro Hei"/>
              </a:rPr>
              <a:t>may </a:t>
            </a:r>
            <a:r>
              <a:rPr dirty="0" sz="2400" spc="55">
                <a:latin typeface="WenQuanYi Micro Hei"/>
                <a:cs typeface="WenQuanYi Micro Hei"/>
              </a:rPr>
              <a:t>do</a:t>
            </a:r>
            <a:r>
              <a:rPr dirty="0" sz="2400" spc="130">
                <a:latin typeface="WenQuanYi Micro Hei"/>
                <a:cs typeface="WenQuanYi Micro Hei"/>
              </a:rPr>
              <a:t> </a:t>
            </a:r>
            <a:r>
              <a:rPr dirty="0" sz="2400" spc="-10">
                <a:latin typeface="WenQuanYi Micro Hei"/>
                <a:cs typeface="WenQuanYi Micro Hei"/>
              </a:rPr>
              <a:t>this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25">
                <a:latin typeface="WenQuanYi Micro Hei"/>
                <a:cs typeface="WenQuanYi Micro Hei"/>
              </a:rPr>
              <a:t>Lock</a:t>
            </a:r>
            <a:r>
              <a:rPr dirty="0" sz="2000" spc="-35">
                <a:latin typeface="WenQuanYi Micro Hei"/>
                <a:cs typeface="WenQuanYi Micro Hei"/>
              </a:rPr>
              <a:t> </a:t>
            </a:r>
            <a:r>
              <a:rPr dirty="0" sz="2000" spc="70">
                <a:latin typeface="WenQuanYi Micro Hei"/>
                <a:cs typeface="WenQuanYi Micro Hei"/>
              </a:rPr>
              <a:t>(test_flag)</a:t>
            </a:r>
            <a:endParaRPr sz="2000">
              <a:latin typeface="WenQuanYi Micro Hei"/>
              <a:cs typeface="WenQuanYi Micro Hei"/>
            </a:endParaRPr>
          </a:p>
          <a:p>
            <a:pPr lvl="3" marL="1612900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800" spc="15">
                <a:latin typeface="WenQuanYi Micro Hei"/>
                <a:cs typeface="WenQuanYi Micro Hei"/>
              </a:rPr>
              <a:t>Enter</a:t>
            </a:r>
            <a:r>
              <a:rPr dirty="0" sz="1800" spc="-60">
                <a:latin typeface="WenQuanYi Micro Hei"/>
                <a:cs typeface="WenQuanYi Micro Hei"/>
              </a:rPr>
              <a:t> </a:t>
            </a:r>
            <a:r>
              <a:rPr dirty="0" sz="1800" spc="85">
                <a:latin typeface="WenQuanYi Micro Hei"/>
                <a:cs typeface="WenQuanYi Micro Hei"/>
              </a:rPr>
              <a:t>CS</a:t>
            </a:r>
            <a:endParaRPr sz="18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30">
                <a:latin typeface="WenQuanYi Micro Hei"/>
                <a:cs typeface="WenQuanYi Micro Hei"/>
              </a:rPr>
              <a:t>Unlock</a:t>
            </a:r>
            <a:r>
              <a:rPr dirty="0" sz="2000" spc="35">
                <a:latin typeface="WenQuanYi Micro Hei"/>
                <a:cs typeface="WenQuanYi Micro Hei"/>
              </a:rPr>
              <a:t> </a:t>
            </a:r>
            <a:r>
              <a:rPr dirty="0" sz="2000" spc="70">
                <a:latin typeface="WenQuanYi Micro Hei"/>
                <a:cs typeface="WenQuanYi Micro Hei"/>
              </a:rPr>
              <a:t>(test_flag)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83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2569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lock(test_flag)/unlock(test_flag)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659064" y="1384808"/>
            <a:ext cx="3968750" cy="301752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69875" marR="304800" indent="-257175">
              <a:lnSpc>
                <a:spcPts val="2500"/>
              </a:lnSpc>
              <a:spcBef>
                <a:spcPts val="200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 spc="-75">
                <a:latin typeface="Times New Roman"/>
                <a:cs typeface="Times New Roman"/>
              </a:rPr>
              <a:t>To </a:t>
            </a:r>
            <a:r>
              <a:rPr dirty="0" sz="2100">
                <a:latin typeface="Times New Roman"/>
                <a:cs typeface="Times New Roman"/>
              </a:rPr>
              <a:t>ensure mutual exclusion, </a:t>
            </a:r>
            <a:r>
              <a:rPr dirty="0" sz="2100" spc="-5">
                <a:latin typeface="Times New Roman"/>
                <a:cs typeface="Times New Roman"/>
              </a:rPr>
              <a:t>we  must </a:t>
            </a:r>
            <a:r>
              <a:rPr dirty="0" sz="2100">
                <a:latin typeface="Times New Roman"/>
                <a:cs typeface="Times New Roman"/>
              </a:rPr>
              <a:t>have </a:t>
            </a:r>
            <a:r>
              <a:rPr dirty="0" sz="2100" spc="-5">
                <a:latin typeface="Times New Roman"/>
                <a:cs typeface="Times New Roman"/>
              </a:rPr>
              <a:t>some different  </a:t>
            </a:r>
            <a:r>
              <a:rPr dirty="0" sz="2100">
                <a:latin typeface="Times New Roman"/>
                <a:cs typeface="Times New Roman"/>
              </a:rPr>
              <a:t>approach</a:t>
            </a:r>
            <a:endParaRPr sz="21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>
                <a:latin typeface="Times New Roman"/>
                <a:cs typeface="Times New Roman"/>
              </a:rPr>
              <a:t>The </a:t>
            </a:r>
            <a:r>
              <a:rPr dirty="0" sz="2100" spc="-5">
                <a:latin typeface="Times New Roman"/>
                <a:cs typeface="Times New Roman"/>
              </a:rPr>
              <a:t>following </a:t>
            </a:r>
            <a:r>
              <a:rPr dirty="0" sz="2100">
                <a:latin typeface="Times New Roman"/>
                <a:cs typeface="Times New Roman"/>
              </a:rPr>
              <a:t>code </a:t>
            </a:r>
            <a:r>
              <a:rPr dirty="0" sz="2100" spc="-5">
                <a:latin typeface="Times New Roman"/>
                <a:cs typeface="Times New Roman"/>
              </a:rPr>
              <a:t>will </a:t>
            </a:r>
            <a:r>
              <a:rPr dirty="0" sz="2100">
                <a:latin typeface="Times New Roman"/>
                <a:cs typeface="Times New Roman"/>
              </a:rPr>
              <a:t>not </a:t>
            </a:r>
            <a:r>
              <a:rPr dirty="0" sz="2100" spc="-5">
                <a:latin typeface="Times New Roman"/>
                <a:cs typeface="Times New Roman"/>
              </a:rPr>
              <a:t>work!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 marR="1979295">
              <a:lnSpc>
                <a:spcPct val="120400"/>
              </a:lnSpc>
            </a:pPr>
            <a:r>
              <a:rPr dirty="0" sz="1800" spc="-5">
                <a:latin typeface="Times New Roman"/>
                <a:cs typeface="Times New Roman"/>
              </a:rPr>
              <a:t>while (test_flag)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;  </a:t>
            </a:r>
            <a:r>
              <a:rPr dirty="0" sz="1800" spc="-5">
                <a:latin typeface="Times New Roman"/>
                <a:cs typeface="Times New Roman"/>
              </a:rPr>
              <a:t>test_flag </a:t>
            </a:r>
            <a:r>
              <a:rPr dirty="0" sz="1800">
                <a:latin typeface="Times New Roman"/>
                <a:cs typeface="Times New Roman"/>
              </a:rPr>
              <a:t>= 1;  </a:t>
            </a:r>
            <a:r>
              <a:rPr dirty="0" sz="1800" spc="-5">
                <a:latin typeface="Times New Roman"/>
                <a:cs typeface="Times New Roman"/>
              </a:rPr>
              <a:t>Enter CS  test_flag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50064" y="1315466"/>
            <a:ext cx="2545080" cy="309880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 spc="-5">
                <a:latin typeface="Times New Roman"/>
                <a:cs typeface="Times New Roman"/>
              </a:rPr>
              <a:t>LOOP:</a:t>
            </a:r>
            <a:endParaRPr sz="2100">
              <a:latin typeface="Times New Roman"/>
              <a:cs typeface="Times New Roman"/>
            </a:endParaRPr>
          </a:p>
          <a:p>
            <a:pPr lvl="1" marL="570230" indent="-214629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800">
                <a:latin typeface="Times New Roman"/>
                <a:cs typeface="Times New Roman"/>
              </a:rPr>
              <a:t>Load r0,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[test_flag]</a:t>
            </a:r>
            <a:endParaRPr sz="1800">
              <a:latin typeface="Times New Roman"/>
              <a:cs typeface="Times New Roman"/>
            </a:endParaRPr>
          </a:p>
          <a:p>
            <a:pPr lvl="1" marL="570230" indent="-214629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800" spc="-5">
                <a:latin typeface="Times New Roman"/>
                <a:cs typeface="Times New Roman"/>
              </a:rPr>
              <a:t>Cmp </a:t>
            </a:r>
            <a:r>
              <a:rPr dirty="0" sz="1800">
                <a:latin typeface="Times New Roman"/>
                <a:cs typeface="Times New Roman"/>
              </a:rPr>
              <a:t>r0,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#0</a:t>
            </a:r>
            <a:endParaRPr sz="1800">
              <a:latin typeface="Times New Roman"/>
              <a:cs typeface="Times New Roman"/>
            </a:endParaRPr>
          </a:p>
          <a:p>
            <a:pPr lvl="1" marL="570230" indent="-214629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800" spc="-5">
                <a:latin typeface="Times New Roman"/>
                <a:cs typeface="Times New Roman"/>
              </a:rPr>
              <a:t>Bne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  <a:p>
            <a:pPr lvl="1" marL="570230" indent="-214629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800" spc="-5">
                <a:latin typeface="Times New Roman"/>
                <a:cs typeface="Times New Roman"/>
              </a:rPr>
              <a:t>Mov </a:t>
            </a:r>
            <a:r>
              <a:rPr dirty="0" sz="1800">
                <a:latin typeface="Times New Roman"/>
                <a:cs typeface="Times New Roman"/>
              </a:rPr>
              <a:t>r1,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#1</a:t>
            </a:r>
            <a:endParaRPr sz="1800">
              <a:latin typeface="Times New Roman"/>
              <a:cs typeface="Times New Roman"/>
            </a:endParaRPr>
          </a:p>
          <a:p>
            <a:pPr lvl="1" marL="570230" indent="-214629">
              <a:lnSpc>
                <a:spcPct val="100000"/>
              </a:lnSpc>
              <a:spcBef>
                <a:spcPts val="455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800" spc="-5">
                <a:latin typeface="Times New Roman"/>
                <a:cs typeface="Times New Roman"/>
              </a:rPr>
              <a:t>Store </a:t>
            </a:r>
            <a:r>
              <a:rPr dirty="0" sz="1800">
                <a:latin typeface="Times New Roman"/>
                <a:cs typeface="Times New Roman"/>
              </a:rPr>
              <a:t>r1,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[&amp;test_flag]</a:t>
            </a:r>
            <a:endParaRPr sz="18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 spc="-5">
                <a:latin typeface="Times New Roman"/>
                <a:cs typeface="Times New Roman"/>
              </a:rPr>
              <a:t>CS:</a:t>
            </a:r>
            <a:endParaRPr sz="2100">
              <a:latin typeface="Times New Roman"/>
              <a:cs typeface="Times New Roman"/>
            </a:endParaRPr>
          </a:p>
          <a:p>
            <a:pPr lvl="1" marL="570230" indent="-214629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800" spc="-5">
                <a:latin typeface="Times New Roman"/>
                <a:cs typeface="Times New Roman"/>
              </a:rPr>
              <a:t>Mov </a:t>
            </a:r>
            <a:r>
              <a:rPr dirty="0" sz="1800">
                <a:latin typeface="Times New Roman"/>
                <a:cs typeface="Times New Roman"/>
              </a:rPr>
              <a:t>r1,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#0</a:t>
            </a:r>
            <a:endParaRPr sz="1800">
              <a:latin typeface="Times New Roman"/>
              <a:cs typeface="Times New Roman"/>
            </a:endParaRPr>
          </a:p>
          <a:p>
            <a:pPr lvl="1" marL="570230" indent="-214629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800" spc="-5">
                <a:latin typeface="Times New Roman"/>
                <a:cs typeface="Times New Roman"/>
              </a:rPr>
              <a:t>Store </a:t>
            </a:r>
            <a:r>
              <a:rPr dirty="0" sz="1800">
                <a:latin typeface="Times New Roman"/>
                <a:cs typeface="Times New Roman"/>
              </a:rPr>
              <a:t>r1,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[&amp;test_flag]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84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55982" y="1025652"/>
            <a:ext cx="1796414" cy="211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79400" marR="5905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latin typeface="Trebuchet MS"/>
                <a:cs typeface="Trebuchet MS"/>
              </a:rPr>
              <a:t>load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16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79400" marR="737870">
              <a:lnSpc>
                <a:spcPts val="1610"/>
              </a:lnSpc>
              <a:spcBef>
                <a:spcPts val="105"/>
              </a:spcBef>
            </a:pPr>
            <a:r>
              <a:rPr dirty="0" sz="1400" spc="-50">
                <a:latin typeface="Trebuchet MS"/>
                <a:cs typeface="Trebuchet MS"/>
              </a:rPr>
              <a:t>bne </a:t>
            </a:r>
            <a:r>
              <a:rPr dirty="0" sz="1400" spc="-65">
                <a:latin typeface="Trebuchet MS"/>
                <a:cs typeface="Trebuchet MS"/>
              </a:rPr>
              <a:t>LOOP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54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1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45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4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4126" y="1010412"/>
            <a:ext cx="1871980" cy="24638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59055">
              <a:lnSpc>
                <a:spcPct val="101400"/>
              </a:lnSpc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 marR="737870">
              <a:lnSpc>
                <a:spcPct val="101400"/>
              </a:lnSpc>
              <a:spcBef>
                <a:spcPts val="95"/>
              </a:spcBef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 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1400"/>
              </a:lnSpc>
              <a:spcBef>
                <a:spcPts val="9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85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777077" y="1025652"/>
            <a:ext cx="1806575" cy="253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6921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 marR="748030">
              <a:lnSpc>
                <a:spcPts val="1610"/>
              </a:lnSpc>
              <a:spcBef>
                <a:spcPts val="105"/>
              </a:spcBef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 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10"/>
              </a:lnSpc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610"/>
              </a:lnSpc>
              <a:spcBef>
                <a:spcPts val="7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</a:t>
            </a:r>
            <a:r>
              <a:rPr dirty="0" sz="14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out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1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5221" y="1010412"/>
            <a:ext cx="1871980" cy="24638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4965" marR="5905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4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4965" marR="737870">
              <a:lnSpc>
                <a:spcPct val="101400"/>
              </a:lnSpc>
              <a:spcBef>
                <a:spcPts val="95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  </a:t>
            </a: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4965" marR="5080">
              <a:lnSpc>
                <a:spcPct val="101400"/>
              </a:lnSpc>
              <a:spcBef>
                <a:spcPts val="9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86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105080" y="1025652"/>
            <a:ext cx="1796414" cy="253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5905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4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 marR="737870">
              <a:lnSpc>
                <a:spcPts val="1610"/>
              </a:lnSpc>
              <a:spcBef>
                <a:spcPts val="105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  </a:t>
            </a: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10"/>
              </a:lnSpc>
            </a:pP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22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entered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59055">
              <a:lnSpc>
                <a:spcPts val="1610"/>
              </a:lnSpc>
              <a:spcBef>
                <a:spcPts val="7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and stopped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  </a:t>
            </a: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211" y="1010412"/>
            <a:ext cx="2508885" cy="290893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695960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4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 marR="1374775">
              <a:lnSpc>
                <a:spcPct val="101400"/>
              </a:lnSpc>
              <a:spcBef>
                <a:spcPts val="95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  </a:t>
            </a: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#1</a:t>
            </a:r>
            <a:endParaRPr sz="1400">
              <a:latin typeface="Trebuchet MS"/>
              <a:cs typeface="Trebuchet MS"/>
            </a:endParaRPr>
          </a:p>
          <a:p>
            <a:pPr marL="355600" marR="641350">
              <a:lnSpc>
                <a:spcPct val="101400"/>
              </a:lnSpc>
              <a:spcBef>
                <a:spcPts val="9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 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2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also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1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u="sng" sz="1400" spc="-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// </a:t>
            </a:r>
            <a:r>
              <a:rPr dirty="0" u="sng" sz="14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mutual </a:t>
            </a:r>
            <a:r>
              <a:rPr dirty="0" u="sng" sz="14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exclusion </a:t>
            </a:r>
            <a:r>
              <a:rPr dirty="0" u="sng" sz="14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u="sng" sz="1400" spc="-1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9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broken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87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9474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Architectural </a:t>
            </a:r>
            <a:r>
              <a:rPr dirty="0" sz="4800" spc="-5"/>
              <a:t>support </a:t>
            </a:r>
            <a:r>
              <a:rPr dirty="0" sz="4800"/>
              <a:t>for</a:t>
            </a:r>
            <a:r>
              <a:rPr dirty="0" sz="4800" spc="-110"/>
              <a:t> </a:t>
            </a:r>
            <a:r>
              <a:rPr dirty="0" sz="4800" spc="-10"/>
              <a:t>synchronization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5172"/>
            <a:ext cx="8119109" cy="4735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35">
                <a:latin typeface="WenQuanYi Micro Hei"/>
                <a:cs typeface="WenQuanYi Micro Hei"/>
              </a:rPr>
              <a:t>Concurrent </a:t>
            </a:r>
            <a:r>
              <a:rPr dirty="0" sz="2600" spc="30">
                <a:latin typeface="WenQuanYi Micro Hei"/>
                <a:cs typeface="WenQuanYi Micro Hei"/>
              </a:rPr>
              <a:t>execution </a:t>
            </a:r>
            <a:r>
              <a:rPr dirty="0" sz="2600" spc="80">
                <a:latin typeface="WenQuanYi Micro Hei"/>
                <a:cs typeface="WenQuanYi Micro Hei"/>
              </a:rPr>
              <a:t>of </a:t>
            </a:r>
            <a:r>
              <a:rPr dirty="0" sz="2600" spc="5">
                <a:latin typeface="WenQuanYi Micro Hei"/>
                <a:cs typeface="WenQuanYi Micro Hei"/>
              </a:rPr>
              <a:t>multiple</a:t>
            </a:r>
            <a:r>
              <a:rPr dirty="0" sz="2600" spc="60">
                <a:latin typeface="WenQuanYi Micro Hei"/>
                <a:cs typeface="WenQuanYi Micro Hei"/>
              </a:rPr>
              <a:t> </a:t>
            </a:r>
            <a:r>
              <a:rPr dirty="0" sz="2600" spc="5">
                <a:latin typeface="WenQuanYi Micro Hei"/>
                <a:cs typeface="WenQuanYi Micro Hei"/>
              </a:rPr>
              <a:t>threads</a:t>
            </a:r>
            <a:endParaRPr sz="26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01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90">
                <a:latin typeface="WenQuanYi Micro Hei"/>
                <a:cs typeface="WenQuanYi Micro Hei"/>
              </a:rPr>
              <a:t>New </a:t>
            </a:r>
            <a:r>
              <a:rPr dirty="0" sz="2600" spc="45">
                <a:latin typeface="WenQuanYi Micro Hei"/>
                <a:cs typeface="WenQuanYi Micro Hei"/>
              </a:rPr>
              <a:t>CPUs </a:t>
            </a:r>
            <a:r>
              <a:rPr dirty="0" sz="2600" spc="25">
                <a:latin typeface="WenQuanYi Micro Hei"/>
                <a:cs typeface="WenQuanYi Micro Hei"/>
              </a:rPr>
              <a:t>have </a:t>
            </a:r>
            <a:r>
              <a:rPr dirty="0" sz="2600" spc="30">
                <a:latin typeface="WenQuanYi Micro Hei"/>
                <a:cs typeface="WenQuanYi Micro Hei"/>
              </a:rPr>
              <a:t>atomic</a:t>
            </a:r>
            <a:r>
              <a:rPr dirty="0" sz="2600" spc="10">
                <a:latin typeface="WenQuanYi Micro Hei"/>
                <a:cs typeface="WenQuanYi Micro Hei"/>
              </a:rPr>
              <a:t> </a:t>
            </a:r>
            <a:r>
              <a:rPr dirty="0" sz="2600" spc="5">
                <a:latin typeface="WenQuanYi Micro Hei"/>
                <a:cs typeface="WenQuanYi Micro Hei"/>
              </a:rPr>
              <a:t>instructions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4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30">
                <a:latin typeface="WenQuanYi Micro Hei"/>
                <a:cs typeface="WenQuanYi Micro Hei"/>
              </a:rPr>
              <a:t>test-and-set</a:t>
            </a:r>
            <a:r>
              <a:rPr dirty="0" sz="2200" spc="35">
                <a:latin typeface="WenQuanYi Micro Hei"/>
                <a:cs typeface="WenQuanYi Micro Hei"/>
              </a:rPr>
              <a:t> </a:t>
            </a:r>
            <a:r>
              <a:rPr dirty="0" sz="2200" spc="10">
                <a:latin typeface="WenQuanYi Micro Hei"/>
                <a:cs typeface="WenQuanYi Micro Hei"/>
              </a:rPr>
              <a:t>instruction</a:t>
            </a:r>
            <a:endParaRPr sz="22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12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10">
                <a:latin typeface="WenQuanYi Micro Hei"/>
                <a:cs typeface="WenQuanYi Micro Hei"/>
              </a:rPr>
              <a:t>does </a:t>
            </a:r>
            <a:r>
              <a:rPr dirty="0" sz="1900" spc="-15">
                <a:latin typeface="WenQuanYi Micro Hei"/>
                <a:cs typeface="WenQuanYi Micro Hei"/>
              </a:rPr>
              <a:t>all </a:t>
            </a:r>
            <a:r>
              <a:rPr dirty="0" sz="1900" spc="25">
                <a:latin typeface="WenQuanYi Micro Hei"/>
                <a:cs typeface="WenQuanYi Micro Hei"/>
              </a:rPr>
              <a:t>the </a:t>
            </a:r>
            <a:r>
              <a:rPr dirty="0" sz="1900" spc="50">
                <a:latin typeface="WenQuanYi Micro Hei"/>
                <a:cs typeface="WenQuanYi Micro Hei"/>
              </a:rPr>
              <a:t>following </a:t>
            </a:r>
            <a:r>
              <a:rPr dirty="0" sz="1900" spc="25">
                <a:latin typeface="WenQuanYi Micro Hei"/>
                <a:cs typeface="WenQuanYi Micro Hei"/>
              </a:rPr>
              <a:t>things </a:t>
            </a:r>
            <a:r>
              <a:rPr dirty="0" sz="1900" spc="35">
                <a:latin typeface="WenQuanYi Micro Hei"/>
                <a:cs typeface="WenQuanYi Micro Hei"/>
              </a:rPr>
              <a:t>at once </a:t>
            </a:r>
            <a:r>
              <a:rPr dirty="0" sz="1900" spc="65">
                <a:latin typeface="WenQuanYi Micro Hei"/>
                <a:cs typeface="WenQuanYi Micro Hei"/>
              </a:rPr>
              <a:t>(with </a:t>
            </a:r>
            <a:r>
              <a:rPr dirty="0" sz="1900" spc="25">
                <a:latin typeface="WenQuanYi Micro Hei"/>
                <a:cs typeface="WenQuanYi Micro Hei"/>
              </a:rPr>
              <a:t>a </a:t>
            </a:r>
            <a:r>
              <a:rPr dirty="0" sz="1900" spc="10">
                <a:latin typeface="WenQuanYi Micro Hei"/>
                <a:cs typeface="WenQuanYi Micro Hei"/>
              </a:rPr>
              <a:t>single</a:t>
            </a:r>
            <a:r>
              <a:rPr dirty="0" sz="1900" spc="215">
                <a:latin typeface="WenQuanYi Micro Hei"/>
                <a:cs typeface="WenQuanYi Micro Hei"/>
              </a:rPr>
              <a:t> </a:t>
            </a:r>
            <a:r>
              <a:rPr dirty="0" sz="1900" spc="10">
                <a:latin typeface="WenQuanYi Micro Hei"/>
                <a:cs typeface="WenQuanYi Micro Hei"/>
              </a:rPr>
              <a:t>instruction)</a:t>
            </a:r>
            <a:endParaRPr sz="1900">
              <a:latin typeface="WenQuanYi Micro Hei"/>
              <a:cs typeface="WenQuanYi Micro Hei"/>
            </a:endParaRPr>
          </a:p>
          <a:p>
            <a:pPr lvl="3" marL="1612900" indent="-229235">
              <a:lnSpc>
                <a:spcPts val="1935"/>
              </a:lnSpc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700" spc="15">
                <a:latin typeface="WenQuanYi Micro Hei"/>
                <a:cs typeface="WenQuanYi Micro Hei"/>
              </a:rPr>
              <a:t>load </a:t>
            </a:r>
            <a:r>
              <a:rPr dirty="0" sz="1700" spc="5">
                <a:latin typeface="WenQuanYi Micro Hei"/>
                <a:cs typeface="WenQuanYi Micro Hei"/>
              </a:rPr>
              <a:t>value </a:t>
            </a:r>
            <a:r>
              <a:rPr dirty="0" sz="1700">
                <a:latin typeface="WenQuanYi Micro Hei"/>
                <a:cs typeface="WenQuanYi Micro Hei"/>
              </a:rPr>
              <a:t>in </a:t>
            </a:r>
            <a:r>
              <a:rPr dirty="0" sz="1700" spc="20">
                <a:latin typeface="WenQuanYi Micro Hei"/>
                <a:cs typeface="WenQuanYi Micro Hei"/>
              </a:rPr>
              <a:t>the </a:t>
            </a:r>
            <a:r>
              <a:rPr dirty="0" sz="1700" spc="-10">
                <a:latin typeface="WenQuanYi Micro Hei"/>
                <a:cs typeface="WenQuanYi Micro Hei"/>
              </a:rPr>
              <a:t>memory </a:t>
            </a:r>
            <a:r>
              <a:rPr dirty="0" sz="1700" spc="40">
                <a:latin typeface="WenQuanYi Micro Hei"/>
                <a:cs typeface="WenQuanYi Micro Hei"/>
              </a:rPr>
              <a:t>to </a:t>
            </a:r>
            <a:r>
              <a:rPr dirty="0" sz="1700" spc="-5">
                <a:latin typeface="WenQuanYi Micro Hei"/>
                <a:cs typeface="WenQuanYi Micro Hei"/>
              </a:rPr>
              <a:t>register</a:t>
            </a:r>
            <a:r>
              <a:rPr dirty="0" sz="1700" spc="114">
                <a:latin typeface="WenQuanYi Micro Hei"/>
                <a:cs typeface="WenQuanYi Micro Hei"/>
              </a:rPr>
              <a:t> </a:t>
            </a:r>
            <a:r>
              <a:rPr dirty="0" sz="1700" spc="40">
                <a:latin typeface="WenQuanYi Micro Hei"/>
                <a:cs typeface="WenQuanYi Micro Hei"/>
              </a:rPr>
              <a:t>(test)</a:t>
            </a:r>
            <a:endParaRPr sz="1700">
              <a:latin typeface="WenQuanYi Micro Hei"/>
              <a:cs typeface="WenQuanYi Micro Hei"/>
            </a:endParaRPr>
          </a:p>
          <a:p>
            <a:pPr lvl="3" marL="1612900" indent="-229235">
              <a:lnSpc>
                <a:spcPts val="1889"/>
              </a:lnSpc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700" spc="-5">
                <a:latin typeface="WenQuanYi Micro Hei"/>
                <a:cs typeface="WenQuanYi Micro Hei"/>
              </a:rPr>
              <a:t>store </a:t>
            </a:r>
            <a:r>
              <a:rPr dirty="0" sz="1700" spc="5">
                <a:latin typeface="WenQuanYi Micro Hei"/>
                <a:cs typeface="WenQuanYi Micro Hei"/>
              </a:rPr>
              <a:t>value </a:t>
            </a:r>
            <a:r>
              <a:rPr dirty="0" sz="1700">
                <a:latin typeface="WenQuanYi Micro Hei"/>
                <a:cs typeface="WenQuanYi Micro Hei"/>
              </a:rPr>
              <a:t>in </a:t>
            </a:r>
            <a:r>
              <a:rPr dirty="0" sz="1700" spc="20">
                <a:latin typeface="WenQuanYi Micro Hei"/>
                <a:cs typeface="WenQuanYi Micro Hei"/>
              </a:rPr>
              <a:t>the </a:t>
            </a:r>
            <a:r>
              <a:rPr dirty="0" sz="1700" spc="-10">
                <a:latin typeface="WenQuanYi Micro Hei"/>
                <a:cs typeface="WenQuanYi Micro Hei"/>
              </a:rPr>
              <a:t>memory</a:t>
            </a:r>
            <a:r>
              <a:rPr dirty="0" sz="1700" spc="120">
                <a:latin typeface="WenQuanYi Micro Hei"/>
                <a:cs typeface="WenQuanYi Micro Hei"/>
              </a:rPr>
              <a:t> </a:t>
            </a:r>
            <a:r>
              <a:rPr dirty="0" sz="1700" spc="40">
                <a:latin typeface="WenQuanYi Micro Hei"/>
                <a:cs typeface="WenQuanYi Micro Hei"/>
              </a:rPr>
              <a:t>(set)</a:t>
            </a:r>
            <a:endParaRPr sz="17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11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5">
                <a:latin typeface="WenQuanYi Micro Hei"/>
                <a:cs typeface="WenQuanYi Micro Hei"/>
              </a:rPr>
              <a:t>Test-and-set</a:t>
            </a:r>
            <a:r>
              <a:rPr dirty="0" sz="1900" spc="35">
                <a:latin typeface="WenQuanYi Micro Hei"/>
                <a:cs typeface="WenQuanYi Micro Hei"/>
              </a:rPr>
              <a:t> </a:t>
            </a:r>
            <a:r>
              <a:rPr dirty="0" sz="1900" spc="15">
                <a:latin typeface="WenQuanYi Micro Hei"/>
                <a:cs typeface="WenQuanYi Micro Hei"/>
              </a:rPr>
              <a:t>example</a:t>
            </a:r>
            <a:endParaRPr sz="1900">
              <a:latin typeface="WenQuanYi Micro Hei"/>
              <a:cs typeface="WenQuanYi Micro Hei"/>
            </a:endParaRPr>
          </a:p>
          <a:p>
            <a:pPr lvl="3" marL="1612900" indent="-229235">
              <a:lnSpc>
                <a:spcPts val="1950"/>
              </a:lnSpc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dirty="0" sz="1700" spc="20">
                <a:latin typeface="WenQuanYi Micro Hei"/>
                <a:cs typeface="WenQuanYi Micro Hei"/>
              </a:rPr>
              <a:t>test-and-set </a:t>
            </a:r>
            <a:r>
              <a:rPr dirty="0" sz="1700" spc="40">
                <a:latin typeface="WenQuanYi Micro Hei"/>
                <a:cs typeface="WenQuanYi Micro Hei"/>
              </a:rPr>
              <a:t>reg,</a:t>
            </a:r>
            <a:r>
              <a:rPr dirty="0" sz="1700" spc="30">
                <a:latin typeface="WenQuanYi Micro Hei"/>
                <a:cs typeface="WenQuanYi Micro Hei"/>
              </a:rPr>
              <a:t> </a:t>
            </a:r>
            <a:r>
              <a:rPr dirty="0" sz="1700" spc="60">
                <a:latin typeface="WenQuanYi Micro Hei"/>
                <a:cs typeface="WenQuanYi Micro Hei"/>
              </a:rPr>
              <a:t>[&amp;flag]</a:t>
            </a:r>
            <a:endParaRPr sz="17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020"/>
              </a:lnSpc>
              <a:spcBef>
                <a:spcPts val="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10">
                <a:latin typeface="WenQuanYi Micro Hei"/>
                <a:cs typeface="WenQuanYi Micro Hei"/>
              </a:rPr>
              <a:t>Previous </a:t>
            </a:r>
            <a:r>
              <a:rPr dirty="0" sz="2600" spc="45">
                <a:latin typeface="WenQuanYi Micro Hei"/>
                <a:cs typeface="WenQuanYi Micro Hei"/>
              </a:rPr>
              <a:t>code </a:t>
            </a:r>
            <a:r>
              <a:rPr dirty="0" sz="2600" spc="70">
                <a:latin typeface="WenQuanYi Micro Hei"/>
                <a:cs typeface="WenQuanYi Micro Hei"/>
              </a:rPr>
              <a:t>would </a:t>
            </a:r>
            <a:r>
              <a:rPr dirty="0" sz="2600" spc="35">
                <a:latin typeface="WenQuanYi Micro Hei"/>
                <a:cs typeface="WenQuanYi Micro Hei"/>
              </a:rPr>
              <a:t>be</a:t>
            </a:r>
            <a:r>
              <a:rPr dirty="0" sz="2600" spc="60">
                <a:latin typeface="WenQuanYi Micro Hei"/>
                <a:cs typeface="WenQuanYi Micro Hei"/>
              </a:rPr>
              <a:t> </a:t>
            </a:r>
            <a:r>
              <a:rPr dirty="0" sz="2600" spc="-10">
                <a:latin typeface="WenQuanYi Micro Hei"/>
                <a:cs typeface="WenQuanYi Micro Hei"/>
              </a:rPr>
              <a:t>like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4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50">
                <a:latin typeface="WenQuanYi Micro Hei"/>
                <a:cs typeface="WenQuanYi Micro Hei"/>
              </a:rPr>
              <a:t>LOOP:</a:t>
            </a:r>
            <a:endParaRPr sz="22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07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20">
                <a:latin typeface="WenQuanYi Micro Hei"/>
                <a:cs typeface="WenQuanYi Micro Hei"/>
              </a:rPr>
              <a:t>test-and-set </a:t>
            </a:r>
            <a:r>
              <a:rPr dirty="0" sz="1900" spc="40">
                <a:latin typeface="WenQuanYi Micro Hei"/>
                <a:cs typeface="WenQuanYi Micro Hei"/>
              </a:rPr>
              <a:t>r0,</a:t>
            </a:r>
            <a:r>
              <a:rPr dirty="0" sz="1900" spc="55">
                <a:latin typeface="WenQuanYi Micro Hei"/>
                <a:cs typeface="WenQuanYi Micro Hei"/>
              </a:rPr>
              <a:t> </a:t>
            </a:r>
            <a:r>
              <a:rPr dirty="0" sz="1900" spc="65">
                <a:latin typeface="WenQuanYi Micro Hei"/>
                <a:cs typeface="WenQuanYi Micro Hei"/>
              </a:rPr>
              <a:t>[&amp;test_flag]</a:t>
            </a:r>
            <a:endParaRPr sz="19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10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30">
                <a:latin typeface="WenQuanYi Micro Hei"/>
                <a:cs typeface="WenQuanYi Micro Hei"/>
              </a:rPr>
              <a:t>cmp </a:t>
            </a:r>
            <a:r>
              <a:rPr dirty="0" sz="1900" spc="40">
                <a:latin typeface="WenQuanYi Micro Hei"/>
                <a:cs typeface="WenQuanYi Micro Hei"/>
              </a:rPr>
              <a:t>r0,</a:t>
            </a:r>
            <a:r>
              <a:rPr dirty="0" sz="1900" spc="45">
                <a:latin typeface="WenQuanYi Micro Hei"/>
                <a:cs typeface="WenQuanYi Micro Hei"/>
              </a:rPr>
              <a:t> </a:t>
            </a:r>
            <a:r>
              <a:rPr dirty="0" sz="1900" spc="10">
                <a:latin typeface="WenQuanYi Micro Hei"/>
                <a:cs typeface="WenQuanYi Micro Hei"/>
              </a:rPr>
              <a:t>#0</a:t>
            </a:r>
            <a:endParaRPr sz="19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04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25">
                <a:latin typeface="WenQuanYi Micro Hei"/>
                <a:cs typeface="WenQuanYi Micro Hei"/>
              </a:rPr>
              <a:t>bne</a:t>
            </a:r>
            <a:r>
              <a:rPr dirty="0" sz="1900" spc="40">
                <a:latin typeface="WenQuanYi Micro Hei"/>
                <a:cs typeface="WenQuanYi Micro Hei"/>
              </a:rPr>
              <a:t> LOOP</a:t>
            </a:r>
            <a:endParaRPr sz="19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43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90">
                <a:latin typeface="WenQuanYi Micro Hei"/>
                <a:cs typeface="WenQuanYi Micro Hei"/>
              </a:rPr>
              <a:t>CS:</a:t>
            </a:r>
            <a:endParaRPr sz="22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12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80">
                <a:latin typeface="WenQuanYi Micro Hei"/>
                <a:cs typeface="WenQuanYi Micro Hei"/>
              </a:rPr>
              <a:t>Mov </a:t>
            </a:r>
            <a:r>
              <a:rPr dirty="0" sz="1900" spc="40">
                <a:latin typeface="WenQuanYi Micro Hei"/>
                <a:cs typeface="WenQuanYi Micro Hei"/>
              </a:rPr>
              <a:t>r1,</a:t>
            </a:r>
            <a:r>
              <a:rPr dirty="0" sz="1900" spc="5">
                <a:latin typeface="WenQuanYi Micro Hei"/>
                <a:cs typeface="WenQuanYi Micro Hei"/>
              </a:rPr>
              <a:t> </a:t>
            </a:r>
            <a:r>
              <a:rPr dirty="0" sz="1900" spc="10">
                <a:latin typeface="WenQuanYi Micro Hei"/>
                <a:cs typeface="WenQuanYi Micro Hei"/>
              </a:rPr>
              <a:t>#0</a:t>
            </a:r>
            <a:endParaRPr sz="19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18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15">
                <a:latin typeface="WenQuanYi Micro Hei"/>
                <a:cs typeface="WenQuanYi Micro Hei"/>
              </a:rPr>
              <a:t>Store </a:t>
            </a:r>
            <a:r>
              <a:rPr dirty="0" sz="1900" spc="40">
                <a:latin typeface="WenQuanYi Micro Hei"/>
                <a:cs typeface="WenQuanYi Micro Hei"/>
              </a:rPr>
              <a:t>r1,</a:t>
            </a:r>
            <a:r>
              <a:rPr dirty="0" sz="1900" spc="65">
                <a:latin typeface="WenQuanYi Micro Hei"/>
                <a:cs typeface="WenQuanYi Micro Hei"/>
              </a:rPr>
              <a:t> [&amp;test_flag]</a:t>
            </a:r>
            <a:endParaRPr sz="19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88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05677" y="1025652"/>
            <a:ext cx="2297430" cy="169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5080">
              <a:lnSpc>
                <a:spcPts val="1580"/>
              </a:lnSpc>
              <a:spcBef>
                <a:spcPts val="100"/>
              </a:spcBef>
            </a:pPr>
            <a:r>
              <a:rPr dirty="0" sz="1400" spc="-70">
                <a:latin typeface="Trebuchet MS"/>
                <a:cs typeface="Trebuchet MS"/>
              </a:rPr>
              <a:t>test-and-set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20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latin typeface="Trebuchet MS"/>
                <a:cs typeface="Trebuchet MS"/>
              </a:rPr>
              <a:t>r0,</a:t>
            </a:r>
            <a:r>
              <a:rPr dirty="0" sz="1400" spc="-15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latin typeface="Trebuchet MS"/>
                <a:cs typeface="Trebuchet MS"/>
              </a:rPr>
              <a:t>bne</a:t>
            </a:r>
            <a:r>
              <a:rPr dirty="0" sz="1400" spc="-114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3821" y="1010412"/>
            <a:ext cx="2372995" cy="22479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1400"/>
              </a:lnSpc>
            </a:pP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test-and-set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  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5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25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89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757202" y="1025652"/>
            <a:ext cx="3627120" cy="211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200977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3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because</a:t>
            </a:r>
            <a:r>
              <a:rPr dirty="0" sz="1400" spc="-10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test_flag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has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been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set</a:t>
            </a:r>
            <a:r>
              <a:rPr dirty="0" sz="1400" spc="-10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Process</a:t>
            </a:r>
            <a:r>
              <a:rPr dirty="0" sz="1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5346" y="1010412"/>
            <a:ext cx="1871980" cy="22479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17970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entered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</a:t>
            </a:r>
            <a:r>
              <a:rPr dirty="0" sz="1400" spc="-26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8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2016" y="151891"/>
            <a:ext cx="15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21824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T</a:t>
            </a:r>
            <a:r>
              <a:rPr dirty="0" sz="4800" spc="5"/>
              <a:t>h</a:t>
            </a:r>
            <a:r>
              <a:rPr dirty="0" sz="4800" spc="-95"/>
              <a:t>r</a:t>
            </a:r>
            <a:r>
              <a:rPr dirty="0" sz="4800" spc="-10"/>
              <a:t>e</a:t>
            </a:r>
            <a:r>
              <a:rPr dirty="0" sz="4800"/>
              <a:t>a</a:t>
            </a:r>
            <a:r>
              <a:rPr dirty="0" sz="4800" spc="5"/>
              <a:t>d</a:t>
            </a:r>
            <a:r>
              <a:rPr dirty="0" sz="4800"/>
              <a:t>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4156"/>
            <a:ext cx="11275695" cy="27139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WenQuanYi Micro Hei"/>
                <a:cs typeface="WenQuanYi Micro Hei"/>
              </a:rPr>
              <a:t>Independently </a:t>
            </a:r>
            <a:r>
              <a:rPr dirty="0" sz="2800" spc="15">
                <a:latin typeface="WenQuanYi Micro Hei"/>
                <a:cs typeface="WenQuanYi Micro Hei"/>
              </a:rPr>
              <a:t>schedulable</a:t>
            </a:r>
            <a:r>
              <a:rPr dirty="0" sz="2800" spc="114">
                <a:latin typeface="WenQuanYi Micro Hei"/>
                <a:cs typeface="WenQuanYi Micro Hei"/>
              </a:rPr>
              <a:t> </a:t>
            </a:r>
            <a:r>
              <a:rPr dirty="0" sz="2800" spc="10">
                <a:latin typeface="WenQuanYi Micro Hei"/>
                <a:cs typeface="WenQuanYi Micro Hei"/>
              </a:rPr>
              <a:t>entity</a:t>
            </a:r>
            <a:endParaRPr sz="2800">
              <a:latin typeface="WenQuanYi Micro Hei"/>
              <a:cs typeface="WenQuanYi Micro He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25">
                <a:latin typeface="WenQuanYi Micro Hei"/>
                <a:cs typeface="WenQuanYi Micro Hei"/>
              </a:rPr>
              <a:t>Sequential </a:t>
            </a:r>
            <a:r>
              <a:rPr dirty="0" sz="2800" spc="15">
                <a:latin typeface="WenQuanYi Micro Hei"/>
                <a:cs typeface="WenQuanYi Micro Hei"/>
              </a:rPr>
              <a:t>thread </a:t>
            </a:r>
            <a:r>
              <a:rPr dirty="0" sz="2800" spc="85">
                <a:latin typeface="WenQuanYi Micro Hei"/>
                <a:cs typeface="WenQuanYi Micro Hei"/>
              </a:rPr>
              <a:t>of </a:t>
            </a:r>
            <a:r>
              <a:rPr dirty="0" sz="2800" spc="30">
                <a:latin typeface="WenQuanYi Micro Hei"/>
                <a:cs typeface="WenQuanYi Micro Hei"/>
              </a:rPr>
              <a:t>execution </a:t>
            </a:r>
            <a:r>
              <a:rPr dirty="0" sz="2800" spc="50">
                <a:latin typeface="WenQuanYi Micro Hei"/>
                <a:cs typeface="WenQuanYi Micro Hei"/>
              </a:rPr>
              <a:t>that </a:t>
            </a:r>
            <a:r>
              <a:rPr dirty="0" sz="2800" spc="-25">
                <a:latin typeface="WenQuanYi Micro Hei"/>
                <a:cs typeface="WenQuanYi Micro Hei"/>
              </a:rPr>
              <a:t>runs </a:t>
            </a:r>
            <a:r>
              <a:rPr dirty="0" sz="2800" spc="5">
                <a:latin typeface="WenQuanYi Micro Hei"/>
                <a:cs typeface="WenQuanYi Micro Hei"/>
              </a:rPr>
              <a:t>concurrently </a:t>
            </a:r>
            <a:r>
              <a:rPr dirty="0" sz="2800" spc="85">
                <a:latin typeface="WenQuanYi Micro Hei"/>
                <a:cs typeface="WenQuanYi Micro Hei"/>
              </a:rPr>
              <a:t>with </a:t>
            </a:r>
            <a:r>
              <a:rPr dirty="0" sz="2800" spc="20">
                <a:latin typeface="WenQuanYi Micro Hei"/>
                <a:cs typeface="WenQuanYi Micro Hei"/>
              </a:rPr>
              <a:t>other </a:t>
            </a:r>
            <a:r>
              <a:rPr dirty="0" sz="2800" spc="55">
                <a:latin typeface="WenQuanYi Micro Hei"/>
                <a:cs typeface="WenQuanYi Micro Hei"/>
              </a:rPr>
              <a:t>th  </a:t>
            </a:r>
            <a:r>
              <a:rPr dirty="0" sz="2800" spc="-15">
                <a:latin typeface="WenQuanYi Micro Hei"/>
                <a:cs typeface="WenQuanYi Micro Hei"/>
              </a:rPr>
              <a:t>reads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95">
                <a:latin typeface="WenQuanYi Micro Hei"/>
                <a:cs typeface="WenQuanYi Micro Hei"/>
              </a:rPr>
              <a:t>It </a:t>
            </a:r>
            <a:r>
              <a:rPr dirty="0" sz="2400" spc="40">
                <a:latin typeface="WenQuanYi Micro Hei"/>
                <a:cs typeface="WenQuanYi Micro Hei"/>
              </a:rPr>
              <a:t>can </a:t>
            </a:r>
            <a:r>
              <a:rPr dirty="0" sz="2400" spc="30">
                <a:latin typeface="WenQuanYi Micro Hei"/>
                <a:cs typeface="WenQuanYi Micro Hei"/>
              </a:rPr>
              <a:t>block </a:t>
            </a:r>
            <a:r>
              <a:rPr dirty="0" sz="2400" spc="65">
                <a:latin typeface="WenQuanYi Micro Hei"/>
                <a:cs typeface="WenQuanYi Micro Hei"/>
              </a:rPr>
              <a:t>waiting </a:t>
            </a:r>
            <a:r>
              <a:rPr dirty="0" sz="2400" spc="15">
                <a:latin typeface="WenQuanYi Micro Hei"/>
                <a:cs typeface="WenQuanYi Micro Hei"/>
              </a:rPr>
              <a:t>for </a:t>
            </a:r>
            <a:r>
              <a:rPr dirty="0" sz="2400" spc="35">
                <a:latin typeface="WenQuanYi Micro Hei"/>
                <a:cs typeface="WenQuanYi Micro Hei"/>
              </a:rPr>
              <a:t>something </a:t>
            </a:r>
            <a:r>
              <a:rPr dirty="0" sz="2400" spc="40">
                <a:latin typeface="WenQuanYi Micro Hei"/>
                <a:cs typeface="WenQuanYi Micro Hei"/>
              </a:rPr>
              <a:t>while </a:t>
            </a:r>
            <a:r>
              <a:rPr dirty="0" sz="2400" spc="5">
                <a:latin typeface="WenQuanYi Micro Hei"/>
                <a:cs typeface="WenQuanYi Micro Hei"/>
              </a:rPr>
              <a:t>others</a:t>
            </a:r>
            <a:r>
              <a:rPr dirty="0" sz="2400" spc="265">
                <a:latin typeface="WenQuanYi Micro Hei"/>
                <a:cs typeface="WenQuanYi Micro Hei"/>
              </a:rPr>
              <a:t> </a:t>
            </a:r>
            <a:r>
              <a:rPr dirty="0" sz="2400">
                <a:latin typeface="WenQuanYi Micro Hei"/>
                <a:cs typeface="WenQuanYi Micro Hei"/>
              </a:rPr>
              <a:t>progress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95">
                <a:latin typeface="WenQuanYi Micro Hei"/>
                <a:cs typeface="WenQuanYi Micro Hei"/>
              </a:rPr>
              <a:t>It </a:t>
            </a:r>
            <a:r>
              <a:rPr dirty="0" sz="2400" spc="40">
                <a:latin typeface="WenQuanYi Micro Hei"/>
                <a:cs typeface="WenQuanYi Micro Hei"/>
              </a:rPr>
              <a:t>can </a:t>
            </a:r>
            <a:r>
              <a:rPr dirty="0" sz="2400" spc="70">
                <a:latin typeface="WenQuanYi Micro Hei"/>
                <a:cs typeface="WenQuanYi Micro Hei"/>
              </a:rPr>
              <a:t>work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-15">
                <a:latin typeface="WenQuanYi Micro Hei"/>
                <a:cs typeface="WenQuanYi Micro Hei"/>
              </a:rPr>
              <a:t>parallel </a:t>
            </a:r>
            <a:r>
              <a:rPr dirty="0" sz="2400" spc="70">
                <a:latin typeface="WenQuanYi Micro Hei"/>
                <a:cs typeface="WenQuanYi Micro Hei"/>
              </a:rPr>
              <a:t>with</a:t>
            </a:r>
            <a:r>
              <a:rPr dirty="0" sz="2400" spc="285">
                <a:latin typeface="WenQuanYi Micro Hei"/>
                <a:cs typeface="WenQuanYi Micro Hei"/>
              </a:rPr>
              <a:t> </a:t>
            </a:r>
            <a:r>
              <a:rPr dirty="0" sz="2400" spc="5">
                <a:latin typeface="WenQuanYi Micro Hei"/>
                <a:cs typeface="WenQuanYi Micro Hei"/>
              </a:rPr>
              <a:t>others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10">
                <a:latin typeface="WenQuanYi Micro Hei"/>
                <a:cs typeface="WenQuanYi Micro Hei"/>
              </a:rPr>
              <a:t>Has local </a:t>
            </a:r>
            <a:r>
              <a:rPr dirty="0" sz="2800" spc="20">
                <a:latin typeface="WenQuanYi Micro Hei"/>
                <a:cs typeface="WenQuanYi Micro Hei"/>
              </a:rPr>
              <a:t>state </a:t>
            </a:r>
            <a:r>
              <a:rPr dirty="0" sz="2800" spc="25">
                <a:latin typeface="WenQuanYi Micro Hei"/>
                <a:cs typeface="WenQuanYi Micro Hei"/>
              </a:rPr>
              <a:t>(its </a:t>
            </a:r>
            <a:r>
              <a:rPr dirty="0" sz="2800" spc="45">
                <a:latin typeface="WenQuanYi Micro Hei"/>
                <a:cs typeface="WenQuanYi Micro Hei"/>
              </a:rPr>
              <a:t>stack) and </a:t>
            </a:r>
            <a:r>
              <a:rPr dirty="0" sz="2800" spc="-5">
                <a:latin typeface="WenQuanYi Micro Hei"/>
                <a:cs typeface="WenQuanYi Micro Hei"/>
              </a:rPr>
              <a:t>shared </a:t>
            </a:r>
            <a:r>
              <a:rPr dirty="0" sz="2800" spc="20">
                <a:latin typeface="WenQuanYi Micro Hei"/>
                <a:cs typeface="WenQuanYi Micro Hei"/>
              </a:rPr>
              <a:t>state </a:t>
            </a:r>
            <a:r>
              <a:rPr dirty="0" sz="2800" spc="35">
                <a:latin typeface="WenQuanYi Micro Hei"/>
                <a:cs typeface="WenQuanYi Micro Hei"/>
              </a:rPr>
              <a:t>(static </a:t>
            </a:r>
            <a:r>
              <a:rPr dirty="0" sz="2800" spc="45">
                <a:latin typeface="WenQuanYi Micro Hei"/>
                <a:cs typeface="WenQuanYi Micro Hei"/>
              </a:rPr>
              <a:t>data and</a:t>
            </a:r>
            <a:r>
              <a:rPr dirty="0" sz="2800" spc="400">
                <a:latin typeface="WenQuanYi Micro Hei"/>
                <a:cs typeface="WenQuanYi Micro Hei"/>
              </a:rPr>
              <a:t> </a:t>
            </a:r>
            <a:r>
              <a:rPr dirty="0" sz="2800" spc="65">
                <a:latin typeface="WenQuanYi Micro Hei"/>
                <a:cs typeface="WenQuanYi Micro Hei"/>
              </a:rPr>
              <a:t>heap)</a:t>
            </a:r>
            <a:endParaRPr sz="28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90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83300" y="1025652"/>
            <a:ext cx="3627120" cy="211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200977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5"/>
              </a:lnSpc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cannot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</a:t>
            </a:r>
            <a:r>
              <a:rPr dirty="0" sz="1400" spc="-30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30"/>
              </a:lnSpc>
              <a:spcBef>
                <a:spcPts val="2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</a:t>
            </a:r>
            <a:r>
              <a:rPr dirty="0" sz="1400" spc="-12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because</a:t>
            </a:r>
            <a:r>
              <a:rPr dirty="0" sz="1400" spc="-10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test_flag</a:t>
            </a:r>
            <a:r>
              <a:rPr dirty="0" sz="1400" spc="-11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40">
                <a:solidFill>
                  <a:srgbClr val="0070C0"/>
                </a:solidFill>
                <a:latin typeface="Trebuchet MS"/>
                <a:cs typeface="Trebuchet MS"/>
              </a:rPr>
              <a:t>has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been</a:t>
            </a:r>
            <a:r>
              <a:rPr dirty="0" sz="1400" spc="-11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set</a:t>
            </a:r>
            <a:r>
              <a:rPr dirty="0" sz="1400" spc="-10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by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Process</a:t>
            </a:r>
            <a:r>
              <a:rPr dirty="0" sz="1400" spc="-11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1444" y="1010412"/>
            <a:ext cx="1871980" cy="26924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4965" marR="17970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entered</a:t>
            </a:r>
            <a:r>
              <a:rPr dirty="0" sz="1400" spc="-25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</a:t>
            </a:r>
            <a:r>
              <a:rPr dirty="0" sz="1400" spc="-26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354965" marR="45085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resume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execution 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1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</a:t>
            </a:r>
            <a:r>
              <a:rPr dirty="0" sz="1400" spc="-2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0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91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36107" y="1025652"/>
            <a:ext cx="3388995" cy="232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79400" marR="177228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35"/>
              </a:lnSpc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95">
                <a:solidFill>
                  <a:srgbClr val="FF0000"/>
                </a:solidFill>
                <a:latin typeface="Trebuchet MS"/>
                <a:cs typeface="Trebuchet MS"/>
              </a:rPr>
              <a:t>Still,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3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30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because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test_flag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has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been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changed,</a:t>
            </a:r>
            <a:r>
              <a:rPr dirty="0" sz="1400" spc="-2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yet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30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scheduled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10"/>
              </a:lnSpc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4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4251" y="1010412"/>
            <a:ext cx="1871980" cy="22479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17970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 marR="545465">
              <a:lnSpc>
                <a:spcPct val="101400"/>
              </a:lnSpc>
              <a:spcBef>
                <a:spcPts val="9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entered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  </a:t>
            </a: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19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  </a:t>
            </a: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22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92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5936107" y="1025652"/>
            <a:ext cx="3388995" cy="211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79400" marR="1772285">
              <a:lnSpc>
                <a:spcPts val="1580"/>
              </a:lnSpc>
              <a:spcBef>
                <a:spcPts val="100"/>
              </a:spcBef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35"/>
              </a:lnSpc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45"/>
              </a:lnSpc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95">
                <a:solidFill>
                  <a:srgbClr val="0070C0"/>
                </a:solidFill>
                <a:latin typeface="Trebuchet MS"/>
                <a:cs typeface="Trebuchet MS"/>
              </a:rPr>
              <a:t>Still,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cannot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</a:t>
            </a:r>
            <a:r>
              <a:rPr dirty="0" sz="1400" spc="-31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30"/>
              </a:lnSpc>
              <a:spcBef>
                <a:spcPts val="2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because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test_flag </a:t>
            </a:r>
            <a:r>
              <a:rPr dirty="0" sz="1400" spc="-40">
                <a:solidFill>
                  <a:srgbClr val="0070C0"/>
                </a:solidFill>
                <a:latin typeface="Trebuchet MS"/>
                <a:cs typeface="Trebuchet MS"/>
              </a:rPr>
              <a:t>has </a:t>
            </a: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been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changed,</a:t>
            </a:r>
            <a:r>
              <a:rPr dirty="0" sz="1400" spc="-26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yet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30"/>
              </a:lnSpc>
            </a:pPr>
            <a:r>
              <a:rPr dirty="0" sz="1400" spc="-90"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45"/>
              </a:lnSpc>
              <a:spcBef>
                <a:spcPts val="25"/>
              </a:spcBef>
            </a:pPr>
            <a:r>
              <a:rPr dirty="0" sz="1400" spc="-45">
                <a:latin typeface="Trebuchet MS"/>
                <a:cs typeface="Trebuchet MS"/>
              </a:rPr>
              <a:t>mov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7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79400">
              <a:lnSpc>
                <a:spcPts val="1645"/>
              </a:lnSpc>
            </a:pPr>
            <a:r>
              <a:rPr dirty="0" sz="1400" spc="-60">
                <a:latin typeface="Trebuchet MS"/>
                <a:cs typeface="Trebuchet MS"/>
              </a:rPr>
              <a:t>store </a:t>
            </a:r>
            <a:r>
              <a:rPr dirty="0" sz="1400" spc="-85">
                <a:latin typeface="Trebuchet MS"/>
                <a:cs typeface="Trebuchet MS"/>
              </a:rPr>
              <a:t>r1,</a:t>
            </a:r>
            <a:r>
              <a:rPr dirty="0" sz="1400" spc="-16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4251" y="1010412"/>
            <a:ext cx="1871980" cy="313753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5600" marR="17970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5600" marR="545465">
              <a:lnSpc>
                <a:spcPct val="101400"/>
              </a:lnSpc>
              <a:spcBef>
                <a:spcPts val="95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entered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CS  </a:t>
            </a: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19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stopped</a:t>
            </a:r>
            <a:r>
              <a:rPr dirty="0" sz="1400" spc="-26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here</a:t>
            </a:r>
            <a:endParaRPr sz="1400">
              <a:latin typeface="Trebuchet MS"/>
              <a:cs typeface="Trebuchet MS"/>
            </a:endParaRPr>
          </a:p>
          <a:p>
            <a:pPr marL="355600" marR="5080">
              <a:lnSpc>
                <a:spcPts val="1700"/>
              </a:lnSpc>
              <a:spcBef>
                <a:spcPts val="4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resume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execution 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2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6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FF0000"/>
                </a:solidFill>
                <a:latin typeface="Trebuchet MS"/>
                <a:cs typeface="Trebuchet MS"/>
              </a:rPr>
              <a:t>now,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exit</a:t>
            </a:r>
            <a:r>
              <a:rPr dirty="0" sz="1400" spc="-3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schedule</a:t>
            </a:r>
            <a:r>
              <a:rPr dirty="0" sz="1400" spc="-2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93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101187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Does </a:t>
            </a:r>
            <a:r>
              <a:rPr dirty="0" sz="4800"/>
              <a:t>that </a:t>
            </a:r>
            <a:r>
              <a:rPr dirty="0" sz="4800" spc="-5"/>
              <a:t>guarantee </a:t>
            </a:r>
            <a:r>
              <a:rPr dirty="0" sz="4800"/>
              <a:t>mutual</a:t>
            </a:r>
            <a:r>
              <a:rPr dirty="0" sz="4800" spc="-25"/>
              <a:t> </a:t>
            </a:r>
            <a:r>
              <a:rPr dirty="0" sz="4800" spc="-5"/>
              <a:t>exclusion?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83300" y="1004315"/>
            <a:ext cx="3388995" cy="274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280035" marR="1772285">
              <a:lnSpc>
                <a:spcPts val="1610"/>
              </a:lnSpc>
              <a:spcBef>
                <a:spcPts val="75"/>
              </a:spcBef>
            </a:pP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00"/>
              </a:lnSpc>
            </a:pP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95">
                <a:solidFill>
                  <a:srgbClr val="FF0000"/>
                </a:solidFill>
                <a:latin typeface="Trebuchet MS"/>
                <a:cs typeface="Trebuchet MS"/>
              </a:rPr>
              <a:t>Still,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cannot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3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  <a:spcBef>
                <a:spcPts val="25"/>
              </a:spcBef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because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test_flag </a:t>
            </a:r>
            <a:r>
              <a:rPr dirty="0" sz="1400" spc="-40">
                <a:solidFill>
                  <a:srgbClr val="FF0000"/>
                </a:solidFill>
                <a:latin typeface="Trebuchet MS"/>
                <a:cs typeface="Trebuchet MS"/>
              </a:rPr>
              <a:t>has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been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changed,</a:t>
            </a:r>
            <a:r>
              <a:rPr dirty="0" sz="1400" spc="-2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FF0000"/>
                </a:solidFill>
                <a:latin typeface="Trebuchet MS"/>
                <a:cs typeface="Trebuchet MS"/>
              </a:rPr>
              <a:t>yet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45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5">
                <a:solidFill>
                  <a:srgbClr val="FF0000"/>
                </a:solidFill>
                <a:latin typeface="Trebuchet MS"/>
                <a:cs typeface="Trebuchet MS"/>
              </a:rPr>
              <a:t>resume</a:t>
            </a:r>
            <a:r>
              <a:rPr dirty="0" sz="1400" spc="-2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execution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45"/>
              </a:lnSpc>
            </a:pP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610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FF0000"/>
                </a:solidFill>
                <a:latin typeface="Trebuchet MS"/>
                <a:cs typeface="Trebuchet MS"/>
              </a:rPr>
              <a:t>now,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we </a:t>
            </a:r>
            <a:r>
              <a:rPr dirty="0" sz="1400" spc="-75">
                <a:solidFill>
                  <a:srgbClr val="FF0000"/>
                </a:solidFill>
                <a:latin typeface="Trebuchet MS"/>
                <a:cs typeface="Trebuchet MS"/>
              </a:rPr>
              <a:t>can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enter</a:t>
            </a:r>
            <a:r>
              <a:rPr dirty="0" sz="14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280035" marR="2129790">
              <a:lnSpc>
                <a:spcPts val="1700"/>
              </a:lnSpc>
            </a:pPr>
            <a:r>
              <a:rPr dirty="0" sz="1400" spc="-200">
                <a:solidFill>
                  <a:srgbClr val="FF0000"/>
                </a:solidFill>
                <a:latin typeface="Trebuchet MS"/>
                <a:cs typeface="Trebuchet MS"/>
              </a:rPr>
              <a:t>// </a:t>
            </a:r>
            <a:r>
              <a:rPr dirty="0" sz="1400" spc="-5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dirty="0" sz="1400" spc="-90">
                <a:solidFill>
                  <a:srgbClr val="FF0000"/>
                </a:solidFill>
                <a:latin typeface="Trebuchet MS"/>
                <a:cs typeface="Trebuchet MS"/>
              </a:rPr>
              <a:t>exit</a:t>
            </a:r>
            <a:r>
              <a:rPr dirty="0" sz="1400" spc="-1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FF0000"/>
                </a:solidFill>
                <a:latin typeface="Trebuchet MS"/>
                <a:cs typeface="Trebuchet MS"/>
              </a:rPr>
              <a:t>CS  </a:t>
            </a:r>
            <a:r>
              <a:rPr dirty="0" sz="1400" spc="-45">
                <a:solidFill>
                  <a:srgbClr val="FF000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1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000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280035">
              <a:lnSpc>
                <a:spcPts val="1530"/>
              </a:lnSpc>
            </a:pPr>
            <a:r>
              <a:rPr dirty="0" sz="1400" spc="-60">
                <a:solidFill>
                  <a:srgbClr val="FF000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FF0000"/>
                </a:solidFill>
                <a:latin typeface="Trebuchet MS"/>
                <a:cs typeface="Trebuchet MS"/>
              </a:rPr>
              <a:t>r1,</a:t>
            </a:r>
            <a:r>
              <a:rPr dirty="0" sz="1400" spc="-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FF000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1444" y="989075"/>
            <a:ext cx="1871980" cy="24638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u="sng" sz="14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Process </a:t>
            </a:r>
            <a:r>
              <a:rPr dirty="0" u="sng" sz="14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80">
                <a:solidFill>
                  <a:srgbClr val="0070C0"/>
                </a:solidFill>
                <a:latin typeface="Trebuchet MS"/>
                <a:cs typeface="Trebuchet MS"/>
              </a:rPr>
              <a:t>LOOP:</a:t>
            </a:r>
            <a:endParaRPr sz="1400">
              <a:latin typeface="Trebuchet MS"/>
              <a:cs typeface="Trebuchet MS"/>
            </a:endParaRPr>
          </a:p>
          <a:p>
            <a:pPr marL="354965" marR="179705">
              <a:lnSpc>
                <a:spcPct val="101400"/>
              </a:lnSpc>
            </a:pPr>
            <a:r>
              <a:rPr dirty="0" sz="1400" spc="-55">
                <a:solidFill>
                  <a:srgbClr val="0070C0"/>
                </a:solidFill>
                <a:latin typeface="Trebuchet MS"/>
                <a:cs typeface="Trebuchet MS"/>
              </a:rPr>
              <a:t>load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2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0070C0"/>
                </a:solidFill>
                <a:latin typeface="Trebuchet MS"/>
                <a:cs typeface="Trebuchet MS"/>
              </a:rPr>
              <a:t>[test_flag] 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cmp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r0,</a:t>
            </a:r>
            <a:r>
              <a:rPr dirty="0" sz="1400" spc="-1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bne</a:t>
            </a:r>
            <a:r>
              <a:rPr dirty="0" sz="1400" spc="-114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LOOP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CS: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45">
                <a:solidFill>
                  <a:srgbClr val="0070C0"/>
                </a:solidFill>
                <a:latin typeface="Trebuchet MS"/>
                <a:cs typeface="Trebuchet MS"/>
              </a:rPr>
              <a:t>mov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18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0070C0"/>
                </a:solidFill>
                <a:latin typeface="Trebuchet MS"/>
                <a:cs typeface="Trebuchet MS"/>
              </a:rPr>
              <a:t>#0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store </a:t>
            </a:r>
            <a:r>
              <a:rPr dirty="0" sz="1400" spc="-85">
                <a:solidFill>
                  <a:srgbClr val="0070C0"/>
                </a:solidFill>
                <a:latin typeface="Trebuchet MS"/>
                <a:cs typeface="Trebuchet MS"/>
              </a:rPr>
              <a:t>r1,</a:t>
            </a:r>
            <a:r>
              <a:rPr dirty="0" sz="1400" spc="-22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[&amp;test_flag]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100">
                <a:solidFill>
                  <a:srgbClr val="0070C0"/>
                </a:solidFill>
                <a:latin typeface="Trebuchet MS"/>
                <a:cs typeface="Trebuchet MS"/>
              </a:rPr>
              <a:t>now, </a:t>
            </a: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we </a:t>
            </a:r>
            <a:r>
              <a:rPr dirty="0" sz="1400" spc="-90">
                <a:solidFill>
                  <a:srgbClr val="0070C0"/>
                </a:solidFill>
                <a:latin typeface="Trebuchet MS"/>
                <a:cs typeface="Trebuchet MS"/>
              </a:rPr>
              <a:t>exit</a:t>
            </a:r>
            <a:r>
              <a:rPr dirty="0" sz="1400" spc="-315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70">
                <a:solidFill>
                  <a:srgbClr val="0070C0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65">
                <a:solidFill>
                  <a:srgbClr val="0070C0"/>
                </a:solidFill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dirty="0" sz="1400" spc="-200">
                <a:solidFill>
                  <a:srgbClr val="0070C0"/>
                </a:solidFill>
                <a:latin typeface="Trebuchet MS"/>
                <a:cs typeface="Trebuchet MS"/>
              </a:rPr>
              <a:t>// </a:t>
            </a:r>
            <a:r>
              <a:rPr dirty="0" sz="1400" spc="-60">
                <a:solidFill>
                  <a:srgbClr val="0070C0"/>
                </a:solidFill>
                <a:latin typeface="Trebuchet MS"/>
                <a:cs typeface="Trebuchet MS"/>
              </a:rPr>
              <a:t>schedule</a:t>
            </a:r>
            <a:r>
              <a:rPr dirty="0" sz="1400" spc="-26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0070C0"/>
                </a:solidFill>
                <a:latin typeface="Trebuchet MS"/>
                <a:cs typeface="Trebuchet MS"/>
              </a:rPr>
              <a:t>out!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94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5285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That is what </a:t>
            </a:r>
            <a:r>
              <a:rPr dirty="0" sz="4800" spc="-5"/>
              <a:t>we call</a:t>
            </a:r>
            <a:r>
              <a:rPr dirty="0" sz="4800" spc="-70"/>
              <a:t> </a:t>
            </a:r>
            <a:r>
              <a:rPr dirty="0" sz="4800" spc="-5"/>
              <a:t>spinlock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768386" y="1028954"/>
            <a:ext cx="3609975" cy="371538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>
                <a:latin typeface="Times New Roman"/>
                <a:cs typeface="Times New Roman"/>
              </a:rPr>
              <a:t>Lock variable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(flag)</a:t>
            </a:r>
            <a:endParaRPr sz="2100">
              <a:latin typeface="Times New Roman"/>
              <a:cs typeface="Times New Roman"/>
            </a:endParaRPr>
          </a:p>
          <a:p>
            <a:pPr lvl="1" marL="570230" marR="5080" indent="-214629">
              <a:lnSpc>
                <a:spcPts val="2110"/>
              </a:lnSpc>
              <a:spcBef>
                <a:spcPts val="580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800" spc="-20">
                <a:latin typeface="Times New Roman"/>
                <a:cs typeface="Times New Roman"/>
              </a:rPr>
              <a:t>usually, </a:t>
            </a:r>
            <a:r>
              <a:rPr dirty="0" sz="1800" spc="-5">
                <a:latin typeface="Times New Roman"/>
                <a:cs typeface="Times New Roman"/>
              </a:rPr>
              <a:t>shared structure </a:t>
            </a:r>
            <a:r>
              <a:rPr dirty="0" sz="1800">
                <a:latin typeface="Times New Roman"/>
                <a:cs typeface="Times New Roman"/>
              </a:rPr>
              <a:t>has </a:t>
            </a:r>
            <a:r>
              <a:rPr dirty="0" sz="1800" spc="-5">
                <a:latin typeface="Times New Roman"/>
                <a:cs typeface="Times New Roman"/>
              </a:rPr>
              <a:t>lock  member variable</a:t>
            </a:r>
            <a:endParaRPr sz="18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 spc="-5">
                <a:latin typeface="Times New Roman"/>
                <a:cs typeface="Times New Roman"/>
              </a:rPr>
              <a:t>spinning </a:t>
            </a:r>
            <a:r>
              <a:rPr dirty="0" sz="2100">
                <a:latin typeface="Times New Roman"/>
                <a:cs typeface="Times New Roman"/>
              </a:rPr>
              <a:t>for checking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lock</a:t>
            </a:r>
            <a:endParaRPr sz="21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>
                <a:latin typeface="Times New Roman"/>
                <a:cs typeface="Times New Roman"/>
              </a:rPr>
              <a:t>consumes </a:t>
            </a:r>
            <a:r>
              <a:rPr dirty="0" sz="2100" spc="-5">
                <a:latin typeface="Times New Roman"/>
                <a:cs typeface="Times New Roman"/>
              </a:rPr>
              <a:t>CPU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cycles!</a:t>
            </a:r>
            <a:endParaRPr sz="2100">
              <a:latin typeface="Times New Roman"/>
              <a:cs typeface="Times New Roman"/>
            </a:endParaRPr>
          </a:p>
          <a:p>
            <a:pPr lvl="1" marL="570230" indent="-214629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570230" algn="l"/>
              </a:tabLst>
            </a:pPr>
            <a:r>
              <a:rPr dirty="0" u="sng" sz="1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busy-waiting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6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 spc="-5">
                <a:latin typeface="Times New Roman"/>
                <a:cs typeface="Times New Roman"/>
              </a:rPr>
              <a:t>Usage</a:t>
            </a:r>
            <a:endParaRPr sz="2100">
              <a:latin typeface="Times New Roman"/>
              <a:cs typeface="Times New Roman"/>
            </a:endParaRPr>
          </a:p>
          <a:p>
            <a:pPr marL="698500" marR="1169035" indent="-342900">
              <a:lnSpc>
                <a:spcPct val="118800"/>
              </a:lnSpc>
              <a:spcBef>
                <a:spcPts val="140"/>
              </a:spcBef>
            </a:pPr>
            <a:r>
              <a:rPr dirty="0" sz="1600" spc="5">
                <a:latin typeface="Times New Roman"/>
                <a:cs typeface="Times New Roman"/>
              </a:rPr>
              <a:t>l</a:t>
            </a:r>
            <a:r>
              <a:rPr dirty="0" sz="1600">
                <a:latin typeface="Times New Roman"/>
                <a:cs typeface="Times New Roman"/>
              </a:rPr>
              <a:t>ock(</a:t>
            </a:r>
            <a:r>
              <a:rPr dirty="0" sz="1600" spc="5">
                <a:latin typeface="Times New Roman"/>
                <a:cs typeface="Times New Roman"/>
              </a:rPr>
              <a:t>&amp;</a:t>
            </a:r>
            <a:r>
              <a:rPr dirty="0" sz="1600">
                <a:latin typeface="Times New Roman"/>
                <a:cs typeface="Times New Roman"/>
              </a:rPr>
              <a:t>shared_da</a:t>
            </a:r>
            <a:r>
              <a:rPr dirty="0" sz="1600" spc="5">
                <a:latin typeface="Times New Roman"/>
                <a:cs typeface="Times New Roman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a.</a:t>
            </a:r>
            <a:r>
              <a:rPr dirty="0" sz="1600" spc="5">
                <a:latin typeface="Times New Roman"/>
                <a:cs typeface="Times New Roman"/>
              </a:rPr>
              <a:t>l</a:t>
            </a:r>
            <a:r>
              <a:rPr dirty="0" sz="1600">
                <a:latin typeface="Times New Roman"/>
                <a:cs typeface="Times New Roman"/>
              </a:rPr>
              <a:t>ock);  </a:t>
            </a:r>
            <a:r>
              <a:rPr dirty="0" sz="1600" spc="-5">
                <a:latin typeface="Times New Roman"/>
                <a:cs typeface="Times New Roman"/>
              </a:rPr>
              <a:t>CS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dirty="0" sz="1600">
                <a:latin typeface="Times New Roman"/>
                <a:cs typeface="Times New Roman"/>
              </a:rPr>
              <a:t>unlock(&amp;shared_data.lock);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9386" y="1034955"/>
            <a:ext cx="3315970" cy="217360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>
                <a:latin typeface="Times New Roman"/>
                <a:cs typeface="Times New Roman"/>
              </a:rPr>
              <a:t>C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implementation</a:t>
            </a:r>
            <a:endParaRPr sz="2100">
              <a:latin typeface="Times New Roman"/>
              <a:cs typeface="Times New Roman"/>
            </a:endParaRPr>
          </a:p>
          <a:p>
            <a:pPr marL="698500" marR="5080" indent="-342900">
              <a:lnSpc>
                <a:spcPts val="2300"/>
              </a:lnSpc>
              <a:spcBef>
                <a:spcPts val="140"/>
              </a:spcBef>
            </a:pPr>
            <a:r>
              <a:rPr dirty="0" sz="1600">
                <a:latin typeface="Times New Roman"/>
                <a:cs typeface="Times New Roman"/>
              </a:rPr>
              <a:t>void lock(lock_t * lock_var) {  while (test_and_set(lock_var))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45"/>
              </a:spcBef>
            </a:pPr>
            <a:r>
              <a:rPr dirty="0" sz="160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dirty="0" sz="1600">
                <a:latin typeface="Times New Roman"/>
                <a:cs typeface="Times New Roman"/>
              </a:rPr>
              <a:t>void unlock(lock_t * lock_var)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Times New Roman"/>
                <a:cs typeface="Times New Roman"/>
              </a:rPr>
              <a:t>*lock_var 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0;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95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67005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6620" algn="l"/>
              </a:tabLst>
            </a:pPr>
            <a:r>
              <a:rPr dirty="0" sz="4800"/>
              <a:t>Slightly	</a:t>
            </a:r>
            <a:r>
              <a:rPr dirty="0" sz="4800" spc="-5"/>
              <a:t>enhanced</a:t>
            </a:r>
            <a:r>
              <a:rPr dirty="0" sz="4800" spc="-60"/>
              <a:t> </a:t>
            </a:r>
            <a:r>
              <a:rPr dirty="0" sz="4800" spc="-5"/>
              <a:t>version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269875" marR="5080" indent="-257175">
              <a:lnSpc>
                <a:spcPct val="78900"/>
              </a:lnSpc>
              <a:spcBef>
                <a:spcPts val="580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pc="-15"/>
              <a:t>Test-and-set </a:t>
            </a:r>
            <a:r>
              <a:rPr dirty="0" spc="-5"/>
              <a:t>requires some complex hardware  operation</a:t>
            </a:r>
          </a:p>
          <a:p>
            <a:pPr lvl="1" marL="570230" indent="-214629">
              <a:lnSpc>
                <a:spcPts val="2014"/>
              </a:lnSpc>
              <a:spcBef>
                <a:spcPts val="30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700">
                <a:latin typeface="Times New Roman"/>
                <a:cs typeface="Times New Roman"/>
              </a:rPr>
              <a:t>bus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locking</a:t>
            </a:r>
            <a:endParaRPr sz="1700">
              <a:latin typeface="Times New Roman"/>
              <a:cs typeface="Times New Roman"/>
            </a:endParaRPr>
          </a:p>
          <a:p>
            <a:pPr lvl="1" marL="570230" indent="-214629">
              <a:lnSpc>
                <a:spcPts val="2014"/>
              </a:lnSpc>
              <a:buFont typeface="Arial"/>
              <a:buChar char="–"/>
              <a:tabLst>
                <a:tab pos="570230" algn="l"/>
              </a:tabLst>
            </a:pPr>
            <a:r>
              <a:rPr dirty="0" sz="1700" spc="-5">
                <a:latin typeface="Times New Roman"/>
                <a:cs typeface="Times New Roman"/>
              </a:rPr>
              <a:t>esp. when </a:t>
            </a:r>
            <a:r>
              <a:rPr dirty="0" sz="1700">
                <a:latin typeface="Times New Roman"/>
                <a:cs typeface="Times New Roman"/>
              </a:rPr>
              <a:t>multiple </a:t>
            </a:r>
            <a:r>
              <a:rPr dirty="0" sz="1700" spc="-5">
                <a:latin typeface="Times New Roman"/>
                <a:cs typeface="Times New Roman"/>
              </a:rPr>
              <a:t>CPUs</a:t>
            </a:r>
            <a:endParaRPr sz="1700">
              <a:latin typeface="Times New Roman"/>
              <a:cs typeface="Times New Roman"/>
            </a:endParaRPr>
          </a:p>
          <a:p>
            <a:pPr lvl="2" marL="869950" indent="-171450">
              <a:lnSpc>
                <a:spcPts val="1635"/>
              </a:lnSpc>
              <a:spcBef>
                <a:spcPts val="6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400" spc="-5">
                <a:latin typeface="Times New Roman"/>
                <a:cs typeface="Times New Roman"/>
              </a:rPr>
              <a:t>synchronize updating memory from </a:t>
            </a:r>
            <a:r>
              <a:rPr dirty="0" sz="1400">
                <a:latin typeface="Times New Roman"/>
                <a:cs typeface="Times New Roman"/>
              </a:rPr>
              <a:t>one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CPU</a:t>
            </a:r>
            <a:endParaRPr sz="1400">
              <a:latin typeface="Times New Roman"/>
              <a:cs typeface="Times New Roman"/>
            </a:endParaRPr>
          </a:p>
          <a:p>
            <a:pPr marL="269875" indent="-257175">
              <a:lnSpc>
                <a:spcPts val="2235"/>
              </a:lnSpc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pc="-5"/>
              <a:t>Code would</a:t>
            </a:r>
            <a:r>
              <a:rPr dirty="0" spc="-10"/>
              <a:t> </a:t>
            </a:r>
            <a:r>
              <a:rPr dirty="0"/>
              <a:t>be</a:t>
            </a:r>
          </a:p>
          <a:p>
            <a:pPr lvl="1" marL="570230" indent="-214629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700" spc="-5">
                <a:latin typeface="Times New Roman"/>
                <a:cs typeface="Times New Roman"/>
              </a:rPr>
              <a:t>OUT_LOOP:</a:t>
            </a:r>
            <a:endParaRPr sz="1700">
              <a:latin typeface="Times New Roman"/>
              <a:cs typeface="Times New Roman"/>
            </a:endParaRPr>
          </a:p>
          <a:p>
            <a:pPr lvl="2" marL="869950" indent="-17145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400" spc="-5">
                <a:latin typeface="Times New Roman"/>
                <a:cs typeface="Times New Roman"/>
              </a:rPr>
              <a:t>test-and-set r0, [&amp;test_flag]</a:t>
            </a:r>
            <a:endParaRPr sz="1400">
              <a:latin typeface="Times New Roman"/>
              <a:cs typeface="Times New Roman"/>
            </a:endParaRPr>
          </a:p>
          <a:p>
            <a:pPr lvl="2" marL="869950" indent="-171450">
              <a:lnSpc>
                <a:spcPts val="1630"/>
              </a:lnSpc>
              <a:spcBef>
                <a:spcPts val="25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400" spc="-5">
                <a:latin typeface="Times New Roman"/>
                <a:cs typeface="Times New Roman"/>
              </a:rPr>
              <a:t>cmp r0,</a:t>
            </a:r>
            <a:r>
              <a:rPr dirty="0" sz="1400">
                <a:latin typeface="Times New Roman"/>
                <a:cs typeface="Times New Roman"/>
              </a:rPr>
              <a:t> #0</a:t>
            </a:r>
            <a:endParaRPr sz="1400">
              <a:latin typeface="Times New Roman"/>
              <a:cs typeface="Times New Roman"/>
            </a:endParaRPr>
          </a:p>
          <a:p>
            <a:pPr lvl="2" marL="869950" indent="-171450">
              <a:lnSpc>
                <a:spcPts val="1630"/>
              </a:lnSpc>
              <a:buFont typeface="Arial"/>
              <a:buChar char="•"/>
              <a:tabLst>
                <a:tab pos="869950" algn="l"/>
              </a:tabLst>
            </a:pPr>
            <a:r>
              <a:rPr dirty="0" sz="1400">
                <a:latin typeface="Times New Roman"/>
                <a:cs typeface="Times New Roman"/>
              </a:rPr>
              <a:t>beq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CS</a:t>
            </a:r>
            <a:endParaRPr sz="1400">
              <a:latin typeface="Times New Roman"/>
              <a:cs typeface="Times New Roman"/>
            </a:endParaRPr>
          </a:p>
          <a:p>
            <a:pPr lvl="1" marL="570230" indent="-214629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700" spc="-5">
                <a:latin typeface="Times New Roman"/>
                <a:cs typeface="Times New Roman"/>
              </a:rPr>
              <a:t>IN_LOOP:</a:t>
            </a:r>
            <a:endParaRPr sz="1700">
              <a:latin typeface="Times New Roman"/>
              <a:cs typeface="Times New Roman"/>
            </a:endParaRPr>
          </a:p>
          <a:p>
            <a:pPr lvl="2" marL="869950" indent="-171450">
              <a:lnSpc>
                <a:spcPts val="1630"/>
              </a:lnSpc>
              <a:spcBef>
                <a:spcPts val="6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400" spc="-5">
                <a:latin typeface="Times New Roman"/>
                <a:cs typeface="Times New Roman"/>
              </a:rPr>
              <a:t>load r0,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[&amp;test_flag]</a:t>
            </a:r>
            <a:endParaRPr sz="1400">
              <a:latin typeface="Times New Roman"/>
              <a:cs typeface="Times New Roman"/>
            </a:endParaRPr>
          </a:p>
          <a:p>
            <a:pPr lvl="2" marL="869950" indent="-171450">
              <a:lnSpc>
                <a:spcPts val="1630"/>
              </a:lnSpc>
              <a:buFont typeface="Arial"/>
              <a:buChar char="•"/>
              <a:tabLst>
                <a:tab pos="869950" algn="l"/>
              </a:tabLst>
            </a:pPr>
            <a:r>
              <a:rPr dirty="0" sz="1400" spc="-5">
                <a:latin typeface="Times New Roman"/>
                <a:cs typeface="Times New Roman"/>
              </a:rPr>
              <a:t>cmp r0,</a:t>
            </a:r>
            <a:r>
              <a:rPr dirty="0" sz="1400">
                <a:latin typeface="Times New Roman"/>
                <a:cs typeface="Times New Roman"/>
              </a:rPr>
              <a:t> #0</a:t>
            </a:r>
            <a:endParaRPr sz="1400">
              <a:latin typeface="Times New Roman"/>
              <a:cs typeface="Times New Roman"/>
            </a:endParaRPr>
          </a:p>
          <a:p>
            <a:pPr lvl="2" marL="869950" indent="-1714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400">
                <a:latin typeface="Times New Roman"/>
                <a:cs typeface="Times New Roman"/>
              </a:rPr>
              <a:t>beq</a:t>
            </a:r>
            <a:r>
              <a:rPr dirty="0" sz="1400" spc="-5">
                <a:latin typeface="Times New Roman"/>
                <a:cs typeface="Times New Roman"/>
              </a:rPr>
              <a:t> OUT_LOOP</a:t>
            </a:r>
            <a:endParaRPr sz="1400">
              <a:latin typeface="Times New Roman"/>
              <a:cs typeface="Times New Roman"/>
            </a:endParaRPr>
          </a:p>
          <a:p>
            <a:pPr lvl="2" marL="869950" indent="-1714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400">
                <a:latin typeface="Times New Roman"/>
                <a:cs typeface="Times New Roman"/>
              </a:rPr>
              <a:t>b</a:t>
            </a:r>
            <a:r>
              <a:rPr dirty="0" sz="1400" spc="-5">
                <a:latin typeface="Times New Roman"/>
                <a:cs typeface="Times New Roman"/>
              </a:rPr>
              <a:t> IN_LOOP</a:t>
            </a:r>
            <a:endParaRPr sz="1400">
              <a:latin typeface="Times New Roman"/>
              <a:cs typeface="Times New Roman"/>
            </a:endParaRPr>
          </a:p>
          <a:p>
            <a:pPr lvl="1" marL="570230" indent="-214629">
              <a:lnSpc>
                <a:spcPts val="2020"/>
              </a:lnSpc>
              <a:spcBef>
                <a:spcPts val="15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700">
                <a:latin typeface="Times New Roman"/>
                <a:cs typeface="Times New Roman"/>
              </a:rPr>
              <a:t>CS:</a:t>
            </a:r>
            <a:endParaRPr sz="1700">
              <a:latin typeface="Times New Roman"/>
              <a:cs typeface="Times New Roman"/>
            </a:endParaRPr>
          </a:p>
          <a:p>
            <a:pPr lvl="2" marL="869950" indent="-171450">
              <a:lnSpc>
                <a:spcPts val="1660"/>
              </a:lnSpc>
              <a:buFont typeface="Arial"/>
              <a:buChar char="•"/>
              <a:tabLst>
                <a:tab pos="869950" algn="l"/>
              </a:tabLst>
            </a:pPr>
            <a:r>
              <a:rPr dirty="0" sz="1400" spc="-5">
                <a:latin typeface="Times New Roman"/>
                <a:cs typeface="Times New Roman"/>
              </a:rPr>
              <a:t>mov r1,</a:t>
            </a:r>
            <a:r>
              <a:rPr dirty="0" sz="1400">
                <a:latin typeface="Times New Roman"/>
                <a:cs typeface="Times New Roman"/>
              </a:rPr>
              <a:t> #0</a:t>
            </a:r>
            <a:endParaRPr sz="1400">
              <a:latin typeface="Times New Roman"/>
              <a:cs typeface="Times New Roman"/>
            </a:endParaRPr>
          </a:p>
          <a:p>
            <a:pPr lvl="2" marL="869950" indent="-17145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69950" algn="l"/>
              </a:tabLst>
            </a:pPr>
            <a:r>
              <a:rPr dirty="0" sz="1400" spc="-5">
                <a:latin typeface="Times New Roman"/>
                <a:cs typeface="Times New Roman"/>
              </a:rPr>
              <a:t>Store r1,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[&amp;test_flag]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0425" y="1412906"/>
            <a:ext cx="3624579" cy="417195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>
                <a:latin typeface="Times New Roman"/>
                <a:cs typeface="Times New Roman"/>
              </a:rPr>
              <a:t>C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implementation</a:t>
            </a:r>
            <a:endParaRPr sz="21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dirty="0" sz="1600">
                <a:latin typeface="Times New Roman"/>
                <a:cs typeface="Times New Roman"/>
              </a:rPr>
              <a:t>void lock(lock_t * lock_var)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040765" marR="272415" indent="-342900">
              <a:lnSpc>
                <a:spcPts val="2400"/>
              </a:lnSpc>
              <a:spcBef>
                <a:spcPts val="65"/>
              </a:spcBef>
            </a:pPr>
            <a:r>
              <a:rPr dirty="0" sz="1600">
                <a:latin typeface="Times New Roman"/>
                <a:cs typeface="Times New Roman"/>
              </a:rPr>
              <a:t>while (test_and_set(lock_var))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{  while (lock_var)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225"/>
              </a:spcBef>
            </a:pPr>
            <a:r>
              <a:rPr dirty="0" sz="160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dirty="0" sz="160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Times New Roman"/>
                <a:cs typeface="Times New Roman"/>
              </a:rPr>
              <a:t>void unlock(lock_t * lock_var)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384"/>
              </a:spcBef>
            </a:pPr>
            <a:r>
              <a:rPr dirty="0" sz="1600">
                <a:latin typeface="Times New Roman"/>
                <a:cs typeface="Times New Roman"/>
              </a:rPr>
              <a:t>*lock_var 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0;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80"/>
              </a:spcBef>
            </a:pPr>
            <a:r>
              <a:rPr dirty="0" sz="160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69875" indent="-257175">
              <a:lnSpc>
                <a:spcPct val="100000"/>
              </a:lnSpc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dirty="0" sz="2100">
                <a:latin typeface="Times New Roman"/>
                <a:cs typeface="Times New Roman"/>
              </a:rPr>
              <a:t>Less </a:t>
            </a:r>
            <a:r>
              <a:rPr dirty="0" sz="2100" spc="-5">
                <a:latin typeface="Times New Roman"/>
                <a:cs typeface="Times New Roman"/>
              </a:rPr>
              <a:t>use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test-and-set</a:t>
            </a:r>
            <a:endParaRPr sz="2100">
              <a:latin typeface="Times New Roman"/>
              <a:cs typeface="Times New Roman"/>
            </a:endParaRPr>
          </a:p>
          <a:p>
            <a:pPr lvl="1" marL="570230" indent="-214629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800" spc="-5">
                <a:latin typeface="Times New Roman"/>
                <a:cs typeface="Times New Roman"/>
              </a:rPr>
              <a:t>esp. </a:t>
            </a:r>
            <a:r>
              <a:rPr dirty="0" sz="1800">
                <a:latin typeface="Times New Roman"/>
                <a:cs typeface="Times New Roman"/>
              </a:rPr>
              <a:t>when </a:t>
            </a:r>
            <a:r>
              <a:rPr dirty="0" sz="1800" spc="-5">
                <a:latin typeface="Times New Roman"/>
                <a:cs typeface="Times New Roman"/>
              </a:rPr>
              <a:t>Spinning inside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loop</a:t>
            </a:r>
            <a:endParaRPr sz="1800">
              <a:latin typeface="Times New Roman"/>
              <a:cs typeface="Times New Roman"/>
            </a:endParaRPr>
          </a:p>
          <a:p>
            <a:pPr lvl="1" marL="570230" indent="-214629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570230" algn="l"/>
              </a:tabLst>
            </a:pPr>
            <a:r>
              <a:rPr dirty="0" sz="1800" spc="-5">
                <a:latin typeface="Times New Roman"/>
                <a:cs typeface="Times New Roman"/>
              </a:rPr>
              <a:t>just looking </a:t>
            </a:r>
            <a:r>
              <a:rPr dirty="0" sz="1800">
                <a:latin typeface="Times New Roman"/>
                <a:cs typeface="Times New Roman"/>
              </a:rPr>
              <a:t>at </a:t>
            </a:r>
            <a:r>
              <a:rPr dirty="0" sz="1800" spc="-5">
                <a:latin typeface="Times New Roman"/>
                <a:cs typeface="Times New Roman"/>
              </a:rPr>
              <a:t>variable 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enough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96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82772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9970" algn="l"/>
              </a:tabLst>
            </a:pPr>
            <a:r>
              <a:rPr dirty="0" sz="4800" spc="-5"/>
              <a:t>Locking	</a:t>
            </a:r>
            <a:r>
              <a:rPr dirty="0" sz="4800"/>
              <a:t>and </a:t>
            </a:r>
            <a:r>
              <a:rPr dirty="0" sz="4800" spc="-5"/>
              <a:t>Interrupt</a:t>
            </a:r>
            <a:r>
              <a:rPr dirty="0" sz="4800" spc="-65"/>
              <a:t> </a:t>
            </a:r>
            <a:r>
              <a:rPr dirty="0" sz="4800"/>
              <a:t>masking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08379"/>
            <a:ext cx="8387715" cy="470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79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5">
                <a:latin typeface="WenQuanYi Micro Hei"/>
                <a:cs typeface="WenQuanYi Micro Hei"/>
              </a:rPr>
              <a:t>In </a:t>
            </a:r>
            <a:r>
              <a:rPr dirty="0" sz="2400" spc="-5">
                <a:latin typeface="WenQuanYi Micro Hei"/>
                <a:cs typeface="WenQuanYi Micro Hei"/>
              </a:rPr>
              <a:t>uniprocessor </a:t>
            </a:r>
            <a:r>
              <a:rPr dirty="0" sz="2400">
                <a:latin typeface="WenQuanYi Micro Hei"/>
                <a:cs typeface="WenQuanYi Micro Hei"/>
              </a:rPr>
              <a:t>system, </a:t>
            </a:r>
            <a:r>
              <a:rPr dirty="0" sz="2400" spc="90">
                <a:latin typeface="WenQuanYi Micro Hei"/>
                <a:cs typeface="WenQuanYi Micro Hei"/>
              </a:rPr>
              <a:t>what</a:t>
            </a:r>
            <a:r>
              <a:rPr dirty="0" sz="2400" spc="260">
                <a:latin typeface="WenQuanYi Micro Hei"/>
                <a:cs typeface="WenQuanYi Micro Hei"/>
              </a:rPr>
              <a:t> </a:t>
            </a:r>
            <a:r>
              <a:rPr dirty="0" sz="2400" spc="10">
                <a:latin typeface="WenQuanYi Micro Hei"/>
                <a:cs typeface="WenQuanYi Micro Hei"/>
              </a:rPr>
              <a:t>if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2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10">
                <a:latin typeface="WenQuanYi Micro Hei"/>
                <a:cs typeface="WenQuanYi Micro Hei"/>
              </a:rPr>
              <a:t>you </a:t>
            </a:r>
            <a:r>
              <a:rPr dirty="0" sz="2000" spc="100">
                <a:latin typeface="WenQuanYi Micro Hei"/>
                <a:cs typeface="WenQuanYi Micro Hei"/>
              </a:rPr>
              <a:t>own </a:t>
            </a:r>
            <a:r>
              <a:rPr dirty="0" sz="2000" spc="25">
                <a:latin typeface="WenQuanYi Micro Hei"/>
                <a:cs typeface="WenQuanYi Micro Hei"/>
              </a:rPr>
              <a:t>a </a:t>
            </a:r>
            <a:r>
              <a:rPr dirty="0" sz="2000" spc="40">
                <a:latin typeface="WenQuanYi Micro Hei"/>
                <a:cs typeface="WenQuanYi Micro Hei"/>
              </a:rPr>
              <a:t>lock, </a:t>
            </a:r>
            <a:r>
              <a:rPr dirty="0" sz="2000" spc="30">
                <a:latin typeface="WenQuanYi Micro Hei"/>
                <a:cs typeface="WenQuanYi Micro Hei"/>
              </a:rPr>
              <a:t>then</a:t>
            </a:r>
            <a:r>
              <a:rPr dirty="0" sz="2000" spc="-20">
                <a:latin typeface="WenQuanYi Micro Hei"/>
                <a:cs typeface="WenQuanYi Micro Hei"/>
              </a:rPr>
              <a:t> </a:t>
            </a:r>
            <a:r>
              <a:rPr dirty="0" sz="2000" spc="30">
                <a:latin typeface="WenQuanYi Micro Hei"/>
                <a:cs typeface="WenQuanYi Micro Hei"/>
              </a:rPr>
              <a:t>asleep?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30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20">
                <a:latin typeface="WenQuanYi Micro Hei"/>
                <a:cs typeface="WenQuanYi Micro Hei"/>
              </a:rPr>
              <a:t>No body </a:t>
            </a:r>
            <a:r>
              <a:rPr dirty="0" sz="2000" spc="95">
                <a:latin typeface="WenQuanYi Micro Hei"/>
                <a:cs typeface="WenQuanYi Micro Hei"/>
              </a:rPr>
              <a:t>who </a:t>
            </a:r>
            <a:r>
              <a:rPr dirty="0" sz="2000" spc="35">
                <a:latin typeface="WenQuanYi Micro Hei"/>
                <a:cs typeface="WenQuanYi Micro Hei"/>
              </a:rPr>
              <a:t>waits </a:t>
            </a:r>
            <a:r>
              <a:rPr dirty="0" sz="2000" spc="15">
                <a:latin typeface="WenQuanYi Micro Hei"/>
                <a:cs typeface="WenQuanYi Micro Hei"/>
              </a:rPr>
              <a:t>for 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25">
                <a:latin typeface="WenQuanYi Micro Hei"/>
                <a:cs typeface="WenQuanYi Micro Hei"/>
              </a:rPr>
              <a:t>lock </a:t>
            </a:r>
            <a:r>
              <a:rPr dirty="0" sz="2000" spc="35">
                <a:latin typeface="WenQuanYi Micro Hei"/>
                <a:cs typeface="WenQuanYi Micro Hei"/>
              </a:rPr>
              <a:t>cannot </a:t>
            </a:r>
            <a:r>
              <a:rPr dirty="0" sz="2000" spc="25">
                <a:latin typeface="WenQuanYi Micro Hei"/>
                <a:cs typeface="WenQuanYi Micro Hei"/>
              </a:rPr>
              <a:t>make</a:t>
            </a:r>
            <a:r>
              <a:rPr dirty="0" sz="2000" spc="90">
                <a:latin typeface="WenQuanYi Micro Hei"/>
                <a:cs typeface="WenQuanYi Micro Hei"/>
              </a:rPr>
              <a:t> </a:t>
            </a:r>
            <a:r>
              <a:rPr dirty="0" sz="2000" spc="35">
                <a:latin typeface="WenQuanYi Micro Hei"/>
                <a:cs typeface="WenQuanYi Micro Hei"/>
              </a:rPr>
              <a:t>progress!</a:t>
            </a:r>
            <a:endParaRPr sz="20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2790"/>
              </a:lnSpc>
              <a:spcBef>
                <a:spcPts val="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120">
                <a:latin typeface="WenQuanYi Micro Hei"/>
                <a:cs typeface="WenQuanYi Micro Hei"/>
              </a:rPr>
              <a:t>What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95">
                <a:latin typeface="WenQuanYi Micro Hei"/>
                <a:cs typeface="WenQuanYi Micro Hei"/>
              </a:rPr>
              <a:t>good</a:t>
            </a:r>
            <a:r>
              <a:rPr dirty="0" sz="2400" spc="75">
                <a:latin typeface="WenQuanYi Micro Hei"/>
                <a:cs typeface="WenQuanYi Micro Hei"/>
              </a:rPr>
              <a:t> </a:t>
            </a:r>
            <a:r>
              <a:rPr dirty="0" sz="2400" spc="50">
                <a:latin typeface="WenQuanYi Micro Hei"/>
                <a:cs typeface="WenQuanYi Micro Hei"/>
              </a:rPr>
              <a:t>strategy?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21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90">
                <a:latin typeface="WenQuanYi Micro Hei"/>
                <a:cs typeface="WenQuanYi Micro Hei"/>
              </a:rPr>
              <a:t>When </a:t>
            </a:r>
            <a:r>
              <a:rPr dirty="0" sz="2000" spc="25">
                <a:latin typeface="WenQuanYi Micro Hei"/>
                <a:cs typeface="WenQuanYi Micro Hei"/>
              </a:rPr>
              <a:t>a </a:t>
            </a:r>
            <a:r>
              <a:rPr dirty="0" sz="2000" spc="-10">
                <a:latin typeface="WenQuanYi Micro Hei"/>
                <a:cs typeface="WenQuanYi Micro Hei"/>
              </a:rPr>
              <a:t>process </a:t>
            </a:r>
            <a:r>
              <a:rPr dirty="0" sz="2000" spc="-5">
                <a:latin typeface="WenQuanYi Micro Hei"/>
                <a:cs typeface="WenQuanYi Micro Hei"/>
              </a:rPr>
              <a:t>enters 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-10">
                <a:latin typeface="WenQuanYi Micro Hei"/>
                <a:cs typeface="WenQuanYi Micro Hei"/>
              </a:rPr>
              <a:t>critical</a:t>
            </a:r>
            <a:r>
              <a:rPr dirty="0" sz="2000" spc="114">
                <a:latin typeface="WenQuanYi Micro Hei"/>
                <a:cs typeface="WenQuanYi Micro Hei"/>
              </a:rPr>
              <a:t> </a:t>
            </a:r>
            <a:r>
              <a:rPr dirty="0" sz="2000" spc="10">
                <a:latin typeface="WenQuanYi Micro Hei"/>
                <a:cs typeface="WenQuanYi Micro Hei"/>
              </a:rPr>
              <a:t>section</a:t>
            </a:r>
            <a:endParaRPr sz="20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187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700" spc="-15">
                <a:latin typeface="WenQuanYi Micro Hei"/>
                <a:cs typeface="WenQuanYi Micro Hei"/>
              </a:rPr>
              <a:t>or </a:t>
            </a:r>
            <a:r>
              <a:rPr dirty="0" sz="1700" spc="15">
                <a:latin typeface="WenQuanYi Micro Hei"/>
                <a:cs typeface="WenQuanYi Micro Hei"/>
              </a:rPr>
              <a:t>hold </a:t>
            </a:r>
            <a:r>
              <a:rPr dirty="0" sz="1700" spc="20">
                <a:latin typeface="WenQuanYi Micro Hei"/>
                <a:cs typeface="WenQuanYi Micro Hei"/>
              </a:rPr>
              <a:t>the</a:t>
            </a:r>
            <a:r>
              <a:rPr dirty="0" sz="1700" spc="75">
                <a:latin typeface="WenQuanYi Micro Hei"/>
                <a:cs typeface="WenQuanYi Micro Hei"/>
              </a:rPr>
              <a:t> </a:t>
            </a:r>
            <a:r>
              <a:rPr dirty="0" sz="1700" spc="20">
                <a:latin typeface="WenQuanYi Micro Hei"/>
                <a:cs typeface="WenQuanYi Micro Hei"/>
              </a:rPr>
              <a:t>lock</a:t>
            </a:r>
            <a:endParaRPr sz="17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19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25">
                <a:latin typeface="WenQuanYi Micro Hei"/>
                <a:cs typeface="WenQuanYi Micro Hei"/>
              </a:rPr>
              <a:t>make 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-10">
                <a:latin typeface="WenQuanYi Micro Hei"/>
                <a:cs typeface="WenQuanYi Micro Hei"/>
              </a:rPr>
              <a:t>process </a:t>
            </a:r>
            <a:r>
              <a:rPr dirty="0" sz="2000" spc="-5">
                <a:latin typeface="WenQuanYi Micro Hei"/>
                <a:cs typeface="WenQuanYi Micro Hei"/>
              </a:rPr>
              <a:t>run </a:t>
            </a:r>
            <a:r>
              <a:rPr dirty="0" sz="2000" spc="-20">
                <a:latin typeface="WenQuanYi Micro Hei"/>
                <a:cs typeface="WenQuanYi Micro Hei"/>
              </a:rPr>
              <a:t>as </a:t>
            </a:r>
            <a:r>
              <a:rPr dirty="0" sz="2000" spc="20">
                <a:latin typeface="WenQuanYi Micro Hei"/>
                <a:cs typeface="WenQuanYi Micro Hei"/>
              </a:rPr>
              <a:t>quick </a:t>
            </a:r>
            <a:r>
              <a:rPr dirty="0" sz="2000" spc="-20">
                <a:latin typeface="WenQuanYi Micro Hei"/>
                <a:cs typeface="WenQuanYi Micro Hei"/>
              </a:rPr>
              <a:t>as </a:t>
            </a:r>
            <a:r>
              <a:rPr dirty="0" sz="2000" spc="5">
                <a:latin typeface="WenQuanYi Micro Hei"/>
                <a:cs typeface="WenQuanYi Micro Hei"/>
              </a:rPr>
              <a:t>possible, </a:t>
            </a:r>
            <a:r>
              <a:rPr dirty="0" sz="2000">
                <a:latin typeface="WenQuanYi Micro Hei"/>
                <a:cs typeface="WenQuanYi Micro Hei"/>
              </a:rPr>
              <a:t>so</a:t>
            </a:r>
            <a:r>
              <a:rPr dirty="0" sz="2000" spc="350">
                <a:latin typeface="WenQuanYi Micro Hei"/>
                <a:cs typeface="WenQuanYi Micro Hei"/>
              </a:rPr>
              <a:t> </a:t>
            </a:r>
            <a:r>
              <a:rPr dirty="0" sz="2000" spc="35">
                <a:latin typeface="WenQuanYi Micro Hei"/>
                <a:cs typeface="WenQuanYi Micro Hei"/>
              </a:rPr>
              <a:t>that</a:t>
            </a:r>
            <a:endParaRPr sz="20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2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-10">
                <a:latin typeface="WenQuanYi Micro Hei"/>
                <a:cs typeface="WenQuanYi Micro Hei"/>
              </a:rPr>
              <a:t>process </a:t>
            </a:r>
            <a:r>
              <a:rPr dirty="0" sz="2000" spc="15">
                <a:latin typeface="WenQuanYi Micro Hei"/>
                <a:cs typeface="WenQuanYi Micro Hei"/>
              </a:rPr>
              <a:t>completes 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35">
                <a:latin typeface="WenQuanYi Micro Hei"/>
                <a:cs typeface="WenQuanYi Micro Hei"/>
              </a:rPr>
              <a:t>job (or </a:t>
            </a:r>
            <a:r>
              <a:rPr dirty="0" sz="2000" spc="10">
                <a:latin typeface="WenQuanYi Micro Hei"/>
                <a:cs typeface="WenQuanYi Micro Hei"/>
              </a:rPr>
              <a:t>exit </a:t>
            </a:r>
            <a:r>
              <a:rPr dirty="0" sz="2000" spc="30">
                <a:latin typeface="WenQuanYi Micro Hei"/>
                <a:cs typeface="WenQuanYi Micro Hei"/>
              </a:rPr>
              <a:t>the </a:t>
            </a:r>
            <a:r>
              <a:rPr dirty="0" sz="2000" spc="-5">
                <a:latin typeface="WenQuanYi Micro Hei"/>
                <a:cs typeface="WenQuanYi Micro Hei"/>
              </a:rPr>
              <a:t>critical</a:t>
            </a:r>
            <a:r>
              <a:rPr dirty="0" sz="2000" spc="200">
                <a:latin typeface="WenQuanYi Micro Hei"/>
                <a:cs typeface="WenQuanYi Micro Hei"/>
              </a:rPr>
              <a:t> </a:t>
            </a:r>
            <a:r>
              <a:rPr dirty="0" sz="2000" spc="25">
                <a:latin typeface="WenQuanYi Micro Hei"/>
                <a:cs typeface="WenQuanYi Micro Hei"/>
              </a:rPr>
              <a:t>section)</a:t>
            </a:r>
            <a:endParaRPr sz="20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198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700" spc="-15">
                <a:latin typeface="WenQuanYi Micro Hei"/>
                <a:cs typeface="WenQuanYi Micro Hei"/>
              </a:rPr>
              <a:t>or release </a:t>
            </a:r>
            <a:r>
              <a:rPr dirty="0" sz="1700" spc="20">
                <a:latin typeface="WenQuanYi Micro Hei"/>
                <a:cs typeface="WenQuanYi Micro Hei"/>
              </a:rPr>
              <a:t>the</a:t>
            </a:r>
            <a:r>
              <a:rPr dirty="0" sz="1700" spc="110">
                <a:latin typeface="WenQuanYi Micro Hei"/>
                <a:cs typeface="WenQuanYi Micro Hei"/>
              </a:rPr>
              <a:t> </a:t>
            </a:r>
            <a:r>
              <a:rPr dirty="0" sz="1700" spc="20">
                <a:latin typeface="WenQuanYi Micro Hei"/>
                <a:cs typeface="WenQuanYi Micro Hei"/>
              </a:rPr>
              <a:t>lock</a:t>
            </a:r>
            <a:endParaRPr sz="1700">
              <a:latin typeface="WenQuanYi Micro Hei"/>
              <a:cs typeface="WenQuanYi Micro Hei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9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279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30">
                <a:latin typeface="WenQuanYi Micro Hei"/>
                <a:cs typeface="WenQuanYi Micro Hei"/>
              </a:rPr>
              <a:t>lock </a:t>
            </a:r>
            <a:r>
              <a:rPr dirty="0" sz="2400" spc="5">
                <a:latin typeface="WenQuanYi Micro Hei"/>
                <a:cs typeface="WenQuanYi Micro Hei"/>
              </a:rPr>
              <a:t>holder </a:t>
            </a:r>
            <a:r>
              <a:rPr dirty="0" sz="2400" spc="65">
                <a:latin typeface="WenQuanYi Micro Hei"/>
                <a:cs typeface="WenQuanYi Micro Hei"/>
              </a:rPr>
              <a:t>would </a:t>
            </a:r>
            <a:r>
              <a:rPr dirty="0" sz="2400" spc="-5">
                <a:latin typeface="WenQuanYi Micro Hei"/>
                <a:cs typeface="WenQuanYi Micro Hei"/>
              </a:rPr>
              <a:t>disable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175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interrupts</a:t>
            </a:r>
            <a:endParaRPr sz="24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26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70">
                <a:latin typeface="WenQuanYi Micro Hei"/>
                <a:cs typeface="WenQuanYi Micro Hei"/>
              </a:rPr>
              <a:t>when </a:t>
            </a:r>
            <a:r>
              <a:rPr dirty="0" sz="2000" spc="5">
                <a:latin typeface="WenQuanYi Micro Hei"/>
                <a:cs typeface="WenQuanYi Micro Hei"/>
              </a:rPr>
              <a:t>it holds </a:t>
            </a:r>
            <a:r>
              <a:rPr dirty="0" sz="2000" spc="30">
                <a:latin typeface="WenQuanYi Micro Hei"/>
                <a:cs typeface="WenQuanYi Micro Hei"/>
              </a:rPr>
              <a:t>the</a:t>
            </a:r>
            <a:r>
              <a:rPr dirty="0" sz="2000" spc="75">
                <a:latin typeface="WenQuanYi Micro Hei"/>
                <a:cs typeface="WenQuanYi Micro Hei"/>
              </a:rPr>
              <a:t> </a:t>
            </a:r>
            <a:r>
              <a:rPr dirty="0" sz="2000" spc="25">
                <a:latin typeface="WenQuanYi Micro Hei"/>
                <a:cs typeface="WenQuanYi Micro Hei"/>
              </a:rPr>
              <a:t>lock</a:t>
            </a:r>
            <a:endParaRPr sz="20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1914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700" spc="20">
                <a:latin typeface="WenQuanYi Micro Hei"/>
                <a:cs typeface="WenQuanYi Micro Hei"/>
              </a:rPr>
              <a:t>No </a:t>
            </a:r>
            <a:r>
              <a:rPr dirty="0" sz="1700" spc="-10">
                <a:latin typeface="WenQuanYi Micro Hei"/>
                <a:cs typeface="WenQuanYi Micro Hei"/>
              </a:rPr>
              <a:t>timer</a:t>
            </a:r>
            <a:r>
              <a:rPr dirty="0" sz="1700" spc="25">
                <a:latin typeface="WenQuanYi Micro Hei"/>
                <a:cs typeface="WenQuanYi Micro Hei"/>
              </a:rPr>
              <a:t> </a:t>
            </a:r>
            <a:r>
              <a:rPr dirty="0" sz="1700">
                <a:latin typeface="WenQuanYi Micro Hei"/>
                <a:cs typeface="WenQuanYi Micro Hei"/>
              </a:rPr>
              <a:t>interrupts,</a:t>
            </a:r>
            <a:endParaRPr sz="17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189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700" spc="-15">
                <a:latin typeface="WenQuanYi Micro Hei"/>
                <a:cs typeface="WenQuanYi Micro Hei"/>
              </a:rPr>
              <a:t>result </a:t>
            </a:r>
            <a:r>
              <a:rPr dirty="0" sz="1700">
                <a:latin typeface="WenQuanYi Micro Hei"/>
                <a:cs typeface="WenQuanYi Micro Hei"/>
              </a:rPr>
              <a:t>in </a:t>
            </a:r>
            <a:r>
              <a:rPr dirty="0" sz="1700" spc="35">
                <a:latin typeface="WenQuanYi Micro Hei"/>
                <a:cs typeface="WenQuanYi Micro Hei"/>
              </a:rPr>
              <a:t>no </a:t>
            </a:r>
            <a:r>
              <a:rPr dirty="0" sz="1700" spc="25">
                <a:latin typeface="WenQuanYi Micro Hei"/>
                <a:cs typeface="WenQuanYi Micro Hei"/>
              </a:rPr>
              <a:t>context</a:t>
            </a:r>
            <a:r>
              <a:rPr dirty="0" sz="1700" spc="75">
                <a:latin typeface="WenQuanYi Micro Hei"/>
                <a:cs typeface="WenQuanYi Micro Hei"/>
              </a:rPr>
              <a:t> </a:t>
            </a:r>
            <a:r>
              <a:rPr dirty="0" sz="1700" spc="30">
                <a:latin typeface="WenQuanYi Micro Hei"/>
                <a:cs typeface="WenQuanYi Micro Hei"/>
              </a:rPr>
              <a:t>switch</a:t>
            </a:r>
            <a:endParaRPr sz="17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185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700" spc="25">
                <a:latin typeface="WenQuanYi Micro Hei"/>
                <a:cs typeface="WenQuanYi Micro Hei"/>
              </a:rPr>
              <a:t>the </a:t>
            </a:r>
            <a:r>
              <a:rPr dirty="0" sz="1700" spc="20">
                <a:latin typeface="WenQuanYi Micro Hei"/>
                <a:cs typeface="WenQuanYi Micro Hei"/>
              </a:rPr>
              <a:t>lock </a:t>
            </a:r>
            <a:r>
              <a:rPr dirty="0" sz="1700">
                <a:latin typeface="WenQuanYi Micro Hei"/>
                <a:cs typeface="WenQuanYi Micro Hei"/>
              </a:rPr>
              <a:t>holder </a:t>
            </a:r>
            <a:r>
              <a:rPr dirty="0" sz="1700" spc="-465">
                <a:latin typeface="WenQuanYi Micro Hei"/>
                <a:cs typeface="WenQuanYi Micro Hei"/>
              </a:rPr>
              <a:t>‘only’</a:t>
            </a:r>
            <a:r>
              <a:rPr dirty="0" sz="1700" spc="30">
                <a:latin typeface="WenQuanYi Micro Hei"/>
                <a:cs typeface="WenQuanYi Micro Hei"/>
              </a:rPr>
              <a:t> </a:t>
            </a:r>
            <a:r>
              <a:rPr dirty="0" sz="1700" spc="25">
                <a:latin typeface="WenQuanYi Micro Hei"/>
                <a:cs typeface="WenQuanYi Micro Hei"/>
              </a:rPr>
              <a:t>can </a:t>
            </a:r>
            <a:r>
              <a:rPr dirty="0" sz="1700" spc="20">
                <a:latin typeface="WenQuanYi Micro Hei"/>
                <a:cs typeface="WenQuanYi Micro Hei"/>
              </a:rPr>
              <a:t>make</a:t>
            </a:r>
            <a:r>
              <a:rPr dirty="0" sz="1700" spc="70">
                <a:latin typeface="WenQuanYi Micro Hei"/>
                <a:cs typeface="WenQuanYi Micro Hei"/>
              </a:rPr>
              <a:t> </a:t>
            </a:r>
            <a:r>
              <a:rPr dirty="0" sz="1700" spc="25">
                <a:latin typeface="WenQuanYi Micro Hei"/>
                <a:cs typeface="WenQuanYi Micro Hei"/>
              </a:rPr>
              <a:t>progress!</a:t>
            </a:r>
            <a:endParaRPr sz="17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28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30">
                <a:latin typeface="WenQuanYi Micro Hei"/>
                <a:cs typeface="WenQuanYi Micro Hei"/>
              </a:rPr>
              <a:t>works </a:t>
            </a:r>
            <a:r>
              <a:rPr dirty="0" sz="2000">
                <a:latin typeface="WenQuanYi Micro Hei"/>
                <a:cs typeface="WenQuanYi Micro Hei"/>
              </a:rPr>
              <a:t>only </a:t>
            </a:r>
            <a:r>
              <a:rPr dirty="0" sz="2000" spc="60">
                <a:latin typeface="WenQuanYi Micro Hei"/>
                <a:cs typeface="WenQuanYi Micro Hei"/>
              </a:rPr>
              <a:t>with </a:t>
            </a:r>
            <a:r>
              <a:rPr dirty="0" sz="2000" spc="-5">
                <a:latin typeface="WenQuanYi Micro Hei"/>
                <a:cs typeface="WenQuanYi Micro Hei"/>
              </a:rPr>
              <a:t>uniprocessor </a:t>
            </a:r>
            <a:r>
              <a:rPr dirty="0" sz="2000">
                <a:latin typeface="WenQuanYi Micro Hei"/>
                <a:cs typeface="WenQuanYi Micro Hei"/>
              </a:rPr>
              <a:t>system, </a:t>
            </a:r>
            <a:r>
              <a:rPr dirty="0" sz="2000" spc="-5">
                <a:latin typeface="WenQuanYi Micro Hei"/>
                <a:cs typeface="WenQuanYi Micro Hei"/>
              </a:rPr>
              <a:t>search </a:t>
            </a:r>
            <a:r>
              <a:rPr dirty="0" sz="2000" spc="15">
                <a:latin typeface="WenQuanYi Micro Hei"/>
                <a:cs typeface="WenQuanYi Micro Hei"/>
              </a:rPr>
              <a:t>for </a:t>
            </a:r>
            <a:r>
              <a:rPr dirty="0" sz="2000" spc="60">
                <a:latin typeface="WenQuanYi Micro Hei"/>
                <a:cs typeface="WenQuanYi Micro Hei"/>
              </a:rPr>
              <a:t>why</a:t>
            </a:r>
            <a:r>
              <a:rPr dirty="0" sz="2000" spc="265">
                <a:latin typeface="WenQuanYi Micro Hei"/>
                <a:cs typeface="WenQuanYi Micro Hei"/>
              </a:rPr>
              <a:t> </a:t>
            </a:r>
            <a:r>
              <a:rPr dirty="0" sz="2000" spc="55">
                <a:latin typeface="WenQuanYi Micro Hei"/>
                <a:cs typeface="WenQuanYi Micro Hei"/>
              </a:rPr>
              <a:t>(homework)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97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723010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A </a:t>
            </a:r>
            <a:r>
              <a:rPr dirty="0" sz="4800" spc="-5"/>
              <a:t>better idea! </a:t>
            </a:r>
            <a:r>
              <a:rPr dirty="0" sz="4800"/>
              <a:t>than</a:t>
            </a:r>
            <a:r>
              <a:rPr dirty="0" sz="4800" spc="-380"/>
              <a:t> </a:t>
            </a:r>
            <a:r>
              <a:rPr dirty="0" sz="4800" spc="-5"/>
              <a:t>spinlock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9826625" cy="501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85">
                <a:latin typeface="WenQuanYi Micro Hei"/>
                <a:cs typeface="WenQuanYi Micro Hei"/>
              </a:rPr>
              <a:t>why </a:t>
            </a:r>
            <a:r>
              <a:rPr dirty="0" sz="2800" spc="65">
                <a:latin typeface="WenQuanYi Micro Hei"/>
                <a:cs typeface="WenQuanYi Micro Hei"/>
              </a:rPr>
              <a:t>not</a:t>
            </a:r>
            <a:r>
              <a:rPr dirty="0" sz="2800" spc="25">
                <a:latin typeface="WenQuanYi Micro Hei"/>
                <a:cs typeface="WenQuanYi Micro Hei"/>
              </a:rPr>
              <a:t> </a:t>
            </a:r>
            <a:r>
              <a:rPr dirty="0" sz="2800" spc="50">
                <a:latin typeface="WenQuanYi Micro Hei"/>
                <a:cs typeface="WenQuanYi Micro Hei"/>
              </a:rPr>
              <a:t>sleep?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WenQuanYi Micro Hei"/>
                <a:cs typeface="WenQuanYi Micro Hei"/>
              </a:rPr>
              <a:t>rather </a:t>
            </a:r>
            <a:r>
              <a:rPr dirty="0" sz="2400" spc="40">
                <a:latin typeface="WenQuanYi Micro Hei"/>
                <a:cs typeface="WenQuanYi Micro Hei"/>
              </a:rPr>
              <a:t>than </a:t>
            </a:r>
            <a:r>
              <a:rPr dirty="0" sz="2400" spc="50">
                <a:latin typeface="WenQuanYi Micro Hei"/>
                <a:cs typeface="WenQuanYi Micro Hei"/>
              </a:rPr>
              <a:t>checking </a:t>
            </a:r>
            <a:r>
              <a:rPr dirty="0" sz="2400" spc="35">
                <a:latin typeface="WenQuanYi Micro Hei"/>
                <a:cs typeface="WenQuanYi Micro Hei"/>
              </a:rPr>
              <a:t>the</a:t>
            </a:r>
            <a:r>
              <a:rPr dirty="0" sz="2400" spc="110">
                <a:latin typeface="WenQuanYi Micro Hei"/>
                <a:cs typeface="WenQuanYi Micro Hei"/>
              </a:rPr>
              <a:t> </a:t>
            </a:r>
            <a:r>
              <a:rPr dirty="0" sz="2400" spc="25">
                <a:latin typeface="WenQuanYi Micro Hei"/>
                <a:cs typeface="WenQuanYi Micro Hei"/>
              </a:rPr>
              <a:t>condition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330">
                <a:latin typeface="WenQuanYi Micro Hei"/>
                <a:cs typeface="WenQuanYi Micro Hei"/>
              </a:rPr>
              <a:t>A </a:t>
            </a:r>
            <a:r>
              <a:rPr dirty="0" sz="2800" spc="80">
                <a:latin typeface="WenQuanYi Micro Hei"/>
                <a:cs typeface="WenQuanYi Micro Hei"/>
              </a:rPr>
              <a:t>big </a:t>
            </a:r>
            <a:r>
              <a:rPr dirty="0" sz="2800" spc="20">
                <a:latin typeface="WenQuanYi Micro Hei"/>
                <a:cs typeface="WenQuanYi Micro Hei"/>
              </a:rPr>
              <a:t>difference </a:t>
            </a:r>
            <a:r>
              <a:rPr dirty="0" sz="2800" spc="70">
                <a:latin typeface="WenQuanYi Micro Hei"/>
                <a:cs typeface="WenQuanYi Micro Hei"/>
              </a:rPr>
              <a:t>between </a:t>
            </a:r>
            <a:r>
              <a:rPr dirty="0" sz="2800" spc="-10">
                <a:latin typeface="WenQuanYi Micro Hei"/>
                <a:cs typeface="WenQuanYi Micro Hei"/>
              </a:rPr>
              <a:t>sleep </a:t>
            </a:r>
            <a:r>
              <a:rPr dirty="0" sz="2800" spc="45">
                <a:latin typeface="WenQuanYi Micro Hei"/>
                <a:cs typeface="WenQuanYi Micro Hei"/>
              </a:rPr>
              <a:t>and</a:t>
            </a:r>
            <a:r>
              <a:rPr dirty="0" sz="2800" spc="-130">
                <a:latin typeface="WenQuanYi Micro Hei"/>
                <a:cs typeface="WenQuanYi Micro Hei"/>
              </a:rPr>
              <a:t> </a:t>
            </a:r>
            <a:r>
              <a:rPr dirty="0" sz="2800" spc="-10">
                <a:latin typeface="WenQuanYi Micro Hei"/>
                <a:cs typeface="WenQuanYi Micro Hei"/>
              </a:rPr>
              <a:t>spin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20">
                <a:latin typeface="WenQuanYi Micro Hei"/>
                <a:cs typeface="WenQuanYi Micro Hei"/>
              </a:rPr>
              <a:t>consume </a:t>
            </a:r>
            <a:r>
              <a:rPr dirty="0" sz="2400" spc="80">
                <a:latin typeface="WenQuanYi Micro Hei"/>
                <a:cs typeface="WenQuanYi Micro Hei"/>
              </a:rPr>
              <a:t>(waste) </a:t>
            </a:r>
            <a:r>
              <a:rPr dirty="0" sz="2400" spc="75">
                <a:latin typeface="WenQuanYi Micro Hei"/>
                <a:cs typeface="WenQuanYi Micro Hei"/>
              </a:rPr>
              <a:t>CPU </a:t>
            </a:r>
            <a:r>
              <a:rPr dirty="0" sz="2400" spc="10">
                <a:latin typeface="WenQuanYi Micro Hei"/>
                <a:cs typeface="WenQuanYi Micro Hei"/>
              </a:rPr>
              <a:t>time </a:t>
            </a:r>
            <a:r>
              <a:rPr dirty="0" sz="2400" spc="15">
                <a:latin typeface="WenQuanYi Micro Hei"/>
                <a:cs typeface="WenQuanYi Micro Hei"/>
              </a:rPr>
              <a:t>for </a:t>
            </a:r>
            <a:r>
              <a:rPr dirty="0" sz="2400" spc="50">
                <a:latin typeface="WenQuanYi Micro Hei"/>
                <a:cs typeface="WenQuanYi Micro Hei"/>
              </a:rPr>
              <a:t>checking </a:t>
            </a:r>
            <a:r>
              <a:rPr dirty="0" sz="2400" spc="5">
                <a:latin typeface="WenQuanYi Micro Hei"/>
                <a:cs typeface="WenQuanYi Micro Hei"/>
              </a:rPr>
              <a:t>until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25">
                <a:latin typeface="WenQuanYi Micro Hei"/>
                <a:cs typeface="WenQuanYi Micro Hei"/>
              </a:rPr>
              <a:t>condition</a:t>
            </a:r>
            <a:r>
              <a:rPr dirty="0" sz="2400" spc="254">
                <a:latin typeface="WenQuanYi Micro Hei"/>
                <a:cs typeface="WenQuanYi Micro Hei"/>
              </a:rPr>
              <a:t> </a:t>
            </a:r>
            <a:r>
              <a:rPr dirty="0" sz="2400" spc="30">
                <a:latin typeface="WenQuanYi Micro Hei"/>
                <a:cs typeface="WenQuanYi Micro Hei"/>
              </a:rPr>
              <a:t>meet</a:t>
            </a:r>
            <a:endParaRPr sz="2400">
              <a:latin typeface="WenQuanYi Micro Hei"/>
              <a:cs typeface="WenQuanYi Micro He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5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WenQuanYi Micro Hei"/>
                <a:cs typeface="WenQuanYi Micro Hei"/>
              </a:rPr>
              <a:t>For </a:t>
            </a:r>
            <a:r>
              <a:rPr dirty="0" sz="2800" spc="20">
                <a:latin typeface="WenQuanYi Micro Hei"/>
                <a:cs typeface="WenQuanYi Micro Hei"/>
              </a:rPr>
              <a:t>single </a:t>
            </a:r>
            <a:r>
              <a:rPr dirty="0" sz="2800" spc="90">
                <a:latin typeface="WenQuanYi Micro Hei"/>
                <a:cs typeface="WenQuanYi Micro Hei"/>
              </a:rPr>
              <a:t>CPU </a:t>
            </a:r>
            <a:r>
              <a:rPr dirty="0" sz="2800" spc="5">
                <a:latin typeface="WenQuanYi Micro Hei"/>
                <a:cs typeface="WenQuanYi Micro Hei"/>
              </a:rPr>
              <a:t>system, </a:t>
            </a:r>
            <a:r>
              <a:rPr dirty="0" sz="2800" spc="15">
                <a:latin typeface="WenQuanYi Micro Hei"/>
                <a:cs typeface="WenQuanYi Micro Hei"/>
              </a:rPr>
              <a:t>(uni-processor</a:t>
            </a:r>
            <a:r>
              <a:rPr dirty="0" sz="2800" spc="160">
                <a:latin typeface="WenQuanYi Micro Hei"/>
                <a:cs typeface="WenQuanYi Micro Hei"/>
              </a:rPr>
              <a:t> </a:t>
            </a:r>
            <a:r>
              <a:rPr dirty="0" sz="2800" spc="5">
                <a:latin typeface="WenQuanYi Micro Hei"/>
                <a:cs typeface="WenQuanYi Micro Hei"/>
              </a:rPr>
              <a:t>system)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85">
                <a:latin typeface="WenQuanYi Micro Hei"/>
                <a:cs typeface="WenQuanYi Micro Hei"/>
              </a:rPr>
              <a:t>If </a:t>
            </a:r>
            <a:r>
              <a:rPr dirty="0" sz="2400" spc="30">
                <a:latin typeface="WenQuanYi Micro Hei"/>
                <a:cs typeface="WenQuanYi Micro Hei"/>
              </a:rPr>
              <a:t>a </a:t>
            </a:r>
            <a:r>
              <a:rPr dirty="0" sz="2400" spc="-10">
                <a:latin typeface="WenQuanYi Micro Hei"/>
                <a:cs typeface="WenQuanYi Micro Hei"/>
              </a:rPr>
              <a:t>process </a:t>
            </a:r>
            <a:r>
              <a:rPr dirty="0" sz="2400" spc="-5">
                <a:latin typeface="WenQuanYi Micro Hei"/>
                <a:cs typeface="WenQuanYi Micro Hei"/>
              </a:rPr>
              <a:t>in </a:t>
            </a:r>
            <a:r>
              <a:rPr dirty="0" sz="2400" spc="5">
                <a:latin typeface="WenQuanYi Micro Hei"/>
                <a:cs typeface="WenQuanYi Micro Hei"/>
              </a:rPr>
              <a:t>spinlock </a:t>
            </a:r>
            <a:r>
              <a:rPr dirty="0" sz="2400" spc="45">
                <a:latin typeface="WenQuanYi Micro Hei"/>
                <a:cs typeface="WenQuanYi Micro Hei"/>
              </a:rPr>
              <a:t>loop, </a:t>
            </a:r>
            <a:r>
              <a:rPr dirty="0" sz="2400">
                <a:latin typeface="WenQuanYi Micro Hei"/>
                <a:cs typeface="WenQuanYi Micro Hei"/>
              </a:rPr>
              <a:t>it </a:t>
            </a:r>
            <a:r>
              <a:rPr dirty="0" sz="2400" spc="25">
                <a:latin typeface="WenQuanYi Micro Hei"/>
                <a:cs typeface="WenQuanYi Micro Hei"/>
              </a:rPr>
              <a:t>will </a:t>
            </a:r>
            <a:r>
              <a:rPr dirty="0" sz="2400" spc="50">
                <a:latin typeface="WenQuanYi Micro Hei"/>
                <a:cs typeface="WenQuanYi Micro Hei"/>
              </a:rPr>
              <a:t>not </a:t>
            </a:r>
            <a:r>
              <a:rPr dirty="0" sz="2400" spc="30">
                <a:latin typeface="WenQuanYi Micro Hei"/>
                <a:cs typeface="WenQuanYi Micro Hei"/>
              </a:rPr>
              <a:t>be unlocked</a:t>
            </a:r>
            <a:r>
              <a:rPr dirty="0" sz="2400" spc="490">
                <a:latin typeface="WenQuanYi Micro Hei"/>
                <a:cs typeface="WenQuanYi Micro Hei"/>
              </a:rPr>
              <a:t> </a:t>
            </a:r>
            <a:r>
              <a:rPr dirty="0" sz="2400" spc="5">
                <a:latin typeface="WenQuanYi Micro Hei"/>
                <a:cs typeface="WenQuanYi Micro Hei"/>
              </a:rPr>
              <a:t>until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35">
                <a:latin typeface="WenQuanYi Micro Hei"/>
                <a:cs typeface="WenQuanYi Micro Hei"/>
              </a:rPr>
              <a:t>context switch </a:t>
            </a:r>
            <a:r>
              <a:rPr dirty="0" sz="2000" spc="25">
                <a:latin typeface="WenQuanYi Micro Hei"/>
                <a:cs typeface="WenQuanYi Micro Hei"/>
              </a:rPr>
              <a:t>happens, </a:t>
            </a:r>
            <a:r>
              <a:rPr dirty="0" sz="2000" spc="30">
                <a:latin typeface="WenQuanYi Micro Hei"/>
                <a:cs typeface="WenQuanYi Micro Hei"/>
              </a:rPr>
              <a:t>and </a:t>
            </a:r>
            <a:r>
              <a:rPr dirty="0" sz="2000" spc="25">
                <a:latin typeface="WenQuanYi Micro Hei"/>
                <a:cs typeface="WenQuanYi Micro Hei"/>
              </a:rPr>
              <a:t>lock </a:t>
            </a:r>
            <a:r>
              <a:rPr dirty="0" sz="2000" spc="5">
                <a:latin typeface="WenQuanYi Micro Hei"/>
                <a:cs typeface="WenQuanYi Micro Hei"/>
              </a:rPr>
              <a:t>holder </a:t>
            </a:r>
            <a:r>
              <a:rPr dirty="0" sz="2000" spc="-10">
                <a:latin typeface="WenQuanYi Micro Hei"/>
                <a:cs typeface="WenQuanYi Micro Hei"/>
              </a:rPr>
              <a:t>process </a:t>
            </a:r>
            <a:r>
              <a:rPr dirty="0" sz="2000" spc="-20">
                <a:latin typeface="WenQuanYi Micro Hei"/>
                <a:cs typeface="WenQuanYi Micro Hei"/>
              </a:rPr>
              <a:t>releases </a:t>
            </a:r>
            <a:r>
              <a:rPr dirty="0" sz="2000" spc="30">
                <a:latin typeface="WenQuanYi Micro Hei"/>
                <a:cs typeface="WenQuanYi Micro Hei"/>
              </a:rPr>
              <a:t>the</a:t>
            </a:r>
            <a:r>
              <a:rPr dirty="0" sz="2000" spc="250">
                <a:latin typeface="WenQuanYi Micro Hei"/>
                <a:cs typeface="WenQuanYi Micro Hei"/>
              </a:rPr>
              <a:t> </a:t>
            </a:r>
            <a:r>
              <a:rPr dirty="0" sz="2000" spc="20">
                <a:latin typeface="WenQuanYi Micro Hei"/>
                <a:cs typeface="WenQuanYi Micro Hei"/>
              </a:rPr>
              <a:t>lock</a:t>
            </a:r>
            <a:endParaRPr sz="2000">
              <a:latin typeface="WenQuanYi Micro Hei"/>
              <a:cs typeface="WenQuanYi Micro Hei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5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95">
                <a:latin typeface="WenQuanYi Micro Hei"/>
                <a:cs typeface="WenQuanYi Micro Hei"/>
              </a:rPr>
              <a:t>So, </a:t>
            </a:r>
            <a:r>
              <a:rPr dirty="0" sz="2800" spc="35">
                <a:latin typeface="WenQuanYi Micro Hei"/>
                <a:cs typeface="WenQuanYi Micro Hei"/>
              </a:rPr>
              <a:t>make </a:t>
            </a:r>
            <a:r>
              <a:rPr dirty="0" sz="2800" spc="45">
                <a:latin typeface="WenQuanYi Micro Hei"/>
                <a:cs typeface="WenQuanYi Micro Hei"/>
              </a:rPr>
              <a:t>the </a:t>
            </a:r>
            <a:r>
              <a:rPr dirty="0" sz="2800" spc="-10">
                <a:latin typeface="WenQuanYi Micro Hei"/>
                <a:cs typeface="WenQuanYi Micro Hei"/>
              </a:rPr>
              <a:t>process</a:t>
            </a:r>
            <a:r>
              <a:rPr dirty="0" sz="2800" spc="60">
                <a:latin typeface="WenQuanYi Micro Hei"/>
                <a:cs typeface="WenQuanYi Micro Hei"/>
              </a:rPr>
              <a:t> </a:t>
            </a:r>
            <a:r>
              <a:rPr dirty="0" sz="2800" spc="65">
                <a:latin typeface="WenQuanYi Micro Hei"/>
                <a:cs typeface="WenQuanYi Micro Hei"/>
              </a:rPr>
              <a:t>sleep!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35">
                <a:latin typeface="WenQuanYi Micro Hei"/>
                <a:cs typeface="WenQuanYi Micro Hei"/>
              </a:rPr>
              <a:t>and </a:t>
            </a:r>
            <a:r>
              <a:rPr dirty="0" sz="2400" spc="75">
                <a:latin typeface="WenQuanYi Micro Hei"/>
                <a:cs typeface="WenQuanYi Micro Hei"/>
              </a:rPr>
              <a:t>awake </a:t>
            </a:r>
            <a:r>
              <a:rPr dirty="0" sz="2400" spc="5">
                <a:latin typeface="WenQuanYi Micro Hei"/>
                <a:cs typeface="WenQuanYi Micro Hei"/>
              </a:rPr>
              <a:t>it </a:t>
            </a:r>
            <a:r>
              <a:rPr dirty="0" sz="2400" spc="85">
                <a:latin typeface="WenQuanYi Micro Hei"/>
                <a:cs typeface="WenQuanYi Micro Hei"/>
              </a:rPr>
              <a:t>when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30">
                <a:latin typeface="WenQuanYi Micro Hei"/>
                <a:cs typeface="WenQuanYi Micro Hei"/>
              </a:rPr>
              <a:t>lock </a:t>
            </a:r>
            <a:r>
              <a:rPr dirty="0" sz="2400" spc="-60">
                <a:latin typeface="WenQuanYi Micro Hei"/>
                <a:cs typeface="WenQuanYi Micro Hei"/>
              </a:rPr>
              <a:t>is</a:t>
            </a:r>
            <a:r>
              <a:rPr dirty="0" sz="2400" spc="80">
                <a:latin typeface="WenQuanYi Micro Hei"/>
                <a:cs typeface="WenQuanYi Micro Hei"/>
              </a:rPr>
              <a:t> </a:t>
            </a:r>
            <a:r>
              <a:rPr dirty="0" sz="2400" spc="35">
                <a:latin typeface="WenQuanYi Micro Hei"/>
                <a:cs typeface="WenQuanYi Micro Hei"/>
              </a:rPr>
              <a:t>released!</a:t>
            </a:r>
            <a:endParaRPr sz="24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70">
                <a:latin typeface="WenQuanYi Micro Hei"/>
                <a:cs typeface="WenQuanYi Micro Hei"/>
              </a:rPr>
              <a:t>OS </a:t>
            </a:r>
            <a:r>
              <a:rPr dirty="0" sz="2000" spc="55">
                <a:latin typeface="WenQuanYi Micro Hei"/>
                <a:cs typeface="WenQuanYi Micro Hei"/>
              </a:rPr>
              <a:t>knows</a:t>
            </a:r>
            <a:r>
              <a:rPr dirty="0" sz="2000" spc="10">
                <a:latin typeface="WenQuanYi Micro Hei"/>
                <a:cs typeface="WenQuanYi Micro Hei"/>
              </a:rPr>
              <a:t> </a:t>
            </a:r>
            <a:r>
              <a:rPr dirty="0" sz="2000" spc="65">
                <a:latin typeface="WenQuanYi Micro Hei"/>
                <a:cs typeface="WenQuanYi Micro Hei"/>
              </a:rPr>
              <a:t>all!</a:t>
            </a:r>
            <a:endParaRPr sz="20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98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49758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/>
              <a:t>Semaphore/</a:t>
            </a:r>
            <a:r>
              <a:rPr dirty="0" sz="4800" spc="-85"/>
              <a:t> </a:t>
            </a:r>
            <a:r>
              <a:rPr dirty="0" sz="4800" spc="-5"/>
              <a:t>Mutex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995172"/>
            <a:ext cx="8129905" cy="488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01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90">
                <a:latin typeface="WenQuanYi Micro Hei"/>
                <a:cs typeface="WenQuanYi Micro Hei"/>
              </a:rPr>
              <a:t>OS </a:t>
            </a:r>
            <a:r>
              <a:rPr dirty="0" sz="2600" spc="-25">
                <a:latin typeface="WenQuanYi Micro Hei"/>
                <a:cs typeface="WenQuanYi Micro Hei"/>
              </a:rPr>
              <a:t>services </a:t>
            </a:r>
            <a:r>
              <a:rPr dirty="0" sz="2600" spc="20">
                <a:latin typeface="WenQuanYi Micro Hei"/>
                <a:cs typeface="WenQuanYi Micro Hei"/>
              </a:rPr>
              <a:t>for </a:t>
            </a:r>
            <a:r>
              <a:rPr dirty="0" sz="2600" spc="-10">
                <a:latin typeface="WenQuanYi Micro Hei"/>
                <a:cs typeface="WenQuanYi Micro Hei"/>
              </a:rPr>
              <a:t>process</a:t>
            </a:r>
            <a:r>
              <a:rPr dirty="0" sz="2600" spc="95">
                <a:latin typeface="WenQuanYi Micro Hei"/>
                <a:cs typeface="WenQuanYi Micro Hei"/>
              </a:rPr>
              <a:t> </a:t>
            </a:r>
            <a:r>
              <a:rPr dirty="0" sz="2600" spc="15">
                <a:latin typeface="WenQuanYi Micro Hei"/>
                <a:cs typeface="WenQuanYi Micro Hei"/>
              </a:rPr>
              <a:t>synchronization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36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25">
                <a:latin typeface="WenQuanYi Micro Hei"/>
                <a:cs typeface="WenQuanYi Micro Hei"/>
              </a:rPr>
              <a:t>guarantees </a:t>
            </a:r>
            <a:r>
              <a:rPr dirty="0" sz="2200" spc="20">
                <a:latin typeface="WenQuanYi Micro Hei"/>
                <a:cs typeface="WenQuanYi Micro Hei"/>
              </a:rPr>
              <a:t>mutual </a:t>
            </a:r>
            <a:r>
              <a:rPr dirty="0" sz="2200">
                <a:latin typeface="WenQuanYi Micro Hei"/>
                <a:cs typeface="WenQuanYi Micro Hei"/>
              </a:rPr>
              <a:t>exclusive access </a:t>
            </a:r>
            <a:r>
              <a:rPr dirty="0" sz="2200" spc="55">
                <a:latin typeface="WenQuanYi Micro Hei"/>
                <a:cs typeface="WenQuanYi Micro Hei"/>
              </a:rPr>
              <a:t>to </a:t>
            </a:r>
            <a:r>
              <a:rPr dirty="0" sz="2200" spc="30">
                <a:latin typeface="WenQuanYi Micro Hei"/>
                <a:cs typeface="WenQuanYi Micro Hei"/>
              </a:rPr>
              <a:t>a</a:t>
            </a:r>
            <a:r>
              <a:rPr dirty="0" sz="2200" spc="145">
                <a:latin typeface="WenQuanYi Micro Hei"/>
                <a:cs typeface="WenQuanYi Micro Hei"/>
              </a:rPr>
              <a:t> </a:t>
            </a:r>
            <a:r>
              <a:rPr dirty="0" sz="2200" spc="-5">
                <a:latin typeface="WenQuanYi Micro Hei"/>
                <a:cs typeface="WenQuanYi Micro Hei"/>
              </a:rPr>
              <a:t>resource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40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30">
                <a:latin typeface="WenQuanYi Micro Hei"/>
                <a:cs typeface="WenQuanYi Micro Hei"/>
              </a:rPr>
              <a:t>try</a:t>
            </a:r>
            <a:r>
              <a:rPr dirty="0" sz="2200" spc="40">
                <a:latin typeface="WenQuanYi Micro Hei"/>
                <a:cs typeface="WenQuanYi Micro Hei"/>
              </a:rPr>
              <a:t> </a:t>
            </a:r>
            <a:r>
              <a:rPr dirty="0" sz="2200" spc="45">
                <a:latin typeface="WenQuanYi Micro Hei"/>
                <a:cs typeface="WenQuanYi Micro Hei"/>
              </a:rPr>
              <a:t>lock,</a:t>
            </a:r>
            <a:endParaRPr sz="22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12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15">
                <a:latin typeface="WenQuanYi Micro Hei"/>
                <a:cs typeface="WenQuanYi Micro Hei"/>
              </a:rPr>
              <a:t>if </a:t>
            </a:r>
            <a:r>
              <a:rPr dirty="0" sz="1900" spc="10">
                <a:latin typeface="WenQuanYi Micro Hei"/>
                <a:cs typeface="WenQuanYi Micro Hei"/>
              </a:rPr>
              <a:t>you </a:t>
            </a:r>
            <a:r>
              <a:rPr dirty="0" sz="1900" spc="75">
                <a:latin typeface="WenQuanYi Micro Hei"/>
                <a:cs typeface="WenQuanYi Micro Hei"/>
              </a:rPr>
              <a:t>get </a:t>
            </a:r>
            <a:r>
              <a:rPr dirty="0" sz="1900" spc="25">
                <a:latin typeface="WenQuanYi Micro Hei"/>
                <a:cs typeface="WenQuanYi Micro Hei"/>
              </a:rPr>
              <a:t>the </a:t>
            </a:r>
            <a:r>
              <a:rPr dirty="0" sz="1900" spc="35">
                <a:latin typeface="WenQuanYi Micro Hei"/>
                <a:cs typeface="WenQuanYi Micro Hei"/>
              </a:rPr>
              <a:t>lock, </a:t>
            </a:r>
            <a:r>
              <a:rPr dirty="0" sz="1900" spc="5">
                <a:latin typeface="WenQuanYi Micro Hei"/>
                <a:cs typeface="WenQuanYi Micro Hei"/>
              </a:rPr>
              <a:t>enter </a:t>
            </a:r>
            <a:r>
              <a:rPr dirty="0" sz="1900" spc="25">
                <a:latin typeface="WenQuanYi Micro Hei"/>
                <a:cs typeface="WenQuanYi Micro Hei"/>
              </a:rPr>
              <a:t>the </a:t>
            </a:r>
            <a:r>
              <a:rPr dirty="0" sz="1900" spc="-5">
                <a:latin typeface="WenQuanYi Micro Hei"/>
                <a:cs typeface="WenQuanYi Micro Hei"/>
              </a:rPr>
              <a:t>critical</a:t>
            </a:r>
            <a:r>
              <a:rPr dirty="0" sz="1900" spc="145">
                <a:latin typeface="WenQuanYi Micro Hei"/>
                <a:cs typeface="WenQuanYi Micro Hei"/>
              </a:rPr>
              <a:t> </a:t>
            </a:r>
            <a:r>
              <a:rPr dirty="0" sz="1900" spc="10">
                <a:latin typeface="WenQuanYi Micro Hei"/>
                <a:cs typeface="WenQuanYi Micro Hei"/>
              </a:rPr>
              <a:t>section</a:t>
            </a:r>
            <a:endParaRPr sz="19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18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15">
                <a:latin typeface="WenQuanYi Micro Hei"/>
                <a:cs typeface="WenQuanYi Micro Hei"/>
              </a:rPr>
              <a:t>if </a:t>
            </a:r>
            <a:r>
              <a:rPr dirty="0" sz="1900" spc="10">
                <a:latin typeface="WenQuanYi Micro Hei"/>
                <a:cs typeface="WenQuanYi Micro Hei"/>
              </a:rPr>
              <a:t>you </a:t>
            </a:r>
            <a:r>
              <a:rPr dirty="0" sz="1900" spc="35">
                <a:latin typeface="WenQuanYi Micro Hei"/>
                <a:cs typeface="WenQuanYi Micro Hei"/>
              </a:rPr>
              <a:t>cannot </a:t>
            </a:r>
            <a:r>
              <a:rPr dirty="0" sz="1900" spc="75">
                <a:latin typeface="WenQuanYi Micro Hei"/>
                <a:cs typeface="WenQuanYi Micro Hei"/>
              </a:rPr>
              <a:t>get </a:t>
            </a:r>
            <a:r>
              <a:rPr dirty="0" sz="1900" spc="25">
                <a:latin typeface="WenQuanYi Micro Hei"/>
                <a:cs typeface="WenQuanYi Micro Hei"/>
              </a:rPr>
              <a:t>the </a:t>
            </a:r>
            <a:r>
              <a:rPr dirty="0" sz="1900" spc="35">
                <a:latin typeface="WenQuanYi Micro Hei"/>
                <a:cs typeface="WenQuanYi Micro Hei"/>
              </a:rPr>
              <a:t>lock, </a:t>
            </a:r>
            <a:r>
              <a:rPr dirty="0" sz="1900" spc="-5">
                <a:latin typeface="WenQuanYi Micro Hei"/>
                <a:cs typeface="WenQuanYi Micro Hei"/>
              </a:rPr>
              <a:t>sleep </a:t>
            </a:r>
            <a:r>
              <a:rPr dirty="0" sz="1900" spc="5">
                <a:latin typeface="WenQuanYi Micro Hei"/>
                <a:cs typeface="WenQuanYi Micro Hei"/>
              </a:rPr>
              <a:t>until </a:t>
            </a:r>
            <a:r>
              <a:rPr dirty="0" sz="1900" spc="15">
                <a:latin typeface="WenQuanYi Micro Hei"/>
                <a:cs typeface="WenQuanYi Micro Hei"/>
              </a:rPr>
              <a:t>another </a:t>
            </a:r>
            <a:r>
              <a:rPr dirty="0" sz="1900" spc="-20">
                <a:latin typeface="WenQuanYi Micro Hei"/>
                <a:cs typeface="WenQuanYi Micro Hei"/>
              </a:rPr>
              <a:t>releases </a:t>
            </a:r>
            <a:r>
              <a:rPr dirty="0" sz="1900" spc="25">
                <a:latin typeface="WenQuanYi Micro Hei"/>
                <a:cs typeface="WenQuanYi Micro Hei"/>
              </a:rPr>
              <a:t>the</a:t>
            </a:r>
            <a:r>
              <a:rPr dirty="0" sz="1900" spc="300">
                <a:latin typeface="WenQuanYi Micro Hei"/>
                <a:cs typeface="WenQuanYi Micro Hei"/>
              </a:rPr>
              <a:t> </a:t>
            </a:r>
            <a:r>
              <a:rPr dirty="0" sz="1900" spc="25">
                <a:latin typeface="WenQuanYi Micro Hei"/>
                <a:cs typeface="WenQuanYi Micro Hei"/>
              </a:rPr>
              <a:t>lock</a:t>
            </a:r>
            <a:endParaRPr sz="19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2960"/>
              </a:lnSpc>
              <a:spcBef>
                <a:spcPts val="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25">
                <a:latin typeface="WenQuanYi Micro Hei"/>
                <a:cs typeface="WenQuanYi Micro Hei"/>
              </a:rPr>
              <a:t>Semaphore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4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90">
                <a:latin typeface="WenQuanYi Micro Hei"/>
                <a:cs typeface="WenQuanYi Micro Hei"/>
              </a:rPr>
              <a:t>P() </a:t>
            </a:r>
            <a:r>
              <a:rPr dirty="0" sz="2200">
                <a:latin typeface="WenQuanYi Micro Hei"/>
                <a:cs typeface="WenQuanYi Micro Hei"/>
              </a:rPr>
              <a:t>/ </a:t>
            </a:r>
            <a:r>
              <a:rPr dirty="0" sz="2200" spc="160">
                <a:latin typeface="WenQuanYi Micro Hei"/>
                <a:cs typeface="WenQuanYi Micro Hei"/>
              </a:rPr>
              <a:t>V()</a:t>
            </a:r>
            <a:r>
              <a:rPr dirty="0" sz="2200" spc="25">
                <a:latin typeface="WenQuanYi Micro Hei"/>
                <a:cs typeface="WenQuanYi Micro Hei"/>
              </a:rPr>
              <a:t> </a:t>
            </a:r>
            <a:r>
              <a:rPr dirty="0" sz="2200" spc="10">
                <a:latin typeface="WenQuanYi Micro Hei"/>
                <a:cs typeface="WenQuanYi Micro Hei"/>
              </a:rPr>
              <a:t>operations</a:t>
            </a:r>
            <a:endParaRPr sz="22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13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75">
                <a:latin typeface="WenQuanYi Micro Hei"/>
                <a:cs typeface="WenQuanYi Micro Hei"/>
              </a:rPr>
              <a:t>P() </a:t>
            </a:r>
            <a:r>
              <a:rPr dirty="0" sz="1900" spc="10">
                <a:latin typeface="WenQuanYi Micro Hei"/>
                <a:cs typeface="WenQuanYi Micro Hei"/>
              </a:rPr>
              <a:t>for </a:t>
            </a:r>
            <a:r>
              <a:rPr dirty="0" sz="1900" spc="20">
                <a:latin typeface="WenQuanYi Micro Hei"/>
                <a:cs typeface="WenQuanYi Micro Hei"/>
              </a:rPr>
              <a:t>entering </a:t>
            </a:r>
            <a:r>
              <a:rPr dirty="0" sz="1900" spc="25">
                <a:latin typeface="WenQuanYi Micro Hei"/>
                <a:cs typeface="WenQuanYi Micro Hei"/>
              </a:rPr>
              <a:t>the </a:t>
            </a:r>
            <a:r>
              <a:rPr dirty="0" sz="1900" spc="-5">
                <a:latin typeface="WenQuanYi Micro Hei"/>
                <a:cs typeface="WenQuanYi Micro Hei"/>
              </a:rPr>
              <a:t>critical</a:t>
            </a:r>
            <a:r>
              <a:rPr dirty="0" sz="1900" spc="80">
                <a:latin typeface="WenQuanYi Micro Hei"/>
                <a:cs typeface="WenQuanYi Micro Hei"/>
              </a:rPr>
              <a:t> </a:t>
            </a:r>
            <a:r>
              <a:rPr dirty="0" sz="1900" spc="10">
                <a:latin typeface="WenQuanYi Micro Hei"/>
                <a:cs typeface="WenQuanYi Micro Hei"/>
              </a:rPr>
              <a:t>section</a:t>
            </a:r>
            <a:endParaRPr sz="19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19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135">
                <a:latin typeface="WenQuanYi Micro Hei"/>
                <a:cs typeface="WenQuanYi Micro Hei"/>
              </a:rPr>
              <a:t>V() </a:t>
            </a:r>
            <a:r>
              <a:rPr dirty="0" sz="1900" spc="10">
                <a:latin typeface="WenQuanYi Micro Hei"/>
                <a:cs typeface="WenQuanYi Micro Hei"/>
              </a:rPr>
              <a:t>for </a:t>
            </a:r>
            <a:r>
              <a:rPr dirty="0" sz="1900" spc="30">
                <a:latin typeface="WenQuanYi Micro Hei"/>
                <a:cs typeface="WenQuanYi Micro Hei"/>
              </a:rPr>
              <a:t>exiting </a:t>
            </a:r>
            <a:r>
              <a:rPr dirty="0" sz="1900" spc="25">
                <a:latin typeface="WenQuanYi Micro Hei"/>
                <a:cs typeface="WenQuanYi Micro Hei"/>
              </a:rPr>
              <a:t>the </a:t>
            </a:r>
            <a:r>
              <a:rPr dirty="0" sz="1900" spc="-5">
                <a:latin typeface="WenQuanYi Micro Hei"/>
                <a:cs typeface="WenQuanYi Micro Hei"/>
              </a:rPr>
              <a:t>critical</a:t>
            </a:r>
            <a:r>
              <a:rPr dirty="0" sz="1900" spc="5">
                <a:latin typeface="WenQuanYi Micro Hei"/>
                <a:cs typeface="WenQuanYi Micro Hei"/>
              </a:rPr>
              <a:t> </a:t>
            </a:r>
            <a:r>
              <a:rPr dirty="0" sz="1900" spc="10">
                <a:latin typeface="WenQuanYi Micro Hei"/>
                <a:cs typeface="WenQuanYi Micro Hei"/>
              </a:rPr>
              <a:t>section</a:t>
            </a:r>
            <a:endParaRPr sz="1900">
              <a:latin typeface="WenQuanYi Micro Hei"/>
              <a:cs typeface="WenQuanYi Micro Hei"/>
            </a:endParaRPr>
          </a:p>
          <a:p>
            <a:pPr marL="241300" indent="-228600">
              <a:lnSpc>
                <a:spcPts val="3010"/>
              </a:lnSpc>
              <a:spcBef>
                <a:spcPts val="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30">
                <a:latin typeface="WenQuanYi Micro Hei"/>
                <a:cs typeface="WenQuanYi Micro Hei"/>
              </a:rPr>
              <a:t>Binary </a:t>
            </a:r>
            <a:r>
              <a:rPr dirty="0" sz="2600" spc="10">
                <a:latin typeface="WenQuanYi Micro Hei"/>
                <a:cs typeface="WenQuanYi Micro Hei"/>
              </a:rPr>
              <a:t>semaphore</a:t>
            </a:r>
            <a:r>
              <a:rPr dirty="0" sz="2600" spc="120">
                <a:latin typeface="WenQuanYi Micro Hei"/>
                <a:cs typeface="WenQuanYi Micro Hei"/>
              </a:rPr>
              <a:t> </a:t>
            </a:r>
            <a:r>
              <a:rPr dirty="0" sz="2600" spc="70">
                <a:latin typeface="WenQuanYi Micro Hei"/>
                <a:cs typeface="WenQuanYi Micro Hei"/>
              </a:rPr>
              <a:t>(mutex)</a:t>
            </a:r>
            <a:endParaRPr sz="26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36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WenQuanYi Micro Hei"/>
                <a:cs typeface="WenQuanYi Micro Hei"/>
              </a:rPr>
              <a:t>initial </a:t>
            </a:r>
            <a:r>
              <a:rPr dirty="0" sz="2200" spc="10">
                <a:latin typeface="WenQuanYi Micro Hei"/>
                <a:cs typeface="WenQuanYi Micro Hei"/>
              </a:rPr>
              <a:t>semaphore value </a:t>
            </a:r>
            <a:r>
              <a:rPr dirty="0" sz="2200" spc="225">
                <a:latin typeface="WenQuanYi Micro Hei"/>
                <a:cs typeface="WenQuanYi Micro Hei"/>
              </a:rPr>
              <a:t>=</a:t>
            </a:r>
            <a:r>
              <a:rPr dirty="0" sz="2200" spc="140">
                <a:latin typeface="WenQuanYi Micro Hei"/>
                <a:cs typeface="WenQuanYi Micro Hei"/>
              </a:rPr>
              <a:t> </a:t>
            </a:r>
            <a:r>
              <a:rPr dirty="0" sz="2200" spc="120">
                <a:latin typeface="WenQuanYi Micro Hei"/>
                <a:cs typeface="WenQuanYi Micro Hei"/>
              </a:rPr>
              <a:t>1</a:t>
            </a:r>
            <a:endParaRPr sz="22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3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90">
                <a:latin typeface="WenQuanYi Micro Hei"/>
                <a:cs typeface="WenQuanYi Micro Hei"/>
              </a:rPr>
              <a:t>P()</a:t>
            </a:r>
            <a:endParaRPr sz="22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12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>
                <a:latin typeface="WenQuanYi Micro Hei"/>
                <a:cs typeface="WenQuanYi Micro Hei"/>
              </a:rPr>
              <a:t>decrease </a:t>
            </a:r>
            <a:r>
              <a:rPr dirty="0" sz="1900" spc="5">
                <a:latin typeface="WenQuanYi Micro Hei"/>
                <a:cs typeface="WenQuanYi Micro Hei"/>
              </a:rPr>
              <a:t>semaphore</a:t>
            </a:r>
            <a:r>
              <a:rPr dirty="0" sz="1900" spc="85">
                <a:latin typeface="WenQuanYi Micro Hei"/>
                <a:cs typeface="WenQuanYi Micro Hei"/>
              </a:rPr>
              <a:t> </a:t>
            </a:r>
            <a:r>
              <a:rPr dirty="0" sz="1900" spc="10">
                <a:latin typeface="WenQuanYi Micro Hei"/>
                <a:cs typeface="WenQuanYi Micro Hei"/>
              </a:rPr>
              <a:t>value</a:t>
            </a:r>
            <a:endParaRPr sz="19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060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5">
                <a:latin typeface="WenQuanYi Micro Hei"/>
                <a:cs typeface="WenQuanYi Micro Hei"/>
              </a:rPr>
              <a:t>enter </a:t>
            </a:r>
            <a:r>
              <a:rPr dirty="0" sz="1900" spc="85">
                <a:latin typeface="WenQuanYi Micro Hei"/>
                <a:cs typeface="WenQuanYi Micro Hei"/>
              </a:rPr>
              <a:t>CS </a:t>
            </a:r>
            <a:r>
              <a:rPr dirty="0" sz="1900" spc="65">
                <a:latin typeface="WenQuanYi Micro Hei"/>
                <a:cs typeface="WenQuanYi Micro Hei"/>
              </a:rPr>
              <a:t>when </a:t>
            </a:r>
            <a:r>
              <a:rPr dirty="0" sz="1900" spc="5">
                <a:latin typeface="WenQuanYi Micro Hei"/>
                <a:cs typeface="WenQuanYi Micro Hei"/>
              </a:rPr>
              <a:t>semaphore </a:t>
            </a:r>
            <a:r>
              <a:rPr dirty="0" sz="1900" spc="10">
                <a:latin typeface="WenQuanYi Micro Hei"/>
                <a:cs typeface="WenQuanYi Micro Hei"/>
              </a:rPr>
              <a:t>value </a:t>
            </a:r>
            <a:r>
              <a:rPr dirty="0" sz="1900" spc="-10">
                <a:latin typeface="WenQuanYi Micro Hei"/>
                <a:cs typeface="WenQuanYi Micro Hei"/>
              </a:rPr>
              <a:t>&gt;</a:t>
            </a:r>
            <a:r>
              <a:rPr dirty="0" sz="1900" spc="80">
                <a:latin typeface="WenQuanYi Micro Hei"/>
                <a:cs typeface="WenQuanYi Micro Hei"/>
              </a:rPr>
              <a:t> </a:t>
            </a:r>
            <a:r>
              <a:rPr dirty="0" sz="1900" spc="100">
                <a:latin typeface="WenQuanYi Micro Hei"/>
                <a:cs typeface="WenQuanYi Micro Hei"/>
              </a:rPr>
              <a:t>0</a:t>
            </a:r>
            <a:endParaRPr sz="19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ts val="237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160">
                <a:latin typeface="WenQuanYi Micro Hei"/>
                <a:cs typeface="WenQuanYi Micro Hei"/>
              </a:rPr>
              <a:t>V()</a:t>
            </a:r>
            <a:endParaRPr sz="2200">
              <a:latin typeface="WenQuanYi Micro Hei"/>
              <a:cs typeface="WenQuanYi Micro Hei"/>
            </a:endParaRPr>
          </a:p>
          <a:p>
            <a:pPr lvl="2" marL="1155700" indent="-228600">
              <a:lnSpc>
                <a:spcPts val="215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900" spc="-5">
                <a:latin typeface="WenQuanYi Micro Hei"/>
                <a:cs typeface="WenQuanYi Micro Hei"/>
              </a:rPr>
              <a:t>increase </a:t>
            </a:r>
            <a:r>
              <a:rPr dirty="0" sz="1900" spc="5">
                <a:latin typeface="WenQuanYi Micro Hei"/>
                <a:cs typeface="WenQuanYi Micro Hei"/>
              </a:rPr>
              <a:t>semaphore</a:t>
            </a:r>
            <a:r>
              <a:rPr dirty="0" sz="1900" spc="90">
                <a:latin typeface="WenQuanYi Micro Hei"/>
                <a:cs typeface="WenQuanYi Micro Hei"/>
              </a:rPr>
              <a:t> </a:t>
            </a:r>
            <a:r>
              <a:rPr dirty="0" sz="1900" spc="10">
                <a:latin typeface="WenQuanYi Micro Hei"/>
                <a:cs typeface="WenQuanYi Micro Hei"/>
              </a:rPr>
              <a:t>value</a:t>
            </a:r>
            <a:endParaRPr sz="19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30253" y="151891"/>
            <a:ext cx="288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Noto Sans CJK JP Bold"/>
                <a:cs typeface="Noto Sans CJK JP Bold"/>
              </a:rPr>
              <a:t>99</a:t>
            </a:r>
            <a:endParaRPr sz="1800">
              <a:latin typeface="Noto Sans CJK JP Bold"/>
              <a:cs typeface="Noto Sans CJK JP Bol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pc="-145"/>
              <a:t>TABA, </a:t>
            </a:r>
            <a:r>
              <a:rPr dirty="0" spc="-65"/>
              <a:t>OS </a:t>
            </a:r>
            <a:r>
              <a:rPr dirty="0" spc="-105"/>
              <a:t>for </a:t>
            </a:r>
            <a:r>
              <a:rPr dirty="0" spc="-85"/>
              <a:t>Database</a:t>
            </a:r>
            <a:r>
              <a:rPr dirty="0" spc="-280"/>
              <a:t> </a:t>
            </a:r>
            <a:r>
              <a:rPr dirty="0" spc="-10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602" y="42164"/>
            <a:ext cx="32505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5"/>
              <a:t>pthread</a:t>
            </a:r>
            <a:r>
              <a:rPr dirty="0" sz="4800" spc="-345"/>
              <a:t> </a:t>
            </a:r>
            <a:r>
              <a:rPr dirty="0" sz="4800"/>
              <a:t>API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407352" y="1073402"/>
            <a:ext cx="10433050" cy="343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5">
                <a:latin typeface="WenQuanYi Micro Hei"/>
                <a:cs typeface="WenQuanYi Micro Hei"/>
              </a:rPr>
              <a:t>POSIX </a:t>
            </a:r>
            <a:r>
              <a:rPr dirty="0" sz="2800" spc="-65">
                <a:latin typeface="WenQuanYi Micro Hei"/>
                <a:cs typeface="WenQuanYi Micro Hei"/>
              </a:rPr>
              <a:t>is </a:t>
            </a:r>
            <a:r>
              <a:rPr dirty="0" sz="2800" spc="35">
                <a:latin typeface="WenQuanYi Micro Hei"/>
                <a:cs typeface="WenQuanYi Micro Hei"/>
              </a:rPr>
              <a:t>a </a:t>
            </a:r>
            <a:r>
              <a:rPr dirty="0" sz="2800" spc="10">
                <a:latin typeface="WenQuanYi Micro Hei"/>
                <a:cs typeface="WenQuanYi Micro Hei"/>
              </a:rPr>
              <a:t>standard </a:t>
            </a:r>
            <a:r>
              <a:rPr dirty="0" sz="2800" spc="45">
                <a:latin typeface="WenQuanYi Micro Hei"/>
                <a:cs typeface="WenQuanYi Micro Hei"/>
              </a:rPr>
              <a:t>programming </a:t>
            </a:r>
            <a:r>
              <a:rPr dirty="0" sz="2800" spc="15">
                <a:latin typeface="WenQuanYi Micro Hei"/>
                <a:cs typeface="WenQuanYi Micro Hei"/>
              </a:rPr>
              <a:t>interface </a:t>
            </a:r>
            <a:r>
              <a:rPr dirty="0" sz="2800" spc="-5">
                <a:latin typeface="WenQuanYi Micro Hei"/>
                <a:cs typeface="WenQuanYi Micro Hei"/>
              </a:rPr>
              <a:t>in </a:t>
            </a:r>
            <a:r>
              <a:rPr dirty="0" sz="2800" spc="30">
                <a:latin typeface="WenQuanYi Micro Hei"/>
                <a:cs typeface="WenQuanYi Micro Hei"/>
              </a:rPr>
              <a:t>UNIX</a:t>
            </a:r>
            <a:r>
              <a:rPr dirty="0" sz="2800" spc="380">
                <a:latin typeface="WenQuanYi Micro Hei"/>
                <a:cs typeface="WenQuanYi Micro Hei"/>
              </a:rPr>
              <a:t> </a:t>
            </a:r>
            <a:r>
              <a:rPr dirty="0" sz="2800" spc="90">
                <a:latin typeface="WenQuanYi Micro Hei"/>
                <a:cs typeface="WenQuanYi Micro Hei"/>
              </a:rPr>
              <a:t>OS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35">
                <a:latin typeface="WenQuanYi Micro Hei"/>
                <a:cs typeface="WenQuanYi Micro Hei"/>
              </a:rPr>
              <a:t>pthread, </a:t>
            </a:r>
            <a:r>
              <a:rPr dirty="0" sz="2400">
                <a:latin typeface="WenQuanYi Micro Hei"/>
                <a:cs typeface="WenQuanYi Micro Hei"/>
              </a:rPr>
              <a:t>posix </a:t>
            </a:r>
            <a:r>
              <a:rPr dirty="0" sz="2400" spc="15">
                <a:latin typeface="WenQuanYi Micro Hei"/>
                <a:cs typeface="WenQuanYi Micro Hei"/>
              </a:rPr>
              <a:t>thread </a:t>
            </a:r>
            <a:r>
              <a:rPr dirty="0" sz="2400" spc="-40">
                <a:latin typeface="WenQuanYi Micro Hei"/>
                <a:cs typeface="WenQuanYi Micro Hei"/>
              </a:rPr>
              <a:t>library </a:t>
            </a:r>
            <a:r>
              <a:rPr dirty="0" sz="2400" spc="-60">
                <a:latin typeface="WenQuanYi Micro Hei"/>
                <a:cs typeface="WenQuanYi Micro Hei"/>
              </a:rPr>
              <a:t>is </a:t>
            </a:r>
            <a:r>
              <a:rPr dirty="0" sz="2400" spc="40">
                <a:latin typeface="WenQuanYi Micro Hei"/>
                <a:cs typeface="WenQuanYi Micro Hei"/>
              </a:rPr>
              <a:t>one </a:t>
            </a:r>
            <a:r>
              <a:rPr dirty="0" sz="2400" spc="70">
                <a:latin typeface="WenQuanYi Micro Hei"/>
                <a:cs typeface="WenQuanYi Micro Hei"/>
              </a:rPr>
              <a:t>of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15">
                <a:latin typeface="WenQuanYi Micro Hei"/>
                <a:cs typeface="WenQuanYi Micro Hei"/>
              </a:rPr>
              <a:t>most </a:t>
            </a:r>
            <a:r>
              <a:rPr dirty="0" sz="2400" spc="10">
                <a:latin typeface="WenQuanYi Micro Hei"/>
                <a:cs typeface="WenQuanYi Micro Hei"/>
              </a:rPr>
              <a:t>popular </a:t>
            </a:r>
            <a:r>
              <a:rPr dirty="0" sz="2400" spc="15">
                <a:latin typeface="WenQuanYi Micro Hei"/>
                <a:cs typeface="WenQuanYi Micro Hei"/>
              </a:rPr>
              <a:t>thread</a:t>
            </a:r>
            <a:r>
              <a:rPr dirty="0" sz="2400" spc="500">
                <a:latin typeface="WenQuanYi Micro Hei"/>
                <a:cs typeface="WenQuanYi Micro Hei"/>
              </a:rPr>
              <a:t> </a:t>
            </a:r>
            <a:r>
              <a:rPr dirty="0" sz="2400" spc="-40">
                <a:latin typeface="WenQuanYi Micro Hei"/>
                <a:cs typeface="WenQuanYi Micro Hei"/>
              </a:rPr>
              <a:t>library</a:t>
            </a:r>
            <a:endParaRPr sz="2400">
              <a:latin typeface="WenQuanYi Micro Hei"/>
              <a:cs typeface="WenQuanYi Micro Hei"/>
            </a:endParaRPr>
          </a:p>
          <a:p>
            <a:pPr lvl="1" marL="355600" marR="1204595" indent="114300">
              <a:lnSpc>
                <a:spcPct val="107500"/>
              </a:lnSpc>
              <a:buFont typeface="Arial"/>
              <a:buChar char="•"/>
              <a:tabLst>
                <a:tab pos="698500" algn="l"/>
              </a:tabLst>
            </a:pPr>
            <a:r>
              <a:rPr dirty="0" sz="2400" spc="110">
                <a:latin typeface="WenQuanYi Micro Hei"/>
                <a:cs typeface="WenQuanYi Micro Hei"/>
              </a:rPr>
              <a:t>When </a:t>
            </a:r>
            <a:r>
              <a:rPr dirty="0" sz="2400" spc="10">
                <a:latin typeface="WenQuanYi Micro Hei"/>
                <a:cs typeface="WenQuanYi Micro Hei"/>
              </a:rPr>
              <a:t>you </a:t>
            </a:r>
            <a:r>
              <a:rPr dirty="0" sz="2400" spc="15">
                <a:latin typeface="WenQuanYi Micro Hei"/>
                <a:cs typeface="WenQuanYi Micro Hei"/>
              </a:rPr>
              <a:t>compile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60">
                <a:latin typeface="WenQuanYi Micro Hei"/>
                <a:cs typeface="WenQuanYi Micro Hei"/>
              </a:rPr>
              <a:t>code, </a:t>
            </a:r>
            <a:r>
              <a:rPr dirty="0" sz="2400" spc="10">
                <a:latin typeface="WenQuanYi Micro Hei"/>
                <a:cs typeface="WenQuanYi Micro Hei"/>
              </a:rPr>
              <a:t>you </a:t>
            </a:r>
            <a:r>
              <a:rPr dirty="0" sz="2400" spc="35">
                <a:latin typeface="WenQuanYi Micro Hei"/>
                <a:cs typeface="WenQuanYi Micro Hei"/>
              </a:rPr>
              <a:t>need </a:t>
            </a:r>
            <a:r>
              <a:rPr dirty="0" sz="2400" spc="60">
                <a:latin typeface="WenQuanYi Micro Hei"/>
                <a:cs typeface="WenQuanYi Micro Hei"/>
              </a:rPr>
              <a:t>to </a:t>
            </a:r>
            <a:r>
              <a:rPr dirty="0" sz="2400" spc="-5">
                <a:latin typeface="WenQuanYi Micro Hei"/>
                <a:cs typeface="WenQuanYi Micro Hei"/>
              </a:rPr>
              <a:t>link </a:t>
            </a:r>
            <a:r>
              <a:rPr dirty="0" sz="2400" spc="20">
                <a:latin typeface="WenQuanYi Micro Hei"/>
                <a:cs typeface="WenQuanYi Micro Hei"/>
              </a:rPr>
              <a:t>pthread </a:t>
            </a:r>
            <a:r>
              <a:rPr dirty="0" sz="2400" spc="-40">
                <a:latin typeface="WenQuanYi Micro Hei"/>
                <a:cs typeface="WenQuanYi Micro Hei"/>
              </a:rPr>
              <a:t>library  </a:t>
            </a:r>
            <a:r>
              <a:rPr dirty="0" sz="2400" spc="5">
                <a:latin typeface="WenQuanYi Micro Hei"/>
                <a:cs typeface="WenQuanYi Micro Hei"/>
              </a:rPr>
              <a:t>Use </a:t>
            </a:r>
            <a:r>
              <a:rPr dirty="0" sz="2400" spc="20">
                <a:solidFill>
                  <a:srgbClr val="FF0000"/>
                </a:solidFill>
                <a:latin typeface="WenQuanYi Micro Hei"/>
                <a:cs typeface="WenQuanYi Micro Hei"/>
              </a:rPr>
              <a:t>-lpthread </a:t>
            </a:r>
            <a:r>
              <a:rPr dirty="0" sz="2400" spc="-15">
                <a:latin typeface="WenQuanYi Micro Hei"/>
                <a:cs typeface="WenQuanYi Micro Hei"/>
              </a:rPr>
              <a:t>or </a:t>
            </a:r>
            <a:r>
              <a:rPr dirty="0" sz="2400" spc="30">
                <a:solidFill>
                  <a:srgbClr val="FF0000"/>
                </a:solidFill>
                <a:latin typeface="WenQuanYi Micro Hei"/>
                <a:cs typeface="WenQuanYi Micro Hei"/>
              </a:rPr>
              <a:t>-pthread</a:t>
            </a:r>
            <a:r>
              <a:rPr dirty="0" sz="2400" spc="185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dirty="0" sz="2400" spc="35">
                <a:latin typeface="WenQuanYi Micro Hei"/>
                <a:cs typeface="WenQuanYi Micro Hei"/>
              </a:rPr>
              <a:t>option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40">
                <a:solidFill>
                  <a:srgbClr val="FF0000"/>
                </a:solidFill>
                <a:latin typeface="WenQuanYi Micro Hei"/>
                <a:cs typeface="WenQuanYi Micro Hei"/>
              </a:rPr>
              <a:t>pthread_create </a:t>
            </a:r>
            <a:r>
              <a:rPr dirty="0" sz="2800" spc="5">
                <a:solidFill>
                  <a:srgbClr val="FF0000"/>
                </a:solidFill>
                <a:latin typeface="WenQuanYi Micro Hei"/>
                <a:cs typeface="WenQuanYi Micro Hei"/>
              </a:rPr>
              <a:t>/</a:t>
            </a:r>
            <a:r>
              <a:rPr dirty="0" sz="2800" spc="85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dirty="0" sz="2800" spc="50">
                <a:solidFill>
                  <a:srgbClr val="FF0000"/>
                </a:solidFill>
                <a:latin typeface="WenQuanYi Micro Hei"/>
                <a:cs typeface="WenQuanYi Micro Hei"/>
              </a:rPr>
              <a:t>pthread_join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35">
                <a:latin typeface="WenQuanYi Micro Hei"/>
                <a:cs typeface="WenQuanYi Micro Hei"/>
              </a:rPr>
              <a:t>Create </a:t>
            </a:r>
            <a:r>
              <a:rPr dirty="0" sz="2400" spc="30">
                <a:latin typeface="WenQuanYi Micro Hei"/>
                <a:cs typeface="WenQuanYi Micro Hei"/>
              </a:rPr>
              <a:t>a </a:t>
            </a:r>
            <a:r>
              <a:rPr dirty="0" sz="2400" spc="100">
                <a:latin typeface="WenQuanYi Micro Hei"/>
                <a:cs typeface="WenQuanYi Micro Hei"/>
              </a:rPr>
              <a:t>new </a:t>
            </a:r>
            <a:r>
              <a:rPr dirty="0" sz="2400" spc="15">
                <a:latin typeface="WenQuanYi Micro Hei"/>
                <a:cs typeface="WenQuanYi Micro Hei"/>
              </a:rPr>
              <a:t>thread </a:t>
            </a:r>
            <a:r>
              <a:rPr dirty="0" sz="2400">
                <a:latin typeface="WenQuanYi Micro Hei"/>
                <a:cs typeface="WenQuanYi Micro Hei"/>
              </a:rPr>
              <a:t>/ </a:t>
            </a:r>
            <a:r>
              <a:rPr dirty="0" sz="2400" spc="70">
                <a:latin typeface="WenQuanYi Micro Hei"/>
                <a:cs typeface="WenQuanYi Micro Hei"/>
              </a:rPr>
              <a:t>wait </a:t>
            </a:r>
            <a:r>
              <a:rPr dirty="0" sz="2400" spc="5">
                <a:latin typeface="WenQuanYi Micro Hei"/>
                <a:cs typeface="WenQuanYi Micro Hei"/>
              </a:rPr>
              <a:t>until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15">
                <a:latin typeface="WenQuanYi Micro Hei"/>
                <a:cs typeface="WenQuanYi Micro Hei"/>
              </a:rPr>
              <a:t>thread</a:t>
            </a:r>
            <a:r>
              <a:rPr dirty="0" sz="2400" spc="165">
                <a:latin typeface="WenQuanYi Micro Hei"/>
                <a:cs typeface="WenQuanYi Micro Hei"/>
              </a:rPr>
              <a:t> </a:t>
            </a:r>
            <a:r>
              <a:rPr dirty="0" sz="2400" spc="-10">
                <a:latin typeface="WenQuanYi Micro Hei"/>
                <a:cs typeface="WenQuanYi Micro Hei"/>
              </a:rPr>
              <a:t>finishes</a:t>
            </a:r>
            <a:endParaRPr sz="2400">
              <a:latin typeface="WenQuanYi Micro Hei"/>
              <a:cs typeface="WenQuanYi Micro He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70">
                <a:solidFill>
                  <a:srgbClr val="FF0000"/>
                </a:solidFill>
                <a:latin typeface="WenQuanYi Micro Hei"/>
                <a:cs typeface="WenQuanYi Micro Hei"/>
              </a:rPr>
              <a:t>pthread_mutex_lock(&amp;lock) </a:t>
            </a:r>
            <a:r>
              <a:rPr dirty="0" sz="2800" spc="5">
                <a:solidFill>
                  <a:srgbClr val="FF0000"/>
                </a:solidFill>
                <a:latin typeface="WenQuanYi Micro Hei"/>
                <a:cs typeface="WenQuanYi Micro Hei"/>
              </a:rPr>
              <a:t>/</a:t>
            </a:r>
            <a:r>
              <a:rPr dirty="0" sz="2800" spc="60">
                <a:solidFill>
                  <a:srgbClr val="FF0000"/>
                </a:solidFill>
                <a:latin typeface="WenQuanYi Micro Hei"/>
                <a:cs typeface="WenQuanYi Micro Hei"/>
              </a:rPr>
              <a:t> </a:t>
            </a:r>
            <a:r>
              <a:rPr dirty="0" sz="2800" spc="65">
                <a:solidFill>
                  <a:srgbClr val="FF0000"/>
                </a:solidFill>
                <a:latin typeface="WenQuanYi Micro Hei"/>
                <a:cs typeface="WenQuanYi Micro Hei"/>
              </a:rPr>
              <a:t>pthread_mutex_unlock(&amp;lock)</a:t>
            </a:r>
            <a:endParaRPr sz="2800">
              <a:latin typeface="WenQuanYi Micro Hei"/>
              <a:cs typeface="WenQuanYi Micro Hei"/>
            </a:endParaRPr>
          </a:p>
          <a:p>
            <a:pPr lvl="1" marL="698500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40">
                <a:latin typeface="WenQuanYi Micro Hei"/>
                <a:cs typeface="WenQuanYi Micro Hei"/>
              </a:rPr>
              <a:t>Acquire </a:t>
            </a:r>
            <a:r>
              <a:rPr dirty="0" sz="2400">
                <a:latin typeface="WenQuanYi Micro Hei"/>
                <a:cs typeface="WenQuanYi Micro Hei"/>
              </a:rPr>
              <a:t>/ </a:t>
            </a:r>
            <a:r>
              <a:rPr dirty="0" sz="2400" spc="-15">
                <a:latin typeface="WenQuanYi Micro Hei"/>
                <a:cs typeface="WenQuanYi Micro Hei"/>
              </a:rPr>
              <a:t>release </a:t>
            </a:r>
            <a:r>
              <a:rPr dirty="0" sz="2400" spc="35">
                <a:latin typeface="WenQuanYi Micro Hei"/>
                <a:cs typeface="WenQuanYi Micro Hei"/>
              </a:rPr>
              <a:t>the </a:t>
            </a:r>
            <a:r>
              <a:rPr dirty="0" sz="2400" spc="30">
                <a:latin typeface="WenQuanYi Micro Hei"/>
                <a:cs typeface="WenQuanYi Micro Hei"/>
              </a:rPr>
              <a:t>lock</a:t>
            </a:r>
            <a:r>
              <a:rPr dirty="0" sz="2400" spc="200">
                <a:latin typeface="WenQuanYi Micro Hei"/>
                <a:cs typeface="WenQuanYi Micro Hei"/>
              </a:rPr>
              <a:t> </a:t>
            </a:r>
            <a:r>
              <a:rPr dirty="0" sz="2400" spc="-5">
                <a:latin typeface="WenQuanYi Micro Hei"/>
                <a:cs typeface="WenQuanYi Micro Hei"/>
              </a:rPr>
              <a:t>variable</a:t>
            </a:r>
            <a:endParaRPr sz="2400">
              <a:latin typeface="WenQuanYi Micro Hei"/>
              <a:cs typeface="WenQuanYi Micro 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2022-09-03T01:46:18Z</dcterms:created>
  <dcterms:modified xsi:type="dcterms:W3CDTF">2022-09-03T01:46:18Z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2022-08-16T00:00:00Z</vt:filetime>
  </property>
  <property fmtid="{D5CDD505-2E9C-101B-9397-08002B2CF9AE}" pid="3" name="LastSaved">
    <vt:filetime>2022-09-03T00:00:00Z</vt:filetime>
  </property>
</Properties>
</file>